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9"/>
  </p:notesMasterIdLst>
  <p:handoutMasterIdLst>
    <p:handoutMasterId r:id="rId20"/>
  </p:handoutMasterIdLst>
  <p:sldIdLst>
    <p:sldId id="1562" r:id="rId3"/>
    <p:sldId id="1563" r:id="rId4"/>
    <p:sldId id="1547" r:id="rId5"/>
    <p:sldId id="1552" r:id="rId6"/>
    <p:sldId id="1555" r:id="rId7"/>
    <p:sldId id="1556" r:id="rId8"/>
    <p:sldId id="1557" r:id="rId9"/>
    <p:sldId id="1558" r:id="rId10"/>
    <p:sldId id="1559" r:id="rId11"/>
    <p:sldId id="1590" r:id="rId12"/>
    <p:sldId id="1550" r:id="rId13"/>
    <p:sldId id="1589" r:id="rId14"/>
    <p:sldId id="1577" r:id="rId15"/>
    <p:sldId id="1578" r:id="rId16"/>
    <p:sldId id="1579" r:id="rId17"/>
    <p:sldId id="1580"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body" id="{7AD6C352-0A45-444E-B8F9-8D2038BF74CA}">
          <p14:sldIdLst>
            <p14:sldId id="1547"/>
            <p14:sldId id="1552"/>
            <p14:sldId id="1555"/>
            <p14:sldId id="1556"/>
            <p14:sldId id="1557"/>
            <p14:sldId id="1558"/>
            <p14:sldId id="1559"/>
            <p14:sldId id="1590"/>
            <p14:sldId id="1550"/>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982" autoAdjust="0"/>
    <p:restoredTop sz="71031" autoAdjust="0"/>
  </p:normalViewPr>
  <p:slideViewPr>
    <p:cSldViewPr snapToGrid="0">
      <p:cViewPr varScale="1">
        <p:scale>
          <a:sx n="129" d="100"/>
          <a:sy n="129" d="100"/>
        </p:scale>
        <p:origin x="208" y="6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E7ABA-259C-2D46-8838-78DA862CAA4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A1F32CA-5FE5-F644-8E6A-FB2B3B5232C5}">
      <dgm:prSet/>
      <dgm:spPr/>
      <dgm:t>
        <a:bodyPr/>
        <a:lstStyle/>
        <a:p>
          <a:r>
            <a:rPr lang="en-US" baseline="0"/>
            <a:t>Component design</a:t>
          </a:r>
          <a:endParaRPr lang="en-US"/>
        </a:p>
      </dgm:t>
    </dgm:pt>
    <dgm:pt modelId="{81EEEEE6-092E-1749-BF06-1ED6D1E9BDF2}" type="parTrans" cxnId="{0CDAE23D-050C-F043-8F55-CF50930AE87B}">
      <dgm:prSet/>
      <dgm:spPr/>
      <dgm:t>
        <a:bodyPr/>
        <a:lstStyle/>
        <a:p>
          <a:endParaRPr lang="en-US"/>
        </a:p>
      </dgm:t>
    </dgm:pt>
    <dgm:pt modelId="{44FF5AD5-E911-C34C-82CB-E5D8B4A1B8AD}" type="sibTrans" cxnId="{0CDAE23D-050C-F043-8F55-CF50930AE87B}">
      <dgm:prSet/>
      <dgm:spPr/>
      <dgm:t>
        <a:bodyPr/>
        <a:lstStyle/>
        <a:p>
          <a:endParaRPr lang="en-US"/>
        </a:p>
      </dgm:t>
    </dgm:pt>
    <dgm:pt modelId="{410AC37D-EFE3-E04B-B176-2439F1216C57}">
      <dgm:prSet/>
      <dgm:spPr/>
      <dgm:t>
        <a:bodyPr/>
        <a:lstStyle/>
        <a:p>
          <a:r>
            <a:rPr lang="en-US" baseline="0"/>
            <a:t>Splitting UIs</a:t>
          </a:r>
          <a:endParaRPr lang="en-US"/>
        </a:p>
      </dgm:t>
    </dgm:pt>
    <dgm:pt modelId="{BDD3B684-845A-B740-B2E5-A0DC92E1A6F9}" type="parTrans" cxnId="{A552E7E3-0625-854A-ABF7-545963330B84}">
      <dgm:prSet/>
      <dgm:spPr/>
      <dgm:t>
        <a:bodyPr/>
        <a:lstStyle/>
        <a:p>
          <a:endParaRPr lang="en-US"/>
        </a:p>
      </dgm:t>
    </dgm:pt>
    <dgm:pt modelId="{A26BD4CC-398D-124D-AB50-EE91D5B704B4}" type="sibTrans" cxnId="{A552E7E3-0625-854A-ABF7-545963330B84}">
      <dgm:prSet/>
      <dgm:spPr/>
      <dgm:t>
        <a:bodyPr/>
        <a:lstStyle/>
        <a:p>
          <a:endParaRPr lang="en-US"/>
        </a:p>
      </dgm:t>
    </dgm:pt>
    <dgm:pt modelId="{FD622341-C2BB-C448-8551-799248A15755}">
      <dgm:prSet/>
      <dgm:spPr/>
      <dgm:t>
        <a:bodyPr/>
        <a:lstStyle/>
        <a:p>
          <a:r>
            <a:rPr lang="en-US" baseline="0" dirty="0"/>
            <a:t>Designing flows and communications</a:t>
          </a:r>
          <a:endParaRPr lang="en-US" dirty="0"/>
        </a:p>
      </dgm:t>
    </dgm:pt>
    <dgm:pt modelId="{6B1D03CE-0923-594F-BDA6-34A92225B5A2}" type="parTrans" cxnId="{CFD49AFC-0790-2945-A6C9-A37F1009AA3D}">
      <dgm:prSet/>
      <dgm:spPr/>
      <dgm:t>
        <a:bodyPr/>
        <a:lstStyle/>
        <a:p>
          <a:endParaRPr lang="en-US"/>
        </a:p>
      </dgm:t>
    </dgm:pt>
    <dgm:pt modelId="{513269C5-D788-EA47-8DDD-A2D9CB8970E4}" type="sibTrans" cxnId="{CFD49AFC-0790-2945-A6C9-A37F1009AA3D}">
      <dgm:prSet/>
      <dgm:spPr/>
      <dgm:t>
        <a:bodyPr/>
        <a:lstStyle/>
        <a:p>
          <a:endParaRPr lang="en-US"/>
        </a:p>
      </dgm:t>
    </dgm:pt>
    <dgm:pt modelId="{504A0AA2-6C5B-F444-B110-A58DB5DBB572}" type="pres">
      <dgm:prSet presAssocID="{B8BE7ABA-259C-2D46-8838-78DA862CAA4A}" presName="outerComposite" presStyleCnt="0">
        <dgm:presLayoutVars>
          <dgm:chMax val="5"/>
          <dgm:dir/>
          <dgm:resizeHandles val="exact"/>
        </dgm:presLayoutVars>
      </dgm:prSet>
      <dgm:spPr/>
    </dgm:pt>
    <dgm:pt modelId="{33DFA462-350F-2E40-B3BC-A8BEF2EEAC0F}" type="pres">
      <dgm:prSet presAssocID="{B8BE7ABA-259C-2D46-8838-78DA862CAA4A}" presName="dummyMaxCanvas" presStyleCnt="0">
        <dgm:presLayoutVars/>
      </dgm:prSet>
      <dgm:spPr/>
    </dgm:pt>
    <dgm:pt modelId="{D720A50C-1EEC-6A47-9074-FFD3808EAC5B}" type="pres">
      <dgm:prSet presAssocID="{B8BE7ABA-259C-2D46-8838-78DA862CAA4A}" presName="ThreeNodes_1" presStyleLbl="node1" presStyleIdx="0" presStyleCnt="3">
        <dgm:presLayoutVars>
          <dgm:bulletEnabled val="1"/>
        </dgm:presLayoutVars>
      </dgm:prSet>
      <dgm:spPr/>
    </dgm:pt>
    <dgm:pt modelId="{899AE159-0D00-B842-9238-945799A192C4}" type="pres">
      <dgm:prSet presAssocID="{B8BE7ABA-259C-2D46-8838-78DA862CAA4A}" presName="ThreeNodes_2" presStyleLbl="node1" presStyleIdx="1" presStyleCnt="3">
        <dgm:presLayoutVars>
          <dgm:bulletEnabled val="1"/>
        </dgm:presLayoutVars>
      </dgm:prSet>
      <dgm:spPr/>
    </dgm:pt>
    <dgm:pt modelId="{C141266D-A880-3D46-9863-AE9906420ABA}" type="pres">
      <dgm:prSet presAssocID="{B8BE7ABA-259C-2D46-8838-78DA862CAA4A}" presName="ThreeNodes_3" presStyleLbl="node1" presStyleIdx="2" presStyleCnt="3">
        <dgm:presLayoutVars>
          <dgm:bulletEnabled val="1"/>
        </dgm:presLayoutVars>
      </dgm:prSet>
      <dgm:spPr/>
    </dgm:pt>
    <dgm:pt modelId="{6776E761-7DF5-A443-8F4B-647AB58166DA}" type="pres">
      <dgm:prSet presAssocID="{B8BE7ABA-259C-2D46-8838-78DA862CAA4A}" presName="ThreeConn_1-2" presStyleLbl="fgAccFollowNode1" presStyleIdx="0" presStyleCnt="2">
        <dgm:presLayoutVars>
          <dgm:bulletEnabled val="1"/>
        </dgm:presLayoutVars>
      </dgm:prSet>
      <dgm:spPr/>
    </dgm:pt>
    <dgm:pt modelId="{C7C950B6-C982-2946-BFA1-3B2287710731}" type="pres">
      <dgm:prSet presAssocID="{B8BE7ABA-259C-2D46-8838-78DA862CAA4A}" presName="ThreeConn_2-3" presStyleLbl="fgAccFollowNode1" presStyleIdx="1" presStyleCnt="2">
        <dgm:presLayoutVars>
          <dgm:bulletEnabled val="1"/>
        </dgm:presLayoutVars>
      </dgm:prSet>
      <dgm:spPr/>
    </dgm:pt>
    <dgm:pt modelId="{01F310DF-9AED-5341-8D66-516D67584135}" type="pres">
      <dgm:prSet presAssocID="{B8BE7ABA-259C-2D46-8838-78DA862CAA4A}" presName="ThreeNodes_1_text" presStyleLbl="node1" presStyleIdx="2" presStyleCnt="3">
        <dgm:presLayoutVars>
          <dgm:bulletEnabled val="1"/>
        </dgm:presLayoutVars>
      </dgm:prSet>
      <dgm:spPr/>
    </dgm:pt>
    <dgm:pt modelId="{C4EFBBFF-B896-B642-843F-B26BC37CD83B}" type="pres">
      <dgm:prSet presAssocID="{B8BE7ABA-259C-2D46-8838-78DA862CAA4A}" presName="ThreeNodes_2_text" presStyleLbl="node1" presStyleIdx="2" presStyleCnt="3">
        <dgm:presLayoutVars>
          <dgm:bulletEnabled val="1"/>
        </dgm:presLayoutVars>
      </dgm:prSet>
      <dgm:spPr/>
    </dgm:pt>
    <dgm:pt modelId="{44FCF7E6-6481-3040-9353-E3652AA6462F}" type="pres">
      <dgm:prSet presAssocID="{B8BE7ABA-259C-2D46-8838-78DA862CAA4A}" presName="ThreeNodes_3_text" presStyleLbl="node1" presStyleIdx="2" presStyleCnt="3">
        <dgm:presLayoutVars>
          <dgm:bulletEnabled val="1"/>
        </dgm:presLayoutVars>
      </dgm:prSet>
      <dgm:spPr/>
    </dgm:pt>
  </dgm:ptLst>
  <dgm:cxnLst>
    <dgm:cxn modelId="{70A3030C-0718-9E48-9525-72D12080B758}" type="presOf" srcId="{44FF5AD5-E911-C34C-82CB-E5D8B4A1B8AD}" destId="{6776E761-7DF5-A443-8F4B-647AB58166DA}" srcOrd="0" destOrd="0" presId="urn:microsoft.com/office/officeart/2005/8/layout/vProcess5"/>
    <dgm:cxn modelId="{FB4A1D3C-7B42-3444-8A8D-0DD7916ACDFA}" type="presOf" srcId="{FD622341-C2BB-C448-8551-799248A15755}" destId="{C141266D-A880-3D46-9863-AE9906420ABA}" srcOrd="0" destOrd="0" presId="urn:microsoft.com/office/officeart/2005/8/layout/vProcess5"/>
    <dgm:cxn modelId="{0CDAE23D-050C-F043-8F55-CF50930AE87B}" srcId="{B8BE7ABA-259C-2D46-8838-78DA862CAA4A}" destId="{EA1F32CA-5FE5-F644-8E6A-FB2B3B5232C5}" srcOrd="0" destOrd="0" parTransId="{81EEEEE6-092E-1749-BF06-1ED6D1E9BDF2}" sibTransId="{44FF5AD5-E911-C34C-82CB-E5D8B4A1B8AD}"/>
    <dgm:cxn modelId="{24DE0C44-F85F-924B-A938-90C6CB6E0FD2}" type="presOf" srcId="{EA1F32CA-5FE5-F644-8E6A-FB2B3B5232C5}" destId="{01F310DF-9AED-5341-8D66-516D67584135}" srcOrd="1" destOrd="0" presId="urn:microsoft.com/office/officeart/2005/8/layout/vProcess5"/>
    <dgm:cxn modelId="{5493D492-5587-7645-A41A-7654617073A2}" type="presOf" srcId="{FD622341-C2BB-C448-8551-799248A15755}" destId="{44FCF7E6-6481-3040-9353-E3652AA6462F}" srcOrd="1" destOrd="0" presId="urn:microsoft.com/office/officeart/2005/8/layout/vProcess5"/>
    <dgm:cxn modelId="{CA212D9A-2599-7143-A14E-0C00D7A2FA86}" type="presOf" srcId="{A26BD4CC-398D-124D-AB50-EE91D5B704B4}" destId="{C7C950B6-C982-2946-BFA1-3B2287710731}" srcOrd="0" destOrd="0" presId="urn:microsoft.com/office/officeart/2005/8/layout/vProcess5"/>
    <dgm:cxn modelId="{D5A55BA0-C037-9542-B815-4A24FE04AD19}" type="presOf" srcId="{410AC37D-EFE3-E04B-B176-2439F1216C57}" destId="{C4EFBBFF-B896-B642-843F-B26BC37CD83B}" srcOrd="1" destOrd="0" presId="urn:microsoft.com/office/officeart/2005/8/layout/vProcess5"/>
    <dgm:cxn modelId="{340911B7-62C6-F848-A254-E361D4D2C5A3}" type="presOf" srcId="{EA1F32CA-5FE5-F644-8E6A-FB2B3B5232C5}" destId="{D720A50C-1EEC-6A47-9074-FFD3808EAC5B}" srcOrd="0" destOrd="0" presId="urn:microsoft.com/office/officeart/2005/8/layout/vProcess5"/>
    <dgm:cxn modelId="{7C05D6B9-2D1D-F44E-8A55-818A52B541E2}" type="presOf" srcId="{410AC37D-EFE3-E04B-B176-2439F1216C57}" destId="{899AE159-0D00-B842-9238-945799A192C4}" srcOrd="0" destOrd="0" presId="urn:microsoft.com/office/officeart/2005/8/layout/vProcess5"/>
    <dgm:cxn modelId="{788B38D5-533D-1D44-8144-B154C8C33B2A}" type="presOf" srcId="{B8BE7ABA-259C-2D46-8838-78DA862CAA4A}" destId="{504A0AA2-6C5B-F444-B110-A58DB5DBB572}" srcOrd="0" destOrd="0" presId="urn:microsoft.com/office/officeart/2005/8/layout/vProcess5"/>
    <dgm:cxn modelId="{A552E7E3-0625-854A-ABF7-545963330B84}" srcId="{B8BE7ABA-259C-2D46-8838-78DA862CAA4A}" destId="{410AC37D-EFE3-E04B-B176-2439F1216C57}" srcOrd="1" destOrd="0" parTransId="{BDD3B684-845A-B740-B2E5-A0DC92E1A6F9}" sibTransId="{A26BD4CC-398D-124D-AB50-EE91D5B704B4}"/>
    <dgm:cxn modelId="{CFD49AFC-0790-2945-A6C9-A37F1009AA3D}" srcId="{B8BE7ABA-259C-2D46-8838-78DA862CAA4A}" destId="{FD622341-C2BB-C448-8551-799248A15755}" srcOrd="2" destOrd="0" parTransId="{6B1D03CE-0923-594F-BDA6-34A92225B5A2}" sibTransId="{513269C5-D788-EA47-8DDD-A2D9CB8970E4}"/>
    <dgm:cxn modelId="{9731B4DC-3F7E-9C4E-9CEE-928FFB6D4C96}" type="presParOf" srcId="{504A0AA2-6C5B-F444-B110-A58DB5DBB572}" destId="{33DFA462-350F-2E40-B3BC-A8BEF2EEAC0F}" srcOrd="0" destOrd="0" presId="urn:microsoft.com/office/officeart/2005/8/layout/vProcess5"/>
    <dgm:cxn modelId="{320ABA0B-07AB-7348-BD00-6AE5FA5A8ABE}" type="presParOf" srcId="{504A0AA2-6C5B-F444-B110-A58DB5DBB572}" destId="{D720A50C-1EEC-6A47-9074-FFD3808EAC5B}" srcOrd="1" destOrd="0" presId="urn:microsoft.com/office/officeart/2005/8/layout/vProcess5"/>
    <dgm:cxn modelId="{0793C135-3C0A-6F4A-BF90-08F9FE31BCF4}" type="presParOf" srcId="{504A0AA2-6C5B-F444-B110-A58DB5DBB572}" destId="{899AE159-0D00-B842-9238-945799A192C4}" srcOrd="2" destOrd="0" presId="urn:microsoft.com/office/officeart/2005/8/layout/vProcess5"/>
    <dgm:cxn modelId="{A39F28F3-1275-FD49-8971-754D222CBEFD}" type="presParOf" srcId="{504A0AA2-6C5B-F444-B110-A58DB5DBB572}" destId="{C141266D-A880-3D46-9863-AE9906420ABA}" srcOrd="3" destOrd="0" presId="urn:microsoft.com/office/officeart/2005/8/layout/vProcess5"/>
    <dgm:cxn modelId="{AEAEF909-0412-DD49-82D9-3D79B1024CB8}" type="presParOf" srcId="{504A0AA2-6C5B-F444-B110-A58DB5DBB572}" destId="{6776E761-7DF5-A443-8F4B-647AB58166DA}" srcOrd="4" destOrd="0" presId="urn:microsoft.com/office/officeart/2005/8/layout/vProcess5"/>
    <dgm:cxn modelId="{9E6D989C-F556-1A4A-85F3-93D725F433BE}" type="presParOf" srcId="{504A0AA2-6C5B-F444-B110-A58DB5DBB572}" destId="{C7C950B6-C982-2946-BFA1-3B2287710731}" srcOrd="5" destOrd="0" presId="urn:microsoft.com/office/officeart/2005/8/layout/vProcess5"/>
    <dgm:cxn modelId="{39D4D124-869E-B142-BADE-75D71196C3F8}" type="presParOf" srcId="{504A0AA2-6C5B-F444-B110-A58DB5DBB572}" destId="{01F310DF-9AED-5341-8D66-516D67584135}" srcOrd="6" destOrd="0" presId="urn:microsoft.com/office/officeart/2005/8/layout/vProcess5"/>
    <dgm:cxn modelId="{8E465341-2711-C249-8A20-D3C4AC3B8BD1}" type="presParOf" srcId="{504A0AA2-6C5B-F444-B110-A58DB5DBB572}" destId="{C4EFBBFF-B896-B642-843F-B26BC37CD83B}" srcOrd="7" destOrd="0" presId="urn:microsoft.com/office/officeart/2005/8/layout/vProcess5"/>
    <dgm:cxn modelId="{9A5B5DC3-DCD8-954F-A708-410C74967A96}" type="presParOf" srcId="{504A0AA2-6C5B-F444-B110-A58DB5DBB572}" destId="{44FCF7E6-6481-3040-9353-E3652AA6462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0A50C-1EEC-6A47-9074-FFD3808EAC5B}">
      <dsp:nvSpPr>
        <dsp:cNvPr id="0" name=""/>
        <dsp:cNvSpPr/>
      </dsp:nvSpPr>
      <dsp:spPr>
        <a:xfrm>
          <a:off x="0" y="0"/>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Component design</a:t>
          </a:r>
          <a:endParaRPr lang="en-US" sz="3600" kern="1200"/>
        </a:p>
      </dsp:txBody>
      <dsp:txXfrm>
        <a:off x="42686" y="42686"/>
        <a:ext cx="8265247" cy="1372031"/>
      </dsp:txXfrm>
    </dsp:sp>
    <dsp:sp modelId="{899AE159-0D00-B842-9238-945799A192C4}">
      <dsp:nvSpPr>
        <dsp:cNvPr id="0" name=""/>
        <dsp:cNvSpPr/>
      </dsp:nvSpPr>
      <dsp:spPr>
        <a:xfrm>
          <a:off x="868049" y="1700304"/>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Splitting UIs</a:t>
          </a:r>
          <a:endParaRPr lang="en-US" sz="3600" kern="1200"/>
        </a:p>
      </dsp:txBody>
      <dsp:txXfrm>
        <a:off x="910735" y="1742990"/>
        <a:ext cx="7937165" cy="1372031"/>
      </dsp:txXfrm>
    </dsp:sp>
    <dsp:sp modelId="{C141266D-A880-3D46-9863-AE9906420ABA}">
      <dsp:nvSpPr>
        <dsp:cNvPr id="0" name=""/>
        <dsp:cNvSpPr/>
      </dsp:nvSpPr>
      <dsp:spPr>
        <a:xfrm>
          <a:off x="1736099" y="3400608"/>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Designing flows and communications</a:t>
          </a:r>
          <a:endParaRPr lang="en-US" sz="3600" kern="1200" dirty="0"/>
        </a:p>
      </dsp:txBody>
      <dsp:txXfrm>
        <a:off x="1778785" y="3443294"/>
        <a:ext cx="7937165" cy="1372031"/>
      </dsp:txXfrm>
    </dsp:sp>
    <dsp:sp modelId="{6776E761-7DF5-A443-8F4B-647AB58166DA}">
      <dsp:nvSpPr>
        <dsp:cNvPr id="0" name=""/>
        <dsp:cNvSpPr/>
      </dsp:nvSpPr>
      <dsp:spPr>
        <a:xfrm>
          <a:off x="8890587" y="1105197"/>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03732" y="1105197"/>
        <a:ext cx="521022" cy="712852"/>
      </dsp:txXfrm>
    </dsp:sp>
    <dsp:sp modelId="{C7C950B6-C982-2946-BFA1-3B2287710731}">
      <dsp:nvSpPr>
        <dsp:cNvPr id="0" name=""/>
        <dsp:cNvSpPr/>
      </dsp:nvSpPr>
      <dsp:spPr>
        <a:xfrm>
          <a:off x="9758637" y="2795785"/>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71782" y="2795785"/>
        <a:ext cx="521022" cy="7128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3/14/19 5:07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3/14/19 5:07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acebook.github.io/react/do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5:10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3/14/19 5:16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key feature of React is composition of components. Components written by different people should work well together.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Add functionality to a component without causing rippling changes throughout the codebase.</a:t>
            </a:r>
          </a:p>
          <a:p>
            <a:r>
              <a:rPr lang="en-US" sz="900" b="0" i="0" kern="1200" dirty="0">
                <a:solidFill>
                  <a:schemeClr val="tx1"/>
                </a:solidFill>
                <a:effectLst/>
                <a:latin typeface="Segoe UI Light" pitchFamily="34" charset="0"/>
                <a:ea typeface="+mn-ea"/>
                <a:cs typeface="+mn-cs"/>
              </a:rPr>
              <a:t>For example, it should be possible to introduce some local state into a component without changing any of the components using it. Similarly, it should be possible to add some initialization and teardown code to any component when necessary.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There is nothing "bad" about using state or lifecycle hooks in components. Like any powerful features, they should be used in moderation.</a:t>
            </a:r>
          </a:p>
          <a:p>
            <a:endParaRPr lang="en-US" dirty="0"/>
          </a:p>
          <a:p>
            <a:r>
              <a:rPr lang="en-US" sz="900" b="0" i="0" kern="1200" dirty="0">
                <a:solidFill>
                  <a:schemeClr val="tx1"/>
                </a:solidFill>
                <a:effectLst/>
                <a:latin typeface="Segoe UI Light" pitchFamily="34" charset="0"/>
                <a:ea typeface="+mn-ea"/>
                <a:cs typeface="+mn-cs"/>
              </a:rPr>
              <a:t> In React, components describe any </a:t>
            </a:r>
            <a:r>
              <a:rPr lang="en-US" sz="900" b="0" i="0" kern="1200" dirty="0" err="1">
                <a:solidFill>
                  <a:schemeClr val="tx1"/>
                </a:solidFill>
                <a:effectLst/>
                <a:latin typeface="Segoe UI Light" pitchFamily="34" charset="0"/>
                <a:ea typeface="+mn-ea"/>
                <a:cs typeface="+mn-cs"/>
              </a:rPr>
              <a:t>composable</a:t>
            </a:r>
            <a:r>
              <a:rPr lang="en-US" sz="900" b="0" i="0" kern="1200" dirty="0">
                <a:solidFill>
                  <a:schemeClr val="tx1"/>
                </a:solidFill>
                <a:effectLst/>
                <a:latin typeface="Segoe UI Light" pitchFamily="34" charset="0"/>
                <a:ea typeface="+mn-ea"/>
                <a:cs typeface="+mn-cs"/>
              </a:rPr>
              <a:t> behavior, and this includes rendering, lifecycle, and state.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7687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thing you'll want to do is to draw boxes around every component (and subcomponent) in the mock and give them all names. If you're working with a designer, they may have already done this, so go talk to them! Their Photoshop layer names may end up being the names of your React 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But how do you know what should be its own component? Just use the same techniques for deciding if you should create a new function or object. One such technique is the </a:t>
            </a:r>
            <a:r>
              <a:rPr lang="en-US" sz="900" b="0" i="0" u="none" strike="noStrike" kern="1200" dirty="0">
                <a:solidFill>
                  <a:schemeClr val="tx1"/>
                </a:solidFill>
                <a:effectLst/>
                <a:latin typeface="Segoe UI Light" pitchFamily="34" charset="0"/>
                <a:ea typeface="+mn-ea"/>
                <a:cs typeface="+mn-cs"/>
                <a:hlinkClick r:id="rId3"/>
              </a:rPr>
              <a:t>single responsibility principle</a:t>
            </a:r>
            <a:r>
              <a:rPr lang="en-US" sz="900" b="0" i="0" kern="1200" dirty="0">
                <a:solidFill>
                  <a:schemeClr val="tx1"/>
                </a:solidFill>
                <a:effectLst/>
                <a:latin typeface="Segoe UI Light" pitchFamily="34" charset="0"/>
                <a:ea typeface="+mn-ea"/>
                <a:cs typeface="+mn-cs"/>
              </a:rPr>
              <a:t>, that is, a component should ideally only do one thing. If it ends up growing, it should be decomposed into smaller subcomponents.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Since you're often displaying a JSON data model to a user, you'll find that if your model was built correctly, your UI (and therefore your component structure) will map nicely. That's because UI and data models tend to adhere to the same </a:t>
            </a:r>
            <a:r>
              <a:rPr lang="en-US" sz="900" b="0" i="1" kern="1200" dirty="0">
                <a:solidFill>
                  <a:schemeClr val="tx1"/>
                </a:solidFill>
                <a:effectLst/>
                <a:latin typeface="Segoe UI Light" pitchFamily="34" charset="0"/>
                <a:ea typeface="+mn-ea"/>
                <a:cs typeface="+mn-cs"/>
              </a:rPr>
              <a:t>information architecture</a:t>
            </a:r>
            <a:r>
              <a:rPr lang="en-US" sz="900" b="0" i="0" kern="1200" dirty="0">
                <a:solidFill>
                  <a:schemeClr val="tx1"/>
                </a:solidFill>
                <a:effectLst/>
                <a:latin typeface="Segoe UI Light" pitchFamily="34" charset="0"/>
                <a:ea typeface="+mn-ea"/>
                <a:cs typeface="+mn-cs"/>
              </a:rPr>
              <a:t>, which means the work of separating your UI into components is often trivial. Just break it up into components that represent exactly one piece of your data model.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see here that we have five components in our simple app. We've italicized the data each component represents.</a:t>
            </a:r>
          </a:p>
          <a:p>
            <a:r>
              <a:rPr lang="en-US" sz="900" b="1" i="0" kern="1200" dirty="0" err="1">
                <a:solidFill>
                  <a:schemeClr val="tx1"/>
                </a:solidFill>
                <a:effectLst/>
                <a:latin typeface="Segoe UI Light" pitchFamily="34" charset="0"/>
                <a:ea typeface="+mn-ea"/>
                <a:cs typeface="+mn-cs"/>
              </a:rPr>
              <a:t>FilterableProductTable</a:t>
            </a:r>
            <a:r>
              <a:rPr lang="en-US" sz="900" b="1" i="0" kern="1200" dirty="0">
                <a:solidFill>
                  <a:schemeClr val="tx1"/>
                </a:solidFill>
                <a:effectLst/>
                <a:latin typeface="Segoe UI Light" pitchFamily="34" charset="0"/>
                <a:ea typeface="+mn-ea"/>
                <a:cs typeface="+mn-cs"/>
              </a:rPr>
              <a:t> (orange):</a:t>
            </a:r>
            <a:r>
              <a:rPr lang="en-US" sz="900" b="0" i="0" kern="1200" dirty="0">
                <a:solidFill>
                  <a:schemeClr val="tx1"/>
                </a:solidFill>
                <a:effectLst/>
                <a:latin typeface="Segoe UI Light" pitchFamily="34" charset="0"/>
                <a:ea typeface="+mn-ea"/>
                <a:cs typeface="+mn-cs"/>
              </a:rPr>
              <a:t> contains the entirety of the example</a:t>
            </a:r>
          </a:p>
          <a:p>
            <a:r>
              <a:rPr lang="en-US" sz="900" b="1" i="0" kern="1200" dirty="0" err="1">
                <a:solidFill>
                  <a:schemeClr val="tx1"/>
                </a:solidFill>
                <a:effectLst/>
                <a:latin typeface="Segoe UI Light" pitchFamily="34" charset="0"/>
                <a:ea typeface="+mn-ea"/>
                <a:cs typeface="+mn-cs"/>
              </a:rPr>
              <a:t>SearchBar</a:t>
            </a:r>
            <a:r>
              <a:rPr lang="en-US" sz="900" b="1" i="0" kern="1200" dirty="0">
                <a:solidFill>
                  <a:schemeClr val="tx1"/>
                </a:solidFill>
                <a:effectLst/>
                <a:latin typeface="Segoe UI Light" pitchFamily="34" charset="0"/>
                <a:ea typeface="+mn-ea"/>
                <a:cs typeface="+mn-cs"/>
              </a:rPr>
              <a:t> (blue):</a:t>
            </a:r>
            <a:r>
              <a:rPr lang="en-US" sz="900" b="0" i="0" kern="1200" dirty="0">
                <a:solidFill>
                  <a:schemeClr val="tx1"/>
                </a:solidFill>
                <a:effectLst/>
                <a:latin typeface="Segoe UI Light" pitchFamily="34" charset="0"/>
                <a:ea typeface="+mn-ea"/>
                <a:cs typeface="+mn-cs"/>
              </a:rPr>
              <a:t> receives all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ProductTable</a:t>
            </a:r>
            <a:r>
              <a:rPr lang="en-US" sz="900" b="1" i="0" kern="1200" dirty="0">
                <a:solidFill>
                  <a:schemeClr val="tx1"/>
                </a:solidFill>
                <a:effectLst/>
                <a:latin typeface="Segoe UI Light" pitchFamily="34" charset="0"/>
                <a:ea typeface="+mn-ea"/>
                <a:cs typeface="+mn-cs"/>
              </a:rPr>
              <a:t> (green):</a:t>
            </a:r>
            <a:r>
              <a:rPr lang="en-US" sz="900" b="0" i="0" kern="1200" dirty="0">
                <a:solidFill>
                  <a:schemeClr val="tx1"/>
                </a:solidFill>
                <a:effectLst/>
                <a:latin typeface="Segoe UI Light" pitchFamily="34" charset="0"/>
                <a:ea typeface="+mn-ea"/>
                <a:cs typeface="+mn-cs"/>
              </a:rPr>
              <a:t> displays and filters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based on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ProductCategoryRow</a:t>
            </a:r>
            <a:r>
              <a:rPr lang="en-US" sz="900" b="1" i="0" kern="1200" dirty="0">
                <a:solidFill>
                  <a:schemeClr val="tx1"/>
                </a:solidFill>
                <a:effectLst/>
                <a:latin typeface="Segoe UI Light" pitchFamily="34" charset="0"/>
                <a:ea typeface="+mn-ea"/>
                <a:cs typeface="+mn-cs"/>
              </a:rPr>
              <a:t> (turquoise):</a:t>
            </a:r>
            <a:r>
              <a:rPr lang="en-US" sz="900" b="0" i="0" kern="1200" dirty="0">
                <a:solidFill>
                  <a:schemeClr val="tx1"/>
                </a:solidFill>
                <a:effectLst/>
                <a:latin typeface="Segoe UI Light" pitchFamily="34" charset="0"/>
                <a:ea typeface="+mn-ea"/>
                <a:cs typeface="+mn-cs"/>
              </a:rPr>
              <a:t> displays a heading for each </a:t>
            </a:r>
            <a:r>
              <a:rPr lang="en-US" sz="900" b="0" i="1" kern="1200" dirty="0">
                <a:solidFill>
                  <a:schemeClr val="tx1"/>
                </a:solidFill>
                <a:effectLst/>
                <a:latin typeface="Segoe UI Light" pitchFamily="34" charset="0"/>
                <a:ea typeface="+mn-ea"/>
                <a:cs typeface="+mn-cs"/>
              </a:rPr>
              <a:t>category</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ProductRow</a:t>
            </a:r>
            <a:r>
              <a:rPr lang="en-US" sz="900" b="1" i="0" kern="1200" dirty="0">
                <a:solidFill>
                  <a:schemeClr val="tx1"/>
                </a:solidFill>
                <a:effectLst/>
                <a:latin typeface="Segoe UI Light" pitchFamily="34" charset="0"/>
                <a:ea typeface="+mn-ea"/>
                <a:cs typeface="+mn-cs"/>
              </a:rPr>
              <a:t> (red):</a:t>
            </a:r>
            <a:r>
              <a:rPr lang="en-US" sz="900" b="0" i="0" kern="1200" dirty="0">
                <a:solidFill>
                  <a:schemeClr val="tx1"/>
                </a:solidFill>
                <a:effectLst/>
                <a:latin typeface="Segoe UI Light" pitchFamily="34" charset="0"/>
                <a:ea typeface="+mn-ea"/>
                <a:cs typeface="+mn-cs"/>
              </a:rPr>
              <a:t> displays a row for each </a:t>
            </a:r>
            <a:r>
              <a:rPr lang="en-US" sz="900" b="0" i="1" kern="1200" dirty="0">
                <a:solidFill>
                  <a:schemeClr val="tx1"/>
                </a:solidFill>
                <a:effectLst/>
                <a:latin typeface="Segoe UI Light" pitchFamily="34" charset="0"/>
                <a:ea typeface="+mn-ea"/>
                <a:cs typeface="+mn-cs"/>
              </a:rPr>
              <a:t>product</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look at </a:t>
            </a:r>
            <a:r>
              <a:rPr lang="en-US" sz="900" b="0" i="0" kern="1200" dirty="0" err="1">
                <a:solidFill>
                  <a:schemeClr val="tx1"/>
                </a:solidFill>
                <a:effectLst/>
                <a:latin typeface="Segoe UI Light" pitchFamily="34" charset="0"/>
                <a:ea typeface="+mn-ea"/>
                <a:cs typeface="+mn-cs"/>
              </a:rPr>
              <a:t>ProductTable</a:t>
            </a:r>
            <a:r>
              <a:rPr lang="en-US" sz="900" b="0" i="0" kern="1200" dirty="0">
                <a:solidFill>
                  <a:schemeClr val="tx1"/>
                </a:solidFill>
                <a:effectLst/>
                <a:latin typeface="Segoe UI Light" pitchFamily="34" charset="0"/>
                <a:ea typeface="+mn-ea"/>
                <a:cs typeface="+mn-cs"/>
              </a:rPr>
              <a:t>, you'll see that the table header (containing the "Name" and "Price" labels) isn't its own component. This is a matter of preference, and there's an argument to be made either way. For this example, we left it as part of </a:t>
            </a:r>
            <a:r>
              <a:rPr lang="en-US" sz="900" b="0" i="0" kern="1200" dirty="0" err="1">
                <a:solidFill>
                  <a:schemeClr val="tx1"/>
                </a:solidFill>
                <a:effectLst/>
                <a:latin typeface="Segoe UI Light" pitchFamily="34" charset="0"/>
                <a:ea typeface="+mn-ea"/>
                <a:cs typeface="+mn-cs"/>
              </a:rPr>
              <a:t>ProductTablebecause</a:t>
            </a:r>
            <a:r>
              <a:rPr lang="en-US" sz="900" b="0" i="0" kern="1200" dirty="0">
                <a:solidFill>
                  <a:schemeClr val="tx1"/>
                </a:solidFill>
                <a:effectLst/>
                <a:latin typeface="Segoe UI Light" pitchFamily="34" charset="0"/>
                <a:ea typeface="+mn-ea"/>
                <a:cs typeface="+mn-cs"/>
              </a:rPr>
              <a:t> it is part of rendering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which is </a:t>
            </a:r>
            <a:r>
              <a:rPr lang="en-US" sz="900" b="0" i="0" kern="1200" dirty="0" err="1">
                <a:solidFill>
                  <a:schemeClr val="tx1"/>
                </a:solidFill>
                <a:effectLst/>
                <a:latin typeface="Segoe UI Light" pitchFamily="34" charset="0"/>
                <a:ea typeface="+mn-ea"/>
                <a:cs typeface="+mn-cs"/>
              </a:rPr>
              <a:t>ProductTable's</a:t>
            </a:r>
            <a:r>
              <a:rPr lang="en-US" sz="900" b="0" i="0" kern="1200" dirty="0">
                <a:solidFill>
                  <a:schemeClr val="tx1"/>
                </a:solidFill>
                <a:effectLst/>
                <a:latin typeface="Segoe UI Light" pitchFamily="34" charset="0"/>
                <a:ea typeface="+mn-ea"/>
                <a:cs typeface="+mn-cs"/>
              </a:rPr>
              <a:t> responsibility. However, if this header grows to be complex (i.e. if we were to add affordances for sorting), it would certainly make sense to make this its own </a:t>
            </a:r>
            <a:r>
              <a:rPr lang="en-US" sz="900" b="0" i="0" kern="1200" dirty="0" err="1">
                <a:solidFill>
                  <a:schemeClr val="tx1"/>
                </a:solidFill>
                <a:effectLst/>
                <a:latin typeface="Segoe UI Light" pitchFamily="34" charset="0"/>
                <a:ea typeface="+mn-ea"/>
                <a:cs typeface="+mn-cs"/>
              </a:rPr>
              <a:t>ProductTableHeader</a:t>
            </a:r>
            <a:r>
              <a:rPr lang="en-US" sz="900" b="0" i="0" kern="1200" dirty="0">
                <a:solidFill>
                  <a:schemeClr val="tx1"/>
                </a:solidFill>
                <a:effectLst/>
                <a:latin typeface="Segoe UI Light" pitchFamily="34" charset="0"/>
                <a:ea typeface="+mn-ea"/>
                <a:cs typeface="+mn-cs"/>
              </a:rPr>
              <a:t> component.</a:t>
            </a:r>
          </a:p>
          <a:p>
            <a:r>
              <a:rPr lang="en-US" sz="900" b="0" i="0" kern="1200" dirty="0">
                <a:solidFill>
                  <a:schemeClr val="tx1"/>
                </a:solidFill>
                <a:effectLst/>
                <a:latin typeface="Segoe UI Light" pitchFamily="34" charset="0"/>
                <a:ea typeface="+mn-ea"/>
                <a:cs typeface="+mn-cs"/>
              </a:rPr>
              <a:t>Now that we've identified the components in our mock, let's arrange them into a hierarchy. This is easy. Components that appear within another component in the mock should appear as a child in the hierarchy:</a:t>
            </a:r>
          </a:p>
          <a:p>
            <a:r>
              <a:rPr lang="en-US" sz="900" b="0" i="0" kern="1200" dirty="0" err="1">
                <a:solidFill>
                  <a:schemeClr val="tx1"/>
                </a:solidFill>
                <a:effectLst/>
                <a:latin typeface="Segoe UI Light" pitchFamily="34" charset="0"/>
                <a:ea typeface="+mn-ea"/>
                <a:cs typeface="+mn-cs"/>
              </a:rPr>
              <a:t>FilterableProductTable</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SearchBar</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ProductTable</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ProductCategoryRow</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ProductRow</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6876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Now that you have your component hierarchy, it's time to implement your app. The easiest way is to build a version that takes your data model and renders the UI but has no interactivity. It's best to decouple these processes because building a static version requires a lot of typing and no thinking, and adding interactivity requires a lot of thinking and not a lot of typing. We'll see why.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build a static version of your app that renders your data model, you'll want to build components that reuse other components and pass data using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are a way of passing data from parent to child. If you're familiar with the concept of </a:t>
            </a:r>
            <a:r>
              <a:rPr lang="en-US" sz="900" b="0" i="1" kern="1200" dirty="0">
                <a:solidFill>
                  <a:schemeClr val="tx1"/>
                </a:solidFill>
                <a:effectLst/>
                <a:latin typeface="Segoe UI Light" pitchFamily="34" charset="0"/>
                <a:ea typeface="+mn-ea"/>
                <a:cs typeface="+mn-cs"/>
              </a:rPr>
              <a:t>state</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don't use state at all</a:t>
            </a:r>
            <a:r>
              <a:rPr lang="en-US" sz="900" b="0" i="0" kern="1200" dirty="0">
                <a:solidFill>
                  <a:schemeClr val="tx1"/>
                </a:solidFill>
                <a:effectLst/>
                <a:latin typeface="Segoe UI Light" pitchFamily="34" charset="0"/>
                <a:ea typeface="+mn-ea"/>
                <a:cs typeface="+mn-cs"/>
              </a:rPr>
              <a:t> to build this static version. State is reserved only for interactivity, that is, data that changes over time. Since this is a static version of the app, you don't need it.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build top-down or bottom-up. That is, you can either start with building the components higher up in the hierarchy (i.e. starting with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or with the ones lower in it (</a:t>
            </a:r>
            <a:r>
              <a:rPr lang="en-US" sz="900" b="0" i="0" kern="1200" dirty="0" err="1">
                <a:solidFill>
                  <a:schemeClr val="tx1"/>
                </a:solidFill>
                <a:effectLst/>
                <a:latin typeface="Segoe UI Light" pitchFamily="34" charset="0"/>
                <a:ea typeface="+mn-ea"/>
                <a:cs typeface="+mn-cs"/>
              </a:rPr>
              <a:t>ProductRow</a:t>
            </a:r>
            <a:r>
              <a:rPr lang="en-US" sz="900" b="0" i="0" kern="1200" dirty="0">
                <a:solidFill>
                  <a:schemeClr val="tx1"/>
                </a:solidFill>
                <a:effectLst/>
                <a:latin typeface="Segoe UI Light" pitchFamily="34" charset="0"/>
                <a:ea typeface="+mn-ea"/>
                <a:cs typeface="+mn-cs"/>
              </a:rPr>
              <a:t>). In simpler examples, it's usually easier to go top-down, and on larger projects, it's easier to go bottom-up and write tests as you build.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At the end of this step, you'll have a library of reusable components that render your data model. The components will only have render() methods since this is a static version of your app. The component at the top of the hierarchy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will take your data model as a prop. If you make a change to your underlying data model and call </a:t>
            </a:r>
            <a:r>
              <a:rPr lang="en-US" sz="900" b="0" i="0" kern="1200" dirty="0" err="1">
                <a:solidFill>
                  <a:schemeClr val="tx1"/>
                </a:solidFill>
                <a:effectLst/>
                <a:latin typeface="Segoe UI Light" pitchFamily="34" charset="0"/>
                <a:ea typeface="+mn-ea"/>
                <a:cs typeface="+mn-cs"/>
              </a:rPr>
              <a:t>ReactDOM.render</a:t>
            </a:r>
            <a:r>
              <a:rPr lang="en-US" sz="900" b="0" i="0" kern="1200" dirty="0">
                <a:solidFill>
                  <a:schemeClr val="tx1"/>
                </a:solidFill>
                <a:effectLst/>
                <a:latin typeface="Segoe UI Light" pitchFamily="34" charset="0"/>
                <a:ea typeface="+mn-ea"/>
                <a:cs typeface="+mn-cs"/>
              </a:rPr>
              <a:t>() again, the UI will be updated. It's easy to see how your UI is updated and where to make changes since there's nothing complicated going on. </a:t>
            </a:r>
            <a:r>
              <a:rPr lang="en-US" sz="900" b="0" i="0" kern="1200" dirty="0" err="1">
                <a:solidFill>
                  <a:schemeClr val="tx1"/>
                </a:solidFill>
                <a:effectLst/>
                <a:latin typeface="Segoe UI Light" pitchFamily="34" charset="0"/>
                <a:ea typeface="+mn-ea"/>
                <a:cs typeface="+mn-cs"/>
              </a:rPr>
              <a:t>React's</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one-way data flow</a:t>
            </a:r>
            <a:r>
              <a:rPr lang="en-US" sz="900" b="0" i="0" kern="1200" dirty="0">
                <a:solidFill>
                  <a:schemeClr val="tx1"/>
                </a:solidFill>
                <a:effectLst/>
                <a:latin typeface="Segoe UI Light" pitchFamily="34" charset="0"/>
                <a:ea typeface="+mn-ea"/>
                <a:cs typeface="+mn-cs"/>
              </a:rPr>
              <a:t> (also called </a:t>
            </a:r>
            <a:r>
              <a:rPr lang="en-US" sz="900" b="0" i="1" kern="1200" dirty="0">
                <a:solidFill>
                  <a:schemeClr val="tx1"/>
                </a:solidFill>
                <a:effectLst/>
                <a:latin typeface="Segoe UI Light" pitchFamily="34" charset="0"/>
                <a:ea typeface="+mn-ea"/>
                <a:cs typeface="+mn-cs"/>
              </a:rPr>
              <a:t>one-way binding</a:t>
            </a:r>
            <a:r>
              <a:rPr lang="en-US" sz="900" b="0" i="0" kern="1200" dirty="0">
                <a:solidFill>
                  <a:schemeClr val="tx1"/>
                </a:solidFill>
                <a:effectLst/>
                <a:latin typeface="Segoe UI Light" pitchFamily="34" charset="0"/>
                <a:ea typeface="+mn-ea"/>
                <a:cs typeface="+mn-cs"/>
              </a:rPr>
              <a:t>) keeps everything modular and fast.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Simply refer to the </a:t>
            </a:r>
            <a:r>
              <a:rPr lang="en-US" sz="900" b="0" i="0" u="none" strike="noStrike" kern="1200" dirty="0">
                <a:solidFill>
                  <a:schemeClr val="tx1"/>
                </a:solidFill>
                <a:effectLst/>
                <a:latin typeface="Segoe UI Light" pitchFamily="34" charset="0"/>
                <a:ea typeface="+mn-ea"/>
                <a:cs typeface="+mn-cs"/>
                <a:hlinkClick r:id="rId3"/>
              </a:rPr>
              <a:t>React docs</a:t>
            </a:r>
            <a:r>
              <a:rPr lang="en-US" sz="900" b="0" i="0" kern="1200" dirty="0">
                <a:solidFill>
                  <a:schemeClr val="tx1"/>
                </a:solidFill>
                <a:effectLst/>
                <a:latin typeface="Segoe UI Light" pitchFamily="34" charset="0"/>
                <a:ea typeface="+mn-ea"/>
                <a:cs typeface="+mn-cs"/>
              </a:rPr>
              <a:t> if you need help executing this step.</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735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make your UI interactive, you need to be able to trigger changes to your underlying data model. React makes this easy with </a:t>
            </a:r>
            <a:r>
              <a:rPr lang="en-US" sz="900" b="1" i="0" kern="1200" dirty="0">
                <a:solidFill>
                  <a:schemeClr val="tx1"/>
                </a:solidFill>
                <a:effectLst/>
                <a:latin typeface="Segoe UI Light" pitchFamily="34" charset="0"/>
                <a:ea typeface="+mn-ea"/>
                <a:cs typeface="+mn-cs"/>
              </a:rPr>
              <a:t>state</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build your app correctly, you first need to think of the minimal set of mutable state that your app needs. The key here is DRY: </a:t>
            </a:r>
            <a:r>
              <a:rPr lang="en-US" sz="900" b="0" i="1" kern="1200" dirty="0">
                <a:solidFill>
                  <a:schemeClr val="tx1"/>
                </a:solidFill>
                <a:effectLst/>
                <a:latin typeface="Segoe UI Light" pitchFamily="34" charset="0"/>
                <a:ea typeface="+mn-ea"/>
                <a:cs typeface="+mn-cs"/>
              </a:rPr>
              <a:t>Don't Repeat Yourself</a:t>
            </a:r>
            <a:r>
              <a:rPr lang="en-US" sz="900" b="0" i="0" kern="1200" dirty="0">
                <a:solidFill>
                  <a:schemeClr val="tx1"/>
                </a:solidFill>
                <a:effectLst/>
                <a:latin typeface="Segoe UI Light" pitchFamily="34" charset="0"/>
                <a:ea typeface="+mn-ea"/>
                <a:cs typeface="+mn-cs"/>
              </a:rPr>
              <a:t>. Figure out the absolute minimal representation of the state your application needs and compute everything else you need on-demand.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example, if you're building a TODO list, just keep an array of the TODO items around; don't keep a separate state variable for the count. Instead, when you want to render the TODO count, simply take the length of the TODO items array.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of all of the pieces of data in our example application. We have:</a:t>
            </a:r>
          </a:p>
          <a:p>
            <a:endParaRPr lang="en-US" sz="900" b="0" i="0" kern="1200" baseline="0" dirty="0">
              <a:solidFill>
                <a:schemeClr val="tx1"/>
              </a:solidFill>
              <a:effectLst/>
              <a:latin typeface="Segoe UI Light" pitchFamily="34" charset="0"/>
              <a:ea typeface="+mn-ea"/>
              <a:cs typeface="+mn-cs"/>
            </a:endParaRPr>
          </a:p>
          <a:p>
            <a:r>
              <a:rPr lang="en-US" sz="900" b="0" i="0" kern="1200" baseline="0" dirty="0">
                <a:solidFill>
                  <a:schemeClr val="tx1"/>
                </a:solidFill>
                <a:effectLst/>
                <a:latin typeface="Segoe UI Light" pitchFamily="34" charset="0"/>
                <a:ea typeface="+mn-ea"/>
                <a:cs typeface="+mn-cs"/>
              </a:rPr>
              <a:t> - </a:t>
            </a:r>
            <a:r>
              <a:rPr lang="en-US" sz="900" b="0" i="0" kern="1200" dirty="0">
                <a:solidFill>
                  <a:schemeClr val="tx1"/>
                </a:solidFill>
                <a:effectLst/>
                <a:latin typeface="Segoe UI Light" pitchFamily="34" charset="0"/>
                <a:ea typeface="+mn-ea"/>
                <a:cs typeface="+mn-cs"/>
              </a:rPr>
              <a:t>The original list of products</a:t>
            </a:r>
          </a:p>
          <a:p>
            <a:r>
              <a:rPr lang="en-US" sz="900" b="0" i="0" kern="1200" dirty="0">
                <a:solidFill>
                  <a:schemeClr val="tx1"/>
                </a:solidFill>
                <a:effectLst/>
                <a:latin typeface="Segoe UI Light" pitchFamily="34" charset="0"/>
                <a:ea typeface="+mn-ea"/>
                <a:cs typeface="+mn-cs"/>
              </a:rPr>
              <a:t> - The search text the user has entered</a:t>
            </a:r>
          </a:p>
          <a:p>
            <a:r>
              <a:rPr lang="en-US" sz="900" b="0" i="0" kern="1200" dirty="0">
                <a:solidFill>
                  <a:schemeClr val="tx1"/>
                </a:solidFill>
                <a:effectLst/>
                <a:latin typeface="Segoe UI Light" pitchFamily="34" charset="0"/>
                <a:ea typeface="+mn-ea"/>
                <a:cs typeface="+mn-cs"/>
              </a:rPr>
              <a:t> - The value of the checkbox</a:t>
            </a:r>
          </a:p>
          <a:p>
            <a:r>
              <a:rPr lang="en-US" sz="900" b="0" i="0" kern="1200" dirty="0">
                <a:solidFill>
                  <a:schemeClr val="tx1"/>
                </a:solidFill>
                <a:effectLst/>
                <a:latin typeface="Segoe UI Light" pitchFamily="34" charset="0"/>
                <a:ea typeface="+mn-ea"/>
                <a:cs typeface="+mn-cs"/>
              </a:rPr>
              <a:t> - The filtered list of products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Let's go through each one and figure out which one is state. Simply ask three questions about each piece of data:</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1. Is it passed in from a parent via props? If so, it probably isn't state.</a:t>
            </a:r>
          </a:p>
          <a:p>
            <a:r>
              <a:rPr lang="en-US" sz="900" b="0" i="0" kern="1200" dirty="0">
                <a:solidFill>
                  <a:schemeClr val="tx1"/>
                </a:solidFill>
                <a:effectLst/>
                <a:latin typeface="Segoe UI Light" pitchFamily="34" charset="0"/>
                <a:ea typeface="+mn-ea"/>
                <a:cs typeface="+mn-cs"/>
              </a:rPr>
              <a:t>2. Does it remain unchanged over time? If so, it probably isn't state.</a:t>
            </a:r>
          </a:p>
          <a:p>
            <a:r>
              <a:rPr lang="en-US" sz="900" b="0" i="0" kern="1200" dirty="0">
                <a:solidFill>
                  <a:schemeClr val="tx1"/>
                </a:solidFill>
                <a:effectLst/>
                <a:latin typeface="Segoe UI Light" pitchFamily="34" charset="0"/>
                <a:ea typeface="+mn-ea"/>
                <a:cs typeface="+mn-cs"/>
              </a:rPr>
              <a:t>3. Can you compute it based on any other state or props in your component? If so, it isn't state.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original list of products is passed in as props, so that's not state. The search text and the checkbox seem to be state since they change over time and can't be computed from anything. And finally, the filtered list of products isn't state because it can be computed by combining the original list of products with the search text and value of the checkbox.</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So finally, our state is: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search text the user has entered</a:t>
            </a:r>
          </a:p>
          <a:p>
            <a:r>
              <a:rPr lang="en-US" sz="900" b="0" i="0" kern="1200" dirty="0">
                <a:solidFill>
                  <a:schemeClr val="tx1"/>
                </a:solidFill>
                <a:effectLst/>
                <a:latin typeface="Segoe UI Light" pitchFamily="34" charset="0"/>
                <a:ea typeface="+mn-ea"/>
                <a:cs typeface="+mn-cs"/>
              </a:rPr>
              <a:t>The value of the checkbox</a:t>
            </a: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994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OK, so we've identified what the minimal set of app state is. Next, we need to identify which component mutates, or </a:t>
            </a:r>
            <a:r>
              <a:rPr lang="en-US" b="0" i="1" dirty="0">
                <a:solidFill>
                  <a:srgbClr val="484848"/>
                </a:solidFill>
                <a:effectLst/>
                <a:latin typeface="proxima-nova"/>
              </a:rPr>
              <a:t>owns</a:t>
            </a:r>
            <a:r>
              <a:rPr lang="en-US" b="0" i="0" dirty="0">
                <a:solidFill>
                  <a:srgbClr val="484848"/>
                </a:solidFill>
                <a:effectLst/>
                <a:latin typeface="proxima-nova"/>
              </a:rPr>
              <a:t>, this state.</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Remember: React is all about one-way data flow down the component hierarchy. It may not be immediately clear which component should own what state. </a:t>
            </a:r>
            <a:r>
              <a:rPr lang="en-US" b="1" i="0" dirty="0">
                <a:solidFill>
                  <a:srgbClr val="484848"/>
                </a:solidFill>
                <a:effectLst/>
                <a:latin typeface="proxima-nova"/>
              </a:rPr>
              <a:t>This is often the most challenging part for newcomers to understand,</a:t>
            </a:r>
            <a:r>
              <a:rPr lang="en-US" b="0" i="0" dirty="0">
                <a:solidFill>
                  <a:srgbClr val="484848"/>
                </a:solidFill>
                <a:effectLst/>
                <a:latin typeface="proxima-nova"/>
              </a:rPr>
              <a:t> so follow these steps to figure it out: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For each piece of state in your application:</a:t>
            </a:r>
          </a:p>
          <a:p>
            <a:pPr algn="l"/>
            <a:endParaRPr lang="en-US" b="0" i="0" dirty="0">
              <a:solidFill>
                <a:srgbClr val="484848"/>
              </a:solidFill>
              <a:effectLst/>
              <a:latin typeface="proxima-nova"/>
            </a:endParaRPr>
          </a:p>
          <a:p>
            <a:pPr algn="l">
              <a:buFont typeface="Arial" panose="020B0604020202020204" pitchFamily="34" charset="0"/>
              <a:buChar char="•"/>
            </a:pPr>
            <a:r>
              <a:rPr lang="en-US" b="0" i="0" dirty="0">
                <a:solidFill>
                  <a:srgbClr val="484848"/>
                </a:solidFill>
                <a:effectLst/>
                <a:latin typeface="proxima-nova"/>
              </a:rPr>
              <a:t>Identify every component that renders something based on that state.</a:t>
            </a:r>
          </a:p>
          <a:p>
            <a:pPr algn="l">
              <a:buFont typeface="Arial" panose="020B0604020202020204" pitchFamily="34" charset="0"/>
              <a:buChar char="•"/>
            </a:pPr>
            <a:r>
              <a:rPr lang="en-US" b="0" i="0" dirty="0">
                <a:solidFill>
                  <a:srgbClr val="484848"/>
                </a:solidFill>
                <a:effectLst/>
                <a:latin typeface="proxima-nova"/>
              </a:rPr>
              <a:t>Find a common owner component (a single component above all the components that need the state in the hierarchy).</a:t>
            </a:r>
          </a:p>
          <a:p>
            <a:pPr algn="l">
              <a:buFont typeface="Arial" panose="020B0604020202020204" pitchFamily="34" charset="0"/>
              <a:buChar char="•"/>
            </a:pPr>
            <a:r>
              <a:rPr lang="en-US" b="0" i="0" dirty="0">
                <a:solidFill>
                  <a:srgbClr val="484848"/>
                </a:solidFill>
                <a:effectLst/>
                <a:latin typeface="proxima-nova"/>
              </a:rPr>
              <a:t>Either the common owner or another component higher up in the hierarchy should own the state.</a:t>
            </a:r>
          </a:p>
          <a:p>
            <a:pPr algn="l">
              <a:buFont typeface="Arial" panose="020B0604020202020204" pitchFamily="34" charset="0"/>
              <a:buChar char="•"/>
            </a:pPr>
            <a:r>
              <a:rPr lang="en-US" b="0" i="0" dirty="0">
                <a:solidFill>
                  <a:srgbClr val="484848"/>
                </a:solidFill>
                <a:effectLst/>
                <a:latin typeface="proxima-nova"/>
              </a:rPr>
              <a:t>If you can't find a component where it makes sense to own the state, create a new component simply for holding the state and add it somewhere in the hierarchy above the common owner component.</a:t>
            </a:r>
          </a:p>
          <a:p>
            <a:pPr algn="l"/>
            <a:r>
              <a:rPr lang="en-US" b="0" i="0" dirty="0">
                <a:solidFill>
                  <a:srgbClr val="484848"/>
                </a:solidFill>
                <a:effectLst/>
                <a:latin typeface="proxima-nova"/>
              </a:rPr>
              <a:t>Let's run through this strategy for our application:</a:t>
            </a:r>
          </a:p>
          <a:p>
            <a:pPr algn="l">
              <a:buFont typeface="Arial" panose="020B0604020202020204" pitchFamily="34" charset="0"/>
              <a:buChar char="•"/>
            </a:pPr>
            <a:r>
              <a:rPr lang="en-US" b="0" i="0" dirty="0" err="1">
                <a:solidFill>
                  <a:srgbClr val="484848"/>
                </a:solidFill>
                <a:effectLst/>
                <a:latin typeface="proxima-nova"/>
              </a:rPr>
              <a:t>ProductTable</a:t>
            </a:r>
            <a:r>
              <a:rPr lang="en-US" b="0" i="0" dirty="0">
                <a:solidFill>
                  <a:srgbClr val="484848"/>
                </a:solidFill>
                <a:effectLst/>
                <a:latin typeface="proxima-nova"/>
              </a:rPr>
              <a:t> needs to filter the product list based on state and </a:t>
            </a:r>
            <a:r>
              <a:rPr lang="en-US" b="0" i="0" dirty="0" err="1">
                <a:solidFill>
                  <a:srgbClr val="484848"/>
                </a:solidFill>
                <a:effectLst/>
                <a:latin typeface="proxima-nova"/>
              </a:rPr>
              <a:t>SearchBar</a:t>
            </a:r>
            <a:r>
              <a:rPr lang="en-US" b="0" i="0" dirty="0">
                <a:solidFill>
                  <a:srgbClr val="484848"/>
                </a:solidFill>
                <a:effectLst/>
                <a:latin typeface="proxima-nova"/>
              </a:rPr>
              <a:t> needs to display the search text and checked state.</a:t>
            </a:r>
          </a:p>
          <a:p>
            <a:pPr algn="l">
              <a:buFont typeface="Arial" panose="020B0604020202020204" pitchFamily="34" charset="0"/>
              <a:buChar char="•"/>
            </a:pPr>
            <a:r>
              <a:rPr lang="en-US" b="0" i="0" dirty="0">
                <a:solidFill>
                  <a:srgbClr val="484848"/>
                </a:solidFill>
                <a:effectLst/>
                <a:latin typeface="proxima-nova"/>
              </a:rPr>
              <a:t>The common owner component is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buFont typeface="Arial" panose="020B0604020202020204" pitchFamily="34" charset="0"/>
              <a:buChar char="•"/>
            </a:pPr>
            <a:r>
              <a:rPr lang="en-US" b="0" i="0" dirty="0">
                <a:solidFill>
                  <a:srgbClr val="484848"/>
                </a:solidFill>
                <a:effectLst/>
                <a:latin typeface="proxima-nova"/>
              </a:rPr>
              <a:t>It conceptually makes sense for the filter text and checked value to live in </a:t>
            </a:r>
            <a:r>
              <a:rPr lang="en-US" b="0" i="0" dirty="0" err="1">
                <a:solidFill>
                  <a:srgbClr val="484848"/>
                </a:solidFill>
                <a:effectLst/>
                <a:latin typeface="proxima-nova"/>
              </a:rPr>
              <a:t>FilterableProductTable</a:t>
            </a:r>
            <a:endParaRPr lang="en-US" b="0" i="0" dirty="0">
              <a:solidFill>
                <a:srgbClr val="484848"/>
              </a:solidFill>
              <a:effectLst/>
              <a:latin typeface="proxima-nova"/>
            </a:endParaRPr>
          </a:p>
          <a:p>
            <a:pPr algn="l"/>
            <a:endParaRPr lang="en-US" b="0" i="0" dirty="0">
              <a:solidFill>
                <a:srgbClr val="484848"/>
              </a:solidFill>
              <a:effectLst/>
              <a:latin typeface="proxima-nova"/>
            </a:endParaRPr>
          </a:p>
          <a:p>
            <a:pPr algn="l"/>
            <a:r>
              <a:rPr lang="en-US" b="0" i="0" dirty="0">
                <a:solidFill>
                  <a:srgbClr val="484848"/>
                </a:solidFill>
                <a:effectLst/>
                <a:latin typeface="proxima-nova"/>
              </a:rPr>
              <a:t>Cool, so we've decided that our state lives in </a:t>
            </a:r>
            <a:r>
              <a:rPr lang="en-US" b="0" i="0" dirty="0" err="1">
                <a:solidFill>
                  <a:srgbClr val="484848"/>
                </a:solidFill>
                <a:effectLst/>
                <a:latin typeface="proxima-nova"/>
              </a:rPr>
              <a:t>FilterableProductTable</a:t>
            </a:r>
            <a:r>
              <a:rPr lang="en-US" b="0" i="0" dirty="0">
                <a:solidFill>
                  <a:srgbClr val="484848"/>
                </a:solidFill>
                <a:effectLst/>
                <a:latin typeface="proxima-nova"/>
              </a:rPr>
              <a:t>. First, add an instance property </a:t>
            </a:r>
            <a:r>
              <a:rPr lang="en-US" b="0" i="0" dirty="0" err="1">
                <a:solidFill>
                  <a:srgbClr val="484848"/>
                </a:solidFill>
                <a:effectLst/>
                <a:latin typeface="proxima-nova"/>
              </a:rPr>
              <a:t>this.state</a:t>
            </a:r>
            <a:r>
              <a:rPr lang="en-US" b="0" i="0" dirty="0">
                <a:solidFill>
                  <a:srgbClr val="484848"/>
                </a:solidFill>
                <a:effectLst/>
                <a:latin typeface="proxima-nova"/>
              </a:rPr>
              <a:t> = {</a:t>
            </a:r>
            <a:r>
              <a:rPr lang="en-US" b="0" i="0" dirty="0" err="1">
                <a:solidFill>
                  <a:srgbClr val="484848"/>
                </a:solidFill>
                <a:effectLst/>
                <a:latin typeface="proxima-nova"/>
              </a:rPr>
              <a:t>filterText</a:t>
            </a:r>
            <a:r>
              <a:rPr lang="en-US" b="0" i="0" dirty="0">
                <a:solidFill>
                  <a:srgbClr val="484848"/>
                </a:solidFill>
                <a:effectLst/>
                <a:latin typeface="proxima-nova"/>
              </a:rPr>
              <a:t>: '', </a:t>
            </a:r>
            <a:r>
              <a:rPr lang="en-US" b="0" i="0" dirty="0" err="1">
                <a:solidFill>
                  <a:srgbClr val="484848"/>
                </a:solidFill>
                <a:effectLst/>
                <a:latin typeface="proxima-nova"/>
              </a:rPr>
              <a:t>inStockOnly</a:t>
            </a:r>
            <a:r>
              <a:rPr lang="en-US" b="0" i="0" dirty="0">
                <a:solidFill>
                  <a:srgbClr val="484848"/>
                </a:solidFill>
                <a:effectLst/>
                <a:latin typeface="proxima-nova"/>
              </a:rPr>
              <a:t>: false} to </a:t>
            </a:r>
            <a:r>
              <a:rPr lang="en-US" b="0" i="0" dirty="0" err="1">
                <a:solidFill>
                  <a:srgbClr val="484848"/>
                </a:solidFill>
                <a:effectLst/>
                <a:latin typeface="proxima-nova"/>
              </a:rPr>
              <a:t>FilterableProductTable's</a:t>
            </a:r>
            <a:r>
              <a:rPr lang="en-US" b="0" i="0" dirty="0">
                <a:solidFill>
                  <a:srgbClr val="484848"/>
                </a:solidFill>
                <a:effectLst/>
                <a:latin typeface="proxima-nova"/>
              </a:rPr>
              <a:t> constructor to reflect the initial state of your application. Then, pass </a:t>
            </a:r>
            <a:r>
              <a:rPr lang="en-US" b="0" i="0" dirty="0" err="1">
                <a:solidFill>
                  <a:srgbClr val="484848"/>
                </a:solidFill>
                <a:effectLst/>
                <a:latin typeface="proxima-nova"/>
              </a:rPr>
              <a:t>filterText</a:t>
            </a:r>
            <a:r>
              <a:rPr lang="en-US" b="0" i="0" dirty="0">
                <a:solidFill>
                  <a:srgbClr val="484848"/>
                </a:solidFill>
                <a:effectLst/>
                <a:latin typeface="proxima-nova"/>
              </a:rPr>
              <a:t> and </a:t>
            </a:r>
            <a:r>
              <a:rPr lang="en-US" b="0" i="0" dirty="0" err="1">
                <a:solidFill>
                  <a:srgbClr val="484848"/>
                </a:solidFill>
                <a:effectLst/>
                <a:latin typeface="proxima-nova"/>
              </a:rPr>
              <a:t>inStockOnly</a:t>
            </a:r>
            <a:r>
              <a:rPr lang="en-US" b="0" i="0" dirty="0">
                <a:solidFill>
                  <a:srgbClr val="484848"/>
                </a:solidFill>
                <a:effectLst/>
                <a:latin typeface="proxima-nova"/>
              </a:rPr>
              <a:t> to </a:t>
            </a:r>
            <a:r>
              <a:rPr lang="en-US" b="0" i="0" dirty="0" err="1">
                <a:solidFill>
                  <a:srgbClr val="484848"/>
                </a:solidFill>
                <a:effectLst/>
                <a:latin typeface="proxima-nova"/>
              </a:rPr>
              <a:t>ProductTable</a:t>
            </a:r>
            <a:r>
              <a:rPr lang="en-US" b="0" i="0" dirty="0">
                <a:solidFill>
                  <a:srgbClr val="484848"/>
                </a:solidFill>
                <a:effectLst/>
                <a:latin typeface="proxima-nova"/>
              </a:rPr>
              <a:t> and </a:t>
            </a:r>
            <a:r>
              <a:rPr lang="en-US" b="0" i="0" dirty="0" err="1">
                <a:solidFill>
                  <a:srgbClr val="484848"/>
                </a:solidFill>
                <a:effectLst/>
                <a:latin typeface="proxima-nova"/>
              </a:rPr>
              <a:t>SearchBar</a:t>
            </a:r>
            <a:r>
              <a:rPr lang="en-US" b="0" i="0" dirty="0">
                <a:solidFill>
                  <a:srgbClr val="484848"/>
                </a:solidFill>
                <a:effectLst/>
                <a:latin typeface="proxima-nova"/>
              </a:rPr>
              <a:t> as a prop. Finally, use these props to filter the rows in </a:t>
            </a:r>
            <a:r>
              <a:rPr lang="en-US" b="0" i="0" dirty="0" err="1">
                <a:solidFill>
                  <a:srgbClr val="484848"/>
                </a:solidFill>
                <a:effectLst/>
                <a:latin typeface="proxima-nova"/>
              </a:rPr>
              <a:t>ProductTable</a:t>
            </a:r>
            <a:r>
              <a:rPr lang="en-US" b="0" i="0" dirty="0">
                <a:solidFill>
                  <a:srgbClr val="484848"/>
                </a:solidFill>
                <a:effectLst/>
                <a:latin typeface="proxima-nova"/>
              </a:rPr>
              <a:t> and set the values of the form fields in </a:t>
            </a:r>
            <a:r>
              <a:rPr lang="en-US" b="0" i="0" dirty="0" err="1">
                <a:solidFill>
                  <a:srgbClr val="484848"/>
                </a:solidFill>
                <a:effectLst/>
                <a:latin typeface="proxima-nova"/>
              </a:rPr>
              <a:t>SearchBar</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You can start seeing how your application will behave: set </a:t>
            </a:r>
            <a:r>
              <a:rPr lang="en-US" b="0" i="0" dirty="0" err="1">
                <a:solidFill>
                  <a:srgbClr val="484848"/>
                </a:solidFill>
                <a:effectLst/>
                <a:latin typeface="proxima-nova"/>
              </a:rPr>
              <a:t>filterText</a:t>
            </a:r>
            <a:r>
              <a:rPr lang="en-US" b="0" i="0" dirty="0">
                <a:solidFill>
                  <a:srgbClr val="484848"/>
                </a:solidFill>
                <a:effectLst/>
                <a:latin typeface="proxima-nova"/>
              </a:rPr>
              <a:t> to "ball" and refresh your app. You'll see that the data table is updated correctly.</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952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84848"/>
                </a:solidFill>
                <a:effectLst/>
                <a:latin typeface="proxima-nova"/>
              </a:rPr>
              <a:t>https://facebook.github.io/react/docs/thinking-in-react.html</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So far, we've built an app that renders correctly as a function of props and state flowing down the hierarchy. Now it's time to support data flowing the other way: the form components deep in the hierarchy need to update the state in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React makes this data flow explicit to make it easy to understand how your program works, but it does require a little more typing than traditional two-way data binding.</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If you try to type or check the box in the current version of the example, you'll see that React ignores your input. This is intentional, as we've set the value prop of the input to always be equal to the state passed in from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Let's think about what we want to happen. We want to make sure that whenever the user changes the form, we update the state to reflect the user input. Since components should only update their own state, </a:t>
            </a:r>
            <a:r>
              <a:rPr lang="en-US" b="0" i="0" dirty="0" err="1">
                <a:solidFill>
                  <a:srgbClr val="484848"/>
                </a:solidFill>
                <a:effectLst/>
                <a:latin typeface="proxima-nova"/>
              </a:rPr>
              <a:t>FilterableProductTable</a:t>
            </a:r>
            <a:r>
              <a:rPr lang="en-US" b="0" i="0" dirty="0">
                <a:solidFill>
                  <a:srgbClr val="484848"/>
                </a:solidFill>
                <a:effectLst/>
                <a:latin typeface="proxima-nova"/>
              </a:rPr>
              <a:t> will pass a callback to </a:t>
            </a:r>
            <a:r>
              <a:rPr lang="en-US" b="0" i="0" dirty="0" err="1">
                <a:solidFill>
                  <a:srgbClr val="484848"/>
                </a:solidFill>
                <a:effectLst/>
                <a:latin typeface="proxima-nova"/>
              </a:rPr>
              <a:t>SearchBar</a:t>
            </a:r>
            <a:r>
              <a:rPr lang="en-US" b="0" i="0" dirty="0">
                <a:solidFill>
                  <a:srgbClr val="484848"/>
                </a:solidFill>
                <a:effectLst/>
                <a:latin typeface="proxima-nova"/>
              </a:rPr>
              <a:t> that will fire whenever the state should be updated. </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We can use the </a:t>
            </a:r>
            <a:r>
              <a:rPr lang="en-US" b="0" i="0" dirty="0" err="1">
                <a:solidFill>
                  <a:srgbClr val="484848"/>
                </a:solidFill>
                <a:effectLst/>
                <a:latin typeface="proxima-nova"/>
              </a:rPr>
              <a:t>onChange</a:t>
            </a:r>
            <a:r>
              <a:rPr lang="en-US" b="0" i="0" dirty="0">
                <a:solidFill>
                  <a:srgbClr val="484848"/>
                </a:solidFill>
                <a:effectLst/>
                <a:latin typeface="proxima-nova"/>
              </a:rPr>
              <a:t> event on the inputs to be notified of it. And the callback passed by </a:t>
            </a:r>
            <a:r>
              <a:rPr lang="en-US" b="0" i="0" dirty="0" err="1">
                <a:solidFill>
                  <a:srgbClr val="484848"/>
                </a:solidFill>
                <a:effectLst/>
                <a:latin typeface="proxima-nova"/>
              </a:rPr>
              <a:t>FilterableProductTable</a:t>
            </a:r>
            <a:r>
              <a:rPr lang="en-US" b="0" i="0" dirty="0">
                <a:solidFill>
                  <a:srgbClr val="484848"/>
                </a:solidFill>
                <a:effectLst/>
                <a:latin typeface="proxima-nova"/>
              </a:rPr>
              <a:t> will call </a:t>
            </a:r>
            <a:r>
              <a:rPr lang="en-US" b="0" i="0" dirty="0" err="1">
                <a:solidFill>
                  <a:srgbClr val="484848"/>
                </a:solidFill>
                <a:effectLst/>
                <a:latin typeface="proxima-nova"/>
              </a:rPr>
              <a:t>setState</a:t>
            </a:r>
            <a:r>
              <a:rPr lang="en-US" b="0" i="0" dirty="0">
                <a:solidFill>
                  <a:srgbClr val="484848"/>
                </a:solidFill>
                <a:effectLst/>
                <a:latin typeface="proxima-nova"/>
              </a:rPr>
              <a:t>(), and the app will be updated.</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Though this sounds complex, it's really just a few lines of code. And it's really explicit how your data is flowing throughout the app.</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1506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3/14/19 5:59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8404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web-parts/get-started/serve-your-web-part-in-a-sharepoint-page"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React and Office UI Fabric React Components</a:t>
            </a:r>
            <a:endParaRPr lang="en-US" dirty="0"/>
          </a:p>
        </p:txBody>
      </p:sp>
      <p:sp>
        <p:nvSpPr>
          <p:cNvPr id="5" name="Text Placeholder 4"/>
          <p:cNvSpPr>
            <a:spLocks noGrp="1"/>
          </p:cNvSpPr>
          <p:nvPr>
            <p:ph type="body" sz="quarter" idx="12"/>
          </p:nvPr>
        </p:nvSpPr>
        <p:spPr/>
        <p:txBody>
          <a:bodyPr/>
          <a:lstStyle/>
          <a:p>
            <a:r>
              <a:rPr lang="en-US" dirty="0"/>
              <a:t>React 101 &amp; Basic React Web Part Structure</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64400" y="1212850"/>
            <a:ext cx="11574000" cy="1966692"/>
          </a:xfrm>
        </p:spPr>
        <p:txBody>
          <a:bodyPr/>
          <a:lstStyle/>
          <a:p>
            <a:r>
              <a:rPr lang="en-US" dirty="0"/>
              <a:t>Create a new web part by running the Yeoman SharePoint Framework Generator</a:t>
            </a:r>
          </a:p>
          <a:p>
            <a:pPr lvl="1"/>
            <a:r>
              <a:rPr lang="en-US" dirty="0" err="1"/>
              <a:t>yo</a:t>
            </a:r>
            <a:r>
              <a:rPr lang="en-US" dirty="0"/>
              <a:t> @</a:t>
            </a:r>
            <a:r>
              <a:rPr lang="en-US" dirty="0" err="1"/>
              <a:t>microsoft</a:t>
            </a:r>
            <a:r>
              <a:rPr lang="en-US" dirty="0"/>
              <a:t>/</a:t>
            </a:r>
            <a:r>
              <a:rPr lang="en-US" dirty="0" err="1"/>
              <a:t>sharepoint</a:t>
            </a:r>
            <a:endParaRPr lang="en-US" dirty="0"/>
          </a:p>
          <a:p>
            <a:endParaRPr lang="en-US" dirty="0"/>
          </a:p>
          <a:p>
            <a:r>
              <a:rPr lang="en-US" dirty="0"/>
              <a:t>When prompted for a web framework, select React</a:t>
            </a:r>
          </a:p>
        </p:txBody>
      </p:sp>
      <p:sp>
        <p:nvSpPr>
          <p:cNvPr id="2" name="Title 1"/>
          <p:cNvSpPr>
            <a:spLocks noGrp="1"/>
          </p:cNvSpPr>
          <p:nvPr>
            <p:ph type="title"/>
          </p:nvPr>
        </p:nvSpPr>
        <p:spPr/>
        <p:txBody>
          <a:bodyPr/>
          <a:lstStyle/>
          <a:p>
            <a:r>
              <a:rPr lang="en-US" dirty="0"/>
              <a:t>How to create a React web part</a:t>
            </a:r>
            <a:endParaRPr lang="fi-FI" dirty="0"/>
          </a:p>
        </p:txBody>
      </p:sp>
      <p:pic>
        <p:nvPicPr>
          <p:cNvPr id="8" name="Picture 7">
            <a:extLst>
              <a:ext uri="{FF2B5EF4-FFF2-40B4-BE49-F238E27FC236}">
                <a16:creationId xmlns:a16="http://schemas.microsoft.com/office/drawing/2014/main" id="{F3A3E05B-978C-1547-9655-62B00D5128CB}"/>
              </a:ext>
            </a:extLst>
          </p:cNvPr>
          <p:cNvPicPr>
            <a:picLocks noChangeAspect="1"/>
          </p:cNvPicPr>
          <p:nvPr/>
        </p:nvPicPr>
        <p:blipFill>
          <a:blip r:embed="rId3"/>
          <a:stretch>
            <a:fillRect/>
          </a:stretch>
        </p:blipFill>
        <p:spPr>
          <a:xfrm>
            <a:off x="2660797" y="3814983"/>
            <a:ext cx="6172200" cy="1524000"/>
          </a:xfrm>
          <a:prstGeom prst="rect">
            <a:avLst/>
          </a:prstGeom>
        </p:spPr>
      </p:pic>
    </p:spTree>
    <p:extLst>
      <p:ext uri="{BB962C8B-B14F-4D97-AF65-F5344CB8AC3E}">
        <p14:creationId xmlns:p14="http://schemas.microsoft.com/office/powerpoint/2010/main" val="29934305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42C3A4-911F-AF4A-B4D0-987B54ED175C}"/>
              </a:ext>
            </a:extLst>
          </p:cNvPr>
          <p:cNvSpPr>
            <a:spLocks noGrp="1"/>
          </p:cNvSpPr>
          <p:nvPr>
            <p:ph type="body" sz="quarter" idx="10"/>
          </p:nvPr>
        </p:nvSpPr>
        <p:spPr>
          <a:xfrm>
            <a:off x="464400" y="1212850"/>
            <a:ext cx="6475876" cy="3776418"/>
          </a:xfrm>
        </p:spPr>
        <p:txBody>
          <a:bodyPr/>
          <a:lstStyle/>
          <a:p>
            <a:r>
              <a:rPr lang="en-US" dirty="0" err="1"/>
              <a:t>SPFx</a:t>
            </a:r>
            <a:r>
              <a:rPr lang="en-US" dirty="0"/>
              <a:t> web part same as non-React web part</a:t>
            </a:r>
          </a:p>
          <a:p>
            <a:pPr lvl="1"/>
            <a:r>
              <a:rPr lang="en-US" dirty="0"/>
              <a:t>./</a:t>
            </a:r>
            <a:r>
              <a:rPr lang="en-US" dirty="0" err="1"/>
              <a:t>src</a:t>
            </a:r>
            <a:r>
              <a:rPr lang="en-US" dirty="0"/>
              <a:t>/</a:t>
            </a:r>
            <a:r>
              <a:rPr lang="en-US" dirty="0" err="1"/>
              <a:t>webparts</a:t>
            </a:r>
            <a:r>
              <a:rPr lang="en-US" dirty="0"/>
              <a:t>/[..]/[..]</a:t>
            </a:r>
            <a:r>
              <a:rPr lang="en-US" dirty="0" err="1"/>
              <a:t>WebPart.ts</a:t>
            </a:r>
            <a:endParaRPr lang="en-US" dirty="0"/>
          </a:p>
          <a:p>
            <a:endParaRPr lang="en-US" dirty="0"/>
          </a:p>
          <a:p>
            <a:r>
              <a:rPr lang="en-US" dirty="0"/>
              <a:t>Web part’s </a:t>
            </a:r>
            <a:r>
              <a:rPr lang="en-US" dirty="0">
                <a:latin typeface="Courier New" panose="02070309020205020404" pitchFamily="49" charset="0"/>
                <a:cs typeface="Courier New" panose="02070309020205020404" pitchFamily="49" charset="0"/>
              </a:rPr>
              <a:t>render()</a:t>
            </a:r>
            <a:r>
              <a:rPr lang="en-US" dirty="0"/>
              <a:t> method creates an instance of a React control and adds to the page</a:t>
            </a:r>
          </a:p>
          <a:p>
            <a:endParaRPr lang="en-US" dirty="0"/>
          </a:p>
          <a:p>
            <a:r>
              <a:rPr lang="en-US" dirty="0"/>
              <a:t>React control located in </a:t>
            </a:r>
            <a:r>
              <a:rPr lang="en-US" dirty="0">
                <a:latin typeface="Courier New" panose="02070309020205020404" pitchFamily="49" charset="0"/>
                <a:cs typeface="Courier New" panose="02070309020205020404" pitchFamily="49" charset="0"/>
              </a:rPr>
              <a:t>components</a:t>
            </a:r>
            <a:r>
              <a:rPr lang="en-US" dirty="0"/>
              <a:t> subfolder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tsx</a:t>
            </a:r>
            <a:r>
              <a:rPr lang="en-US" dirty="0"/>
              <a:t> file</a:t>
            </a:r>
          </a:p>
        </p:txBody>
      </p:sp>
      <p:sp>
        <p:nvSpPr>
          <p:cNvPr id="3" name="Title 2"/>
          <p:cNvSpPr>
            <a:spLocks noGrp="1"/>
          </p:cNvSpPr>
          <p:nvPr>
            <p:ph type="title"/>
          </p:nvPr>
        </p:nvSpPr>
        <p:spPr>
          <a:xfrm>
            <a:off x="464400" y="633600"/>
            <a:ext cx="11574000" cy="387798"/>
          </a:xfrm>
        </p:spPr>
        <p:txBody>
          <a:bodyPr/>
          <a:lstStyle/>
          <a:p>
            <a:r>
              <a:rPr lang="en-US" dirty="0"/>
              <a:t>Structure of </a:t>
            </a:r>
            <a:r>
              <a:rPr lang="en-US" dirty="0" err="1"/>
              <a:t>SPFx</a:t>
            </a:r>
            <a:r>
              <a:rPr lang="en-US" dirty="0"/>
              <a:t> React project</a:t>
            </a:r>
          </a:p>
        </p:txBody>
      </p:sp>
      <p:pic>
        <p:nvPicPr>
          <p:cNvPr id="12" name="Picture 11">
            <a:extLst>
              <a:ext uri="{FF2B5EF4-FFF2-40B4-BE49-F238E27FC236}">
                <a16:creationId xmlns:a16="http://schemas.microsoft.com/office/drawing/2014/main" id="{E6B6ACC0-D89A-DA42-9011-E0A16EE12FAD}"/>
              </a:ext>
            </a:extLst>
          </p:cNvPr>
          <p:cNvPicPr>
            <a:picLocks noChangeAspect="1"/>
          </p:cNvPicPr>
          <p:nvPr/>
        </p:nvPicPr>
        <p:blipFill>
          <a:blip r:embed="rId2"/>
          <a:stretch>
            <a:fillRect/>
          </a:stretch>
        </p:blipFill>
        <p:spPr>
          <a:xfrm>
            <a:off x="7278754" y="106362"/>
            <a:ext cx="4572000" cy="6781800"/>
          </a:xfrm>
          <a:prstGeom prst="rect">
            <a:avLst/>
          </a:prstGeom>
        </p:spPr>
      </p:pic>
    </p:spTree>
    <p:extLst>
      <p:ext uri="{BB962C8B-B14F-4D97-AF65-F5344CB8AC3E}">
        <p14:creationId xmlns:p14="http://schemas.microsoft.com/office/powerpoint/2010/main" val="21440105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React 101</a:t>
            </a:r>
          </a:p>
          <a:p>
            <a:pPr lvl="0">
              <a:lnSpc>
                <a:spcPct val="90000"/>
              </a:lnSpc>
              <a:spcBef>
                <a:spcPts val="1800"/>
              </a:spcBef>
            </a:pPr>
            <a:r>
              <a:rPr lang="en-US" sz="1600" b="0" dirty="0">
                <a:solidFill>
                  <a:srgbClr val="2F2F2F"/>
                </a:solidFill>
                <a:latin typeface="Segoe UI Semibold"/>
              </a:rPr>
              <a:t>How to create a React web part</a:t>
            </a:r>
          </a:p>
          <a:p>
            <a:pPr lvl="0">
              <a:lnSpc>
                <a:spcPct val="90000"/>
              </a:lnSpc>
              <a:spcBef>
                <a:spcPts val="1800"/>
              </a:spcBef>
            </a:pPr>
            <a:r>
              <a:rPr lang="en-US" sz="1600" b="0" dirty="0">
                <a:solidFill>
                  <a:srgbClr val="2F2F2F"/>
                </a:solidFill>
                <a:latin typeface="Segoe UI Semibold"/>
              </a:rPr>
              <a:t>Structure of the basic template</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https://docs.microsoft.com/sharepoint/dev/spfx/web-parts/get-started/serve-your-web-part-in-a-sharepoint-page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React 101 &amp; Basic React Web Part Structure</a:t>
            </a:r>
            <a:br>
              <a:rPr lang="en-US" sz="2800" dirty="0"/>
            </a:b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React 101</a:t>
            </a:r>
          </a:p>
          <a:p>
            <a:pPr>
              <a:spcBef>
                <a:spcPts val="1200"/>
              </a:spcBef>
            </a:pPr>
            <a:r>
              <a:rPr lang="en-US" sz="2000" dirty="0"/>
              <a:t>How to create a React web part</a:t>
            </a:r>
          </a:p>
          <a:p>
            <a:pPr>
              <a:spcBef>
                <a:spcPts val="1200"/>
              </a:spcBef>
            </a:pPr>
            <a:r>
              <a:rPr lang="en-US" sz="2000" dirty="0"/>
              <a:t>Structure of the basic template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90002990-9CCD-8F4F-857C-19E515DE7DC9}"/>
              </a:ext>
            </a:extLst>
          </p:cNvPr>
          <p:cNvGraphicFramePr/>
          <p:nvPr>
            <p:extLst>
              <p:ext uri="{D42A27DB-BD31-4B8C-83A1-F6EECF244321}">
                <p14:modId xmlns:p14="http://schemas.microsoft.com/office/powerpoint/2010/main" val="3712952568"/>
              </p:ext>
            </p:extLst>
          </p:nvPr>
        </p:nvGraphicFramePr>
        <p:xfrm>
          <a:off x="464400" y="1212850"/>
          <a:ext cx="11574000" cy="485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Steps to design and build React based web parts</a:t>
            </a:r>
            <a:endParaRPr lang="fi-FI" dirty="0"/>
          </a:p>
        </p:txBody>
      </p:sp>
    </p:spTree>
    <p:extLst>
      <p:ext uri="{BB962C8B-B14F-4D97-AF65-F5344CB8AC3E}">
        <p14:creationId xmlns:p14="http://schemas.microsoft.com/office/powerpoint/2010/main" val="28944860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01150"/>
          </a:xfrm>
        </p:spPr>
        <p:txBody>
          <a:bodyPr/>
          <a:lstStyle/>
          <a:p>
            <a:r>
              <a:rPr lang="en-US" dirty="0"/>
              <a:t>Components written by different people should work well together</a:t>
            </a:r>
          </a:p>
          <a:p>
            <a:endParaRPr lang="en-US" dirty="0"/>
          </a:p>
          <a:p>
            <a:r>
              <a:rPr lang="en-US" dirty="0"/>
              <a:t>Add functionality to a component without causing rippling changes throughout the codebase</a:t>
            </a:r>
          </a:p>
          <a:p>
            <a:endParaRPr lang="en-US" dirty="0"/>
          </a:p>
          <a:p>
            <a:r>
              <a:rPr lang="en-US" dirty="0"/>
              <a:t>Use state and lifecycle hooks in moderation</a:t>
            </a:r>
          </a:p>
          <a:p>
            <a:endParaRPr lang="en-US" dirty="0"/>
          </a:p>
          <a:p>
            <a:r>
              <a:rPr lang="en-US" dirty="0"/>
              <a:t>Components describe any composable behavior</a:t>
            </a:r>
          </a:p>
          <a:p>
            <a:pPr lvl="1"/>
            <a:r>
              <a:rPr lang="en-US" dirty="0"/>
              <a:t>Rendering</a:t>
            </a:r>
          </a:p>
          <a:p>
            <a:pPr lvl="1"/>
            <a:r>
              <a:rPr lang="en-US" dirty="0"/>
              <a:t>Lifecycle</a:t>
            </a:r>
          </a:p>
          <a:p>
            <a:pPr lvl="1"/>
            <a:r>
              <a:rPr lang="en-US" dirty="0"/>
              <a:t>State </a:t>
            </a:r>
          </a:p>
        </p:txBody>
      </p:sp>
      <p:sp>
        <p:nvSpPr>
          <p:cNvPr id="3" name="Title 2"/>
          <p:cNvSpPr>
            <a:spLocks noGrp="1"/>
          </p:cNvSpPr>
          <p:nvPr>
            <p:ph type="title"/>
          </p:nvPr>
        </p:nvSpPr>
        <p:spPr/>
        <p:txBody>
          <a:bodyPr/>
          <a:lstStyle/>
          <a:p>
            <a:r>
              <a:rPr lang="en-US" dirty="0"/>
              <a:t>React Design Principles</a:t>
            </a:r>
          </a:p>
        </p:txBody>
      </p:sp>
    </p:spTree>
    <p:extLst>
      <p:ext uri="{BB962C8B-B14F-4D97-AF65-F5344CB8AC3E}">
        <p14:creationId xmlns:p14="http://schemas.microsoft.com/office/powerpoint/2010/main" val="9195305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2142125"/>
          </a:xfrm>
        </p:spPr>
        <p:txBody>
          <a:bodyPr/>
          <a:lstStyle/>
          <a:p>
            <a:r>
              <a:rPr lang="en-US" dirty="0"/>
              <a:t>Draw boxes around components and name them</a:t>
            </a:r>
          </a:p>
          <a:p>
            <a:r>
              <a:rPr lang="en-US" dirty="0"/>
              <a:t>Use the </a:t>
            </a:r>
            <a:r>
              <a:rPr lang="en-US" dirty="0">
                <a:hlinkClick r:id="rId3"/>
              </a:rPr>
              <a:t>single responsibility principle</a:t>
            </a:r>
            <a:r>
              <a:rPr lang="en-US" dirty="0"/>
              <a:t>: component only do one thing</a:t>
            </a:r>
          </a:p>
          <a:p>
            <a:r>
              <a:rPr lang="en-US" dirty="0"/>
              <a:t>UI and data models tend to adhere to the same information architecture</a:t>
            </a:r>
          </a:p>
          <a:p>
            <a:r>
              <a:rPr lang="en-US" dirty="0"/>
              <a:t>Create components that represent exactly one piece of your data model</a:t>
            </a:r>
          </a:p>
          <a:p>
            <a:r>
              <a:rPr lang="en-US" dirty="0"/>
              <a:t>Arrange components into a hierarchy</a:t>
            </a:r>
          </a:p>
        </p:txBody>
      </p:sp>
      <p:sp>
        <p:nvSpPr>
          <p:cNvPr id="3" name="Title 2"/>
          <p:cNvSpPr>
            <a:spLocks noGrp="1"/>
          </p:cNvSpPr>
          <p:nvPr>
            <p:ph type="title"/>
          </p:nvPr>
        </p:nvSpPr>
        <p:spPr>
          <a:xfrm>
            <a:off x="464400" y="633600"/>
            <a:ext cx="11574000" cy="387798"/>
          </a:xfrm>
        </p:spPr>
        <p:txBody>
          <a:bodyPr/>
          <a:lstStyle/>
          <a:p>
            <a:r>
              <a:rPr lang="en-US" dirty="0"/>
              <a:t>Break The UI Into A Component Hierarchy</a:t>
            </a:r>
          </a:p>
        </p:txBody>
      </p:sp>
      <p:pic>
        <p:nvPicPr>
          <p:cNvPr id="4" name="Picture 3"/>
          <p:cNvPicPr>
            <a:picLocks noChangeAspect="1"/>
          </p:cNvPicPr>
          <p:nvPr/>
        </p:nvPicPr>
        <p:blipFill>
          <a:blip r:embed="rId4"/>
          <a:stretch>
            <a:fillRect/>
          </a:stretch>
        </p:blipFill>
        <p:spPr>
          <a:xfrm>
            <a:off x="745629" y="3702831"/>
            <a:ext cx="2565532" cy="3010055"/>
          </a:xfrm>
          <a:prstGeom prst="rect">
            <a:avLst/>
          </a:prstGeom>
        </p:spPr>
      </p:pic>
      <p:sp>
        <p:nvSpPr>
          <p:cNvPr id="8" name="Rectangle 7"/>
          <p:cNvSpPr/>
          <p:nvPr/>
        </p:nvSpPr>
        <p:spPr>
          <a:xfrm>
            <a:off x="3415836" y="3915196"/>
            <a:ext cx="8778669" cy="2585323"/>
          </a:xfrm>
          <a:prstGeom prst="rect">
            <a:avLst/>
          </a:prstGeom>
        </p:spPr>
        <p:txBody>
          <a:bodyPr wrap="square">
            <a:spAutoFit/>
          </a:bodyPr>
          <a:lstStyle/>
          <a:p>
            <a:r>
              <a:rPr lang="en-US" b="1" dirty="0" err="1"/>
              <a:t>FilterableProductTable</a:t>
            </a:r>
            <a:r>
              <a:rPr lang="en-US" dirty="0"/>
              <a:t> (</a:t>
            </a:r>
            <a:r>
              <a:rPr lang="en-US" dirty="0">
                <a:solidFill>
                  <a:schemeClr val="accent6"/>
                </a:solidFill>
              </a:rPr>
              <a:t>orange</a:t>
            </a:r>
            <a:r>
              <a:rPr lang="en-US" dirty="0"/>
              <a:t>): contains the entirety of the example</a:t>
            </a:r>
          </a:p>
          <a:p>
            <a:r>
              <a:rPr lang="en-US" b="1" dirty="0"/>
              <a:t>   </a:t>
            </a:r>
            <a:br>
              <a:rPr lang="en-US" b="1" dirty="0"/>
            </a:br>
            <a:r>
              <a:rPr lang="en-US" b="1" dirty="0"/>
              <a:t>   </a:t>
            </a:r>
            <a:r>
              <a:rPr lang="en-US" b="1" dirty="0" err="1"/>
              <a:t>SearchBar</a:t>
            </a:r>
            <a:r>
              <a:rPr lang="en-US" dirty="0"/>
              <a:t> (</a:t>
            </a:r>
            <a:r>
              <a:rPr lang="en-US" dirty="0">
                <a:solidFill>
                  <a:schemeClr val="accent1"/>
                </a:solidFill>
              </a:rPr>
              <a:t>blue</a:t>
            </a:r>
            <a:r>
              <a:rPr lang="en-US" dirty="0"/>
              <a:t>): receives all user input</a:t>
            </a:r>
          </a:p>
          <a:p>
            <a:r>
              <a:rPr lang="en-US" b="1" dirty="0"/>
              <a:t>   </a:t>
            </a:r>
            <a:br>
              <a:rPr lang="en-US" b="1" dirty="0"/>
            </a:br>
            <a:r>
              <a:rPr lang="en-US" b="1" dirty="0"/>
              <a:t>   </a:t>
            </a:r>
            <a:r>
              <a:rPr lang="en-US" b="1" dirty="0" err="1"/>
              <a:t>ProductTable</a:t>
            </a:r>
            <a:r>
              <a:rPr lang="en-US" dirty="0"/>
              <a:t> (</a:t>
            </a:r>
            <a:r>
              <a:rPr lang="en-US" dirty="0">
                <a:solidFill>
                  <a:schemeClr val="accent2">
                    <a:lumMod val="60000"/>
                    <a:lumOff val="40000"/>
                  </a:schemeClr>
                </a:solidFill>
              </a:rPr>
              <a:t>green</a:t>
            </a:r>
            <a:r>
              <a:rPr lang="en-US" dirty="0"/>
              <a:t>): displays and filters the data collection based on user input</a:t>
            </a:r>
          </a:p>
          <a:p>
            <a:r>
              <a:rPr lang="en-US" b="1" dirty="0"/>
              <a:t>   </a:t>
            </a:r>
            <a:br>
              <a:rPr lang="en-US" b="1" dirty="0"/>
            </a:br>
            <a:r>
              <a:rPr lang="en-US" b="1" dirty="0"/>
              <a:t>      </a:t>
            </a:r>
            <a:r>
              <a:rPr lang="en-US" b="1" dirty="0" err="1"/>
              <a:t>ProductCategoryRow</a:t>
            </a:r>
            <a:r>
              <a:rPr lang="en-US" dirty="0"/>
              <a:t> (</a:t>
            </a:r>
            <a:r>
              <a:rPr lang="en-US" dirty="0">
                <a:solidFill>
                  <a:srgbClr val="00B0F0"/>
                </a:solidFill>
              </a:rPr>
              <a:t>turquoise</a:t>
            </a:r>
            <a:r>
              <a:rPr lang="en-US" dirty="0"/>
              <a:t>): displays a heading for each category</a:t>
            </a:r>
          </a:p>
          <a:p>
            <a:r>
              <a:rPr lang="en-US" b="1" dirty="0"/>
              <a:t>   </a:t>
            </a:r>
            <a:br>
              <a:rPr lang="en-US" b="1" dirty="0"/>
            </a:br>
            <a:r>
              <a:rPr lang="en-US" b="1" dirty="0"/>
              <a:t>      </a:t>
            </a:r>
            <a:r>
              <a:rPr lang="en-US" b="1" dirty="0" err="1"/>
              <a:t>ProductRow</a:t>
            </a:r>
            <a:r>
              <a:rPr lang="en-US" dirty="0"/>
              <a:t> (</a:t>
            </a:r>
            <a:r>
              <a:rPr lang="en-US" dirty="0">
                <a:solidFill>
                  <a:srgbClr val="FF0000"/>
                </a:solidFill>
              </a:rPr>
              <a:t>red</a:t>
            </a:r>
            <a:r>
              <a:rPr lang="en-US" dirty="0"/>
              <a:t>): displays a row for each product</a:t>
            </a:r>
          </a:p>
        </p:txBody>
      </p:sp>
    </p:spTree>
    <p:extLst>
      <p:ext uri="{BB962C8B-B14F-4D97-AF65-F5344CB8AC3E}">
        <p14:creationId xmlns:p14="http://schemas.microsoft.com/office/powerpoint/2010/main" val="2531939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Build a version that takes your data model and renders the UI but has no interactivity </a:t>
            </a:r>
          </a:p>
          <a:p>
            <a:r>
              <a:rPr lang="en-US" dirty="0"/>
              <a:t>Build components that reuse other components and pass data using props, don't use state at all to build this static version</a:t>
            </a:r>
          </a:p>
          <a:p>
            <a:r>
              <a:rPr lang="en-US" dirty="0"/>
              <a:t>The component at the top of the hierarchy (</a:t>
            </a:r>
            <a:r>
              <a:rPr lang="en-US" dirty="0" err="1"/>
              <a:t>FilterableProductTable</a:t>
            </a:r>
            <a:r>
              <a:rPr lang="en-US" dirty="0"/>
              <a:t>) will take your data model as a prop</a:t>
            </a:r>
          </a:p>
          <a:p>
            <a:endParaRPr lang="en-US" dirty="0"/>
          </a:p>
          <a:p>
            <a:endParaRPr lang="en-US" dirty="0"/>
          </a:p>
        </p:txBody>
      </p:sp>
      <p:sp>
        <p:nvSpPr>
          <p:cNvPr id="3" name="Title 2"/>
          <p:cNvSpPr>
            <a:spLocks noGrp="1"/>
          </p:cNvSpPr>
          <p:nvPr>
            <p:ph type="title"/>
          </p:nvPr>
        </p:nvSpPr>
        <p:spPr>
          <a:xfrm>
            <a:off x="464400" y="633600"/>
            <a:ext cx="11574000" cy="387798"/>
          </a:xfrm>
        </p:spPr>
        <p:txBody>
          <a:bodyPr/>
          <a:lstStyle/>
          <a:p>
            <a:r>
              <a:rPr lang="en-US" dirty="0"/>
              <a:t>Build A Static Version in React</a:t>
            </a:r>
          </a:p>
        </p:txBody>
      </p:sp>
      <p:sp>
        <p:nvSpPr>
          <p:cNvPr id="7" name="Rectangle 3"/>
          <p:cNvSpPr>
            <a:spLocks noChangeArrowheads="1"/>
          </p:cNvSpPr>
          <p:nvPr/>
        </p:nvSpPr>
        <p:spPr bwMode="auto">
          <a:xfrm>
            <a:off x="6074221" y="3186591"/>
            <a:ext cx="5795206" cy="3739485"/>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ProductCategoryRow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colSpan</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6B38A"/>
                </a:solidFill>
                <a:effectLst/>
                <a:latin typeface="Consolas" panose="020B0609020204030204" pitchFamily="49" charset="0"/>
              </a:rPr>
              <a:t>"2"</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category</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var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809BBD"/>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stocked</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style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color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6B38A"/>
                </a:solidFill>
                <a:effectLst/>
                <a:latin typeface="Consolas" panose="020B0609020204030204" pitchFamily="49" charset="0"/>
              </a:rPr>
              <a:t>'red'</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price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
        <p:nvSpPr>
          <p:cNvPr id="9" name="Rectangle 4"/>
          <p:cNvSpPr>
            <a:spLocks noChangeArrowheads="1"/>
          </p:cNvSpPr>
          <p:nvPr/>
        </p:nvSpPr>
        <p:spPr bwMode="auto">
          <a:xfrm>
            <a:off x="546137" y="3781886"/>
            <a:ext cx="4808003" cy="861774"/>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A7925A"/>
                </a:solidFill>
                <a:effectLst/>
                <a:latin typeface="Consolas" panose="020B0609020204030204" pitchFamily="49" charset="0"/>
              </a:rPr>
              <a:t>&lt;div</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id</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6B38A"/>
                </a:solidFill>
                <a:effectLst/>
                <a:latin typeface="Consolas" panose="020B0609020204030204" pitchFamily="49" charset="0"/>
              </a:rPr>
              <a:t>"container"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666666"/>
                </a:solidFill>
                <a:effectLst/>
                <a:latin typeface="Consolas" panose="020B0609020204030204" pitchFamily="49" charset="0"/>
              </a:rPr>
              <a:t>&lt;!-- This element's contents will be replaced with your component. --&gt;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A7925A"/>
                </a:solidFill>
                <a:effectLst/>
                <a:latin typeface="Consolas" panose="020B0609020204030204" pitchFamily="49" charset="0"/>
              </a:rPr>
              <a:t>&lt;/div&gt;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
        <p:nvSpPr>
          <p:cNvPr id="11" name="Rectangle 6"/>
          <p:cNvSpPr>
            <a:spLocks noChangeArrowheads="1"/>
          </p:cNvSpPr>
          <p:nvPr/>
        </p:nvSpPr>
        <p:spPr bwMode="auto">
          <a:xfrm>
            <a:off x="525916" y="5421596"/>
            <a:ext cx="4808003" cy="692497"/>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A7925A"/>
                </a:solidFill>
                <a:effectLst/>
                <a:latin typeface="Consolas" panose="020B0609020204030204" pitchFamily="49" charset="0"/>
              </a:rPr>
              <a:t>body</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padding</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0782A"/>
                </a:solidFill>
                <a:effectLst/>
                <a:latin typeface="Consolas" panose="020B0609020204030204" pitchFamily="49" charset="0"/>
              </a:rPr>
              <a:t>5px</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3558116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 make your UI interactive, you need to be able to trigger changes to your underlying data model</a:t>
            </a:r>
          </a:p>
          <a:p>
            <a:pPr lvl="1"/>
            <a:r>
              <a:rPr lang="en-US" dirty="0"/>
              <a:t>React makes this easy with state</a:t>
            </a:r>
          </a:p>
          <a:p>
            <a:r>
              <a:rPr lang="en-US" dirty="0"/>
              <a:t>Determine the minimal set of mutable state that your app needs</a:t>
            </a:r>
          </a:p>
          <a:p>
            <a:pPr lvl="1"/>
            <a:r>
              <a:rPr lang="en-US" dirty="0"/>
              <a:t>Don't Repeat Yourself!</a:t>
            </a:r>
          </a:p>
          <a:p>
            <a:r>
              <a:rPr lang="en-US" dirty="0"/>
              <a:t>Think of all of the pieces of data in the example application</a:t>
            </a:r>
          </a:p>
          <a:p>
            <a:pPr lvl="1"/>
            <a:r>
              <a:rPr lang="en-US" dirty="0"/>
              <a:t>The original list of products</a:t>
            </a:r>
          </a:p>
          <a:p>
            <a:pPr lvl="1"/>
            <a:r>
              <a:rPr lang="en-US" dirty="0"/>
              <a:t>The search text the user has entered</a:t>
            </a:r>
          </a:p>
          <a:p>
            <a:pPr lvl="1"/>
            <a:r>
              <a:rPr lang="en-US" dirty="0"/>
              <a:t>The value of the checkbox</a:t>
            </a:r>
          </a:p>
          <a:p>
            <a:pPr lvl="1"/>
            <a:r>
              <a:rPr lang="en-US" dirty="0"/>
              <a:t>The filtered list of products</a:t>
            </a:r>
          </a:p>
          <a:p>
            <a:r>
              <a:rPr lang="en-US" dirty="0"/>
              <a:t>Go through each one and figure out which one is state</a:t>
            </a:r>
          </a:p>
          <a:p>
            <a:pPr lvl="1"/>
            <a:r>
              <a:rPr lang="en-US" dirty="0"/>
              <a:t>Is it passed in from a parent via props? If so, it probably isn't state.</a:t>
            </a:r>
          </a:p>
          <a:p>
            <a:pPr lvl="1"/>
            <a:r>
              <a:rPr lang="en-US" dirty="0"/>
              <a:t>Does it remain unchanged over time? If so, it probably isn't state.</a:t>
            </a:r>
          </a:p>
          <a:p>
            <a:pPr lvl="1"/>
            <a:r>
              <a:rPr lang="en-US" dirty="0"/>
              <a:t>Can you compute it based on any other state or props in your component? If so, it isn't state.</a:t>
            </a:r>
          </a:p>
          <a:p>
            <a:r>
              <a:rPr lang="en-US" dirty="0"/>
              <a:t>So finally, our state is:</a:t>
            </a:r>
          </a:p>
          <a:p>
            <a:pPr lvl="1"/>
            <a:r>
              <a:rPr lang="en-US" dirty="0"/>
              <a:t>The search text the user has entered</a:t>
            </a:r>
          </a:p>
          <a:p>
            <a:pPr lvl="1"/>
            <a:r>
              <a:rPr lang="en-US" dirty="0"/>
              <a:t>The value of the checkbox</a:t>
            </a:r>
          </a:p>
        </p:txBody>
      </p:sp>
      <p:sp>
        <p:nvSpPr>
          <p:cNvPr id="3" name="Title 2"/>
          <p:cNvSpPr>
            <a:spLocks noGrp="1"/>
          </p:cNvSpPr>
          <p:nvPr>
            <p:ph type="title"/>
          </p:nvPr>
        </p:nvSpPr>
        <p:spPr/>
        <p:txBody>
          <a:bodyPr/>
          <a:lstStyle/>
          <a:p>
            <a:r>
              <a:rPr lang="en-US" dirty="0"/>
              <a:t>Identify The Minimal (but complete) Representation Of UI State </a:t>
            </a:r>
          </a:p>
        </p:txBody>
      </p:sp>
    </p:spTree>
    <p:extLst>
      <p:ext uri="{BB962C8B-B14F-4D97-AF65-F5344CB8AC3E}">
        <p14:creationId xmlns:p14="http://schemas.microsoft.com/office/powerpoint/2010/main" val="2807560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951851"/>
          </a:xfrm>
        </p:spPr>
        <p:txBody>
          <a:bodyPr/>
          <a:lstStyle/>
          <a:p>
            <a:r>
              <a:rPr lang="en-US" dirty="0"/>
              <a:t>Identify which component mutates, or owns, the state</a:t>
            </a:r>
          </a:p>
          <a:p>
            <a:endParaRPr lang="en-US" dirty="0"/>
          </a:p>
          <a:p>
            <a:r>
              <a:rPr lang="en-US" dirty="0"/>
              <a:t>For each piece of state in the app:</a:t>
            </a:r>
          </a:p>
          <a:p>
            <a:pPr lvl="1"/>
            <a:r>
              <a:rPr lang="en-US" dirty="0"/>
              <a:t>Identify every component that renders something based on that state.</a:t>
            </a:r>
          </a:p>
          <a:p>
            <a:pPr lvl="1"/>
            <a:r>
              <a:rPr lang="en-US" dirty="0"/>
              <a:t>Find a common owner component</a:t>
            </a:r>
          </a:p>
          <a:p>
            <a:pPr lvl="1"/>
            <a:r>
              <a:rPr lang="en-US" dirty="0"/>
              <a:t>Either the common owner or another component higher up in the </a:t>
            </a:r>
            <a:br>
              <a:rPr lang="en-US" dirty="0"/>
            </a:br>
            <a:r>
              <a:rPr lang="en-US" dirty="0"/>
              <a:t>hierarchy should own the state</a:t>
            </a:r>
          </a:p>
          <a:p>
            <a:pPr lvl="1"/>
            <a:r>
              <a:rPr lang="en-US" dirty="0"/>
              <a:t>If you can't find a component where it makes sense to own the </a:t>
            </a:r>
            <a:br>
              <a:rPr lang="en-US" dirty="0"/>
            </a:br>
            <a:r>
              <a:rPr lang="en-US" dirty="0"/>
              <a:t>state, create a new component simply for holding the state and </a:t>
            </a:r>
            <a:br>
              <a:rPr lang="en-US" dirty="0"/>
            </a:br>
            <a:r>
              <a:rPr lang="en-US" dirty="0"/>
              <a:t>add it somewhere in the hierarchy above the common owner </a:t>
            </a:r>
            <a:br>
              <a:rPr lang="en-US" dirty="0"/>
            </a:br>
            <a:r>
              <a:rPr lang="en-US" dirty="0"/>
              <a:t>component</a:t>
            </a:r>
          </a:p>
          <a:p>
            <a:endParaRPr lang="en-US" dirty="0"/>
          </a:p>
        </p:txBody>
      </p:sp>
      <p:sp>
        <p:nvSpPr>
          <p:cNvPr id="3" name="Title 2"/>
          <p:cNvSpPr>
            <a:spLocks noGrp="1"/>
          </p:cNvSpPr>
          <p:nvPr>
            <p:ph type="title"/>
          </p:nvPr>
        </p:nvSpPr>
        <p:spPr/>
        <p:txBody>
          <a:bodyPr/>
          <a:lstStyle/>
          <a:p>
            <a:r>
              <a:rPr lang="en-US" dirty="0"/>
              <a:t>Identify Where Your State Should Live </a:t>
            </a:r>
          </a:p>
        </p:txBody>
      </p:sp>
      <p:sp>
        <p:nvSpPr>
          <p:cNvPr id="7" name="Rectangle 3"/>
          <p:cNvSpPr>
            <a:spLocks noChangeArrowheads="1"/>
          </p:cNvSpPr>
          <p:nvPr/>
        </p:nvSpPr>
        <p:spPr bwMode="auto">
          <a:xfrm>
            <a:off x="7960550" y="3102146"/>
            <a:ext cx="3816424" cy="3647152"/>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lvl="0" defTabSz="914400" eaLnBrk="0" fontAlgn="base" hangingPunct="0">
              <a:spcBef>
                <a:spcPct val="0"/>
              </a:spcBef>
              <a:spcAft>
                <a:spcPct val="0"/>
              </a:spcAft>
            </a:pPr>
            <a:r>
              <a:rPr lang="en-US" altLang="en-US" sz="900" dirty="0">
                <a:solidFill>
                  <a:srgbClr val="DDCA7E"/>
                </a:solidFill>
                <a:latin typeface="Source Code Pro"/>
              </a:rPr>
              <a:t>class</a:t>
            </a:r>
            <a:r>
              <a:rPr lang="en-US" altLang="en-US" sz="900" dirty="0">
                <a:solidFill>
                  <a:srgbClr val="FFFFFF"/>
                </a:solidFill>
                <a:latin typeface="Source Code Pro"/>
              </a:rPr>
              <a:t> </a:t>
            </a:r>
            <a:r>
              <a:rPr lang="en-US" altLang="en-US" sz="900" dirty="0" err="1">
                <a:solidFill>
                  <a:srgbClr val="809BBD"/>
                </a:solidFill>
                <a:latin typeface="Source Code Pro"/>
              </a:rPr>
              <a:t>FilterableProductTable</a:t>
            </a:r>
            <a:r>
              <a:rPr lang="en-US" altLang="en-US" sz="900" dirty="0">
                <a:solidFill>
                  <a:srgbClr val="FFFFFF"/>
                </a:solidFill>
                <a:latin typeface="Source Code Pro"/>
              </a:rPr>
              <a:t> </a:t>
            </a:r>
            <a:r>
              <a:rPr lang="en-US" altLang="en-US" sz="900" dirty="0">
                <a:solidFill>
                  <a:srgbClr val="DDCA7E"/>
                </a:solidFill>
                <a:latin typeface="Source Code Pro"/>
              </a:rPr>
              <a:t>extends</a:t>
            </a:r>
            <a:r>
              <a:rPr lang="en-US" altLang="en-US" sz="900" dirty="0">
                <a:solidFill>
                  <a:srgbClr val="FFFFFF"/>
                </a:solidFill>
                <a:latin typeface="Source Code Pro"/>
              </a:rPr>
              <a:t> </a:t>
            </a:r>
            <a:r>
              <a:rPr lang="en-US" altLang="en-US" sz="900" dirty="0" err="1">
                <a:solidFill>
                  <a:srgbClr val="DDCA7E"/>
                </a:solidFill>
                <a:latin typeface="Source Code Pro"/>
              </a:rPr>
              <a:t>React</a:t>
            </a:r>
            <a:r>
              <a:rPr lang="en-US" altLang="en-US" sz="900" dirty="0" err="1">
                <a:solidFill>
                  <a:srgbClr val="FFFFFF"/>
                </a:solidFill>
                <a:latin typeface="Source Code Pro"/>
              </a:rPr>
              <a:t>.</a:t>
            </a:r>
            <a:r>
              <a:rPr lang="en-US" altLang="en-US" sz="900" dirty="0" err="1">
                <a:solidFill>
                  <a:srgbClr val="9A8297"/>
                </a:solidFill>
                <a:latin typeface="Source Code Pro"/>
              </a:rPr>
              <a:t>Component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constructor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super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a:solidFill>
                  <a:srgbClr val="FFFFFF"/>
                </a:solidFill>
                <a:latin typeface="Source Code Pro"/>
              </a:rPr>
              <a:t> </a:t>
            </a:r>
            <a:r>
              <a:rPr lang="en-US" altLang="en-US" sz="900" dirty="0">
                <a:solidFill>
                  <a:srgbClr val="CCCCCC"/>
                </a:solidFill>
                <a:latin typeface="Source Code Pro"/>
              </a:rPr>
              <a: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filterText</a:t>
            </a:r>
            <a:r>
              <a:rPr lang="en-US" altLang="en-US" sz="900" dirty="0">
                <a:solidFill>
                  <a:srgbClr val="FFFFFF"/>
                </a:solidFill>
                <a:latin typeface="Source Code Pro"/>
              </a:rPr>
              <a:t>: </a:t>
            </a:r>
            <a:r>
              <a:rPr lang="en-US" altLang="en-US" sz="900" dirty="0">
                <a:solidFill>
                  <a:srgbClr val="96B38A"/>
                </a:solidFill>
                <a:latin typeface="Source Code Pro"/>
              </a:rPr>
              <a: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inStockOnly</a:t>
            </a:r>
            <a:r>
              <a:rPr lang="en-US" altLang="en-US" sz="900" dirty="0">
                <a:solidFill>
                  <a:srgbClr val="FFFFFF"/>
                </a:solidFill>
                <a:latin typeface="Source Code Pro"/>
              </a:rPr>
              <a:t>: </a:t>
            </a:r>
            <a:r>
              <a:rPr lang="en-US" altLang="en-US" sz="900" dirty="0">
                <a:solidFill>
                  <a:srgbClr val="DDCA7E"/>
                </a:solidFill>
                <a:latin typeface="Source Code Pro"/>
              </a:rPr>
              <a:t>false</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render</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return</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SearchBar</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ProductTable</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products</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props</a:t>
            </a:r>
            <a:r>
              <a:rPr lang="en-US" altLang="en-US" sz="900" dirty="0" err="1">
                <a:solidFill>
                  <a:srgbClr val="FFFFFF"/>
                </a:solidFill>
                <a:latin typeface="Source Code Pro"/>
              </a:rPr>
              <a:t>.</a:t>
            </a:r>
            <a:r>
              <a:rPr lang="en-US" altLang="en-US" sz="900" dirty="0" err="1">
                <a:solidFill>
                  <a:srgbClr val="9A8297"/>
                </a:solidFill>
                <a:latin typeface="Source Code Pro"/>
              </a:rPr>
              <a:t>products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a:t>
            </a:r>
            <a:r>
              <a:rPr lang="en-US" altLang="en-US" sz="300" dirty="0"/>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876267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7D1A00-5DC9-804E-A3A9-6191CB30DF4B}"/>
              </a:ext>
            </a:extLst>
          </p:cNvPr>
          <p:cNvSpPr>
            <a:spLocks noGrp="1"/>
          </p:cNvSpPr>
          <p:nvPr>
            <p:ph type="body" sz="quarter" idx="10"/>
          </p:nvPr>
        </p:nvSpPr>
        <p:spPr>
          <a:xfrm>
            <a:off x="464400" y="1212850"/>
            <a:ext cx="11574000" cy="5539978"/>
          </a:xfrm>
        </p:spPr>
        <p:txBody>
          <a:bodyPr/>
          <a:lstStyle/>
          <a:p>
            <a:r>
              <a:rPr lang="en-US" dirty="0"/>
              <a:t>Add support for data flowing the other way</a:t>
            </a:r>
          </a:p>
          <a:p>
            <a:r>
              <a:rPr lang="en-US" dirty="0"/>
              <a:t>In this example, the form components deep in the hierarchy need to </a:t>
            </a:r>
            <a:br>
              <a:rPr lang="en-US" dirty="0"/>
            </a:br>
            <a:r>
              <a:rPr lang="en-US" dirty="0"/>
              <a:t>update the state in </a:t>
            </a:r>
            <a:r>
              <a:rPr lang="en-US" dirty="0" err="1"/>
              <a:t>FilterableProductTable</a:t>
            </a:r>
            <a:endParaRPr lang="en-US" dirty="0"/>
          </a:p>
          <a:p>
            <a:r>
              <a:rPr lang="en-US" dirty="0"/>
              <a:t>React makes this data flow explicit to make it easy to understand how your program works, but it does require a little more </a:t>
            </a:r>
            <a:br>
              <a:rPr lang="en-US" dirty="0"/>
            </a:br>
            <a:r>
              <a:rPr lang="en-US" dirty="0"/>
              <a:t>typing than traditional two-way data binding</a:t>
            </a:r>
          </a:p>
          <a:p>
            <a:r>
              <a:rPr lang="en-US" dirty="0"/>
              <a:t>Since components should only update their own state, </a:t>
            </a:r>
            <a:r>
              <a:rPr lang="en-US" dirty="0" err="1"/>
              <a:t>FilterableProductTable</a:t>
            </a:r>
            <a:r>
              <a:rPr lang="en-US" dirty="0"/>
              <a:t> will pass a </a:t>
            </a:r>
            <a:br>
              <a:rPr lang="en-US" dirty="0"/>
            </a:br>
            <a:r>
              <a:rPr lang="en-US" dirty="0"/>
              <a:t>callback to </a:t>
            </a:r>
            <a:r>
              <a:rPr lang="en-US" dirty="0" err="1"/>
              <a:t>SearchBar</a:t>
            </a:r>
            <a:r>
              <a:rPr lang="en-US" dirty="0"/>
              <a:t> that will fire whenever </a:t>
            </a:r>
            <a:br>
              <a:rPr lang="en-US" dirty="0"/>
            </a:br>
            <a:r>
              <a:rPr lang="en-US" dirty="0"/>
              <a:t>the state should be updated</a:t>
            </a:r>
          </a:p>
          <a:p>
            <a:r>
              <a:rPr lang="en-US" dirty="0"/>
              <a:t>We can use the </a:t>
            </a:r>
            <a:r>
              <a:rPr lang="en-US" dirty="0" err="1"/>
              <a:t>onChange</a:t>
            </a:r>
            <a:r>
              <a:rPr lang="en-US" dirty="0"/>
              <a:t> event on the inputs </a:t>
            </a:r>
            <a:br>
              <a:rPr lang="en-US" dirty="0"/>
            </a:br>
            <a:r>
              <a:rPr lang="en-US" dirty="0"/>
              <a:t>to be notified of it. And the callback passed by </a:t>
            </a:r>
            <a:br>
              <a:rPr lang="en-US" dirty="0"/>
            </a:br>
            <a:r>
              <a:rPr lang="en-US" dirty="0" err="1"/>
              <a:t>FilterableProductTable</a:t>
            </a:r>
            <a:r>
              <a:rPr lang="en-US" dirty="0"/>
              <a:t> will call </a:t>
            </a:r>
            <a:r>
              <a:rPr lang="en-US" dirty="0" err="1"/>
              <a:t>setState</a:t>
            </a:r>
            <a:r>
              <a:rPr lang="en-US" dirty="0"/>
              <a:t>(), and </a:t>
            </a:r>
            <a:br>
              <a:rPr lang="en-US" dirty="0"/>
            </a:br>
            <a:r>
              <a:rPr lang="en-US" dirty="0"/>
              <a:t>the app will be updated</a:t>
            </a:r>
          </a:p>
          <a:p>
            <a:endParaRPr lang="en-US" dirty="0"/>
          </a:p>
        </p:txBody>
      </p:sp>
      <p:sp>
        <p:nvSpPr>
          <p:cNvPr id="3" name="Title 2"/>
          <p:cNvSpPr>
            <a:spLocks noGrp="1"/>
          </p:cNvSpPr>
          <p:nvPr>
            <p:ph type="title"/>
          </p:nvPr>
        </p:nvSpPr>
        <p:spPr/>
        <p:txBody>
          <a:bodyPr/>
          <a:lstStyle/>
          <a:p>
            <a:r>
              <a:rPr lang="en-US" dirty="0"/>
              <a:t>Add Inverse Data Flow </a:t>
            </a:r>
          </a:p>
        </p:txBody>
      </p:sp>
      <p:sp>
        <p:nvSpPr>
          <p:cNvPr id="7" name="Rectangle 3"/>
          <p:cNvSpPr>
            <a:spLocks noChangeArrowheads="1"/>
          </p:cNvSpPr>
          <p:nvPr/>
        </p:nvSpPr>
        <p:spPr bwMode="auto">
          <a:xfrm>
            <a:off x="7809721" y="3072486"/>
            <a:ext cx="3816424" cy="3647152"/>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lvl="0" defTabSz="914400" eaLnBrk="0" fontAlgn="base" hangingPunct="0">
              <a:spcBef>
                <a:spcPct val="0"/>
              </a:spcBef>
              <a:spcAft>
                <a:spcPct val="0"/>
              </a:spcAft>
            </a:pPr>
            <a:r>
              <a:rPr lang="en-US" altLang="en-US" sz="900" dirty="0">
                <a:solidFill>
                  <a:srgbClr val="DDCA7E"/>
                </a:solidFill>
                <a:latin typeface="Source Code Pro"/>
              </a:rPr>
              <a:t>class</a:t>
            </a:r>
            <a:r>
              <a:rPr lang="en-US" altLang="en-US" sz="900" dirty="0">
                <a:solidFill>
                  <a:srgbClr val="FFFFFF"/>
                </a:solidFill>
                <a:latin typeface="Source Code Pro"/>
              </a:rPr>
              <a:t> </a:t>
            </a:r>
            <a:r>
              <a:rPr lang="en-US" altLang="en-US" sz="900" dirty="0" err="1">
                <a:solidFill>
                  <a:srgbClr val="809BBD"/>
                </a:solidFill>
                <a:latin typeface="Source Code Pro"/>
              </a:rPr>
              <a:t>FilterableProductTable</a:t>
            </a:r>
            <a:r>
              <a:rPr lang="en-US" altLang="en-US" sz="900" dirty="0">
                <a:solidFill>
                  <a:srgbClr val="FFFFFF"/>
                </a:solidFill>
                <a:latin typeface="Source Code Pro"/>
              </a:rPr>
              <a:t> </a:t>
            </a:r>
            <a:r>
              <a:rPr lang="en-US" altLang="en-US" sz="900" dirty="0">
                <a:solidFill>
                  <a:srgbClr val="DDCA7E"/>
                </a:solidFill>
                <a:latin typeface="Source Code Pro"/>
              </a:rPr>
              <a:t>extends</a:t>
            </a:r>
            <a:r>
              <a:rPr lang="en-US" altLang="en-US" sz="900" dirty="0">
                <a:solidFill>
                  <a:srgbClr val="FFFFFF"/>
                </a:solidFill>
                <a:latin typeface="Source Code Pro"/>
              </a:rPr>
              <a:t> </a:t>
            </a:r>
            <a:r>
              <a:rPr lang="en-US" altLang="en-US" sz="900" dirty="0" err="1">
                <a:solidFill>
                  <a:srgbClr val="DDCA7E"/>
                </a:solidFill>
                <a:latin typeface="Source Code Pro"/>
              </a:rPr>
              <a:t>React</a:t>
            </a:r>
            <a:r>
              <a:rPr lang="en-US" altLang="en-US" sz="900" dirty="0" err="1">
                <a:solidFill>
                  <a:srgbClr val="FFFFFF"/>
                </a:solidFill>
                <a:latin typeface="Source Code Pro"/>
              </a:rPr>
              <a:t>.</a:t>
            </a:r>
            <a:r>
              <a:rPr lang="en-US" altLang="en-US" sz="900" dirty="0" err="1">
                <a:solidFill>
                  <a:srgbClr val="9A8297"/>
                </a:solidFill>
                <a:latin typeface="Source Code Pro"/>
              </a:rPr>
              <a:t>Component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constructor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super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a:solidFill>
                  <a:srgbClr val="FFFFFF"/>
                </a:solidFill>
                <a:latin typeface="Source Code Pro"/>
              </a:rPr>
              <a:t> </a:t>
            </a:r>
            <a:r>
              <a:rPr lang="en-US" altLang="en-US" sz="900" dirty="0">
                <a:solidFill>
                  <a:srgbClr val="CCCCCC"/>
                </a:solidFill>
                <a:latin typeface="Source Code Pro"/>
              </a:rPr>
              <a: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filterText</a:t>
            </a:r>
            <a:r>
              <a:rPr lang="en-US" altLang="en-US" sz="900" dirty="0">
                <a:solidFill>
                  <a:srgbClr val="FFFFFF"/>
                </a:solidFill>
                <a:latin typeface="Source Code Pro"/>
              </a:rPr>
              <a:t>: </a:t>
            </a:r>
            <a:r>
              <a:rPr lang="en-US" altLang="en-US" sz="900" dirty="0">
                <a:solidFill>
                  <a:srgbClr val="96B38A"/>
                </a:solidFill>
                <a:latin typeface="Source Code Pro"/>
              </a:rPr>
              <a: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inStockOnly</a:t>
            </a:r>
            <a:r>
              <a:rPr lang="en-US" altLang="en-US" sz="900" dirty="0">
                <a:solidFill>
                  <a:srgbClr val="FFFFFF"/>
                </a:solidFill>
                <a:latin typeface="Source Code Pro"/>
              </a:rPr>
              <a:t>: </a:t>
            </a:r>
            <a:r>
              <a:rPr lang="en-US" altLang="en-US" sz="900" dirty="0">
                <a:solidFill>
                  <a:srgbClr val="DDCA7E"/>
                </a:solidFill>
                <a:latin typeface="Source Code Pro"/>
              </a:rPr>
              <a:t>false</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render</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return</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SearchBar</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ProductTable</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products</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props</a:t>
            </a:r>
            <a:r>
              <a:rPr lang="en-US" altLang="en-US" sz="900" dirty="0" err="1">
                <a:solidFill>
                  <a:srgbClr val="FFFFFF"/>
                </a:solidFill>
                <a:latin typeface="Source Code Pro"/>
              </a:rPr>
              <a:t>.</a:t>
            </a:r>
            <a:r>
              <a:rPr lang="en-US" altLang="en-US" sz="900" dirty="0" err="1">
                <a:solidFill>
                  <a:srgbClr val="9A8297"/>
                </a:solidFill>
                <a:latin typeface="Source Code Pro"/>
              </a:rPr>
              <a:t>products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a:t>
            </a:r>
            <a:r>
              <a:rPr lang="en-US" altLang="en-US" sz="300" dirty="0"/>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96791759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1261</Words>
  <Application>Microsoft Macintosh PowerPoint</Application>
  <PresentationFormat>Custom</PresentationFormat>
  <Paragraphs>236</Paragraphs>
  <Slides>16</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Consolas</vt:lpstr>
      <vt:lpstr>Courier New</vt:lpstr>
      <vt:lpstr>proxima-nova</vt:lpstr>
      <vt:lpstr>Segoe UI</vt:lpstr>
      <vt:lpstr>Segoe UI Light</vt:lpstr>
      <vt:lpstr>Segoe UI Semibold</vt:lpstr>
      <vt:lpstr>Source Code Pro</vt:lpstr>
      <vt:lpstr>Wingdings</vt:lpstr>
      <vt:lpstr>Office 365 PPT Template - 2017</vt:lpstr>
      <vt:lpstr>Using React and Office UI Fabric React Components</vt:lpstr>
      <vt:lpstr>React 101 &amp; Basic React Web Part Structure  </vt:lpstr>
      <vt:lpstr>Steps to design and build React based web parts</vt:lpstr>
      <vt:lpstr>React Design Principles</vt:lpstr>
      <vt:lpstr>Break The UI Into A Component Hierarchy</vt:lpstr>
      <vt:lpstr>Build A Static Version in React</vt:lpstr>
      <vt:lpstr>Identify The Minimal (but complete) Representation Of UI State </vt:lpstr>
      <vt:lpstr>Identify Where Your State Should Live </vt:lpstr>
      <vt:lpstr>Add Inverse Data Flow </vt:lpstr>
      <vt:lpstr>How to create a React web part</vt:lpstr>
      <vt:lpstr>Structure of SPFx React project</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2019-03-14T22:02:13Z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