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31"/>
  </p:notesMasterIdLst>
  <p:handoutMasterIdLst>
    <p:handoutMasterId r:id="rId32"/>
  </p:handoutMasterIdLst>
  <p:sldIdLst>
    <p:sldId id="1562" r:id="rId3"/>
    <p:sldId id="1563" r:id="rId4"/>
    <p:sldId id="1553" r:id="rId5"/>
    <p:sldId id="1555" r:id="rId6"/>
    <p:sldId id="1557" r:id="rId7"/>
    <p:sldId id="1551" r:id="rId8"/>
    <p:sldId id="1558" r:id="rId9"/>
    <p:sldId id="1559" r:id="rId10"/>
    <p:sldId id="1560" r:id="rId11"/>
    <p:sldId id="1561" r:id="rId12"/>
    <p:sldId id="1590" r:id="rId13"/>
    <p:sldId id="1591" r:id="rId14"/>
    <p:sldId id="1564" r:id="rId15"/>
    <p:sldId id="1565" r:id="rId16"/>
    <p:sldId id="1566" r:id="rId17"/>
    <p:sldId id="1568" r:id="rId18"/>
    <p:sldId id="1569" r:id="rId19"/>
    <p:sldId id="1570" r:id="rId20"/>
    <p:sldId id="1571" r:id="rId21"/>
    <p:sldId id="1572" r:id="rId22"/>
    <p:sldId id="1573" r:id="rId23"/>
    <p:sldId id="1574" r:id="rId24"/>
    <p:sldId id="1593" r:id="rId25"/>
    <p:sldId id="1589" r:id="rId26"/>
    <p:sldId id="1577" r:id="rId27"/>
    <p:sldId id="1578" r:id="rId28"/>
    <p:sldId id="1579" r:id="rId29"/>
    <p:sldId id="1580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</p14:sldIdLst>
        </p14:section>
        <p14:section name="body" id="{7AD6C352-0A45-444E-B8F9-8D2038BF74CA}">
          <p14:sldIdLst>
            <p14:sldId id="1553"/>
            <p14:sldId id="1555"/>
            <p14:sldId id="1557"/>
            <p14:sldId id="1551"/>
            <p14:sldId id="1558"/>
            <p14:sldId id="1559"/>
            <p14:sldId id="1560"/>
            <p14:sldId id="1561"/>
            <p14:sldId id="1590"/>
            <p14:sldId id="1591"/>
            <p14:sldId id="1564"/>
            <p14:sldId id="1565"/>
            <p14:sldId id="1566"/>
            <p14:sldId id="1568"/>
            <p14:sldId id="1569"/>
            <p14:sldId id="1570"/>
            <p14:sldId id="1571"/>
            <p14:sldId id="1572"/>
            <p14:sldId id="1573"/>
            <p14:sldId id="1574"/>
            <p14:sldId id="1593"/>
            <p14:sldId id="1589"/>
          </p14:sldIdLst>
        </p14:section>
        <p14:section name="outro" id="{BF29E249-6E71-4BBE-B175-E1751A1C0B1C}">
          <p14:sldIdLst>
            <p14:sldId id="1577"/>
            <p14:sldId id="1578"/>
            <p14:sldId id="1579"/>
            <p14:sldId id="15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2" autoAdjust="0"/>
    <p:restoredTop sz="90190" autoAdjust="0"/>
  </p:normalViewPr>
  <p:slideViewPr>
    <p:cSldViewPr snapToGrid="0">
      <p:cViewPr varScale="1">
        <p:scale>
          <a:sx n="75" d="100"/>
          <a:sy n="75" d="100"/>
        </p:scale>
        <p:origin x="95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B8580-789D-274C-AC54-FC2E28C99974}" type="doc">
      <dgm:prSet loTypeId="urn:microsoft.com/office/officeart/2005/8/layout/default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BFB2A4-ECCC-CE42-8B77-58F3E0645E79}">
      <dgm:prSet/>
      <dgm:spPr/>
      <dgm:t>
        <a:bodyPr/>
        <a:lstStyle/>
        <a:p>
          <a:r>
            <a:rPr lang="en-US" baseline="0"/>
            <a:t>Built by Microsoft</a:t>
          </a:r>
          <a:endParaRPr lang="en-US"/>
        </a:p>
      </dgm:t>
    </dgm:pt>
    <dgm:pt modelId="{C08E9A8A-E1CB-3449-94CF-6655694CF00C}" type="parTrans" cxnId="{A4EEC133-1501-964C-BDAA-206C2F71389D}">
      <dgm:prSet/>
      <dgm:spPr/>
      <dgm:t>
        <a:bodyPr/>
        <a:lstStyle/>
        <a:p>
          <a:endParaRPr lang="en-US"/>
        </a:p>
      </dgm:t>
    </dgm:pt>
    <dgm:pt modelId="{4A152869-F716-A745-AF51-D857FAC45EC3}" type="sibTrans" cxnId="{A4EEC133-1501-964C-BDAA-206C2F71389D}">
      <dgm:prSet/>
      <dgm:spPr/>
      <dgm:t>
        <a:bodyPr/>
        <a:lstStyle/>
        <a:p>
          <a:endParaRPr lang="en-US"/>
        </a:p>
      </dgm:t>
    </dgm:pt>
    <dgm:pt modelId="{0A6814AB-9436-9246-A2DD-BD0B3A701875}">
      <dgm:prSet/>
      <dgm:spPr/>
      <dgm:t>
        <a:bodyPr/>
        <a:lstStyle/>
        <a:p>
          <a:r>
            <a:rPr lang="en-US" baseline="0"/>
            <a:t>All about styling instead of JavaScript</a:t>
          </a:r>
          <a:endParaRPr lang="en-US"/>
        </a:p>
      </dgm:t>
    </dgm:pt>
    <dgm:pt modelId="{FEA65152-D34C-894B-899A-84A116F5254C}" type="parTrans" cxnId="{2727D0A2-2080-D149-A16C-85DF29B12798}">
      <dgm:prSet/>
      <dgm:spPr/>
      <dgm:t>
        <a:bodyPr/>
        <a:lstStyle/>
        <a:p>
          <a:endParaRPr lang="en-US"/>
        </a:p>
      </dgm:t>
    </dgm:pt>
    <dgm:pt modelId="{4F98178D-61B7-CC41-B7C1-BF7E328BA5BF}" type="sibTrans" cxnId="{2727D0A2-2080-D149-A16C-85DF29B12798}">
      <dgm:prSet/>
      <dgm:spPr/>
      <dgm:t>
        <a:bodyPr/>
        <a:lstStyle/>
        <a:p>
          <a:endParaRPr lang="en-US"/>
        </a:p>
      </dgm:t>
    </dgm:pt>
    <dgm:pt modelId="{E154FDF4-9666-F143-B4FF-86CAE8DEF004}">
      <dgm:prSet/>
      <dgm:spPr/>
      <dgm:t>
        <a:bodyPr/>
        <a:lstStyle/>
        <a:p>
          <a:r>
            <a:rPr lang="en-US" baseline="0"/>
            <a:t>Integrates with other frameworks</a:t>
          </a:r>
          <a:endParaRPr lang="en-US"/>
        </a:p>
      </dgm:t>
    </dgm:pt>
    <dgm:pt modelId="{663DC31A-094B-774E-8651-68B345B6BE47}" type="parTrans" cxnId="{47FE1E11-7B0A-3C46-82C1-072F60FA8E74}">
      <dgm:prSet/>
      <dgm:spPr/>
      <dgm:t>
        <a:bodyPr/>
        <a:lstStyle/>
        <a:p>
          <a:endParaRPr lang="en-US"/>
        </a:p>
      </dgm:t>
    </dgm:pt>
    <dgm:pt modelId="{61C66F67-5BCF-E94E-99BA-2D8FE265A233}" type="sibTrans" cxnId="{47FE1E11-7B0A-3C46-82C1-072F60FA8E74}">
      <dgm:prSet/>
      <dgm:spPr/>
      <dgm:t>
        <a:bodyPr/>
        <a:lstStyle/>
        <a:p>
          <a:endParaRPr lang="en-US"/>
        </a:p>
      </dgm:t>
    </dgm:pt>
    <dgm:pt modelId="{6A104F3F-A66A-9643-BBCA-4921F2670D53}">
      <dgm:prSet/>
      <dgm:spPr/>
      <dgm:t>
        <a:bodyPr/>
        <a:lstStyle/>
        <a:p>
          <a:r>
            <a:rPr lang="en-US" baseline="0"/>
            <a:t>Language support</a:t>
          </a:r>
          <a:endParaRPr lang="en-US"/>
        </a:p>
      </dgm:t>
    </dgm:pt>
    <dgm:pt modelId="{75B9DD63-5FE0-A447-A2A1-5BED22D78F19}" type="parTrans" cxnId="{F672ECE6-0875-644F-A4B2-2A2DD5A7B8F3}">
      <dgm:prSet/>
      <dgm:spPr/>
      <dgm:t>
        <a:bodyPr/>
        <a:lstStyle/>
        <a:p>
          <a:endParaRPr lang="en-US"/>
        </a:p>
      </dgm:t>
    </dgm:pt>
    <dgm:pt modelId="{F907388E-80CE-B34D-B1D2-E99F5470F9CB}" type="sibTrans" cxnId="{F672ECE6-0875-644F-A4B2-2A2DD5A7B8F3}">
      <dgm:prSet/>
      <dgm:spPr/>
      <dgm:t>
        <a:bodyPr/>
        <a:lstStyle/>
        <a:p>
          <a:endParaRPr lang="en-US"/>
        </a:p>
      </dgm:t>
    </dgm:pt>
    <dgm:pt modelId="{43DF0E68-71DE-AB4C-A4DD-2E0A55A14179}" type="pres">
      <dgm:prSet presAssocID="{2DDB8580-789D-274C-AC54-FC2E28C99974}" presName="diagram" presStyleCnt="0">
        <dgm:presLayoutVars>
          <dgm:dir/>
          <dgm:resizeHandles val="exact"/>
        </dgm:presLayoutVars>
      </dgm:prSet>
      <dgm:spPr/>
    </dgm:pt>
    <dgm:pt modelId="{4470083B-6368-1B4D-A154-E95D6074F57F}" type="pres">
      <dgm:prSet presAssocID="{AABFB2A4-ECCC-CE42-8B77-58F3E0645E79}" presName="node" presStyleLbl="node1" presStyleIdx="0" presStyleCnt="4">
        <dgm:presLayoutVars>
          <dgm:bulletEnabled val="1"/>
        </dgm:presLayoutVars>
      </dgm:prSet>
      <dgm:spPr/>
    </dgm:pt>
    <dgm:pt modelId="{50FF1F9A-F236-C544-97E4-D69299AE43FE}" type="pres">
      <dgm:prSet presAssocID="{4A152869-F716-A745-AF51-D857FAC45EC3}" presName="sibTrans" presStyleCnt="0"/>
      <dgm:spPr/>
    </dgm:pt>
    <dgm:pt modelId="{6E44590B-24BA-EF43-9A2E-77A5D396C31C}" type="pres">
      <dgm:prSet presAssocID="{0A6814AB-9436-9246-A2DD-BD0B3A701875}" presName="node" presStyleLbl="node1" presStyleIdx="1" presStyleCnt="4">
        <dgm:presLayoutVars>
          <dgm:bulletEnabled val="1"/>
        </dgm:presLayoutVars>
      </dgm:prSet>
      <dgm:spPr/>
    </dgm:pt>
    <dgm:pt modelId="{C0DFBA09-76E2-C24E-88B0-AC9F4808C412}" type="pres">
      <dgm:prSet presAssocID="{4F98178D-61B7-CC41-B7C1-BF7E328BA5BF}" presName="sibTrans" presStyleCnt="0"/>
      <dgm:spPr/>
    </dgm:pt>
    <dgm:pt modelId="{2B1B4D1A-4A04-A842-9445-4AF812EFEAB0}" type="pres">
      <dgm:prSet presAssocID="{E154FDF4-9666-F143-B4FF-86CAE8DEF004}" presName="node" presStyleLbl="node1" presStyleIdx="2" presStyleCnt="4">
        <dgm:presLayoutVars>
          <dgm:bulletEnabled val="1"/>
        </dgm:presLayoutVars>
      </dgm:prSet>
      <dgm:spPr/>
    </dgm:pt>
    <dgm:pt modelId="{7C62ACB9-848B-D144-A52C-AF57D21D4EDC}" type="pres">
      <dgm:prSet presAssocID="{61C66F67-5BCF-E94E-99BA-2D8FE265A233}" presName="sibTrans" presStyleCnt="0"/>
      <dgm:spPr/>
    </dgm:pt>
    <dgm:pt modelId="{AB8084BD-8E85-504B-A4E7-EADF01BA4DCD}" type="pres">
      <dgm:prSet presAssocID="{6A104F3F-A66A-9643-BBCA-4921F2670D53}" presName="node" presStyleLbl="node1" presStyleIdx="3" presStyleCnt="4">
        <dgm:presLayoutVars>
          <dgm:bulletEnabled val="1"/>
        </dgm:presLayoutVars>
      </dgm:prSet>
      <dgm:spPr/>
    </dgm:pt>
  </dgm:ptLst>
  <dgm:cxnLst>
    <dgm:cxn modelId="{F3DDDD02-43BE-5C4C-9664-0C4CF4A8BBB8}" type="presOf" srcId="{E154FDF4-9666-F143-B4FF-86CAE8DEF004}" destId="{2B1B4D1A-4A04-A842-9445-4AF812EFEAB0}" srcOrd="0" destOrd="0" presId="urn:microsoft.com/office/officeart/2005/8/layout/default"/>
    <dgm:cxn modelId="{47FE1E11-7B0A-3C46-82C1-072F60FA8E74}" srcId="{2DDB8580-789D-274C-AC54-FC2E28C99974}" destId="{E154FDF4-9666-F143-B4FF-86CAE8DEF004}" srcOrd="2" destOrd="0" parTransId="{663DC31A-094B-774E-8651-68B345B6BE47}" sibTransId="{61C66F67-5BCF-E94E-99BA-2D8FE265A233}"/>
    <dgm:cxn modelId="{157E601D-BA8E-264C-B337-0CFEC23DF6B9}" type="presOf" srcId="{AABFB2A4-ECCC-CE42-8B77-58F3E0645E79}" destId="{4470083B-6368-1B4D-A154-E95D6074F57F}" srcOrd="0" destOrd="0" presId="urn:microsoft.com/office/officeart/2005/8/layout/default"/>
    <dgm:cxn modelId="{A4EEC133-1501-964C-BDAA-206C2F71389D}" srcId="{2DDB8580-789D-274C-AC54-FC2E28C99974}" destId="{AABFB2A4-ECCC-CE42-8B77-58F3E0645E79}" srcOrd="0" destOrd="0" parTransId="{C08E9A8A-E1CB-3449-94CF-6655694CF00C}" sibTransId="{4A152869-F716-A745-AF51-D857FAC45EC3}"/>
    <dgm:cxn modelId="{C7584838-6D21-B648-B3C8-637E66C44A0B}" type="presOf" srcId="{2DDB8580-789D-274C-AC54-FC2E28C99974}" destId="{43DF0E68-71DE-AB4C-A4DD-2E0A55A14179}" srcOrd="0" destOrd="0" presId="urn:microsoft.com/office/officeart/2005/8/layout/default"/>
    <dgm:cxn modelId="{ACF02986-F966-F949-A361-FB8FEA7CD750}" type="presOf" srcId="{6A104F3F-A66A-9643-BBCA-4921F2670D53}" destId="{AB8084BD-8E85-504B-A4E7-EADF01BA4DCD}" srcOrd="0" destOrd="0" presId="urn:microsoft.com/office/officeart/2005/8/layout/default"/>
    <dgm:cxn modelId="{2727D0A2-2080-D149-A16C-85DF29B12798}" srcId="{2DDB8580-789D-274C-AC54-FC2E28C99974}" destId="{0A6814AB-9436-9246-A2DD-BD0B3A701875}" srcOrd="1" destOrd="0" parTransId="{FEA65152-D34C-894B-899A-84A116F5254C}" sibTransId="{4F98178D-61B7-CC41-B7C1-BF7E328BA5BF}"/>
    <dgm:cxn modelId="{247C32BD-36D0-524E-A9A0-80FD1785D86B}" type="presOf" srcId="{0A6814AB-9436-9246-A2DD-BD0B3A701875}" destId="{6E44590B-24BA-EF43-9A2E-77A5D396C31C}" srcOrd="0" destOrd="0" presId="urn:microsoft.com/office/officeart/2005/8/layout/default"/>
    <dgm:cxn modelId="{F672ECE6-0875-644F-A4B2-2A2DD5A7B8F3}" srcId="{2DDB8580-789D-274C-AC54-FC2E28C99974}" destId="{6A104F3F-A66A-9643-BBCA-4921F2670D53}" srcOrd="3" destOrd="0" parTransId="{75B9DD63-5FE0-A447-A2A1-5BED22D78F19}" sibTransId="{F907388E-80CE-B34D-B1D2-E99F5470F9CB}"/>
    <dgm:cxn modelId="{3A6B3C30-600C-6740-A47F-508A7975B416}" type="presParOf" srcId="{43DF0E68-71DE-AB4C-A4DD-2E0A55A14179}" destId="{4470083B-6368-1B4D-A154-E95D6074F57F}" srcOrd="0" destOrd="0" presId="urn:microsoft.com/office/officeart/2005/8/layout/default"/>
    <dgm:cxn modelId="{7D28E39E-EEFA-EA4F-8D11-45614A0C4FB8}" type="presParOf" srcId="{43DF0E68-71DE-AB4C-A4DD-2E0A55A14179}" destId="{50FF1F9A-F236-C544-97E4-D69299AE43FE}" srcOrd="1" destOrd="0" presId="urn:microsoft.com/office/officeart/2005/8/layout/default"/>
    <dgm:cxn modelId="{8E507201-70C9-6945-86D0-016C36D91830}" type="presParOf" srcId="{43DF0E68-71DE-AB4C-A4DD-2E0A55A14179}" destId="{6E44590B-24BA-EF43-9A2E-77A5D396C31C}" srcOrd="2" destOrd="0" presId="urn:microsoft.com/office/officeart/2005/8/layout/default"/>
    <dgm:cxn modelId="{3054A33F-15B6-AC4B-9CF5-CAF7285BBA9A}" type="presParOf" srcId="{43DF0E68-71DE-AB4C-A4DD-2E0A55A14179}" destId="{C0DFBA09-76E2-C24E-88B0-AC9F4808C412}" srcOrd="3" destOrd="0" presId="urn:microsoft.com/office/officeart/2005/8/layout/default"/>
    <dgm:cxn modelId="{CB43487E-4966-7242-9670-2032CDA13706}" type="presParOf" srcId="{43DF0E68-71DE-AB4C-A4DD-2E0A55A14179}" destId="{2B1B4D1A-4A04-A842-9445-4AF812EFEAB0}" srcOrd="4" destOrd="0" presId="urn:microsoft.com/office/officeart/2005/8/layout/default"/>
    <dgm:cxn modelId="{6A5232B8-50A7-314F-9EE2-980C4602B6F1}" type="presParOf" srcId="{43DF0E68-71DE-AB4C-A4DD-2E0A55A14179}" destId="{7C62ACB9-848B-D144-A52C-AF57D21D4EDC}" srcOrd="5" destOrd="0" presId="urn:microsoft.com/office/officeart/2005/8/layout/default"/>
    <dgm:cxn modelId="{2A012887-5418-7B47-BC8B-4F59F6268F52}" type="presParOf" srcId="{43DF0E68-71DE-AB4C-A4DD-2E0A55A14179}" destId="{AB8084BD-8E85-504B-A4E7-EADF01BA4DC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0083B-6368-1B4D-A154-E95D6074F57F}">
      <dsp:nvSpPr>
        <dsp:cNvPr id="0" name=""/>
        <dsp:cNvSpPr/>
      </dsp:nvSpPr>
      <dsp:spPr>
        <a:xfrm>
          <a:off x="1728188" y="1864"/>
          <a:ext cx="3865535" cy="2319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Built by Microsoft</a:t>
          </a:r>
          <a:endParaRPr lang="en-US" sz="4300" kern="1200"/>
        </a:p>
      </dsp:txBody>
      <dsp:txXfrm>
        <a:off x="1728188" y="1864"/>
        <a:ext cx="3865535" cy="2319321"/>
      </dsp:txXfrm>
    </dsp:sp>
    <dsp:sp modelId="{6E44590B-24BA-EF43-9A2E-77A5D396C31C}">
      <dsp:nvSpPr>
        <dsp:cNvPr id="0" name=""/>
        <dsp:cNvSpPr/>
      </dsp:nvSpPr>
      <dsp:spPr>
        <a:xfrm>
          <a:off x="5980276" y="1864"/>
          <a:ext cx="3865535" cy="2319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All about styling instead of JavaScript</a:t>
          </a:r>
          <a:endParaRPr lang="en-US" sz="4300" kern="1200"/>
        </a:p>
      </dsp:txBody>
      <dsp:txXfrm>
        <a:off x="5980276" y="1864"/>
        <a:ext cx="3865535" cy="2319321"/>
      </dsp:txXfrm>
    </dsp:sp>
    <dsp:sp modelId="{2B1B4D1A-4A04-A842-9445-4AF812EFEAB0}">
      <dsp:nvSpPr>
        <dsp:cNvPr id="0" name=""/>
        <dsp:cNvSpPr/>
      </dsp:nvSpPr>
      <dsp:spPr>
        <a:xfrm>
          <a:off x="1728188" y="2707738"/>
          <a:ext cx="3865535" cy="2319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Integrates with other frameworks</a:t>
          </a:r>
          <a:endParaRPr lang="en-US" sz="4300" kern="1200"/>
        </a:p>
      </dsp:txBody>
      <dsp:txXfrm>
        <a:off x="1728188" y="2707738"/>
        <a:ext cx="3865535" cy="2319321"/>
      </dsp:txXfrm>
    </dsp:sp>
    <dsp:sp modelId="{AB8084BD-8E85-504B-A4E7-EADF01BA4DCD}">
      <dsp:nvSpPr>
        <dsp:cNvPr id="0" name=""/>
        <dsp:cNvSpPr/>
      </dsp:nvSpPr>
      <dsp:spPr>
        <a:xfrm>
          <a:off x="5980276" y="2707738"/>
          <a:ext cx="3865535" cy="2319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Language support</a:t>
          </a:r>
          <a:endParaRPr lang="en-US" sz="4300" kern="1200"/>
        </a:p>
      </dsp:txBody>
      <dsp:txXfrm>
        <a:off x="5980276" y="2707738"/>
        <a:ext cx="3865535" cy="2319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9/1/2019 3:44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9/1/2019 3:44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9/1/2019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9/1/2019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talk about what we make available to developers, there are two broad categories:</a:t>
            </a:r>
            <a:r>
              <a:rPr lang="en-US" baseline="0" dirty="0"/>
              <a:t> core and components</a:t>
            </a:r>
          </a:p>
          <a:p>
            <a:endParaRPr lang="en-US" baseline="0" dirty="0"/>
          </a:p>
          <a:p>
            <a:r>
              <a:rPr lang="en-US" baseline="0" dirty="0"/>
              <a:t>Core is the basic, fundamental elements of our design language that </a:t>
            </a:r>
            <a:r>
              <a:rPr lang="en-US" baseline="0" dirty="0" err="1"/>
              <a:t>devs</a:t>
            </a:r>
            <a:r>
              <a:rPr lang="en-US" baseline="0" dirty="0"/>
              <a:t> (MS </a:t>
            </a:r>
            <a:r>
              <a:rPr lang="en-US" baseline="0" dirty="0" err="1"/>
              <a:t>devs</a:t>
            </a:r>
            <a:r>
              <a:rPr lang="en-US" baseline="0" dirty="0"/>
              <a:t> included) can use to integrate apps, web parts, and custom solutions into Office/Office 365 and (of course) SP experiences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9/1/2019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7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9/1/2019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9/1/2019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9/1/2019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9/1/2019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35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9945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6764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211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  <p:sldLayoutId id="2147484560" r:id="rId29"/>
    <p:sldLayoutId id="2147484561" r:id="rId30"/>
    <p:sldLayoutId id="2147484562" r:id="rId31"/>
    <p:sldLayoutId id="2147484563" r:id="rId3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OfficeDev/Office-UI-Fabric" TargetMode="Externa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fabric#/get-started" TargetMode="External"/><Relationship Id="rId2" Type="http://schemas.openxmlformats.org/officeDocument/2006/relationships/hyperlink" Target="https://developer.microsoft.com/en-us/fabric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OfficeDev/office-ui-fabric-reac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sharepoint-framework-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eveloper.microsoft.com/fabric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ficeDev/Office-UI-Fabric" TargetMode="External"/><Relationship Id="rId2" Type="http://schemas.openxmlformats.org/officeDocument/2006/relationships/hyperlink" Target="https://github.com/OfficeDev/Office-UI-Fabric/releases" TargetMode="Externa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React and Office UI Fabric React Components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React and Office UI Fabric React Components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7457087" cy="4284250"/>
          </a:xfrm>
        </p:spPr>
        <p:txBody>
          <a:bodyPr/>
          <a:lstStyle/>
          <a:p>
            <a:r>
              <a:rPr lang="en-US" dirty="0"/>
              <a:t>Includes 9 theme colors and 11 neutral colors</a:t>
            </a:r>
          </a:p>
          <a:p>
            <a:endParaRPr lang="en-US" dirty="0"/>
          </a:p>
          <a:p>
            <a:r>
              <a:rPr lang="en-US" dirty="0"/>
              <a:t>Each has helper classes for text, border, background, and hover states </a:t>
            </a:r>
          </a:p>
          <a:p>
            <a:endParaRPr lang="en-US" dirty="0"/>
          </a:p>
          <a:p>
            <a:r>
              <a:rPr lang="en-US" dirty="0"/>
              <a:t>These color classes act as hooks into the Office 365 suite-wide theming system</a:t>
            </a:r>
          </a:p>
          <a:p>
            <a:endParaRPr lang="en-US" dirty="0"/>
          </a:p>
          <a:p>
            <a:r>
              <a:rPr lang="en-US" dirty="0"/>
              <a:t>When the theming system is enabled and your app or Add-in is consuming the suite navigation, these classes pick up the user's chosen theme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pic>
        <p:nvPicPr>
          <p:cNvPr id="1026" name="Picture 2" descr="C:\Users\vesaj\AppData\Local\Temp\SNAGHTML1543d9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81" y="754061"/>
            <a:ext cx="4036622" cy="55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9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661993"/>
          </a:xfrm>
        </p:spPr>
        <p:txBody>
          <a:bodyPr/>
          <a:lstStyle/>
          <a:p>
            <a:r>
              <a:rPr lang="en-US" dirty="0"/>
              <a:t>Theme colors</a:t>
            </a:r>
          </a:p>
          <a:p>
            <a:endParaRPr lang="en-US" dirty="0"/>
          </a:p>
          <a:p>
            <a:r>
              <a:rPr lang="en-US" dirty="0"/>
              <a:t>Use theme colors in wayfinding, navigation, and key interactions like primary actions and current or selected indicators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31" y="3021649"/>
            <a:ext cx="7422612" cy="34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068259"/>
          </a:xfrm>
        </p:spPr>
        <p:txBody>
          <a:bodyPr/>
          <a:lstStyle/>
          <a:p>
            <a:r>
              <a:rPr lang="en-US" dirty="0"/>
              <a:t>Neutral Colors</a:t>
            </a:r>
          </a:p>
          <a:p>
            <a:r>
              <a:rPr lang="en-US" dirty="0"/>
              <a:t>Neutral colors include black, gray, and white. Use darker shades of gray for primary content, such as text and titles</a:t>
            </a:r>
          </a:p>
          <a:p>
            <a:r>
              <a:rPr lang="en-US" dirty="0"/>
              <a:t>Use black sparingly for high-impact strings (labels, names) and hover states</a:t>
            </a:r>
          </a:p>
          <a:p>
            <a:r>
              <a:rPr lang="en-US" dirty="0"/>
              <a:t>Use lighter shades of gray for supporting graphic elements and page areas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01" y="4225138"/>
            <a:ext cx="7461473" cy="22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29595"/>
          </a:xfrm>
        </p:spPr>
        <p:txBody>
          <a:bodyPr/>
          <a:lstStyle/>
          <a:p>
            <a:r>
              <a:rPr lang="en-US" dirty="0"/>
              <a:t>Accent Colors</a:t>
            </a:r>
          </a:p>
          <a:p>
            <a:endParaRPr lang="en-US" dirty="0"/>
          </a:p>
          <a:p>
            <a:r>
              <a:rPr lang="en-US" dirty="0"/>
              <a:t>Fabric also includes accent colors from the Microsoft color palette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01" y="2815696"/>
            <a:ext cx="7461473" cy="337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142125"/>
          </a:xfrm>
        </p:spPr>
        <p:txBody>
          <a:bodyPr/>
          <a:lstStyle/>
          <a:p>
            <a:r>
              <a:rPr lang="en-US" dirty="0"/>
              <a:t>Fabric uses a custom font for its iconography</a:t>
            </a:r>
          </a:p>
          <a:p>
            <a:endParaRPr lang="en-US" dirty="0"/>
          </a:p>
          <a:p>
            <a:r>
              <a:rPr lang="en-US" dirty="0"/>
              <a:t>Font contains glyphs that you can scale, color, and style in any way</a:t>
            </a:r>
          </a:p>
          <a:p>
            <a:endParaRPr lang="en-US" dirty="0"/>
          </a:p>
          <a:p>
            <a:r>
              <a:rPr lang="en-US" dirty="0"/>
              <a:t>You can even flip them for right-to-left localization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18" y="3406841"/>
            <a:ext cx="7414839" cy="30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use the icons, combine the base </a:t>
            </a:r>
            <a:r>
              <a:rPr lang="en-US" dirty="0" err="1"/>
              <a:t>ms</a:t>
            </a:r>
            <a:r>
              <a:rPr lang="en-US" dirty="0"/>
              <a:t>-Icon class with a modifier class for the specific icon.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5764" y="2479529"/>
            <a:ext cx="7560425" cy="382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36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36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36" dirty="0">
                <a:solidFill>
                  <a:srgbClr val="000000"/>
                </a:solidFill>
                <a:latin typeface="Consolas" panose="020B0609020204030204" pitchFamily="49" charset="0"/>
              </a:rPr>
              <a:t> class=</a:t>
            </a:r>
            <a:r>
              <a:rPr lang="en-US" sz="1836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sz="1836" dirty="0" err="1">
                <a:solidFill>
                  <a:srgbClr val="880000"/>
                </a:solidFill>
                <a:latin typeface="Consolas" panose="020B0609020204030204" pitchFamily="49" charset="0"/>
              </a:rPr>
              <a:t>ms</a:t>
            </a:r>
            <a:r>
              <a:rPr lang="en-US" sz="1836" dirty="0">
                <a:solidFill>
                  <a:srgbClr val="880000"/>
                </a:solidFill>
                <a:latin typeface="Consolas" panose="020B0609020204030204" pitchFamily="49" charset="0"/>
              </a:rPr>
              <a:t>-Icon </a:t>
            </a:r>
            <a:r>
              <a:rPr lang="en-US" sz="1836" dirty="0" err="1">
                <a:solidFill>
                  <a:srgbClr val="880000"/>
                </a:solidFill>
                <a:latin typeface="Consolas" panose="020B0609020204030204" pitchFamily="49" charset="0"/>
              </a:rPr>
              <a:t>ms</a:t>
            </a:r>
            <a:r>
              <a:rPr lang="en-US" sz="1836" dirty="0">
                <a:solidFill>
                  <a:srgbClr val="880000"/>
                </a:solidFill>
                <a:latin typeface="Consolas" panose="020B0609020204030204" pitchFamily="49" charset="0"/>
              </a:rPr>
              <a:t>-Icon--mail"</a:t>
            </a:r>
            <a:r>
              <a:rPr lang="en-US" sz="1836" dirty="0">
                <a:solidFill>
                  <a:srgbClr val="000000"/>
                </a:solidFill>
                <a:latin typeface="Consolas" panose="020B0609020204030204" pitchFamily="49" charset="0"/>
              </a:rPr>
              <a:t> aria-hidden=</a:t>
            </a:r>
            <a:r>
              <a:rPr lang="en-US" sz="1836" dirty="0">
                <a:solidFill>
                  <a:srgbClr val="880000"/>
                </a:solidFill>
                <a:latin typeface="Consolas" panose="020B0609020204030204" pitchFamily="49" charset="0"/>
              </a:rPr>
              <a:t>"true"</a:t>
            </a:r>
            <a:r>
              <a:rPr lang="en-US" sz="1836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836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36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836" dirty="0"/>
          </a:p>
        </p:txBody>
      </p:sp>
      <p:sp>
        <p:nvSpPr>
          <p:cNvPr id="8" name="Rectangle 7"/>
          <p:cNvSpPr/>
          <p:nvPr/>
        </p:nvSpPr>
        <p:spPr>
          <a:xfrm>
            <a:off x="275480" y="3030509"/>
            <a:ext cx="11640993" cy="1246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Note the aria-hidden attribute, which prevents screen readers from reading the icon. In cases where meaning is conveyed only through the icon, such as an icon-only navigation bar, be sure to apply an aria-label to the button for accessibility.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48" y="4429028"/>
            <a:ext cx="7375978" cy="20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4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806922"/>
          </a:xfrm>
        </p:spPr>
        <p:txBody>
          <a:bodyPr/>
          <a:lstStyle/>
          <a:p>
            <a:r>
              <a:rPr lang="en-US" dirty="0"/>
              <a:t>When choosing a motion for side panels, consider the origin of </a:t>
            </a:r>
            <a:br>
              <a:rPr lang="en-US" dirty="0"/>
            </a:br>
            <a:r>
              <a:rPr lang="en-US" dirty="0"/>
              <a:t>the triggering element</a:t>
            </a:r>
          </a:p>
          <a:p>
            <a:endParaRPr lang="en-US" dirty="0"/>
          </a:p>
          <a:p>
            <a:r>
              <a:rPr lang="en-US" dirty="0"/>
              <a:t>Use the motion to create a link between the action and the resulting UI </a:t>
            </a:r>
          </a:p>
          <a:p>
            <a:endParaRPr lang="en-US" dirty="0"/>
          </a:p>
          <a:p>
            <a:r>
              <a:rPr lang="en-US" dirty="0"/>
              <a:t>For example, if the triggering element is on the right side of the interface, consider having the panel move in from the right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panel animations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1" y="5110831"/>
            <a:ext cx="5818947" cy="7558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793342" y="4791220"/>
            <a:ext cx="5144862" cy="139504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93342" y="4791220"/>
            <a:ext cx="1301759" cy="13950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824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67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67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806922"/>
          </a:xfrm>
        </p:spPr>
        <p:txBody>
          <a:bodyPr/>
          <a:lstStyle/>
          <a:p>
            <a:r>
              <a:rPr lang="en-US" dirty="0"/>
              <a:t>When choosing a motion for dialogs, consider the origin and </a:t>
            </a:r>
            <a:br>
              <a:rPr lang="en-US" dirty="0"/>
            </a:br>
            <a:r>
              <a:rPr lang="en-US" dirty="0"/>
              <a:t>tone of the content</a:t>
            </a:r>
          </a:p>
          <a:p>
            <a:endParaRPr lang="en-US" dirty="0"/>
          </a:p>
          <a:p>
            <a:r>
              <a:rPr lang="en-US" dirty="0"/>
              <a:t>For a warning or error dialog, a quick fade in might be appropriate</a:t>
            </a:r>
          </a:p>
          <a:p>
            <a:endParaRPr lang="en-US" dirty="0"/>
          </a:p>
          <a:p>
            <a:r>
              <a:rPr lang="en-US" dirty="0"/>
              <a:t>If the dialog appears when a user chooses an item to get more information, a scale-up might be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animations</a:t>
            </a:r>
          </a:p>
        </p:txBody>
      </p:sp>
      <p:pic>
        <p:nvPicPr>
          <p:cNvPr id="2050" name="Picture 2" descr="C:\Users\topsh\AppData\Local\Temp\SNAGHTML5625f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0" y="5056444"/>
            <a:ext cx="6217356" cy="86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793342" y="4791220"/>
            <a:ext cx="5144862" cy="139504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806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Fabric comes with a mobile-first, 12-column, responsive grid that you can use to create flexible layouts for a variety of screen sizes and device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Grid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39" y="2998624"/>
            <a:ext cx="7539197" cy="32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6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951851"/>
          </a:xfrm>
        </p:spPr>
        <p:txBody>
          <a:bodyPr/>
          <a:lstStyle/>
          <a:p>
            <a:r>
              <a:rPr lang="en-US" dirty="0"/>
              <a:t>Right-to-left support</a:t>
            </a:r>
          </a:p>
          <a:p>
            <a:endParaRPr lang="en-US" dirty="0"/>
          </a:p>
          <a:p>
            <a:r>
              <a:rPr lang="en-US" dirty="0"/>
              <a:t>Fabric comes with an alternate CSS file for pages written in right-to-left (RTL) languages, such as Arabic and Hebrew</a:t>
            </a:r>
          </a:p>
          <a:p>
            <a:endParaRPr lang="en-US" dirty="0"/>
          </a:p>
          <a:p>
            <a:r>
              <a:rPr lang="en-US" dirty="0"/>
              <a:t>This reverses the order of columns in the responsive grid, making it easy to create an RTL layout without writing additional templates</a:t>
            </a:r>
          </a:p>
          <a:p>
            <a:endParaRPr lang="en-US" dirty="0"/>
          </a:p>
          <a:p>
            <a:r>
              <a:rPr lang="en-US" dirty="0"/>
              <a:t>Future versions of Fabric will also reverse some icons and provide additional helper utilities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10487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Using React and Office UI Fabric React Components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Office UI Fabric</a:t>
            </a:r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Fabric React</a:t>
            </a:r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Adding Fabric React to </a:t>
            </a:r>
            <a:r>
              <a:rPr lang="en-US" sz="2000" dirty="0" err="1"/>
              <a:t>SPFx</a:t>
            </a:r>
            <a:r>
              <a:rPr lang="en-US" sz="2000" dirty="0"/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400657"/>
          </a:xfrm>
        </p:spPr>
        <p:txBody>
          <a:bodyPr/>
          <a:lstStyle/>
          <a:p>
            <a:r>
              <a:rPr lang="en-US" dirty="0"/>
              <a:t>Language-optimized fonts</a:t>
            </a:r>
          </a:p>
          <a:p>
            <a:r>
              <a:rPr lang="en-US" dirty="0"/>
              <a:t>By default, Fabric presents all text using the Western European character set of Segoe UI</a:t>
            </a:r>
          </a:p>
          <a:p>
            <a:r>
              <a:rPr lang="en-US" dirty="0"/>
              <a:t>For languages with other characters, Fabric will either serve a version of Segoe UI with a different character set or use a system font</a:t>
            </a:r>
          </a:p>
          <a:p>
            <a:r>
              <a:rPr lang="en-US" dirty="0"/>
              <a:t>Fabric supports many language codes, which utilize different font stacks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59" y="4196308"/>
            <a:ext cx="7438156" cy="21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8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880789"/>
          </a:xfrm>
        </p:spPr>
        <p:txBody>
          <a:bodyPr/>
          <a:lstStyle/>
          <a:p>
            <a:r>
              <a:rPr lang="en-US" dirty="0"/>
              <a:t>Fabric's components make up the building blocks of your UI and are meant to be consumed as CSS applied to your markup</a:t>
            </a:r>
          </a:p>
          <a:p>
            <a:endParaRPr lang="en-US" dirty="0"/>
          </a:p>
          <a:p>
            <a:r>
              <a:rPr lang="en-US" dirty="0"/>
              <a:t>All JavaScript is presentational to explain behavior</a:t>
            </a:r>
          </a:p>
          <a:p>
            <a:endParaRPr lang="en-US" dirty="0"/>
          </a:p>
          <a:p>
            <a:r>
              <a:rPr lang="en-US" dirty="0"/>
              <a:t>Download the components from the GitHub repository</a:t>
            </a:r>
          </a:p>
          <a:p>
            <a:pPr lvl="1"/>
            <a:r>
              <a:rPr lang="en-US" dirty="0">
                <a:hlinkClick r:id="rId2"/>
              </a:rPr>
              <a:t>https://github.com/OfficeDev/Office-UI-Fabric</a:t>
            </a:r>
            <a:r>
              <a:rPr lang="en-US" dirty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Fabric React: Office UI Fabric Components</a:t>
            </a:r>
          </a:p>
        </p:txBody>
      </p:sp>
      <p:sp>
        <p:nvSpPr>
          <p:cNvPr id="4" name="AutoShape 2" descr="Illustrated representation of a DatePicker and Persona list control."/>
          <p:cNvSpPr>
            <a:spLocks noChangeAspect="1" noChangeArrowheads="1"/>
          </p:cNvSpPr>
          <p:nvPr/>
        </p:nvSpPr>
        <p:spPr bwMode="auto">
          <a:xfrm>
            <a:off x="6065838" y="3344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64" b="-1164"/>
          <a:stretch/>
        </p:blipFill>
        <p:spPr>
          <a:xfrm>
            <a:off x="9242573" y="1212849"/>
            <a:ext cx="2268000" cy="30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7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056221"/>
          </a:xfrm>
        </p:spPr>
        <p:txBody>
          <a:bodyPr/>
          <a:lstStyle/>
          <a:p>
            <a:r>
              <a:rPr lang="en-US" dirty="0"/>
              <a:t>Office UI Fabric</a:t>
            </a:r>
          </a:p>
          <a:p>
            <a:pPr lvl="1"/>
            <a:r>
              <a:rPr lang="en-US" dirty="0">
                <a:hlinkClick r:id="rId2"/>
              </a:rPr>
              <a:t>https://developer.microsoft.com/fabric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Get Started</a:t>
            </a:r>
          </a:p>
          <a:p>
            <a:pPr lvl="1"/>
            <a:r>
              <a:rPr lang="en-US" dirty="0">
                <a:hlinkClick r:id="rId2"/>
              </a:rPr>
              <a:t>https://developer.microsoft.com/fabric</a:t>
            </a:r>
            <a:r>
              <a:rPr lang="en-US" dirty="0">
                <a:hlinkClick r:id="rId3"/>
              </a:rPr>
              <a:t>#/get-started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 err="1"/>
              <a:t>OpenSource</a:t>
            </a:r>
            <a:r>
              <a:rPr lang="en-US" dirty="0"/>
              <a:t> GitHub Repository</a:t>
            </a:r>
          </a:p>
          <a:p>
            <a:pPr lvl="1"/>
            <a:r>
              <a:rPr lang="en-US" dirty="0">
                <a:hlinkClick r:id="rId4"/>
              </a:rPr>
              <a:t>https://github.com/OfficeDev/office-ui-fabric-react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382148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6D727B-B305-AB41-8E9A-B332F9187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6204776"/>
          </a:xfrm>
        </p:spPr>
        <p:txBody>
          <a:bodyPr/>
          <a:lstStyle/>
          <a:p>
            <a:r>
              <a:rPr lang="en-US" dirty="0"/>
              <a:t>Don’t import the entire Fabric React library; only import the control: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{ List } from 'office-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-fabric-react/lib/List’;</a:t>
            </a:r>
          </a:p>
          <a:p>
            <a:endParaRPr lang="en-US" dirty="0"/>
          </a:p>
          <a:p>
            <a:r>
              <a:rPr lang="en-US" dirty="0"/>
              <a:t>Leverage the control within your React control: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render():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React.ReactElement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IColorListProps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&lt;List items={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this.props.colors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onRenderCell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={ this._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onRenderListCell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/&gt;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463138-5F78-7948-B845-50FB804A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Using Fabric React Controls</a:t>
            </a:r>
          </a:p>
        </p:txBody>
      </p:sp>
    </p:spTree>
    <p:extLst>
      <p:ext uri="{BB962C8B-B14F-4D97-AF65-F5344CB8AC3E}">
        <p14:creationId xmlns:p14="http://schemas.microsoft.com/office/powerpoint/2010/main" val="218190438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Leveraging Fabric React in </a:t>
            </a:r>
            <a:r>
              <a:rPr lang="en-US" sz="2400" dirty="0" err="1"/>
              <a:t>SPFx</a:t>
            </a:r>
            <a:r>
              <a:rPr lang="en-US" sz="2400" dirty="0"/>
              <a:t>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Office UI Fabric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Fabric React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Adding Fabric React to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6199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Office UI Fabric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600" dirty="0">
                <a:latin typeface="+mj-lt"/>
                <a:hlinkClick r:id="rId4"/>
              </a:rPr>
              <a:t>https://developer.microsoft.com/fabric</a:t>
            </a:r>
            <a:r>
              <a:rPr lang="en-US" sz="16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442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72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AD33738-8010-E14B-8D01-AB22EBA9E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10095"/>
              </p:ext>
            </p:extLst>
          </p:nvPr>
        </p:nvGraphicFramePr>
        <p:xfrm>
          <a:off x="464400" y="1212850"/>
          <a:ext cx="11574000" cy="5028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Office UI Fabric?</a:t>
            </a:r>
          </a:p>
        </p:txBody>
      </p:sp>
    </p:spTree>
    <p:extLst>
      <p:ext uri="{BB962C8B-B14F-4D97-AF65-F5344CB8AC3E}">
        <p14:creationId xmlns:p14="http://schemas.microsoft.com/office/powerpoint/2010/main" val="34788674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231654"/>
          </a:xfrm>
        </p:spPr>
        <p:txBody>
          <a:bodyPr/>
          <a:lstStyle/>
          <a:p>
            <a:r>
              <a:rPr lang="en-US" dirty="0"/>
              <a:t>The Office UI Fabric project is developed and maintained by Microsoft</a:t>
            </a:r>
            <a:br>
              <a:rPr lang="en-US" dirty="0"/>
            </a:br>
            <a:r>
              <a:rPr lang="en-US" dirty="0"/>
              <a:t>in order to...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Help the development community build Office Add-ins and Office 365 web apps that integrate seamlessly with Office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Provide a point of reference for the evolving Office 365 design language that anyone can reference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Enable the community to contribute to better experiences for everyone who builds for Office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11698164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822585"/>
          </a:xfrm>
        </p:spPr>
        <p:txBody>
          <a:bodyPr/>
          <a:lstStyle/>
          <a:p>
            <a:r>
              <a:rPr lang="en-US" dirty="0"/>
              <a:t>Microsoft releases changes to the design language, components, and other assets frequently, and will make these updates available to the community.</a:t>
            </a:r>
          </a:p>
          <a:p>
            <a:r>
              <a:rPr lang="en-US" dirty="0"/>
              <a:t>If features are deprecated MS notes that in the change log, and the feature will be removed from the next major release.</a:t>
            </a:r>
          </a:p>
          <a:p>
            <a:endParaRPr lang="en-US" dirty="0"/>
          </a:p>
          <a:p>
            <a:r>
              <a:rPr lang="en-US" dirty="0"/>
              <a:t>Change Log</a:t>
            </a:r>
          </a:p>
          <a:p>
            <a:pPr lvl="1"/>
            <a:r>
              <a:rPr lang="en-US" dirty="0">
                <a:hlinkClick r:id="rId2"/>
              </a:rPr>
              <a:t>https://github.com/OfficeDev/Office-UI-Fabric/releases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Contribute In the GitHub Repository</a:t>
            </a:r>
          </a:p>
          <a:p>
            <a:pPr lvl="1"/>
            <a:r>
              <a:rPr lang="en-US" dirty="0">
                <a:hlinkClick r:id="rId3"/>
              </a:rPr>
              <a:t>https://github.com/OfficeDev/Office-UI-Fabric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Releases and Contribute</a:t>
            </a:r>
          </a:p>
        </p:txBody>
      </p:sp>
    </p:spTree>
    <p:extLst>
      <p:ext uri="{BB962C8B-B14F-4D97-AF65-F5344CB8AC3E}">
        <p14:creationId xmlns:p14="http://schemas.microsoft.com/office/powerpoint/2010/main" val="25719598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Core styling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74639" y="1204784"/>
            <a:ext cx="8229599" cy="109728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txBody>
          <a:bodyPr wrap="none" lIns="182880" tIns="146304" rIns="182880" bIns="146304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-7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Fonts and typography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Segoe font family + type ramp, official Office 365 iconography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74639" y="2302064"/>
            <a:ext cx="8229599" cy="109728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txBody>
          <a:bodyPr wrap="none" lIns="182880" tIns="146304" rIns="182880" bIns="146304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-7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Color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Official Office 365 color palette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74639" y="3399344"/>
            <a:ext cx="8229599" cy="109728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txBody>
          <a:bodyPr wrap="none" lIns="182880" tIns="146304" rIns="182880" bIns="146304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-7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Branded assets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Product symbols + product </a:t>
            </a:r>
            <a:r>
              <a:rPr lang="en-US" sz="2000" dirty="0" err="1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filetype</a:t>
            </a: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 symbols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274639" y="4496624"/>
            <a:ext cx="8229599" cy="109728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txBody>
          <a:bodyPr wrap="none" lIns="182880" tIns="146304" rIns="182880" bIns="146304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-7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Animations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Official Office 365 selection of </a:t>
            </a:r>
            <a:r>
              <a:rPr lang="en-US" sz="2000" dirty="0" err="1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easings</a:t>
            </a: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 and animations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274639" y="5593904"/>
            <a:ext cx="8229599" cy="1097280"/>
          </a:xfrm>
          <a:prstGeom prst="rect">
            <a:avLst/>
          </a:prstGeom>
          <a:solidFill>
            <a:schemeClr val="tx1">
              <a:alpha val="13000"/>
            </a:schemeClr>
          </a:solidFill>
        </p:spPr>
        <p:txBody>
          <a:bodyPr wrap="none" lIns="182880" tIns="146304" rIns="182880" bIns="146304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-7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Responsive grid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2000" dirty="0">
                <a:gradFill>
                  <a:gsLst>
                    <a:gs pos="5417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  <a:latin typeface="Segoe UI"/>
              </a:rPr>
              <a:t>Tailored to Office 365 silhouettes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1975"/>
          <a:stretch/>
        </p:blipFill>
        <p:spPr>
          <a:xfrm>
            <a:off x="10232394" y="5358345"/>
            <a:ext cx="1701248" cy="1111513"/>
          </a:xfrm>
          <a:prstGeom prst="rect">
            <a:avLst/>
          </a:prstGeom>
        </p:spPr>
      </p:pic>
      <p:pic>
        <p:nvPicPr>
          <p:cNvPr id="14" name="slideRightIn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87539" y="4463127"/>
            <a:ext cx="1753260" cy="1164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b="56915"/>
          <a:stretch/>
        </p:blipFill>
        <p:spPr>
          <a:xfrm>
            <a:off x="10113396" y="1048990"/>
            <a:ext cx="1831852" cy="9494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/>
          <a:srcRect l="67040" t="3754" r="1135" b="2734"/>
          <a:stretch/>
        </p:blipFill>
        <p:spPr>
          <a:xfrm>
            <a:off x="8687539" y="2105753"/>
            <a:ext cx="1735987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2036" y="3405829"/>
            <a:ext cx="213135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8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98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5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6130909"/>
          </a:xfrm>
        </p:spPr>
        <p:txBody>
          <a:bodyPr/>
          <a:lstStyle/>
          <a:p>
            <a:r>
              <a:rPr lang="en-US" dirty="0"/>
              <a:t>Office UI Fabric provides styles to allow you to implement the following things in your applications:</a:t>
            </a:r>
          </a:p>
          <a:p>
            <a:endParaRPr lang="en-US" dirty="0"/>
          </a:p>
          <a:p>
            <a:r>
              <a:rPr lang="en-US" dirty="0"/>
              <a:t>Typography</a:t>
            </a:r>
          </a:p>
          <a:p>
            <a:endParaRPr lang="en-US" dirty="0"/>
          </a:p>
          <a:p>
            <a:r>
              <a:rPr lang="en-US" dirty="0"/>
              <a:t>Color</a:t>
            </a:r>
          </a:p>
          <a:p>
            <a:endParaRPr lang="en-US" dirty="0"/>
          </a:p>
          <a:p>
            <a:r>
              <a:rPr lang="en-US" dirty="0"/>
              <a:t>Icons</a:t>
            </a:r>
          </a:p>
          <a:p>
            <a:endParaRPr lang="en-US" dirty="0"/>
          </a:p>
          <a:p>
            <a:r>
              <a:rPr lang="en-US" dirty="0"/>
              <a:t>Animations</a:t>
            </a:r>
          </a:p>
          <a:p>
            <a:endParaRPr lang="en-US" dirty="0"/>
          </a:p>
          <a:p>
            <a:r>
              <a:rPr lang="en-US" dirty="0"/>
              <a:t>Responsive Grid</a:t>
            </a:r>
          </a:p>
          <a:p>
            <a:endParaRPr lang="en-US" dirty="0"/>
          </a:p>
          <a:p>
            <a:r>
              <a:rPr lang="en-US" dirty="0"/>
              <a:t>Localization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228082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661993"/>
          </a:xfrm>
        </p:spPr>
        <p:txBody>
          <a:bodyPr/>
          <a:lstStyle/>
          <a:p>
            <a:r>
              <a:rPr lang="en-US" dirty="0"/>
              <a:t>Base font classes</a:t>
            </a:r>
          </a:p>
          <a:p>
            <a:endParaRPr lang="en-US" dirty="0"/>
          </a:p>
          <a:p>
            <a:r>
              <a:rPr lang="en-US" dirty="0"/>
              <a:t>Fabric includes 10 base font classes that represent the type ramp for the Office Design Language. Each base class sets a default size, weight, and color.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39" y="3411549"/>
            <a:ext cx="7539197" cy="270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29595"/>
          </a:xfrm>
        </p:spPr>
        <p:txBody>
          <a:bodyPr/>
          <a:lstStyle/>
          <a:p>
            <a:r>
              <a:rPr lang="en-US" dirty="0"/>
              <a:t>Helper font classes</a:t>
            </a:r>
          </a:p>
          <a:p>
            <a:endParaRPr lang="en-US" dirty="0"/>
          </a:p>
          <a:p>
            <a:r>
              <a:rPr lang="en-US" dirty="0"/>
              <a:t>Use one of several helper font classes to change the text weight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600" y="2981760"/>
            <a:ext cx="3917274" cy="26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1138</Words>
  <Application>Microsoft Office PowerPoint</Application>
  <PresentationFormat>Custom</PresentationFormat>
  <Paragraphs>188</Paragraphs>
  <Slides>28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Using React and Office UI Fabric React Components</vt:lpstr>
      <vt:lpstr>Using React and Office UI Fabric React Components  </vt:lpstr>
      <vt:lpstr>What is the Office UI Fabric?</vt:lpstr>
      <vt:lpstr>Open Source</vt:lpstr>
      <vt:lpstr>Monitor Releases and Contribute</vt:lpstr>
      <vt:lpstr>Fabric Core styling</vt:lpstr>
      <vt:lpstr>Styles</vt:lpstr>
      <vt:lpstr>Typography</vt:lpstr>
      <vt:lpstr>Typography</vt:lpstr>
      <vt:lpstr>Color</vt:lpstr>
      <vt:lpstr>Color</vt:lpstr>
      <vt:lpstr>Color</vt:lpstr>
      <vt:lpstr>Color</vt:lpstr>
      <vt:lpstr>Icons</vt:lpstr>
      <vt:lpstr>Icons</vt:lpstr>
      <vt:lpstr>Side panel animations</vt:lpstr>
      <vt:lpstr>Dialog animations</vt:lpstr>
      <vt:lpstr>Responsive Grid</vt:lpstr>
      <vt:lpstr>Localization</vt:lpstr>
      <vt:lpstr>Localization</vt:lpstr>
      <vt:lpstr>Fabric React: Office UI Fabric Components</vt:lpstr>
      <vt:lpstr>The Code</vt:lpstr>
      <vt:lpstr>Using Fabric React Controls</vt:lpstr>
      <vt:lpstr>Demo Leveraging Fabric React in SPFx Projects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2019-09-01T19:52:29Z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