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 b="def" i="def"/>
      <a:tcStyle>
        <a:tcBdr/>
        <a:fill>
          <a:solidFill>
            <a:srgbClr val="FD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Shape 12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Shape 105"/>
          <p:cNvSpPr/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" name="Shape 31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half" idx="1"/>
          </p:nvPr>
        </p:nvSpPr>
        <p:spPr>
          <a:xfrm>
            <a:off x="471900" y="1919074"/>
            <a:ext cx="3999899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body" sz="half" idx="13"/>
          </p:nvPr>
        </p:nvSpPr>
        <p:spPr>
          <a:xfrm>
            <a:off x="4694249" y="1919074"/>
            <a:ext cx="3999900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 rot="10800000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 rot="16200000">
            <a:off x="759150" y="2517450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90250" y="488249"/>
            <a:ext cx="6227101" cy="4090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 rot="5400000">
            <a:off x="1946424" y="2517750"/>
            <a:ext cx="5142901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265500" y="2779466"/>
            <a:ext cx="4045199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 flipH="1" rot="10800000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735427" y="4724798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hyperlink" Target="http://dtcj.com" TargetMode="External"/><Relationship Id="rId5" Type="http://schemas.openxmlformats.org/officeDocument/2006/relationships/hyperlink" Target="http://bilibili.com" TargetMode="External"/><Relationship Id="rId6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13330"/>
            </a:srgbClr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737373"/>
                </a:solidFill>
              </a:defRPr>
            </a:pP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xfrm>
            <a:off x="1160400" y="3169699"/>
            <a:ext cx="6823200" cy="749101"/>
          </a:xfrm>
          <a:prstGeom prst="rect">
            <a:avLst/>
          </a:prstGeom>
        </p:spPr>
        <p:txBody>
          <a:bodyPr/>
          <a:lstStyle>
            <a:lvl1pPr algn="ctr">
              <a:defRPr b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Cozy and clean homes</a:t>
            </a:r>
          </a:p>
        </p:txBody>
      </p:sp>
      <p:pic>
        <p:nvPicPr>
          <p:cNvPr id="124" name="image00.png" descr="Cabin-logo-W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939797"/>
            <a:ext cx="4876800" cy="1518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667019" y="2168116"/>
            <a:ext cx="3809962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Thank you : )</a:t>
            </a:r>
          </a:p>
        </p:txBody>
      </p:sp>
      <p:pic>
        <p:nvPicPr>
          <p:cNvPr id="181" name="image00.png" descr="Cabin-logo-W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02.jpeg" descr="stock-photo-156639431.jpg"/>
          <p:cNvPicPr>
            <a:picLocks noChangeAspect="1"/>
          </p:cNvPicPr>
          <p:nvPr/>
        </p:nvPicPr>
        <p:blipFill>
          <a:blip r:embed="rId2">
            <a:extLst/>
          </a:blip>
          <a:srcRect l="0" t="7813" r="0" b="7812"/>
          <a:stretch>
            <a:fillRect/>
          </a:stretch>
        </p:blipFill>
        <p:spPr>
          <a:xfrm>
            <a:off x="0" y="-1"/>
            <a:ext cx="9144000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925724" y="0"/>
            <a:ext cx="7385102" cy="5143500"/>
          </a:xfrm>
          <a:prstGeom prst="rect">
            <a:avLst/>
          </a:prstGeom>
        </p:spPr>
        <p:txBody>
          <a:bodyPr anchor="t"/>
          <a:lstStyle/>
          <a:p>
            <a:pPr algn="ctr"/>
            <a:endParaRPr b="1" sz="3600"/>
          </a:p>
          <a:p>
            <a:pPr algn="ctr">
              <a:defRPr b="1" sz="3600"/>
            </a:pPr>
            <a:r>
              <a:t>Our Mission</a:t>
            </a:r>
          </a:p>
          <a:p>
            <a:pPr>
              <a:defRPr sz="3000"/>
            </a:pPr>
            <a:r>
              <a:t>We hope to bring:</a:t>
            </a:r>
          </a:p>
          <a:p>
            <a:pPr/>
            <a:endParaRPr sz="3600"/>
          </a:p>
          <a:p>
            <a:pPr marL="457200" indent="-342900">
              <a:buClr>
                <a:srgbClr val="FFFFFF"/>
              </a:buClr>
              <a:buSzPct val="60000"/>
              <a:buFont typeface="Helvetica"/>
              <a:defRPr sz="3000">
                <a:solidFill>
                  <a:srgbClr val="6D9EEB"/>
                </a:solidFill>
              </a:defRPr>
            </a:pPr>
            <a:r>
              <a:t>Well designed</a:t>
            </a:r>
          </a:p>
          <a:p>
            <a:pPr marL="457200" indent="-342900">
              <a:buClr>
                <a:srgbClr val="FFFFFF"/>
              </a:buClr>
              <a:buSzPct val="60000"/>
              <a:buFont typeface="Helvetica"/>
              <a:defRPr sz="3000">
                <a:solidFill>
                  <a:srgbClr val="FF0000"/>
                </a:solidFill>
              </a:defRPr>
            </a:pPr>
            <a:r>
              <a:t>Economical</a:t>
            </a:r>
          </a:p>
          <a:p>
            <a:pPr marL="457200" indent="-342900">
              <a:buClr>
                <a:srgbClr val="FFFFFF"/>
              </a:buClr>
              <a:buSzPct val="60000"/>
              <a:buFont typeface="Helvetica"/>
              <a:defRPr sz="3000">
                <a:solidFill>
                  <a:srgbClr val="00FF00"/>
                </a:solidFill>
              </a:defRPr>
            </a:pPr>
            <a:r>
              <a:t>Green</a:t>
            </a:r>
          </a:p>
          <a:p>
            <a:pPr>
              <a:defRPr sz="3600"/>
            </a:pPr>
            <a:r>
              <a:t> </a:t>
            </a:r>
          </a:p>
          <a:p>
            <a:pPr>
              <a:defRPr sz="3000"/>
            </a:pPr>
            <a:r>
              <a:t>     homes to everyone</a:t>
            </a:r>
          </a:p>
        </p:txBody>
      </p:sp>
      <p:pic>
        <p:nvPicPr>
          <p:cNvPr id="129" name="image00.png" descr="Cabin-logo-W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367" y="-5083"/>
            <a:ext cx="1717906" cy="53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A8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21250" y="-1"/>
            <a:ext cx="8222099" cy="1656002"/>
          </a:xfrm>
          <a:prstGeom prst="rect">
            <a:avLst/>
          </a:prstGeom>
        </p:spPr>
        <p:txBody>
          <a:bodyPr/>
          <a:lstStyle/>
          <a:p>
            <a:pPr algn="ctr">
              <a:defRPr sz="3600"/>
            </a:pPr>
            <a:r>
              <a:t>The problem</a:t>
            </a:r>
          </a:p>
          <a:p>
            <a:pPr algn="ctr"/>
            <a:endParaRPr sz="2000"/>
          </a:p>
          <a:p>
            <a:pPr>
              <a:defRPr sz="3000"/>
            </a:pPr>
            <a:r>
              <a:t>Most of the living rooms in our cities:</a:t>
            </a:r>
          </a:p>
        </p:txBody>
      </p:sp>
      <p:pic>
        <p:nvPicPr>
          <p:cNvPr id="132" name="image08.jpg" descr="8449_143071048644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56000"/>
            <a:ext cx="4299428" cy="34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03.jpg" descr="wKgA8lZcSPiAaoG4AAE9RWnyU_A84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9425" y="1656000"/>
            <a:ext cx="4844575" cy="34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00.png" descr="Cabin-logo-W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321250" y="-1"/>
            <a:ext cx="8222099" cy="1656002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pPr/>
            <a:r>
              <a:t>But we can live much better: cozy, clean &amp; green</a:t>
            </a:r>
          </a:p>
        </p:txBody>
      </p:sp>
      <p:pic>
        <p:nvPicPr>
          <p:cNvPr id="137" name="image04.jpg" descr="现代卧室风格创意__201544_idbe01a_06_PE31787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7150"/>
            <a:ext cx="4330275" cy="348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05.jpg" descr="201522_idbe02a_01_PH12232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0274" y="1697148"/>
            <a:ext cx="4813725" cy="3446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00.png" descr="Cabin-logo-W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06.jpg" descr="stock-photo-1396053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3455" y="-1586271"/>
            <a:ext cx="10160001" cy="6780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5081" y="-3811"/>
            <a:ext cx="9154161" cy="5151120"/>
          </a:xfrm>
          <a:prstGeom prst="rect">
            <a:avLst/>
          </a:prstGeom>
          <a:solidFill>
            <a:srgbClr val="000000">
              <a:alpha val="33092"/>
            </a:srgb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557256" y="-30481"/>
            <a:ext cx="8029487" cy="5176520"/>
          </a:xfrm>
          <a:prstGeom prst="rect">
            <a:avLst/>
          </a:prstGeom>
        </p:spPr>
        <p:txBody>
          <a:bodyPr anchor="ctr"/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Our solution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</a:p>
          <a:p>
            <a:pPr lvl="1">
              <a:defRPr sz="3000"/>
            </a:pPr>
            <a:r>
              <a:t>By providing beautiful &amp; customized room designs to help people live</a:t>
            </a:r>
          </a:p>
          <a:p>
            <a:pPr lvl="1">
              <a:defRPr sz="3000"/>
            </a:pPr>
            <a:r>
              <a:t>in a green, economical, clean way;</a:t>
            </a:r>
          </a:p>
          <a:p>
            <a:pPr lvl="1">
              <a:defRPr sz="3000"/>
            </a:pPr>
          </a:p>
        </p:txBody>
      </p:sp>
      <p:pic>
        <p:nvPicPr>
          <p:cNvPr id="144" name="image00.png" descr="Cabin-logo-W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How it works</a:t>
            </a:r>
          </a:p>
        </p:txBody>
      </p:sp>
      <p:sp>
        <p:nvSpPr>
          <p:cNvPr id="147" name="Shape 147"/>
          <p:cNvSpPr/>
          <p:nvPr>
            <p:ph type="body" sz="quarter" idx="4294967295"/>
          </p:nvPr>
        </p:nvSpPr>
        <p:spPr>
          <a:xfrm>
            <a:off x="3381181" y="1358586"/>
            <a:ext cx="2059448" cy="185763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424242"/>
                </a:solidFill>
              </a:defRPr>
            </a:lvl1pPr>
          </a:lstStyle>
          <a:p>
            <a:pPr/>
            <a:r>
              <a:t>We will build the indoor design team, and also build an app for people to search for designs and rooms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311081" y="1120878"/>
            <a:ext cx="1" cy="1977923"/>
          </a:xfrm>
          <a:prstGeom prst="line">
            <a:avLst/>
          </a:prstGeom>
          <a:ln>
            <a:solidFill>
              <a:srgbClr val="B7B7B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358156" y="975239"/>
            <a:ext cx="18141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3381181" y="1117600"/>
            <a:ext cx="1" cy="1981200"/>
          </a:xfrm>
          <a:prstGeom prst="line">
            <a:avLst/>
          </a:prstGeom>
          <a:ln>
            <a:solidFill>
              <a:srgbClr val="B7B7B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3376418" y="977900"/>
            <a:ext cx="18141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Meanwhile</a:t>
            </a:r>
          </a:p>
        </p:txBody>
      </p:sp>
      <p:sp>
        <p:nvSpPr>
          <p:cNvPr id="152" name="Shape 152"/>
          <p:cNvSpPr/>
          <p:nvPr/>
        </p:nvSpPr>
        <p:spPr>
          <a:xfrm>
            <a:off x="358156" y="1358586"/>
            <a:ext cx="1814100" cy="125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We will build a suppliers and logistics echo system</a:t>
            </a:r>
          </a:p>
        </p:txBody>
      </p:sp>
      <p:sp>
        <p:nvSpPr>
          <p:cNvPr id="153" name="Shape 153"/>
          <p:cNvSpPr/>
          <p:nvPr/>
        </p:nvSpPr>
        <p:spPr>
          <a:xfrm flipH="1">
            <a:off x="6347606" y="1123228"/>
            <a:ext cx="1" cy="1972748"/>
          </a:xfrm>
          <a:prstGeom prst="line">
            <a:avLst/>
          </a:prstGeom>
          <a:ln>
            <a:solidFill>
              <a:srgbClr val="B7B7B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>
            <a:off x="6394681" y="977698"/>
            <a:ext cx="18141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Then</a:t>
            </a:r>
          </a:p>
        </p:txBody>
      </p:sp>
      <p:sp>
        <p:nvSpPr>
          <p:cNvPr id="155" name="Shape 155"/>
          <p:cNvSpPr/>
          <p:nvPr/>
        </p:nvSpPr>
        <p:spPr>
          <a:xfrm>
            <a:off x="6394681" y="1358900"/>
            <a:ext cx="1814100" cy="125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We will launch our app, build our brand, starting from Shanghai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358156" y="3322837"/>
            <a:ext cx="7747876" cy="1684449"/>
            <a:chOff x="0" y="0"/>
            <a:chExt cx="7747874" cy="1684448"/>
          </a:xfrm>
        </p:grpSpPr>
        <p:sp>
          <p:nvSpPr>
            <p:cNvPr id="156" name="Shape 156"/>
            <p:cNvSpPr/>
            <p:nvPr/>
          </p:nvSpPr>
          <p:spPr>
            <a:xfrm>
              <a:off x="674377" y="842260"/>
              <a:ext cx="5389040" cy="1"/>
            </a:xfrm>
            <a:prstGeom prst="line">
              <a:avLst/>
            </a:prstGeom>
            <a:noFill/>
            <a:ln w="19050" cap="flat">
              <a:solidFill>
                <a:srgbClr val="4285F4"/>
              </a:solidFill>
              <a:prstDash val="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505071"/>
              <a:ext cx="674379" cy="674379"/>
            </a:xfrm>
            <a:prstGeom prst="ellipse">
              <a:avLst/>
            </a:prstGeom>
            <a:solidFill>
              <a:srgbClr val="4285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065963" y="234523"/>
              <a:ext cx="1215476" cy="1215476"/>
            </a:xfrm>
            <a:prstGeom prst="ellipse">
              <a:avLst/>
            </a:prstGeom>
            <a:solidFill>
              <a:srgbClr val="4285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063426" y="-1"/>
              <a:ext cx="1684449" cy="1684450"/>
            </a:xfrm>
            <a:prstGeom prst="ellipse">
              <a:avLst/>
            </a:prstGeom>
            <a:solidFill>
              <a:srgbClr val="4285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61" name="image00.png" descr="Cabin-logo-W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Analysis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  • There are around 24,000,000 people living in Shanghai;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  • We believe there is really a lot to improve for most living rooms in Shanghai;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  • Every individual </a:t>
            </a:r>
            <a:r>
              <a:rPr b="1"/>
              <a:t>wants</a:t>
            </a:r>
            <a:r>
              <a:t> a well designed and clean home, while most house owners simply don’t have such motivations;</a:t>
            </a:r>
          </a:p>
        </p:txBody>
      </p:sp>
      <p:pic>
        <p:nvPicPr>
          <p:cNvPr id="165" name="image00.png" descr="Cabin-logo-W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279157" y="-2880"/>
            <a:ext cx="5862287" cy="514926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Ikea: Ikea provides economical, green &amp; elegant home designs, from which we can really learn a lot.</a:t>
            </a:r>
          </a:p>
        </p:txBody>
      </p:sp>
      <p:sp>
        <p:nvSpPr>
          <p:cNvPr id="168" name="Shape 168"/>
          <p:cNvSpPr/>
          <p:nvPr/>
        </p:nvSpPr>
        <p:spPr>
          <a:xfrm>
            <a:off x="-5081" y="-3811"/>
            <a:ext cx="3277316" cy="5151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-5081" y="-3811"/>
            <a:ext cx="3277315" cy="5151122"/>
          </a:xfrm>
          <a:prstGeom prst="rect">
            <a:avLst/>
          </a:prstGeom>
          <a:solidFill>
            <a:srgbClr val="000000">
              <a:alpha val="32825"/>
            </a:srgbClr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0" name="Shape 170"/>
          <p:cNvSpPr/>
          <p:nvPr>
            <p:ph type="title"/>
          </p:nvPr>
        </p:nvSpPr>
        <p:spPr>
          <a:xfrm>
            <a:off x="229577" y="794680"/>
            <a:ext cx="2808000" cy="953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Competitors</a:t>
            </a:r>
          </a:p>
        </p:txBody>
      </p:sp>
      <p:pic>
        <p:nvPicPr>
          <p:cNvPr id="171" name="image00.png" descr="Cabin-logo-W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-1"/>
            <a:ext cx="9161099" cy="2484601"/>
          </a:xfrm>
          <a:prstGeom prst="rect">
            <a:avLst/>
          </a:prstGeom>
          <a:solidFill>
            <a:srgbClr val="000000">
              <a:alpha val="343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54075"/>
                  </a:srgbClr>
                </a:solidFill>
              </a:defRPr>
            </a:pPr>
          </a:p>
        </p:txBody>
      </p:sp>
      <p:sp>
        <p:nvSpPr>
          <p:cNvPr id="174" name="Shape 174"/>
          <p:cNvSpPr/>
          <p:nvPr>
            <p:ph type="title" idx="4294967295"/>
          </p:nvPr>
        </p:nvSpPr>
        <p:spPr>
          <a:xfrm>
            <a:off x="311699" y="220100"/>
            <a:ext cx="8520601" cy="10122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algn="ctr">
              <a:spcBef>
                <a:spcPts val="400"/>
              </a:spcBef>
            </a:pPr>
            <a:r>
              <a:t>Our team</a:t>
            </a:r>
          </a:p>
          <a:p>
            <a:pPr algn="ctr">
              <a:spcBef>
                <a:spcPts val="400"/>
              </a:spcBef>
              <a:defRPr i="1" sz="1600"/>
            </a:pPr>
            <a:r>
              <a:t>We are all experts in our fields and we are devoted to solve this problem</a:t>
            </a:r>
          </a:p>
        </p:txBody>
      </p:sp>
      <p:pic>
        <p:nvPicPr>
          <p:cNvPr id="175" name="IMG_1164.jpeg"/>
          <p:cNvPicPr>
            <a:picLocks noChangeAspect="1"/>
          </p:cNvPicPr>
          <p:nvPr/>
        </p:nvPicPr>
        <p:blipFill>
          <a:blip r:embed="rId3">
            <a:extLst/>
          </a:blip>
          <a:srcRect l="0" t="0" r="2" b="2"/>
          <a:stretch>
            <a:fillRect/>
          </a:stretch>
        </p:blipFill>
        <p:spPr>
          <a:xfrm>
            <a:off x="420724" y="1363020"/>
            <a:ext cx="1644255" cy="1644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3" y="0"/>
                </a:moveTo>
                <a:cubicBezTo>
                  <a:pt x="4838" y="0"/>
                  <a:pt x="0" y="4838"/>
                  <a:pt x="0" y="10803"/>
                </a:cubicBezTo>
                <a:cubicBezTo>
                  <a:pt x="0" y="16767"/>
                  <a:pt x="4838" y="21600"/>
                  <a:pt x="10803" y="21600"/>
                </a:cubicBezTo>
                <a:cubicBezTo>
                  <a:pt x="16767" y="21600"/>
                  <a:pt x="21600" y="16767"/>
                  <a:pt x="21600" y="10803"/>
                </a:cubicBezTo>
                <a:cubicBezTo>
                  <a:pt x="21600" y="4838"/>
                  <a:pt x="16767" y="0"/>
                  <a:pt x="1080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31724" y="3164244"/>
            <a:ext cx="202230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defRPr sz="1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Huaishun Hu</a:t>
            </a:r>
          </a:p>
        </p:txBody>
      </p:sp>
      <p:sp>
        <p:nvSpPr>
          <p:cNvPr id="177" name="Shape 177"/>
          <p:cNvSpPr/>
          <p:nvPr>
            <p:ph type="body" sz="quarter" idx="4294967295"/>
          </p:nvPr>
        </p:nvSpPr>
        <p:spPr>
          <a:xfrm>
            <a:off x="231724" y="3572412"/>
            <a:ext cx="2022301" cy="13928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 defTabSz="466344">
              <a:spcBef>
                <a:spcPts val="800"/>
              </a:spcBef>
              <a:defRPr sz="1479">
                <a:solidFill>
                  <a:srgbClr val="FFFFFF"/>
                </a:solidFill>
              </a:defRPr>
            </a:pPr>
            <a:r>
              <a:t>A full stack developer and also a product manager, who has working experiences  in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CBN</a:t>
            </a:r>
            <a:r>
              <a:t> &amp; </a:t>
            </a:r>
            <a:r>
              <a:rPr u="sng"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Bilibili</a:t>
            </a:r>
          </a:p>
        </p:txBody>
      </p:sp>
      <p:pic>
        <p:nvPicPr>
          <p:cNvPr id="178" name="image00.png" descr="Cabin-logo-W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16800" y="0"/>
            <a:ext cx="1717905" cy="53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