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5" r:id="rId9"/>
    <p:sldId id="304" r:id="rId10"/>
    <p:sldId id="270" r:id="rId11"/>
    <p:sldId id="271" r:id="rId12"/>
    <p:sldId id="272" r:id="rId13"/>
    <p:sldId id="274" r:id="rId14"/>
    <p:sldId id="275" r:id="rId15"/>
    <p:sldId id="276" r:id="rId16"/>
    <p:sldId id="278" r:id="rId17"/>
    <p:sldId id="279" r:id="rId18"/>
    <p:sldId id="280" r:id="rId19"/>
    <p:sldId id="309" r:id="rId20"/>
    <p:sldId id="281" r:id="rId21"/>
    <p:sldId id="308" r:id="rId22"/>
    <p:sldId id="282" r:id="rId23"/>
    <p:sldId id="314" r:id="rId24"/>
    <p:sldId id="305" r:id="rId25"/>
    <p:sldId id="290" r:id="rId26"/>
    <p:sldId id="310" r:id="rId27"/>
    <p:sldId id="291" r:id="rId28"/>
    <p:sldId id="292" r:id="rId29"/>
    <p:sldId id="293" r:id="rId30"/>
    <p:sldId id="311" r:id="rId31"/>
    <p:sldId id="294" r:id="rId32"/>
    <p:sldId id="312" r:id="rId33"/>
    <p:sldId id="295" r:id="rId34"/>
    <p:sldId id="296" r:id="rId35"/>
    <p:sldId id="297" r:id="rId36"/>
    <p:sldId id="298" r:id="rId37"/>
    <p:sldId id="299" r:id="rId38"/>
    <p:sldId id="301" r:id="rId39"/>
    <p:sldId id="302" r:id="rId40"/>
    <p:sldId id="303" r:id="rId41"/>
    <p:sldId id="288" r:id="rId42"/>
    <p:sldId id="284" r:id="rId43"/>
    <p:sldId id="277" r:id="rId44"/>
    <p:sldId id="268" r:id="rId45"/>
    <p:sldId id="285" r:id="rId46"/>
    <p:sldId id="286" r:id="rId47"/>
    <p:sldId id="306" r:id="rId48"/>
    <p:sldId id="307" r:id="rId49"/>
    <p:sldId id="313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Einleitung" id="{14CCA9B7-3851-4F12-BE2D-43A43AD8DBEC}">
          <p14:sldIdLst>
            <p14:sldId id="256"/>
            <p14:sldId id="258"/>
            <p14:sldId id="259"/>
            <p14:sldId id="257"/>
            <p14:sldId id="260"/>
            <p14:sldId id="261"/>
          </p14:sldIdLst>
        </p14:section>
        <p14:section name="2 ActiveMQ &amp; Kafka" id="{582C5E80-4E66-4C24-BBCB-2339390E688A}">
          <p14:sldIdLst>
            <p14:sldId id="263"/>
            <p14:sldId id="265"/>
          </p14:sldIdLst>
        </p14:section>
        <p14:section name="2.1 ActiveMQ" id="{32DE197A-304B-4F56-A9DD-82EFCF8D06E5}">
          <p14:sldIdLst>
            <p14:sldId id="304"/>
            <p14:sldId id="270"/>
            <p14:sldId id="271"/>
            <p14:sldId id="272"/>
          </p14:sldIdLst>
        </p14:section>
        <p14:section name="2.2 Apache Kafka" id="{6A0BE3A0-A407-4C86-AF50-F13DCD5DF926}">
          <p14:sldIdLst>
            <p14:sldId id="274"/>
            <p14:sldId id="275"/>
            <p14:sldId id="276"/>
            <p14:sldId id="278"/>
            <p14:sldId id="279"/>
          </p14:sldIdLst>
        </p14:section>
        <p14:section name="3. Testumgebung und Ergebnisse" id="{82264394-5FF1-45E4-8155-D1C2043898A0}">
          <p14:sldIdLst>
            <p14:sldId id="280"/>
            <p14:sldId id="309"/>
            <p14:sldId id="281"/>
            <p14:sldId id="308"/>
            <p14:sldId id="282"/>
            <p14:sldId id="314"/>
            <p14:sldId id="305"/>
          </p14:sldIdLst>
        </p14:section>
        <p14:section name="4. Herausforderungen" id="{2084D593-8C7E-4FC4-9BC5-E9976167B6F3}">
          <p14:sldIdLst>
            <p14:sldId id="290"/>
            <p14:sldId id="310"/>
            <p14:sldId id="291"/>
            <p14:sldId id="292"/>
          </p14:sldIdLst>
        </p14:section>
        <p14:section name="5. Leitfaden" id="{69A3A764-E42B-41B8-B645-DF56871BEAE3}">
          <p14:sldIdLst>
            <p14:sldId id="293"/>
            <p14:sldId id="311"/>
          </p14:sldIdLst>
        </p14:section>
        <p14:section name="6. OTTO" id="{83ACF548-3ACC-4129-8622-5BFD803BA438}">
          <p14:sldIdLst>
            <p14:sldId id="294"/>
            <p14:sldId id="312"/>
            <p14:sldId id="295"/>
            <p14:sldId id="296"/>
            <p14:sldId id="297"/>
            <p14:sldId id="298"/>
            <p14:sldId id="299"/>
          </p14:sldIdLst>
        </p14:section>
        <p14:section name="7. Zusammenfassung" id="{DF6894BD-82FF-42B4-8E01-21BD76277E6A}">
          <p14:sldIdLst>
            <p14:sldId id="301"/>
            <p14:sldId id="302"/>
            <p14:sldId id="303"/>
          </p14:sldIdLst>
        </p14:section>
        <p14:section name="Backup" id="{643CF89F-2A1D-47FC-ACF4-B8A468325CFC}">
          <p14:sldIdLst>
            <p14:sldId id="288"/>
            <p14:sldId id="284"/>
            <p14:sldId id="277"/>
            <p14:sldId id="268"/>
            <p14:sldId id="285"/>
            <p14:sldId id="286"/>
            <p14:sldId id="306"/>
            <p14:sldId id="307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FBD"/>
    <a:srgbClr val="DA8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21" autoAdjust="0"/>
    <p:restoredTop sz="67452" autoAdjust="0"/>
  </p:normalViewPr>
  <p:slideViewPr>
    <p:cSldViewPr snapToGrid="0">
      <p:cViewPr varScale="1">
        <p:scale>
          <a:sx n="77" d="100"/>
          <a:sy n="77" d="100"/>
        </p:scale>
        <p:origin x="1544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C29B7-99FE-44C7-9B48-02952E2084D2}" type="datetimeFigureOut">
              <a:rPr lang="de-DE" smtClean="0"/>
              <a:pPr/>
              <a:t>13.03.17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B5428-C92C-46D3-91AE-35CA0F2F2E1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0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555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 verschiedene Ansätze</a:t>
            </a:r>
            <a:r>
              <a:rPr lang="de-DE" baseline="0" dirty="0" smtClean="0"/>
              <a:t> zum Einsatz mehrere Broker</a:t>
            </a:r>
          </a:p>
          <a:p>
            <a:endParaRPr lang="de-DE" baseline="0" dirty="0" smtClean="0"/>
          </a:p>
          <a:p>
            <a:r>
              <a:rPr lang="de-DE" b="1" i="0" baseline="0" dirty="0" err="1" smtClean="0"/>
              <a:t>MasterSlave</a:t>
            </a:r>
            <a:r>
              <a:rPr lang="de-DE" b="1" i="0" baseline="0" dirty="0" smtClean="0"/>
              <a:t>:</a:t>
            </a:r>
          </a:p>
          <a:p>
            <a:r>
              <a:rPr lang="de-DE" b="0" i="0" baseline="0" dirty="0" smtClean="0"/>
              <a:t>Mehrere Gleiche Broker </a:t>
            </a:r>
            <a:r>
              <a:rPr lang="de-DE" b="0" i="0" baseline="0" dirty="0" smtClean="0">
                <a:sym typeface="Wingdings" panose="05000000000000000000" pitchFamily="2" charset="2"/>
              </a:rPr>
              <a:t> Nur einer Aktiv  </a:t>
            </a:r>
            <a:r>
              <a:rPr lang="de-DE" b="0" i="0" baseline="0" dirty="0" err="1" smtClean="0">
                <a:sym typeface="Wingdings" panose="05000000000000000000" pitchFamily="2" charset="2"/>
              </a:rPr>
              <a:t>FileLock</a:t>
            </a:r>
            <a:r>
              <a:rPr lang="de-DE" b="0" i="0" baseline="0" dirty="0" smtClean="0">
                <a:sym typeface="Wingdings" panose="05000000000000000000" pitchFamily="2" charset="2"/>
              </a:rPr>
              <a:t> auf Store</a:t>
            </a:r>
          </a:p>
          <a:p>
            <a:r>
              <a:rPr lang="de-DE" b="0" i="0" baseline="0" dirty="0" smtClean="0"/>
              <a:t>Slave warten auf Ausfall von Master </a:t>
            </a:r>
            <a:r>
              <a:rPr lang="de-DE" b="0" i="0" baseline="0" dirty="0" smtClean="0">
                <a:sym typeface="Wingdings" panose="05000000000000000000" pitchFamily="2" charset="2"/>
              </a:rPr>
              <a:t> eigener </a:t>
            </a:r>
            <a:r>
              <a:rPr lang="de-DE" b="0" i="0" baseline="0" dirty="0" err="1" smtClean="0">
                <a:sym typeface="Wingdings" panose="05000000000000000000" pitchFamily="2" charset="2"/>
              </a:rPr>
              <a:t>FileLock</a:t>
            </a:r>
            <a:r>
              <a:rPr lang="de-DE" b="0" i="0" baseline="0" dirty="0" smtClean="0">
                <a:sym typeface="Wingdings" panose="05000000000000000000" pitchFamily="2" charset="2"/>
              </a:rPr>
              <a:t>  neuer Master</a:t>
            </a:r>
          </a:p>
          <a:p>
            <a:r>
              <a:rPr lang="de-DE" b="0" i="0" baseline="0" dirty="0" err="1" smtClean="0">
                <a:sym typeface="Wingdings" panose="05000000000000000000" pitchFamily="2" charset="2"/>
              </a:rPr>
              <a:t>Produver</a:t>
            </a:r>
            <a:r>
              <a:rPr lang="de-DE" b="0" i="0" baseline="0" dirty="0" smtClean="0">
                <a:sym typeface="Wingdings" panose="05000000000000000000" pitchFamily="2" charset="2"/>
              </a:rPr>
              <a:t> </a:t>
            </a:r>
            <a:r>
              <a:rPr lang="de-DE" b="0" i="0" baseline="0" dirty="0" err="1" smtClean="0">
                <a:sym typeface="Wingdings" panose="05000000000000000000" pitchFamily="2" charset="2"/>
              </a:rPr>
              <a:t>kommunizert</a:t>
            </a:r>
            <a:r>
              <a:rPr lang="de-DE" b="0" i="0" baseline="0" dirty="0" smtClean="0">
                <a:sym typeface="Wingdings" panose="05000000000000000000" pitchFamily="2" charset="2"/>
              </a:rPr>
              <a:t> mit Master</a:t>
            </a:r>
          </a:p>
          <a:p>
            <a:endParaRPr lang="de-DE" b="0" i="0" baseline="0" dirty="0" smtClean="0">
              <a:sym typeface="Wingdings" panose="05000000000000000000" pitchFamily="2" charset="2"/>
            </a:endParaRPr>
          </a:p>
          <a:p>
            <a:r>
              <a:rPr lang="de-DE" b="1" i="0" baseline="0" dirty="0" smtClean="0">
                <a:sym typeface="Wingdings" panose="05000000000000000000" pitchFamily="2" charset="2"/>
              </a:rPr>
              <a:t>Network-</a:t>
            </a:r>
            <a:r>
              <a:rPr lang="de-DE" b="1" i="0" baseline="0" dirty="0" err="1" smtClean="0">
                <a:sym typeface="Wingdings" panose="05000000000000000000" pitchFamily="2" charset="2"/>
              </a:rPr>
              <a:t>of</a:t>
            </a:r>
            <a:r>
              <a:rPr lang="de-DE" b="1" i="0" baseline="0" dirty="0" smtClean="0">
                <a:sym typeface="Wingdings" panose="05000000000000000000" pitchFamily="2" charset="2"/>
              </a:rPr>
              <a:t>-Broker:</a:t>
            </a:r>
          </a:p>
          <a:p>
            <a:r>
              <a:rPr lang="de-DE" b="0" i="0" baseline="0" dirty="0" smtClean="0">
                <a:sym typeface="Wingdings" panose="05000000000000000000" pitchFamily="2" charset="2"/>
              </a:rPr>
              <a:t>Broker parallel aktiv  alle Bearbeiten Client-Anfragen</a:t>
            </a:r>
          </a:p>
          <a:p>
            <a:r>
              <a:rPr lang="de-DE" b="0" i="0" baseline="0" dirty="0" smtClean="0">
                <a:sym typeface="Wingdings" panose="05000000000000000000" pitchFamily="2" charset="2"/>
              </a:rPr>
              <a:t>Nachrichten werden zwischen Brokern ausgetauscht</a:t>
            </a:r>
          </a:p>
          <a:p>
            <a:endParaRPr lang="de-DE" b="0" i="0" baseline="0" dirty="0" smtClean="0">
              <a:sym typeface="Wingdings" panose="05000000000000000000" pitchFamily="2" charset="2"/>
            </a:endParaRPr>
          </a:p>
          <a:p>
            <a:r>
              <a:rPr lang="de-DE" b="0" i="0" baseline="0" dirty="0" err="1" smtClean="0">
                <a:sym typeface="Wingdings" panose="05000000000000000000" pitchFamily="2" charset="2"/>
              </a:rPr>
              <a:t>MasterSlave</a:t>
            </a:r>
            <a:r>
              <a:rPr lang="de-DE" b="0" i="0" baseline="0" dirty="0" smtClean="0">
                <a:sym typeface="Wingdings" panose="05000000000000000000" pitchFamily="2" charset="2"/>
              </a:rPr>
              <a:t>  Verfügbarkeit/Ausfallsicherheit</a:t>
            </a:r>
          </a:p>
          <a:p>
            <a:r>
              <a:rPr lang="de-DE" b="0" i="0" baseline="0" dirty="0" smtClean="0">
                <a:sym typeface="Wingdings" panose="05000000000000000000" pitchFamily="2" charset="2"/>
              </a:rPr>
              <a:t>Network-</a:t>
            </a:r>
            <a:r>
              <a:rPr lang="de-DE" b="0" i="0" baseline="0" dirty="0" err="1" smtClean="0">
                <a:sym typeface="Wingdings" panose="05000000000000000000" pitchFamily="2" charset="2"/>
              </a:rPr>
              <a:t>of</a:t>
            </a:r>
            <a:r>
              <a:rPr lang="de-DE" b="0" i="0" baseline="0" dirty="0" smtClean="0">
                <a:sym typeface="Wingdings" panose="05000000000000000000" pitchFamily="2" charset="2"/>
              </a:rPr>
              <a:t>-Broker  Skalierbarkeit</a:t>
            </a:r>
            <a:endParaRPr lang="de-DE" b="0" i="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04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Zookeeper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fundament</a:t>
            </a:r>
            <a:r>
              <a:rPr lang="de-DE" baseline="0" dirty="0" smtClean="0"/>
              <a:t> von Kafka</a:t>
            </a:r>
          </a:p>
          <a:p>
            <a:endParaRPr lang="de-DE" baseline="0" dirty="0" smtClean="0"/>
          </a:p>
          <a:p>
            <a:r>
              <a:rPr lang="de-DE" baseline="0" dirty="0" smtClean="0"/>
              <a:t>Dient der Koordinierung verteilter Systeme</a:t>
            </a:r>
          </a:p>
          <a:p>
            <a:endParaRPr lang="de-DE" baseline="0" dirty="0" smtClean="0"/>
          </a:p>
          <a:p>
            <a:r>
              <a:rPr lang="de-DE" baseline="0" dirty="0" smtClean="0"/>
              <a:t>Bei ZK handelt es sich ebenfalls um ein verteiltes System bei dem die ZK </a:t>
            </a:r>
            <a:r>
              <a:rPr lang="de-DE" baseline="0" dirty="0" smtClean="0">
                <a:sym typeface="Wingdings"/>
              </a:rPr>
              <a:t>Instanzen in einem Verbund zusammenarbeiten. </a:t>
            </a:r>
          </a:p>
          <a:p>
            <a:r>
              <a:rPr lang="de-DE" baseline="0" dirty="0" smtClean="0">
                <a:sym typeface="Wingdings"/>
              </a:rPr>
              <a:t> Verbund wird als als Ensemble bezeichnet. 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ZK speichert </a:t>
            </a:r>
            <a:r>
              <a:rPr lang="de-DE" baseline="0" dirty="0" err="1" smtClean="0"/>
              <a:t>MetaDaten</a:t>
            </a:r>
            <a:r>
              <a:rPr lang="de-DE" baseline="0" dirty="0" smtClean="0"/>
              <a:t> über Cluster und </a:t>
            </a:r>
            <a:r>
              <a:rPr lang="de-DE" baseline="0" dirty="0" smtClean="0"/>
              <a:t>Broker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498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Topics werden</a:t>
            </a:r>
            <a:r>
              <a:rPr lang="de-DE" baseline="0" dirty="0" smtClean="0"/>
              <a:t> in Partitionen untergliedert </a:t>
            </a:r>
            <a:r>
              <a:rPr lang="de-DE" baseline="0" dirty="0" smtClean="0">
                <a:sym typeface="Wingdings" panose="05000000000000000000" pitchFamily="2" charset="2"/>
              </a:rPr>
              <a:t> Bessere Verteilungsmöglichkeiten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Consumer verwalten Verarbeitungsstand</a:t>
            </a:r>
            <a:r>
              <a:rPr lang="de-DE" baseline="0" dirty="0" smtClean="0"/>
              <a:t>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aseline="0" dirty="0" smtClean="0">
                <a:sym typeface="Wingdings" panose="05000000000000000000" pitchFamily="2" charset="2"/>
              </a:rPr>
              <a:t>Übertragen tragen diesen aber an Broker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aseline="0" dirty="0" smtClean="0">
                <a:sym typeface="Wingdings" panose="05000000000000000000" pitchFamily="2" charset="2"/>
              </a:rPr>
              <a:t>Wenn anderer Consumer  bekannt wo weitermachen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174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Broker weißt </a:t>
            </a:r>
            <a:r>
              <a:rPr lang="de-DE" b="1" dirty="0" smtClean="0"/>
              <a:t>den</a:t>
            </a:r>
            <a:r>
              <a:rPr lang="de-DE" b="1" baseline="0" dirty="0" smtClean="0"/>
              <a:t> Consumer die </a:t>
            </a:r>
            <a:r>
              <a:rPr lang="de-DE" b="1" baseline="0" dirty="0" err="1" smtClean="0"/>
              <a:t>Partionen</a:t>
            </a:r>
            <a:r>
              <a:rPr lang="de-DE" b="1" baseline="0" dirty="0" smtClean="0"/>
              <a:t> zu</a:t>
            </a:r>
            <a:endParaRPr lang="de-DE" b="1" baseline="0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aseline="0" dirty="0" smtClean="0">
                <a:sym typeface="Wingdings" panose="05000000000000000000" pitchFamily="2" charset="2"/>
              </a:rPr>
              <a:t>Einer Partition immer nur ein Consumer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aseline="0" dirty="0" smtClean="0">
                <a:sym typeface="Wingdings" panose="05000000000000000000" pitchFamily="2" charset="2"/>
              </a:rPr>
              <a:t>Consumer jedoch mehrere </a:t>
            </a:r>
            <a:r>
              <a:rPr lang="de-DE" baseline="0" dirty="0" err="1" smtClean="0">
                <a:sym typeface="Wingdings" panose="05000000000000000000" pitchFamily="2" charset="2"/>
              </a:rPr>
              <a:t>Partionen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baseline="0" dirty="0" err="1" smtClean="0">
                <a:sym typeface="Wingdings" panose="05000000000000000000" pitchFamily="2" charset="2"/>
              </a:rPr>
              <a:t>ConsumerGroups</a:t>
            </a:r>
            <a:r>
              <a:rPr lang="de-DE" b="1" baseline="0" dirty="0" smtClean="0">
                <a:sym typeface="Wingdings" panose="05000000000000000000" pitchFamily="2" charset="2"/>
              </a:rPr>
              <a:t> für Verarbeitung mehrere Systeme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="1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Consumer rufen Daten ab  senden </a:t>
            </a:r>
            <a:r>
              <a:rPr lang="de-DE" b="1" baseline="0" dirty="0" err="1" smtClean="0">
                <a:sym typeface="Wingdings" panose="05000000000000000000" pitchFamily="2" charset="2"/>
              </a:rPr>
              <a:t>Heartbeat</a:t>
            </a:r>
            <a:endParaRPr lang="de-DE" b="1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DE" b="1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Broker kann </a:t>
            </a:r>
            <a:r>
              <a:rPr lang="de-DE" b="1" baseline="0" dirty="0" err="1" smtClean="0">
                <a:sym typeface="Wingdings" panose="05000000000000000000" pitchFamily="2" charset="2"/>
              </a:rPr>
              <a:t>Partionen</a:t>
            </a:r>
            <a:r>
              <a:rPr lang="de-DE" b="1" baseline="0" dirty="0" smtClean="0">
                <a:sym typeface="Wingdings" panose="05000000000000000000" pitchFamily="2" charset="2"/>
              </a:rPr>
              <a:t> neu aufteilen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baseline="0" dirty="0" smtClean="0">
                <a:sym typeface="Wingdings" panose="05000000000000000000" pitchFamily="2" charset="2"/>
              </a:rPr>
              <a:t>bspw. Ausfall Consumer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baseline="0" dirty="0" smtClean="0">
                <a:sym typeface="Wingdings" panose="05000000000000000000" pitchFamily="2" charset="2"/>
              </a:rPr>
              <a:t>Temporär keine Nachrichtenverarbeitung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105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CLUSTER</a:t>
            </a:r>
            <a:r>
              <a:rPr lang="de-DE" b="1" baseline="0" dirty="0" smtClean="0"/>
              <a:t> ERKLÄREN!!!</a:t>
            </a:r>
            <a:endParaRPr lang="de-DE" b="1" dirty="0" smtClean="0"/>
          </a:p>
          <a:p>
            <a:endParaRPr lang="de-DE" b="1" dirty="0" smtClean="0"/>
          </a:p>
          <a:p>
            <a:r>
              <a:rPr lang="de-DE" b="1" dirty="0" smtClean="0"/>
              <a:t>Clusterzugehörigkeit</a:t>
            </a:r>
            <a:r>
              <a:rPr lang="de-DE" b="1" dirty="0" smtClean="0"/>
              <a:t>:</a:t>
            </a:r>
          </a:p>
          <a:p>
            <a:r>
              <a:rPr lang="de-DE" b="1" dirty="0" smtClean="0">
                <a:sym typeface="Wingdings"/>
              </a:rPr>
              <a:t> </a:t>
            </a:r>
            <a:r>
              <a:rPr lang="de-DE" b="1" dirty="0" smtClean="0"/>
              <a:t>Wie</a:t>
            </a:r>
            <a:r>
              <a:rPr lang="de-DE" b="1" baseline="0" dirty="0" smtClean="0"/>
              <a:t> tritt Broker Cluster bei?</a:t>
            </a:r>
            <a:endParaRPr lang="de-DE" b="1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Broker startet</a:t>
            </a:r>
            <a:r>
              <a:rPr lang="de-DE" baseline="0" dirty="0" smtClean="0"/>
              <a:t> mit eindeutiger ID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Registriert sich in </a:t>
            </a:r>
            <a:r>
              <a:rPr lang="de-DE" baseline="0" dirty="0" err="1" smtClean="0"/>
              <a:t>Zookeeper</a:t>
            </a:r>
            <a:r>
              <a:rPr lang="de-DE" baseline="0" dirty="0" smtClean="0"/>
              <a:t> mit ID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Andere Broker erfahren dies durch ZK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Ausfall = Entfernung aus </a:t>
            </a:r>
            <a:r>
              <a:rPr lang="de-DE" baseline="0" dirty="0" err="1" smtClean="0"/>
              <a:t>Zookeeper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="1" baseline="0" dirty="0" smtClean="0"/>
              <a:t>Replication</a:t>
            </a:r>
          </a:p>
          <a:p>
            <a:pPr marL="171450" indent="-171450">
              <a:buFontTx/>
              <a:buChar char="-"/>
            </a:pPr>
            <a:r>
              <a:rPr lang="de-DE" b="0" baseline="0" dirty="0" smtClean="0"/>
              <a:t>Daten auf allen Brokern vorhanden </a:t>
            </a:r>
            <a:r>
              <a:rPr lang="de-DE" b="0" baseline="0" dirty="0" smtClean="0">
                <a:sym typeface="Wingdings" panose="05000000000000000000" pitchFamily="2" charset="2"/>
              </a:rPr>
              <a:t> Datenbestand veraltet schnell</a:t>
            </a:r>
          </a:p>
          <a:p>
            <a:pPr marL="171450" indent="-171450">
              <a:buFontTx/>
              <a:buChar char="-"/>
            </a:pPr>
            <a:r>
              <a:rPr lang="de-DE" b="0" baseline="0" dirty="0" smtClean="0">
                <a:sym typeface="Wingdings" panose="05000000000000000000" pitchFamily="2" charset="2"/>
              </a:rPr>
              <a:t>Follower ziehen kontinuierlich von Leader  </a:t>
            </a:r>
            <a:r>
              <a:rPr lang="de-DE" b="1" baseline="0" dirty="0" smtClean="0">
                <a:sym typeface="Wingdings" panose="05000000000000000000" pitchFamily="2" charset="2"/>
              </a:rPr>
              <a:t>insync </a:t>
            </a:r>
            <a:r>
              <a:rPr lang="de-DE" b="1" baseline="0" dirty="0" err="1" smtClean="0">
                <a:sym typeface="Wingdings" panose="05000000000000000000" pitchFamily="2" charset="2"/>
              </a:rPr>
              <a:t>replicas</a:t>
            </a:r>
            <a:endParaRPr lang="de-DE" b="1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endParaRPr lang="de-DE" b="0" baseline="0" dirty="0" smtClean="0"/>
          </a:p>
          <a:p>
            <a:pPr marL="0" indent="0">
              <a:buFontTx/>
              <a:buNone/>
            </a:pPr>
            <a:r>
              <a:rPr lang="de-DE" b="1" baseline="0" dirty="0" smtClean="0"/>
              <a:t>Controller</a:t>
            </a:r>
          </a:p>
          <a:p>
            <a:pPr marL="171450" indent="-171450">
              <a:buFontTx/>
              <a:buChar char="-"/>
            </a:pPr>
            <a:r>
              <a:rPr lang="de-DE" b="1" baseline="0" dirty="0" smtClean="0"/>
              <a:t>Broker fällt aus </a:t>
            </a:r>
            <a:r>
              <a:rPr lang="de-DE" b="1" baseline="0" dirty="0" smtClean="0">
                <a:sym typeface="Wingdings" panose="05000000000000000000" pitchFamily="2" charset="2"/>
              </a:rPr>
              <a:t> Frage: </a:t>
            </a:r>
            <a:r>
              <a:rPr lang="de-DE" b="0" baseline="0" dirty="0" smtClean="0">
                <a:sym typeface="Wingdings" panose="05000000000000000000" pitchFamily="2" charset="2"/>
              </a:rPr>
              <a:t>Wer neuer Leader für verantw. </a:t>
            </a:r>
            <a:r>
              <a:rPr lang="de-DE" b="0" baseline="0" dirty="0" err="1" smtClean="0">
                <a:sym typeface="Wingdings" panose="05000000000000000000" pitchFamily="2" charset="2"/>
              </a:rPr>
              <a:t>Partionen</a:t>
            </a:r>
            <a:endParaRPr lang="de-DE" b="0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="0" baseline="0" dirty="0" smtClean="0">
                <a:sym typeface="Wingdings" panose="05000000000000000000" pitchFamily="2" charset="2"/>
              </a:rPr>
              <a:t>Ein Broker </a:t>
            </a:r>
            <a:r>
              <a:rPr lang="de-DE" b="1" baseline="0" dirty="0" smtClean="0">
                <a:sym typeface="Wingdings" panose="05000000000000000000" pitchFamily="2" charset="2"/>
              </a:rPr>
              <a:t>(</a:t>
            </a:r>
            <a:r>
              <a:rPr lang="de-DE" b="1" i="1" baseline="0" dirty="0" smtClean="0">
                <a:sym typeface="Wingdings" panose="05000000000000000000" pitchFamily="2" charset="2"/>
              </a:rPr>
              <a:t>Controller</a:t>
            </a:r>
            <a:r>
              <a:rPr lang="de-DE" b="1" baseline="0" dirty="0" smtClean="0">
                <a:sym typeface="Wingdings" panose="05000000000000000000" pitchFamily="2" charset="2"/>
              </a:rPr>
              <a:t>)</a:t>
            </a:r>
            <a:r>
              <a:rPr lang="de-DE" b="0" baseline="0" dirty="0" smtClean="0">
                <a:sym typeface="Wingdings" panose="05000000000000000000" pitchFamily="2" charset="2"/>
              </a:rPr>
              <a:t> entscheidet </a:t>
            </a:r>
          </a:p>
          <a:p>
            <a:pPr marL="171450" indent="-171450">
              <a:buFontTx/>
              <a:buChar char="-"/>
            </a:pPr>
            <a:r>
              <a:rPr lang="de-DE" b="0" baseline="0" dirty="0" smtClean="0">
                <a:sym typeface="Wingdings" panose="05000000000000000000" pitchFamily="2" charset="2"/>
              </a:rPr>
              <a:t>Controller  Erster Broker im Cluster</a:t>
            </a:r>
            <a:endParaRPr lang="de-DE" b="0" baseline="0" dirty="0" smtClean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480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394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Producer</a:t>
            </a:r>
            <a:r>
              <a:rPr lang="de-DE" b="1" baseline="0" dirty="0" smtClean="0"/>
              <a:t> Consumer getrennt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baseline="0" dirty="0" smtClean="0">
                <a:sym typeface="Wingdings" panose="05000000000000000000" pitchFamily="2" charset="2"/>
              </a:rPr>
              <a:t>Sonst nicht nachvollziehbar  Anteil an </a:t>
            </a:r>
            <a:r>
              <a:rPr lang="de-DE" b="0" baseline="0" dirty="0" err="1" smtClean="0">
                <a:sym typeface="Wingdings" panose="05000000000000000000" pitchFamily="2" charset="2"/>
              </a:rPr>
              <a:t>RessourcenVerbrauch</a:t>
            </a:r>
            <a:r>
              <a:rPr lang="de-DE" b="0" baseline="0" dirty="0" smtClean="0">
                <a:sym typeface="Wingdings" panose="05000000000000000000" pitchFamily="2" charset="2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de-DE" b="0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3 Testszenarien</a:t>
            </a:r>
          </a:p>
          <a:p>
            <a:pPr marL="171450" indent="-171450">
              <a:buFontTx/>
              <a:buChar char="-"/>
            </a:pPr>
            <a:r>
              <a:rPr lang="de-DE" b="1" baseline="0" dirty="0" smtClean="0">
                <a:sym typeface="Wingdings" panose="05000000000000000000" pitchFamily="2" charset="2"/>
              </a:rPr>
              <a:t>Nachrichten pro Sekunde: </a:t>
            </a:r>
            <a:r>
              <a:rPr lang="de-DE" b="0" baseline="0" dirty="0" smtClean="0">
                <a:sym typeface="Wingdings" panose="05000000000000000000" pitchFamily="2" charset="2"/>
              </a:rPr>
              <a:t>Verhalten bei bestimmter </a:t>
            </a:r>
            <a:r>
              <a:rPr lang="de-DE" b="0" baseline="0" dirty="0" err="1" smtClean="0">
                <a:sym typeface="Wingdings" panose="05000000000000000000" pitchFamily="2" charset="2"/>
              </a:rPr>
              <a:t>NachrichtenMenge</a:t>
            </a:r>
            <a:endParaRPr lang="de-DE" b="0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="1" baseline="0" dirty="0" smtClean="0">
                <a:sym typeface="Wingdings" panose="05000000000000000000" pitchFamily="2" charset="2"/>
              </a:rPr>
              <a:t>Anzahl Consumer/Producer: </a:t>
            </a:r>
            <a:r>
              <a:rPr lang="de-DE" b="0" baseline="0" dirty="0" smtClean="0">
                <a:sym typeface="Wingdings" panose="05000000000000000000" pitchFamily="2" charset="2"/>
              </a:rPr>
              <a:t>Maximum an Nachrichten</a:t>
            </a:r>
          </a:p>
          <a:p>
            <a:pPr marL="171450" indent="-171450">
              <a:buFontTx/>
              <a:buChar char="-"/>
            </a:pPr>
            <a:r>
              <a:rPr lang="de-DE" b="1" baseline="0" dirty="0" err="1" smtClean="0">
                <a:sym typeface="Wingdings" panose="05000000000000000000" pitchFamily="2" charset="2"/>
              </a:rPr>
              <a:t>Datenmengebasiert</a:t>
            </a:r>
            <a:r>
              <a:rPr lang="de-DE" b="1" baseline="0" dirty="0" smtClean="0">
                <a:sym typeface="Wingdings" panose="05000000000000000000" pitchFamily="2" charset="2"/>
              </a:rPr>
              <a:t>: </a:t>
            </a:r>
            <a:r>
              <a:rPr lang="de-DE" b="0" baseline="0" dirty="0" smtClean="0">
                <a:sym typeface="Wingdings" panose="05000000000000000000" pitchFamily="2" charset="2"/>
              </a:rPr>
              <a:t>Abstrahiert von Nachrichtengröße  IO in die höhe</a:t>
            </a:r>
          </a:p>
          <a:p>
            <a:pPr marL="171450" indent="-171450">
              <a:buFontTx/>
              <a:buChar char="-"/>
            </a:pPr>
            <a:endParaRPr lang="de-DE" b="0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OTTO-Maschinen:</a:t>
            </a:r>
          </a:p>
          <a:p>
            <a:pPr marL="171450" indent="-171450">
              <a:buFontTx/>
              <a:buChar char="-"/>
            </a:pPr>
            <a:r>
              <a:rPr lang="de-DE" b="0" baseline="0" dirty="0" smtClean="0">
                <a:sym typeface="Wingdings" panose="05000000000000000000" pitchFamily="2" charset="2"/>
              </a:rPr>
              <a:t>Lokal keine aussagekräftigen Ergebnisse</a:t>
            </a:r>
          </a:p>
          <a:p>
            <a:pPr marL="171450" indent="-171450">
              <a:buFontTx/>
              <a:buChar char="-"/>
            </a:pPr>
            <a:r>
              <a:rPr lang="de-DE" b="0" baseline="0" dirty="0" smtClean="0">
                <a:sym typeface="Wingdings" panose="05000000000000000000" pitchFamily="2" charset="2"/>
              </a:rPr>
              <a:t>Eine Instanz Broker </a:t>
            </a:r>
          </a:p>
          <a:p>
            <a:pPr marL="171450" indent="-171450">
              <a:buFontTx/>
              <a:buChar char="-"/>
            </a:pPr>
            <a:r>
              <a:rPr lang="de-DE" b="0" baseline="0" dirty="0" smtClean="0">
                <a:sym typeface="Wingdings" panose="05000000000000000000" pitchFamily="2" charset="2"/>
              </a:rPr>
              <a:t>andere als Clients</a:t>
            </a:r>
          </a:p>
          <a:p>
            <a:pPr marL="171450" indent="-171450">
              <a:buFontTx/>
              <a:buChar char="-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939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1.</a:t>
            </a:r>
            <a:r>
              <a:rPr lang="de-DE" b="1" baseline="0" dirty="0" smtClean="0"/>
              <a:t> </a:t>
            </a:r>
            <a:r>
              <a:rPr lang="de-DE" b="1" dirty="0" smtClean="0"/>
              <a:t>Consumer-Konstruktor</a:t>
            </a:r>
            <a:r>
              <a:rPr lang="de-DE" b="1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ähnlich zum Producer </a:t>
            </a:r>
            <a:r>
              <a:rPr lang="de-DE" baseline="0" dirty="0" smtClean="0">
                <a:sym typeface="Wingdings" panose="05000000000000000000" pitchFamily="2" charset="2"/>
              </a:rPr>
              <a:t> </a:t>
            </a:r>
            <a:r>
              <a:rPr lang="de-DE" b="1" baseline="0" dirty="0" smtClean="0">
                <a:sym typeface="Wingdings" panose="05000000000000000000" pitchFamily="2" charset="2"/>
              </a:rPr>
              <a:t>Mehr </a:t>
            </a:r>
            <a:r>
              <a:rPr lang="de-DE" b="1" baseline="0" dirty="0" err="1" smtClean="0">
                <a:sym typeface="Wingdings" panose="05000000000000000000" pitchFamily="2" charset="2"/>
              </a:rPr>
              <a:t>parameter</a:t>
            </a:r>
            <a:endParaRPr lang="de-DE" b="1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 err="1" smtClean="0"/>
              <a:t>GroupID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AutoOffsetResetCommmit</a:t>
            </a:r>
            <a:r>
              <a:rPr lang="de-DE" baseline="0" dirty="0" smtClean="0"/>
              <a:t>,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Enable</a:t>
            </a:r>
            <a:r>
              <a:rPr lang="de-DE" baseline="0" dirty="0" smtClean="0"/>
              <a:t> AUTO Commit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Max Poll Records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2. Run-Methode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-   </a:t>
            </a:r>
            <a:r>
              <a:rPr lang="de-DE" b="1" baseline="0" dirty="0" smtClean="0"/>
              <a:t>Zeile 69:</a:t>
            </a:r>
            <a:r>
              <a:rPr lang="de-DE" baseline="0" dirty="0" smtClean="0"/>
              <a:t> </a:t>
            </a:r>
            <a:r>
              <a:rPr lang="de-DE" b="0" baseline="0" dirty="0" err="1" smtClean="0"/>
              <a:t>while</a:t>
            </a:r>
            <a:r>
              <a:rPr lang="de-DE" b="0" baseline="0" dirty="0" smtClean="0"/>
              <a:t>-Schleife </a:t>
            </a:r>
            <a:r>
              <a:rPr lang="de-DE" baseline="0" dirty="0" smtClean="0"/>
              <a:t>für dauerhafte </a:t>
            </a:r>
            <a:r>
              <a:rPr lang="de-DE" baseline="0" dirty="0" err="1" smtClean="0"/>
              <a:t>verarbeitung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="1" baseline="0" dirty="0" smtClean="0"/>
              <a:t>Zeile 70: </a:t>
            </a:r>
            <a:r>
              <a:rPr lang="de-DE" b="0" baseline="0" dirty="0" smtClean="0"/>
              <a:t>Abruf neuer Nachrichten vom Server </a:t>
            </a:r>
            <a:r>
              <a:rPr lang="de-DE" b="0" baseline="0" dirty="0" smtClean="0">
                <a:sym typeface="Wingdings" panose="05000000000000000000" pitchFamily="2" charset="2"/>
              </a:rPr>
              <a:t> wegen </a:t>
            </a:r>
            <a:r>
              <a:rPr lang="de-DE" b="0" baseline="0" dirty="0" err="1" smtClean="0">
                <a:sym typeface="Wingdings" panose="05000000000000000000" pitchFamily="2" charset="2"/>
              </a:rPr>
              <a:t>config</a:t>
            </a:r>
            <a:r>
              <a:rPr lang="de-DE" b="0" baseline="0" dirty="0" smtClean="0">
                <a:sym typeface="Wingdings" panose="05000000000000000000" pitchFamily="2" charset="2"/>
              </a:rPr>
              <a:t> gleich 5</a:t>
            </a:r>
          </a:p>
          <a:p>
            <a:pPr marL="171450" indent="-171450">
              <a:buFontTx/>
              <a:buChar char="-"/>
            </a:pPr>
            <a:r>
              <a:rPr lang="de-DE" b="1" baseline="0" dirty="0" smtClean="0">
                <a:sym typeface="Wingdings" panose="05000000000000000000" pitchFamily="2" charset="2"/>
              </a:rPr>
              <a:t>Zeile 72: </a:t>
            </a:r>
            <a:r>
              <a:rPr lang="de-DE" b="0" baseline="0" dirty="0" err="1" smtClean="0">
                <a:sym typeface="Wingdings" panose="05000000000000000000" pitchFamily="2" charset="2"/>
              </a:rPr>
              <a:t>for</a:t>
            </a:r>
            <a:r>
              <a:rPr lang="de-DE" b="0" baseline="0" dirty="0" smtClean="0">
                <a:sym typeface="Wingdings" panose="05000000000000000000" pitchFamily="2" charset="2"/>
              </a:rPr>
              <a:t>-schleife  einzeln verarbeiten</a:t>
            </a:r>
          </a:p>
          <a:p>
            <a:pPr marL="171450" indent="-171450">
              <a:buFontTx/>
              <a:buChar char="-"/>
            </a:pPr>
            <a:r>
              <a:rPr lang="de-DE" b="1" baseline="0" dirty="0" smtClean="0">
                <a:sym typeface="Wingdings" panose="05000000000000000000" pitchFamily="2" charset="2"/>
              </a:rPr>
              <a:t>Zeile 73: </a:t>
            </a:r>
            <a:r>
              <a:rPr lang="de-DE" b="0" baseline="0" dirty="0" err="1" smtClean="0">
                <a:sym typeface="Wingdings" panose="05000000000000000000" pitchFamily="2" charset="2"/>
              </a:rPr>
              <a:t>Aschone</a:t>
            </a:r>
            <a:r>
              <a:rPr lang="de-DE" b="0" baseline="0" dirty="0" smtClean="0">
                <a:sym typeface="Wingdings" panose="05000000000000000000" pitchFamily="2" charset="2"/>
              </a:rPr>
              <a:t> Übertragung des Verarbeitungsstandes an den Broker</a:t>
            </a:r>
          </a:p>
          <a:p>
            <a:pPr marL="171450" indent="-171450">
              <a:buFontTx/>
              <a:buChar char="-"/>
            </a:pPr>
            <a:endParaRPr lang="de-DE" b="0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Im Testfall sehr komplex aufgebaut  Rebalance vorzubeugen</a:t>
            </a:r>
          </a:p>
          <a:p>
            <a:pPr marL="0" indent="0">
              <a:buFontTx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 </a:t>
            </a:r>
            <a:r>
              <a:rPr lang="de-DE" b="0" baseline="0" dirty="0" err="1" smtClean="0">
                <a:sym typeface="Wingdings" panose="05000000000000000000" pitchFamily="2" charset="2"/>
              </a:rPr>
              <a:t>Production</a:t>
            </a:r>
            <a:r>
              <a:rPr lang="de-DE" b="0" baseline="0" dirty="0" smtClean="0">
                <a:sym typeface="Wingdings" panose="05000000000000000000" pitchFamily="2" charset="2"/>
              </a:rPr>
              <a:t> deutlich schlanker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05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Ziel: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dirty="0" smtClean="0"/>
              <a:t>Ermittlung Broker</a:t>
            </a:r>
            <a:r>
              <a:rPr lang="de-DE" b="0" baseline="0" dirty="0" smtClean="0"/>
              <a:t> verhalten bei bestimmter Nachrichtenmenge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baseline="0" dirty="0" smtClean="0"/>
              <a:t>Ermittlung von </a:t>
            </a:r>
            <a:r>
              <a:rPr lang="de-DE" b="0" baseline="0" dirty="0" err="1" smtClean="0"/>
              <a:t>Ressourcenengepässen</a:t>
            </a:r>
            <a:endParaRPr lang="de-DE" b="0" baseline="0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baseline="0" dirty="0" smtClean="0"/>
              <a:t>Steigerung in 500er Schritten auf 5500 Nachrichten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="0" baseline="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baseline="0" dirty="0" smtClean="0"/>
              <a:t>Übertragungszeit: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baseline="0" dirty="0" smtClean="0">
                <a:sym typeface="Wingdings" panose="05000000000000000000" pitchFamily="2" charset="2"/>
              </a:rPr>
              <a:t>Zusätzlicher Zeitbedarf pro Sekunde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1" baseline="0" dirty="0" smtClean="0">
                <a:sym typeface="Wingdings" panose="05000000000000000000" pitchFamily="2" charset="2"/>
              </a:rPr>
              <a:t>Kafka </a:t>
            </a:r>
            <a:r>
              <a:rPr lang="de-DE" b="0" baseline="0" dirty="0" smtClean="0">
                <a:sym typeface="Wingdings" panose="05000000000000000000" pitchFamily="2" charset="2"/>
              </a:rPr>
              <a:t>konstant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1" baseline="0" dirty="0" smtClean="0">
                <a:sym typeface="Wingdings" panose="05000000000000000000" pitchFamily="2" charset="2"/>
              </a:rPr>
              <a:t>ActiveMQ: </a:t>
            </a:r>
            <a:r>
              <a:rPr lang="de-DE" b="0" baseline="0" dirty="0" smtClean="0">
                <a:sym typeface="Wingdings" panose="05000000000000000000" pitchFamily="2" charset="2"/>
              </a:rPr>
              <a:t>steigt ab 3000 rasant an  Ressourcenengpass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="0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baseline="0" dirty="0" smtClean="0"/>
              <a:t>IO-Operationen</a:t>
            </a:r>
            <a:r>
              <a:rPr lang="de-DE" sz="1400" b="1" baseline="0" dirty="0" smtClean="0"/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1400" b="1" baseline="0" dirty="0" smtClean="0">
                <a:sym typeface="Wingdings" panose="05000000000000000000" pitchFamily="2" charset="2"/>
              </a:rPr>
              <a:t> Kafka: </a:t>
            </a:r>
            <a:r>
              <a:rPr lang="de-DE" sz="1400" b="0" i="0" baseline="0" dirty="0" smtClean="0">
                <a:sym typeface="Wingdings" panose="05000000000000000000" pitchFamily="2" charset="2"/>
              </a:rPr>
              <a:t>linear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1" baseline="0" dirty="0" smtClean="0">
                <a:sym typeface="Wingdings" panose="05000000000000000000" pitchFamily="2" charset="2"/>
              </a:rPr>
              <a:t>ActiveMQ: </a:t>
            </a:r>
            <a:r>
              <a:rPr lang="de-DE" b="0" baseline="0" dirty="0" smtClean="0">
                <a:sym typeface="Wingdings" panose="05000000000000000000" pitchFamily="2" charset="2"/>
              </a:rPr>
              <a:t>Keine IO-Steigerung ab 3000 N/s  erkannter Engpass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="0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CPU-Auslastung: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1" baseline="0" dirty="0" smtClean="0">
                <a:sym typeface="Wingdings" panose="05000000000000000000" pitchFamily="2" charset="2"/>
              </a:rPr>
              <a:t>Kafka: </a:t>
            </a:r>
            <a:r>
              <a:rPr lang="de-DE" b="0" i="1" baseline="0" dirty="0" smtClean="0">
                <a:sym typeface="Wingdings" panose="05000000000000000000" pitchFamily="2" charset="2"/>
              </a:rPr>
              <a:t>linear zu Anzahl </a:t>
            </a:r>
            <a:r>
              <a:rPr lang="de-DE" b="0" i="1" baseline="0" dirty="0" err="1" smtClean="0">
                <a:sym typeface="Wingdings" panose="05000000000000000000" pitchFamily="2" charset="2"/>
              </a:rPr>
              <a:t>nachrichten</a:t>
            </a:r>
            <a:endParaRPr lang="de-DE" b="0" i="1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1" i="1" baseline="0" dirty="0" smtClean="0">
                <a:sym typeface="Wingdings" panose="05000000000000000000" pitchFamily="2" charset="2"/>
              </a:rPr>
              <a:t>ActiveMQ: </a:t>
            </a:r>
            <a:r>
              <a:rPr lang="de-DE" b="0" i="1" baseline="0" dirty="0" smtClean="0">
                <a:sym typeface="Wingdings" panose="05000000000000000000" pitchFamily="2" charset="2"/>
              </a:rPr>
              <a:t>Stagniert bei 3000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0" i="1" baseline="0" dirty="0" smtClean="0">
                <a:sym typeface="Wingdings" panose="05000000000000000000" pitchFamily="2" charset="2"/>
              </a:rPr>
              <a:t>	 noch Kapazität verfügbar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0" i="1" baseline="0" dirty="0" smtClean="0">
                <a:sym typeface="Wingdings" panose="05000000000000000000" pitchFamily="2" charset="2"/>
              </a:rPr>
              <a:t>	 jedoch nicht </a:t>
            </a:r>
            <a:r>
              <a:rPr lang="de-DE" b="0" i="1" baseline="0" dirty="0" err="1" smtClean="0">
                <a:sym typeface="Wingdings" panose="05000000000000000000" pitchFamily="2" charset="2"/>
              </a:rPr>
              <a:t>steigerbar</a:t>
            </a:r>
            <a:endParaRPr lang="de-DE" b="0" i="1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0" i="1" baseline="0" dirty="0" smtClean="0">
                <a:sym typeface="Wingdings" panose="05000000000000000000" pitchFamily="2" charset="2"/>
              </a:rPr>
              <a:t>	 </a:t>
            </a:r>
            <a:r>
              <a:rPr lang="de-DE" b="1" i="1" baseline="0" dirty="0" smtClean="0">
                <a:sym typeface="Wingdings" panose="05000000000000000000" pitchFamily="2" charset="2"/>
              </a:rPr>
              <a:t>limitierender Faktor IO-Operationen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="1" i="1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i="1" baseline="0" dirty="0" smtClean="0">
                <a:sym typeface="Wingdings" panose="05000000000000000000" pitchFamily="2" charset="2"/>
              </a:rPr>
              <a:t>Kafka nicht voll auslastbar  nicht genug Maschinen!!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i="1" baseline="0" dirty="0" smtClean="0">
                <a:sym typeface="Wingdings" panose="05000000000000000000" pitchFamily="2" charset="2"/>
              </a:rPr>
              <a:t> Prognose: Hochrechnung CPU  Folgetest</a:t>
            </a:r>
            <a:endParaRPr lang="de-DE" b="1" baseline="0" dirty="0" smtClean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86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Anzahl:</a:t>
            </a:r>
          </a:p>
          <a:p>
            <a:r>
              <a:rPr lang="de-DE" b="1" i="0" dirty="0" smtClean="0"/>
              <a:t>Kafka:</a:t>
            </a:r>
            <a:r>
              <a:rPr lang="de-DE" b="0" i="0" dirty="0" smtClean="0"/>
              <a:t> schafft 10.000 </a:t>
            </a:r>
            <a:r>
              <a:rPr lang="de-DE" b="0" i="0" dirty="0" smtClean="0">
                <a:sym typeface="Wingdings" panose="05000000000000000000" pitchFamily="2" charset="2"/>
              </a:rPr>
              <a:t></a:t>
            </a:r>
            <a:r>
              <a:rPr lang="de-DE" b="0" i="0" baseline="0" dirty="0" smtClean="0">
                <a:sym typeface="Wingdings" panose="05000000000000000000" pitchFamily="2" charset="2"/>
              </a:rPr>
              <a:t> </a:t>
            </a:r>
            <a:r>
              <a:rPr lang="de-DE" b="0" i="0" dirty="0" smtClean="0"/>
              <a:t>knickt aber leicht</a:t>
            </a:r>
            <a:r>
              <a:rPr lang="de-DE" b="0" i="0" baseline="0" dirty="0" smtClean="0"/>
              <a:t> ein</a:t>
            </a:r>
          </a:p>
          <a:p>
            <a:r>
              <a:rPr lang="de-DE" b="1" i="0" dirty="0" smtClean="0"/>
              <a:t>ActiveMQ: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i="0" dirty="0" smtClean="0"/>
              <a:t>Ressourcenengpass</a:t>
            </a:r>
            <a:r>
              <a:rPr lang="de-DE" b="0" i="0" baseline="0" dirty="0" smtClean="0"/>
              <a:t> bei 4 Consumern </a:t>
            </a:r>
            <a:r>
              <a:rPr lang="de-DE" b="0" i="0" baseline="0" dirty="0" smtClean="0">
                <a:sym typeface="Wingdings" panose="05000000000000000000" pitchFamily="2" charset="2"/>
              </a:rPr>
              <a:t> keine IO-Steigerung möglich</a:t>
            </a:r>
            <a:endParaRPr lang="de-DE" b="0" i="0" baseline="0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i="0" baseline="0" dirty="0" smtClean="0"/>
              <a:t>Max 4000 Nachrichten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i="0" baseline="0" dirty="0" smtClean="0"/>
              <a:t>Noch CPU verfügbar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de-DE" b="0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20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477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Problematisch waren unterschiedliche</a:t>
            </a:r>
            <a:r>
              <a:rPr lang="de-DE" baseline="0" dirty="0" smtClean="0"/>
              <a:t> Konzepte der Produkte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1" baseline="0" dirty="0" smtClean="0">
                <a:sym typeface="Wingdings" panose="05000000000000000000" pitchFamily="2" charset="2"/>
              </a:rPr>
              <a:t>ActiveMQ</a:t>
            </a:r>
            <a:r>
              <a:rPr lang="de-DE" baseline="0" dirty="0" smtClean="0">
                <a:sym typeface="Wingdings" panose="05000000000000000000" pitchFamily="2" charset="2"/>
              </a:rPr>
              <a:t> Consumer können Broker nicht pushen  Broker gibt tempo vor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1" dirty="0" smtClean="0"/>
              <a:t>Kafka </a:t>
            </a:r>
            <a:r>
              <a:rPr lang="de-DE" b="0" dirty="0" smtClean="0"/>
              <a:t>komplexere</a:t>
            </a:r>
            <a:r>
              <a:rPr lang="de-DE" b="0" baseline="0" dirty="0" smtClean="0"/>
              <a:t> Auslieferungskonzepte </a:t>
            </a:r>
            <a:r>
              <a:rPr lang="de-DE" b="0" baseline="0" dirty="0" smtClean="0">
                <a:sym typeface="Wingdings" panose="05000000000000000000" pitchFamily="2" charset="2"/>
              </a:rPr>
              <a:t> </a:t>
            </a:r>
            <a:r>
              <a:rPr lang="de-DE" b="0" baseline="0" dirty="0" err="1" smtClean="0">
                <a:sym typeface="Wingdings" panose="05000000000000000000" pitchFamily="2" charset="2"/>
              </a:rPr>
              <a:t>gefahr</a:t>
            </a:r>
            <a:r>
              <a:rPr lang="de-DE" b="0" baseline="0" dirty="0" smtClean="0">
                <a:sym typeface="Wingdings" panose="05000000000000000000" pitchFamily="2" charset="2"/>
              </a:rPr>
              <a:t> von Rebalance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de-DE" b="0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Lokale Tests nicht aussagekräftig  gegenseitiges ressourcenentziehen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="1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CACHE: </a:t>
            </a:r>
            <a:r>
              <a:rPr lang="de-DE" b="0" baseline="0" dirty="0" smtClean="0">
                <a:sym typeface="Wingdings" panose="05000000000000000000" pitchFamily="2" charset="2"/>
              </a:rPr>
              <a:t>Einfluss auf Brokerverhalten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0" baseline="0" dirty="0" smtClean="0">
                <a:sym typeface="Wingdings" panose="05000000000000000000" pitchFamily="2" charset="2"/>
              </a:rPr>
              <a:t> Wenn Nachrichten im IO-Cache keine IO-Operationen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0" baseline="0" dirty="0" smtClean="0">
                <a:sym typeface="Wingdings" panose="05000000000000000000" pitchFamily="2" charset="2"/>
              </a:rPr>
              <a:t> Weniger CPU verbrauch</a:t>
            </a:r>
            <a:endParaRPr lang="de-DE" b="1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DE" b="0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611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sz="2800" dirty="0" smtClean="0"/>
              <a:t>Kafka</a:t>
            </a:r>
            <a:r>
              <a:rPr lang="de-DE" sz="2800" baseline="0" dirty="0" smtClean="0"/>
              <a:t> schafft 2000 Nachrichten/s im verw. Testsystem</a:t>
            </a:r>
          </a:p>
          <a:p>
            <a:pPr lvl="0"/>
            <a:r>
              <a:rPr lang="de-DE" sz="2800" baseline="0" dirty="0" smtClean="0"/>
              <a:t>ActiveMQ schafft 5000 Nachrichten/s</a:t>
            </a:r>
          </a:p>
          <a:p>
            <a:pPr lvl="0"/>
            <a:endParaRPr lang="de-DE" sz="2800" baseline="0" dirty="0" smtClean="0"/>
          </a:p>
          <a:p>
            <a:pPr lvl="0"/>
            <a:r>
              <a:rPr lang="de-DE" sz="2800" b="1" baseline="0" dirty="0" smtClean="0"/>
              <a:t>Kafka</a:t>
            </a:r>
            <a:r>
              <a:rPr lang="de-DE" sz="2800" baseline="0" dirty="0" smtClean="0"/>
              <a:t> steigt stetig an </a:t>
            </a:r>
          </a:p>
          <a:p>
            <a:pPr marL="457200" lvl="0" indent="-457200">
              <a:buFont typeface="Wingdings" panose="05000000000000000000" pitchFamily="2" charset="2"/>
              <a:buChar char="è"/>
            </a:pPr>
            <a:r>
              <a:rPr lang="de-DE" sz="2800" baseline="0" dirty="0" smtClean="0">
                <a:sym typeface="Wingdings" panose="05000000000000000000" pitchFamily="2" charset="2"/>
              </a:rPr>
              <a:t>Auslastung bis 100% </a:t>
            </a:r>
          </a:p>
          <a:p>
            <a:pPr marL="457200" lvl="0" indent="-457200">
              <a:buFont typeface="Wingdings" panose="05000000000000000000" pitchFamily="2" charset="2"/>
              <a:buChar char="è"/>
            </a:pPr>
            <a:r>
              <a:rPr lang="de-DE" sz="2800" baseline="0" dirty="0" smtClean="0">
                <a:sym typeface="Wingdings" panose="05000000000000000000" pitchFamily="2" charset="2"/>
              </a:rPr>
              <a:t> These aus Test1 belegt</a:t>
            </a:r>
          </a:p>
          <a:p>
            <a:pPr lvl="0"/>
            <a:endParaRPr lang="de-DE" sz="2800" b="1" baseline="0" dirty="0" smtClean="0">
              <a:sym typeface="Wingdings" panose="05000000000000000000" pitchFamily="2" charset="2"/>
            </a:endParaRPr>
          </a:p>
          <a:p>
            <a:pPr lvl="0"/>
            <a:r>
              <a:rPr lang="de-DE" sz="2800" b="1" baseline="0" dirty="0" smtClean="0">
                <a:sym typeface="Wingdings" panose="05000000000000000000" pitchFamily="2" charset="2"/>
              </a:rPr>
              <a:t>ActiveMQ</a:t>
            </a:r>
            <a:r>
              <a:rPr lang="de-DE" sz="2800" baseline="0" dirty="0" smtClean="0">
                <a:sym typeface="Wingdings" panose="05000000000000000000" pitchFamily="2" charset="2"/>
              </a:rPr>
              <a:t> kann IO-Operationen nicht steigern </a:t>
            </a:r>
          </a:p>
          <a:p>
            <a:pPr marL="457200" lvl="0" indent="-457200">
              <a:buFont typeface="Wingdings" panose="05000000000000000000" pitchFamily="2" charset="2"/>
              <a:buChar char="è"/>
            </a:pPr>
            <a:r>
              <a:rPr lang="de-DE" sz="2800" baseline="0" dirty="0" smtClean="0">
                <a:sym typeface="Wingdings" panose="05000000000000000000" pitchFamily="2" charset="2"/>
              </a:rPr>
              <a:t>CPU vorhanden</a:t>
            </a:r>
          </a:p>
          <a:p>
            <a:pPr marL="457200" lvl="0" indent="-457200">
              <a:buFont typeface="Wingdings" panose="05000000000000000000" pitchFamily="2" charset="2"/>
              <a:buChar char="è"/>
            </a:pPr>
            <a:r>
              <a:rPr lang="de-DE" sz="2800" baseline="0" dirty="0" smtClean="0">
                <a:sym typeface="Wingdings" panose="05000000000000000000" pitchFamily="2" charset="2"/>
              </a:rPr>
              <a:t>Limitierender Faktor CPU</a:t>
            </a:r>
            <a:endParaRPr lang="de-DE" sz="2800" baseline="0" dirty="0" smtClean="0"/>
          </a:p>
          <a:p>
            <a:pPr lvl="0"/>
            <a:endParaRPr lang="de-DE" sz="2800" dirty="0" smtClean="0"/>
          </a:p>
          <a:p>
            <a:pPr lvl="2"/>
            <a:endParaRPr lang="de-DE" sz="280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796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Topic auf mehreren Brokern vorhanden</a:t>
            </a:r>
          </a:p>
          <a:p>
            <a:endParaRPr lang="de-DE" dirty="0" smtClean="0"/>
          </a:p>
          <a:p>
            <a:r>
              <a:rPr lang="de-DE" dirty="0" smtClean="0"/>
              <a:t>Jeweils nur ein Leader pro Partition </a:t>
            </a:r>
            <a:r>
              <a:rPr lang="de-DE" dirty="0" smtClean="0">
                <a:sym typeface="Wingdings" panose="05000000000000000000" pitchFamily="2" charset="2"/>
              </a:rPr>
              <a:t> Aufgabe Nachrichten</a:t>
            </a:r>
            <a:r>
              <a:rPr lang="de-DE" baseline="0" dirty="0" smtClean="0">
                <a:sym typeface="Wingdings" panose="05000000000000000000" pitchFamily="2" charset="2"/>
              </a:rPr>
              <a:t>auslieferung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Anderen sind</a:t>
            </a:r>
            <a:r>
              <a:rPr lang="de-DE" baseline="0" dirty="0" smtClean="0">
                <a:sym typeface="Wingdings" panose="05000000000000000000" pitchFamily="2" charset="2"/>
              </a:rPr>
              <a:t> Follower  ziehen aktuellen Stand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Producer sendet Nachrichten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aseline="0" dirty="0" smtClean="0">
                <a:sym typeface="Wingdings" panose="05000000000000000000" pitchFamily="2" charset="2"/>
              </a:rPr>
              <a:t>Abwechselnd andere Partition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aseline="0" dirty="0" smtClean="0">
                <a:sym typeface="Wingdings" panose="05000000000000000000" pitchFamily="2" charset="2"/>
              </a:rPr>
              <a:t>Abwechselnd anderer Broker  Lastverteilung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Consumer liest aus zugewiesenen Topic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244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Header-Bereich</a:t>
            </a:r>
            <a:r>
              <a:rPr lang="de-DE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Meist nicht direkt von Entwickler </a:t>
            </a:r>
            <a:r>
              <a:rPr lang="de-DE" baseline="0" dirty="0" err="1" smtClean="0"/>
              <a:t>setzbar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Werte für </a:t>
            </a:r>
            <a:r>
              <a:rPr lang="de-DE" baseline="0" dirty="0" smtClean="0">
                <a:sym typeface="Wingdings" panose="05000000000000000000" pitchFamily="2" charset="2"/>
              </a:rPr>
              <a:t> zeige an </a:t>
            </a:r>
            <a:r>
              <a:rPr lang="de-DE" baseline="0" dirty="0" err="1" smtClean="0">
                <a:sym typeface="Wingdings" panose="05000000000000000000" pitchFamily="2" charset="2"/>
              </a:rPr>
              <a:t>bild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Auswirkungen auf Zuverlässigkeitsgarantie</a:t>
            </a: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Properties: </a:t>
            </a:r>
            <a:r>
              <a:rPr lang="de-DE" baseline="0" dirty="0" smtClean="0">
                <a:sym typeface="Wingdings" panose="05000000000000000000" pitchFamily="2" charset="2"/>
              </a:rPr>
              <a:t>Anwendungsspezifisch durch </a:t>
            </a:r>
            <a:r>
              <a:rPr lang="de-DE" baseline="0" dirty="0" err="1" smtClean="0">
                <a:sym typeface="Wingdings" panose="05000000000000000000" pitchFamily="2" charset="2"/>
              </a:rPr>
              <a:t>Map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FontTx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b="1" i="0" baseline="0" dirty="0" smtClean="0">
                <a:sym typeface="Wingdings" panose="05000000000000000000" pitchFamily="2" charset="2"/>
              </a:rPr>
              <a:t>Payload: </a:t>
            </a:r>
            <a:r>
              <a:rPr lang="de-DE" baseline="0" dirty="0" smtClean="0">
                <a:sym typeface="Wingdings" panose="05000000000000000000" pitchFamily="2" charset="2"/>
              </a:rPr>
              <a:t>Beinhaltet Nachrichtentyp</a:t>
            </a:r>
          </a:p>
          <a:p>
            <a:pPr marL="0" indent="0">
              <a:buFontTx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998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Gleiche Tests für Consumer!</a:t>
            </a:r>
          </a:p>
          <a:p>
            <a:r>
              <a:rPr lang="de-DE" b="0" dirty="0" smtClean="0"/>
              <a:t>Ziele</a:t>
            </a:r>
            <a:r>
              <a:rPr lang="de-DE" b="0" baseline="0" dirty="0" smtClean="0"/>
              <a:t> identisch zu </a:t>
            </a:r>
            <a:r>
              <a:rPr lang="de-DE" b="0" baseline="0" dirty="0" err="1" smtClean="0"/>
              <a:t>Producertests</a:t>
            </a:r>
            <a:r>
              <a:rPr lang="de-DE" b="0" baseline="0" dirty="0" smtClean="0"/>
              <a:t> </a:t>
            </a:r>
            <a:endParaRPr lang="de-DE" b="0" dirty="0" smtClean="0"/>
          </a:p>
          <a:p>
            <a:endParaRPr lang="de-DE" b="1" dirty="0" smtClean="0"/>
          </a:p>
          <a:p>
            <a:r>
              <a:rPr lang="de-DE" b="1" dirty="0" smtClean="0"/>
              <a:t>Kafka: </a:t>
            </a:r>
            <a:r>
              <a:rPr lang="de-DE" b="0" dirty="0" smtClean="0"/>
              <a:t>Lineares Verhalten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i="1" dirty="0" smtClean="0">
                <a:sym typeface="Wingdings" panose="05000000000000000000" pitchFamily="2" charset="2"/>
              </a:rPr>
              <a:t>Nicht </a:t>
            </a:r>
            <a:r>
              <a:rPr lang="de-DE" b="0" i="1" dirty="0" err="1" smtClean="0">
                <a:sym typeface="Wingdings" panose="05000000000000000000" pitchFamily="2" charset="2"/>
              </a:rPr>
              <a:t>steigerbar</a:t>
            </a:r>
            <a:r>
              <a:rPr lang="de-DE" b="0" i="1" baseline="0" dirty="0" smtClean="0">
                <a:sym typeface="Wingdings" panose="05000000000000000000" pitchFamily="2" charset="2"/>
              </a:rPr>
              <a:t>  Auslieferungskonzepten  Rebalance Gefahr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="0" i="1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i="1" baseline="0" dirty="0" err="1" smtClean="0">
                <a:sym typeface="Wingdings" panose="05000000000000000000" pitchFamily="2" charset="2"/>
              </a:rPr>
              <a:t>AcitveMQ</a:t>
            </a:r>
            <a:r>
              <a:rPr lang="de-DE" b="1" i="1" baseline="0" dirty="0" smtClean="0">
                <a:sym typeface="Wingdings" panose="05000000000000000000" pitchFamily="2" charset="2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i="1" baseline="0" dirty="0" smtClean="0">
                <a:sym typeface="Wingdings" panose="05000000000000000000" pitchFamily="2" charset="2"/>
              </a:rPr>
              <a:t>Ressourcenengpass ab 3000 N/s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i="1" baseline="0" dirty="0" smtClean="0">
                <a:sym typeface="Wingdings" panose="05000000000000000000" pitchFamily="2" charset="2"/>
              </a:rPr>
              <a:t>Genug CPU  erneut IO Limitierender Faktor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de-DE" b="0" i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53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Anzahl:</a:t>
            </a:r>
          </a:p>
          <a:p>
            <a:r>
              <a:rPr lang="de-DE" b="1" i="0" dirty="0" smtClean="0"/>
              <a:t>Kafka:</a:t>
            </a:r>
            <a:r>
              <a:rPr lang="de-DE" b="0" i="0" dirty="0" smtClean="0"/>
              <a:t> schafft 10.000 </a:t>
            </a:r>
            <a:r>
              <a:rPr lang="de-DE" b="0" i="0" dirty="0" smtClean="0">
                <a:sym typeface="Wingdings" panose="05000000000000000000" pitchFamily="2" charset="2"/>
              </a:rPr>
              <a:t></a:t>
            </a:r>
            <a:r>
              <a:rPr lang="de-DE" b="0" i="0" baseline="0" dirty="0" smtClean="0">
                <a:sym typeface="Wingdings" panose="05000000000000000000" pitchFamily="2" charset="2"/>
              </a:rPr>
              <a:t> </a:t>
            </a:r>
            <a:r>
              <a:rPr lang="de-DE" b="0" i="0" dirty="0" smtClean="0"/>
              <a:t>knickt aber leicht</a:t>
            </a:r>
            <a:r>
              <a:rPr lang="de-DE" b="0" i="0" baseline="0" dirty="0" smtClean="0"/>
              <a:t> ein</a:t>
            </a:r>
          </a:p>
          <a:p>
            <a:r>
              <a:rPr lang="de-DE" b="1" i="0" dirty="0" smtClean="0"/>
              <a:t>ActiveMQ: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i="0" dirty="0" smtClean="0"/>
              <a:t>Ressourcenengpass</a:t>
            </a:r>
            <a:r>
              <a:rPr lang="de-DE" b="0" i="0" baseline="0" dirty="0" smtClean="0"/>
              <a:t> bei 4 Consumern </a:t>
            </a:r>
            <a:r>
              <a:rPr lang="de-DE" b="0" i="0" baseline="0" dirty="0" smtClean="0">
                <a:sym typeface="Wingdings" panose="05000000000000000000" pitchFamily="2" charset="2"/>
              </a:rPr>
              <a:t> keine IO-Steigerung möglich</a:t>
            </a:r>
            <a:endParaRPr lang="de-DE" b="0" i="0" baseline="0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i="0" baseline="0" dirty="0" smtClean="0"/>
              <a:t>Max 4000 Nachrichten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i="0" baseline="0" dirty="0" smtClean="0"/>
              <a:t>Noch CPU verfügbar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de-DE" b="0" i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077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b="1" baseline="0" dirty="0" smtClean="0"/>
              <a:t>Konstruktor: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Gewöhnlicher </a:t>
            </a:r>
            <a:r>
              <a:rPr lang="de-DE" baseline="0" dirty="0" err="1" smtClean="0">
                <a:sym typeface="Wingdings" panose="05000000000000000000" pitchFamily="2" charset="2"/>
              </a:rPr>
              <a:t>Sitzungaufbau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Connection  </a:t>
            </a:r>
            <a:r>
              <a:rPr lang="de-DE" baseline="0" dirty="0" err="1" smtClean="0">
                <a:sym typeface="Wingdings" panose="05000000000000000000" pitchFamily="2" charset="2"/>
              </a:rPr>
              <a:t>session</a:t>
            </a:r>
            <a:r>
              <a:rPr lang="de-DE" baseline="0" dirty="0" smtClean="0">
                <a:sym typeface="Wingdings" panose="05000000000000000000" pitchFamily="2" charset="2"/>
              </a:rPr>
              <a:t>  </a:t>
            </a:r>
            <a:r>
              <a:rPr lang="de-DE" baseline="0" dirty="0" err="1" smtClean="0">
                <a:sym typeface="Wingdings" panose="05000000000000000000" pitchFamily="2" charset="2"/>
              </a:rPr>
              <a:t>sender</a:t>
            </a:r>
            <a:r>
              <a:rPr lang="de-DE" baseline="0" dirty="0" smtClean="0">
                <a:sym typeface="Wingdings" panose="05000000000000000000" pitchFamily="2" charset="2"/>
              </a:rPr>
              <a:t>  </a:t>
            </a:r>
            <a:r>
              <a:rPr lang="de-DE" baseline="0" dirty="0" err="1" smtClean="0">
                <a:sym typeface="Wingdings" panose="05000000000000000000" pitchFamily="2" charset="2"/>
              </a:rPr>
              <a:t>start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Keine MDB  </a:t>
            </a:r>
            <a:r>
              <a:rPr lang="de-DE" baseline="0" dirty="0" err="1" smtClean="0">
                <a:sym typeface="Wingdings" panose="05000000000000000000" pitchFamily="2" charset="2"/>
              </a:rPr>
              <a:t>fexibler</a:t>
            </a:r>
            <a:r>
              <a:rPr lang="de-DE" baseline="0" dirty="0" smtClean="0">
                <a:sym typeface="Wingdings" panose="05000000000000000000" pitchFamily="2" charset="2"/>
              </a:rPr>
              <a:t> u. nicht </a:t>
            </a:r>
            <a:r>
              <a:rPr lang="de-DE" baseline="0" dirty="0" err="1" smtClean="0">
                <a:sym typeface="Wingdings" panose="05000000000000000000" pitchFamily="2" charset="2"/>
              </a:rPr>
              <a:t>nuztbar</a:t>
            </a:r>
            <a:r>
              <a:rPr lang="de-DE" baseline="0" dirty="0" smtClean="0">
                <a:sym typeface="Wingdings" panose="05000000000000000000" pitchFamily="2" charset="2"/>
              </a:rPr>
              <a:t> bei Kafka</a:t>
            </a: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228600" indent="-228600">
              <a:buFontTx/>
              <a:buAutoNum type="arabicPeriod" startAt="2"/>
            </a:pPr>
            <a:r>
              <a:rPr lang="de-DE" b="1" baseline="0" dirty="0" smtClean="0">
                <a:sym typeface="Wingdings" panose="05000000000000000000" pitchFamily="2" charset="2"/>
              </a:rPr>
              <a:t>Run Methode Thread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Einheitlicher Start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Senden bis Anzahl Nachrichten oder Ende Zeit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Senden Verzögerung</a:t>
            </a: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3. </a:t>
            </a:r>
            <a:r>
              <a:rPr lang="de-DE" b="1" baseline="0" dirty="0" smtClean="0">
                <a:sym typeface="Wingdings" panose="05000000000000000000" pitchFamily="2" charset="2"/>
              </a:rPr>
              <a:t>Senden</a:t>
            </a:r>
          </a:p>
          <a:p>
            <a:pPr marL="171450" indent="-171450">
              <a:buFontTx/>
              <a:buChar char="-"/>
            </a:pPr>
            <a:r>
              <a:rPr lang="de-DE" b="0" baseline="0" dirty="0" smtClean="0">
                <a:sym typeface="Wingdings" panose="05000000000000000000" pitchFamily="2" charset="2"/>
              </a:rPr>
              <a:t>send-Methode  </a:t>
            </a:r>
            <a:r>
              <a:rPr lang="de-DE" b="0" baseline="0" dirty="0" err="1" smtClean="0">
                <a:sym typeface="Wingdings" panose="05000000000000000000" pitchFamily="2" charset="2"/>
              </a:rPr>
              <a:t>persistentMessaging</a:t>
            </a:r>
            <a:endParaRPr lang="de-DE" b="0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b="0" baseline="0" dirty="0" err="1" smtClean="0">
                <a:sym typeface="Wingdings" panose="05000000000000000000" pitchFamily="2" charset="2"/>
              </a:rPr>
              <a:t>Transaktionscommit</a:t>
            </a:r>
            <a:r>
              <a:rPr lang="de-DE" b="0" baseline="0" dirty="0" smtClean="0">
                <a:sym typeface="Wingdings" panose="05000000000000000000" pitchFamily="2" charset="2"/>
              </a:rPr>
              <a:t> jede 10. Nachricht</a:t>
            </a: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CONSUMER-Anwendung ähnlich  nicht extra gezeigt</a:t>
            </a:r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 Listener für nachrichtenempfang</a:t>
            </a: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536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b="1" baseline="0" dirty="0" smtClean="0"/>
              <a:t>Konstruktor:</a:t>
            </a:r>
          </a:p>
          <a:p>
            <a:pPr marL="171450" indent="-171450">
              <a:buFontTx/>
              <a:buChar char="-"/>
            </a:pPr>
            <a:r>
              <a:rPr lang="de-DE" b="0" dirty="0" smtClean="0"/>
              <a:t>Einstellungen</a:t>
            </a:r>
            <a:r>
              <a:rPr lang="de-DE" b="0" baseline="0" dirty="0" smtClean="0"/>
              <a:t> über Properties-Objekt</a:t>
            </a:r>
          </a:p>
          <a:p>
            <a:pPr marL="171450" indent="-171450">
              <a:buFontTx/>
              <a:buChar char="-"/>
            </a:pPr>
            <a:r>
              <a:rPr lang="de-DE" b="0" dirty="0" smtClean="0"/>
              <a:t>Server</a:t>
            </a:r>
            <a:r>
              <a:rPr lang="de-DE" b="0" baseline="0" dirty="0" smtClean="0"/>
              <a:t> für erste Verbindungsaufnahme</a:t>
            </a:r>
          </a:p>
          <a:p>
            <a:pPr marL="171450" indent="-171450">
              <a:buFontTx/>
              <a:buChar char="-"/>
            </a:pPr>
            <a:r>
              <a:rPr lang="de-DE" b="1" baseline="0" dirty="0" smtClean="0"/>
              <a:t>All</a:t>
            </a:r>
            <a:r>
              <a:rPr lang="de-DE" b="0" baseline="0" dirty="0" smtClean="0"/>
              <a:t> – Vorgabe bestätigungsverhalten Broker</a:t>
            </a:r>
          </a:p>
          <a:p>
            <a:pPr marL="171450" indent="-171450">
              <a:buFontTx/>
              <a:buChar char="-"/>
            </a:pPr>
            <a:r>
              <a:rPr lang="de-DE" b="1" baseline="0" dirty="0" smtClean="0"/>
              <a:t>Zeile 46: </a:t>
            </a:r>
            <a:r>
              <a:rPr lang="de-DE" b="0" baseline="0" dirty="0" smtClean="0"/>
              <a:t>Erstellung neuer </a:t>
            </a:r>
            <a:r>
              <a:rPr lang="de-DE" b="0" baseline="0" dirty="0" err="1" smtClean="0"/>
              <a:t>KafkaProducer</a:t>
            </a:r>
            <a:r>
              <a:rPr lang="de-DE" b="0" baseline="0" dirty="0" smtClean="0"/>
              <a:t> </a:t>
            </a:r>
            <a:r>
              <a:rPr lang="de-DE" b="0" baseline="0" dirty="0" smtClean="0">
                <a:sym typeface="Wingdings" panose="05000000000000000000" pitchFamily="2" charset="2"/>
              </a:rPr>
              <a:t> </a:t>
            </a:r>
            <a:r>
              <a:rPr lang="de-DE" b="0" baseline="0" dirty="0" err="1" smtClean="0">
                <a:sym typeface="Wingdings" panose="05000000000000000000" pitchFamily="2" charset="2"/>
              </a:rPr>
              <a:t>zuweisung</a:t>
            </a:r>
            <a:r>
              <a:rPr lang="de-DE" b="0" baseline="0" dirty="0" smtClean="0">
                <a:sym typeface="Wingdings" panose="05000000000000000000" pitchFamily="2" charset="2"/>
              </a:rPr>
              <a:t> Properties</a:t>
            </a:r>
            <a:endParaRPr lang="de-DE" b="1" baseline="0" dirty="0" smtClean="0"/>
          </a:p>
          <a:p>
            <a:pPr marL="171450" indent="-171450">
              <a:buFontTx/>
              <a:buChar char="-"/>
            </a:pPr>
            <a:endParaRPr lang="de-DE" b="0" baseline="0" dirty="0" smtClean="0"/>
          </a:p>
          <a:p>
            <a:pPr marL="0" indent="0">
              <a:buFontTx/>
              <a:buNone/>
            </a:pPr>
            <a:r>
              <a:rPr lang="de-DE" b="1" baseline="0" dirty="0" smtClean="0"/>
              <a:t>2. </a:t>
            </a:r>
            <a:r>
              <a:rPr lang="de-DE" b="1" baseline="0" dirty="0" err="1" smtClean="0"/>
              <a:t>run</a:t>
            </a:r>
            <a:r>
              <a:rPr lang="de-DE" b="1" baseline="0" dirty="0" smtClean="0"/>
              <a:t>-Methode:</a:t>
            </a:r>
          </a:p>
          <a:p>
            <a:pPr marL="171450" indent="-171450">
              <a:buFontTx/>
              <a:buChar char="-"/>
            </a:pPr>
            <a:r>
              <a:rPr lang="de-DE" b="0" baseline="0" dirty="0" smtClean="0"/>
              <a:t>Ähnlich zu </a:t>
            </a:r>
            <a:r>
              <a:rPr lang="de-DE" b="0" baseline="0" dirty="0" err="1" smtClean="0"/>
              <a:t>AcitveMQ</a:t>
            </a:r>
            <a:r>
              <a:rPr lang="de-DE" b="0" baseline="0" dirty="0" smtClean="0"/>
              <a:t> </a:t>
            </a:r>
            <a:r>
              <a:rPr lang="de-DE" b="0" baseline="0" dirty="0" err="1" smtClean="0"/>
              <a:t>producer</a:t>
            </a:r>
            <a:r>
              <a:rPr lang="de-DE" b="0" baseline="0" dirty="0" smtClean="0"/>
              <a:t> </a:t>
            </a:r>
            <a:r>
              <a:rPr lang="de-DE" b="0" baseline="0" dirty="0" smtClean="0">
                <a:sym typeface="Wingdings" panose="05000000000000000000" pitchFamily="2" charset="2"/>
              </a:rPr>
              <a:t> nur </a:t>
            </a:r>
            <a:r>
              <a:rPr lang="de-DE" b="0" baseline="0" dirty="0" smtClean="0"/>
              <a:t>Aufruf anderer Methode</a:t>
            </a:r>
          </a:p>
          <a:p>
            <a:pPr marL="0" indent="0">
              <a:buFontTx/>
              <a:buNone/>
            </a:pPr>
            <a:endParaRPr lang="de-DE" b="0" baseline="0" dirty="0" smtClean="0"/>
          </a:p>
          <a:p>
            <a:pPr marL="0" indent="0">
              <a:buFontTx/>
              <a:buNone/>
            </a:pPr>
            <a:r>
              <a:rPr lang="de-DE" b="1" baseline="0" dirty="0" smtClean="0"/>
              <a:t>3. Sendvorgang</a:t>
            </a:r>
          </a:p>
          <a:p>
            <a:pPr marL="171450" indent="-171450">
              <a:buFontTx/>
              <a:buChar char="-"/>
            </a:pPr>
            <a:r>
              <a:rPr lang="de-DE" b="0" dirty="0" smtClean="0"/>
              <a:t>Erstellung </a:t>
            </a:r>
            <a:r>
              <a:rPr lang="de-DE" b="0" dirty="0" err="1" smtClean="0"/>
              <a:t>ProducerRecord</a:t>
            </a:r>
            <a:r>
              <a:rPr lang="de-DE" b="0" baseline="0" dirty="0" smtClean="0"/>
              <a:t> </a:t>
            </a:r>
            <a:r>
              <a:rPr lang="de-DE" b="0" baseline="0" dirty="0" smtClean="0">
                <a:sym typeface="Wingdings" panose="05000000000000000000" pitchFamily="2" charset="2"/>
              </a:rPr>
              <a:t> Zieltopic + Content</a:t>
            </a:r>
          </a:p>
          <a:p>
            <a:pPr marL="171450" indent="-171450">
              <a:buFontTx/>
              <a:buChar char="-"/>
            </a:pPr>
            <a:r>
              <a:rPr lang="de-DE" b="0" baseline="0" dirty="0" err="1" smtClean="0">
                <a:sym typeface="Wingdings" panose="05000000000000000000" pitchFamily="2" charset="2"/>
              </a:rPr>
              <a:t>Asynchones</a:t>
            </a:r>
            <a:r>
              <a:rPr lang="de-DE" b="0" baseline="0" dirty="0" smtClean="0">
                <a:sym typeface="Wingdings" panose="05000000000000000000" pitchFamily="2" charset="2"/>
              </a:rPr>
              <a:t> Senden mit Callback  3 versch. Optionen</a:t>
            </a:r>
            <a:endParaRPr lang="de-DE" b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891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1.</a:t>
            </a:r>
            <a:r>
              <a:rPr lang="de-DE" b="1" baseline="0" dirty="0" smtClean="0"/>
              <a:t> </a:t>
            </a:r>
            <a:r>
              <a:rPr lang="de-DE" b="1" dirty="0" smtClean="0"/>
              <a:t>Consumer-Konstruktor</a:t>
            </a:r>
            <a:r>
              <a:rPr lang="de-DE" b="1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ähnlich zum Producer </a:t>
            </a:r>
            <a:r>
              <a:rPr lang="de-DE" baseline="0" dirty="0" smtClean="0">
                <a:sym typeface="Wingdings" panose="05000000000000000000" pitchFamily="2" charset="2"/>
              </a:rPr>
              <a:t> </a:t>
            </a:r>
            <a:r>
              <a:rPr lang="de-DE" b="1" baseline="0" dirty="0" smtClean="0">
                <a:sym typeface="Wingdings" panose="05000000000000000000" pitchFamily="2" charset="2"/>
              </a:rPr>
              <a:t>Mehr </a:t>
            </a:r>
            <a:r>
              <a:rPr lang="de-DE" b="1" baseline="0" dirty="0" err="1" smtClean="0">
                <a:sym typeface="Wingdings" panose="05000000000000000000" pitchFamily="2" charset="2"/>
              </a:rPr>
              <a:t>parameter</a:t>
            </a:r>
            <a:endParaRPr lang="de-DE" b="1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 err="1" smtClean="0"/>
              <a:t>GroupID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AutoOffsetResetCommmit</a:t>
            </a:r>
            <a:r>
              <a:rPr lang="de-DE" baseline="0" dirty="0" smtClean="0"/>
              <a:t>, 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Enable</a:t>
            </a:r>
            <a:r>
              <a:rPr lang="de-DE" baseline="0" dirty="0" smtClean="0"/>
              <a:t> AUTO Commit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Max Poll Records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2. Run-Methode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-   </a:t>
            </a:r>
            <a:r>
              <a:rPr lang="de-DE" b="1" baseline="0" dirty="0" smtClean="0"/>
              <a:t>Zeile 69:</a:t>
            </a:r>
            <a:r>
              <a:rPr lang="de-DE" baseline="0" dirty="0" smtClean="0"/>
              <a:t> </a:t>
            </a:r>
            <a:r>
              <a:rPr lang="de-DE" b="0" baseline="0" dirty="0" err="1" smtClean="0"/>
              <a:t>while</a:t>
            </a:r>
            <a:r>
              <a:rPr lang="de-DE" b="0" baseline="0" dirty="0" smtClean="0"/>
              <a:t>-Schleife </a:t>
            </a:r>
            <a:r>
              <a:rPr lang="de-DE" baseline="0" dirty="0" smtClean="0"/>
              <a:t>für dauerhafte </a:t>
            </a:r>
            <a:r>
              <a:rPr lang="de-DE" baseline="0" dirty="0" err="1" smtClean="0"/>
              <a:t>verarbeitung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="1" baseline="0" dirty="0" smtClean="0"/>
              <a:t>Zeile 70: </a:t>
            </a:r>
            <a:r>
              <a:rPr lang="de-DE" b="0" baseline="0" dirty="0" smtClean="0"/>
              <a:t>Abruf neuer Nachrichten vom Server </a:t>
            </a:r>
            <a:r>
              <a:rPr lang="de-DE" b="0" baseline="0" dirty="0" smtClean="0">
                <a:sym typeface="Wingdings" panose="05000000000000000000" pitchFamily="2" charset="2"/>
              </a:rPr>
              <a:t> wegen </a:t>
            </a:r>
            <a:r>
              <a:rPr lang="de-DE" b="0" baseline="0" dirty="0" err="1" smtClean="0">
                <a:sym typeface="Wingdings" panose="05000000000000000000" pitchFamily="2" charset="2"/>
              </a:rPr>
              <a:t>config</a:t>
            </a:r>
            <a:r>
              <a:rPr lang="de-DE" b="0" baseline="0" dirty="0" smtClean="0">
                <a:sym typeface="Wingdings" panose="05000000000000000000" pitchFamily="2" charset="2"/>
              </a:rPr>
              <a:t> gleich 5</a:t>
            </a:r>
          </a:p>
          <a:p>
            <a:pPr marL="171450" indent="-171450">
              <a:buFontTx/>
              <a:buChar char="-"/>
            </a:pPr>
            <a:r>
              <a:rPr lang="de-DE" b="1" baseline="0" dirty="0" smtClean="0">
                <a:sym typeface="Wingdings" panose="05000000000000000000" pitchFamily="2" charset="2"/>
              </a:rPr>
              <a:t>Zeile 72: </a:t>
            </a:r>
            <a:r>
              <a:rPr lang="de-DE" b="0" baseline="0" dirty="0" err="1" smtClean="0">
                <a:sym typeface="Wingdings" panose="05000000000000000000" pitchFamily="2" charset="2"/>
              </a:rPr>
              <a:t>for</a:t>
            </a:r>
            <a:r>
              <a:rPr lang="de-DE" b="0" baseline="0" dirty="0" smtClean="0">
                <a:sym typeface="Wingdings" panose="05000000000000000000" pitchFamily="2" charset="2"/>
              </a:rPr>
              <a:t>-schleife  einzeln verarbeiten</a:t>
            </a:r>
          </a:p>
          <a:p>
            <a:pPr marL="171450" indent="-171450">
              <a:buFontTx/>
              <a:buChar char="-"/>
            </a:pPr>
            <a:r>
              <a:rPr lang="de-DE" b="1" baseline="0" dirty="0" smtClean="0">
                <a:sym typeface="Wingdings" panose="05000000000000000000" pitchFamily="2" charset="2"/>
              </a:rPr>
              <a:t>Zeile 73: </a:t>
            </a:r>
            <a:r>
              <a:rPr lang="de-DE" b="0" baseline="0" dirty="0" err="1" smtClean="0">
                <a:sym typeface="Wingdings" panose="05000000000000000000" pitchFamily="2" charset="2"/>
              </a:rPr>
              <a:t>Aschone</a:t>
            </a:r>
            <a:r>
              <a:rPr lang="de-DE" b="0" baseline="0" dirty="0" smtClean="0">
                <a:sym typeface="Wingdings" panose="05000000000000000000" pitchFamily="2" charset="2"/>
              </a:rPr>
              <a:t> Übertragung des Verarbeitungsstandes an den Broker</a:t>
            </a:r>
          </a:p>
          <a:p>
            <a:pPr marL="171450" indent="-171450">
              <a:buFontTx/>
              <a:buChar char="-"/>
            </a:pPr>
            <a:endParaRPr lang="de-DE" b="0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Im Testfall sehr komplex aufgebaut  Rebalance vorzubeugen</a:t>
            </a:r>
          </a:p>
          <a:p>
            <a:pPr marL="0" indent="0">
              <a:buFontTx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 </a:t>
            </a:r>
            <a:r>
              <a:rPr lang="de-DE" b="0" baseline="0" dirty="0" err="1" smtClean="0">
                <a:sym typeface="Wingdings" panose="05000000000000000000" pitchFamily="2" charset="2"/>
              </a:rPr>
              <a:t>Production</a:t>
            </a:r>
            <a:r>
              <a:rPr lang="de-DE" b="0" baseline="0" dirty="0" smtClean="0">
                <a:sym typeface="Wingdings" panose="05000000000000000000" pitchFamily="2" charset="2"/>
              </a:rPr>
              <a:t> deutlich schlanker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39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481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52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684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623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Zwei Messaging-Ansätze</a:t>
            </a:r>
          </a:p>
          <a:p>
            <a:endParaRPr lang="de-DE" dirty="0" smtClean="0"/>
          </a:p>
          <a:p>
            <a:r>
              <a:rPr lang="de-DE" b="1" dirty="0" err="1" smtClean="0"/>
              <a:t>PubSub</a:t>
            </a:r>
            <a:r>
              <a:rPr lang="de-DE" b="1" dirty="0" smtClean="0"/>
              <a:t>:</a:t>
            </a:r>
            <a:r>
              <a:rPr lang="de-DE" baseline="0" dirty="0" smtClean="0"/>
              <a:t> Alle Interessierten Instanzen erhalten eine Nachricht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aseline="0" dirty="0" smtClean="0">
                <a:sym typeface="Wingdings" panose="05000000000000000000" pitchFamily="2" charset="2"/>
              </a:rPr>
              <a:t>Wie Rundfunk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aseline="0" dirty="0" smtClean="0">
                <a:sym typeface="Wingdings" panose="05000000000000000000" pitchFamily="2" charset="2"/>
              </a:rPr>
              <a:t>In Abwesenheit keine Nachrichten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P2P: </a:t>
            </a:r>
            <a:r>
              <a:rPr lang="de-DE" baseline="0" dirty="0" smtClean="0">
                <a:sym typeface="Wingdings" panose="05000000000000000000" pitchFamily="2" charset="2"/>
              </a:rPr>
              <a:t>Nur ein Empfänger von vielen Möglichen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 Nur einmalige Verarbeitung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aseline="0" dirty="0" smtClean="0">
                <a:sym typeface="Wingdings" panose="05000000000000000000" pitchFamily="2" charset="2"/>
              </a:rPr>
              <a:t>Lastverteilung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Getrennte Bezeichnungen!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129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Unterscheidung zwischen non</a:t>
            </a:r>
            <a:r>
              <a:rPr lang="de-DE" baseline="0" dirty="0" smtClean="0"/>
              <a:t>-persistent und persistent Messaging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aseline="0" dirty="0" smtClean="0">
                <a:sym typeface="Wingdings" panose="05000000000000000000" pitchFamily="2" charset="2"/>
              </a:rPr>
              <a:t>Non = im Arbeitsspeicher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aseline="0" dirty="0" err="1" smtClean="0">
                <a:sym typeface="Wingdings" panose="05000000000000000000" pitchFamily="2" charset="2"/>
              </a:rPr>
              <a:t>Perist</a:t>
            </a:r>
            <a:r>
              <a:rPr lang="de-DE" baseline="0" dirty="0" smtClean="0">
                <a:sym typeface="Wingdings" panose="05000000000000000000" pitchFamily="2" charset="2"/>
              </a:rPr>
              <a:t> = </a:t>
            </a:r>
            <a:r>
              <a:rPr lang="de-DE" baseline="0" dirty="0" err="1" smtClean="0">
                <a:sym typeface="Wingdings" panose="05000000000000000000" pitchFamily="2" charset="2"/>
              </a:rPr>
              <a:t>dauerhauft</a:t>
            </a:r>
            <a:r>
              <a:rPr lang="de-DE" baseline="0" dirty="0" smtClean="0">
                <a:sym typeface="Wingdings" panose="05000000000000000000" pitchFamily="2" charset="2"/>
              </a:rPr>
              <a:t> auf Festplatte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Wenn kein Datenverlust </a:t>
            </a:r>
            <a:r>
              <a:rPr lang="de-DE" baseline="0" dirty="0" smtClean="0">
                <a:sym typeface="Wingdings" panose="05000000000000000000" pitchFamily="2" charset="2"/>
              </a:rPr>
              <a:t> persistent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Speichert unmittelbar auf HDD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Daten im Fall von Serverausfall anschließend vorhanden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aseline="0" dirty="0" smtClean="0">
                <a:sym typeface="Wingdings" panose="05000000000000000000" pitchFamily="2" charset="2"/>
              </a:rPr>
              <a:t>Nur so </a:t>
            </a:r>
            <a:r>
              <a:rPr lang="de-DE" baseline="0" dirty="0" err="1" smtClean="0">
                <a:sym typeface="Wingdings" panose="05000000000000000000" pitchFamily="2" charset="2"/>
              </a:rPr>
              <a:t>exaclty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once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Erklärung </a:t>
            </a:r>
            <a:r>
              <a:rPr lang="de-DE" b="1" baseline="0" dirty="0" err="1" smtClean="0">
                <a:sym typeface="Wingdings" panose="05000000000000000000" pitchFamily="2" charset="2"/>
              </a:rPr>
              <a:t>KahaDB</a:t>
            </a:r>
            <a:r>
              <a:rPr lang="de-DE" b="1" baseline="0" dirty="0" smtClean="0">
                <a:sym typeface="Wingdings" panose="05000000000000000000" pitchFamily="2" charset="2"/>
              </a:rPr>
              <a:t>!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KahaDB</a:t>
            </a:r>
            <a:r>
              <a:rPr lang="de-DE" baseline="0" dirty="0" smtClean="0">
                <a:sym typeface="Wingdings" panose="05000000000000000000" pitchFamily="2" charset="2"/>
              </a:rPr>
              <a:t> genommen und meistgenutzt: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Nachrichten in Dateien abgelegt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Teil der Nachrichten </a:t>
            </a:r>
            <a:r>
              <a:rPr lang="de-DE" baseline="0" dirty="0" err="1" smtClean="0">
                <a:sym typeface="Wingdings" panose="05000000000000000000" pitchFamily="2" charset="2"/>
              </a:rPr>
              <a:t>gecached</a:t>
            </a:r>
            <a:r>
              <a:rPr lang="de-DE" baseline="0" dirty="0" smtClean="0">
                <a:sym typeface="Wingdings" panose="05000000000000000000" pitchFamily="2" charset="2"/>
              </a:rPr>
              <a:t>  schneller Zugriff</a:t>
            </a: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18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</a:t>
            </a:r>
            <a:r>
              <a:rPr lang="de-DE" baseline="0" dirty="0" smtClean="0"/>
              <a:t> Grundlegende </a:t>
            </a:r>
            <a:r>
              <a:rPr lang="de-DE" baseline="0" dirty="0" err="1" smtClean="0"/>
              <a:t>Apekte</a:t>
            </a:r>
            <a:r>
              <a:rPr lang="de-DE" baseline="0" dirty="0" smtClean="0"/>
              <a:t> bei verlässlicher Übertragung</a:t>
            </a:r>
          </a:p>
          <a:p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="1" baseline="0" dirty="0" smtClean="0"/>
              <a:t>Nachricht und innere </a:t>
            </a:r>
            <a:r>
              <a:rPr lang="de-DE" b="1" baseline="0" dirty="0" err="1" smtClean="0"/>
              <a:t>Stuktur</a:t>
            </a:r>
            <a:r>
              <a:rPr lang="de-DE" b="1" baseline="0" dirty="0" smtClean="0"/>
              <a:t>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aseline="0" dirty="0" smtClean="0">
                <a:sym typeface="Wingdings" panose="05000000000000000000" pitchFamily="2" charset="2"/>
              </a:rPr>
              <a:t>Gesetzte Felder, Antwortmechanismen, Filterung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2. Store-</a:t>
            </a:r>
            <a:r>
              <a:rPr lang="de-DE" b="1" baseline="0" dirty="0" err="1" smtClean="0">
                <a:sym typeface="Wingdings" panose="05000000000000000000" pitchFamily="2" charset="2"/>
              </a:rPr>
              <a:t>And</a:t>
            </a:r>
            <a:r>
              <a:rPr lang="de-DE" b="1" baseline="0" dirty="0" smtClean="0">
                <a:sym typeface="Wingdings" panose="05000000000000000000" pitchFamily="2" charset="2"/>
              </a:rPr>
              <a:t>-Forward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b="0" baseline="0" dirty="0" smtClean="0">
                <a:sym typeface="Wingdings" panose="05000000000000000000" pitchFamily="2" charset="2"/>
              </a:rPr>
              <a:t>Vorgehen: Erst speichern, dann weiterleiten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de-DE" b="1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3. Quittierung der Nachrichten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="1" baseline="0" dirty="0" smtClean="0">
                <a:sym typeface="Wingdings" panose="05000000000000000000" pitchFamily="2" charset="2"/>
              </a:rPr>
              <a:t> Das und Wie</a:t>
            </a:r>
            <a:r>
              <a:rPr lang="de-DE" b="0" baseline="0" dirty="0" smtClean="0">
                <a:sym typeface="Wingdings" panose="05000000000000000000" pitchFamily="2" charset="2"/>
              </a:rPr>
              <a:t> Nachrichten im System quittiert werden</a:t>
            </a:r>
            <a:endParaRPr lang="de-DE" b="1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B5428-C92C-46D3-91AE-35CA0F2F2E1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12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D500-76D9-4DD1-9F96-F114EEA2D8D0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Innovationsmanagement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796" y="2835522"/>
            <a:ext cx="2764031" cy="976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4DBC2-44F5-4E39-A9FF-A1959DD5ED14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Innovationsmanagement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6E0B-8963-4A05-8691-7DE09124F2D7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Innovationsmanagement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F938-7FFA-40A3-966C-3855BADF0E11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Innovationsmanagement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9641-DC88-464A-9CF3-E9EA51EC17C2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Innovationsmanagement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52AC-8404-4338-A701-DBC2965DB43A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Innovationsmanagement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199" y="1058238"/>
            <a:ext cx="1529825" cy="540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0FBE-706F-4524-95EB-35508C96FCB7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Innovationsmanagement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199" y="1058238"/>
            <a:ext cx="1529825" cy="540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4B0B-A6DA-4060-9206-D3C65413E016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Innovationsmanagement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199" y="1058238"/>
            <a:ext cx="1529825" cy="540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7B13632-3105-4A22-AA90-2B289CAAC208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Innovationsmanagement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13507" y="6355738"/>
            <a:ext cx="276503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Innovationsmanagement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0228" y="6390052"/>
            <a:ext cx="527799" cy="308130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957" y="955206"/>
            <a:ext cx="1529825" cy="540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11C7-A962-4814-8843-335D796514C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Innovationsmanagement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F72CF-32E2-480C-95B7-E14F14B0BA68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Innovationsmanagement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199" y="1058238"/>
            <a:ext cx="1529825" cy="540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2F10-16EA-427A-A06B-6ABBCC611E11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Innovationsmanagement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078" y="1058238"/>
            <a:ext cx="1529825" cy="540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B7AE-0B94-4BF3-AEF6-DF83AC4A6BA6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Innovationsmanagement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199" y="1058238"/>
            <a:ext cx="1529825" cy="540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E184-55B6-49F2-A21C-B64A36ABFDC2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Innovationsmanagement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199" y="1058238"/>
            <a:ext cx="1529825" cy="5405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77176-0867-401B-842E-DE53B6E74B0B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Innovationsmanagement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B652-EBE1-4FDC-B41F-10C3266823A3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Innovationsmanagement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0">
              <a:srgbClr val="0070C0"/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B0F0"/>
              </a:gs>
              <a:gs pos="0">
                <a:srgbClr val="0070C0"/>
              </a:gs>
            </a:gsLst>
            <a:lin ang="2520000" scaled="0"/>
          </a:gra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99" y="6355739"/>
            <a:ext cx="1027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1F1ED-DBEC-475E-B9E2-DD3D0E6026B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21570" y="6355739"/>
            <a:ext cx="2765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Innovationsmanagement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5680" y="6355739"/>
            <a:ext cx="527799" cy="308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Relationship Id="rId3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5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26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4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4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b="1" dirty="0" smtClean="0"/>
              <a:t>Präsentation Masterarbeit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400" dirty="0" smtClean="0"/>
              <a:t>Evaluation des Einsatzes von Apache Kafka als potenziellen Ersatz für bestehende MQ-Systeme</a:t>
            </a:r>
            <a:endParaRPr lang="de-DE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Christian Blomberg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.1 	ActiveMQ </a:t>
            </a:r>
            <a:r>
              <a:rPr lang="de-DE" sz="3200" b="1" i="1" dirty="0" smtClean="0"/>
              <a:t>– persistent Messaging</a:t>
            </a:r>
            <a:endParaRPr lang="de-DE" sz="3200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b="0" i="1" dirty="0" smtClean="0"/>
              <a:t>persistent</a:t>
            </a:r>
            <a:r>
              <a:rPr lang="de-DE" b="0" dirty="0" smtClean="0"/>
              <a:t> vs. </a:t>
            </a:r>
            <a:r>
              <a:rPr lang="de-DE" b="0" i="1" dirty="0" smtClean="0"/>
              <a:t>non-persistent</a:t>
            </a:r>
          </a:p>
          <a:p>
            <a:endParaRPr lang="de-DE" i="1" dirty="0"/>
          </a:p>
          <a:p>
            <a:r>
              <a:rPr lang="de-DE" i="1" dirty="0"/>
              <a:t>p</a:t>
            </a:r>
            <a:r>
              <a:rPr lang="de-DE" i="1" dirty="0" smtClean="0"/>
              <a:t>ersistent </a:t>
            </a:r>
            <a:r>
              <a:rPr lang="de-DE" b="0" i="1" dirty="0" smtClean="0"/>
              <a:t>beugt </a:t>
            </a:r>
            <a:r>
              <a:rPr lang="de-DE" b="0" i="1" dirty="0"/>
              <a:t>D</a:t>
            </a:r>
            <a:r>
              <a:rPr lang="de-DE" b="0" i="1" dirty="0" smtClean="0"/>
              <a:t>atenverlust vor</a:t>
            </a:r>
          </a:p>
          <a:p>
            <a:endParaRPr lang="de-DE" b="0" i="1" dirty="0"/>
          </a:p>
          <a:p>
            <a:r>
              <a:rPr lang="de-DE" b="0" i="1" dirty="0" smtClean="0"/>
              <a:t>Mehrere Messages-Stores verfügbar wie u.a.</a:t>
            </a:r>
          </a:p>
          <a:p>
            <a:pPr lvl="1"/>
            <a:r>
              <a:rPr lang="de-DE" sz="2400" b="0" i="1" dirty="0" err="1" smtClean="0"/>
              <a:t>KahaDB</a:t>
            </a:r>
            <a:endParaRPr lang="de-DE" sz="2400" b="0" i="1" dirty="0" smtClean="0"/>
          </a:p>
          <a:p>
            <a:pPr lvl="1"/>
            <a:r>
              <a:rPr lang="de-DE" sz="2400" b="0" i="1" dirty="0" smtClean="0"/>
              <a:t>AMQ </a:t>
            </a:r>
            <a:r>
              <a:rPr lang="de-DE" sz="2400" b="0" i="1" dirty="0" err="1" smtClean="0"/>
              <a:t>MessageStore</a:t>
            </a:r>
            <a:endParaRPr lang="de-DE" sz="2400" b="0" i="1" dirty="0" smtClean="0"/>
          </a:p>
          <a:p>
            <a:pPr lvl="1"/>
            <a:r>
              <a:rPr lang="de-DE" sz="2400" b="0" i="1" dirty="0" smtClean="0"/>
              <a:t>JDBC-</a:t>
            </a:r>
            <a:r>
              <a:rPr lang="de-DE" sz="2400" b="0" i="1" dirty="0" err="1" smtClean="0"/>
              <a:t>MessageStore</a:t>
            </a:r>
            <a:endParaRPr lang="de-DE" sz="2400" b="0" i="1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Bild 12" descr="KahaD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84" y="2215954"/>
            <a:ext cx="3338316" cy="38614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46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.1 	ActiveMQ </a:t>
            </a:r>
            <a:r>
              <a:rPr lang="de-DE" sz="3200" b="1" i="1" dirty="0" smtClean="0"/>
              <a:t>– Garantierte Übertragung</a:t>
            </a:r>
            <a:endParaRPr lang="de-DE" sz="3200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2931" y="2295294"/>
            <a:ext cx="9613861" cy="3599316"/>
          </a:xfrm>
        </p:spPr>
        <p:txBody>
          <a:bodyPr>
            <a:normAutofit/>
          </a:bodyPr>
          <a:lstStyle/>
          <a:p>
            <a:pPr lvl="1"/>
            <a:r>
              <a:rPr lang="de-DE" sz="2800" b="0" dirty="0" smtClean="0"/>
              <a:t>Nachrichtenstruktur</a:t>
            </a:r>
          </a:p>
          <a:p>
            <a:pPr lvl="1"/>
            <a:endParaRPr lang="de-DE" sz="2800" b="0" i="1" dirty="0" smtClean="0"/>
          </a:p>
          <a:p>
            <a:pPr lvl="1"/>
            <a:r>
              <a:rPr lang="de-DE" sz="2800" b="0" i="1" dirty="0" smtClean="0"/>
              <a:t>Store-</a:t>
            </a:r>
            <a:r>
              <a:rPr lang="de-DE" sz="2800" b="0" i="1" dirty="0" err="1" smtClean="0"/>
              <a:t>And</a:t>
            </a:r>
            <a:r>
              <a:rPr lang="de-DE" sz="2800" b="0" i="1" dirty="0" smtClean="0"/>
              <a:t>-Forward </a:t>
            </a:r>
            <a:r>
              <a:rPr lang="de-DE" sz="2800" b="0" dirty="0" smtClean="0"/>
              <a:t>Messaging</a:t>
            </a:r>
          </a:p>
          <a:p>
            <a:pPr lvl="1"/>
            <a:endParaRPr lang="de-DE" sz="2800" b="0" dirty="0" smtClean="0"/>
          </a:p>
          <a:p>
            <a:pPr lvl="1"/>
            <a:r>
              <a:rPr lang="de-DE" sz="2800" b="0" dirty="0" smtClean="0"/>
              <a:t>Quittierung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87" y="3762293"/>
            <a:ext cx="7044840" cy="2462866"/>
          </a:xfrm>
          <a:prstGeom prst="rect">
            <a:avLst/>
          </a:prstGeom>
        </p:spPr>
      </p:pic>
      <p:sp>
        <p:nvSpPr>
          <p:cNvPr id="8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9630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.1 	ActiveMQ </a:t>
            </a:r>
            <a:r>
              <a:rPr lang="de-DE" sz="3200" b="1" i="1" dirty="0" smtClean="0"/>
              <a:t>– Einsatz mehrerer Broker</a:t>
            </a:r>
            <a:endParaRPr lang="de-DE" sz="3200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sz="32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Grafik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" t="5550" r="47880" b="3077"/>
          <a:stretch/>
        </p:blipFill>
        <p:spPr bwMode="auto">
          <a:xfrm>
            <a:off x="1799241" y="2144684"/>
            <a:ext cx="4267201" cy="40789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pic>
        <p:nvPicPr>
          <p:cNvPr id="10" name="Grafik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2" t="5930" r="2085" b="3301"/>
          <a:stretch/>
        </p:blipFill>
        <p:spPr bwMode="auto">
          <a:xfrm>
            <a:off x="6454887" y="2144684"/>
            <a:ext cx="3717814" cy="40520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40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25004"/>
            <a:ext cx="3028949" cy="7373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.2 	Kafka </a:t>
            </a:r>
            <a:r>
              <a:rPr lang="de-DE" sz="3200" b="1" i="1" dirty="0" smtClean="0"/>
              <a:t>– ZooKeeper</a:t>
            </a:r>
            <a:endParaRPr lang="de-DE" sz="3200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336873"/>
            <a:ext cx="5354719" cy="3599316"/>
          </a:xfrm>
        </p:spPr>
        <p:txBody>
          <a:bodyPr>
            <a:normAutofit/>
          </a:bodyPr>
          <a:lstStyle/>
          <a:p>
            <a:pPr lvl="1"/>
            <a:r>
              <a:rPr lang="de-DE" sz="2800" b="0" dirty="0" smtClean="0"/>
              <a:t>ZooKeeper</a:t>
            </a:r>
          </a:p>
          <a:p>
            <a:pPr lvl="1"/>
            <a:endParaRPr lang="de-DE" sz="2800" b="0" dirty="0"/>
          </a:p>
          <a:p>
            <a:pPr lvl="1"/>
            <a:r>
              <a:rPr lang="de-DE" sz="2800" b="0" dirty="0" smtClean="0"/>
              <a:t>Koordinierung von verteilten Systemen</a:t>
            </a:r>
          </a:p>
          <a:p>
            <a:pPr marL="457200" lvl="1" indent="0">
              <a:buNone/>
            </a:pPr>
            <a:endParaRPr lang="de-DE" sz="2800" b="0" dirty="0"/>
          </a:p>
          <a:p>
            <a:pPr lvl="1"/>
            <a:r>
              <a:rPr lang="de-DE" sz="2800" b="0" dirty="0" smtClean="0"/>
              <a:t>Ensemble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Bild 15" descr="Three-Node-Kafka-Infrastructu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" b="4320"/>
          <a:stretch>
            <a:fillRect/>
          </a:stretch>
        </p:blipFill>
        <p:spPr bwMode="auto">
          <a:xfrm>
            <a:off x="6570498" y="2290205"/>
            <a:ext cx="5357529" cy="369265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8535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.2 	Kafka </a:t>
            </a:r>
            <a:r>
              <a:rPr lang="de-DE" sz="3200" b="1" i="1" dirty="0" smtClean="0"/>
              <a:t>– Messaging-Modell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Bild 16" descr="Kafka_Speicherung_Partionen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18777" b="3086"/>
          <a:stretch/>
        </p:blipFill>
        <p:spPr bwMode="auto">
          <a:xfrm>
            <a:off x="6989632" y="2031584"/>
            <a:ext cx="4938395" cy="1801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 descr="C:\Users\cblomber\AppData\Local\Microsoft\Windows\INetCache\Content.Word\Kafka_Auslesen_Partionen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7" b="3882"/>
          <a:stretch/>
        </p:blipFill>
        <p:spPr bwMode="auto">
          <a:xfrm>
            <a:off x="6989632" y="3867203"/>
            <a:ext cx="4938395" cy="247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800" b="0" dirty="0" smtClean="0"/>
              <a:t>Nur ein Modell</a:t>
            </a:r>
          </a:p>
          <a:p>
            <a:pPr lvl="1"/>
            <a:endParaRPr lang="de-DE" sz="2800" b="0" dirty="0"/>
          </a:p>
          <a:p>
            <a:pPr lvl="1"/>
            <a:r>
              <a:rPr lang="de-DE" sz="2800" b="0" dirty="0" smtClean="0"/>
              <a:t>Topics/ Partitionen</a:t>
            </a:r>
          </a:p>
          <a:p>
            <a:pPr lvl="1"/>
            <a:endParaRPr lang="de-DE" sz="2800" b="0" dirty="0"/>
          </a:p>
          <a:p>
            <a:pPr lvl="1"/>
            <a:r>
              <a:rPr lang="de-DE" sz="2800" b="0" dirty="0" smtClean="0"/>
              <a:t>Aufgebaut wie Listen</a:t>
            </a:r>
          </a:p>
          <a:p>
            <a:pPr lvl="1"/>
            <a:endParaRPr lang="de-DE" sz="2800" b="0" dirty="0"/>
          </a:p>
          <a:p>
            <a:pPr lvl="1"/>
            <a:r>
              <a:rPr lang="de-DE" sz="2800" b="0" dirty="0" smtClean="0"/>
              <a:t>Consumer verwalten Offset</a:t>
            </a:r>
          </a:p>
        </p:txBody>
      </p:sp>
      <p:sp>
        <p:nvSpPr>
          <p:cNvPr id="11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.2 	Kafka </a:t>
            </a:r>
            <a:r>
              <a:rPr lang="de-DE" sz="3200" b="1" i="1" dirty="0" smtClean="0"/>
              <a:t>– Messaging-Modell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12555" y="2425611"/>
            <a:ext cx="698489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400" b="0" dirty="0" smtClean="0"/>
              <a:t>Partitionen werden Consumern zugewiesen</a:t>
            </a:r>
          </a:p>
          <a:p>
            <a:pPr lvl="1"/>
            <a:endParaRPr lang="de-DE" sz="2400" b="0" dirty="0" smtClean="0"/>
          </a:p>
          <a:p>
            <a:pPr lvl="1"/>
            <a:r>
              <a:rPr lang="de-DE" sz="2400" b="0" dirty="0" smtClean="0"/>
              <a:t>Maximal 1 Consumer pro Partition</a:t>
            </a:r>
          </a:p>
          <a:p>
            <a:pPr lvl="1"/>
            <a:endParaRPr lang="de-DE" sz="2400" b="0" dirty="0" smtClean="0"/>
          </a:p>
          <a:p>
            <a:pPr lvl="1"/>
            <a:r>
              <a:rPr lang="de-DE" sz="2400" b="0" dirty="0" smtClean="0"/>
              <a:t>Consumer ggf. mehrere Partitionen</a:t>
            </a:r>
          </a:p>
          <a:p>
            <a:pPr lvl="1"/>
            <a:endParaRPr lang="de-DE" sz="2400" b="0" dirty="0"/>
          </a:p>
          <a:p>
            <a:pPr lvl="1"/>
            <a:r>
              <a:rPr lang="de-DE" sz="2400" i="1" dirty="0" err="1" smtClean="0"/>
              <a:t>ConsumerGroups</a:t>
            </a:r>
            <a:r>
              <a:rPr lang="de-DE" sz="2400" b="0" dirty="0" smtClean="0"/>
              <a:t> zur Mehrfachverarbeitung</a:t>
            </a:r>
          </a:p>
          <a:p>
            <a:pPr lvl="1"/>
            <a:endParaRPr lang="de-DE" sz="2400" dirty="0" smtClean="0"/>
          </a:p>
        </p:txBody>
      </p:sp>
      <p:pic>
        <p:nvPicPr>
          <p:cNvPr id="11" name="Grafik 10" descr="C:\Users\cblomber\AppData\Local\Microsoft\Windows\INetCache\Content.Word\MessagingModell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946" y="2195457"/>
            <a:ext cx="5169154" cy="40596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833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.2 	Kafka </a:t>
            </a:r>
            <a:r>
              <a:rPr lang="de-DE" sz="3200" b="1" i="1" dirty="0" smtClean="0"/>
              <a:t>– Interne Broker Abläufe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93809" y="25780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800" b="0" dirty="0" smtClean="0"/>
              <a:t>Clusterzugehörigkeit</a:t>
            </a:r>
          </a:p>
          <a:p>
            <a:pPr lvl="1"/>
            <a:endParaRPr lang="de-DE" sz="2800" b="0" dirty="0"/>
          </a:p>
          <a:p>
            <a:pPr lvl="1"/>
            <a:r>
              <a:rPr lang="de-DE" sz="2800" b="0" dirty="0" smtClean="0"/>
              <a:t>Replication</a:t>
            </a:r>
          </a:p>
          <a:p>
            <a:pPr lvl="1"/>
            <a:endParaRPr lang="de-DE" sz="2800" b="0" dirty="0"/>
          </a:p>
          <a:p>
            <a:pPr lvl="1"/>
            <a:r>
              <a:rPr lang="de-DE" sz="2800" b="0" dirty="0" smtClean="0"/>
              <a:t>Controller</a:t>
            </a:r>
          </a:p>
          <a:p>
            <a:pPr lvl="1"/>
            <a:endParaRPr lang="de-DE" sz="3200" dirty="0"/>
          </a:p>
        </p:txBody>
      </p:sp>
      <p:sp>
        <p:nvSpPr>
          <p:cNvPr id="8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t="5227" r="8032" b="5138"/>
          <a:stretch/>
        </p:blipFill>
        <p:spPr>
          <a:xfrm>
            <a:off x="10423846" y="2128201"/>
            <a:ext cx="1581508" cy="237640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 t="5045" r="7344" b="4731"/>
          <a:stretch/>
        </p:blipFill>
        <p:spPr>
          <a:xfrm>
            <a:off x="8780809" y="4344461"/>
            <a:ext cx="1592520" cy="2376403"/>
          </a:xfrm>
          <a:prstGeom prst="rect">
            <a:avLst/>
          </a:prstGeom>
        </p:spPr>
      </p:pic>
      <p:cxnSp>
        <p:nvCxnSpPr>
          <p:cNvPr id="23" name="Gerader Verbinder 22"/>
          <p:cNvCxnSpPr>
            <a:stCxn id="7" idx="2"/>
            <a:endCxn id="11" idx="3"/>
          </p:cNvCxnSpPr>
          <p:nvPr/>
        </p:nvCxnSpPr>
        <p:spPr>
          <a:xfrm flipH="1">
            <a:off x="10373329" y="4504604"/>
            <a:ext cx="841271" cy="1028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8743675" y="3156260"/>
            <a:ext cx="16801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endCxn id="11" idx="1"/>
          </p:cNvCxnSpPr>
          <p:nvPr/>
        </p:nvCxnSpPr>
        <p:spPr>
          <a:xfrm>
            <a:off x="7950170" y="4481597"/>
            <a:ext cx="830639" cy="1051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999741" y="2905125"/>
            <a:ext cx="584617" cy="298760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 smtClean="0">
                <a:solidFill>
                  <a:schemeClr val="bg1"/>
                </a:solidFill>
              </a:rPr>
              <a:t>M10</a:t>
            </a:r>
            <a:endParaRPr lang="de-DE" sz="900" b="1" dirty="0">
              <a:solidFill>
                <a:schemeClr val="bg1"/>
              </a:solidFill>
            </a:endParaRPr>
          </a:p>
        </p:txBody>
      </p:sp>
      <p:sp>
        <p:nvSpPr>
          <p:cNvPr id="39" name="Pfeil nach rechts 38"/>
          <p:cNvSpPr/>
          <p:nvPr/>
        </p:nvSpPr>
        <p:spPr>
          <a:xfrm>
            <a:off x="6678408" y="2952750"/>
            <a:ext cx="438150" cy="203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" t="4741" r="8078" b="5046"/>
          <a:stretch/>
        </p:blipFill>
        <p:spPr>
          <a:xfrm>
            <a:off x="7176653" y="2113998"/>
            <a:ext cx="1578898" cy="2376403"/>
          </a:xfrm>
          <a:prstGeom prst="rect">
            <a:avLst/>
          </a:prstGeom>
        </p:spPr>
      </p:pic>
      <p:cxnSp>
        <p:nvCxnSpPr>
          <p:cNvPr id="42" name="Gerader Verbinder 41"/>
          <p:cNvCxnSpPr/>
          <p:nvPr/>
        </p:nvCxnSpPr>
        <p:spPr>
          <a:xfrm flipH="1" flipV="1">
            <a:off x="10399817" y="2095214"/>
            <a:ext cx="1605537" cy="246923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H="1">
            <a:off x="10367933" y="2113998"/>
            <a:ext cx="1687938" cy="245045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16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.2 	Kafka </a:t>
            </a:r>
            <a:r>
              <a:rPr lang="de-DE" sz="3200" b="1" i="1" dirty="0" smtClean="0"/>
              <a:t>– Verlässliche Übertragung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sp>
        <p:nvSpPr>
          <p:cNvPr id="8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grpSp>
        <p:nvGrpSpPr>
          <p:cNvPr id="19" name="Gruppieren 18"/>
          <p:cNvGrpSpPr/>
          <p:nvPr/>
        </p:nvGrpSpPr>
        <p:grpSpPr>
          <a:xfrm>
            <a:off x="355237" y="2126402"/>
            <a:ext cx="5674088" cy="2019300"/>
            <a:chOff x="355237" y="2126402"/>
            <a:chExt cx="5674088" cy="2019300"/>
          </a:xfrm>
        </p:grpSpPr>
        <p:sp>
          <p:nvSpPr>
            <p:cNvPr id="12" name="Abgerundetes Rechteck 11"/>
            <p:cNvSpPr/>
            <p:nvPr/>
          </p:nvSpPr>
          <p:spPr>
            <a:xfrm>
              <a:off x="355237" y="2126402"/>
              <a:ext cx="5674088" cy="20193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+mj-lt"/>
                <a:buAutoNum type="arabicPeriod"/>
              </a:pPr>
              <a:endParaRPr lang="de-DE" dirty="0" smtClean="0"/>
            </a:p>
            <a:p>
              <a:pPr marL="800100" lvl="1" indent="-342900">
                <a:buFont typeface="+mj-lt"/>
                <a:buAutoNum type="arabicPeriod"/>
              </a:pPr>
              <a:endParaRPr lang="de-DE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de-DE" dirty="0" smtClean="0"/>
                <a:t>Reihenfolge </a:t>
              </a:r>
              <a:r>
                <a:rPr lang="de-DE" dirty="0"/>
                <a:t>in Partition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de-DE" dirty="0"/>
                <a:t>Nachricht </a:t>
              </a:r>
              <a:r>
                <a:rPr lang="de-DE" dirty="0" err="1"/>
                <a:t>committed</a:t>
              </a:r>
              <a:r>
                <a:rPr lang="de-DE" dirty="0"/>
                <a:t> = auf allen Replicas 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de-DE" dirty="0" err="1"/>
                <a:t>Committed</a:t>
              </a:r>
              <a:r>
                <a:rPr lang="de-DE" dirty="0"/>
                <a:t> </a:t>
              </a:r>
              <a:r>
                <a:rPr lang="de-DE" b="1" dirty="0"/>
                <a:t>=</a:t>
              </a:r>
              <a:r>
                <a:rPr lang="de-DE" dirty="0"/>
                <a:t> Verlust ausgeschlossen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de-DE" dirty="0" smtClean="0"/>
                <a:t>Erst </a:t>
              </a:r>
              <a:r>
                <a:rPr lang="de-DE" dirty="0"/>
                <a:t>sichtbar wenn </a:t>
              </a:r>
              <a:r>
                <a:rPr lang="de-DE" i="1" dirty="0" err="1"/>
                <a:t>committed</a:t>
              </a:r>
              <a:endParaRPr lang="de-DE" i="1" dirty="0"/>
            </a:p>
            <a:p>
              <a:pPr algn="ctr"/>
              <a:endParaRPr lang="de-DE" dirty="0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830196" y="2268790"/>
              <a:ext cx="4819417" cy="404053"/>
            </a:xfrm>
            <a:prstGeom prst="roundRect">
              <a:avLst/>
            </a:prstGeom>
            <a:solidFill>
              <a:srgbClr val="026F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i="1" dirty="0" smtClean="0">
                  <a:solidFill>
                    <a:schemeClr val="bg1"/>
                  </a:solidFill>
                </a:rPr>
                <a:t>Kafka-Garantien</a:t>
              </a:r>
              <a:endParaRPr lang="de-DE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6253939" y="2126402"/>
            <a:ext cx="5674088" cy="2019300"/>
            <a:chOff x="6253939" y="2126402"/>
            <a:chExt cx="5674088" cy="2019300"/>
          </a:xfrm>
        </p:grpSpPr>
        <p:sp>
          <p:nvSpPr>
            <p:cNvPr id="13" name="Abgerundetes Rechteck 12"/>
            <p:cNvSpPr/>
            <p:nvPr/>
          </p:nvSpPr>
          <p:spPr>
            <a:xfrm>
              <a:off x="6253939" y="2126402"/>
              <a:ext cx="5674088" cy="20193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+mj-lt"/>
                <a:buAutoNum type="arabicPeriod"/>
              </a:pPr>
              <a:endParaRPr lang="de-DE" dirty="0" smtClean="0"/>
            </a:p>
            <a:p>
              <a:pPr marL="800100" lvl="1" indent="-342900">
                <a:buFont typeface="+mj-lt"/>
                <a:buAutoNum type="arabicPeriod"/>
              </a:pPr>
              <a:endParaRPr lang="de-DE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de-DE" dirty="0" smtClean="0"/>
                <a:t>ReplicationFactor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de-DE" dirty="0" err="1" smtClean="0"/>
                <a:t>Unclean</a:t>
              </a:r>
              <a:r>
                <a:rPr lang="de-DE" dirty="0" smtClean="0"/>
                <a:t> Leader </a:t>
              </a:r>
              <a:r>
                <a:rPr lang="de-DE" dirty="0" err="1" smtClean="0"/>
                <a:t>Election</a:t>
              </a:r>
              <a:r>
                <a:rPr lang="de-DE" dirty="0" smtClean="0"/>
                <a:t> (</a:t>
              </a:r>
              <a:r>
                <a:rPr lang="de-DE" b="1" i="1" dirty="0" smtClean="0"/>
                <a:t>= </a:t>
              </a:r>
              <a:r>
                <a:rPr lang="de-DE" b="1" i="1" dirty="0" err="1" smtClean="0"/>
                <a:t>false</a:t>
              </a:r>
              <a:r>
                <a:rPr lang="de-DE" b="1" i="1" dirty="0" smtClean="0"/>
                <a:t>)</a:t>
              </a:r>
              <a:endParaRPr lang="de-DE" b="1" i="1" dirty="0" smtClean="0"/>
            </a:p>
            <a:p>
              <a:pPr marL="800100" lvl="1" indent="-342900">
                <a:buFont typeface="+mj-lt"/>
                <a:buAutoNum type="arabicPeriod"/>
              </a:pPr>
              <a:r>
                <a:rPr lang="de-DE" dirty="0" smtClean="0"/>
                <a:t>Minimum Insync Replicas</a:t>
              </a:r>
            </a:p>
            <a:p>
              <a:pPr algn="ctr"/>
              <a:endParaRPr lang="de-DE" dirty="0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6728898" y="2268790"/>
              <a:ext cx="4819417" cy="404053"/>
            </a:xfrm>
            <a:prstGeom prst="roundRect">
              <a:avLst/>
            </a:prstGeom>
            <a:solidFill>
              <a:srgbClr val="026F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i="1" dirty="0" smtClean="0">
                  <a:solidFill>
                    <a:schemeClr val="bg1"/>
                  </a:solidFill>
                </a:rPr>
                <a:t>Broker-Konfiguration</a:t>
              </a:r>
              <a:endParaRPr lang="de-DE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55237" y="4268253"/>
            <a:ext cx="5674088" cy="2019300"/>
            <a:chOff x="355237" y="4268253"/>
            <a:chExt cx="5674088" cy="2019300"/>
          </a:xfrm>
        </p:grpSpPr>
        <p:sp>
          <p:nvSpPr>
            <p:cNvPr id="15" name="Abgerundetes Rechteck 14"/>
            <p:cNvSpPr/>
            <p:nvPr/>
          </p:nvSpPr>
          <p:spPr>
            <a:xfrm>
              <a:off x="355237" y="4268253"/>
              <a:ext cx="5674088" cy="20193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+mj-lt"/>
                <a:buAutoNum type="arabicPeriod"/>
              </a:pPr>
              <a:endParaRPr lang="de-DE" dirty="0" smtClean="0"/>
            </a:p>
            <a:p>
              <a:pPr marL="800100" lvl="1" indent="-342900">
                <a:buFont typeface="+mj-lt"/>
                <a:buAutoNum type="arabicPeriod"/>
              </a:pPr>
              <a:endParaRPr lang="de-DE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de-DE" i="1" dirty="0" err="1" smtClean="0"/>
                <a:t>acks</a:t>
              </a:r>
              <a:r>
                <a:rPr lang="de-DE" i="1" dirty="0" smtClean="0"/>
                <a:t>-</a:t>
              </a:r>
              <a:r>
                <a:rPr lang="de-DE" dirty="0" smtClean="0"/>
                <a:t>Konfiguration </a:t>
              </a:r>
              <a:r>
                <a:rPr lang="de-DE" b="1" i="1" dirty="0" smtClean="0"/>
                <a:t>(= all)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de-DE" dirty="0" err="1" smtClean="0"/>
                <a:t>auto.offset.reset</a:t>
              </a:r>
              <a:r>
                <a:rPr lang="de-DE" dirty="0" smtClean="0"/>
                <a:t> </a:t>
              </a:r>
              <a:r>
                <a:rPr lang="de-DE" b="1" i="1" dirty="0" smtClean="0"/>
                <a:t>(= </a:t>
              </a:r>
              <a:r>
                <a:rPr lang="de-DE" b="1" i="1" dirty="0" err="1" smtClean="0"/>
                <a:t>earliest</a:t>
              </a:r>
              <a:r>
                <a:rPr lang="de-DE" b="1" i="1" dirty="0" smtClean="0"/>
                <a:t>)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de-DE" dirty="0" smtClean="0"/>
                <a:t>Regelmäßiges </a:t>
              </a:r>
              <a:r>
                <a:rPr lang="de-DE" i="1" dirty="0" err="1" smtClean="0"/>
                <a:t>Polling</a:t>
              </a:r>
              <a:r>
                <a:rPr lang="de-DE" i="1" dirty="0" smtClean="0"/>
                <a:t> &amp; Offset </a:t>
              </a:r>
              <a:r>
                <a:rPr lang="de-DE" dirty="0" smtClean="0"/>
                <a:t>übertragen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de-DE" dirty="0" smtClean="0"/>
                <a:t>Fehlerhandling</a:t>
              </a:r>
            </a:p>
            <a:p>
              <a:pPr lvl="1"/>
              <a:endParaRPr lang="de-DE" dirty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830196" y="4410641"/>
              <a:ext cx="4819417" cy="404053"/>
            </a:xfrm>
            <a:prstGeom prst="roundRect">
              <a:avLst/>
            </a:prstGeom>
            <a:solidFill>
              <a:srgbClr val="026F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i="1" dirty="0" smtClean="0">
                  <a:solidFill>
                    <a:schemeClr val="bg1"/>
                  </a:solidFill>
                </a:rPr>
                <a:t>Producer und Consumer</a:t>
              </a:r>
              <a:endParaRPr lang="de-DE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6253939" y="4268253"/>
            <a:ext cx="5674088" cy="2019300"/>
            <a:chOff x="6253939" y="4268253"/>
            <a:chExt cx="5674088" cy="2019300"/>
          </a:xfrm>
        </p:grpSpPr>
        <p:sp>
          <p:nvSpPr>
            <p:cNvPr id="17" name="Abgerundetes Rechteck 16"/>
            <p:cNvSpPr/>
            <p:nvPr/>
          </p:nvSpPr>
          <p:spPr>
            <a:xfrm>
              <a:off x="6253939" y="4268253"/>
              <a:ext cx="5674088" cy="20193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+mj-lt"/>
                <a:buAutoNum type="arabicPeriod"/>
              </a:pPr>
              <a:endParaRPr lang="de-DE" dirty="0" smtClean="0"/>
            </a:p>
            <a:p>
              <a:pPr marL="800100" lvl="1" indent="-342900">
                <a:buFont typeface="+mj-lt"/>
                <a:buAutoNum type="arabicPeriod"/>
              </a:pPr>
              <a:endParaRPr lang="de-DE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de-DE" b="1" i="1" dirty="0" smtClean="0"/>
                <a:t>At-Least-Once</a:t>
              </a:r>
              <a:r>
                <a:rPr lang="de-DE" dirty="0" smtClean="0"/>
                <a:t> Zustellgarantie gegeben</a:t>
              </a:r>
              <a:endParaRPr lang="de-DE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de-DE" dirty="0" smtClean="0"/>
                <a:t>Duplikate können auftreten </a:t>
              </a:r>
              <a:endParaRPr lang="de-DE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de-DE" dirty="0" smtClean="0"/>
                <a:t>Zusatzmaßnahmen in Clients</a:t>
              </a:r>
              <a:endParaRPr lang="de-DE" i="1" dirty="0"/>
            </a:p>
            <a:p>
              <a:pPr algn="ctr"/>
              <a:endParaRPr lang="de-DE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6728898" y="4410641"/>
              <a:ext cx="4819417" cy="404053"/>
            </a:xfrm>
            <a:prstGeom prst="roundRect">
              <a:avLst/>
            </a:prstGeom>
            <a:solidFill>
              <a:srgbClr val="026F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i="1" dirty="0" smtClean="0">
                  <a:solidFill>
                    <a:schemeClr val="bg1"/>
                  </a:solidFill>
                </a:rPr>
                <a:t>Exactly-Once</a:t>
              </a:r>
              <a:endParaRPr lang="de-DE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16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Aufbau der Testumgebung</a:t>
            </a:r>
            <a:endParaRPr lang="de-DE" sz="3200" b="1" i="1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393809" y="2578011"/>
            <a:ext cx="9900373" cy="331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/>
          </a:p>
          <a:p>
            <a:pPr lvl="1"/>
            <a:endParaRPr lang="de-DE" sz="3200" dirty="0" smtClean="0"/>
          </a:p>
          <a:p>
            <a:pPr lvl="1"/>
            <a:endParaRPr lang="de-DE" sz="3200" dirty="0"/>
          </a:p>
          <a:p>
            <a:pPr lvl="1"/>
            <a:endParaRPr lang="de-DE" sz="3200" dirty="0" smtClean="0"/>
          </a:p>
          <a:p>
            <a:pPr lvl="2"/>
            <a:endParaRPr lang="de-DE" sz="3000" dirty="0"/>
          </a:p>
          <a:p>
            <a:pPr lvl="2"/>
            <a:endParaRPr lang="de-DE" sz="3000" dirty="0" smtClean="0"/>
          </a:p>
          <a:p>
            <a:pPr lvl="2"/>
            <a:endParaRPr lang="de-DE" sz="3000" dirty="0"/>
          </a:p>
          <a:p>
            <a:pPr lvl="2"/>
            <a:endParaRPr lang="de-DE" sz="3000" dirty="0" smtClean="0"/>
          </a:p>
          <a:p>
            <a:pPr lvl="2"/>
            <a:endParaRPr lang="de-DE" sz="3000" dirty="0" smtClean="0"/>
          </a:p>
          <a:p>
            <a:pPr lvl="1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6158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Aufbau der Testumgebung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393809" y="2578011"/>
            <a:ext cx="9900373" cy="331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800" b="0" dirty="0" smtClean="0"/>
              <a:t>Analysierung Broker-Verhalten</a:t>
            </a:r>
          </a:p>
          <a:p>
            <a:pPr lvl="1"/>
            <a:endParaRPr lang="de-DE" sz="2800" b="0" dirty="0"/>
          </a:p>
          <a:p>
            <a:pPr lvl="1"/>
            <a:r>
              <a:rPr lang="de-DE" sz="2800" b="0" dirty="0" smtClean="0"/>
              <a:t>Producer und Consumer getrennt getestet</a:t>
            </a:r>
          </a:p>
          <a:p>
            <a:pPr lvl="1"/>
            <a:endParaRPr lang="de-DE" sz="2800" b="0" dirty="0"/>
          </a:p>
          <a:p>
            <a:pPr lvl="1"/>
            <a:r>
              <a:rPr lang="de-DE" sz="2800" b="0" dirty="0" smtClean="0"/>
              <a:t>3 Testszenarien</a:t>
            </a:r>
          </a:p>
          <a:p>
            <a:pPr lvl="1"/>
            <a:endParaRPr lang="de-DE" sz="2800" b="0" dirty="0"/>
          </a:p>
          <a:p>
            <a:pPr lvl="1"/>
            <a:r>
              <a:rPr lang="de-DE" sz="2800" b="0" dirty="0" smtClean="0"/>
              <a:t>OTTO-Maschinen</a:t>
            </a:r>
          </a:p>
          <a:p>
            <a:pPr lvl="1"/>
            <a:endParaRPr lang="de-DE" sz="3200" dirty="0"/>
          </a:p>
          <a:p>
            <a:pPr lvl="1"/>
            <a:endParaRPr lang="de-DE" sz="3200" dirty="0" smtClean="0"/>
          </a:p>
          <a:p>
            <a:pPr lvl="1"/>
            <a:endParaRPr lang="de-DE" sz="3200" dirty="0"/>
          </a:p>
          <a:p>
            <a:pPr lvl="1"/>
            <a:endParaRPr lang="de-DE" sz="3200" dirty="0" smtClean="0"/>
          </a:p>
          <a:p>
            <a:pPr lvl="2"/>
            <a:endParaRPr lang="de-DE" sz="3000" dirty="0"/>
          </a:p>
          <a:p>
            <a:pPr lvl="2"/>
            <a:endParaRPr lang="de-DE" sz="3000" dirty="0" smtClean="0"/>
          </a:p>
          <a:p>
            <a:pPr lvl="2"/>
            <a:endParaRPr lang="de-DE" sz="3000" dirty="0"/>
          </a:p>
          <a:p>
            <a:pPr lvl="2"/>
            <a:endParaRPr lang="de-DE" sz="3000" dirty="0" smtClean="0"/>
          </a:p>
          <a:p>
            <a:pPr lvl="2"/>
            <a:endParaRPr lang="de-DE" sz="3000" dirty="0" smtClean="0"/>
          </a:p>
          <a:p>
            <a:pPr lvl="1"/>
            <a:endParaRPr lang="de-DE" sz="3200" dirty="0"/>
          </a:p>
        </p:txBody>
      </p:sp>
      <p:sp>
        <p:nvSpPr>
          <p:cNvPr id="12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pic>
        <p:nvPicPr>
          <p:cNvPr id="9" name="Grafik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07" y="2247198"/>
            <a:ext cx="4024945" cy="3725251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04413"/>
              </p:ext>
            </p:extLst>
          </p:nvPr>
        </p:nvGraphicFramePr>
        <p:xfrm>
          <a:off x="4067175" y="4314825"/>
          <a:ext cx="8022778" cy="1921675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2005042"/>
                <a:gridCol w="2005912"/>
                <a:gridCol w="2005912"/>
                <a:gridCol w="2005912"/>
              </a:tblGrid>
              <a:tr h="443894"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Apache ActiveMQ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effectLst/>
                        </a:rPr>
                        <a:t>Apache Kafka</a:t>
                      </a:r>
                      <a:endParaRPr lang="de-DE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443894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1">
                          <a:solidFill>
                            <a:schemeClr val="tx1"/>
                          </a:solidFill>
                          <a:effectLst/>
                        </a:rPr>
                        <a:t>Producer</a:t>
                      </a:r>
                      <a:endParaRPr lang="de-DE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1">
                          <a:solidFill>
                            <a:schemeClr val="tx1"/>
                          </a:solidFill>
                          <a:effectLst/>
                        </a:rPr>
                        <a:t>Consumer</a:t>
                      </a:r>
                      <a:endParaRPr lang="de-DE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1">
                          <a:solidFill>
                            <a:schemeClr val="tx1"/>
                          </a:solidFill>
                          <a:effectLst/>
                        </a:rPr>
                        <a:t>Producer</a:t>
                      </a:r>
                      <a:endParaRPr lang="de-DE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800" b="1" dirty="0">
                          <a:solidFill>
                            <a:schemeClr val="tx1"/>
                          </a:solidFill>
                          <a:effectLst/>
                        </a:rPr>
                        <a:t>Consumer</a:t>
                      </a:r>
                      <a:endParaRPr lang="de-DE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</a:tr>
              <a:tr h="34462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300" b="0" dirty="0">
                          <a:solidFill>
                            <a:schemeClr val="tx1"/>
                          </a:solidFill>
                          <a:effectLst/>
                        </a:rPr>
                        <a:t>T.1a </a:t>
                      </a:r>
                      <a:r>
                        <a:rPr lang="de-DE" sz="1300" b="0" dirty="0" smtClean="0">
                          <a:solidFill>
                            <a:schemeClr val="tx1"/>
                          </a:solidFill>
                          <a:effectLst/>
                        </a:rPr>
                        <a:t>N/S-basiert</a:t>
                      </a:r>
                      <a:endParaRPr lang="de-DE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300" b="0" dirty="0">
                          <a:solidFill>
                            <a:schemeClr val="tx1"/>
                          </a:solidFill>
                          <a:effectLst/>
                        </a:rPr>
                        <a:t>T.4a N/S-basiert</a:t>
                      </a:r>
                      <a:endParaRPr lang="de-DE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300" b="0">
                          <a:solidFill>
                            <a:schemeClr val="tx1"/>
                          </a:solidFill>
                          <a:effectLst/>
                        </a:rPr>
                        <a:t>T.1b N/S-basiert</a:t>
                      </a:r>
                      <a:endParaRPr lang="de-DE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300" b="0" dirty="0">
                          <a:solidFill>
                            <a:schemeClr val="tx1"/>
                          </a:solidFill>
                          <a:effectLst/>
                        </a:rPr>
                        <a:t>T.4b N/S-basiert</a:t>
                      </a:r>
                      <a:endParaRPr lang="de-DE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</a:tr>
              <a:tr h="34462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300" b="0">
                          <a:solidFill>
                            <a:schemeClr val="tx1"/>
                          </a:solidFill>
                          <a:effectLst/>
                        </a:rPr>
                        <a:t>T.2a Producer-basiert</a:t>
                      </a:r>
                      <a:endParaRPr lang="de-DE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300" b="0">
                          <a:solidFill>
                            <a:schemeClr val="tx1"/>
                          </a:solidFill>
                          <a:effectLst/>
                        </a:rPr>
                        <a:t>T.5a Consumer-basiert</a:t>
                      </a:r>
                      <a:endParaRPr lang="de-DE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300" b="0">
                          <a:solidFill>
                            <a:schemeClr val="tx1"/>
                          </a:solidFill>
                          <a:effectLst/>
                        </a:rPr>
                        <a:t>T.2b Producer-basiert</a:t>
                      </a:r>
                      <a:endParaRPr lang="de-DE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300" b="0">
                          <a:solidFill>
                            <a:schemeClr val="tx1"/>
                          </a:solidFill>
                          <a:effectLst/>
                        </a:rPr>
                        <a:t>T.5b Consumer-basiert</a:t>
                      </a:r>
                      <a:endParaRPr lang="de-DE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</a:tr>
              <a:tr h="344629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300" b="0">
                          <a:solidFill>
                            <a:schemeClr val="tx1"/>
                          </a:solidFill>
                          <a:effectLst/>
                        </a:rPr>
                        <a:t>T.3a Daten-basiert</a:t>
                      </a:r>
                      <a:endParaRPr lang="de-DE" sz="1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3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300" b="0" dirty="0">
                          <a:solidFill>
                            <a:schemeClr val="tx1"/>
                          </a:solidFill>
                          <a:effectLst/>
                        </a:rPr>
                        <a:t>T.3b Daten-basiert</a:t>
                      </a:r>
                      <a:endParaRPr lang="de-DE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3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DE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971" marR="9697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7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31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b="0" dirty="0" smtClean="0">
                <a:solidFill>
                  <a:schemeClr val="bg1"/>
                </a:solidFill>
              </a:rPr>
              <a:t>Motivation/Problemstellung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 smtClean="0"/>
              <a:t>Apache </a:t>
            </a:r>
            <a:r>
              <a:rPr lang="de-DE" b="0" dirty="0"/>
              <a:t>ActiveMQ &amp; Apache </a:t>
            </a:r>
            <a:r>
              <a:rPr lang="de-DE" b="0" dirty="0" smtClean="0"/>
              <a:t>Kafka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 smtClean="0">
                <a:solidFill>
                  <a:schemeClr val="bg1"/>
                </a:solidFill>
              </a:rPr>
              <a:t>Testumgebung &amp; Ergebnisse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 smtClean="0"/>
              <a:t>Herausforderungen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 smtClean="0">
                <a:solidFill>
                  <a:schemeClr val="bg1"/>
                </a:solidFill>
              </a:rPr>
              <a:t>Leitfaden als Entscheidungsgrundlage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 smtClean="0">
                <a:solidFill>
                  <a:schemeClr val="bg1"/>
                </a:solidFill>
              </a:rPr>
              <a:t>Anwendungsfall OTTO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 smtClean="0"/>
              <a:t>Fazit</a:t>
            </a:r>
            <a:endParaRPr lang="de-DE" b="0" dirty="0" smtClean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Datumsplatzhalter 15"/>
          <p:cNvSpPr>
            <a:spLocks noGrp="1"/>
          </p:cNvSpPr>
          <p:nvPr>
            <p:ph type="dt" sz="half" idx="10"/>
          </p:nvPr>
        </p:nvSpPr>
        <p:spPr>
          <a:xfrm>
            <a:off x="196030" y="6321231"/>
            <a:ext cx="1263721" cy="365125"/>
          </a:xfrm>
        </p:spPr>
        <p:txBody>
          <a:bodyPr/>
          <a:lstStyle/>
          <a:p>
            <a:fld id="{35E87615-7E2A-432D-8BF9-3FDEC8511FD1}" type="datetime1">
              <a:rPr lang="de-DE" smtClean="0">
                <a:solidFill>
                  <a:schemeClr val="bg1"/>
                </a:solidFill>
              </a:rPr>
              <a:pPr/>
              <a:t>13.03.17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Aufbau der Testumgebung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93809" y="2578011"/>
            <a:ext cx="990037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800" b="0" dirty="0" smtClean="0"/>
              <a:t>Testintervall: 30 Sekunden</a:t>
            </a:r>
          </a:p>
          <a:p>
            <a:pPr lvl="1"/>
            <a:endParaRPr lang="de-DE" sz="2800" b="0" dirty="0"/>
          </a:p>
          <a:p>
            <a:pPr lvl="1"/>
            <a:r>
              <a:rPr lang="de-DE" sz="2800" b="0" dirty="0" smtClean="0"/>
              <a:t>Parallele Ausgabe mit </a:t>
            </a:r>
            <a:r>
              <a:rPr lang="de-DE" sz="2800" b="0" i="1" dirty="0" smtClean="0"/>
              <a:t>vmstat</a:t>
            </a:r>
          </a:p>
          <a:p>
            <a:pPr lvl="1"/>
            <a:endParaRPr lang="de-DE" sz="2800" b="0" i="1" dirty="0"/>
          </a:p>
          <a:p>
            <a:pPr lvl="1"/>
            <a:r>
              <a:rPr lang="de-DE" sz="2800" b="0" i="1" dirty="0" smtClean="0"/>
              <a:t>Mittelwerte bilden</a:t>
            </a:r>
          </a:p>
          <a:p>
            <a:pPr lvl="1"/>
            <a:endParaRPr lang="de-DE" sz="2800" b="0" i="1" dirty="0"/>
          </a:p>
          <a:p>
            <a:pPr lvl="1"/>
            <a:r>
              <a:rPr lang="de-DE" sz="2800" b="0" i="1" dirty="0" smtClean="0"/>
              <a:t>Diagramme</a:t>
            </a:r>
            <a:endParaRPr lang="de-DE" sz="2800" b="0" dirty="0"/>
          </a:p>
          <a:p>
            <a:pPr lvl="2"/>
            <a:endParaRPr lang="de-DE" sz="3000" dirty="0" smtClean="0"/>
          </a:p>
          <a:p>
            <a:pPr lvl="2"/>
            <a:endParaRPr lang="de-DE" sz="3000" dirty="0"/>
          </a:p>
          <a:p>
            <a:pPr lvl="2"/>
            <a:endParaRPr lang="de-DE" sz="3000" dirty="0" smtClean="0"/>
          </a:p>
          <a:p>
            <a:pPr lvl="2"/>
            <a:endParaRPr lang="de-DE" sz="3000" dirty="0" smtClean="0"/>
          </a:p>
          <a:p>
            <a:pPr lvl="1"/>
            <a:endParaRPr lang="de-DE" sz="3200" dirty="0"/>
          </a:p>
        </p:txBody>
      </p:sp>
      <p:pic>
        <p:nvPicPr>
          <p:cNvPr id="11" name="Grafik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96" y="5143501"/>
            <a:ext cx="8356872" cy="1123032"/>
          </a:xfrm>
          <a:prstGeom prst="rect">
            <a:avLst/>
          </a:prstGeom>
        </p:spPr>
      </p:pic>
      <p:sp>
        <p:nvSpPr>
          <p:cNvPr id="12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42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Test-Software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0" y="2267796"/>
            <a:ext cx="990037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de-DE" sz="2800" b="0" dirty="0" smtClean="0"/>
              <a:t>Exemplarisch: </a:t>
            </a:r>
            <a:r>
              <a:rPr lang="de-DE" sz="2800" i="1" dirty="0" smtClean="0"/>
              <a:t>Kafka-Consumer</a:t>
            </a:r>
            <a:endParaRPr lang="de-DE" sz="2800" b="0" dirty="0" smtClean="0"/>
          </a:p>
          <a:p>
            <a:pPr lvl="2"/>
            <a:endParaRPr lang="de-DE" sz="3000" dirty="0"/>
          </a:p>
          <a:p>
            <a:pPr lvl="2"/>
            <a:r>
              <a:rPr lang="de-DE" sz="2800" b="0" dirty="0" smtClean="0"/>
              <a:t>Ausschnittsweise erläutert</a:t>
            </a:r>
            <a:endParaRPr lang="de-DE" sz="3000" b="0" dirty="0" smtClean="0"/>
          </a:p>
          <a:p>
            <a:pPr lvl="2"/>
            <a:endParaRPr lang="de-DE" sz="3000" dirty="0"/>
          </a:p>
          <a:p>
            <a:pPr lvl="2"/>
            <a:endParaRPr lang="de-DE" sz="3000" dirty="0" smtClean="0"/>
          </a:p>
          <a:p>
            <a:pPr lvl="2"/>
            <a:endParaRPr lang="de-DE" sz="3000" dirty="0" smtClean="0"/>
          </a:p>
          <a:p>
            <a:pPr lvl="1"/>
            <a:endParaRPr lang="de-DE" sz="3200" dirty="0"/>
          </a:p>
        </p:txBody>
      </p:sp>
      <p:sp>
        <p:nvSpPr>
          <p:cNvPr id="13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pic>
        <p:nvPicPr>
          <p:cNvPr id="12" name="Grafik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" r="23577" b="96068"/>
          <a:stretch/>
        </p:blipFill>
        <p:spPr>
          <a:xfrm>
            <a:off x="1291531" y="3804258"/>
            <a:ext cx="10292783" cy="235457"/>
          </a:xfrm>
          <a:prstGeom prst="rect">
            <a:avLst/>
          </a:prstGeom>
        </p:spPr>
      </p:pic>
      <p:pic>
        <p:nvPicPr>
          <p:cNvPr id="14" name="Grafik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 t="42664" r="16141" b="55263"/>
          <a:stretch/>
        </p:blipFill>
        <p:spPr>
          <a:xfrm>
            <a:off x="1297623" y="5826309"/>
            <a:ext cx="10300492" cy="248196"/>
          </a:xfrm>
          <a:prstGeom prst="rect">
            <a:avLst/>
          </a:prstGeom>
        </p:spPr>
      </p:pic>
      <p:pic>
        <p:nvPicPr>
          <p:cNvPr id="11" name="Grafik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8" r="23577" b="78537"/>
          <a:stretch/>
        </p:blipFill>
        <p:spPr>
          <a:xfrm>
            <a:off x="1321933" y="4218127"/>
            <a:ext cx="10276182" cy="441204"/>
          </a:xfrm>
          <a:prstGeom prst="rect">
            <a:avLst/>
          </a:prstGeom>
        </p:spPr>
      </p:pic>
      <p:pic>
        <p:nvPicPr>
          <p:cNvPr id="15" name="Bild 27" descr="ConsumerOptimieru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4" r="26277" b="74198"/>
          <a:stretch/>
        </p:blipFill>
        <p:spPr bwMode="auto">
          <a:xfrm>
            <a:off x="1291531" y="4897395"/>
            <a:ext cx="10306584" cy="684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14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Nachrichten/Sekunden-basiert (Producer)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27134" y="2179144"/>
            <a:ext cx="1063614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800" u="sng" dirty="0" smtClean="0"/>
              <a:t>Ziel:</a:t>
            </a:r>
            <a:r>
              <a:rPr lang="de-DE" sz="2800" dirty="0" smtClean="0"/>
              <a:t> </a:t>
            </a:r>
            <a:r>
              <a:rPr lang="de-DE" sz="2800" b="0" dirty="0" smtClean="0"/>
              <a:t> Broker-Verhalten bei Nachrichtenmenge</a:t>
            </a:r>
          </a:p>
          <a:p>
            <a:pPr lvl="1"/>
            <a:r>
              <a:rPr lang="de-DE" sz="2800" b="0" dirty="0" smtClean="0"/>
              <a:t>Steigerung um 500 Nachrichten/s</a:t>
            </a:r>
          </a:p>
          <a:p>
            <a:pPr lvl="1"/>
            <a:r>
              <a:rPr lang="de-DE" sz="2800" b="0" dirty="0" smtClean="0"/>
              <a:t>Kafka: lineares Verhalten</a:t>
            </a:r>
          </a:p>
          <a:p>
            <a:pPr lvl="1"/>
            <a:r>
              <a:rPr lang="de-DE" sz="2800" b="0" dirty="0" smtClean="0"/>
              <a:t>ActiveMQ: Ressourcenengpass ab 3000 Nachrichten/s</a:t>
            </a:r>
          </a:p>
          <a:p>
            <a:pPr lvl="1"/>
            <a:endParaRPr lang="de-DE" sz="2800" dirty="0" smtClean="0"/>
          </a:p>
          <a:p>
            <a:pPr lvl="2"/>
            <a:endParaRPr lang="de-DE" sz="2800" dirty="0"/>
          </a:p>
          <a:p>
            <a:pPr lvl="2"/>
            <a:endParaRPr lang="de-DE" sz="2800" dirty="0" smtClean="0"/>
          </a:p>
          <a:p>
            <a:pPr lvl="2"/>
            <a:endParaRPr lang="de-DE" sz="2800" dirty="0" smtClean="0"/>
          </a:p>
          <a:p>
            <a:pPr lvl="1"/>
            <a:endParaRPr lang="de-DE" sz="28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596" y="4036121"/>
            <a:ext cx="3871032" cy="216721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9" y="4036121"/>
            <a:ext cx="3887827" cy="21672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06" y="4036122"/>
            <a:ext cx="3859619" cy="2167216"/>
          </a:xfrm>
          <a:prstGeom prst="rect">
            <a:avLst/>
          </a:prstGeom>
        </p:spPr>
      </p:pic>
      <p:sp>
        <p:nvSpPr>
          <p:cNvPr id="11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3498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Consumer-Tests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93809" y="2276413"/>
            <a:ext cx="9900373" cy="3599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800" b="0" dirty="0" smtClean="0"/>
              <a:t>Gleiches Testvorgehen</a:t>
            </a:r>
          </a:p>
          <a:p>
            <a:pPr lvl="1"/>
            <a:endParaRPr lang="de-DE" sz="2800" b="0" dirty="0"/>
          </a:p>
          <a:p>
            <a:pPr lvl="1"/>
            <a:r>
              <a:rPr lang="de-DE" sz="2800" b="0" dirty="0" smtClean="0"/>
              <a:t>Ähnliches Verhalten und Ergebnisse</a:t>
            </a:r>
          </a:p>
          <a:p>
            <a:pPr lvl="1"/>
            <a:endParaRPr lang="de-DE" sz="2800" b="0" dirty="0"/>
          </a:p>
          <a:p>
            <a:pPr lvl="1"/>
            <a:r>
              <a:rPr lang="de-DE" sz="2800" dirty="0" smtClean="0"/>
              <a:t>ActiveMQ: </a:t>
            </a:r>
          </a:p>
          <a:p>
            <a:pPr lvl="2"/>
            <a:r>
              <a:rPr lang="de-DE" sz="2600" b="0" dirty="0" smtClean="0"/>
              <a:t>CPU nicht über 75%</a:t>
            </a:r>
          </a:p>
          <a:p>
            <a:pPr lvl="2"/>
            <a:r>
              <a:rPr lang="de-DE" sz="2600" b="0" dirty="0" smtClean="0"/>
              <a:t>IO nicht </a:t>
            </a:r>
            <a:r>
              <a:rPr lang="de-DE" sz="2600" b="0" dirty="0" err="1" smtClean="0"/>
              <a:t>steigerbar</a:t>
            </a:r>
            <a:r>
              <a:rPr lang="de-DE" sz="2600" b="0" dirty="0" smtClean="0"/>
              <a:t> ab 4 Consumer</a:t>
            </a:r>
          </a:p>
          <a:p>
            <a:pPr lvl="1"/>
            <a:r>
              <a:rPr lang="de-DE" sz="2800" dirty="0" smtClean="0"/>
              <a:t>Kafka:</a:t>
            </a:r>
          </a:p>
          <a:p>
            <a:pPr lvl="2"/>
            <a:r>
              <a:rPr lang="de-DE" sz="2600" b="0" dirty="0" smtClean="0"/>
              <a:t>Lineares Verhalten</a:t>
            </a:r>
          </a:p>
          <a:p>
            <a:pPr lvl="2"/>
            <a:endParaRPr lang="de-DE" sz="2800" dirty="0"/>
          </a:p>
          <a:p>
            <a:pPr lvl="2"/>
            <a:endParaRPr lang="de-DE" sz="2800" dirty="0" smtClean="0"/>
          </a:p>
          <a:p>
            <a:pPr lvl="2"/>
            <a:endParaRPr lang="de-DE" sz="2800" dirty="0" smtClean="0"/>
          </a:p>
          <a:p>
            <a:pPr lvl="1"/>
            <a:endParaRPr lang="de-DE" sz="2800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3408702"/>
            <a:ext cx="4600127" cy="2760077"/>
          </a:xfrm>
          <a:prstGeom prst="rect">
            <a:avLst/>
          </a:prstGeom>
        </p:spPr>
      </p:pic>
      <p:sp>
        <p:nvSpPr>
          <p:cNvPr id="1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3193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Konkrete Testergebnisse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-71311" y="2553255"/>
            <a:ext cx="11735438" cy="3599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de-DE" sz="3000" dirty="0" smtClean="0"/>
              <a:t>Kafka</a:t>
            </a:r>
          </a:p>
          <a:p>
            <a:pPr lvl="3"/>
            <a:r>
              <a:rPr lang="de-DE" sz="2800" b="0" dirty="0" smtClean="0"/>
              <a:t>Empfang: 			20.000 Nachrichten/s	</a:t>
            </a:r>
          </a:p>
          <a:p>
            <a:pPr lvl="3"/>
            <a:r>
              <a:rPr lang="de-DE" sz="2800" b="0" dirty="0" smtClean="0"/>
              <a:t>Auslieferung: 		10.000 Nachrichten/s	</a:t>
            </a:r>
          </a:p>
          <a:p>
            <a:pPr lvl="3"/>
            <a:r>
              <a:rPr lang="de-DE" sz="2800" b="0" dirty="0" smtClean="0"/>
              <a:t>Limitierender Faktor: </a:t>
            </a:r>
            <a:r>
              <a:rPr lang="de-DE" sz="2800" b="0" dirty="0"/>
              <a:t>	</a:t>
            </a:r>
            <a:r>
              <a:rPr lang="de-DE" sz="2800" b="0" dirty="0" smtClean="0"/>
              <a:t>CPU-Leistung</a:t>
            </a:r>
          </a:p>
          <a:p>
            <a:pPr lvl="2"/>
            <a:r>
              <a:rPr lang="de-DE" sz="3000" dirty="0" smtClean="0"/>
              <a:t>ActiveMQ</a:t>
            </a:r>
          </a:p>
          <a:p>
            <a:pPr lvl="3"/>
            <a:r>
              <a:rPr lang="de-DE" sz="2800" b="0" dirty="0" smtClean="0"/>
              <a:t>Empfang:			5.000 Nachrichten/s</a:t>
            </a:r>
          </a:p>
          <a:p>
            <a:pPr lvl="3"/>
            <a:r>
              <a:rPr lang="de-DE" sz="2800" b="0" dirty="0" smtClean="0"/>
              <a:t>Auslieferung: 		4.000 Nachrichten/s</a:t>
            </a:r>
          </a:p>
          <a:p>
            <a:pPr lvl="3"/>
            <a:r>
              <a:rPr lang="de-DE" sz="2800" b="0" dirty="0" smtClean="0"/>
              <a:t>Limitierender Faktor: 	IO-Operationen</a:t>
            </a:r>
            <a:endParaRPr lang="de-DE" sz="2800" b="0" dirty="0"/>
          </a:p>
          <a:p>
            <a:pPr lvl="2"/>
            <a:endParaRPr lang="de-DE" sz="3000" dirty="0" smtClean="0"/>
          </a:p>
          <a:p>
            <a:pPr lvl="2"/>
            <a:endParaRPr lang="de-DE" sz="3000" dirty="0" smtClean="0"/>
          </a:p>
          <a:p>
            <a:pPr lvl="1"/>
            <a:endParaRPr lang="de-DE" sz="3200" dirty="0"/>
          </a:p>
        </p:txBody>
      </p:sp>
      <p:sp>
        <p:nvSpPr>
          <p:cNvPr id="11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sp>
        <p:nvSpPr>
          <p:cNvPr id="3" name="Abgerundetes Rechteck 2"/>
          <p:cNvSpPr/>
          <p:nvPr/>
        </p:nvSpPr>
        <p:spPr>
          <a:xfrm>
            <a:off x="9582151" y="2857500"/>
            <a:ext cx="2514598" cy="98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! Werte abhängig von verwendetem Testsystem !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9582150" y="4225269"/>
            <a:ext cx="2514599" cy="1799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>
                    <a:lumMod val="75000"/>
                  </a:schemeClr>
                </a:solidFill>
              </a:rPr>
              <a:t>Kafka um</a:t>
            </a:r>
          </a:p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Faktor 4 </a:t>
            </a:r>
            <a:r>
              <a:rPr lang="de-DE" sz="1400" dirty="0" smtClean="0">
                <a:solidFill>
                  <a:schemeClr val="tx1"/>
                </a:solidFill>
              </a:rPr>
              <a:t>(Empfang)</a:t>
            </a:r>
          </a:p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Faktor 2 </a:t>
            </a:r>
            <a:r>
              <a:rPr lang="de-DE" sz="1400" dirty="0" smtClean="0">
                <a:solidFill>
                  <a:schemeClr val="tx1"/>
                </a:solidFill>
              </a:rPr>
              <a:t>(Auslieferung)</a:t>
            </a:r>
          </a:p>
          <a:p>
            <a:pPr algn="ctr"/>
            <a:r>
              <a:rPr lang="de-DE" sz="14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de-DE" sz="1400" dirty="0" smtClean="0">
                <a:solidFill>
                  <a:schemeClr val="bg1">
                    <a:lumMod val="75000"/>
                  </a:schemeClr>
                </a:solidFill>
              </a:rPr>
              <a:t>ffizienter!</a:t>
            </a:r>
            <a:endParaRPr lang="de-DE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5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</a:t>
            </a:r>
            <a:r>
              <a:rPr lang="de-DE" dirty="0" smtClean="0"/>
              <a:t>. </a:t>
            </a:r>
            <a:r>
              <a:rPr lang="de-DE" sz="2800" dirty="0" smtClean="0"/>
              <a:t>Herausforderungen</a:t>
            </a:r>
            <a:endParaRPr lang="de-DE" sz="3200" b="1" i="1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</p:spTree>
    <p:extLst>
      <p:ext uri="{BB962C8B-B14F-4D97-AF65-F5344CB8AC3E}">
        <p14:creationId xmlns:p14="http://schemas.microsoft.com/office/powerpoint/2010/main" val="22873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Herausforderungen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93809" y="2578011"/>
            <a:ext cx="1112191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800" b="0" dirty="0" smtClean="0"/>
              <a:t>Betrachtung nicht-funktionaler Anforderungen (NFR)</a:t>
            </a:r>
          </a:p>
          <a:p>
            <a:pPr lvl="1"/>
            <a:endParaRPr lang="de-DE" sz="2800" b="0" dirty="0"/>
          </a:p>
          <a:p>
            <a:pPr lvl="1"/>
            <a:r>
              <a:rPr lang="de-DE" sz="2800" b="0" dirty="0" smtClean="0"/>
              <a:t>Auswirkung beider Systeme auf NFR</a:t>
            </a:r>
            <a:endParaRPr lang="de-DE" sz="2800" b="0" dirty="0"/>
          </a:p>
          <a:p>
            <a:pPr lvl="2"/>
            <a:endParaRPr lang="de-DE" sz="3000" dirty="0" smtClean="0"/>
          </a:p>
          <a:p>
            <a:pPr lvl="2"/>
            <a:endParaRPr lang="de-DE" sz="3000" dirty="0" smtClean="0"/>
          </a:p>
          <a:p>
            <a:pPr lvl="1"/>
            <a:endParaRPr lang="de-DE" sz="32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904367" y="4474916"/>
            <a:ext cx="5156370" cy="1550011"/>
            <a:chOff x="904367" y="4474916"/>
            <a:chExt cx="5156370" cy="1550011"/>
          </a:xfrm>
        </p:grpSpPr>
        <p:sp>
          <p:nvSpPr>
            <p:cNvPr id="3" name="Rechteck 2"/>
            <p:cNvSpPr/>
            <p:nvPr/>
          </p:nvSpPr>
          <p:spPr>
            <a:xfrm>
              <a:off x="904368" y="4474916"/>
              <a:ext cx="2428875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Verfügbarkeit</a:t>
              </a:r>
              <a:endParaRPr lang="de-DE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631862" y="4474916"/>
              <a:ext cx="2428875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Skalierbarkeit</a:t>
              </a:r>
              <a:endParaRPr lang="de-DE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04367" y="5331249"/>
              <a:ext cx="2428875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Wart- &amp; Änderbarkeit</a:t>
              </a:r>
              <a:endParaRPr lang="de-DE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631861" y="5339127"/>
              <a:ext cx="2428875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Portierbarkeit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6359355" y="4474916"/>
            <a:ext cx="5156370" cy="1550011"/>
            <a:chOff x="6359355" y="4474916"/>
            <a:chExt cx="5156370" cy="1550011"/>
          </a:xfrm>
        </p:grpSpPr>
        <p:sp>
          <p:nvSpPr>
            <p:cNvPr id="12" name="Rechteck 11"/>
            <p:cNvSpPr/>
            <p:nvPr/>
          </p:nvSpPr>
          <p:spPr>
            <a:xfrm>
              <a:off x="6359356" y="4474916"/>
              <a:ext cx="2428875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Zuverlässigkeit</a:t>
              </a:r>
              <a:endParaRPr lang="de-DE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9086850" y="4474916"/>
              <a:ext cx="2428875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Robustheit</a:t>
              </a:r>
              <a:endParaRPr lang="de-DE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6359355" y="5339127"/>
              <a:ext cx="2428875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Performance</a:t>
              </a:r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9086850" y="5339127"/>
              <a:ext cx="2428875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Interoperabilität</a:t>
              </a:r>
              <a:endParaRPr lang="de-DE" dirty="0"/>
            </a:p>
          </p:txBody>
        </p:sp>
      </p:grpSp>
      <p:sp>
        <p:nvSpPr>
          <p:cNvPr id="18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555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Herausforderungen 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pic>
        <p:nvPicPr>
          <p:cNvPr id="8" name="Bild 21" descr="BEIDE_CLUSTER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2108" r="51029" b="586"/>
          <a:stretch/>
        </p:blipFill>
        <p:spPr bwMode="auto">
          <a:xfrm>
            <a:off x="1466850" y="2124075"/>
            <a:ext cx="439102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pic>
        <p:nvPicPr>
          <p:cNvPr id="9" name="Bild 21" descr="BEIDE_CLUSTER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5" t="323" r="200" b="2147"/>
          <a:stretch/>
        </p:blipFill>
        <p:spPr bwMode="auto">
          <a:xfrm>
            <a:off x="6134100" y="2114550"/>
            <a:ext cx="4371976" cy="416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08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Herausforderungen 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87" y="2164977"/>
            <a:ext cx="9945307" cy="4092948"/>
          </a:xfrm>
          <a:prstGeom prst="rect">
            <a:avLst/>
          </a:prstGeom>
        </p:spPr>
      </p:pic>
      <p:sp>
        <p:nvSpPr>
          <p:cNvPr id="11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974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Leitfaden als Entscheidungsgrundlage </a:t>
            </a:r>
            <a:endParaRPr lang="de-DE" sz="3200" b="1" i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85834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Motivation </a:t>
            </a:r>
            <a:r>
              <a:rPr lang="de-DE" sz="3200" b="1" i="1" dirty="0" smtClean="0"/>
              <a:t>- Grundproblem</a:t>
            </a:r>
            <a:endParaRPr lang="de-DE" sz="3200" b="1" i="1" dirty="0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3179"/>
          </a:xfrm>
        </p:spPr>
        <p:txBody>
          <a:bodyPr>
            <a:normAutofit/>
          </a:bodyPr>
          <a:lstStyle/>
          <a:p>
            <a:r>
              <a:rPr lang="de-DE" u="sng" dirty="0"/>
              <a:t>Grundproblem:</a:t>
            </a:r>
            <a:r>
              <a:rPr lang="de-DE" dirty="0"/>
              <a:t> </a:t>
            </a:r>
            <a:r>
              <a:rPr lang="de-DE" b="0" dirty="0"/>
              <a:t>Übertragung von Daten zwischen Systemen</a:t>
            </a:r>
          </a:p>
          <a:p>
            <a:endParaRPr lang="de-DE" b="0" u="sng" dirty="0" smtClean="0"/>
          </a:p>
          <a:p>
            <a:r>
              <a:rPr lang="de-DE" b="0" dirty="0" smtClean="0"/>
              <a:t>Abhängigkeiten zwischen Systemen</a:t>
            </a:r>
          </a:p>
          <a:p>
            <a:endParaRPr lang="de-DE" b="0" u="sng" dirty="0"/>
          </a:p>
          <a:p>
            <a:r>
              <a:rPr lang="de-DE" b="0" dirty="0" smtClean="0"/>
              <a:t>Enge Kopplung</a:t>
            </a:r>
          </a:p>
          <a:p>
            <a:endParaRPr lang="de-DE" b="0" u="sng" dirty="0"/>
          </a:p>
          <a:p>
            <a:r>
              <a:rPr lang="de-DE" b="0" dirty="0" smtClean="0"/>
              <a:t>Verfügbarkeit bei der Übertragung</a:t>
            </a:r>
            <a:endParaRPr lang="de-DE" b="0" dirty="0">
              <a:solidFill>
                <a:schemeClr val="bg1"/>
              </a:solidFill>
            </a:endParaRPr>
          </a:p>
        </p:txBody>
      </p:sp>
      <p:sp>
        <p:nvSpPr>
          <p:cNvPr id="19" name="Datumsplatzhalter 15"/>
          <p:cNvSpPr>
            <a:spLocks noGrp="1"/>
          </p:cNvSpPr>
          <p:nvPr>
            <p:ph type="dt" sz="half" idx="10"/>
          </p:nvPr>
        </p:nvSpPr>
        <p:spPr>
          <a:xfrm>
            <a:off x="196030" y="6321231"/>
            <a:ext cx="1263721" cy="365125"/>
          </a:xfrm>
        </p:spPr>
        <p:txBody>
          <a:bodyPr/>
          <a:lstStyle/>
          <a:p>
            <a:fld id="{35E87615-7E2A-432D-8BF9-3FDEC8511FD1}" type="datetime1">
              <a:rPr lang="de-DE" smtClean="0">
                <a:solidFill>
                  <a:schemeClr val="bg1"/>
                </a:solidFill>
              </a:rPr>
              <a:pPr/>
              <a:t>13.03.17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5" descr="../../Downloads/MeshVSMOM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2642"/>
          <a:stretch/>
        </p:blipFill>
        <p:spPr bwMode="auto">
          <a:xfrm>
            <a:off x="8772525" y="2949207"/>
            <a:ext cx="3078099" cy="3154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476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Leitfaden als Entscheidungsgrundlage 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800" b="0" dirty="0" smtClean="0"/>
              <a:t>Strukturierung der Erkenntnisse</a:t>
            </a:r>
          </a:p>
          <a:p>
            <a:pPr lvl="1"/>
            <a:endParaRPr lang="de-DE" sz="2800" b="0" dirty="0"/>
          </a:p>
          <a:p>
            <a:pPr lvl="1"/>
            <a:r>
              <a:rPr lang="de-DE" sz="2800" b="0" dirty="0" smtClean="0"/>
              <a:t>Identifizierung von Mehrwert</a:t>
            </a:r>
          </a:p>
          <a:p>
            <a:pPr lvl="1"/>
            <a:endParaRPr lang="de-DE" sz="2800" b="0" dirty="0"/>
          </a:p>
          <a:p>
            <a:pPr lvl="1"/>
            <a:r>
              <a:rPr lang="de-DE" sz="2800" b="0" dirty="0" smtClean="0"/>
              <a:t>Ausschluss von Risiken</a:t>
            </a:r>
          </a:p>
        </p:txBody>
      </p:sp>
      <p:pic>
        <p:nvPicPr>
          <p:cNvPr id="8" name="Bild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5522" y="2094277"/>
            <a:ext cx="2346032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Bild 22" descr="KFK_Entscheidungsbaum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0"/>
          <a:stretch/>
        </p:blipFill>
        <p:spPr bwMode="auto">
          <a:xfrm>
            <a:off x="6874423" y="2037127"/>
            <a:ext cx="4817131" cy="4746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Bild 2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3" b="53932"/>
          <a:stretch/>
        </p:blipFill>
        <p:spPr bwMode="auto">
          <a:xfrm>
            <a:off x="7402222" y="2037127"/>
            <a:ext cx="4289332" cy="463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68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</a:t>
            </a:r>
            <a:r>
              <a:rPr lang="de-DE" dirty="0" smtClean="0"/>
              <a:t>. Anwendungsfall OTTO</a:t>
            </a:r>
            <a:endParaRPr lang="de-DE" sz="3200" b="1" i="1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</a:t>
            </a:r>
            <a:r>
              <a:rPr lang="de-DE" dirty="0" smtClean="0"/>
              <a:t>. Anwendungsfall OTTO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0" y="2314575"/>
            <a:ext cx="11102866" cy="3930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400" b="0" dirty="0" smtClean="0"/>
              <a:t>Betrachtung des Teilsystems</a:t>
            </a:r>
          </a:p>
          <a:p>
            <a:pPr lvl="1"/>
            <a:endParaRPr lang="de-DE" sz="2400" b="0" dirty="0"/>
          </a:p>
          <a:p>
            <a:pPr lvl="1"/>
            <a:r>
              <a:rPr lang="de-DE" sz="2400" b="0" dirty="0" smtClean="0"/>
              <a:t>Nicht-funktionale Anforderungen</a:t>
            </a:r>
          </a:p>
          <a:p>
            <a:pPr lvl="2"/>
            <a:r>
              <a:rPr lang="de-DE" sz="2000" b="0" dirty="0" err="1" smtClean="0"/>
              <a:t>Exacly</a:t>
            </a:r>
            <a:r>
              <a:rPr lang="de-DE" sz="2000" b="0" dirty="0" smtClean="0"/>
              <a:t>-Once</a:t>
            </a:r>
          </a:p>
          <a:p>
            <a:pPr lvl="2"/>
            <a:r>
              <a:rPr lang="de-DE" sz="2000" b="0" dirty="0" smtClean="0"/>
              <a:t>300.000 Nachrichten pro Tag</a:t>
            </a:r>
          </a:p>
          <a:p>
            <a:pPr lvl="2"/>
            <a:r>
              <a:rPr lang="de-DE" sz="2000" b="0" dirty="0" smtClean="0"/>
              <a:t>Ggf. Mehrfachverarbeitung</a:t>
            </a:r>
          </a:p>
          <a:p>
            <a:pPr lvl="2"/>
            <a:r>
              <a:rPr lang="de-DE" sz="2000" b="0" dirty="0" smtClean="0"/>
              <a:t>Performance-Steigerung</a:t>
            </a:r>
          </a:p>
          <a:p>
            <a:pPr lvl="2"/>
            <a:endParaRPr lang="de-DE" sz="2000" b="0" dirty="0"/>
          </a:p>
          <a:p>
            <a:pPr lvl="1"/>
            <a:r>
              <a:rPr lang="de-DE" sz="2400" b="0" dirty="0" smtClean="0"/>
              <a:t>Sicherstellen, dass Anforderungen abbildbar (Plausibilitätstest)</a:t>
            </a:r>
          </a:p>
          <a:p>
            <a:pPr lvl="1"/>
            <a:r>
              <a:rPr lang="de-DE" sz="2400" b="0" dirty="0" smtClean="0"/>
              <a:t>Ende-zu-Ende Performance-Test</a:t>
            </a:r>
          </a:p>
        </p:txBody>
      </p:sp>
      <p:pic>
        <p:nvPicPr>
          <p:cNvPr id="12" name="Grafik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74" y="2314575"/>
            <a:ext cx="6202656" cy="2447925"/>
          </a:xfrm>
          <a:prstGeom prst="rect">
            <a:avLst/>
          </a:prstGeom>
        </p:spPr>
      </p:pic>
      <p:sp>
        <p:nvSpPr>
          <p:cNvPr id="13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7684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Anwendungsfall OTTO </a:t>
            </a:r>
            <a:r>
              <a:rPr lang="de-DE" sz="3200" b="1" i="1" dirty="0" smtClean="0"/>
              <a:t>- Plausibilitätstest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0" y="2608173"/>
            <a:ext cx="11102866" cy="3930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400" b="0" dirty="0" smtClean="0"/>
              <a:t>Entspricht die gesendet Nachrichtenmenge der empfangenen?</a:t>
            </a:r>
          </a:p>
          <a:p>
            <a:pPr lvl="1"/>
            <a:endParaRPr lang="de-DE" sz="2400" b="0" dirty="0" smtClean="0"/>
          </a:p>
          <a:p>
            <a:pPr lvl="1"/>
            <a:endParaRPr lang="de-DE" sz="2400" b="0" dirty="0"/>
          </a:p>
          <a:p>
            <a:pPr lvl="1"/>
            <a:endParaRPr lang="de-DE" sz="2400" b="0" dirty="0" smtClean="0"/>
          </a:p>
        </p:txBody>
      </p:sp>
      <p:pic>
        <p:nvPicPr>
          <p:cNvPr id="8" name="Bild 23" descr="Plausibitätsaufba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76" y="106811"/>
            <a:ext cx="10416352" cy="6614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14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</a:t>
            </a:r>
            <a:r>
              <a:rPr lang="de-DE" dirty="0" smtClean="0"/>
              <a:t>. Anwendungsfall OTTO </a:t>
            </a:r>
            <a:r>
              <a:rPr lang="de-DE" sz="3200" b="1" i="1" dirty="0" smtClean="0"/>
              <a:t>- Plausibilitätstest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0" y="2608173"/>
            <a:ext cx="11102866" cy="3930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de-DE" sz="2400" dirty="0" smtClean="0"/>
          </a:p>
          <a:p>
            <a:pPr lvl="1"/>
            <a:endParaRPr lang="de-DE" sz="2400" dirty="0" smtClean="0"/>
          </a:p>
          <a:p>
            <a:pPr lvl="1"/>
            <a:endParaRPr lang="de-DE" sz="2400" dirty="0"/>
          </a:p>
          <a:p>
            <a:pPr lvl="1"/>
            <a:endParaRPr lang="de-DE" sz="2400" dirty="0" smtClean="0"/>
          </a:p>
        </p:txBody>
      </p:sp>
      <p:pic>
        <p:nvPicPr>
          <p:cNvPr id="9" name="Bild 24" descr="amq_ExactlyOnceHash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25" y="3168881"/>
            <a:ext cx="6244188" cy="312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Bild 25" descr="kfk_ExactlyOnceHash_basic_high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168880"/>
            <a:ext cx="5450807" cy="31248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196825" y="2608173"/>
            <a:ext cx="6244188" cy="3636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800" b="0" dirty="0" smtClean="0"/>
              <a:t>Apache ActiveMQ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6637838" y="2570959"/>
            <a:ext cx="5385219" cy="3636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800" b="0" dirty="0" smtClean="0"/>
              <a:t>Apache Kafka</a:t>
            </a:r>
          </a:p>
        </p:txBody>
      </p:sp>
    </p:spTree>
    <p:extLst>
      <p:ext uri="{BB962C8B-B14F-4D97-AF65-F5344CB8AC3E}">
        <p14:creationId xmlns:p14="http://schemas.microsoft.com/office/powerpoint/2010/main" val="20058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</a:t>
            </a:r>
            <a:r>
              <a:rPr lang="de-DE" dirty="0" smtClean="0"/>
              <a:t>. Anwendungsfall OTTO </a:t>
            </a:r>
            <a:r>
              <a:rPr lang="de-DE" sz="3200" b="1" i="1" dirty="0" smtClean="0"/>
              <a:t>- Optimierung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0" y="2608173"/>
            <a:ext cx="11102866" cy="3930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400" b="0" dirty="0" smtClean="0"/>
              <a:t>Optimierung der Clients</a:t>
            </a:r>
          </a:p>
          <a:p>
            <a:pPr lvl="1"/>
            <a:endParaRPr lang="de-DE" sz="2400" b="0" dirty="0"/>
          </a:p>
          <a:p>
            <a:pPr lvl="1"/>
            <a:r>
              <a:rPr lang="de-DE" sz="2400" b="0" dirty="0" smtClean="0"/>
              <a:t>Verwendung von Sequenznummern</a:t>
            </a:r>
          </a:p>
          <a:p>
            <a:pPr lvl="1"/>
            <a:endParaRPr lang="de-DE" sz="2400" b="0" dirty="0"/>
          </a:p>
          <a:p>
            <a:pPr marL="457200" lvl="1" indent="0">
              <a:buNone/>
            </a:pPr>
            <a:endParaRPr lang="de-DE" sz="2400" b="0" dirty="0" smtClean="0"/>
          </a:p>
          <a:p>
            <a:pPr lvl="1"/>
            <a:endParaRPr lang="de-DE" sz="2400" b="0" dirty="0"/>
          </a:p>
          <a:p>
            <a:pPr marL="457200" lvl="1" indent="0">
              <a:buNone/>
            </a:pPr>
            <a:endParaRPr lang="de-DE" sz="2400" b="0" dirty="0" smtClean="0"/>
          </a:p>
        </p:txBody>
      </p:sp>
      <p:pic>
        <p:nvPicPr>
          <p:cNvPr id="14" name="Bild 28" descr="kfk_ExactlyOnceHash_improved_highligh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279" y="2210078"/>
            <a:ext cx="6891972" cy="414566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grpSp>
        <p:nvGrpSpPr>
          <p:cNvPr id="5" name="Gruppieren 4"/>
          <p:cNvGrpSpPr/>
          <p:nvPr/>
        </p:nvGrpSpPr>
        <p:grpSpPr>
          <a:xfrm>
            <a:off x="473456" y="2463371"/>
            <a:ext cx="11454571" cy="3637574"/>
            <a:chOff x="-54343" y="2425609"/>
            <a:chExt cx="11454571" cy="3637574"/>
          </a:xfrm>
        </p:grpSpPr>
        <p:pic>
          <p:nvPicPr>
            <p:cNvPr id="13" name="Bild 27" descr="ConsumerOptimieru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343" y="2425609"/>
              <a:ext cx="11454571" cy="3637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hteck 2"/>
            <p:cNvSpPr/>
            <p:nvPr/>
          </p:nvSpPr>
          <p:spPr>
            <a:xfrm>
              <a:off x="2270078" y="3335207"/>
              <a:ext cx="9067800" cy="7620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473456" y="3981340"/>
            <a:ext cx="11494216" cy="1640039"/>
            <a:chOff x="473456" y="3981340"/>
            <a:chExt cx="11494216" cy="1640039"/>
          </a:xfrm>
        </p:grpSpPr>
        <p:pic>
          <p:nvPicPr>
            <p:cNvPr id="12" name="Bild 26" descr="ProducerOptimieru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56" y="3981340"/>
              <a:ext cx="11494216" cy="16400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hteck 6"/>
            <p:cNvSpPr/>
            <p:nvPr/>
          </p:nvSpPr>
          <p:spPr>
            <a:xfrm>
              <a:off x="1257300" y="4134969"/>
              <a:ext cx="7772400" cy="8117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6017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</a:t>
            </a:r>
            <a:r>
              <a:rPr lang="de-DE" dirty="0" smtClean="0"/>
              <a:t>. Anwendungsfall OTTO </a:t>
            </a:r>
            <a:r>
              <a:rPr lang="de-DE" sz="3200" b="1" i="1" dirty="0" smtClean="0"/>
              <a:t>– Ende-zu-Ende-Test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0" y="2387850"/>
            <a:ext cx="11102866" cy="3930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400" b="0" dirty="0" smtClean="0"/>
              <a:t>Realitätsnahes Test-Szenario</a:t>
            </a:r>
          </a:p>
          <a:p>
            <a:pPr lvl="1"/>
            <a:endParaRPr lang="de-DE" sz="2400" b="0" dirty="0"/>
          </a:p>
          <a:p>
            <a:pPr lvl="1"/>
            <a:r>
              <a:rPr lang="de-DE" sz="2400" b="0" dirty="0" smtClean="0"/>
              <a:t>Kafka </a:t>
            </a:r>
            <a:r>
              <a:rPr lang="de-DE" sz="2200" b="0" dirty="0" smtClean="0"/>
              <a:t>benötigt halb so viel Zeit</a:t>
            </a:r>
          </a:p>
          <a:p>
            <a:pPr lvl="1"/>
            <a:endParaRPr lang="de-DE" sz="2200" b="0" dirty="0"/>
          </a:p>
          <a:p>
            <a:pPr lvl="1"/>
            <a:r>
              <a:rPr lang="de-DE" sz="2200" b="0" dirty="0" smtClean="0"/>
              <a:t>2000 Nachrichten bei ActiveMQ</a:t>
            </a:r>
          </a:p>
          <a:p>
            <a:pPr lvl="1"/>
            <a:endParaRPr lang="de-DE" sz="2200" b="0" dirty="0"/>
          </a:p>
          <a:p>
            <a:pPr lvl="1"/>
            <a:r>
              <a:rPr lang="de-DE" sz="2200" b="0" dirty="0" smtClean="0"/>
              <a:t>4350 Nachrichten bei Kafka</a:t>
            </a:r>
          </a:p>
          <a:p>
            <a:pPr lvl="1"/>
            <a:endParaRPr lang="de-DE" sz="2200" b="0" dirty="0"/>
          </a:p>
          <a:p>
            <a:pPr lvl="1"/>
            <a:r>
              <a:rPr lang="de-DE" sz="2200" b="0" dirty="0" smtClean="0"/>
              <a:t>Kafka um Faktor 2,15 besser</a:t>
            </a:r>
          </a:p>
          <a:p>
            <a:pPr marL="457200" lvl="1" indent="0">
              <a:buNone/>
            </a:pPr>
            <a:endParaRPr lang="de-DE" sz="2200" b="0" dirty="0" smtClean="0"/>
          </a:p>
          <a:p>
            <a:pPr lvl="1"/>
            <a:endParaRPr lang="de-DE" sz="2400" dirty="0"/>
          </a:p>
          <a:p>
            <a:pPr lvl="1"/>
            <a:endParaRPr lang="de-DE" sz="2400" dirty="0"/>
          </a:p>
          <a:p>
            <a:pPr marL="457200" lvl="1" indent="0">
              <a:buNone/>
            </a:pPr>
            <a:endParaRPr lang="de-DE" sz="2400" dirty="0" smtClean="0"/>
          </a:p>
          <a:p>
            <a:pPr lvl="1"/>
            <a:endParaRPr lang="de-DE" sz="2400" dirty="0"/>
          </a:p>
          <a:p>
            <a:pPr marL="457200" lvl="1" indent="0">
              <a:buNone/>
            </a:pPr>
            <a:endParaRPr lang="de-DE" sz="24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73" y="2312898"/>
            <a:ext cx="6025254" cy="3599315"/>
          </a:xfrm>
          <a:prstGeom prst="rect">
            <a:avLst/>
          </a:prstGeom>
        </p:spPr>
      </p:pic>
      <p:sp>
        <p:nvSpPr>
          <p:cNvPr id="15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987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</a:t>
            </a:r>
            <a:r>
              <a:rPr lang="de-DE" dirty="0" smtClean="0"/>
              <a:t>. Anwendungsfall OTTO </a:t>
            </a:r>
            <a:r>
              <a:rPr lang="de-DE" sz="3200" b="1" i="1" dirty="0" smtClean="0"/>
              <a:t>– </a:t>
            </a:r>
            <a:r>
              <a:rPr lang="de-DE" sz="3200" b="1" i="1" dirty="0" smtClean="0"/>
              <a:t>Leitfaden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028" y="2314399"/>
            <a:ext cx="11102866" cy="3930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0" dirty="0" smtClean="0"/>
              <a:t>Identifizierte Mehrwerte:</a:t>
            </a:r>
          </a:p>
          <a:p>
            <a:pPr lvl="1"/>
            <a:r>
              <a:rPr lang="de-DE" sz="2400" b="0" dirty="0" smtClean="0"/>
              <a:t>Mehr- &amp; Offline-Verarbeitung</a:t>
            </a:r>
          </a:p>
          <a:p>
            <a:pPr lvl="1"/>
            <a:r>
              <a:rPr lang="de-DE" sz="2400" b="0" dirty="0" smtClean="0"/>
              <a:t>Performancezuwachs</a:t>
            </a:r>
          </a:p>
          <a:p>
            <a:pPr lvl="1"/>
            <a:r>
              <a:rPr lang="de-DE" sz="2400" b="0" dirty="0" smtClean="0"/>
              <a:t>Besonderer Fokus auf Verfügbarkeit</a:t>
            </a:r>
          </a:p>
          <a:p>
            <a:pPr lvl="2"/>
            <a:endParaRPr lang="de-DE" sz="2400" b="0" dirty="0"/>
          </a:p>
          <a:p>
            <a:r>
              <a:rPr lang="de-DE" sz="2800" b="0" dirty="0" smtClean="0"/>
              <a:t>Ausgeschlossene Risiken:</a:t>
            </a:r>
          </a:p>
          <a:p>
            <a:pPr lvl="1"/>
            <a:r>
              <a:rPr lang="de-DE" sz="2400" b="0" dirty="0" smtClean="0"/>
              <a:t>Aufwand gerechtfertigt</a:t>
            </a:r>
          </a:p>
          <a:p>
            <a:pPr lvl="1"/>
            <a:r>
              <a:rPr lang="de-DE" sz="2400" b="0" dirty="0" smtClean="0"/>
              <a:t>Interoperabilität gewährleistet</a:t>
            </a:r>
          </a:p>
          <a:p>
            <a:pPr lvl="1"/>
            <a:r>
              <a:rPr lang="de-DE" sz="2400" b="0" dirty="0" smtClean="0"/>
              <a:t>Umsetzbarkeit durchführbar</a:t>
            </a:r>
            <a:endParaRPr lang="de-DE" sz="2400" b="0" dirty="0"/>
          </a:p>
          <a:p>
            <a:pPr lvl="1"/>
            <a:endParaRPr lang="de-DE" sz="2400" dirty="0"/>
          </a:p>
          <a:p>
            <a:pPr marL="457200" lvl="1" indent="0">
              <a:buNone/>
            </a:pPr>
            <a:endParaRPr lang="de-DE" sz="2400" dirty="0" smtClean="0"/>
          </a:p>
          <a:p>
            <a:pPr lvl="1"/>
            <a:endParaRPr lang="de-DE" sz="2400" dirty="0"/>
          </a:p>
          <a:p>
            <a:pPr marL="457200" lvl="1" indent="0">
              <a:buNone/>
            </a:pPr>
            <a:endParaRPr lang="de-DE" sz="2400" dirty="0" smtClean="0"/>
          </a:p>
        </p:txBody>
      </p:sp>
      <p:pic>
        <p:nvPicPr>
          <p:cNvPr id="8" name="Grafik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76"/>
          <a:stretch/>
        </p:blipFill>
        <p:spPr bwMode="auto">
          <a:xfrm>
            <a:off x="7181196" y="2169366"/>
            <a:ext cx="4868639" cy="41118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pic>
        <p:nvPicPr>
          <p:cNvPr id="9" name="Bild 29" descr="Leitfaden_OTTO_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502" y="2169366"/>
            <a:ext cx="4454525" cy="4556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29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</a:t>
            </a:r>
            <a:r>
              <a:rPr lang="de-DE" dirty="0" smtClean="0"/>
              <a:t>. Zusammenfassung &amp; Fazit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57199" y="2325097"/>
            <a:ext cx="6194613" cy="3930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400" b="0" dirty="0" smtClean="0"/>
              <a:t>Limitierender Faktor </a:t>
            </a:r>
          </a:p>
          <a:p>
            <a:pPr lvl="2"/>
            <a:r>
              <a:rPr lang="de-DE" sz="2200" b="0" dirty="0" smtClean="0"/>
              <a:t>ActiveMQ: IO-Operationen</a:t>
            </a:r>
          </a:p>
          <a:p>
            <a:pPr lvl="2"/>
            <a:r>
              <a:rPr lang="de-DE" sz="2200" b="0" dirty="0" smtClean="0"/>
              <a:t>Kafka: CPU-Leistung</a:t>
            </a:r>
          </a:p>
          <a:p>
            <a:pPr lvl="1"/>
            <a:endParaRPr lang="de-DE" sz="2400" b="0" dirty="0"/>
          </a:p>
          <a:p>
            <a:pPr lvl="1"/>
            <a:r>
              <a:rPr lang="de-DE" sz="2400" b="0" dirty="0" smtClean="0"/>
              <a:t>Kafka um Faktor 2,15 effizienter (Beim Empfang Faktor 4)</a:t>
            </a:r>
          </a:p>
          <a:p>
            <a:pPr lvl="1"/>
            <a:endParaRPr lang="de-DE" sz="2400" b="0" dirty="0"/>
          </a:p>
          <a:p>
            <a:pPr lvl="1"/>
            <a:r>
              <a:rPr lang="de-DE" sz="2400" b="0" dirty="0" smtClean="0"/>
              <a:t>Sehr vielversprechende Konzepte</a:t>
            </a:r>
          </a:p>
          <a:p>
            <a:pPr lvl="1"/>
            <a:endParaRPr lang="de-DE" sz="2400" b="0" dirty="0"/>
          </a:p>
          <a:p>
            <a:pPr lvl="1"/>
            <a:r>
              <a:rPr lang="de-DE" sz="2400" b="0" dirty="0" smtClean="0"/>
              <a:t>Dennoch Umstieg nur bei Mehrwert</a:t>
            </a:r>
            <a:endParaRPr lang="de-DE" sz="2400" b="0" dirty="0"/>
          </a:p>
          <a:p>
            <a:pPr lvl="1"/>
            <a:endParaRPr lang="de-DE" sz="2400" dirty="0"/>
          </a:p>
          <a:p>
            <a:pPr marL="457200" lvl="1" indent="0">
              <a:buNone/>
            </a:pPr>
            <a:endParaRPr lang="de-DE" sz="2400" dirty="0" smtClean="0"/>
          </a:p>
          <a:p>
            <a:pPr lvl="1"/>
            <a:endParaRPr lang="de-DE" sz="2400" dirty="0"/>
          </a:p>
          <a:p>
            <a:pPr marL="457200" lvl="1" indent="0">
              <a:buNone/>
            </a:pPr>
            <a:endParaRPr lang="de-DE" sz="2400" dirty="0" smtClean="0"/>
          </a:p>
        </p:txBody>
      </p:sp>
      <p:sp>
        <p:nvSpPr>
          <p:cNvPr id="11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324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Aufmerksamkeit!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97362" y="2608173"/>
            <a:ext cx="11102866" cy="3930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2400" dirty="0"/>
          </a:p>
          <a:p>
            <a:pPr marL="457200" lvl="1" indent="0" algn="ctr">
              <a:buNone/>
            </a:pPr>
            <a:r>
              <a:rPr lang="de-DE" sz="4400" dirty="0" smtClean="0"/>
              <a:t>Fragen?</a:t>
            </a:r>
            <a:endParaRPr lang="de-DE" sz="4400" dirty="0"/>
          </a:p>
          <a:p>
            <a:pPr marL="457200" lvl="1" indent="0">
              <a:buNone/>
            </a:pPr>
            <a:endParaRPr lang="de-DE" sz="2400" dirty="0" smtClean="0"/>
          </a:p>
          <a:p>
            <a:pPr lvl="1"/>
            <a:endParaRPr lang="de-DE" sz="2400" dirty="0"/>
          </a:p>
          <a:p>
            <a:pPr marL="457200" lvl="1" indent="0">
              <a:buNone/>
            </a:pPr>
            <a:endParaRPr lang="de-DE" sz="2400" dirty="0" smtClean="0"/>
          </a:p>
        </p:txBody>
      </p:sp>
      <p:sp>
        <p:nvSpPr>
          <p:cNvPr id="12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8245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Motivation </a:t>
            </a:r>
            <a:r>
              <a:rPr lang="de-DE" sz="3200" b="1" i="1" dirty="0" smtClean="0"/>
              <a:t>- Ausgangslage</a:t>
            </a:r>
            <a:endParaRPr lang="de-DE" sz="3200" b="1" i="1" dirty="0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3179"/>
          </a:xfrm>
        </p:spPr>
        <p:txBody>
          <a:bodyPr>
            <a:normAutofit/>
          </a:bodyPr>
          <a:lstStyle/>
          <a:p>
            <a:r>
              <a:rPr lang="de-DE" u="sng" dirty="0" smtClean="0"/>
              <a:t>Ausgangslage:</a:t>
            </a:r>
            <a:r>
              <a:rPr lang="de-DE" dirty="0" smtClean="0"/>
              <a:t> </a:t>
            </a:r>
            <a:r>
              <a:rPr lang="de-DE" b="0" dirty="0" smtClean="0"/>
              <a:t>Message Oriented Middleware</a:t>
            </a:r>
          </a:p>
          <a:p>
            <a:endParaRPr lang="de-DE" b="0" dirty="0"/>
          </a:p>
          <a:p>
            <a:r>
              <a:rPr lang="de-DE" b="0" dirty="0" smtClean="0"/>
              <a:t>Zwischensysteme zur Datenübertragung</a:t>
            </a:r>
          </a:p>
          <a:p>
            <a:endParaRPr lang="de-DE" b="0" dirty="0"/>
          </a:p>
          <a:p>
            <a:r>
              <a:rPr lang="de-DE" b="0" dirty="0" smtClean="0"/>
              <a:t>Reduzieren Abhängigkeiten &amp; Kopplung</a:t>
            </a:r>
          </a:p>
          <a:p>
            <a:endParaRPr lang="de-DE" b="0" dirty="0"/>
          </a:p>
          <a:p>
            <a:r>
              <a:rPr lang="de-DE" b="0" dirty="0" smtClean="0"/>
              <a:t>JMS-Standard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9" name="Datumsplatzhalter 15"/>
          <p:cNvSpPr>
            <a:spLocks noGrp="1"/>
          </p:cNvSpPr>
          <p:nvPr>
            <p:ph type="dt" sz="half" idx="10"/>
          </p:nvPr>
        </p:nvSpPr>
        <p:spPr>
          <a:xfrm>
            <a:off x="196030" y="6321231"/>
            <a:ext cx="1263721" cy="365125"/>
          </a:xfrm>
        </p:spPr>
        <p:txBody>
          <a:bodyPr/>
          <a:lstStyle/>
          <a:p>
            <a:fld id="{35E87615-7E2A-432D-8BF9-3FDEC8511FD1}" type="datetime1">
              <a:rPr lang="de-DE" smtClean="0">
                <a:solidFill>
                  <a:schemeClr val="bg1"/>
                </a:solidFill>
              </a:rPr>
              <a:pPr/>
              <a:t>13.03.17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5" descr="../../Downloads/MeshVSMOM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6"/>
          <a:stretch/>
        </p:blipFill>
        <p:spPr bwMode="auto">
          <a:xfrm>
            <a:off x="8762159" y="2949207"/>
            <a:ext cx="3064046" cy="31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7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Referenzen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878387" y="1839532"/>
            <a:ext cx="10646863" cy="4704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[DH03]	</a:t>
            </a:r>
            <a:r>
              <a:rPr lang="de-DE" sz="1400" dirty="0" smtClean="0"/>
              <a:t>Dunkel</a:t>
            </a:r>
            <a:r>
              <a:rPr lang="de-DE" sz="1400" dirty="0"/>
              <a:t>, Jürgen; </a:t>
            </a:r>
            <a:r>
              <a:rPr lang="de-DE" sz="1400" dirty="0" err="1"/>
              <a:t>Holitschke</a:t>
            </a:r>
            <a:r>
              <a:rPr lang="de-DE" sz="1400" dirty="0"/>
              <a:t>, Andreas; </a:t>
            </a:r>
            <a:r>
              <a:rPr lang="de-DE" sz="1400" i="1" dirty="0"/>
              <a:t>Softwarearchitektur für die Praxis, </a:t>
            </a:r>
            <a:r>
              <a:rPr lang="de-DE" sz="1400" dirty="0"/>
              <a:t>Berlin u.a. </a:t>
            </a:r>
            <a:r>
              <a:rPr lang="de-DE" sz="1400" dirty="0" smtClean="0"/>
              <a:t>			Springer</a:t>
            </a:r>
            <a:r>
              <a:rPr lang="de-DE" sz="1400" dirty="0"/>
              <a:t>, 2003.</a:t>
            </a:r>
          </a:p>
          <a:p>
            <a:pPr marL="0" indent="0">
              <a:buNone/>
            </a:pPr>
            <a:r>
              <a:rPr lang="de-DE" sz="1400" dirty="0"/>
              <a:t>[Ion15]	</a:t>
            </a:r>
            <a:r>
              <a:rPr lang="de-DE" sz="1400" dirty="0" err="1" smtClean="0"/>
              <a:t>Ionescu</a:t>
            </a:r>
            <a:r>
              <a:rPr lang="de-DE" sz="1400" dirty="0"/>
              <a:t>, Valeriu Manuel; </a:t>
            </a:r>
            <a:r>
              <a:rPr lang="de-DE" sz="1400" i="1" dirty="0"/>
              <a:t>The </a:t>
            </a:r>
            <a:r>
              <a:rPr lang="de-DE" sz="1400" i="1" dirty="0" err="1"/>
              <a:t>analysis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the</a:t>
            </a:r>
            <a:r>
              <a:rPr lang="de-DE" sz="1400" i="1" dirty="0"/>
              <a:t> </a:t>
            </a:r>
            <a:r>
              <a:rPr lang="de-DE" sz="1400" i="1" dirty="0" err="1"/>
              <a:t>performance</a:t>
            </a:r>
            <a:r>
              <a:rPr lang="de-DE" sz="1400" i="1" dirty="0"/>
              <a:t> </a:t>
            </a:r>
            <a:r>
              <a:rPr lang="de-DE" sz="1400" i="1" dirty="0" err="1"/>
              <a:t>of</a:t>
            </a:r>
            <a:r>
              <a:rPr lang="de-DE" sz="1400" i="1" dirty="0"/>
              <a:t> </a:t>
            </a:r>
            <a:r>
              <a:rPr lang="de-DE" sz="1400" i="1" dirty="0" err="1"/>
              <a:t>RabbitMQ</a:t>
            </a:r>
            <a:r>
              <a:rPr lang="de-DE" sz="1400" i="1" dirty="0"/>
              <a:t> </a:t>
            </a:r>
            <a:r>
              <a:rPr lang="de-DE" sz="1400" i="1" dirty="0" err="1"/>
              <a:t>and</a:t>
            </a:r>
            <a:r>
              <a:rPr lang="de-DE" sz="1400" i="1" dirty="0"/>
              <a:t> ActiveMQ. </a:t>
            </a:r>
            <a:r>
              <a:rPr lang="de-DE" sz="1400" i="1" dirty="0" smtClean="0"/>
              <a:t>	</a:t>
            </a:r>
            <a:r>
              <a:rPr lang="de-DE" sz="1400" dirty="0" smtClean="0"/>
              <a:t>IEEE</a:t>
            </a:r>
            <a:r>
              <a:rPr lang="de-DE" sz="1400" dirty="0"/>
              <a:t>, </a:t>
            </a:r>
            <a:r>
              <a:rPr lang="de-DE" sz="1400" dirty="0" smtClean="0"/>
              <a:t>2015</a:t>
            </a:r>
            <a:r>
              <a:rPr lang="de-DE" sz="1400" dirty="0"/>
              <a:t>.</a:t>
            </a:r>
          </a:p>
          <a:p>
            <a:pPr marL="0" indent="0">
              <a:buNone/>
            </a:pPr>
            <a:r>
              <a:rPr lang="de-DE" sz="1400" dirty="0" smtClean="0"/>
              <a:t>[</a:t>
            </a:r>
            <a:r>
              <a:rPr lang="de-DE" sz="1400" dirty="0"/>
              <a:t>Kle13]	</a:t>
            </a:r>
            <a:r>
              <a:rPr lang="de-DE" sz="1400" dirty="0" err="1" smtClean="0"/>
              <a:t>Kleuker</a:t>
            </a:r>
            <a:r>
              <a:rPr lang="de-DE" sz="1400" dirty="0"/>
              <a:t>, Stephan; </a:t>
            </a:r>
            <a:r>
              <a:rPr lang="de-DE" sz="1400" i="1" dirty="0"/>
              <a:t>Grundkurs Software-Engineering mit UML, </a:t>
            </a:r>
            <a:r>
              <a:rPr lang="de-DE" sz="1400" dirty="0"/>
              <a:t>3. Auflage, Wiesbaden. </a:t>
            </a:r>
            <a:r>
              <a:rPr lang="de-DE" sz="1400" dirty="0" smtClean="0"/>
              <a:t>			Springer </a:t>
            </a:r>
            <a:r>
              <a:rPr lang="de-DE" sz="1400" dirty="0"/>
              <a:t>Fachmedien Wiesbaden, 2013.</a:t>
            </a:r>
          </a:p>
          <a:p>
            <a:pPr marL="0" indent="0">
              <a:buNone/>
            </a:pPr>
            <a:r>
              <a:rPr lang="de-DE" sz="1400" dirty="0"/>
              <a:t>[KNR11]	</a:t>
            </a:r>
            <a:r>
              <a:rPr lang="de-DE" sz="1400" dirty="0" smtClean="0"/>
              <a:t>Kreps</a:t>
            </a:r>
            <a:r>
              <a:rPr lang="de-DE" sz="1400" dirty="0"/>
              <a:t>, Jay; </a:t>
            </a:r>
            <a:r>
              <a:rPr lang="de-DE" sz="1400" dirty="0" err="1"/>
              <a:t>Narkhede</a:t>
            </a:r>
            <a:r>
              <a:rPr lang="de-DE" sz="1400" dirty="0"/>
              <a:t>, </a:t>
            </a:r>
            <a:r>
              <a:rPr lang="de-DE" sz="1400" dirty="0" err="1"/>
              <a:t>Neha</a:t>
            </a:r>
            <a:r>
              <a:rPr lang="de-DE" sz="1400" dirty="0"/>
              <a:t>; Rao, Jun; </a:t>
            </a:r>
            <a:r>
              <a:rPr lang="de-DE" sz="1400" i="1" dirty="0"/>
              <a:t>Kafka - a Distributed Messaging System </a:t>
            </a:r>
            <a:r>
              <a:rPr lang="de-DE" sz="1400" i="1" dirty="0" err="1"/>
              <a:t>for</a:t>
            </a:r>
            <a:r>
              <a:rPr lang="de-DE" sz="1400" i="1" dirty="0"/>
              <a:t> Log </a:t>
            </a:r>
            <a:r>
              <a:rPr lang="de-DE" sz="1400" i="1" dirty="0" smtClean="0"/>
              <a:t>		Processing</a:t>
            </a:r>
            <a:r>
              <a:rPr lang="de-DE" sz="1400" i="1" dirty="0"/>
              <a:t>. </a:t>
            </a:r>
            <a:r>
              <a:rPr lang="de-DE" sz="1400" dirty="0"/>
              <a:t>ACM, 2011.</a:t>
            </a:r>
          </a:p>
          <a:p>
            <a:pPr marL="0" indent="0">
              <a:buNone/>
            </a:pPr>
            <a:r>
              <a:rPr lang="de-DE" sz="1400" dirty="0"/>
              <a:t>[NSP17]	</a:t>
            </a:r>
            <a:r>
              <a:rPr lang="de-DE" sz="1400" dirty="0" err="1" smtClean="0"/>
              <a:t>Narkhede</a:t>
            </a:r>
            <a:r>
              <a:rPr lang="de-DE" sz="1400" dirty="0"/>
              <a:t>, </a:t>
            </a:r>
            <a:r>
              <a:rPr lang="de-DE" sz="1400" dirty="0" err="1"/>
              <a:t>Neha</a:t>
            </a:r>
            <a:r>
              <a:rPr lang="de-DE" sz="1400" dirty="0"/>
              <a:t>; </a:t>
            </a:r>
            <a:r>
              <a:rPr lang="de-DE" sz="1400" dirty="0" err="1"/>
              <a:t>Shapira</a:t>
            </a:r>
            <a:r>
              <a:rPr lang="de-DE" sz="1400" dirty="0"/>
              <a:t>, Gwen; </a:t>
            </a:r>
            <a:r>
              <a:rPr lang="de-DE" sz="1400" dirty="0" err="1"/>
              <a:t>Palino</a:t>
            </a:r>
            <a:r>
              <a:rPr lang="de-DE" sz="1400" dirty="0"/>
              <a:t>, Todd; </a:t>
            </a:r>
            <a:r>
              <a:rPr lang="de-DE" sz="1400" i="1" dirty="0"/>
              <a:t>Kafka: The Definitive Guide, </a:t>
            </a:r>
            <a:r>
              <a:rPr lang="de-DE" sz="1400" dirty="0"/>
              <a:t>Cambridge, </a:t>
            </a:r>
            <a:r>
              <a:rPr lang="de-DE" sz="1400" dirty="0" smtClean="0"/>
              <a:t>		</a:t>
            </a:r>
            <a:r>
              <a:rPr lang="de-DE" sz="1400" dirty="0" err="1" smtClean="0"/>
              <a:t>Mass</a:t>
            </a:r>
            <a:r>
              <a:rPr lang="de-DE" sz="1400" dirty="0"/>
              <a:t>. </a:t>
            </a:r>
            <a:r>
              <a:rPr lang="de-DE" sz="1400" dirty="0" err="1"/>
              <a:t>O'Reilly</a:t>
            </a:r>
            <a:r>
              <a:rPr lang="de-DE" sz="1400" dirty="0"/>
              <a:t>, 2017.</a:t>
            </a:r>
          </a:p>
          <a:p>
            <a:pPr marL="0" indent="0">
              <a:buNone/>
            </a:pPr>
            <a:r>
              <a:rPr lang="de-DE" sz="1400" dirty="0"/>
              <a:t>[RMC09]	</a:t>
            </a:r>
            <a:r>
              <a:rPr lang="de-DE" sz="1400" dirty="0" smtClean="0"/>
              <a:t>Richards</a:t>
            </a:r>
            <a:r>
              <a:rPr lang="de-DE" sz="1400" dirty="0"/>
              <a:t>, Mark; </a:t>
            </a:r>
            <a:r>
              <a:rPr lang="de-DE" sz="1400" dirty="0" err="1"/>
              <a:t>Monson-Haefel</a:t>
            </a:r>
            <a:r>
              <a:rPr lang="de-DE" sz="1400" dirty="0"/>
              <a:t>, Richard; </a:t>
            </a:r>
            <a:r>
              <a:rPr lang="de-DE" sz="1400" dirty="0" err="1"/>
              <a:t>Chappell</a:t>
            </a:r>
            <a:r>
              <a:rPr lang="de-DE" sz="1400" dirty="0"/>
              <a:t>, David A.; </a:t>
            </a:r>
            <a:r>
              <a:rPr lang="de-DE" sz="1400" i="1" dirty="0"/>
              <a:t>Java </a:t>
            </a:r>
            <a:r>
              <a:rPr lang="de-DE" sz="1400" i="1" dirty="0" err="1"/>
              <a:t>message</a:t>
            </a:r>
            <a:r>
              <a:rPr lang="de-DE" sz="1400" i="1" dirty="0"/>
              <a:t> </a:t>
            </a:r>
            <a:r>
              <a:rPr lang="de-DE" sz="1400" i="1" dirty="0" err="1"/>
              <a:t>service</a:t>
            </a:r>
            <a:r>
              <a:rPr lang="de-DE" sz="1400" i="1" dirty="0"/>
              <a:t>, </a:t>
            </a:r>
            <a:r>
              <a:rPr lang="de-DE" sz="1400" dirty="0"/>
              <a:t>2. </a:t>
            </a:r>
            <a:r>
              <a:rPr lang="de-DE" sz="1400" dirty="0" smtClean="0"/>
              <a:t>				Auflage</a:t>
            </a:r>
            <a:r>
              <a:rPr lang="de-DE" sz="1400" dirty="0"/>
              <a:t>, </a:t>
            </a:r>
            <a:r>
              <a:rPr lang="de-DE" sz="1400" dirty="0" smtClean="0"/>
              <a:t>Cambridge</a:t>
            </a:r>
            <a:r>
              <a:rPr lang="de-DE" sz="1400" dirty="0"/>
              <a:t>, </a:t>
            </a:r>
            <a:r>
              <a:rPr lang="de-DE" sz="1400" dirty="0" err="1"/>
              <a:t>Mass</a:t>
            </a:r>
            <a:r>
              <a:rPr lang="de-DE" sz="1400" dirty="0"/>
              <a:t>. </a:t>
            </a:r>
            <a:r>
              <a:rPr lang="de-DE" sz="1400" dirty="0" err="1"/>
              <a:t>O'Reilly</a:t>
            </a:r>
            <a:r>
              <a:rPr lang="de-DE" sz="1400" dirty="0"/>
              <a:t>, 2009</a:t>
            </a:r>
            <a:r>
              <a:rPr lang="de-DE" sz="1400" dirty="0" smtClean="0"/>
              <a:t>.</a:t>
            </a:r>
          </a:p>
          <a:p>
            <a:pPr marL="0" indent="0">
              <a:buNone/>
            </a:pPr>
            <a:r>
              <a:rPr lang="de-DE" sz="1400" dirty="0" smtClean="0"/>
              <a:t>[</a:t>
            </a:r>
            <a:r>
              <a:rPr lang="de-DE" sz="1400" dirty="0"/>
              <a:t>SS12]	</a:t>
            </a:r>
            <a:r>
              <a:rPr lang="de-DE" sz="1400" dirty="0" smtClean="0"/>
              <a:t>Schill</a:t>
            </a:r>
            <a:r>
              <a:rPr lang="de-DE" sz="1400" dirty="0"/>
              <a:t>, Alexander; Springer, Thomas; </a:t>
            </a:r>
            <a:r>
              <a:rPr lang="de-DE" sz="1400" i="1" dirty="0"/>
              <a:t>Verteilte Systeme: Grundlagen und </a:t>
            </a:r>
            <a:r>
              <a:rPr lang="de-DE" sz="1400" i="1" dirty="0" smtClean="0"/>
              <a:t>					Basistechnologien</a:t>
            </a:r>
            <a:r>
              <a:rPr lang="de-DE" sz="1400" i="1" dirty="0"/>
              <a:t>, </a:t>
            </a:r>
            <a:r>
              <a:rPr lang="de-DE" sz="1400" dirty="0"/>
              <a:t>2. Auflage, Berlin Heidelberg. Springer Berlin Heidelberg, 2012.</a:t>
            </a:r>
          </a:p>
          <a:p>
            <a:pPr marL="0" indent="0">
              <a:buNone/>
            </a:pPr>
            <a:r>
              <a:rPr lang="de-DE" sz="1400" dirty="0"/>
              <a:t>[SBD11]	</a:t>
            </a:r>
            <a:r>
              <a:rPr lang="de-DE" sz="1400" dirty="0" smtClean="0"/>
              <a:t>Snyder</a:t>
            </a:r>
            <a:r>
              <a:rPr lang="de-DE" sz="1400" dirty="0"/>
              <a:t>, Bruce; </a:t>
            </a:r>
            <a:r>
              <a:rPr lang="de-DE" sz="1400" dirty="0" err="1"/>
              <a:t>Bosnanac</a:t>
            </a:r>
            <a:r>
              <a:rPr lang="de-DE" sz="1400" dirty="0"/>
              <a:t>, Dejan; Davies, Rob; </a:t>
            </a:r>
            <a:r>
              <a:rPr lang="de-DE" sz="1400" i="1" dirty="0"/>
              <a:t>ActiveMQ in </a:t>
            </a:r>
            <a:r>
              <a:rPr lang="de-DE" sz="1400" i="1" dirty="0" err="1"/>
              <a:t>action</a:t>
            </a:r>
            <a:r>
              <a:rPr lang="de-DE" sz="1400" i="1" dirty="0"/>
              <a:t>, </a:t>
            </a:r>
            <a:r>
              <a:rPr lang="de-DE" sz="1400" dirty="0"/>
              <a:t>Greenwich, CT. Manning, 2011.</a:t>
            </a:r>
          </a:p>
          <a:p>
            <a:pPr marL="0" indent="0">
              <a:buNone/>
            </a:pPr>
            <a:r>
              <a:rPr lang="de-DE" sz="1400" dirty="0"/>
              <a:t>[Sta15]	</a:t>
            </a:r>
            <a:r>
              <a:rPr lang="de-DE" sz="1400" dirty="0" smtClean="0"/>
              <a:t>Starke</a:t>
            </a:r>
            <a:r>
              <a:rPr lang="de-DE" sz="1400" dirty="0"/>
              <a:t>, Gernot; </a:t>
            </a:r>
            <a:r>
              <a:rPr lang="de-DE" sz="1400" i="1" dirty="0"/>
              <a:t>Effektive Softwarearchitekturen: Ein praktischer Leitfaden, </a:t>
            </a:r>
            <a:r>
              <a:rPr lang="de-DE" sz="1400" dirty="0"/>
              <a:t>7. Auflage, München. Hanser, 2015</a:t>
            </a:r>
            <a:r>
              <a:rPr lang="de-DE" sz="1400" dirty="0" smtClean="0"/>
              <a:t>.</a:t>
            </a:r>
            <a:endParaRPr lang="de-DE" sz="1400" dirty="0"/>
          </a:p>
        </p:txBody>
      </p:sp>
      <p:sp>
        <p:nvSpPr>
          <p:cNvPr id="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1058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Problemstellungen bei Tests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93809" y="2578011"/>
            <a:ext cx="990037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800" b="0" dirty="0" smtClean="0"/>
              <a:t>Charakteristika beider Systeme</a:t>
            </a:r>
          </a:p>
          <a:p>
            <a:pPr lvl="2"/>
            <a:endParaRPr lang="de-DE" sz="2800" b="0" dirty="0" smtClean="0"/>
          </a:p>
          <a:p>
            <a:pPr lvl="1"/>
            <a:r>
              <a:rPr lang="de-DE" sz="2800" b="0" dirty="0" smtClean="0"/>
              <a:t>Tests auf lokalem Rechner</a:t>
            </a:r>
          </a:p>
          <a:p>
            <a:pPr lvl="1"/>
            <a:endParaRPr lang="de-DE" sz="2800" b="0" dirty="0"/>
          </a:p>
          <a:p>
            <a:pPr lvl="1"/>
            <a:r>
              <a:rPr lang="de-DE" sz="2800" b="0" dirty="0" smtClean="0"/>
              <a:t>Betriebssystem Cache</a:t>
            </a:r>
          </a:p>
          <a:p>
            <a:pPr lvl="2"/>
            <a:endParaRPr lang="de-DE" sz="3000" dirty="0"/>
          </a:p>
          <a:p>
            <a:pPr lvl="2"/>
            <a:endParaRPr lang="de-DE" sz="3000" dirty="0" smtClean="0"/>
          </a:p>
          <a:p>
            <a:pPr lvl="2"/>
            <a:endParaRPr lang="de-DE" sz="3000" dirty="0" smtClean="0"/>
          </a:p>
          <a:p>
            <a:pPr lvl="1"/>
            <a:endParaRPr lang="de-DE" sz="3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08" y="2080157"/>
            <a:ext cx="3812727" cy="208292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08" y="4213921"/>
            <a:ext cx="3812727" cy="2074442"/>
          </a:xfrm>
          <a:prstGeom prst="rect">
            <a:avLst/>
          </a:prstGeom>
        </p:spPr>
      </p:pic>
      <p:sp>
        <p:nvSpPr>
          <p:cNvPr id="11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6294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Producer-basierte Tests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541" y="3970329"/>
            <a:ext cx="3815458" cy="229620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0" y="3975405"/>
            <a:ext cx="3891438" cy="229112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44" y="3970329"/>
            <a:ext cx="3815460" cy="2296204"/>
          </a:xfrm>
          <a:prstGeom prst="rect">
            <a:avLst/>
          </a:prstGeom>
        </p:spPr>
      </p:pic>
      <p:sp>
        <p:nvSpPr>
          <p:cNvPr id="1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327134" y="2179144"/>
            <a:ext cx="1063614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800" u="sng" dirty="0" smtClean="0"/>
              <a:t>Ziel:</a:t>
            </a:r>
            <a:r>
              <a:rPr lang="de-DE" sz="2800" dirty="0" smtClean="0"/>
              <a:t> </a:t>
            </a:r>
            <a:r>
              <a:rPr lang="de-DE" sz="2800" b="0" dirty="0" smtClean="0"/>
              <a:t> </a:t>
            </a:r>
          </a:p>
          <a:p>
            <a:pPr lvl="2"/>
            <a:r>
              <a:rPr lang="de-DE" sz="2600" b="0" dirty="0" smtClean="0"/>
              <a:t>Konkretes Nachrichten Maximum </a:t>
            </a:r>
          </a:p>
          <a:p>
            <a:pPr lvl="2"/>
            <a:r>
              <a:rPr lang="de-DE" sz="2600" b="0" dirty="0" smtClean="0"/>
              <a:t>Auswirkung Anzahl Producer</a:t>
            </a:r>
          </a:p>
          <a:p>
            <a:pPr lvl="2"/>
            <a:r>
              <a:rPr lang="de-DE" sz="2600" b="0" dirty="0" smtClean="0"/>
              <a:t>Belastung steigern </a:t>
            </a:r>
            <a:r>
              <a:rPr lang="de-DE" sz="2600" b="0" dirty="0" smtClean="0">
                <a:sym typeface="Wingdings" panose="05000000000000000000" pitchFamily="2" charset="2"/>
              </a:rPr>
              <a:t> Thesen aus anderen Tests belegen</a:t>
            </a:r>
            <a:endParaRPr lang="de-DE" sz="2800" dirty="0" smtClean="0"/>
          </a:p>
          <a:p>
            <a:pPr lvl="2"/>
            <a:endParaRPr lang="de-DE" sz="2800" dirty="0" smtClean="0"/>
          </a:p>
          <a:p>
            <a:pPr lvl="1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92986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.2 	Kafka </a:t>
            </a:r>
            <a:r>
              <a:rPr lang="de-DE" sz="3200" b="1" i="1" dirty="0" smtClean="0"/>
              <a:t>– Ablauf im Cluster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pic>
        <p:nvPicPr>
          <p:cNvPr id="8" name="Bild 17" descr="Cluster_Übersich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203" y="2363798"/>
            <a:ext cx="6633895" cy="37229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1877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.1 	ActiveMQ </a:t>
            </a:r>
            <a:r>
              <a:rPr lang="de-DE" sz="3200" b="1" i="1" dirty="0" smtClean="0"/>
              <a:t>– Nachrichtenaufbau</a:t>
            </a:r>
            <a:endParaRPr lang="de-DE" sz="3200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2336873"/>
            <a:ext cx="11470828" cy="3599316"/>
          </a:xfrm>
        </p:spPr>
        <p:txBody>
          <a:bodyPr>
            <a:normAutofit/>
          </a:bodyPr>
          <a:lstStyle/>
          <a:p>
            <a:r>
              <a:rPr lang="de-DE" sz="2800" dirty="0" smtClean="0"/>
              <a:t>Header-Bereich: </a:t>
            </a:r>
            <a:r>
              <a:rPr lang="de-DE" sz="2000" b="0" dirty="0" smtClean="0"/>
              <a:t>(Von JMS zugewiesene) Meta-Daten</a:t>
            </a:r>
          </a:p>
          <a:p>
            <a:r>
              <a:rPr lang="de-DE" sz="2800" dirty="0" smtClean="0"/>
              <a:t>Properties-Bereich: </a:t>
            </a:r>
            <a:r>
              <a:rPr lang="de-DE" sz="2000" b="0" dirty="0" smtClean="0"/>
              <a:t>Anwendungsspezifische Key-Value-Pairs</a:t>
            </a:r>
          </a:p>
          <a:p>
            <a:r>
              <a:rPr lang="de-DE" sz="2800" dirty="0" smtClean="0"/>
              <a:t>Payload</a:t>
            </a:r>
            <a:r>
              <a:rPr lang="de-DE" sz="3200" dirty="0" smtClean="0"/>
              <a:t>: </a:t>
            </a:r>
            <a:r>
              <a:rPr lang="de-DE" sz="2000" b="0" dirty="0" smtClean="0"/>
              <a:t>Message, </a:t>
            </a:r>
            <a:r>
              <a:rPr lang="de-DE" sz="2000" b="0" dirty="0" err="1" smtClean="0"/>
              <a:t>TextMessage</a:t>
            </a:r>
            <a:r>
              <a:rPr lang="de-DE" sz="2000" b="0" dirty="0" smtClean="0"/>
              <a:t>, </a:t>
            </a:r>
            <a:r>
              <a:rPr lang="de-DE" sz="2000" b="0" dirty="0" err="1" smtClean="0"/>
              <a:t>ObjektMessage</a:t>
            </a:r>
            <a:r>
              <a:rPr lang="de-DE" sz="2000" b="0" dirty="0" smtClean="0"/>
              <a:t>, </a:t>
            </a:r>
            <a:r>
              <a:rPr lang="de-DE" sz="2000" b="0" dirty="0" err="1" smtClean="0"/>
              <a:t>MapMessage</a:t>
            </a:r>
            <a:r>
              <a:rPr lang="de-DE" sz="2000" b="0" dirty="0" smtClean="0"/>
              <a:t>, </a:t>
            </a:r>
            <a:r>
              <a:rPr lang="de-DE" sz="2000" b="0" dirty="0" err="1" smtClean="0"/>
              <a:t>StreamMessage</a:t>
            </a:r>
            <a:r>
              <a:rPr lang="de-DE" sz="2000" b="0" dirty="0" smtClean="0"/>
              <a:t>, </a:t>
            </a:r>
            <a:r>
              <a:rPr lang="de-DE" sz="2000" b="0" dirty="0" err="1" smtClean="0"/>
              <a:t>ByteMessage</a:t>
            </a:r>
            <a:endParaRPr lang="de-DE" sz="2200" b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9" name="Grafik 8" descr="AufbauJMSNachricht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" t="2223" r="1513" b="75147"/>
          <a:stretch/>
        </p:blipFill>
        <p:spPr bwMode="auto">
          <a:xfrm>
            <a:off x="720358" y="4228301"/>
            <a:ext cx="10679870" cy="17078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2007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</a:t>
            </a:r>
            <a:r>
              <a:rPr lang="de-DE" dirty="0"/>
              <a:t>Nachrichten/Sekunden-basierte </a:t>
            </a:r>
            <a:r>
              <a:rPr lang="de-DE" dirty="0" smtClean="0"/>
              <a:t>Tests (</a:t>
            </a:r>
            <a:r>
              <a:rPr lang="de-DE" dirty="0" err="1" smtClean="0"/>
              <a:t>Con</a:t>
            </a:r>
            <a:r>
              <a:rPr lang="de-DE" dirty="0" smtClean="0"/>
              <a:t>)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93809" y="2273209"/>
            <a:ext cx="990037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800" b="0" dirty="0" smtClean="0"/>
              <a:t>Steigerung von 500 auf 4500 Nachrichten/s</a:t>
            </a:r>
          </a:p>
          <a:p>
            <a:pPr lvl="1"/>
            <a:endParaRPr lang="de-DE" sz="2800" dirty="0" smtClean="0"/>
          </a:p>
          <a:p>
            <a:pPr lvl="2"/>
            <a:endParaRPr lang="de-DE" sz="2800" dirty="0"/>
          </a:p>
          <a:p>
            <a:pPr lvl="2"/>
            <a:endParaRPr lang="de-DE" sz="2800" dirty="0" smtClean="0"/>
          </a:p>
          <a:p>
            <a:pPr lvl="2"/>
            <a:endParaRPr lang="de-DE" sz="2800" dirty="0" smtClean="0"/>
          </a:p>
          <a:p>
            <a:pPr lvl="1"/>
            <a:endParaRPr lang="de-DE" sz="28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65" y="3844004"/>
            <a:ext cx="3910546" cy="234632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9" y="3844004"/>
            <a:ext cx="3919749" cy="2359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208" y="3844004"/>
            <a:ext cx="3897667" cy="2352829"/>
          </a:xfrm>
          <a:prstGeom prst="rect">
            <a:avLst/>
          </a:prstGeom>
        </p:spPr>
      </p:pic>
      <p:sp>
        <p:nvSpPr>
          <p:cNvPr id="11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1055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Consumer-basierte Tests (</a:t>
            </a:r>
            <a:r>
              <a:rPr lang="de-DE" dirty="0" err="1" smtClean="0"/>
              <a:t>Con</a:t>
            </a:r>
            <a:r>
              <a:rPr lang="de-DE" dirty="0" smtClean="0"/>
              <a:t>)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93809" y="2276413"/>
            <a:ext cx="990037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2800" b="0" dirty="0" smtClean="0"/>
              <a:t>Steigerung von 1 auf 7 Consumer</a:t>
            </a:r>
          </a:p>
          <a:p>
            <a:pPr lvl="1"/>
            <a:endParaRPr lang="de-DE" sz="2800" dirty="0" smtClean="0"/>
          </a:p>
          <a:p>
            <a:pPr lvl="2"/>
            <a:endParaRPr lang="de-DE" sz="2800" dirty="0"/>
          </a:p>
          <a:p>
            <a:pPr lvl="2"/>
            <a:endParaRPr lang="de-DE" sz="2800" dirty="0" smtClean="0"/>
          </a:p>
          <a:p>
            <a:pPr lvl="2"/>
            <a:endParaRPr lang="de-DE" sz="2800" dirty="0" smtClean="0"/>
          </a:p>
          <a:p>
            <a:pPr lvl="1"/>
            <a:endParaRPr lang="de-DE" sz="28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434" y="3905250"/>
            <a:ext cx="3843438" cy="229808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3" y="3905250"/>
            <a:ext cx="3836931" cy="230215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75" y="3905250"/>
            <a:ext cx="3846797" cy="2298087"/>
          </a:xfrm>
          <a:prstGeom prst="rect">
            <a:avLst/>
          </a:prstGeom>
        </p:spPr>
      </p:pic>
      <p:sp>
        <p:nvSpPr>
          <p:cNvPr id="1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13412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Test-Software </a:t>
            </a:r>
            <a:r>
              <a:rPr lang="de-DE" sz="2800" b="1" i="1" dirty="0" smtClean="0"/>
              <a:t>– AMQ-Producer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93809" y="2578011"/>
            <a:ext cx="990037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sz="3000" dirty="0" smtClean="0"/>
          </a:p>
          <a:p>
            <a:pPr lvl="2"/>
            <a:endParaRPr lang="de-DE" sz="3000" dirty="0"/>
          </a:p>
          <a:p>
            <a:pPr lvl="2"/>
            <a:endParaRPr lang="de-DE" sz="3000" dirty="0" smtClean="0"/>
          </a:p>
          <a:p>
            <a:pPr lvl="2"/>
            <a:endParaRPr lang="de-DE" sz="3000" dirty="0" smtClean="0"/>
          </a:p>
          <a:p>
            <a:pPr lvl="1"/>
            <a:endParaRPr lang="de-DE" sz="3200" dirty="0"/>
          </a:p>
        </p:txBody>
      </p:sp>
      <p:sp>
        <p:nvSpPr>
          <p:cNvPr id="1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pic>
        <p:nvPicPr>
          <p:cNvPr id="15" name="Grafik 1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51"/>
          <a:stretch/>
        </p:blipFill>
        <p:spPr>
          <a:xfrm>
            <a:off x="1081785" y="2147019"/>
            <a:ext cx="9836983" cy="4100633"/>
          </a:xfrm>
          <a:prstGeom prst="rect">
            <a:avLst/>
          </a:prstGeom>
        </p:spPr>
      </p:pic>
      <p:pic>
        <p:nvPicPr>
          <p:cNvPr id="12" name="Bild 8" descr="JMS_API_Sessio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25" y="2879599"/>
            <a:ext cx="11113625" cy="168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fik 1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01"/>
          <a:stretch/>
        </p:blipFill>
        <p:spPr>
          <a:xfrm>
            <a:off x="509225" y="3013779"/>
            <a:ext cx="10409543" cy="16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1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Test-Software </a:t>
            </a:r>
            <a:r>
              <a:rPr lang="de-DE" sz="2800" b="1" i="1" dirty="0" smtClean="0"/>
              <a:t>– Kafka-Producer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93809" y="2578011"/>
            <a:ext cx="990037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sz="3000" dirty="0" smtClean="0"/>
          </a:p>
          <a:p>
            <a:pPr lvl="2"/>
            <a:endParaRPr lang="de-DE" sz="3000" dirty="0"/>
          </a:p>
          <a:p>
            <a:pPr lvl="2"/>
            <a:endParaRPr lang="de-DE" sz="3000" dirty="0" smtClean="0"/>
          </a:p>
          <a:p>
            <a:pPr lvl="2"/>
            <a:endParaRPr lang="de-DE" sz="3000" dirty="0" smtClean="0"/>
          </a:p>
          <a:p>
            <a:pPr lvl="1"/>
            <a:endParaRPr lang="de-DE" sz="3200" dirty="0"/>
          </a:p>
        </p:txBody>
      </p:sp>
      <p:sp>
        <p:nvSpPr>
          <p:cNvPr id="14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pic>
        <p:nvPicPr>
          <p:cNvPr id="15" name="Grafik 1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27"/>
          <a:stretch/>
        </p:blipFill>
        <p:spPr>
          <a:xfrm>
            <a:off x="1145729" y="2399598"/>
            <a:ext cx="9656740" cy="3150374"/>
          </a:xfrm>
          <a:prstGeom prst="rect">
            <a:avLst/>
          </a:prstGeom>
        </p:spPr>
      </p:pic>
      <p:pic>
        <p:nvPicPr>
          <p:cNvPr id="16" name="Grafik 1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83" b="48571"/>
          <a:stretch/>
        </p:blipFill>
        <p:spPr>
          <a:xfrm>
            <a:off x="236909" y="3470011"/>
            <a:ext cx="11818520" cy="932771"/>
          </a:xfrm>
          <a:prstGeom prst="rect">
            <a:avLst/>
          </a:prstGeom>
        </p:spPr>
      </p:pic>
      <p:pic>
        <p:nvPicPr>
          <p:cNvPr id="11" name="Grafik 10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42"/>
          <a:stretch/>
        </p:blipFill>
        <p:spPr>
          <a:xfrm>
            <a:off x="241409" y="2564499"/>
            <a:ext cx="11814020" cy="31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18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  <a:r>
              <a:rPr lang="de-DE" dirty="0" smtClean="0"/>
              <a:t>. Test-Software </a:t>
            </a:r>
            <a:r>
              <a:rPr lang="de-DE" sz="2800" b="1" i="1" dirty="0" smtClean="0"/>
              <a:t>– Kafka-Consumer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241409" y="2425611"/>
            <a:ext cx="782359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3200" dirty="0" smtClean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93809" y="2578011"/>
            <a:ext cx="9900373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de-DE" sz="3000" dirty="0" smtClean="0"/>
          </a:p>
          <a:p>
            <a:pPr lvl="2"/>
            <a:endParaRPr lang="de-DE" sz="3000" dirty="0"/>
          </a:p>
          <a:p>
            <a:pPr lvl="2"/>
            <a:endParaRPr lang="de-DE" sz="3000" dirty="0" smtClean="0"/>
          </a:p>
          <a:p>
            <a:pPr lvl="2"/>
            <a:endParaRPr lang="de-DE" sz="3000" dirty="0" smtClean="0"/>
          </a:p>
          <a:p>
            <a:pPr lvl="1"/>
            <a:endParaRPr lang="de-DE" sz="3200" dirty="0"/>
          </a:p>
        </p:txBody>
      </p:sp>
      <p:sp>
        <p:nvSpPr>
          <p:cNvPr id="13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pic>
        <p:nvPicPr>
          <p:cNvPr id="12" name="Grafik 11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376"/>
          <a:stretch/>
        </p:blipFill>
        <p:spPr>
          <a:xfrm>
            <a:off x="720359" y="2399598"/>
            <a:ext cx="11022380" cy="2530989"/>
          </a:xfrm>
          <a:prstGeom prst="rect">
            <a:avLst/>
          </a:prstGeom>
        </p:spPr>
      </p:pic>
      <p:pic>
        <p:nvPicPr>
          <p:cNvPr id="14" name="Grafik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04" b="9213"/>
          <a:stretch/>
        </p:blipFill>
        <p:spPr>
          <a:xfrm>
            <a:off x="2148728" y="2156715"/>
            <a:ext cx="7755146" cy="413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5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Motivation </a:t>
            </a:r>
            <a:r>
              <a:rPr lang="de-DE" sz="3200" b="1" i="1" dirty="0" smtClean="0"/>
              <a:t>- Problemstellung</a:t>
            </a:r>
            <a:endParaRPr lang="de-DE" sz="3200" b="1" i="1" dirty="0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3179"/>
          </a:xfrm>
        </p:spPr>
        <p:txBody>
          <a:bodyPr>
            <a:normAutofit/>
          </a:bodyPr>
          <a:lstStyle/>
          <a:p>
            <a:r>
              <a:rPr lang="de-DE" u="sng" dirty="0" smtClean="0"/>
              <a:t>Problemstellung:</a:t>
            </a:r>
            <a:r>
              <a:rPr lang="de-DE" dirty="0" smtClean="0"/>
              <a:t> </a:t>
            </a:r>
            <a:r>
              <a:rPr lang="de-DE" b="0" dirty="0" smtClean="0"/>
              <a:t>Defizite in klassischen JMS-Systemen</a:t>
            </a:r>
            <a:endParaRPr lang="de-DE" b="0" dirty="0"/>
          </a:p>
          <a:p>
            <a:endParaRPr lang="de-DE" b="0" dirty="0" smtClean="0"/>
          </a:p>
          <a:p>
            <a:r>
              <a:rPr lang="de-DE" b="0" dirty="0" smtClean="0"/>
              <a:t>Anforderungen an MQ-Systeme steigen</a:t>
            </a:r>
          </a:p>
          <a:p>
            <a:endParaRPr lang="de-DE" b="0" dirty="0"/>
          </a:p>
          <a:p>
            <a:r>
              <a:rPr lang="de-DE" b="0" dirty="0" smtClean="0"/>
              <a:t>Bestimmte Abläufe lassen sich nur schwer abbilden</a:t>
            </a:r>
          </a:p>
          <a:p>
            <a:endParaRPr lang="de-DE" b="0" dirty="0"/>
          </a:p>
          <a:p>
            <a:r>
              <a:rPr lang="de-DE" b="0" dirty="0" smtClean="0"/>
              <a:t>Apache Kafka bietet komplett neue Möglichkeiten</a:t>
            </a:r>
            <a:endParaRPr lang="de-DE" b="0" dirty="0"/>
          </a:p>
          <a:p>
            <a:endParaRPr lang="de-DE" dirty="0"/>
          </a:p>
        </p:txBody>
      </p:sp>
      <p:sp>
        <p:nvSpPr>
          <p:cNvPr id="19" name="Datumsplatzhalter 15"/>
          <p:cNvSpPr>
            <a:spLocks noGrp="1"/>
          </p:cNvSpPr>
          <p:nvPr>
            <p:ph type="dt" sz="half" idx="10"/>
          </p:nvPr>
        </p:nvSpPr>
        <p:spPr>
          <a:xfrm>
            <a:off x="196030" y="6321231"/>
            <a:ext cx="1263721" cy="365125"/>
          </a:xfrm>
        </p:spPr>
        <p:txBody>
          <a:bodyPr/>
          <a:lstStyle/>
          <a:p>
            <a:fld id="{35E87615-7E2A-432D-8BF9-3FDEC8511FD1}" type="datetime1">
              <a:rPr lang="de-DE" smtClean="0">
                <a:solidFill>
                  <a:schemeClr val="bg1"/>
                </a:solidFill>
              </a:rPr>
              <a:pPr/>
              <a:t>13.03.17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5" descr="../../Downloads/MeshVSMOM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16"/>
          <a:stretch/>
        </p:blipFill>
        <p:spPr bwMode="auto">
          <a:xfrm>
            <a:off x="8762159" y="2949207"/>
            <a:ext cx="3064046" cy="31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01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Motivation </a:t>
            </a:r>
            <a:r>
              <a:rPr lang="de-DE" sz="3200" b="1" i="1" dirty="0" smtClean="0"/>
              <a:t>– Ziele der Arbeit</a:t>
            </a:r>
            <a:endParaRPr lang="de-DE" sz="3200" b="1" i="1" dirty="0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3179"/>
          </a:xfrm>
        </p:spPr>
        <p:txBody>
          <a:bodyPr>
            <a:normAutofit/>
          </a:bodyPr>
          <a:lstStyle/>
          <a:p>
            <a:r>
              <a:rPr lang="de-DE" u="sng" dirty="0" smtClean="0"/>
              <a:t>Ziele der Arbeit</a:t>
            </a:r>
            <a:endParaRPr lang="de-DE" dirty="0"/>
          </a:p>
          <a:p>
            <a:pPr lvl="1"/>
            <a:r>
              <a:rPr lang="de-DE" b="0" dirty="0" smtClean="0"/>
              <a:t>Gegenüberstellung ActiveMQ &amp; Apache Kafka</a:t>
            </a:r>
          </a:p>
          <a:p>
            <a:pPr lvl="1"/>
            <a:endParaRPr lang="de-DE" b="0" dirty="0" smtClean="0"/>
          </a:p>
          <a:p>
            <a:pPr lvl="1"/>
            <a:r>
              <a:rPr lang="de-DE" b="0" dirty="0" smtClean="0"/>
              <a:t>Analysierung Broker-Verhalten und Performance</a:t>
            </a:r>
          </a:p>
          <a:p>
            <a:pPr lvl="1"/>
            <a:endParaRPr lang="de-DE" b="0" dirty="0" smtClean="0"/>
          </a:p>
          <a:p>
            <a:pPr lvl="1"/>
            <a:r>
              <a:rPr lang="de-DE" b="0" dirty="0" smtClean="0"/>
              <a:t>Betrachtung nicht-funktionaler Anforderungen</a:t>
            </a:r>
          </a:p>
          <a:p>
            <a:pPr lvl="1"/>
            <a:endParaRPr lang="de-DE" b="0" dirty="0"/>
          </a:p>
          <a:p>
            <a:pPr lvl="1"/>
            <a:r>
              <a:rPr lang="de-DE" b="0" dirty="0" smtClean="0"/>
              <a:t>Hilfsmittel für Entscheidungsprozess</a:t>
            </a:r>
          </a:p>
          <a:p>
            <a:pPr lvl="1"/>
            <a:endParaRPr lang="de-DE" b="0" dirty="0"/>
          </a:p>
          <a:p>
            <a:pPr lvl="1"/>
            <a:r>
              <a:rPr lang="de-DE" b="0" dirty="0" smtClean="0"/>
              <a:t>Betrachtung des OTTO-Anwendungsfalles</a:t>
            </a:r>
            <a:endParaRPr lang="de-DE" b="0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19" name="Datumsplatzhalter 15"/>
          <p:cNvSpPr>
            <a:spLocks noGrp="1"/>
          </p:cNvSpPr>
          <p:nvPr>
            <p:ph type="dt" sz="half" idx="10"/>
          </p:nvPr>
        </p:nvSpPr>
        <p:spPr>
          <a:xfrm>
            <a:off x="196030" y="6321231"/>
            <a:ext cx="1263721" cy="365125"/>
          </a:xfrm>
        </p:spPr>
        <p:txBody>
          <a:bodyPr/>
          <a:lstStyle/>
          <a:p>
            <a:fld id="{35E87615-7E2A-432D-8BF9-3FDEC8511FD1}" type="datetime1">
              <a:rPr lang="de-DE" smtClean="0">
                <a:solidFill>
                  <a:schemeClr val="bg1"/>
                </a:solidFill>
              </a:rPr>
              <a:pPr/>
              <a:t>13.03.17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Apache ActiveMQ &amp; Apache Kafka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 ActiveMQ &amp; Kafka </a:t>
            </a:r>
            <a:r>
              <a:rPr lang="de-DE" sz="2800" b="1" i="1" dirty="0" smtClean="0"/>
              <a:t>- Allgemeine Unterscheidung</a:t>
            </a:r>
            <a:endParaRPr lang="de-DE" sz="2400" b="1" i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18865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de-DE" sz="3600" dirty="0" smtClean="0"/>
              <a:t>ActiveMQ </a:t>
            </a:r>
            <a:r>
              <a:rPr lang="de-DE" sz="3600" b="0" i="1" dirty="0" smtClean="0"/>
              <a:t>(klassisches JMS-System)</a:t>
            </a:r>
          </a:p>
          <a:p>
            <a:pPr lvl="2"/>
            <a:r>
              <a:rPr lang="de-DE" sz="2800" b="0" dirty="0" smtClean="0"/>
              <a:t>Nachrichtenspeicherung optional</a:t>
            </a:r>
          </a:p>
          <a:p>
            <a:pPr lvl="2"/>
            <a:r>
              <a:rPr lang="de-DE" sz="2800" b="0" dirty="0" smtClean="0"/>
              <a:t>Nur eine Nachrichten-Kopie im System</a:t>
            </a:r>
          </a:p>
          <a:p>
            <a:pPr lvl="2"/>
            <a:r>
              <a:rPr lang="de-DE" sz="2800" b="0" dirty="0" smtClean="0"/>
              <a:t>Broker verwaltet Verarbeitungsstand</a:t>
            </a:r>
          </a:p>
          <a:p>
            <a:pPr lvl="2"/>
            <a:endParaRPr lang="de-DE" sz="3400" b="0" dirty="0" smtClean="0"/>
          </a:p>
          <a:p>
            <a:pPr lvl="1"/>
            <a:r>
              <a:rPr lang="de-DE" sz="3600" dirty="0" smtClean="0"/>
              <a:t>Kafka</a:t>
            </a:r>
            <a:r>
              <a:rPr lang="de-DE" sz="3600" b="0" dirty="0" smtClean="0"/>
              <a:t> </a:t>
            </a:r>
            <a:r>
              <a:rPr lang="de-DE" sz="3600" b="0" i="1" dirty="0" smtClean="0"/>
              <a:t>(neuartiger Ansatz)</a:t>
            </a:r>
          </a:p>
          <a:p>
            <a:pPr lvl="2"/>
            <a:r>
              <a:rPr lang="de-DE" sz="2800" b="0" dirty="0" smtClean="0"/>
              <a:t>Konsequente Nachrichtenspeicherung</a:t>
            </a:r>
          </a:p>
          <a:p>
            <a:pPr lvl="2"/>
            <a:r>
              <a:rPr lang="de-DE" sz="2800" b="0" dirty="0" smtClean="0"/>
              <a:t>Daten auf allen Brokern vorhanden</a:t>
            </a:r>
          </a:p>
          <a:p>
            <a:pPr lvl="2"/>
            <a:r>
              <a:rPr lang="de-DE" sz="2800" b="0" dirty="0" smtClean="0"/>
              <a:t>Clients verwalten Verarbeitungstand</a:t>
            </a:r>
          </a:p>
          <a:p>
            <a:pPr lvl="2"/>
            <a:r>
              <a:rPr lang="de-DE" sz="2800" b="0" dirty="0" smtClean="0"/>
              <a:t>Anderes Messaging-Konzept</a:t>
            </a:r>
          </a:p>
          <a:p>
            <a:pPr lvl="2"/>
            <a:r>
              <a:rPr lang="de-DE" sz="2800" b="0" dirty="0" smtClean="0"/>
              <a:t>Performance-Zuwachs und Mehrfachverarbeitung</a:t>
            </a:r>
          </a:p>
          <a:p>
            <a:pPr lvl="2"/>
            <a:endParaRPr lang="de-DE" sz="3400" b="0" dirty="0" smtClean="0"/>
          </a:p>
          <a:p>
            <a:pPr lvl="2"/>
            <a:endParaRPr lang="de-DE" sz="3400" b="0" dirty="0" smtClean="0"/>
          </a:p>
          <a:p>
            <a:pPr lvl="1"/>
            <a:endParaRPr lang="de-DE" sz="3600" dirty="0" smtClean="0"/>
          </a:p>
          <a:p>
            <a:pPr lvl="2"/>
            <a:endParaRPr lang="de-DE" sz="3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0327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.1 	ActiveMQ </a:t>
            </a:r>
            <a:r>
              <a:rPr lang="de-DE" sz="3200" b="1" i="1" dirty="0" smtClean="0"/>
              <a:t>– Messaging-Modelle</a:t>
            </a:r>
            <a:endParaRPr lang="de-DE" sz="3200" b="1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E34CA-E4C1-4827-8154-114D7D2E0EDC}" type="datetime1">
              <a:rPr lang="de-DE" smtClean="0"/>
              <a:pPr/>
              <a:t>13.03.17</a:t>
            </a:fld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4191001" y="6317977"/>
            <a:ext cx="4326276" cy="365125"/>
          </a:xfrm>
        </p:spPr>
        <p:txBody>
          <a:bodyPr/>
          <a:lstStyle/>
          <a:p>
            <a:pPr algn="ctr"/>
            <a:r>
              <a:rPr lang="de-DE" dirty="0"/>
              <a:t>Evaluation des Einsatzes von Apache Kafka als potenziellen Ersatz für bestehende MQ-Systeme</a:t>
            </a:r>
            <a:endParaRPr lang="de-DE" dirty="0" smtClean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t="6930" r="2099" b="50955"/>
          <a:stretch/>
        </p:blipFill>
        <p:spPr>
          <a:xfrm>
            <a:off x="1967346" y="2339634"/>
            <a:ext cx="8238836" cy="1736437"/>
          </a:xfrm>
        </p:spPr>
      </p:pic>
      <p:pic>
        <p:nvPicPr>
          <p:cNvPr id="12" name="Inhaltsplatzhalter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" t="53832" r="2126" b="3987"/>
          <a:stretch/>
        </p:blipFill>
        <p:spPr>
          <a:xfrm>
            <a:off x="1985547" y="4240306"/>
            <a:ext cx="8220635" cy="173915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" r="4934"/>
          <a:stretch/>
        </p:blipFill>
        <p:spPr>
          <a:xfrm>
            <a:off x="8065331" y="895315"/>
            <a:ext cx="2228851" cy="85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nutzerdefiniert 11">
      <a:dk1>
        <a:srgbClr val="FFFFFF"/>
      </a:dk1>
      <a:lt1>
        <a:srgbClr val="171616"/>
      </a:lt1>
      <a:dk2>
        <a:srgbClr val="FFFFFF"/>
      </a:dk2>
      <a:lt2>
        <a:srgbClr val="FFFFFF"/>
      </a:lt2>
      <a:accent1>
        <a:srgbClr val="FFFFF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1771</TotalTime>
  <Words>2362</Words>
  <Application>Microsoft Macintosh PowerPoint</Application>
  <PresentationFormat>Widescreen</PresentationFormat>
  <Paragraphs>777</Paragraphs>
  <Slides>49</Slides>
  <Notes>28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Calibri</vt:lpstr>
      <vt:lpstr>Times New Roman</vt:lpstr>
      <vt:lpstr>Trebuchet MS</vt:lpstr>
      <vt:lpstr>Wingdings</vt:lpstr>
      <vt:lpstr>Arial</vt:lpstr>
      <vt:lpstr>Berlin</vt:lpstr>
      <vt:lpstr>Präsentation Masterarbeit Evaluation des Einsatzes von Apache Kafka als potenziellen Ersatz für bestehende MQ-Systeme</vt:lpstr>
      <vt:lpstr>Agenda</vt:lpstr>
      <vt:lpstr>1. Motivation - Grundproblem</vt:lpstr>
      <vt:lpstr>1. Motivation - Ausgangslage</vt:lpstr>
      <vt:lpstr>1. Motivation - Problemstellung</vt:lpstr>
      <vt:lpstr>1. Motivation – Ziele der Arbeit</vt:lpstr>
      <vt:lpstr>2. Apache ActiveMQ &amp; Apache Kafka</vt:lpstr>
      <vt:lpstr>2. ActiveMQ &amp; Kafka - Allgemeine Unterscheidung</vt:lpstr>
      <vt:lpstr>2.1  ActiveMQ – Messaging-Modelle</vt:lpstr>
      <vt:lpstr>2.1  ActiveMQ – persistent Messaging</vt:lpstr>
      <vt:lpstr>2.1  ActiveMQ – Garantierte Übertragung</vt:lpstr>
      <vt:lpstr>2.1  ActiveMQ – Einsatz mehrerer Broker</vt:lpstr>
      <vt:lpstr>2.2  Kafka – ZooKeeper</vt:lpstr>
      <vt:lpstr>2.2  Kafka – Messaging-Modell</vt:lpstr>
      <vt:lpstr>2.2  Kafka – Messaging-Modell</vt:lpstr>
      <vt:lpstr>2.2  Kafka – Interne Broker Abläufe</vt:lpstr>
      <vt:lpstr>2.2  Kafka – Verlässliche Übertragung</vt:lpstr>
      <vt:lpstr>3. Aufbau der Testumgebung</vt:lpstr>
      <vt:lpstr>3. Aufbau der Testumgebung</vt:lpstr>
      <vt:lpstr>3. Aufbau der Testumgebung</vt:lpstr>
      <vt:lpstr>3. Test-Software</vt:lpstr>
      <vt:lpstr>3. Nachrichten/Sekunden-basiert (Producer)</vt:lpstr>
      <vt:lpstr>3. Consumer-Tests</vt:lpstr>
      <vt:lpstr>3. Konkrete Testergebnisse</vt:lpstr>
      <vt:lpstr>4. Herausforderungen</vt:lpstr>
      <vt:lpstr>4. Herausforderungen</vt:lpstr>
      <vt:lpstr>4. Herausforderungen </vt:lpstr>
      <vt:lpstr>4. Herausforderungen </vt:lpstr>
      <vt:lpstr>5. Leitfaden als Entscheidungsgrundlage </vt:lpstr>
      <vt:lpstr>5. Leitfaden als Entscheidungsgrundlage </vt:lpstr>
      <vt:lpstr>6. Anwendungsfall OTTO</vt:lpstr>
      <vt:lpstr>6. Anwendungsfall OTTO</vt:lpstr>
      <vt:lpstr>6. Anwendungsfall OTTO - Plausibilitätstest</vt:lpstr>
      <vt:lpstr>6. Anwendungsfall OTTO - Plausibilitätstest</vt:lpstr>
      <vt:lpstr>6. Anwendungsfall OTTO - Optimierung</vt:lpstr>
      <vt:lpstr>6. Anwendungsfall OTTO – Ende-zu-Ende-Test</vt:lpstr>
      <vt:lpstr>6. Anwendungsfall OTTO – Leitfaden</vt:lpstr>
      <vt:lpstr>7. Zusammenfassung &amp; Fazit</vt:lpstr>
      <vt:lpstr>Vielen Dank für die Aufmerksamkeit!</vt:lpstr>
      <vt:lpstr>Referenzen</vt:lpstr>
      <vt:lpstr>3. Problemstellungen bei Tests</vt:lpstr>
      <vt:lpstr>3. Producer-basierte Tests</vt:lpstr>
      <vt:lpstr>2.2  Kafka – Ablauf im Cluster</vt:lpstr>
      <vt:lpstr>2.1  ActiveMQ – Nachrichtenaufbau</vt:lpstr>
      <vt:lpstr>3. Nachrichten/Sekunden-basierte Tests (Con)</vt:lpstr>
      <vt:lpstr>3. Consumer-basierte Tests (Con)</vt:lpstr>
      <vt:lpstr>3. Test-Software – AMQ-Producer</vt:lpstr>
      <vt:lpstr>3. Test-Software – Kafka-Producer</vt:lpstr>
      <vt:lpstr>3. Test-Software – Kafka-Consumer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Innovationsmanagement Zwischenpräsentation</dc:title>
  <dc:creator>Christian Blomberg</dc:creator>
  <cp:lastModifiedBy>Christian Blomberg</cp:lastModifiedBy>
  <cp:revision>407</cp:revision>
  <dcterms:created xsi:type="dcterms:W3CDTF">2015-05-03T10:08:52Z</dcterms:created>
  <dcterms:modified xsi:type="dcterms:W3CDTF">2017-03-14T19:59:59Z</dcterms:modified>
</cp:coreProperties>
</file>