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p:cViewPr varScale="1">
        <p:scale>
          <a:sx n="113" d="100"/>
          <a:sy n="113" d="100"/>
        </p:scale>
        <p:origin x="200" y="6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29d9a64f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29d9a64f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29d9a64f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29d9a64f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29d9a64f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29d9a64f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429d9a64f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429d9a64f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29d9a64f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29d9a64f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29d9a64f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429d9a64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29d9a64f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29d9a64f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134d0647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134d064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134d0647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134d064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134d0647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134d064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134d0647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134d0647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134d0647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4134d0647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29d9a64f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29d9a64f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29d9a64f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29d9a64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29d9a64f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29d9a64f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1512aliahmad/black-friday-sales-prediction-cd477ebae018"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ieeexplore.ieee.org/document/9008335" TargetMode="External"/><Relationship Id="rId4" Type="http://schemas.openxmlformats.org/officeDocument/2006/relationships/hyperlink" Target="https://stackabuse.com/analysis-of-black-friday-shopping-trends-via-machine-learn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8983055"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Machine Learning Analysis on Black Friday Sales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Christopher Ospina, Suvin Shah, Sai Teja 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Age and Purchase Analysis</a:t>
            </a:r>
            <a:endParaRPr/>
          </a:p>
        </p:txBody>
      </p:sp>
      <p:pic>
        <p:nvPicPr>
          <p:cNvPr id="140" name="Google Shape;140;p22"/>
          <p:cNvPicPr preferRelativeResize="0"/>
          <p:nvPr/>
        </p:nvPicPr>
        <p:blipFill>
          <a:blip r:embed="rId3">
            <a:alphaModFix/>
          </a:blip>
          <a:stretch>
            <a:fillRect/>
          </a:stretch>
        </p:blipFill>
        <p:spPr>
          <a:xfrm>
            <a:off x="2283300" y="1137825"/>
            <a:ext cx="4404425" cy="3395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20324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Linear Regression Modeling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l="5934" t="20660" r="18559" b="22966"/>
          <a:stretch/>
        </p:blipFill>
        <p:spPr>
          <a:xfrm>
            <a:off x="0" y="0"/>
            <a:ext cx="898905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750498" y="1638548"/>
            <a:ext cx="7329000" cy="200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t>
            </a:r>
            <a:endParaRPr/>
          </a:p>
        </p:txBody>
      </p:sp>
      <p:sp>
        <p:nvSpPr>
          <p:cNvPr id="161" name="Google Shape;161;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en" sz="1200">
                <a:solidFill>
                  <a:srgbClr val="212121"/>
                </a:solidFill>
                <a:highlight>
                  <a:srgbClr val="FFFFFF"/>
                </a:highlight>
              </a:rPr>
              <a:t>In conclusion, we used the Scikit-Learn Linear Regression model as well as EDA modeling to analyze this past year's Black Friday sales data and predict the RMSE(Root-mean-square deviation), MSE(Mean Squared Error) and the MAE (Mean Absolute Error).</a:t>
            </a:r>
            <a:endParaRPr sz="1200">
              <a:solidFill>
                <a:srgbClr val="212121"/>
              </a:solidFill>
              <a:highlight>
                <a:srgbClr val="FFFFFF"/>
              </a:highlight>
            </a:endParaRPr>
          </a:p>
          <a:p>
            <a:pPr marL="0" lvl="0" indent="0" algn="l" rtl="0">
              <a:spcBef>
                <a:spcPts val="600"/>
              </a:spcBef>
              <a:spcAft>
                <a:spcPts val="0"/>
              </a:spcAft>
              <a:buNone/>
            </a:pPr>
            <a:r>
              <a:rPr lang="en" sz="1200">
                <a:solidFill>
                  <a:srgbClr val="212121"/>
                </a:solidFill>
                <a:highlight>
                  <a:srgbClr val="FFFFFF"/>
                </a:highlight>
              </a:rPr>
              <a:t>We got results of:</a:t>
            </a:r>
            <a:endParaRPr sz="1200">
              <a:solidFill>
                <a:srgbClr val="212121"/>
              </a:solidFill>
              <a:highlight>
                <a:srgbClr val="FFFFFF"/>
              </a:highlight>
            </a:endParaRPr>
          </a:p>
          <a:p>
            <a:pPr marL="457200" lvl="0" indent="-304800" algn="l" rtl="0">
              <a:spcBef>
                <a:spcPts val="600"/>
              </a:spcBef>
              <a:spcAft>
                <a:spcPts val="0"/>
              </a:spcAft>
              <a:buClr>
                <a:srgbClr val="212121"/>
              </a:buClr>
              <a:buSzPts val="1200"/>
              <a:buChar char="●"/>
            </a:pPr>
            <a:r>
              <a:rPr lang="en" sz="1200">
                <a:solidFill>
                  <a:srgbClr val="212121"/>
                </a:solidFill>
                <a:highlight>
                  <a:srgbClr val="FFFFFF"/>
                </a:highlight>
              </a:rPr>
              <a:t>4638.44 for RMSE</a:t>
            </a:r>
            <a:endParaRPr sz="1200">
              <a:solidFill>
                <a:srgbClr val="212121"/>
              </a:solidFill>
              <a:highlight>
                <a:srgbClr val="FFFFFF"/>
              </a:highlight>
            </a:endParaRPr>
          </a:p>
          <a:p>
            <a:pPr marL="457200" lvl="0" indent="-304800" algn="l" rtl="0">
              <a:spcBef>
                <a:spcPts val="0"/>
              </a:spcBef>
              <a:spcAft>
                <a:spcPts val="0"/>
              </a:spcAft>
              <a:buClr>
                <a:srgbClr val="212121"/>
              </a:buClr>
              <a:buSzPts val="1200"/>
              <a:buChar char="●"/>
            </a:pPr>
            <a:r>
              <a:rPr lang="en" sz="1200">
                <a:solidFill>
                  <a:srgbClr val="212121"/>
                </a:solidFill>
                <a:highlight>
                  <a:srgbClr val="FFFFFF"/>
                </a:highlight>
              </a:rPr>
              <a:t>21515112.91 for MSE</a:t>
            </a:r>
            <a:endParaRPr sz="1200">
              <a:solidFill>
                <a:srgbClr val="212121"/>
              </a:solidFill>
              <a:highlight>
                <a:srgbClr val="FFFFFF"/>
              </a:highlight>
            </a:endParaRPr>
          </a:p>
          <a:p>
            <a:pPr marL="457200" lvl="0" indent="-304800" algn="l" rtl="0">
              <a:spcBef>
                <a:spcPts val="0"/>
              </a:spcBef>
              <a:spcAft>
                <a:spcPts val="0"/>
              </a:spcAft>
              <a:buClr>
                <a:srgbClr val="212121"/>
              </a:buClr>
              <a:buSzPts val="1200"/>
              <a:buChar char="●"/>
            </a:pPr>
            <a:r>
              <a:rPr lang="en" sz="1200">
                <a:solidFill>
                  <a:srgbClr val="212121"/>
                </a:solidFill>
                <a:highlight>
                  <a:srgbClr val="FFFFFF"/>
                </a:highlight>
              </a:rPr>
              <a:t>3528.87 for MAE</a:t>
            </a:r>
            <a:endParaRPr sz="1200">
              <a:solidFill>
                <a:srgbClr val="212121"/>
              </a:solidFill>
              <a:highlight>
                <a:srgbClr val="FFFFFF"/>
              </a:highlight>
            </a:endParaRPr>
          </a:p>
          <a:p>
            <a:pPr marL="0" lvl="0" indent="0" algn="l" rtl="0">
              <a:spcBef>
                <a:spcPts val="600"/>
              </a:spcBef>
              <a:spcAft>
                <a:spcPts val="0"/>
              </a:spcAft>
              <a:buNone/>
            </a:pPr>
            <a:r>
              <a:rPr lang="en" sz="1200">
                <a:solidFill>
                  <a:srgbClr val="212121"/>
                </a:solidFill>
                <a:highlight>
                  <a:srgbClr val="FFFFFF"/>
                </a:highlight>
              </a:rPr>
              <a:t>From this project we not only learned how to use Python libraries to predict statistical outcomes a given dataset but the importance of coordination and communication when it comes to technical projects like these.</a:t>
            </a:r>
            <a:endParaRPr sz="1200">
              <a:solidFill>
                <a:srgbClr val="212121"/>
              </a:solidFill>
              <a:highlight>
                <a:srgbClr val="FFFFFF"/>
              </a:highlight>
            </a:endParaRPr>
          </a:p>
          <a:p>
            <a:pPr marL="0" lvl="0" indent="0" algn="l" rtl="0">
              <a:spcBef>
                <a:spcPts val="5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67" name="Google Shape;167;p27"/>
          <p:cNvSpPr txBox="1">
            <a:spLocks noGrp="1"/>
          </p:cNvSpPr>
          <p:nvPr>
            <p:ph type="body" idx="1"/>
          </p:nvPr>
        </p:nvSpPr>
        <p:spPr>
          <a:xfrm>
            <a:off x="254175" y="1017800"/>
            <a:ext cx="8520600" cy="3716100"/>
          </a:xfrm>
          <a:prstGeom prst="rect">
            <a:avLst/>
          </a:prstGeom>
        </p:spPr>
        <p:txBody>
          <a:bodyPr spcFirstLastPara="1" wrap="square" lIns="91425" tIns="91425" rIns="91425" bIns="91425" anchor="t" anchorCtr="0">
            <a:normAutofit fontScale="25000"/>
          </a:bodyPr>
          <a:lstStyle/>
          <a:p>
            <a:pPr marL="355600" lvl="0" indent="0" algn="l" rtl="0">
              <a:spcBef>
                <a:spcPts val="1200"/>
              </a:spcBef>
              <a:spcAft>
                <a:spcPts val="0"/>
              </a:spcAft>
              <a:buNone/>
            </a:pPr>
            <a:r>
              <a:rPr lang="en" sz="3375">
                <a:solidFill>
                  <a:srgbClr val="000000"/>
                </a:solidFill>
                <a:latin typeface="Arial"/>
                <a:ea typeface="Arial"/>
                <a:cs typeface="Arial"/>
                <a:sym typeface="Arial"/>
              </a:rPr>
              <a:t>Ahmad, Ali. “Black Friday Sales Prediction.” </a:t>
            </a:r>
            <a:r>
              <a:rPr lang="en" sz="3375" i="1">
                <a:solidFill>
                  <a:srgbClr val="000000"/>
                </a:solidFill>
                <a:latin typeface="Arial"/>
                <a:ea typeface="Arial"/>
                <a:cs typeface="Arial"/>
                <a:sym typeface="Arial"/>
              </a:rPr>
              <a:t>Medium</a:t>
            </a:r>
            <a:r>
              <a:rPr lang="en" sz="3375">
                <a:solidFill>
                  <a:srgbClr val="000000"/>
                </a:solidFill>
                <a:latin typeface="Arial"/>
                <a:ea typeface="Arial"/>
                <a:cs typeface="Arial"/>
                <a:sym typeface="Arial"/>
              </a:rPr>
              <a:t>, 21 Dec. 2021, medium.com/@1512aliahmad/black-friday-sales-prediction-cd477ebae018.</a:t>
            </a:r>
            <a:endParaRPr sz="3375">
              <a:solidFill>
                <a:srgbClr val="000000"/>
              </a:solidFill>
              <a:latin typeface="Arial"/>
              <a:ea typeface="Arial"/>
              <a:cs typeface="Arial"/>
              <a:sym typeface="Arial"/>
            </a:endParaRPr>
          </a:p>
          <a:p>
            <a:pPr marL="355600" lvl="0" indent="0" algn="l" rtl="0">
              <a:spcBef>
                <a:spcPts val="1200"/>
              </a:spcBef>
              <a:spcAft>
                <a:spcPts val="0"/>
              </a:spcAft>
              <a:buNone/>
            </a:pPr>
            <a:r>
              <a:rPr lang="en" sz="3375">
                <a:solidFill>
                  <a:srgbClr val="000000"/>
                </a:solidFill>
                <a:latin typeface="Arial"/>
                <a:ea typeface="Arial"/>
                <a:cs typeface="Arial"/>
                <a:sym typeface="Arial"/>
              </a:rPr>
              <a:t>This paper presents Analytics Vidhya’s Black Friday dataset and how one data analyst built a data model using Deep Learning concepts to predict outcomes</a:t>
            </a:r>
            <a:endParaRPr sz="3375">
              <a:solidFill>
                <a:srgbClr val="000000"/>
              </a:solidFill>
              <a:latin typeface="Arial"/>
              <a:ea typeface="Arial"/>
              <a:cs typeface="Arial"/>
              <a:sym typeface="Arial"/>
            </a:endParaRPr>
          </a:p>
          <a:p>
            <a:pPr marL="355600" lvl="0" indent="0" algn="l" rtl="0">
              <a:spcBef>
                <a:spcPts val="1200"/>
              </a:spcBef>
              <a:spcAft>
                <a:spcPts val="0"/>
              </a:spcAft>
              <a:buNone/>
            </a:pPr>
            <a:r>
              <a:rPr lang="en" sz="3375" u="sng">
                <a:solidFill>
                  <a:schemeClr val="hlink"/>
                </a:solidFill>
                <a:latin typeface="Arial"/>
                <a:ea typeface="Arial"/>
                <a:cs typeface="Arial"/>
                <a:sym typeface="Arial"/>
                <a:hlinkClick r:id="rId3"/>
              </a:rPr>
              <a:t>https://medium.com/@1512aliahmad/black-friday-sales-prediction-cd477ebae018</a:t>
            </a:r>
            <a:endParaRPr sz="3375" u="sng">
              <a:solidFill>
                <a:srgbClr val="000000"/>
              </a:solidFill>
              <a:latin typeface="Arial"/>
              <a:ea typeface="Arial"/>
              <a:cs typeface="Arial"/>
              <a:sym typeface="Arial"/>
            </a:endParaRPr>
          </a:p>
          <a:p>
            <a:pPr marL="355600" lvl="0" indent="0" algn="l" rtl="0">
              <a:lnSpc>
                <a:spcPct val="100000"/>
              </a:lnSpc>
              <a:spcBef>
                <a:spcPts val="1200"/>
              </a:spcBef>
              <a:spcAft>
                <a:spcPts val="0"/>
              </a:spcAft>
              <a:buNone/>
            </a:pPr>
            <a:r>
              <a:rPr lang="en" sz="3375">
                <a:solidFill>
                  <a:srgbClr val="000000"/>
                </a:solidFill>
                <a:latin typeface="Arial"/>
                <a:ea typeface="Arial"/>
                <a:cs typeface="Arial"/>
                <a:sym typeface="Arial"/>
              </a:rPr>
              <a:t>Contributor, Guest. “Analysis of Black Friday Shopping Trends via Machine Learning.” </a:t>
            </a:r>
            <a:r>
              <a:rPr lang="en" sz="3375" i="1">
                <a:solidFill>
                  <a:srgbClr val="000000"/>
                </a:solidFill>
                <a:latin typeface="Arial"/>
                <a:ea typeface="Arial"/>
                <a:cs typeface="Arial"/>
                <a:sym typeface="Arial"/>
              </a:rPr>
              <a:t>Stack Abuse</a:t>
            </a:r>
            <a:r>
              <a:rPr lang="en" sz="3375">
                <a:solidFill>
                  <a:srgbClr val="000000"/>
                </a:solidFill>
                <a:latin typeface="Arial"/>
                <a:ea typeface="Arial"/>
                <a:cs typeface="Arial"/>
                <a:sym typeface="Arial"/>
              </a:rPr>
              <a:t>, 1 May 2019, stackabuse.com/analysis-of-black-friday-shopping-trends-via-machine-learning/. </a:t>
            </a:r>
            <a:endParaRPr sz="3375">
              <a:solidFill>
                <a:srgbClr val="000000"/>
              </a:solidFill>
              <a:latin typeface="Arial"/>
              <a:ea typeface="Arial"/>
              <a:cs typeface="Arial"/>
              <a:sym typeface="Arial"/>
            </a:endParaRPr>
          </a:p>
          <a:p>
            <a:pPr marL="355600" lvl="0" indent="0" algn="l" rtl="0">
              <a:lnSpc>
                <a:spcPct val="100000"/>
              </a:lnSpc>
              <a:spcBef>
                <a:spcPts val="1200"/>
              </a:spcBef>
              <a:spcAft>
                <a:spcPts val="0"/>
              </a:spcAft>
              <a:buNone/>
            </a:pPr>
            <a:r>
              <a:rPr lang="en" sz="3375">
                <a:solidFill>
                  <a:srgbClr val="000000"/>
                </a:solidFill>
                <a:latin typeface="Arial"/>
                <a:ea typeface="Arial"/>
                <a:cs typeface="Arial"/>
                <a:sym typeface="Arial"/>
              </a:rPr>
              <a:t>This paper presents a tutorial on how to use python to predict black friday sales</a:t>
            </a:r>
            <a:endParaRPr sz="3375">
              <a:solidFill>
                <a:srgbClr val="000000"/>
              </a:solidFill>
              <a:latin typeface="Arial"/>
              <a:ea typeface="Arial"/>
              <a:cs typeface="Arial"/>
              <a:sym typeface="Arial"/>
            </a:endParaRPr>
          </a:p>
          <a:p>
            <a:pPr marL="355600" lvl="0" indent="0" algn="l" rtl="0">
              <a:lnSpc>
                <a:spcPct val="100000"/>
              </a:lnSpc>
              <a:spcBef>
                <a:spcPts val="1200"/>
              </a:spcBef>
              <a:spcAft>
                <a:spcPts val="0"/>
              </a:spcAft>
              <a:buNone/>
            </a:pPr>
            <a:r>
              <a:rPr lang="en" sz="3375" u="sng">
                <a:solidFill>
                  <a:schemeClr val="hlink"/>
                </a:solidFill>
                <a:latin typeface="Arial"/>
                <a:ea typeface="Arial"/>
                <a:cs typeface="Arial"/>
                <a:sym typeface="Arial"/>
                <a:hlinkClick r:id="rId4"/>
              </a:rPr>
              <a:t>https://stackabuse.com/analysis-of-black-friday-shopping-trends-via-machine-learning/</a:t>
            </a:r>
            <a:endParaRPr sz="3375" u="sng">
              <a:solidFill>
                <a:srgbClr val="000000"/>
              </a:solidFill>
              <a:latin typeface="Arial"/>
              <a:ea typeface="Arial"/>
              <a:cs typeface="Arial"/>
              <a:sym typeface="Arial"/>
            </a:endParaRPr>
          </a:p>
          <a:p>
            <a:pPr marL="355600" lvl="0" indent="0" algn="l" rtl="0">
              <a:spcBef>
                <a:spcPts val="1200"/>
              </a:spcBef>
              <a:spcAft>
                <a:spcPts val="0"/>
              </a:spcAft>
              <a:buNone/>
            </a:pPr>
            <a:r>
              <a:rPr lang="en" sz="3375">
                <a:solidFill>
                  <a:srgbClr val="000000"/>
                </a:solidFill>
                <a:latin typeface="Arial"/>
                <a:ea typeface="Arial"/>
                <a:cs typeface="Arial"/>
                <a:sym typeface="Arial"/>
              </a:rPr>
              <a:t>"Predicting Customer Purchase Behavior on Black Friday using Big Data Analytics" by S. Panigrahi and S. K. Mohanty.Link: </a:t>
            </a:r>
            <a:r>
              <a:rPr lang="en" sz="3375" u="sng">
                <a:solidFill>
                  <a:schemeClr val="hlink"/>
                </a:solidFill>
                <a:latin typeface="Arial"/>
                <a:ea typeface="Arial"/>
                <a:cs typeface="Arial"/>
                <a:sym typeface="Arial"/>
                <a:hlinkClick r:id="rId5"/>
              </a:rPr>
              <a:t>https://ieeexplore.ieee.org/document/9008335</a:t>
            </a:r>
            <a:endParaRPr sz="3375">
              <a:solidFill>
                <a:srgbClr val="000000"/>
              </a:solidFill>
              <a:latin typeface="Arial"/>
              <a:ea typeface="Arial"/>
              <a:cs typeface="Arial"/>
              <a:sym typeface="Arial"/>
            </a:endParaRPr>
          </a:p>
          <a:p>
            <a:pPr marL="355600" lvl="0" indent="0" algn="l" rtl="0">
              <a:spcBef>
                <a:spcPts val="1200"/>
              </a:spcBef>
              <a:spcAft>
                <a:spcPts val="0"/>
              </a:spcAft>
              <a:buNone/>
            </a:pPr>
            <a:r>
              <a:rPr lang="en" sz="2975">
                <a:solidFill>
                  <a:srgbClr val="000000"/>
                </a:solidFill>
                <a:latin typeface="Arial"/>
                <a:ea typeface="Arial"/>
                <a:cs typeface="Arial"/>
                <a:sym typeface="Arial"/>
              </a:rPr>
              <a:t>This paper presents a big data analytics approach to predict the customer purchase behavior on Black Friday. The authors use algorithms such as logistic regression and random forests to analyze the customer browsing and search history, demographic information, and interactions with the website to predict the likelihood of a purchase.</a:t>
            </a:r>
            <a:endParaRPr sz="2975">
              <a:solidFill>
                <a:srgbClr val="000000"/>
              </a:solidFill>
              <a:latin typeface="Arial"/>
              <a:ea typeface="Arial"/>
              <a:cs typeface="Arial"/>
              <a:sym typeface="Arial"/>
            </a:endParaRPr>
          </a:p>
          <a:p>
            <a:pPr marL="35560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Part 2</a:t>
            </a:r>
            <a:endParaRPr/>
          </a:p>
        </p:txBody>
      </p:sp>
      <p:sp>
        <p:nvSpPr>
          <p:cNvPr id="173" name="Google Shape;173;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a:bodyPr>
          <a:lstStyle/>
          <a:p>
            <a:pPr marL="355600" lvl="0" indent="0" algn="l" rtl="0">
              <a:spcBef>
                <a:spcPts val="1200"/>
              </a:spcBef>
              <a:spcAft>
                <a:spcPts val="0"/>
              </a:spcAft>
              <a:buNone/>
            </a:pPr>
            <a:r>
              <a:rPr lang="en" sz="3375">
                <a:solidFill>
                  <a:srgbClr val="000000"/>
                </a:solidFill>
                <a:latin typeface="Arial"/>
                <a:ea typeface="Arial"/>
                <a:cs typeface="Arial"/>
                <a:sym typeface="Arial"/>
              </a:rPr>
              <a:t>"Black Friday Sales Prediction using Machine Learning Algorithms: A Comparative Study" by S. Prasad, A. Sinha, and R. K. Singh.Link: </a:t>
            </a:r>
            <a:r>
              <a:rPr lang="en" sz="3375"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https://ieeexplore.ieee.org/document/8983055</a:t>
            </a:r>
            <a:endParaRPr sz="3375">
              <a:solidFill>
                <a:srgbClr val="000000"/>
              </a:solidFill>
              <a:latin typeface="Arial"/>
              <a:ea typeface="Arial"/>
              <a:cs typeface="Arial"/>
              <a:sym typeface="Arial"/>
            </a:endParaRPr>
          </a:p>
          <a:p>
            <a:pPr marL="355600" lvl="0" indent="0" algn="l" rtl="0">
              <a:spcBef>
                <a:spcPts val="1200"/>
              </a:spcBef>
              <a:spcAft>
                <a:spcPts val="0"/>
              </a:spcAft>
              <a:buNone/>
            </a:pPr>
            <a:r>
              <a:rPr lang="en" sz="3375">
                <a:solidFill>
                  <a:srgbClr val="000000"/>
                </a:solidFill>
                <a:latin typeface="Arial"/>
                <a:ea typeface="Arial"/>
                <a:cs typeface="Arial"/>
                <a:sym typeface="Arial"/>
              </a:rPr>
              <a:t>This paper presents a comparative study of various machine learning algorithms such as linear regression, decision trees, and k-nearest neighbors in predicting the sales of products on Black Friday. The authors also analyze the importance of various features such as category, brand, and price on the sales data.</a:t>
            </a:r>
            <a:endParaRPr sz="3375">
              <a:solidFill>
                <a:srgbClr val="000000"/>
              </a:solidFill>
              <a:latin typeface="Arial"/>
              <a:ea typeface="Arial"/>
              <a:cs typeface="Arial"/>
              <a:sym typeface="Arial"/>
            </a:endParaRPr>
          </a:p>
          <a:p>
            <a:pPr marL="355600" lvl="0" indent="0" algn="l" rtl="0">
              <a:spcBef>
                <a:spcPts val="1200"/>
              </a:spcBef>
              <a:spcAft>
                <a:spcPts val="0"/>
              </a:spcAft>
              <a:buNone/>
            </a:pPr>
            <a:r>
              <a:rPr lang="en" sz="3375">
                <a:solidFill>
                  <a:srgbClr val="000000"/>
                </a:solidFill>
                <a:latin typeface="Arial"/>
                <a:ea typeface="Arial"/>
                <a:cs typeface="Arial"/>
                <a:sym typeface="Arial"/>
              </a:rPr>
              <a:t>“Black Friday Sales Prediction Using Supervised Machine Learning.” </a:t>
            </a:r>
            <a:r>
              <a:rPr lang="en" sz="3375" i="1">
                <a:solidFill>
                  <a:srgbClr val="000000"/>
                </a:solidFill>
                <a:latin typeface="Arial"/>
                <a:ea typeface="Arial"/>
                <a:cs typeface="Arial"/>
                <a:sym typeface="Arial"/>
              </a:rPr>
              <a:t>IEEE</a:t>
            </a:r>
            <a:r>
              <a:rPr lang="en" sz="3375">
                <a:solidFill>
                  <a:srgbClr val="000000"/>
                </a:solidFill>
                <a:latin typeface="Arial"/>
                <a:ea typeface="Arial"/>
                <a:cs typeface="Arial"/>
                <a:sym typeface="Arial"/>
              </a:rPr>
              <a:t>, ieeexplore.ieee.org/abstract/document/10084959. Accessed 10 May 2023. </a:t>
            </a:r>
            <a:endParaRPr sz="3375">
              <a:solidFill>
                <a:srgbClr val="000000"/>
              </a:solidFill>
              <a:latin typeface="Arial"/>
              <a:ea typeface="Arial"/>
              <a:cs typeface="Arial"/>
              <a:sym typeface="Arial"/>
            </a:endParaRPr>
          </a:p>
          <a:p>
            <a:pPr marL="355600" lvl="0" indent="0" algn="l" rtl="0">
              <a:spcBef>
                <a:spcPts val="1200"/>
              </a:spcBef>
              <a:spcAft>
                <a:spcPts val="0"/>
              </a:spcAft>
              <a:buNone/>
            </a:pPr>
            <a:r>
              <a:rPr lang="en" sz="2975">
                <a:solidFill>
                  <a:srgbClr val="000000"/>
                </a:solidFill>
                <a:latin typeface="Arial"/>
                <a:ea typeface="Arial"/>
                <a:cs typeface="Arial"/>
                <a:sym typeface="Arial"/>
              </a:rPr>
              <a:t>The paper discusses the significance of machine learning in various fields, including business decisions, facial recognition, and natural language processing. It highlights the importance of understanding and predicting the purchase pattern of customers based on their demographic features to develop a predictor model for Black Friday sales. The developed model was tested with various classification techniques, and a Random Forest regression-based approach was used for predicting Black Friday sales.</a:t>
            </a:r>
            <a:endParaRPr sz="2975">
              <a:solidFill>
                <a:srgbClr val="000000"/>
              </a:solidFill>
              <a:latin typeface="Arial"/>
              <a:ea typeface="Arial"/>
              <a:cs typeface="Arial"/>
              <a:sym typeface="Arial"/>
            </a:endParaRPr>
          </a:p>
          <a:p>
            <a:pPr marL="355600" lvl="0" indent="0" algn="l" rtl="0">
              <a:spcBef>
                <a:spcPts val="1200"/>
              </a:spcBef>
              <a:spcAft>
                <a:spcPts val="0"/>
              </a:spcAft>
              <a:buNone/>
            </a:pPr>
            <a:r>
              <a:rPr lang="en" sz="3375">
                <a:solidFill>
                  <a:srgbClr val="000000"/>
                </a:solidFill>
                <a:latin typeface="Arial"/>
                <a:ea typeface="Arial"/>
                <a:cs typeface="Arial"/>
                <a:sym typeface="Arial"/>
              </a:rPr>
              <a:t>“Data Analysis and Price Prediction of Black Friday Sales Using Machine ...” </a:t>
            </a:r>
            <a:r>
              <a:rPr lang="en" sz="3375" i="1">
                <a:solidFill>
                  <a:srgbClr val="000000"/>
                </a:solidFill>
                <a:latin typeface="Arial"/>
                <a:ea typeface="Arial"/>
                <a:cs typeface="Arial"/>
                <a:sym typeface="Arial"/>
              </a:rPr>
              <a:t>Researchgate</a:t>
            </a:r>
            <a:r>
              <a:rPr lang="en" sz="3375">
                <a:solidFill>
                  <a:srgbClr val="000000"/>
                </a:solidFill>
                <a:latin typeface="Arial"/>
                <a:ea typeface="Arial"/>
                <a:cs typeface="Arial"/>
                <a:sym typeface="Arial"/>
              </a:rPr>
              <a:t>, www.researchgate.net/publication/354690216_Data_Analysis_and_Price_Prediction_of_Black_Friday_Sales_using_Machine_Learning_Techniques. Accessed 10 May 2023. </a:t>
            </a:r>
            <a:endParaRPr sz="3375">
              <a:solidFill>
                <a:srgbClr val="000000"/>
              </a:solidFill>
              <a:latin typeface="Arial"/>
              <a:ea typeface="Arial"/>
              <a:cs typeface="Arial"/>
              <a:sym typeface="Arial"/>
            </a:endParaRPr>
          </a:p>
          <a:p>
            <a:pPr marL="35560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311700" y="1229875"/>
            <a:ext cx="1818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Introduction:</a:t>
            </a:r>
            <a:endParaRPr b="1" dirty="0"/>
          </a:p>
        </p:txBody>
      </p:sp>
      <p:sp>
        <p:nvSpPr>
          <p:cNvPr id="92" name="Google Shape;92;p14"/>
          <p:cNvSpPr txBox="1"/>
          <p:nvPr/>
        </p:nvSpPr>
        <p:spPr>
          <a:xfrm>
            <a:off x="2161725" y="1214400"/>
            <a:ext cx="46740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Have you ever wondered what goes on between Thanksgiving and Christmas/Hanukkah in the United States?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average consumer shopping spree happens to make sure everyone gets a gift and it all begins the day after Thanksgiving.</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Analyzing data is important to not only learn this year’s outcome but what would happen next year. Every year there is always some trending item on the top of someone’s wishlist</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2777275" y="1135975"/>
            <a:ext cx="5028900" cy="264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After Thanksgiving, stores observe Black Friday as way of generating profit as well as preparing their customers for the upcoming holiday: Christmas where people exchange gifts. Usually this requires spending money to obtain the trending gifts of the year.</a:t>
            </a:r>
            <a:endParaRPr sz="1600"/>
          </a:p>
        </p:txBody>
      </p:sp>
      <p:sp>
        <p:nvSpPr>
          <p:cNvPr id="98" name="Google Shape;98;p15"/>
          <p:cNvSpPr txBox="1"/>
          <p:nvPr/>
        </p:nvSpPr>
        <p:spPr>
          <a:xfrm>
            <a:off x="3233605" y="478602"/>
            <a:ext cx="159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9" name="Google Shape;99;p15"/>
          <p:cNvSpPr txBox="1"/>
          <p:nvPr/>
        </p:nvSpPr>
        <p:spPr>
          <a:xfrm>
            <a:off x="252475" y="1026625"/>
            <a:ext cx="2389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Roboto"/>
                <a:ea typeface="Roboto"/>
                <a:cs typeface="Roboto"/>
                <a:sym typeface="Roboto"/>
              </a:rPr>
              <a:t>About Black Friday:</a:t>
            </a:r>
            <a:endParaRPr sz="1800" b="1"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Python Notebook we are using pandas, numpy, matplot, seaborn and scikit-learn to analyze black friday data and predict future outcomes. We conducted a data analysis on the eda we found from Kaggle.com to use product categories and purchases as our determining factor. </a:t>
            </a:r>
            <a:endParaRPr/>
          </a:p>
          <a:p>
            <a:pPr marL="0" lvl="0" indent="0" algn="l" rtl="0">
              <a:spcBef>
                <a:spcPts val="1200"/>
              </a:spcBef>
              <a:spcAft>
                <a:spcPts val="1200"/>
              </a:spcAft>
              <a:buNone/>
            </a:pPr>
            <a:r>
              <a:rPr lang="en"/>
              <a:t>To model the data we are creating a decision tree as a means of predicting what would happen in the next holiday season.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1963950"/>
            <a:ext cx="8520600" cy="119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EXPLORATORY DATA ANALYSIS (EDA)</a:t>
            </a:r>
            <a:endParaRPr/>
          </a:p>
          <a:p>
            <a:pPr marL="0" lvl="0" indent="0" algn="ctr" rtl="0">
              <a:spcBef>
                <a:spcPts val="0"/>
              </a:spcBef>
              <a:spcAft>
                <a:spcPts val="0"/>
              </a:spcAft>
              <a:buNone/>
            </a:pPr>
            <a:r>
              <a:rPr lang="en"/>
              <a:t>ALONG WITH THEIR RESPECTIVE VISUALIZATIONS </a:t>
            </a:r>
            <a:endParaRPr/>
          </a:p>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Heat Map</a:t>
            </a:r>
            <a:endParaRPr/>
          </a:p>
        </p:txBody>
      </p:sp>
      <p:pic>
        <p:nvPicPr>
          <p:cNvPr id="116" name="Google Shape;116;p18"/>
          <p:cNvPicPr preferRelativeResize="0"/>
          <p:nvPr/>
        </p:nvPicPr>
        <p:blipFill>
          <a:blip r:embed="rId3">
            <a:alphaModFix/>
          </a:blip>
          <a:stretch>
            <a:fillRect/>
          </a:stretch>
        </p:blipFill>
        <p:spPr>
          <a:xfrm>
            <a:off x="1838276" y="1017800"/>
            <a:ext cx="4641524" cy="360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Distplot</a:t>
            </a:r>
            <a:endParaRPr/>
          </a:p>
        </p:txBody>
      </p:sp>
      <p:pic>
        <p:nvPicPr>
          <p:cNvPr id="122" name="Google Shape;122;p19"/>
          <p:cNvPicPr preferRelativeResize="0"/>
          <p:nvPr/>
        </p:nvPicPr>
        <p:blipFill>
          <a:blip r:embed="rId3">
            <a:alphaModFix/>
          </a:blip>
          <a:stretch>
            <a:fillRect/>
          </a:stretch>
        </p:blipFill>
        <p:spPr>
          <a:xfrm>
            <a:off x="1942903" y="1166775"/>
            <a:ext cx="5136224" cy="330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Pairplot</a:t>
            </a:r>
            <a:endParaRPr/>
          </a:p>
        </p:txBody>
      </p:sp>
      <p:pic>
        <p:nvPicPr>
          <p:cNvPr id="128" name="Google Shape;128;p20"/>
          <p:cNvPicPr preferRelativeResize="0"/>
          <p:nvPr/>
        </p:nvPicPr>
        <p:blipFill rotWithShape="1">
          <a:blip r:embed="rId3">
            <a:alphaModFix/>
          </a:blip>
          <a:srcRect t="3883"/>
          <a:stretch/>
        </p:blipFill>
        <p:spPr>
          <a:xfrm>
            <a:off x="243950" y="1339325"/>
            <a:ext cx="8747650" cy="3295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Boxplot</a:t>
            </a:r>
            <a:endParaRPr/>
          </a:p>
        </p:txBody>
      </p:sp>
      <p:pic>
        <p:nvPicPr>
          <p:cNvPr id="134" name="Google Shape;134;p21"/>
          <p:cNvPicPr preferRelativeResize="0"/>
          <p:nvPr/>
        </p:nvPicPr>
        <p:blipFill>
          <a:blip r:embed="rId3">
            <a:alphaModFix/>
          </a:blip>
          <a:stretch>
            <a:fillRect/>
          </a:stretch>
        </p:blipFill>
        <p:spPr>
          <a:xfrm>
            <a:off x="1314888" y="963100"/>
            <a:ext cx="6514214" cy="3820899"/>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Macintosh PowerPoint</Application>
  <PresentationFormat>On-screen Show (16:9)</PresentationFormat>
  <Paragraphs>43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Roboto</vt:lpstr>
      <vt:lpstr>Geometric</vt:lpstr>
      <vt:lpstr>Machine Learning Analysis on Black Friday Sales</vt:lpstr>
      <vt:lpstr>PowerPoint Presentation</vt:lpstr>
      <vt:lpstr>PowerPoint Presentation</vt:lpstr>
      <vt:lpstr>Problem Statement</vt:lpstr>
      <vt:lpstr>EXPLORATORY DATA ANALYSIS (EDA) ALONG WITH THEIR RESPECTIVE VISUALIZATIONS  </vt:lpstr>
      <vt:lpstr>Heat Map</vt:lpstr>
      <vt:lpstr>Distplot</vt:lpstr>
      <vt:lpstr>Pairplot</vt:lpstr>
      <vt:lpstr>Boxplot</vt:lpstr>
      <vt:lpstr>Age and Purchase Analysis</vt:lpstr>
      <vt:lpstr>Linear Regression Modeling</vt:lpstr>
      <vt:lpstr>PowerPoint Presentation</vt:lpstr>
      <vt:lpstr>PowerPoint Presentation</vt:lpstr>
      <vt:lpstr>Conclusion </vt:lpstr>
      <vt:lpstr>References</vt:lpstr>
      <vt:lpstr>References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Analysis on Black Friday Sales</dc:title>
  <cp:lastModifiedBy>Shah, Mr. Suvin Udayan</cp:lastModifiedBy>
  <cp:revision>1</cp:revision>
  <dcterms:modified xsi:type="dcterms:W3CDTF">2023-05-10T21:51:04Z</dcterms:modified>
</cp:coreProperties>
</file>