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aven Pro"/>
      <p:regular r:id="rId32"/>
      <p:bold r:id="rId33"/>
    </p:embeddedFont>
    <p:embeddedFont>
      <p:font typeface="Maven Pro Medium"/>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35" Type="http://schemas.openxmlformats.org/officeDocument/2006/relationships/font" Target="fonts/MavenProMedium-bold.fntdata"/><Relationship Id="rId12" Type="http://schemas.openxmlformats.org/officeDocument/2006/relationships/slide" Target="slides/slide7.xml"/><Relationship Id="rId34" Type="http://schemas.openxmlformats.org/officeDocument/2006/relationships/font" Target="fonts/MavenProMedium-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214639bc6_0_10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214639bc6_0_1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214639bc6_0_1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214639bc6_0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214639bc6_0_1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214639bc6_0_1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214639bc6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214639bc6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214639bc6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214639bc6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214639bc6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2214639bc6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214639bc6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214639bc6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2214639bc6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2214639bc6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214639bc6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214639bc6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214639bc6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214639bc6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214639bc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214639bc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214639bc6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214639bc6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225f4d0e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225f4d0e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225f4d0e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225f4d0e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214639bc6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214639bc6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214639bc6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214639bc6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214639bc6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214639bc6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214639bc6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2214639bc6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214639bc6_0_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214639bc6_0_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214639bc6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214639bc6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214639bc6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214639bc6_0_9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19200" y="1156613"/>
            <a:ext cx="4255500" cy="18729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0" lang="en">
                <a:solidFill>
                  <a:srgbClr val="FFFFFF"/>
                </a:solidFill>
                <a:latin typeface="Arial"/>
                <a:ea typeface="Arial"/>
                <a:cs typeface="Arial"/>
                <a:sym typeface="Arial"/>
              </a:rPr>
              <a:t>DATA ANALYSIS ON MLB BASEBALL LEAGUE</a:t>
            </a:r>
            <a:endParaRPr/>
          </a:p>
        </p:txBody>
      </p:sp>
      <p:sp>
        <p:nvSpPr>
          <p:cNvPr id="86" name="Google Shape;86;p13"/>
          <p:cNvSpPr txBox="1"/>
          <p:nvPr>
            <p:ph idx="1" type="subTitle"/>
          </p:nvPr>
        </p:nvSpPr>
        <p:spPr>
          <a:xfrm>
            <a:off x="1967000" y="3291500"/>
            <a:ext cx="6424800" cy="12144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 sz="2200">
                <a:latin typeface="Arial"/>
                <a:ea typeface="Arial"/>
                <a:cs typeface="Arial"/>
                <a:sym typeface="Arial"/>
              </a:rPr>
              <a:t>Analysis of MLB matches is done using python packages like pandas, matplotlib and seaborn.</a:t>
            </a:r>
            <a:endParaRPr sz="2200">
              <a:latin typeface="Arial"/>
              <a:ea typeface="Arial"/>
              <a:cs typeface="Arial"/>
              <a:sym typeface="Arial"/>
            </a:endParaRPr>
          </a:p>
          <a:p>
            <a:pPr indent="0" lvl="0" marL="0" rtl="0" algn="l">
              <a:spcBef>
                <a:spcPts val="0"/>
              </a:spcBef>
              <a:spcAft>
                <a:spcPts val="0"/>
              </a:spcAft>
              <a:buNone/>
            </a:pPr>
            <a:r>
              <a:t/>
            </a:r>
            <a:endParaRPr/>
          </a:p>
        </p:txBody>
      </p:sp>
      <p:sp>
        <p:nvSpPr>
          <p:cNvPr id="87" name="Google Shape;87;p13"/>
          <p:cNvSpPr txBox="1"/>
          <p:nvPr/>
        </p:nvSpPr>
        <p:spPr>
          <a:xfrm>
            <a:off x="6030075" y="2117500"/>
            <a:ext cx="2711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Roboto"/>
              <a:buChar char="●"/>
            </a:pPr>
            <a:r>
              <a:rPr i="1" lang="en">
                <a:solidFill>
                  <a:schemeClr val="lt1"/>
                </a:solidFill>
                <a:latin typeface="Roboto"/>
                <a:ea typeface="Roboto"/>
                <a:cs typeface="Roboto"/>
                <a:sym typeface="Roboto"/>
              </a:rPr>
              <a:t>Christopher Ospina</a:t>
            </a:r>
            <a:endParaRPr i="1">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i="1" lang="en">
                <a:solidFill>
                  <a:schemeClr val="lt1"/>
                </a:solidFill>
                <a:latin typeface="Roboto"/>
                <a:ea typeface="Roboto"/>
                <a:cs typeface="Roboto"/>
                <a:sym typeface="Roboto"/>
              </a:rPr>
              <a:t>Eva Montoya Davis   </a:t>
            </a:r>
            <a:endParaRPr i="1">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i="1" lang="en">
                <a:solidFill>
                  <a:schemeClr val="lt1"/>
                </a:solidFill>
                <a:latin typeface="Roboto"/>
                <a:ea typeface="Roboto"/>
                <a:cs typeface="Roboto"/>
                <a:sym typeface="Roboto"/>
              </a:rPr>
              <a:t>Genius Machado</a:t>
            </a:r>
            <a:endParaRPr i="1">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i="1" lang="en">
                <a:solidFill>
                  <a:schemeClr val="lt1"/>
                </a:solidFill>
                <a:latin typeface="Roboto"/>
                <a:ea typeface="Roboto"/>
                <a:cs typeface="Roboto"/>
                <a:sym typeface="Roboto"/>
              </a:rPr>
              <a:t>Sharanya Dave</a:t>
            </a:r>
            <a:endParaRPr i="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10 Cities to hold Match</a:t>
            </a:r>
            <a:endParaRPr/>
          </a:p>
        </p:txBody>
      </p:sp>
      <p:pic>
        <p:nvPicPr>
          <p:cNvPr id="145" name="Google Shape;145;p22"/>
          <p:cNvPicPr preferRelativeResize="0"/>
          <p:nvPr/>
        </p:nvPicPr>
        <p:blipFill>
          <a:blip r:embed="rId3">
            <a:alphaModFix/>
          </a:blip>
          <a:stretch>
            <a:fillRect/>
          </a:stretch>
        </p:blipFill>
        <p:spPr>
          <a:xfrm>
            <a:off x="4797200" y="288700"/>
            <a:ext cx="4144700" cy="3339001"/>
          </a:xfrm>
          <a:prstGeom prst="rect">
            <a:avLst/>
          </a:prstGeom>
          <a:noFill/>
          <a:ln>
            <a:noFill/>
          </a:ln>
        </p:spPr>
      </p:pic>
      <p:pic>
        <p:nvPicPr>
          <p:cNvPr id="146" name="Google Shape;146;p22"/>
          <p:cNvPicPr preferRelativeResize="0"/>
          <p:nvPr/>
        </p:nvPicPr>
        <p:blipFill>
          <a:blip r:embed="rId4">
            <a:alphaModFix/>
          </a:blip>
          <a:stretch>
            <a:fillRect/>
          </a:stretch>
        </p:blipFill>
        <p:spPr>
          <a:xfrm>
            <a:off x="109175" y="1396900"/>
            <a:ext cx="3578925" cy="3230550"/>
          </a:xfrm>
          <a:prstGeom prst="rect">
            <a:avLst/>
          </a:prstGeom>
          <a:noFill/>
          <a:ln>
            <a:noFill/>
          </a:ln>
        </p:spPr>
      </p:pic>
      <p:sp>
        <p:nvSpPr>
          <p:cNvPr id="147" name="Google Shape;147;p22"/>
          <p:cNvSpPr txBox="1"/>
          <p:nvPr/>
        </p:nvSpPr>
        <p:spPr>
          <a:xfrm>
            <a:off x="3874350" y="3586850"/>
            <a:ext cx="4060800" cy="1208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solidFill>
                  <a:srgbClr val="424242"/>
                </a:solidFill>
              </a:rPr>
              <a:t>Cumberland had held highest number of matches (102) followed by Chicago (77)</a:t>
            </a:r>
            <a:endParaRPr sz="1750">
              <a:solidFill>
                <a:srgbClr val="424242"/>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City in Which Maximum Matches are WON</a:t>
            </a:r>
            <a:endParaRPr/>
          </a:p>
        </p:txBody>
      </p:sp>
      <p:pic>
        <p:nvPicPr>
          <p:cNvPr id="153" name="Google Shape;153;p23"/>
          <p:cNvPicPr preferRelativeResize="0"/>
          <p:nvPr/>
        </p:nvPicPr>
        <p:blipFill>
          <a:blip r:embed="rId3">
            <a:alphaModFix/>
          </a:blip>
          <a:stretch>
            <a:fillRect/>
          </a:stretch>
        </p:blipFill>
        <p:spPr>
          <a:xfrm>
            <a:off x="232950" y="1145275"/>
            <a:ext cx="3658500" cy="3340250"/>
          </a:xfrm>
          <a:prstGeom prst="rect">
            <a:avLst/>
          </a:prstGeom>
          <a:noFill/>
          <a:ln>
            <a:noFill/>
          </a:ln>
        </p:spPr>
      </p:pic>
      <p:sp>
        <p:nvSpPr>
          <p:cNvPr id="154" name="Google Shape;154;p23"/>
          <p:cNvSpPr txBox="1"/>
          <p:nvPr/>
        </p:nvSpPr>
        <p:spPr>
          <a:xfrm>
            <a:off x="4771275" y="1514275"/>
            <a:ext cx="2834100" cy="19395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000"/>
              </a:spcBef>
              <a:spcAft>
                <a:spcPts val="0"/>
              </a:spcAft>
              <a:buNone/>
            </a:pPr>
            <a:r>
              <a:rPr lang="en" sz="2000">
                <a:solidFill>
                  <a:srgbClr val="424242"/>
                </a:solidFill>
              </a:rPr>
              <a:t>In the image it can be seen that Teams have won more matches in their home grounds</a:t>
            </a:r>
            <a:endParaRPr sz="2000">
              <a:solidFill>
                <a:srgbClr val="424242"/>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Toss Decision across Matches</a:t>
            </a:r>
            <a:endParaRPr/>
          </a:p>
        </p:txBody>
      </p:sp>
      <p:pic>
        <p:nvPicPr>
          <p:cNvPr id="160" name="Google Shape;160;p24"/>
          <p:cNvPicPr preferRelativeResize="0"/>
          <p:nvPr/>
        </p:nvPicPr>
        <p:blipFill>
          <a:blip r:embed="rId3">
            <a:alphaModFix/>
          </a:blip>
          <a:stretch>
            <a:fillRect/>
          </a:stretch>
        </p:blipFill>
        <p:spPr>
          <a:xfrm>
            <a:off x="384425" y="1333447"/>
            <a:ext cx="3162000" cy="2887950"/>
          </a:xfrm>
          <a:prstGeom prst="rect">
            <a:avLst/>
          </a:prstGeom>
          <a:noFill/>
          <a:ln>
            <a:noFill/>
          </a:ln>
        </p:spPr>
      </p:pic>
      <p:sp>
        <p:nvSpPr>
          <p:cNvPr id="161" name="Google Shape;161;p24"/>
          <p:cNvSpPr txBox="1"/>
          <p:nvPr/>
        </p:nvSpPr>
        <p:spPr>
          <a:xfrm>
            <a:off x="4389950" y="1285675"/>
            <a:ext cx="3443700" cy="20319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0"/>
              </a:spcBef>
              <a:spcAft>
                <a:spcPts val="0"/>
              </a:spcAft>
              <a:buClr>
                <a:srgbClr val="000000"/>
              </a:buClr>
              <a:buSzPts val="2000"/>
              <a:buFont typeface="Avenir"/>
              <a:buNone/>
            </a:pPr>
            <a:r>
              <a:rPr lang="en" sz="2000">
                <a:solidFill>
                  <a:srgbClr val="424242"/>
                </a:solidFill>
              </a:rPr>
              <a:t>From the  Image we see that 57.6% of the toss winning teams chose Fielding first while the other 34.6%  chose Batting first.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Most Venues to Hold Match</a:t>
            </a:r>
            <a:endParaRPr/>
          </a:p>
        </p:txBody>
      </p:sp>
      <p:pic>
        <p:nvPicPr>
          <p:cNvPr id="167" name="Google Shape;167;p25"/>
          <p:cNvPicPr preferRelativeResize="0"/>
          <p:nvPr/>
        </p:nvPicPr>
        <p:blipFill>
          <a:blip r:embed="rId3">
            <a:alphaModFix/>
          </a:blip>
          <a:stretch>
            <a:fillRect/>
          </a:stretch>
        </p:blipFill>
        <p:spPr>
          <a:xfrm>
            <a:off x="3659775" y="744275"/>
            <a:ext cx="4766100" cy="4166000"/>
          </a:xfrm>
          <a:prstGeom prst="rect">
            <a:avLst/>
          </a:prstGeom>
          <a:noFill/>
          <a:ln>
            <a:noFill/>
          </a:ln>
        </p:spPr>
      </p:pic>
      <p:sp>
        <p:nvSpPr>
          <p:cNvPr id="168" name="Google Shape;168;p25"/>
          <p:cNvSpPr txBox="1"/>
          <p:nvPr/>
        </p:nvSpPr>
        <p:spPr>
          <a:xfrm>
            <a:off x="541425" y="1378925"/>
            <a:ext cx="2808600" cy="21318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000"/>
              </a:spcBef>
              <a:spcAft>
                <a:spcPts val="0"/>
              </a:spcAft>
              <a:buNone/>
            </a:pPr>
            <a:r>
              <a:rPr lang="en" sz="1800">
                <a:solidFill>
                  <a:srgbClr val="424242"/>
                </a:solidFill>
              </a:rPr>
              <a:t>In the image the graph shows that Truist Park has held highest number of matches followed by Guaranteed Rate Field</a:t>
            </a:r>
            <a:endParaRPr sz="1800">
              <a:solidFill>
                <a:srgbClr val="424242"/>
              </a:solidFill>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6"/>
          <p:cNvPicPr preferRelativeResize="0"/>
          <p:nvPr/>
        </p:nvPicPr>
        <p:blipFill>
          <a:blip r:embed="rId3">
            <a:alphaModFix/>
          </a:blip>
          <a:stretch>
            <a:fillRect/>
          </a:stretch>
        </p:blipFill>
        <p:spPr>
          <a:xfrm>
            <a:off x="1550225" y="1449825"/>
            <a:ext cx="7095600" cy="3262225"/>
          </a:xfrm>
          <a:prstGeom prst="rect">
            <a:avLst/>
          </a:prstGeom>
          <a:noFill/>
          <a:ln>
            <a:noFill/>
          </a:ln>
        </p:spPr>
      </p:pic>
      <p:sp>
        <p:nvSpPr>
          <p:cNvPr id="174" name="Google Shape;174;p26"/>
          <p:cNvSpPr txBox="1"/>
          <p:nvPr/>
        </p:nvSpPr>
        <p:spPr>
          <a:xfrm>
            <a:off x="1759625" y="262250"/>
            <a:ext cx="7021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Citi Field Stadium and Guaranteed Rate Field Stadium are best suited for Fielding and Comerica Park is best suited for Batting.</a:t>
            </a:r>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29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Match Result</a:t>
            </a:r>
            <a:endParaRPr/>
          </a:p>
        </p:txBody>
      </p:sp>
      <p:pic>
        <p:nvPicPr>
          <p:cNvPr id="180" name="Google Shape;180;p27"/>
          <p:cNvPicPr preferRelativeResize="0"/>
          <p:nvPr/>
        </p:nvPicPr>
        <p:blipFill>
          <a:blip r:embed="rId3">
            <a:alphaModFix/>
          </a:blip>
          <a:stretch>
            <a:fillRect/>
          </a:stretch>
        </p:blipFill>
        <p:spPr>
          <a:xfrm>
            <a:off x="4451400" y="772450"/>
            <a:ext cx="4256350" cy="3914225"/>
          </a:xfrm>
          <a:prstGeom prst="rect">
            <a:avLst/>
          </a:prstGeom>
          <a:noFill/>
          <a:ln>
            <a:noFill/>
          </a:ln>
        </p:spPr>
      </p:pic>
      <p:sp>
        <p:nvSpPr>
          <p:cNvPr id="181" name="Google Shape;181;p27"/>
          <p:cNvSpPr txBox="1"/>
          <p:nvPr/>
        </p:nvSpPr>
        <p:spPr>
          <a:xfrm>
            <a:off x="617550" y="1911900"/>
            <a:ext cx="3578400" cy="2324100"/>
          </a:xfrm>
          <a:prstGeom prst="rect">
            <a:avLst/>
          </a:prstGeom>
          <a:noFill/>
          <a:ln>
            <a:noFill/>
          </a:ln>
        </p:spPr>
        <p:txBody>
          <a:bodyPr anchorCtr="0" anchor="t" bIns="91425" lIns="91425" spcFirstLastPara="1" rIns="91425" wrap="square" tIns="91425">
            <a:spAutoFit/>
          </a:bodyPr>
          <a:lstStyle/>
          <a:p>
            <a:pPr indent="0" lvl="0" marL="0" rtl="0" algn="l">
              <a:lnSpc>
                <a:spcPct val="125000"/>
              </a:lnSpc>
              <a:spcBef>
                <a:spcPts val="1000"/>
              </a:spcBef>
              <a:spcAft>
                <a:spcPts val="0"/>
              </a:spcAft>
              <a:buNone/>
            </a:pPr>
            <a:r>
              <a:rPr lang="en" sz="2000">
                <a:solidFill>
                  <a:srgbClr val="424242"/>
                </a:solidFill>
                <a:latin typeface="Maven Pro Medium"/>
                <a:ea typeface="Maven Pro Medium"/>
                <a:cs typeface="Maven Pro Medium"/>
                <a:sym typeface="Maven Pro Medium"/>
              </a:rPr>
              <a:t>We Can See in this Graph the Match Result which is  Normal Matches-435,Tie Matches - 364 AND No Result-13</a:t>
            </a:r>
            <a:endParaRPr sz="2000">
              <a:solidFill>
                <a:srgbClr val="424242"/>
              </a:solidFill>
              <a:latin typeface="Maven Pro Medium"/>
              <a:ea typeface="Maven Pro Medium"/>
              <a:cs typeface="Maven Pro Medium"/>
              <a:sym typeface="Maven Pro Medium"/>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Toss Winner VS Toss Decision</a:t>
            </a:r>
            <a:endParaRPr/>
          </a:p>
          <a:p>
            <a:pPr indent="0" lvl="0" marL="0" rtl="0" algn="ctr">
              <a:lnSpc>
                <a:spcPct val="90000"/>
              </a:lnSpc>
              <a:spcBef>
                <a:spcPts val="0"/>
              </a:spcBef>
              <a:spcAft>
                <a:spcPts val="0"/>
              </a:spcAft>
              <a:buClr>
                <a:schemeClr val="lt1"/>
              </a:buClr>
              <a:buSzPct val="80000"/>
              <a:buFont typeface="Rockwell"/>
              <a:buNone/>
            </a:pPr>
            <a:r>
              <a:t/>
            </a:r>
            <a:endParaRPr/>
          </a:p>
        </p:txBody>
      </p:sp>
      <p:pic>
        <p:nvPicPr>
          <p:cNvPr id="187" name="Google Shape;187;p28"/>
          <p:cNvPicPr preferRelativeResize="0"/>
          <p:nvPr/>
        </p:nvPicPr>
        <p:blipFill>
          <a:blip r:embed="rId3">
            <a:alphaModFix/>
          </a:blip>
          <a:stretch>
            <a:fillRect/>
          </a:stretch>
        </p:blipFill>
        <p:spPr>
          <a:xfrm>
            <a:off x="118550" y="899475"/>
            <a:ext cx="5794775" cy="3820900"/>
          </a:xfrm>
          <a:prstGeom prst="rect">
            <a:avLst/>
          </a:prstGeom>
          <a:noFill/>
          <a:ln>
            <a:noFill/>
          </a:ln>
        </p:spPr>
      </p:pic>
      <p:sp>
        <p:nvSpPr>
          <p:cNvPr id="188" name="Google Shape;188;p28"/>
          <p:cNvSpPr txBox="1"/>
          <p:nvPr/>
        </p:nvSpPr>
        <p:spPr>
          <a:xfrm>
            <a:off x="6801600" y="1387400"/>
            <a:ext cx="18018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800"/>
              <a:buFont typeface="Avenir"/>
              <a:buNone/>
            </a:pPr>
            <a:r>
              <a:rPr lang="en" sz="1800"/>
              <a:t>The teams who won toss also are the one won most of the matches</a:t>
            </a:r>
            <a:endParaRPr sz="18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nvSpPr>
        <p:spPr>
          <a:xfrm>
            <a:off x="5041975" y="1827300"/>
            <a:ext cx="2825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lt1"/>
              </a:buClr>
              <a:buSzPts val="2800"/>
              <a:buFont typeface="Rockwell"/>
              <a:buNone/>
            </a:pPr>
            <a:r>
              <a:rPr lang="en" sz="2800">
                <a:latin typeface="Rockwell"/>
                <a:ea typeface="Rockwell"/>
                <a:cs typeface="Rockwell"/>
                <a:sym typeface="Rockwell"/>
              </a:rPr>
              <a:t>TOP 5 UMPIRES IN THE FIELD</a:t>
            </a:r>
            <a:endParaRPr b="1" sz="3700">
              <a:latin typeface="Maven Pro"/>
              <a:ea typeface="Maven Pro"/>
              <a:cs typeface="Maven Pro"/>
              <a:sym typeface="Maven Pro"/>
            </a:endParaRPr>
          </a:p>
          <a:p>
            <a:pPr indent="0" lvl="0" marL="0" rtl="0" algn="l">
              <a:spcBef>
                <a:spcPts val="0"/>
              </a:spcBef>
              <a:spcAft>
                <a:spcPts val="0"/>
              </a:spcAft>
              <a:buNone/>
            </a:pPr>
            <a:r>
              <a:t/>
            </a:r>
            <a:endParaRPr>
              <a:latin typeface="Roboto"/>
              <a:ea typeface="Roboto"/>
              <a:cs typeface="Roboto"/>
              <a:sym typeface="Roboto"/>
            </a:endParaRPr>
          </a:p>
        </p:txBody>
      </p:sp>
      <p:pic>
        <p:nvPicPr>
          <p:cNvPr id="194" name="Google Shape;194;p29"/>
          <p:cNvPicPr preferRelativeResize="0"/>
          <p:nvPr/>
        </p:nvPicPr>
        <p:blipFill>
          <a:blip r:embed="rId3">
            <a:alphaModFix/>
          </a:blip>
          <a:stretch>
            <a:fillRect/>
          </a:stretch>
        </p:blipFill>
        <p:spPr>
          <a:xfrm>
            <a:off x="152400" y="152400"/>
            <a:ext cx="4411670" cy="2313925"/>
          </a:xfrm>
          <a:prstGeom prst="rect">
            <a:avLst/>
          </a:prstGeom>
          <a:noFill/>
          <a:ln>
            <a:noFill/>
          </a:ln>
        </p:spPr>
      </p:pic>
      <p:pic>
        <p:nvPicPr>
          <p:cNvPr id="195" name="Google Shape;195;p29"/>
          <p:cNvPicPr preferRelativeResize="0"/>
          <p:nvPr/>
        </p:nvPicPr>
        <p:blipFill>
          <a:blip r:embed="rId4">
            <a:alphaModFix/>
          </a:blip>
          <a:stretch>
            <a:fillRect/>
          </a:stretch>
        </p:blipFill>
        <p:spPr>
          <a:xfrm>
            <a:off x="705875" y="2466325"/>
            <a:ext cx="3858188" cy="2372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0"/>
          <p:cNvPicPr preferRelativeResize="0"/>
          <p:nvPr/>
        </p:nvPicPr>
        <p:blipFill>
          <a:blip r:embed="rId3">
            <a:alphaModFix/>
          </a:blip>
          <a:stretch>
            <a:fillRect/>
          </a:stretch>
        </p:blipFill>
        <p:spPr>
          <a:xfrm>
            <a:off x="152400" y="381000"/>
            <a:ext cx="5183649" cy="4449675"/>
          </a:xfrm>
          <a:prstGeom prst="rect">
            <a:avLst/>
          </a:prstGeom>
          <a:noFill/>
          <a:ln>
            <a:noFill/>
          </a:ln>
        </p:spPr>
      </p:pic>
      <p:sp>
        <p:nvSpPr>
          <p:cNvPr id="201" name="Google Shape;201;p30"/>
          <p:cNvSpPr txBox="1"/>
          <p:nvPr/>
        </p:nvSpPr>
        <p:spPr>
          <a:xfrm>
            <a:off x="6065600" y="245150"/>
            <a:ext cx="24618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374151"/>
                </a:solidFill>
              </a:rPr>
              <a:t>The image represents the correlation present in the Ball-by-Ball dataset. Each square in the image indicates the correlation between the variables on the respective axes. Values close to zero indicate the absence of a linear trend between the two variables. A correlation closer to 1 suggests a stronger positive correlation between the variables. The correlation strength is denoted by the size and color intensity of the number, with larger and darker numbers representing higher correlation between the variables.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311700" y="181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for Most Runs Scored</a:t>
            </a:r>
            <a:endParaRPr/>
          </a:p>
        </p:txBody>
      </p:sp>
      <p:pic>
        <p:nvPicPr>
          <p:cNvPr id="207" name="Google Shape;207;p31"/>
          <p:cNvPicPr preferRelativeResize="0"/>
          <p:nvPr/>
        </p:nvPicPr>
        <p:blipFill>
          <a:blip r:embed="rId3">
            <a:alphaModFix/>
          </a:blip>
          <a:stretch>
            <a:fillRect/>
          </a:stretch>
        </p:blipFill>
        <p:spPr>
          <a:xfrm>
            <a:off x="1029075" y="996575"/>
            <a:ext cx="2448250" cy="3740799"/>
          </a:xfrm>
          <a:prstGeom prst="rect">
            <a:avLst/>
          </a:prstGeom>
          <a:noFill/>
          <a:ln>
            <a:noFill/>
          </a:ln>
        </p:spPr>
      </p:pic>
      <p:pic>
        <p:nvPicPr>
          <p:cNvPr id="208" name="Google Shape;208;p31"/>
          <p:cNvPicPr preferRelativeResize="0"/>
          <p:nvPr/>
        </p:nvPicPr>
        <p:blipFill>
          <a:blip r:embed="rId4">
            <a:alphaModFix/>
          </a:blip>
          <a:stretch>
            <a:fillRect/>
          </a:stretch>
        </p:blipFill>
        <p:spPr>
          <a:xfrm>
            <a:off x="4469401" y="844175"/>
            <a:ext cx="3916550" cy="3916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1308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277850" y="738625"/>
            <a:ext cx="8520600" cy="39057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Clr>
                <a:srgbClr val="374151"/>
              </a:buClr>
              <a:buSzPts val="1600"/>
              <a:buFont typeface="Arial"/>
              <a:buChar char="❏"/>
            </a:pPr>
            <a:r>
              <a:rPr b="1" lang="en" sz="1600">
                <a:solidFill>
                  <a:srgbClr val="374151"/>
                </a:solidFill>
                <a:latin typeface="Arial"/>
                <a:ea typeface="Arial"/>
                <a:cs typeface="Arial"/>
                <a:sym typeface="Arial"/>
              </a:rPr>
              <a:t>Big data has had a significant impact on the game of baseball in recent years. The use of statistical analysis, also known as sabermetrics, has become more prevalent in the sport, and teams are increasingly using data to make decisions.</a:t>
            </a:r>
            <a:endParaRPr b="1" sz="1600">
              <a:solidFill>
                <a:srgbClr val="374151"/>
              </a:solidFill>
              <a:latin typeface="Arial"/>
              <a:ea typeface="Arial"/>
              <a:cs typeface="Arial"/>
              <a:sym typeface="Arial"/>
            </a:endParaRPr>
          </a:p>
          <a:p>
            <a:pPr indent="0" lvl="0" marL="914400" rtl="0" algn="l">
              <a:lnSpc>
                <a:spcPct val="105000"/>
              </a:lnSpc>
              <a:spcBef>
                <a:spcPts val="1200"/>
              </a:spcBef>
              <a:spcAft>
                <a:spcPts val="0"/>
              </a:spcAft>
              <a:buNone/>
            </a:pPr>
            <a:r>
              <a:t/>
            </a:r>
            <a:endParaRPr b="1" sz="1600">
              <a:solidFill>
                <a:srgbClr val="374151"/>
              </a:solidFill>
              <a:latin typeface="Arial"/>
              <a:ea typeface="Arial"/>
              <a:cs typeface="Arial"/>
              <a:sym typeface="Arial"/>
            </a:endParaRPr>
          </a:p>
          <a:p>
            <a:pPr indent="-330200" lvl="0" marL="457200" rtl="0" algn="l">
              <a:lnSpc>
                <a:spcPct val="105000"/>
              </a:lnSpc>
              <a:spcBef>
                <a:spcPts val="1200"/>
              </a:spcBef>
              <a:spcAft>
                <a:spcPts val="0"/>
              </a:spcAft>
              <a:buSzPts val="1600"/>
              <a:buFont typeface="Arial"/>
              <a:buChar char="❏"/>
            </a:pPr>
            <a:r>
              <a:rPr b="1" lang="en" sz="1600">
                <a:latin typeface="Arial"/>
                <a:ea typeface="Arial"/>
                <a:cs typeface="Arial"/>
                <a:sym typeface="Arial"/>
              </a:rPr>
              <a:t>Analyzing all the previous years' data is helpful not only to the players, but also to the team, </a:t>
            </a:r>
            <a:r>
              <a:rPr b="1" lang="en" sz="1600">
                <a:solidFill>
                  <a:srgbClr val="374151"/>
                </a:solidFill>
                <a:latin typeface="Arial"/>
                <a:ea typeface="Arial"/>
                <a:cs typeface="Arial"/>
                <a:sym typeface="Arial"/>
              </a:rPr>
              <a:t>Teams can use data to identify promising young players in high school, college, or foreign leagues. They can also use data to evaluate players in other teams' minor league systems, and to identify potential trade targets.</a:t>
            </a:r>
            <a:endParaRPr b="1" sz="1600">
              <a:solidFill>
                <a:srgbClr val="374151"/>
              </a:solidFill>
              <a:latin typeface="Arial"/>
              <a:ea typeface="Arial"/>
              <a:cs typeface="Arial"/>
              <a:sym typeface="Arial"/>
            </a:endParaRPr>
          </a:p>
          <a:p>
            <a:pPr indent="0" lvl="0" marL="0" rtl="0" algn="l">
              <a:lnSpc>
                <a:spcPct val="80000"/>
              </a:lnSpc>
              <a:spcBef>
                <a:spcPts val="1200"/>
              </a:spcBef>
              <a:spcAft>
                <a:spcPts val="0"/>
              </a:spcAft>
              <a:buNone/>
            </a:pPr>
            <a:r>
              <a:t/>
            </a:r>
            <a:endParaRPr b="1" sz="1600">
              <a:latin typeface="Arial"/>
              <a:ea typeface="Arial"/>
              <a:cs typeface="Arial"/>
              <a:sym typeface="Arial"/>
            </a:endParaRPr>
          </a:p>
          <a:p>
            <a:pPr indent="-330200" lvl="0" marL="457200" rtl="0" algn="l">
              <a:lnSpc>
                <a:spcPct val="80000"/>
              </a:lnSpc>
              <a:spcBef>
                <a:spcPts val="0"/>
              </a:spcBef>
              <a:spcAft>
                <a:spcPts val="0"/>
              </a:spcAft>
              <a:buSzPts val="1600"/>
              <a:buFont typeface="Arial"/>
              <a:buChar char="❏"/>
            </a:pPr>
            <a:r>
              <a:rPr b="1" lang="en" sz="1600">
                <a:latin typeface="Arial"/>
                <a:ea typeface="Arial"/>
                <a:cs typeface="Arial"/>
                <a:sym typeface="Arial"/>
              </a:rPr>
              <a:t>United States is the biggest baseball market, but it is not limited to it. So, people tend to spend a lot of money to see their heroes in action in a live match. It's no secret that watching a game live is vastly different from watching it on television. Through the sale of tickets and broadcasting rights to TV stations, these organizations make their profits.</a:t>
            </a:r>
            <a:endParaRPr b="1" sz="1600">
              <a:latin typeface="Arial"/>
              <a:ea typeface="Arial"/>
              <a:cs typeface="Arial"/>
              <a:sym typeface="Arial"/>
            </a:endParaRPr>
          </a:p>
          <a:p>
            <a:pPr indent="0" lvl="0" marL="457200" rtl="0" algn="l">
              <a:lnSpc>
                <a:spcPct val="105000"/>
              </a:lnSpc>
              <a:spcBef>
                <a:spcPts val="0"/>
              </a:spcBef>
              <a:spcAft>
                <a:spcPts val="1200"/>
              </a:spcAft>
              <a:buNone/>
            </a:pPr>
            <a:r>
              <a:t/>
            </a:r>
            <a:endParaRPr sz="1500">
              <a:solidFill>
                <a:srgbClr val="37415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181400"/>
            <a:ext cx="8520600" cy="91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latin typeface="Arial"/>
                <a:ea typeface="Arial"/>
                <a:cs typeface="Arial"/>
                <a:sym typeface="Arial"/>
              </a:rPr>
              <a:t>catplot for the teams that won match and the toss as well</a:t>
            </a:r>
            <a:endParaRPr sz="2700">
              <a:latin typeface="Arial"/>
              <a:ea typeface="Arial"/>
              <a:cs typeface="Arial"/>
              <a:sym typeface="Arial"/>
            </a:endParaRPr>
          </a:p>
        </p:txBody>
      </p:sp>
      <p:pic>
        <p:nvPicPr>
          <p:cNvPr id="214" name="Google Shape;214;p32"/>
          <p:cNvPicPr preferRelativeResize="0"/>
          <p:nvPr/>
        </p:nvPicPr>
        <p:blipFill>
          <a:blip r:embed="rId3">
            <a:alphaModFix/>
          </a:blip>
          <a:stretch>
            <a:fillRect/>
          </a:stretch>
        </p:blipFill>
        <p:spPr>
          <a:xfrm>
            <a:off x="152400" y="1252100"/>
            <a:ext cx="4708776" cy="2830325"/>
          </a:xfrm>
          <a:prstGeom prst="rect">
            <a:avLst/>
          </a:prstGeom>
          <a:noFill/>
          <a:ln>
            <a:noFill/>
          </a:ln>
        </p:spPr>
      </p:pic>
      <p:sp>
        <p:nvSpPr>
          <p:cNvPr id="215" name="Google Shape;215;p32"/>
          <p:cNvSpPr txBox="1"/>
          <p:nvPr/>
        </p:nvSpPr>
        <p:spPr>
          <a:xfrm>
            <a:off x="4963650" y="1483700"/>
            <a:ext cx="4082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CODE IS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sns.catplot(x="result", y="winner", hue="toss_decision", data=matches_data, height=8, aspect=1.5)</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21" name="Google Shape;221;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The success rate of Cleveland Guardians is good </a:t>
            </a:r>
            <a:r>
              <a:rPr lang="en" sz="1700">
                <a:solidFill>
                  <a:srgbClr val="000000"/>
                </a:solidFill>
                <a:latin typeface="Arial"/>
                <a:ea typeface="Arial"/>
                <a:cs typeface="Arial"/>
                <a:sym typeface="Arial"/>
              </a:rPr>
              <a:t>competitively</a:t>
            </a:r>
            <a:r>
              <a:rPr lang="en" sz="1700">
                <a:solidFill>
                  <a:srgbClr val="000000"/>
                </a:solidFill>
                <a:latin typeface="Arial"/>
                <a:ea typeface="Arial"/>
                <a:cs typeface="Arial"/>
                <a:sym typeface="Arial"/>
              </a:rPr>
              <a:t> among the new teams.</a:t>
            </a:r>
            <a:endParaRPr sz="17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New York Mets and San Francisco Giants are best defending team.</a:t>
            </a:r>
            <a:endParaRPr sz="17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From the year 2014 most of the teams are opting to field after winning the toss and are also successful in winning matches.</a:t>
            </a:r>
            <a:endParaRPr sz="17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Overall San Francisco Giants and New York Mets have high success rate.</a:t>
            </a:r>
            <a:endParaRPr sz="17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rPr lang="en" sz="1700">
                <a:solidFill>
                  <a:srgbClr val="000000"/>
                </a:solidFill>
                <a:latin typeface="Arial"/>
                <a:ea typeface="Arial"/>
                <a:cs typeface="Arial"/>
                <a:sym typeface="Arial"/>
              </a:rPr>
              <a:t>*   From the analysis we can see that San Francisco Giants and New York Mets are more likely to win upcoming BaseBall seasons.</a:t>
            </a:r>
            <a:endParaRPr sz="17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27" name="Google Shape;227;p34"/>
          <p:cNvSpPr txBox="1"/>
          <p:nvPr>
            <p:ph idx="1" type="body"/>
          </p:nvPr>
        </p:nvSpPr>
        <p:spPr>
          <a:xfrm>
            <a:off x="311700" y="1229875"/>
            <a:ext cx="46251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000000"/>
                </a:solidFill>
                <a:latin typeface="Arial"/>
                <a:ea typeface="Arial"/>
                <a:cs typeface="Arial"/>
                <a:sym typeface="Arial"/>
              </a:rPr>
              <a:t>After considering all of these factors, we discovered a probable association between the number of games played and the number of games won. Furthermore, winning the coin toss at the start of each game appears to benefit the team. These findings are only a small portion of the data analysis conducted on this data set; there are numerous other insights that we can gain from past data. Therefore, it is possible to envision how such data analysis, when applied by the team management and event organizers, can help identify weaknesses and improve operational efficiency.</a:t>
            </a:r>
            <a:endParaRPr sz="1900">
              <a:solidFill>
                <a:srgbClr val="000000"/>
              </a:solidFill>
              <a:latin typeface="Arial"/>
              <a:ea typeface="Arial"/>
              <a:cs typeface="Arial"/>
              <a:sym typeface="Arial"/>
            </a:endParaRPr>
          </a:p>
        </p:txBody>
      </p:sp>
      <p:pic>
        <p:nvPicPr>
          <p:cNvPr id="228" name="Google Shape;228;p34"/>
          <p:cNvPicPr preferRelativeResize="0"/>
          <p:nvPr/>
        </p:nvPicPr>
        <p:blipFill>
          <a:blip r:embed="rId3">
            <a:alphaModFix/>
          </a:blip>
          <a:stretch>
            <a:fillRect/>
          </a:stretch>
        </p:blipFill>
        <p:spPr>
          <a:xfrm>
            <a:off x="4864750" y="0"/>
            <a:ext cx="4279250" cy="489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ABOUT BASEBALL</a:t>
            </a:r>
            <a:endParaRPr b="1"/>
          </a:p>
        </p:txBody>
      </p:sp>
      <p:sp>
        <p:nvSpPr>
          <p:cNvPr id="99" name="Google Shape;99;p15"/>
          <p:cNvSpPr txBox="1"/>
          <p:nvPr>
            <p:ph idx="1" type="body"/>
          </p:nvPr>
        </p:nvSpPr>
        <p:spPr>
          <a:xfrm>
            <a:off x="311700" y="1610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chemeClr val="lt1"/>
                </a:solidFill>
                <a:latin typeface="Arial"/>
                <a:ea typeface="Arial"/>
                <a:cs typeface="Arial"/>
                <a:sym typeface="Arial"/>
              </a:rPr>
              <a:t>Baseball is a sport played between two teams of nine players each, with the objective of scoring runs by hitting a ball thrown by a pitcher and running around a series of bases laid out in a diamond-shaped field. The team with the most runs at the end of the game, typically nine innings, wins the game.</a:t>
            </a:r>
            <a:endParaRPr b="1" sz="1700">
              <a:solidFill>
                <a:schemeClr val="lt1"/>
              </a:solidFill>
              <a:latin typeface="Arial"/>
              <a:ea typeface="Arial"/>
              <a:cs typeface="Arial"/>
              <a:sym typeface="Arial"/>
            </a:endParaRPr>
          </a:p>
          <a:p>
            <a:pPr indent="0" lvl="0" marL="0" rtl="0" algn="l">
              <a:spcBef>
                <a:spcPts val="1200"/>
              </a:spcBef>
              <a:spcAft>
                <a:spcPts val="1200"/>
              </a:spcAft>
              <a:buNone/>
            </a:pPr>
            <a:r>
              <a:rPr b="1" lang="en" sz="1700">
                <a:solidFill>
                  <a:schemeClr val="lt1"/>
                </a:solidFill>
                <a:latin typeface="Arial"/>
                <a:ea typeface="Arial"/>
                <a:cs typeface="Arial"/>
                <a:sym typeface="Arial"/>
              </a:rPr>
              <a:t>Baseball is often referred to as "America's national pastime" and has a rich history and culture in the United States. It is also played in other countries around the world, with different variations of the game.</a:t>
            </a:r>
            <a:endParaRPr b="1" sz="2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MLB : Major League Baseball</a:t>
            </a:r>
            <a:endParaRPr/>
          </a:p>
        </p:txBody>
      </p:sp>
      <p:sp>
        <p:nvSpPr>
          <p:cNvPr id="105" name="Google Shape;105;p16"/>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374151"/>
                </a:solidFill>
                <a:latin typeface="Arial"/>
                <a:ea typeface="Arial"/>
                <a:cs typeface="Arial"/>
                <a:sym typeface="Arial"/>
              </a:rPr>
              <a:t>MLB  is the highest level of professional baseball in the United States and Canada. It consists of two leagues: The National League (NL) and the American League (AL), each with 15 teams.</a:t>
            </a:r>
            <a:endParaRPr sz="1500">
              <a:solidFill>
                <a:srgbClr val="374151"/>
              </a:solidFill>
              <a:latin typeface="Arial"/>
              <a:ea typeface="Arial"/>
              <a:cs typeface="Arial"/>
              <a:sym typeface="Arial"/>
            </a:endParaRPr>
          </a:p>
          <a:p>
            <a:pPr indent="0" lvl="0" marL="0" rtl="0" algn="l">
              <a:spcBef>
                <a:spcPts val="1200"/>
              </a:spcBef>
              <a:spcAft>
                <a:spcPts val="1200"/>
              </a:spcAft>
              <a:buNone/>
            </a:pPr>
            <a:r>
              <a:rPr lang="en" sz="1500">
                <a:solidFill>
                  <a:srgbClr val="374151"/>
                </a:solidFill>
                <a:latin typeface="Arial"/>
                <a:ea typeface="Arial"/>
                <a:cs typeface="Arial"/>
                <a:sym typeface="Arial"/>
              </a:rPr>
              <a:t>The MLB is one of the most popular and lucrative sports leagues in the world, with a large fan base and high-profile media coverage.</a:t>
            </a:r>
            <a:endParaRPr sz="1700">
              <a:solidFill>
                <a:srgbClr val="374151"/>
              </a:solidFill>
              <a:latin typeface="Arial"/>
              <a:ea typeface="Arial"/>
              <a:cs typeface="Arial"/>
              <a:sym typeface="Arial"/>
            </a:endParaRPr>
          </a:p>
        </p:txBody>
      </p:sp>
      <p:pic>
        <p:nvPicPr>
          <p:cNvPr id="106" name="Google Shape;106;p16"/>
          <p:cNvPicPr preferRelativeResize="0"/>
          <p:nvPr/>
        </p:nvPicPr>
        <p:blipFill>
          <a:blip r:embed="rId3">
            <a:alphaModFix/>
          </a:blip>
          <a:stretch>
            <a:fillRect/>
          </a:stretch>
        </p:blipFill>
        <p:spPr>
          <a:xfrm>
            <a:off x="5085475" y="1276550"/>
            <a:ext cx="3746826" cy="3122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Problem Statement</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609600" rtl="0" algn="l">
              <a:lnSpc>
                <a:spcPct val="125000"/>
              </a:lnSpc>
              <a:spcBef>
                <a:spcPts val="0"/>
              </a:spcBef>
              <a:spcAft>
                <a:spcPts val="0"/>
              </a:spcAft>
              <a:buNone/>
            </a:pPr>
            <a:r>
              <a:t/>
            </a:r>
            <a:endParaRPr sz="1700">
              <a:solidFill>
                <a:srgbClr val="424242"/>
              </a:solidFill>
              <a:latin typeface="Arial"/>
              <a:ea typeface="Arial"/>
              <a:cs typeface="Arial"/>
              <a:sym typeface="Arial"/>
            </a:endParaRPr>
          </a:p>
          <a:p>
            <a:pPr indent="0" lvl="0" marL="609600" rtl="0" algn="l">
              <a:lnSpc>
                <a:spcPct val="125000"/>
              </a:lnSpc>
              <a:spcBef>
                <a:spcPts val="0"/>
              </a:spcBef>
              <a:spcAft>
                <a:spcPts val="0"/>
              </a:spcAft>
              <a:buNone/>
            </a:pPr>
            <a:r>
              <a:rPr lang="en" sz="1700">
                <a:solidFill>
                  <a:srgbClr val="424242"/>
                </a:solidFill>
                <a:latin typeface="Arial"/>
                <a:ea typeface="Arial"/>
                <a:cs typeface="Arial"/>
                <a:sym typeface="Arial"/>
              </a:rPr>
              <a:t>We have conducted an exploratory data analysis on two different datasets, for the purpose of determining what factors may have an impact on a team's chances of winning. The factors we chose to analyze are as follows: Win rate, number of games played, result of the toss, and the venue. We were also curious to know about additional factors, such as: highest performing players.</a:t>
            </a:r>
            <a:endParaRPr sz="1700">
              <a:solidFill>
                <a:srgbClr val="424242"/>
              </a:solidFill>
              <a:latin typeface="Arial"/>
              <a:ea typeface="Arial"/>
              <a:cs typeface="Arial"/>
              <a:sym typeface="Arial"/>
            </a:endParaRPr>
          </a:p>
          <a:p>
            <a:pPr indent="0" lvl="0" marL="0" rtl="0" algn="l">
              <a:spcBef>
                <a:spcPts val="0"/>
              </a:spcBef>
              <a:spcAft>
                <a:spcPts val="1200"/>
              </a:spcAft>
              <a:buNone/>
            </a:pPr>
            <a:r>
              <a:t/>
            </a:r>
            <a:endParaRPr sz="17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Arial"/>
                <a:ea typeface="Arial"/>
                <a:cs typeface="Arial"/>
                <a:sym typeface="Arial"/>
              </a:rPr>
              <a:t>DATA VISUALIZATION LIBRARIES AND DATASETS</a:t>
            </a:r>
            <a:endParaRPr sz="1700">
              <a:solidFill>
                <a:srgbClr val="000000"/>
              </a:solidFill>
              <a:latin typeface="Arial"/>
              <a:ea typeface="Arial"/>
              <a:cs typeface="Arial"/>
              <a:sym typeface="Arial"/>
            </a:endParaRPr>
          </a:p>
        </p:txBody>
      </p:sp>
      <p:sp>
        <p:nvSpPr>
          <p:cNvPr id="118" name="Google Shape;118;p18"/>
          <p:cNvSpPr txBox="1"/>
          <p:nvPr>
            <p:ph idx="1" type="body"/>
          </p:nvPr>
        </p:nvSpPr>
        <p:spPr>
          <a:xfrm>
            <a:off x="311700" y="813025"/>
            <a:ext cx="8520600" cy="2001600"/>
          </a:xfrm>
          <a:prstGeom prst="rect">
            <a:avLst/>
          </a:prstGeom>
        </p:spPr>
        <p:txBody>
          <a:bodyPr anchorCtr="0" anchor="t" bIns="91425" lIns="91425" spcFirstLastPara="1" rIns="91425" wrap="square" tIns="91425">
            <a:normAutofit/>
          </a:bodyPr>
          <a:lstStyle/>
          <a:p>
            <a:pPr indent="0" lvl="0" marL="609600" rtl="0" algn="l">
              <a:lnSpc>
                <a:spcPct val="125000"/>
              </a:lnSpc>
              <a:spcBef>
                <a:spcPts val="0"/>
              </a:spcBef>
              <a:spcAft>
                <a:spcPts val="0"/>
              </a:spcAft>
              <a:buNone/>
            </a:pPr>
            <a:r>
              <a:t/>
            </a:r>
            <a:endParaRPr sz="1600">
              <a:solidFill>
                <a:srgbClr val="000000"/>
              </a:solidFill>
              <a:latin typeface="Arial"/>
              <a:ea typeface="Arial"/>
              <a:cs typeface="Arial"/>
              <a:sym typeface="Arial"/>
            </a:endParaRPr>
          </a:p>
          <a:p>
            <a:pPr indent="0" lvl="0" marL="609600" rtl="0" algn="l">
              <a:lnSpc>
                <a:spcPct val="125000"/>
              </a:lnSpc>
              <a:spcBef>
                <a:spcPts val="0"/>
              </a:spcBef>
              <a:spcAft>
                <a:spcPts val="0"/>
              </a:spcAft>
              <a:buNone/>
            </a:pPr>
            <a:r>
              <a:rPr lang="en" sz="1600">
                <a:solidFill>
                  <a:srgbClr val="000000"/>
                </a:solidFill>
                <a:latin typeface="Arial"/>
                <a:ea typeface="Arial"/>
                <a:cs typeface="Arial"/>
                <a:sym typeface="Arial"/>
              </a:rPr>
              <a:t>This Python notebook uses Python packages such as pandas, matplotlib, and seaborn to analyze MLB matches The dataset that we use in this notebook are Baseball Matches From 2008-2020 and Baseball Ball-to-Ball Data From 2008-2020.</a:t>
            </a:r>
            <a:endParaRPr sz="17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Total Matches Played By Each Team </a:t>
            </a:r>
            <a:endParaRPr/>
          </a:p>
          <a:p>
            <a:pPr indent="0" lvl="0" marL="0" rtl="0" algn="ctr">
              <a:lnSpc>
                <a:spcPct val="90000"/>
              </a:lnSpc>
              <a:spcBef>
                <a:spcPts val="0"/>
              </a:spcBef>
              <a:spcAft>
                <a:spcPts val="0"/>
              </a:spcAft>
              <a:buClr>
                <a:schemeClr val="lt1"/>
              </a:buClr>
              <a:buSzPct val="100000"/>
              <a:buFont typeface="Rockwell"/>
              <a:buNone/>
            </a:pPr>
            <a:r>
              <a:t/>
            </a:r>
            <a:endParaRPr b="1" sz="1800">
              <a:solidFill>
                <a:srgbClr val="424242"/>
              </a:solidFill>
              <a:latin typeface="Maven Pro"/>
              <a:ea typeface="Maven Pro"/>
              <a:cs typeface="Maven Pro"/>
              <a:sym typeface="Maven Pro"/>
            </a:endParaRPr>
          </a:p>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488275" y="1125150"/>
            <a:ext cx="3775426" cy="3714975"/>
          </a:xfrm>
          <a:prstGeom prst="rect">
            <a:avLst/>
          </a:prstGeom>
          <a:noFill/>
          <a:ln>
            <a:noFill/>
          </a:ln>
        </p:spPr>
      </p:pic>
      <p:sp>
        <p:nvSpPr>
          <p:cNvPr id="125" name="Google Shape;125;p19"/>
          <p:cNvSpPr txBox="1"/>
          <p:nvPr/>
        </p:nvSpPr>
        <p:spPr>
          <a:xfrm>
            <a:off x="5236175" y="2156400"/>
            <a:ext cx="3248400" cy="1396800"/>
          </a:xfrm>
          <a:prstGeom prst="rect">
            <a:avLst/>
          </a:prstGeom>
          <a:noFill/>
          <a:ln>
            <a:noFill/>
          </a:ln>
        </p:spPr>
        <p:txBody>
          <a:bodyPr anchorCtr="0" anchor="t" bIns="91425" lIns="91425" spcFirstLastPara="1" rIns="91425" wrap="square" tIns="91425">
            <a:spAutoFit/>
          </a:bodyPr>
          <a:lstStyle/>
          <a:p>
            <a:pPr indent="0" lvl="0" marL="0" rtl="0" algn="l">
              <a:lnSpc>
                <a:spcPct val="112500"/>
              </a:lnSpc>
              <a:spcBef>
                <a:spcPts val="1000"/>
              </a:spcBef>
              <a:spcAft>
                <a:spcPts val="0"/>
              </a:spcAft>
              <a:buClr>
                <a:srgbClr val="000000"/>
              </a:buClr>
              <a:buSzPts val="2000"/>
              <a:buFont typeface="Avenir"/>
              <a:buNone/>
            </a:pPr>
            <a:r>
              <a:rPr lang="en" sz="1800">
                <a:solidFill>
                  <a:schemeClr val="dk1"/>
                </a:solidFill>
              </a:rPr>
              <a:t>This Image shows the number of matches won by each team over the years in a tabular form.</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8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00">
                <a:latin typeface="Arial"/>
                <a:ea typeface="Arial"/>
                <a:cs typeface="Arial"/>
                <a:sym typeface="Arial"/>
              </a:rPr>
              <a:t>Comparison Between Number of Matches WON By Each Team and Total Matches Played</a:t>
            </a:r>
            <a:endParaRPr sz="1900">
              <a:latin typeface="Arial"/>
              <a:ea typeface="Arial"/>
              <a:cs typeface="Arial"/>
              <a:sym typeface="Arial"/>
            </a:endParaRPr>
          </a:p>
        </p:txBody>
      </p:sp>
      <p:pic>
        <p:nvPicPr>
          <p:cNvPr id="131" name="Google Shape;131;p20"/>
          <p:cNvPicPr preferRelativeResize="0"/>
          <p:nvPr/>
        </p:nvPicPr>
        <p:blipFill>
          <a:blip r:embed="rId3">
            <a:alphaModFix/>
          </a:blip>
          <a:stretch>
            <a:fillRect/>
          </a:stretch>
        </p:blipFill>
        <p:spPr>
          <a:xfrm>
            <a:off x="4655850" y="1286000"/>
            <a:ext cx="3773024" cy="3544500"/>
          </a:xfrm>
          <a:prstGeom prst="rect">
            <a:avLst/>
          </a:prstGeom>
          <a:noFill/>
          <a:ln>
            <a:noFill/>
          </a:ln>
        </p:spPr>
      </p:pic>
      <p:pic>
        <p:nvPicPr>
          <p:cNvPr id="132" name="Google Shape;132;p20"/>
          <p:cNvPicPr preferRelativeResize="0"/>
          <p:nvPr/>
        </p:nvPicPr>
        <p:blipFill>
          <a:blip r:embed="rId4">
            <a:alphaModFix/>
          </a:blip>
          <a:stretch>
            <a:fillRect/>
          </a:stretch>
        </p:blipFill>
        <p:spPr>
          <a:xfrm>
            <a:off x="190500" y="1286000"/>
            <a:ext cx="3929450" cy="3492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1052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Rate Of Each Team</a:t>
            </a:r>
            <a:endParaRPr/>
          </a:p>
        </p:txBody>
      </p:sp>
      <p:pic>
        <p:nvPicPr>
          <p:cNvPr id="138" name="Google Shape;138;p21"/>
          <p:cNvPicPr preferRelativeResize="0"/>
          <p:nvPr/>
        </p:nvPicPr>
        <p:blipFill>
          <a:blip r:embed="rId3">
            <a:alphaModFix/>
          </a:blip>
          <a:stretch>
            <a:fillRect/>
          </a:stretch>
        </p:blipFill>
        <p:spPr>
          <a:xfrm>
            <a:off x="4402275" y="725625"/>
            <a:ext cx="4001800" cy="3767175"/>
          </a:xfrm>
          <a:prstGeom prst="rect">
            <a:avLst/>
          </a:prstGeom>
          <a:noFill/>
          <a:ln>
            <a:noFill/>
          </a:ln>
        </p:spPr>
      </p:pic>
      <p:sp>
        <p:nvSpPr>
          <p:cNvPr id="139" name="Google Shape;139;p21"/>
          <p:cNvSpPr txBox="1"/>
          <p:nvPr/>
        </p:nvSpPr>
        <p:spPr>
          <a:xfrm>
            <a:off x="736000" y="1082850"/>
            <a:ext cx="3384000" cy="35454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1500"/>
              </a:spcBef>
              <a:spcAft>
                <a:spcPts val="0"/>
              </a:spcAft>
              <a:buNone/>
            </a:pPr>
            <a:r>
              <a:rPr lang="en" sz="1450"/>
              <a:t>In this graph, we can see that the Cleveland Guardians have the highest winning success rate of 62.5, followed by San Francisco giants. without doing a full statistical analysis, it seems clear that the teams that play more games tend to have a higher win percentage.</a:t>
            </a:r>
            <a:endParaRPr sz="1450"/>
          </a:p>
          <a:p>
            <a:pPr indent="0" lvl="0" marL="0" rtl="0" algn="l">
              <a:lnSpc>
                <a:spcPct val="175000"/>
              </a:lnSpc>
              <a:spcBef>
                <a:spcPts val="0"/>
              </a:spcBef>
              <a:spcAft>
                <a:spcPts val="0"/>
              </a:spcAft>
              <a:buNone/>
            </a:pPr>
            <a:r>
              <a:t/>
            </a:r>
            <a:endParaRPr sz="1050">
              <a:latin typeface="Roboto"/>
              <a:ea typeface="Roboto"/>
              <a:cs typeface="Roboto"/>
              <a:sym typeface="Roboto"/>
            </a:endParaRPr>
          </a:p>
          <a:p>
            <a:pPr indent="0" lvl="0" marL="0" rtl="0" algn="l">
              <a:lnSpc>
                <a:spcPct val="125000"/>
              </a:lnSpc>
              <a:spcBef>
                <a:spcPts val="1000"/>
              </a:spcBef>
              <a:spcAft>
                <a:spcPts val="0"/>
              </a:spcAft>
              <a:buNone/>
            </a:pPr>
            <a:r>
              <a:t/>
            </a:r>
            <a:endParaRPr>
              <a:solidFill>
                <a:srgbClr val="42424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