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Economic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Economica-bold.fntdata"/><Relationship Id="rId10" Type="http://schemas.openxmlformats.org/officeDocument/2006/relationships/slide" Target="slides/slide5.xml"/><Relationship Id="rId32" Type="http://schemas.openxmlformats.org/officeDocument/2006/relationships/font" Target="fonts/Economica-regular.fntdata"/><Relationship Id="rId13" Type="http://schemas.openxmlformats.org/officeDocument/2006/relationships/slide" Target="slides/slide8.xml"/><Relationship Id="rId35" Type="http://schemas.openxmlformats.org/officeDocument/2006/relationships/font" Target="fonts/Economica-boldItalic.fntdata"/><Relationship Id="rId12" Type="http://schemas.openxmlformats.org/officeDocument/2006/relationships/slide" Target="slides/slide7.xml"/><Relationship Id="rId34" Type="http://schemas.openxmlformats.org/officeDocument/2006/relationships/font" Target="fonts/Economic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1b45478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1b45478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d1b4547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d1b4547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cfa8b9b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cfa8b9b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1b4547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d1b4547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1b45478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d1b45478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cfa8b9b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cfa8b9b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d1b45478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d1b4547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cfa8b9b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cfa8b9b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d1b4547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d1b4547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d1b45478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d1b45478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cc0c355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cc0c355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cc0c355f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cc0c355f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cc0c355f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cc0c355f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cc0c355f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cc0c355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cc0c355f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cc0c355f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cc0c355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cc0c355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cc1ab06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cc1ab06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cfa8b9b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cfa8b9b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cfa8b9b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cfa8b9b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pic>
        <p:nvPicPr>
          <p:cNvPr descr="investment company" id="63" name="Google Shape;63;p13"/>
          <p:cNvPicPr preferRelativeResize="0"/>
          <p:nvPr/>
        </p:nvPicPr>
        <p:blipFill>
          <a:blip r:embed="rId3">
            <a:alphaModFix/>
          </a:blip>
          <a:stretch>
            <a:fillRect/>
          </a:stretch>
        </p:blipFill>
        <p:spPr>
          <a:xfrm>
            <a:off x="-4" y="1"/>
            <a:ext cx="2521225" cy="2521225"/>
          </a:xfrm>
          <a:prstGeom prst="rect">
            <a:avLst/>
          </a:prstGeom>
          <a:noFill/>
          <a:ln>
            <a:noFill/>
          </a:ln>
        </p:spPr>
      </p:pic>
      <p:pic>
        <p:nvPicPr>
          <p:cNvPr id="64" name="Google Shape;64;p13"/>
          <p:cNvPicPr preferRelativeResize="0"/>
          <p:nvPr/>
        </p:nvPicPr>
        <p:blipFill>
          <a:blip r:embed="rId4">
            <a:alphaModFix/>
          </a:blip>
          <a:stretch>
            <a:fillRect/>
          </a:stretch>
        </p:blipFill>
        <p:spPr>
          <a:xfrm>
            <a:off x="5830800" y="0"/>
            <a:ext cx="3313201" cy="817600"/>
          </a:xfrm>
          <a:prstGeom prst="rect">
            <a:avLst/>
          </a:prstGeom>
          <a:noFill/>
          <a:ln>
            <a:noFill/>
          </a:ln>
        </p:spPr>
      </p:pic>
      <p:sp>
        <p:nvSpPr>
          <p:cNvPr id="65" name="Google Shape;65;p13"/>
          <p:cNvSpPr txBox="1"/>
          <p:nvPr/>
        </p:nvSpPr>
        <p:spPr>
          <a:xfrm>
            <a:off x="2521225" y="1587975"/>
            <a:ext cx="5364600" cy="17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Economica"/>
                <a:ea typeface="Economica"/>
                <a:cs typeface="Economica"/>
                <a:sym typeface="Economica"/>
              </a:rPr>
              <a:t>Using Python to automate data visualization to capture </a:t>
            </a:r>
            <a:r>
              <a:rPr lang="en" sz="3600">
                <a:solidFill>
                  <a:schemeClr val="dk1"/>
                </a:solidFill>
                <a:latin typeface="Economica"/>
                <a:ea typeface="Economica"/>
                <a:cs typeface="Economica"/>
                <a:sym typeface="Economica"/>
              </a:rPr>
              <a:t>business</a:t>
            </a:r>
            <a:r>
              <a:rPr lang="en" sz="3600">
                <a:solidFill>
                  <a:schemeClr val="dk1"/>
                </a:solidFill>
                <a:latin typeface="Economica"/>
                <a:ea typeface="Economica"/>
                <a:cs typeface="Economica"/>
                <a:sym typeface="Economica"/>
              </a:rPr>
              <a:t> trends</a:t>
            </a:r>
            <a:endParaRPr sz="36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Prepping &amp; Profiling the Data</a:t>
            </a:r>
            <a:endParaRPr/>
          </a:p>
        </p:txBody>
      </p:sp>
      <p:sp>
        <p:nvSpPr>
          <p:cNvPr id="126" name="Google Shape;12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Connect to the google </a:t>
            </a:r>
            <a:r>
              <a:rPr lang="en">
                <a:latin typeface="Economica"/>
                <a:ea typeface="Economica"/>
                <a:cs typeface="Economica"/>
                <a:sym typeface="Economica"/>
              </a:rPr>
              <a:t>drive</a:t>
            </a:r>
            <a:r>
              <a:rPr lang="en">
                <a:latin typeface="Economica"/>
                <a:ea typeface="Economica"/>
                <a:cs typeface="Economica"/>
                <a:sym typeface="Economica"/>
              </a:rPr>
              <a:t> folder “schroders” in order to mount both the dataset and the methods class file</a:t>
            </a:r>
            <a:endParaRPr>
              <a:latin typeface="Economica"/>
              <a:ea typeface="Economica"/>
              <a:cs typeface="Economica"/>
              <a:sym typeface="Economica"/>
            </a:endParaRPr>
          </a:p>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Print the head of the dataset to test your connection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Use the built-in  shape, columns, info ( ), and describe ( ) methods to better understand your dataset </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127" name="Google Shape;127;p22"/>
          <p:cNvPicPr preferRelativeResize="0"/>
          <p:nvPr/>
        </p:nvPicPr>
        <p:blipFill>
          <a:blip r:embed="rId3">
            <a:alphaModFix/>
          </a:blip>
          <a:stretch>
            <a:fillRect/>
          </a:stretch>
        </p:blipFill>
        <p:spPr>
          <a:xfrm>
            <a:off x="2203400" y="2617725"/>
            <a:ext cx="3616175" cy="2449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Processing the Data</a:t>
            </a:r>
            <a:endParaRPr/>
          </a:p>
        </p:txBody>
      </p:sp>
      <p:sp>
        <p:nvSpPr>
          <p:cNvPr id="133" name="Google Shape;133;p23"/>
          <p:cNvSpPr txBox="1"/>
          <p:nvPr>
            <p:ph idx="1" type="body"/>
          </p:nvPr>
        </p:nvSpPr>
        <p:spPr>
          <a:xfrm>
            <a:off x="387900" y="1489825"/>
            <a:ext cx="8368200" cy="1546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As seen above the AUM and NetFlow have defaulted to object </a:t>
            </a:r>
            <a:r>
              <a:rPr lang="en">
                <a:latin typeface="Economica"/>
                <a:ea typeface="Economica"/>
                <a:cs typeface="Economica"/>
                <a:sym typeface="Economica"/>
              </a:rPr>
              <a:t>data types</a:t>
            </a:r>
            <a:endParaRPr>
              <a:latin typeface="Economica"/>
              <a:ea typeface="Economica"/>
              <a:cs typeface="Economica"/>
              <a:sym typeface="Economica"/>
            </a:endParaRPr>
          </a:p>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In order to create the required charts and graphs we need to convert them to numeric data types</a:t>
            </a:r>
            <a:endParaRPr>
              <a:latin typeface="Economica"/>
              <a:ea typeface="Economica"/>
              <a:cs typeface="Economica"/>
              <a:sym typeface="Economica"/>
            </a:endParaRPr>
          </a:p>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Luckily we have methods from the Methods class that could do it for us</a:t>
            </a:r>
            <a:endParaRPr>
              <a:latin typeface="Economica"/>
              <a:ea typeface="Economica"/>
              <a:cs typeface="Economica"/>
              <a:sym typeface="Economica"/>
            </a:endParaRPr>
          </a:p>
          <a:p>
            <a:pPr indent="0" lvl="0" marL="457200" rtl="0" algn="l">
              <a:spcBef>
                <a:spcPts val="1200"/>
              </a:spcBef>
              <a:spcAft>
                <a:spcPts val="1200"/>
              </a:spcAft>
              <a:buNone/>
            </a:pPr>
            <a:r>
              <a:t/>
            </a:r>
            <a:endParaRPr>
              <a:latin typeface="Economica"/>
              <a:ea typeface="Economica"/>
              <a:cs typeface="Economica"/>
              <a:sym typeface="Economica"/>
            </a:endParaRPr>
          </a:p>
        </p:txBody>
      </p:sp>
      <p:pic>
        <p:nvPicPr>
          <p:cNvPr id="134" name="Google Shape;134;p23"/>
          <p:cNvPicPr preferRelativeResize="0"/>
          <p:nvPr/>
        </p:nvPicPr>
        <p:blipFill>
          <a:blip r:embed="rId3">
            <a:alphaModFix/>
          </a:blip>
          <a:stretch>
            <a:fillRect/>
          </a:stretch>
        </p:blipFill>
        <p:spPr>
          <a:xfrm>
            <a:off x="6156475" y="0"/>
            <a:ext cx="2987525" cy="1604625"/>
          </a:xfrm>
          <a:prstGeom prst="rect">
            <a:avLst/>
          </a:prstGeom>
          <a:noFill/>
          <a:ln>
            <a:noFill/>
          </a:ln>
        </p:spPr>
      </p:pic>
      <p:pic>
        <p:nvPicPr>
          <p:cNvPr id="135" name="Google Shape;135;p23"/>
          <p:cNvPicPr preferRelativeResize="0"/>
          <p:nvPr/>
        </p:nvPicPr>
        <p:blipFill>
          <a:blip r:embed="rId4">
            <a:alphaModFix/>
          </a:blip>
          <a:stretch>
            <a:fillRect/>
          </a:stretch>
        </p:blipFill>
        <p:spPr>
          <a:xfrm>
            <a:off x="656125" y="2677250"/>
            <a:ext cx="7831750" cy="187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195400"/>
            <a:ext cx="8368200" cy="94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Capturing the</a:t>
            </a:r>
            <a:r>
              <a:rPr lang="en"/>
              <a:t> quarterly growth in AUM by both Asset Class and Client Group.</a:t>
            </a:r>
            <a:endParaRPr/>
          </a:p>
        </p:txBody>
      </p:sp>
      <p:sp>
        <p:nvSpPr>
          <p:cNvPr id="141" name="Google Shape;141;p24"/>
          <p:cNvSpPr txBox="1"/>
          <p:nvPr>
            <p:ph idx="1" type="body"/>
          </p:nvPr>
        </p:nvSpPr>
        <p:spPr>
          <a:xfrm>
            <a:off x="387900" y="1489825"/>
            <a:ext cx="8368200" cy="19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Create a pivot table using the requirements above (the calendar quarter growth in AUM by both Asset Class and Client Group) with countries as a filter. To automate I called the function with Canada as an example filter parameter. It would work the same with The United States or Mexico</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142" name="Google Shape;142;p24"/>
          <p:cNvPicPr preferRelativeResize="0"/>
          <p:nvPr/>
        </p:nvPicPr>
        <p:blipFill>
          <a:blip r:embed="rId3">
            <a:alphaModFix/>
          </a:blip>
          <a:stretch>
            <a:fillRect/>
          </a:stretch>
        </p:blipFill>
        <p:spPr>
          <a:xfrm>
            <a:off x="4861050" y="2266100"/>
            <a:ext cx="3895050" cy="258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285250"/>
            <a:ext cx="8368200" cy="85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Asset Class/Client Group Chart</a:t>
            </a:r>
            <a:endParaRPr/>
          </a:p>
        </p:txBody>
      </p:sp>
      <p:pic>
        <p:nvPicPr>
          <p:cNvPr id="148" name="Google Shape;148;p25"/>
          <p:cNvPicPr preferRelativeResize="0"/>
          <p:nvPr/>
        </p:nvPicPr>
        <p:blipFill rotWithShape="1">
          <a:blip r:embed="rId3">
            <a:alphaModFix/>
          </a:blip>
          <a:srcRect b="0" l="0" r="0" t="3325"/>
          <a:stretch/>
        </p:blipFill>
        <p:spPr>
          <a:xfrm>
            <a:off x="736375" y="1278900"/>
            <a:ext cx="7098400" cy="357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 for Pivot Table &amp; Line Graph</a:t>
            </a:r>
            <a:endParaRPr/>
          </a:p>
        </p:txBody>
      </p:sp>
      <p:sp>
        <p:nvSpPr>
          <p:cNvPr id="154" name="Google Shape;15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316700" y="1292300"/>
            <a:ext cx="8368199" cy="35244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206650"/>
            <a:ext cx="8368200" cy="93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Capturing </a:t>
            </a:r>
            <a:r>
              <a:rPr lang="en"/>
              <a:t>the cumulative NetFlows going into the different Product Display Lens</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Same </a:t>
            </a:r>
            <a:r>
              <a:rPr lang="en">
                <a:latin typeface="Economica"/>
                <a:ea typeface="Economica"/>
                <a:cs typeface="Economica"/>
                <a:sym typeface="Economica"/>
              </a:rPr>
              <a:t>procedure</a:t>
            </a:r>
            <a:r>
              <a:rPr lang="en">
                <a:latin typeface="Economica"/>
                <a:ea typeface="Economica"/>
                <a:cs typeface="Economica"/>
                <a:sym typeface="Economica"/>
              </a:rPr>
              <a:t> as above but I made a pivot table for the </a:t>
            </a:r>
            <a:r>
              <a:rPr lang="en">
                <a:latin typeface="Economica"/>
                <a:ea typeface="Economica"/>
                <a:cs typeface="Economica"/>
                <a:sym typeface="Economica"/>
              </a:rPr>
              <a:t>cumulative</a:t>
            </a:r>
            <a:r>
              <a:rPr lang="en">
                <a:latin typeface="Economica"/>
                <a:ea typeface="Economica"/>
                <a:cs typeface="Economica"/>
                <a:sym typeface="Economica"/>
              </a:rPr>
              <a:t> netflows and the filters described in the requirements. The index is the ‘Project Display Lens’ field while the columns are the 'Client Group', 'Channel', 'Fund Strategy’ fields from the raw data</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162" name="Google Shape;162;p27"/>
          <p:cNvPicPr preferRelativeResize="0"/>
          <p:nvPr/>
        </p:nvPicPr>
        <p:blipFill>
          <a:blip r:embed="rId3">
            <a:alphaModFix/>
          </a:blip>
          <a:stretch>
            <a:fillRect/>
          </a:stretch>
        </p:blipFill>
        <p:spPr>
          <a:xfrm>
            <a:off x="2985325" y="2571738"/>
            <a:ext cx="2724150" cy="191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26850" y="60650"/>
            <a:ext cx="8529300" cy="108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NetFlows Chart</a:t>
            </a:r>
            <a:endParaRPr/>
          </a:p>
        </p:txBody>
      </p:sp>
      <p:sp>
        <p:nvSpPr>
          <p:cNvPr id="168" name="Google Shape;16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rotWithShape="1">
          <a:blip r:embed="rId3">
            <a:alphaModFix/>
          </a:blip>
          <a:srcRect b="9123" l="3333" r="1951" t="25708"/>
          <a:stretch/>
        </p:blipFill>
        <p:spPr>
          <a:xfrm>
            <a:off x="226850" y="1358875"/>
            <a:ext cx="8529302" cy="3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Finding the channel </a:t>
            </a:r>
            <a:r>
              <a:rPr lang="en"/>
              <a:t>with the larg</a:t>
            </a:r>
            <a:r>
              <a:rPr lang="en"/>
              <a:t>est latest AUM</a:t>
            </a:r>
            <a:endParaRPr/>
          </a:p>
        </p:txBody>
      </p:sp>
      <p:sp>
        <p:nvSpPr>
          <p:cNvPr id="175" name="Google Shape;175;p29"/>
          <p:cNvSpPr txBox="1"/>
          <p:nvPr>
            <p:ph idx="1" type="body"/>
          </p:nvPr>
        </p:nvSpPr>
        <p:spPr>
          <a:xfrm>
            <a:off x="387900" y="1489824"/>
            <a:ext cx="83682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Before we make a heatmap that </a:t>
            </a:r>
            <a:r>
              <a:rPr lang="en">
                <a:latin typeface="Economica"/>
                <a:ea typeface="Economica"/>
                <a:cs typeface="Economica"/>
                <a:sym typeface="Economica"/>
              </a:rPr>
              <a:t>would find the channel with the largest latest AUM as of Q3 2023 by Product Display Lens, it is necessary to create yet another pivot table with the following methodology </a:t>
            </a:r>
            <a:r>
              <a:rPr lang="en">
                <a:latin typeface="Economica"/>
                <a:ea typeface="Economica"/>
                <a:cs typeface="Economica"/>
                <a:sym typeface="Economica"/>
              </a:rPr>
              <a:t>	</a:t>
            </a:r>
            <a:endParaRPr>
              <a:latin typeface="Economica"/>
              <a:ea typeface="Economica"/>
              <a:cs typeface="Economica"/>
              <a:sym typeface="Economica"/>
            </a:endParaRPr>
          </a:p>
        </p:txBody>
      </p:sp>
      <p:pic>
        <p:nvPicPr>
          <p:cNvPr id="176" name="Google Shape;176;p29"/>
          <p:cNvPicPr preferRelativeResize="0"/>
          <p:nvPr/>
        </p:nvPicPr>
        <p:blipFill>
          <a:blip r:embed="rId3">
            <a:alphaModFix/>
          </a:blip>
          <a:stretch>
            <a:fillRect/>
          </a:stretch>
        </p:blipFill>
        <p:spPr>
          <a:xfrm>
            <a:off x="1084500" y="2295324"/>
            <a:ext cx="7256997" cy="2543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387900" y="1489825"/>
            <a:ext cx="56901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Economica"/>
                <a:ea typeface="Economica"/>
                <a:cs typeface="Economica"/>
                <a:sym typeface="Economica"/>
              </a:rPr>
              <a:t>From there we can now use the following methodology to create the </a:t>
            </a:r>
            <a:r>
              <a:rPr lang="en">
                <a:latin typeface="Economica"/>
                <a:ea typeface="Economica"/>
                <a:cs typeface="Economica"/>
                <a:sym typeface="Economica"/>
              </a:rPr>
              <a:t>heatmap</a:t>
            </a:r>
            <a:endParaRPr>
              <a:latin typeface="Economica"/>
              <a:ea typeface="Economica"/>
              <a:cs typeface="Economica"/>
              <a:sym typeface="Economica"/>
            </a:endParaRPr>
          </a:p>
        </p:txBody>
      </p:sp>
      <p:sp>
        <p:nvSpPr>
          <p:cNvPr id="182" name="Google Shape;182;p30"/>
          <p:cNvSpPr txBox="1"/>
          <p:nvPr/>
        </p:nvSpPr>
        <p:spPr>
          <a:xfrm>
            <a:off x="1325175" y="269525"/>
            <a:ext cx="6762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Finding the channel with the largest latest AUM (cont..)</a:t>
            </a:r>
            <a:endParaRPr/>
          </a:p>
        </p:txBody>
      </p:sp>
      <p:pic>
        <p:nvPicPr>
          <p:cNvPr id="183" name="Google Shape;183;p30"/>
          <p:cNvPicPr preferRelativeResize="0"/>
          <p:nvPr/>
        </p:nvPicPr>
        <p:blipFill>
          <a:blip r:embed="rId3">
            <a:alphaModFix/>
          </a:blip>
          <a:stretch>
            <a:fillRect/>
          </a:stretch>
        </p:blipFill>
        <p:spPr>
          <a:xfrm>
            <a:off x="152400" y="1913725"/>
            <a:ext cx="8839200" cy="1438216"/>
          </a:xfrm>
          <a:prstGeom prst="rect">
            <a:avLst/>
          </a:prstGeom>
          <a:noFill/>
          <a:ln>
            <a:noFill/>
          </a:ln>
        </p:spPr>
      </p:pic>
      <p:sp>
        <p:nvSpPr>
          <p:cNvPr id="184" name="Google Shape;184;p30"/>
          <p:cNvSpPr txBox="1"/>
          <p:nvPr/>
        </p:nvSpPr>
        <p:spPr>
          <a:xfrm>
            <a:off x="372850" y="3564525"/>
            <a:ext cx="79287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Economica"/>
                <a:ea typeface="Economica"/>
                <a:cs typeface="Economica"/>
                <a:sym typeface="Economica"/>
              </a:rPr>
              <a:t>Unfortunately, my methodology returned an empty dataset even with an active filter parameter, therefore I was unable to complete this task </a:t>
            </a:r>
            <a:endParaRPr sz="1800">
              <a:solidFill>
                <a:schemeClr val="dk1"/>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64350" y="2086425"/>
            <a:ext cx="83682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Python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Python is an </a:t>
            </a:r>
            <a:r>
              <a:rPr lang="en">
                <a:latin typeface="Economica"/>
                <a:ea typeface="Economica"/>
                <a:cs typeface="Economica"/>
                <a:sym typeface="Economica"/>
              </a:rPr>
              <a:t>interpreted</a:t>
            </a:r>
            <a:r>
              <a:rPr lang="en">
                <a:latin typeface="Economica"/>
                <a:ea typeface="Economica"/>
                <a:cs typeface="Economica"/>
                <a:sym typeface="Economica"/>
              </a:rPr>
              <a:t> high-level programming language that  emphasises code </a:t>
            </a:r>
            <a:r>
              <a:rPr lang="en">
                <a:latin typeface="Economica"/>
                <a:ea typeface="Economica"/>
                <a:cs typeface="Economica"/>
                <a:sym typeface="Economica"/>
              </a:rPr>
              <a:t>readability</a:t>
            </a:r>
            <a:endParaRPr>
              <a:latin typeface="Economica"/>
              <a:ea typeface="Economica"/>
              <a:cs typeface="Economica"/>
              <a:sym typeface="Economica"/>
            </a:endParaRPr>
          </a:p>
          <a:p>
            <a:pPr indent="0" lvl="0" marL="0" rtl="0" algn="l">
              <a:spcBef>
                <a:spcPts val="1200"/>
              </a:spcBef>
              <a:spcAft>
                <a:spcPts val="0"/>
              </a:spcAft>
              <a:buNone/>
            </a:pPr>
            <a:r>
              <a:rPr lang="en">
                <a:latin typeface="Economica"/>
                <a:ea typeface="Economica"/>
                <a:cs typeface="Economica"/>
                <a:sym typeface="Economica"/>
              </a:rPr>
              <a:t>It is dynamically typed and garbage collected meaning it automatically de-allocates memory from the heap</a:t>
            </a:r>
            <a:endParaRPr>
              <a:latin typeface="Economica"/>
              <a:ea typeface="Economica"/>
              <a:cs typeface="Economica"/>
              <a:sym typeface="Economica"/>
            </a:endParaRPr>
          </a:p>
          <a:p>
            <a:pPr indent="0" lvl="0" marL="0" rtl="0" algn="l">
              <a:spcBef>
                <a:spcPts val="1200"/>
              </a:spcBef>
              <a:spcAft>
                <a:spcPts val="0"/>
              </a:spcAft>
              <a:buNone/>
            </a:pPr>
            <a:r>
              <a:rPr lang="en">
                <a:latin typeface="Economica"/>
                <a:ea typeface="Economica"/>
                <a:cs typeface="Economica"/>
                <a:sym typeface="Economica"/>
              </a:rPr>
              <a:t>It supports Object Oriented and functional programming</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72" name="Google Shape;72;p14"/>
          <p:cNvPicPr preferRelativeResize="0"/>
          <p:nvPr/>
        </p:nvPicPr>
        <p:blipFill>
          <a:blip r:embed="rId3">
            <a:alphaModFix/>
          </a:blip>
          <a:stretch>
            <a:fillRect/>
          </a:stretch>
        </p:blipFill>
        <p:spPr>
          <a:xfrm>
            <a:off x="7560275" y="0"/>
            <a:ext cx="1538801" cy="1538801"/>
          </a:xfrm>
          <a:prstGeom prst="rect">
            <a:avLst/>
          </a:prstGeom>
          <a:noFill/>
          <a:ln>
            <a:noFill/>
          </a:ln>
        </p:spPr>
      </p:pic>
      <p:pic>
        <p:nvPicPr>
          <p:cNvPr id="73" name="Google Shape;73;p14"/>
          <p:cNvPicPr preferRelativeResize="0"/>
          <p:nvPr/>
        </p:nvPicPr>
        <p:blipFill>
          <a:blip r:embed="rId4">
            <a:alphaModFix/>
          </a:blip>
          <a:stretch>
            <a:fillRect/>
          </a:stretch>
        </p:blipFill>
        <p:spPr>
          <a:xfrm>
            <a:off x="1862575" y="3241605"/>
            <a:ext cx="2709425" cy="958720"/>
          </a:xfrm>
          <a:prstGeom prst="rect">
            <a:avLst/>
          </a:prstGeom>
          <a:noFill/>
          <a:ln>
            <a:noFill/>
          </a:ln>
        </p:spPr>
      </p:pic>
      <p:sp>
        <p:nvSpPr>
          <p:cNvPr id="74" name="Google Shape;74;p14"/>
          <p:cNvSpPr txBox="1"/>
          <p:nvPr/>
        </p:nvSpPr>
        <p:spPr>
          <a:xfrm>
            <a:off x="1698025" y="4350625"/>
            <a:ext cx="32118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Economica"/>
                <a:ea typeface="Economica"/>
                <a:cs typeface="Economica"/>
                <a:sym typeface="Economica"/>
              </a:rPr>
              <a:t>The sample Hello World function</a:t>
            </a:r>
            <a:endParaRPr sz="1800">
              <a:solidFill>
                <a:schemeClr val="dk1"/>
              </a:solidFill>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GitHub</a:t>
            </a:r>
            <a:endParaRPr/>
          </a:p>
        </p:txBody>
      </p:sp>
      <p:pic>
        <p:nvPicPr>
          <p:cNvPr id="195" name="Google Shape;195;p32"/>
          <p:cNvPicPr preferRelativeResize="0"/>
          <p:nvPr/>
        </p:nvPicPr>
        <p:blipFill>
          <a:blip r:embed="rId3">
            <a:alphaModFix/>
          </a:blip>
          <a:stretch>
            <a:fillRect/>
          </a:stretch>
        </p:blipFill>
        <p:spPr>
          <a:xfrm>
            <a:off x="1287950" y="1026450"/>
            <a:ext cx="6777326" cy="3812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Pandas?</a:t>
            </a:r>
            <a:endParaRPr/>
          </a:p>
        </p:txBody>
      </p:sp>
      <p:pic>
        <p:nvPicPr>
          <p:cNvPr descr="Panda bear working on a computer" id="80" name="Google Shape;80;p15"/>
          <p:cNvPicPr preferRelativeResize="0"/>
          <p:nvPr/>
        </p:nvPicPr>
        <p:blipFill>
          <a:blip r:embed="rId3">
            <a:alphaModFix/>
          </a:blip>
          <a:stretch>
            <a:fillRect/>
          </a:stretch>
        </p:blipFill>
        <p:spPr>
          <a:xfrm>
            <a:off x="7459200" y="71875"/>
            <a:ext cx="1636024" cy="1636024"/>
          </a:xfrm>
          <a:prstGeom prst="rect">
            <a:avLst/>
          </a:prstGeom>
          <a:noFill/>
          <a:ln>
            <a:noFill/>
          </a:ln>
        </p:spPr>
      </p:pic>
      <p:pic>
        <p:nvPicPr>
          <p:cNvPr id="81" name="Google Shape;81;p15"/>
          <p:cNvPicPr preferRelativeResize="0"/>
          <p:nvPr/>
        </p:nvPicPr>
        <p:blipFill>
          <a:blip r:embed="rId4">
            <a:alphaModFix/>
          </a:blip>
          <a:stretch>
            <a:fillRect/>
          </a:stretch>
        </p:blipFill>
        <p:spPr>
          <a:xfrm>
            <a:off x="3948250" y="371325"/>
            <a:ext cx="2331750" cy="772800"/>
          </a:xfrm>
          <a:prstGeom prst="rect">
            <a:avLst/>
          </a:prstGeom>
          <a:noFill/>
          <a:ln>
            <a:noFill/>
          </a:ln>
        </p:spPr>
      </p:pic>
      <p:sp>
        <p:nvSpPr>
          <p:cNvPr id="82" name="Google Shape;82;p15"/>
          <p:cNvSpPr txBox="1"/>
          <p:nvPr/>
        </p:nvSpPr>
        <p:spPr>
          <a:xfrm>
            <a:off x="204400" y="1677825"/>
            <a:ext cx="6951600" cy="11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Economica"/>
                <a:ea typeface="Economica"/>
                <a:cs typeface="Economica"/>
                <a:sym typeface="Economica"/>
              </a:rPr>
              <a:t>Pandas is a built-in software library used for data manipulation and </a:t>
            </a:r>
            <a:r>
              <a:rPr lang="en" sz="1800">
                <a:solidFill>
                  <a:schemeClr val="dk1"/>
                </a:solidFill>
                <a:latin typeface="Economica"/>
                <a:ea typeface="Economica"/>
                <a:cs typeface="Economica"/>
                <a:sym typeface="Economica"/>
              </a:rPr>
              <a:t>analytics. It offers data structures and operations for such tasks</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rPr lang="en" sz="1800">
                <a:solidFill>
                  <a:schemeClr val="dk1"/>
                </a:solidFill>
                <a:latin typeface="Economica"/>
                <a:ea typeface="Economica"/>
                <a:cs typeface="Economica"/>
                <a:sym typeface="Economica"/>
              </a:rPr>
              <a:t>Pandas allows Python developers to import data from SQL, JSON, Excel and .CSV documents</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Economica"/>
              <a:ea typeface="Economica"/>
              <a:cs typeface="Economica"/>
              <a:sym typeface="Economica"/>
            </a:endParaRPr>
          </a:p>
        </p:txBody>
      </p:sp>
      <p:sp>
        <p:nvSpPr>
          <p:cNvPr id="83" name="Google Shape;83;p15"/>
          <p:cNvSpPr txBox="1"/>
          <p:nvPr/>
        </p:nvSpPr>
        <p:spPr>
          <a:xfrm>
            <a:off x="204400" y="3081600"/>
            <a:ext cx="6480000" cy="13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Economica"/>
                <a:ea typeface="Economica"/>
                <a:cs typeface="Economica"/>
                <a:sym typeface="Economica"/>
              </a:rPr>
              <a:t>Matplotlib is an extension that provides an object-oriented API into embedding plots like</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rPr lang="en" sz="1800">
                <a:solidFill>
                  <a:schemeClr val="dk1"/>
                </a:solidFill>
                <a:latin typeface="Economica"/>
                <a:ea typeface="Economica"/>
                <a:cs typeface="Economica"/>
                <a:sym typeface="Economica"/>
              </a:rPr>
              <a:t>Line charts and pie graphs</a:t>
            </a:r>
            <a:endParaRPr sz="1800">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89" name="Google Shape;89;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I want to capture the latest investment trends through automation. In my previous assessment I manually created pivot tables based on the requirements as well as line graphs and heatmaps that followed.</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Now I know that I could use Python to automate the data, it is time to repeat the assessment using what I have learned.</a:t>
            </a:r>
            <a:endParaRPr>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62575" y="334925"/>
            <a:ext cx="4133401" cy="2342400"/>
          </a:xfrm>
          <a:prstGeom prst="rect">
            <a:avLst/>
          </a:prstGeom>
          <a:noFill/>
          <a:ln>
            <a:noFill/>
          </a:ln>
        </p:spPr>
      </p:pic>
      <p:pic>
        <p:nvPicPr>
          <p:cNvPr id="95" name="Google Shape;95;p17"/>
          <p:cNvPicPr preferRelativeResize="0"/>
          <p:nvPr/>
        </p:nvPicPr>
        <p:blipFill>
          <a:blip r:embed="rId4">
            <a:alphaModFix/>
          </a:blip>
          <a:stretch>
            <a:fillRect/>
          </a:stretch>
        </p:blipFill>
        <p:spPr>
          <a:xfrm>
            <a:off x="4348375" y="334925"/>
            <a:ext cx="4331295" cy="2534450"/>
          </a:xfrm>
          <a:prstGeom prst="rect">
            <a:avLst/>
          </a:prstGeom>
          <a:noFill/>
          <a:ln>
            <a:noFill/>
          </a:ln>
        </p:spPr>
      </p:pic>
      <p:pic>
        <p:nvPicPr>
          <p:cNvPr id="96" name="Google Shape;96;p17"/>
          <p:cNvPicPr preferRelativeResize="0"/>
          <p:nvPr/>
        </p:nvPicPr>
        <p:blipFill>
          <a:blip r:embed="rId5">
            <a:alphaModFix/>
          </a:blip>
          <a:stretch>
            <a:fillRect/>
          </a:stretch>
        </p:blipFill>
        <p:spPr>
          <a:xfrm>
            <a:off x="152400" y="3021775"/>
            <a:ext cx="8839200" cy="1305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a Google Colab</a:t>
            </a:r>
            <a:endParaRPr/>
          </a:p>
        </p:txBody>
      </p:sp>
      <p:sp>
        <p:nvSpPr>
          <p:cNvPr id="102" name="Google Shape;102;p18"/>
          <p:cNvSpPr txBox="1"/>
          <p:nvPr>
            <p:ph idx="1" type="body"/>
          </p:nvPr>
        </p:nvSpPr>
        <p:spPr>
          <a:xfrm>
            <a:off x="387900" y="1489825"/>
            <a:ext cx="8368200" cy="1782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Before I </a:t>
            </a:r>
            <a:r>
              <a:rPr lang="en">
                <a:latin typeface="Economica"/>
                <a:ea typeface="Economica"/>
                <a:cs typeface="Economica"/>
                <a:sym typeface="Economica"/>
              </a:rPr>
              <a:t>setup</a:t>
            </a:r>
            <a:r>
              <a:rPr lang="en">
                <a:latin typeface="Economica"/>
                <a:ea typeface="Economica"/>
                <a:cs typeface="Economica"/>
                <a:sym typeface="Economica"/>
              </a:rPr>
              <a:t> a google colab, I created a folder on my local drive entitled “Schroders” to host file relevant to this project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It is necessary to do so to allow the notebook to connect to the files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Then to test if the notebook works, I ran a “Hello World”</a:t>
            </a:r>
            <a:endParaRPr>
              <a:latin typeface="Economica"/>
              <a:ea typeface="Economica"/>
              <a:cs typeface="Economica"/>
              <a:sym typeface="Economica"/>
            </a:endParaRPr>
          </a:p>
          <a:p>
            <a:pPr indent="0" lvl="0" marL="0" rtl="0" algn="l">
              <a:spcBef>
                <a:spcPts val="1200"/>
              </a:spcBef>
              <a:spcAft>
                <a:spcPts val="1200"/>
              </a:spcAft>
              <a:buNone/>
            </a:pPr>
            <a:r>
              <a:t/>
            </a:r>
            <a:endParaRPr/>
          </a:p>
        </p:txBody>
      </p:sp>
      <p:pic>
        <p:nvPicPr>
          <p:cNvPr id="103" name="Google Shape;103;p18"/>
          <p:cNvPicPr preferRelativeResize="0"/>
          <p:nvPr/>
        </p:nvPicPr>
        <p:blipFill>
          <a:blip r:embed="rId3">
            <a:alphaModFix/>
          </a:blip>
          <a:stretch>
            <a:fillRect/>
          </a:stretch>
        </p:blipFill>
        <p:spPr>
          <a:xfrm>
            <a:off x="2769101" y="2798325"/>
            <a:ext cx="3157043" cy="1945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09" name="Google Shape;10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organization and cleanliness </a:t>
            </a:r>
            <a:r>
              <a:rPr lang="en"/>
              <a:t>purposes, I created a .py file entitled “Schroder’s Methods” that hosts all function definitions so that when imported into the notebook, I could call the functions right away</a:t>
            </a:r>
            <a:endParaRPr/>
          </a:p>
          <a:p>
            <a:pPr indent="0" lvl="0" marL="0" rtl="0" algn="l">
              <a:spcBef>
                <a:spcPts val="1200"/>
              </a:spcBef>
              <a:spcAft>
                <a:spcPts val="1200"/>
              </a:spcAft>
              <a:buNone/>
            </a:pPr>
            <a:r>
              <a:rPr lang="en"/>
              <a:t>For most of these functions, a placeholder the dataset serves as a parameter for input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Methods I used</a:t>
            </a:r>
            <a:endParaRPr/>
          </a:p>
        </p:txBody>
      </p:sp>
      <p:sp>
        <p:nvSpPr>
          <p:cNvPr id="115" name="Google Shape;11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AUM_to_Numeric(</a:t>
            </a:r>
            <a:r>
              <a:rPr lang="en">
                <a:latin typeface="Economica"/>
                <a:ea typeface="Economica"/>
                <a:cs typeface="Economica"/>
                <a:sym typeface="Economica"/>
              </a:rPr>
              <a:t>dataset</a:t>
            </a:r>
            <a:r>
              <a:rPr lang="en">
                <a:latin typeface="Economica"/>
                <a:ea typeface="Economica"/>
                <a:cs typeface="Economica"/>
                <a:sym typeface="Economica"/>
              </a:rPr>
              <a: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NetFlows_to_numeric(</a:t>
            </a:r>
            <a:r>
              <a:rPr lang="en">
                <a:latin typeface="Economica"/>
                <a:ea typeface="Economica"/>
                <a:cs typeface="Economica"/>
                <a:sym typeface="Economica"/>
              </a:rPr>
              <a:t>dataset</a:t>
            </a:r>
            <a:r>
              <a:rPr lang="en">
                <a:latin typeface="Economica"/>
                <a:ea typeface="Economica"/>
                <a:cs typeface="Economica"/>
                <a:sym typeface="Economica"/>
              </a:rPr>
              <a: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asset_class_pivot(dataset, country)</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line_graph_asset_class(pivot_table)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net_flow_pivot(dataset)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line_graph_net_flow(pivot_table)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heatmap_pivot(dataset, strategy)</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create_heatmap(heatmap_pivot)</a:t>
            </a:r>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4496" l="21762" r="22848" t="12536"/>
          <a:stretch/>
        </p:blipFill>
        <p:spPr>
          <a:xfrm>
            <a:off x="1720500" y="152575"/>
            <a:ext cx="5648851" cy="4759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