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8" r:id="rId3"/>
    <p:sldId id="257" r:id="rId4"/>
    <p:sldId id="259"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AF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32" autoAdjust="0"/>
    <p:restoredTop sz="94660"/>
  </p:normalViewPr>
  <p:slideViewPr>
    <p:cSldViewPr snapToGrid="0">
      <p:cViewPr varScale="1">
        <p:scale>
          <a:sx n="114" d="100"/>
          <a:sy n="114" d="100"/>
        </p:scale>
        <p:origin x="55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fr-FR"/>
              <a:t>Modifiez le style du titre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26951E3-958F-4611-B170-D081BA0250F9}" type="datetimeFigureOut">
              <a:rPr lang="en-US" smtClean="0"/>
              <a:pPr/>
              <a:t>8/1/2023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7871EFB-7B9E-4E86-A89E-697E8EBB06F2}" type="slidenum">
              <a:rPr lang="en-US" smtClean="0"/>
              <a:pPr/>
              <a:t>‹N°›</a:t>
            </a:fld>
            <a:endParaRPr lang="en-US" dirty="0"/>
          </a:p>
        </p:txBody>
      </p:sp>
    </p:spTree>
    <p:extLst>
      <p:ext uri="{BB962C8B-B14F-4D97-AF65-F5344CB8AC3E}">
        <p14:creationId xmlns:p14="http://schemas.microsoft.com/office/powerpoint/2010/main" val="381160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26951E3-958F-4611-B170-D081BA0250F9}" type="datetimeFigureOut">
              <a:rPr lang="en-US" smtClean="0"/>
              <a:pPr/>
              <a:t>8/1/2023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7871EFB-7B9E-4E86-A89E-697E8EBB06F2}" type="slidenum">
              <a:rPr lang="en-US" smtClean="0"/>
              <a:pPr/>
              <a:t>‹N°›</a:t>
            </a:fld>
            <a:endParaRPr lang="en-US" dirty="0"/>
          </a:p>
        </p:txBody>
      </p:sp>
    </p:spTree>
    <p:extLst>
      <p:ext uri="{BB962C8B-B14F-4D97-AF65-F5344CB8AC3E}">
        <p14:creationId xmlns:p14="http://schemas.microsoft.com/office/powerpoint/2010/main" val="2972611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fr-FR"/>
              <a:t>Modifiez le style du titre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26951E3-958F-4611-B170-D081BA0250F9}" type="datetimeFigureOut">
              <a:rPr lang="en-US" smtClean="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7871EFB-7B9E-4E86-A89E-697E8EBB06F2}" type="slidenum">
              <a:rPr lang="en-US" smtClean="0"/>
              <a:pPr/>
              <a:t>‹N°›</a:t>
            </a:fld>
            <a:endParaRPr lang="en-US" dirty="0"/>
          </a:p>
        </p:txBody>
      </p:sp>
    </p:spTree>
    <p:extLst>
      <p:ext uri="{BB962C8B-B14F-4D97-AF65-F5344CB8AC3E}">
        <p14:creationId xmlns:p14="http://schemas.microsoft.com/office/powerpoint/2010/main" val="3687529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fr-FR"/>
              <a:t>Modifiez le style du titre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26951E3-958F-4611-B170-D081BA0250F9}" type="datetimeFigureOut">
              <a:rPr lang="en-US" smtClean="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7871EFB-7B9E-4E86-A89E-697E8EBB06F2}" type="slidenum">
              <a:rPr lang="en-US" smtClean="0"/>
              <a:pPr/>
              <a:t>‹N°›</a:t>
            </a:fld>
            <a:endParaRPr lang="en-US" dirty="0"/>
          </a:p>
        </p:txBody>
      </p:sp>
    </p:spTree>
    <p:extLst>
      <p:ext uri="{BB962C8B-B14F-4D97-AF65-F5344CB8AC3E}">
        <p14:creationId xmlns:p14="http://schemas.microsoft.com/office/powerpoint/2010/main" val="1989196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26951E3-958F-4611-B170-D081BA0250F9}" type="datetimeFigureOut">
              <a:rPr lang="en-US" smtClean="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7871EFB-7B9E-4E86-A89E-697E8EBB06F2}" type="slidenum">
              <a:rPr lang="en-US" smtClean="0"/>
              <a:pPr/>
              <a:t>‹N°›</a:t>
            </a:fld>
            <a:endParaRPr lang="en-US" dirty="0"/>
          </a:p>
        </p:txBody>
      </p:sp>
    </p:spTree>
    <p:extLst>
      <p:ext uri="{BB962C8B-B14F-4D97-AF65-F5344CB8AC3E}">
        <p14:creationId xmlns:p14="http://schemas.microsoft.com/office/powerpoint/2010/main" val="11017816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26951E3-958F-4611-B170-D081BA0250F9}" type="datetimeFigureOut">
              <a:rPr lang="en-US" smtClean="0"/>
              <a:pPr/>
              <a:t>8/1/2023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7871EFB-7B9E-4E86-A89E-697E8EBB06F2}" type="slidenum">
              <a:rPr lang="en-US" smtClean="0"/>
              <a:pPr/>
              <a:t>‹N°›</a:t>
            </a:fld>
            <a:endParaRPr lang="en-US" dirty="0"/>
          </a:p>
        </p:txBody>
      </p:sp>
    </p:spTree>
    <p:extLst>
      <p:ext uri="{BB962C8B-B14F-4D97-AF65-F5344CB8AC3E}">
        <p14:creationId xmlns:p14="http://schemas.microsoft.com/office/powerpoint/2010/main" val="1976402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26951E3-958F-4611-B170-D081BA0250F9}" type="datetimeFigureOut">
              <a:rPr lang="en-US" smtClean="0"/>
              <a:pPr/>
              <a:t>8/1/2023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57871EFB-7B9E-4E86-A89E-697E8EBB06F2}" type="slidenum">
              <a:rPr lang="en-US" smtClean="0"/>
              <a:pPr/>
              <a:t>‹N°›</a:t>
            </a:fld>
            <a:endParaRPr lang="en-US" dirty="0"/>
          </a:p>
        </p:txBody>
      </p:sp>
    </p:spTree>
    <p:extLst>
      <p:ext uri="{BB962C8B-B14F-4D97-AF65-F5344CB8AC3E}">
        <p14:creationId xmlns:p14="http://schemas.microsoft.com/office/powerpoint/2010/main" val="1776597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26951E3-958F-4611-B170-D081BA0250F9}" type="datetimeFigureOut">
              <a:rPr lang="en-US" smtClean="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871EFB-7B9E-4E86-A89E-697E8EBB06F2}" type="slidenum">
              <a:rPr lang="en-US" smtClean="0"/>
              <a:pPr/>
              <a:t>‹N°›</a:t>
            </a:fld>
            <a:endParaRPr lang="en-US" dirty="0"/>
          </a:p>
        </p:txBody>
      </p:sp>
    </p:spTree>
    <p:extLst>
      <p:ext uri="{BB962C8B-B14F-4D97-AF65-F5344CB8AC3E}">
        <p14:creationId xmlns:p14="http://schemas.microsoft.com/office/powerpoint/2010/main" val="2821447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26951E3-958F-4611-B170-D081BA0250F9}" type="datetimeFigureOut">
              <a:rPr lang="en-US" smtClean="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7871EFB-7B9E-4E86-A89E-697E8EBB06F2}" type="slidenum">
              <a:rPr lang="en-US" smtClean="0"/>
              <a:pPr/>
              <a:t>‹N°›</a:t>
            </a:fld>
            <a:endParaRPr lang="en-US" dirty="0"/>
          </a:p>
        </p:txBody>
      </p:sp>
    </p:spTree>
    <p:extLst>
      <p:ext uri="{BB962C8B-B14F-4D97-AF65-F5344CB8AC3E}">
        <p14:creationId xmlns:p14="http://schemas.microsoft.com/office/powerpoint/2010/main" val="1789627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871EFB-7B9E-4E86-A89E-697E8EBB06F2}" type="slidenum">
              <a:rPr lang="en-US" smtClean="0"/>
              <a:pPr/>
              <a:t>‹N°›</a:t>
            </a:fld>
            <a:endParaRPr lang="en-US" dirty="0"/>
          </a:p>
        </p:txBody>
      </p:sp>
    </p:spTree>
    <p:extLst>
      <p:ext uri="{BB962C8B-B14F-4D97-AF65-F5344CB8AC3E}">
        <p14:creationId xmlns:p14="http://schemas.microsoft.com/office/powerpoint/2010/main" val="3232499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26951E3-958F-4611-B170-D081BA0250F9}" type="datetimeFigureOut">
              <a:rPr lang="en-US" smtClean="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7871EFB-7B9E-4E86-A89E-697E8EBB06F2}" type="slidenum">
              <a:rPr lang="en-US" smtClean="0"/>
              <a:pPr/>
              <a:t>‹N°›</a:t>
            </a:fld>
            <a:endParaRPr lang="en-US" dirty="0"/>
          </a:p>
        </p:txBody>
      </p:sp>
    </p:spTree>
    <p:extLst>
      <p:ext uri="{BB962C8B-B14F-4D97-AF65-F5344CB8AC3E}">
        <p14:creationId xmlns:p14="http://schemas.microsoft.com/office/powerpoint/2010/main" val="3021941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26951E3-958F-4611-B170-D081BA0250F9}" type="datetimeFigureOut">
              <a:rPr lang="en-US" smtClean="0"/>
              <a:pPr/>
              <a:t>8/1/2023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871EFB-7B9E-4E86-A89E-697E8EBB06F2}" type="slidenum">
              <a:rPr lang="en-US" smtClean="0"/>
              <a:pPr/>
              <a:t>‹N°›</a:t>
            </a:fld>
            <a:endParaRPr lang="en-US" dirty="0"/>
          </a:p>
        </p:txBody>
      </p:sp>
    </p:spTree>
    <p:extLst>
      <p:ext uri="{BB962C8B-B14F-4D97-AF65-F5344CB8AC3E}">
        <p14:creationId xmlns:p14="http://schemas.microsoft.com/office/powerpoint/2010/main" val="4150758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26951E3-958F-4611-B170-D081BA0250F9}" type="datetimeFigureOut">
              <a:rPr lang="en-US" smtClean="0"/>
              <a:pPr/>
              <a:t>8/1/2023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7871EFB-7B9E-4E86-A89E-697E8EBB06F2}" type="slidenum">
              <a:rPr lang="en-US" smtClean="0"/>
              <a:pPr/>
              <a:t>‹N°›</a:t>
            </a:fld>
            <a:endParaRPr lang="en-US" dirty="0"/>
          </a:p>
        </p:txBody>
      </p:sp>
    </p:spTree>
    <p:extLst>
      <p:ext uri="{BB962C8B-B14F-4D97-AF65-F5344CB8AC3E}">
        <p14:creationId xmlns:p14="http://schemas.microsoft.com/office/powerpoint/2010/main" val="2321202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fr-FR"/>
              <a:t>Modifiez le style du titre</a:t>
            </a:r>
            <a:endParaRPr lang="en-US" dirty="0"/>
          </a:p>
        </p:txBody>
      </p:sp>
      <p:sp>
        <p:nvSpPr>
          <p:cNvPr id="3" name="Date Placeholder 2"/>
          <p:cNvSpPr>
            <a:spLocks noGrp="1"/>
          </p:cNvSpPr>
          <p:nvPr>
            <p:ph type="dt" sz="half" idx="10"/>
          </p:nvPr>
        </p:nvSpPr>
        <p:spPr/>
        <p:txBody>
          <a:bodyPr/>
          <a:lstStyle/>
          <a:p>
            <a:fld id="{326951E3-958F-4611-B170-D081BA0250F9}" type="datetimeFigureOut">
              <a:rPr lang="en-US" smtClean="0"/>
              <a:pPr/>
              <a:t>8/1/2023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871EFB-7B9E-4E86-A89E-697E8EBB06F2}" type="slidenum">
              <a:rPr lang="en-US" smtClean="0"/>
              <a:pPr/>
              <a:t>‹N°›</a:t>
            </a:fld>
            <a:endParaRPr lang="en-US" dirty="0"/>
          </a:p>
        </p:txBody>
      </p:sp>
    </p:spTree>
    <p:extLst>
      <p:ext uri="{BB962C8B-B14F-4D97-AF65-F5344CB8AC3E}">
        <p14:creationId xmlns:p14="http://schemas.microsoft.com/office/powerpoint/2010/main" val="1305554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6951E3-958F-4611-B170-D081BA0250F9}" type="datetimeFigureOut">
              <a:rPr lang="en-US" smtClean="0"/>
              <a:pPr/>
              <a:t>8/1/2023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7871EFB-7B9E-4E86-A89E-697E8EBB06F2}" type="slidenum">
              <a:rPr lang="en-US" smtClean="0"/>
              <a:pPr/>
              <a:t>‹N°›</a:t>
            </a:fld>
            <a:endParaRPr lang="en-US" dirty="0"/>
          </a:p>
        </p:txBody>
      </p:sp>
    </p:spTree>
    <p:extLst>
      <p:ext uri="{BB962C8B-B14F-4D97-AF65-F5344CB8AC3E}">
        <p14:creationId xmlns:p14="http://schemas.microsoft.com/office/powerpoint/2010/main" val="3729424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26951E3-958F-4611-B170-D081BA0250F9}" type="datetimeFigureOut">
              <a:rPr lang="en-US" smtClean="0"/>
              <a:pPr/>
              <a:t>8/1/2023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7871EFB-7B9E-4E86-A89E-697E8EBB06F2}" type="slidenum">
              <a:rPr lang="en-US" smtClean="0"/>
              <a:pPr/>
              <a:t>‹N°›</a:t>
            </a:fld>
            <a:endParaRPr lang="en-US" dirty="0"/>
          </a:p>
        </p:txBody>
      </p:sp>
    </p:spTree>
    <p:extLst>
      <p:ext uri="{BB962C8B-B14F-4D97-AF65-F5344CB8AC3E}">
        <p14:creationId xmlns:p14="http://schemas.microsoft.com/office/powerpoint/2010/main" val="51999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fr-FR"/>
              <a:t>Cliquez sur l'icône pour ajouter une image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26951E3-958F-4611-B170-D081BA0250F9}" type="datetimeFigureOut">
              <a:rPr lang="en-US" smtClean="0"/>
              <a:pPr/>
              <a:t>8/1/2023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7871EFB-7B9E-4E86-A89E-697E8EBB06F2}" type="slidenum">
              <a:rPr lang="en-US" smtClean="0"/>
              <a:pPr/>
              <a:t>‹N°›</a:t>
            </a:fld>
            <a:endParaRPr lang="en-US" dirty="0"/>
          </a:p>
        </p:txBody>
      </p:sp>
    </p:spTree>
    <p:extLst>
      <p:ext uri="{BB962C8B-B14F-4D97-AF65-F5344CB8AC3E}">
        <p14:creationId xmlns:p14="http://schemas.microsoft.com/office/powerpoint/2010/main" val="1363322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fr-FR"/>
              <a:t>Modifiez le style du titre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26951E3-958F-4611-B170-D081BA0250F9}" type="datetimeFigureOut">
              <a:rPr lang="en-US" smtClean="0"/>
              <a:pPr/>
              <a:t>8/1/2023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7871EFB-7B9E-4E86-A89E-697E8EBB06F2}" type="slidenum">
              <a:rPr lang="en-US" smtClean="0"/>
              <a:pPr/>
              <a:t>‹N°›</a:t>
            </a:fld>
            <a:endParaRPr lang="en-US" dirty="0"/>
          </a:p>
        </p:txBody>
      </p:sp>
    </p:spTree>
    <p:extLst>
      <p:ext uri="{BB962C8B-B14F-4D97-AF65-F5344CB8AC3E}">
        <p14:creationId xmlns:p14="http://schemas.microsoft.com/office/powerpoint/2010/main" val="4282446689"/>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94C11F-A1BA-DB92-C47E-FE271FD3FF8E}"/>
              </a:ext>
            </a:extLst>
          </p:cNvPr>
          <p:cNvSpPr>
            <a:spLocks noGrp="1"/>
          </p:cNvSpPr>
          <p:nvPr>
            <p:ph type="ctrTitle"/>
          </p:nvPr>
        </p:nvSpPr>
        <p:spPr>
          <a:xfrm>
            <a:off x="5560301" y="1258776"/>
            <a:ext cx="6280228" cy="940456"/>
          </a:xfrm>
        </p:spPr>
        <p:txBody>
          <a:bodyPr anchor="b">
            <a:normAutofit fontScale="90000"/>
          </a:bodyPr>
          <a:lstStyle/>
          <a:p>
            <a:r>
              <a:rPr lang="fr-FR" dirty="0">
                <a:solidFill>
                  <a:srgbClr val="FFFFFF"/>
                </a:solidFill>
              </a:rPr>
              <a:t>Projet-Super-hotel.com</a:t>
            </a:r>
          </a:p>
        </p:txBody>
      </p:sp>
      <p:sp>
        <p:nvSpPr>
          <p:cNvPr id="3" name="Sous-titre 2">
            <a:extLst>
              <a:ext uri="{FF2B5EF4-FFF2-40B4-BE49-F238E27FC236}">
                <a16:creationId xmlns:a16="http://schemas.microsoft.com/office/drawing/2014/main" id="{AC664A3E-02E3-299E-9786-1F370EB5E36C}"/>
              </a:ext>
            </a:extLst>
          </p:cNvPr>
          <p:cNvSpPr>
            <a:spLocks noGrp="1"/>
          </p:cNvSpPr>
          <p:nvPr>
            <p:ph type="subTitle" idx="1"/>
          </p:nvPr>
        </p:nvSpPr>
        <p:spPr>
          <a:xfrm>
            <a:off x="6310414" y="4822038"/>
            <a:ext cx="4780002" cy="777186"/>
          </a:xfrm>
        </p:spPr>
        <p:txBody>
          <a:bodyPr anchor="b">
            <a:normAutofit/>
          </a:bodyPr>
          <a:lstStyle/>
          <a:p>
            <a:pPr>
              <a:lnSpc>
                <a:spcPct val="110000"/>
              </a:lnSpc>
            </a:pPr>
            <a:r>
              <a:rPr lang="fr-FR" sz="1500" dirty="0">
                <a:solidFill>
                  <a:srgbClr val="FFFFFF"/>
                </a:solidFill>
              </a:rPr>
              <a:t>Évaluation du 31/07/2023.</a:t>
            </a:r>
          </a:p>
          <a:p>
            <a:pPr>
              <a:lnSpc>
                <a:spcPct val="110000"/>
              </a:lnSpc>
            </a:pPr>
            <a:r>
              <a:rPr lang="fr-FR" sz="1500" dirty="0">
                <a:solidFill>
                  <a:srgbClr val="FFFFFF"/>
                </a:solidFill>
              </a:rPr>
              <a:t>par Pazmany Christian. </a:t>
            </a:r>
          </a:p>
        </p:txBody>
      </p:sp>
      <p:pic>
        <p:nvPicPr>
          <p:cNvPr id="10" name="Image 9" descr="Une image contenant texte, Police, Graphique, logo&#10;&#10;Description générée automatiquement">
            <a:extLst>
              <a:ext uri="{FF2B5EF4-FFF2-40B4-BE49-F238E27FC236}">
                <a16:creationId xmlns:a16="http://schemas.microsoft.com/office/drawing/2014/main" id="{1A5AA574-102C-BB0A-17AF-058823C4DA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0414" y="4003443"/>
            <a:ext cx="907563" cy="586112"/>
          </a:xfrm>
          <a:prstGeom prst="rect">
            <a:avLst/>
          </a:prstGeom>
        </p:spPr>
      </p:pic>
      <p:pic>
        <p:nvPicPr>
          <p:cNvPr id="5" name="Image 4" descr="Une image contenant capture d’écran">
            <a:extLst>
              <a:ext uri="{FF2B5EF4-FFF2-40B4-BE49-F238E27FC236}">
                <a16:creationId xmlns:a16="http://schemas.microsoft.com/office/drawing/2014/main" id="{025A03EF-081C-5BFF-81BD-A16614D915C2}"/>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re 1">
            <a:extLst>
              <a:ext uri="{FF2B5EF4-FFF2-40B4-BE49-F238E27FC236}">
                <a16:creationId xmlns:a16="http://schemas.microsoft.com/office/drawing/2014/main" id="{834F0AF2-847A-FF23-4AF0-2853426C323A}"/>
              </a:ext>
            </a:extLst>
          </p:cNvPr>
          <p:cNvSpPr txBox="1">
            <a:spLocks/>
          </p:cNvSpPr>
          <p:nvPr/>
        </p:nvSpPr>
        <p:spPr bwMode="gray">
          <a:xfrm>
            <a:off x="5712701" y="1411176"/>
            <a:ext cx="6280228" cy="940456"/>
          </a:xfrm>
          <a:prstGeom prst="rect">
            <a:avLst/>
          </a:prstGeom>
        </p:spPr>
        <p:txBody>
          <a:bodyPr vert="horz" lIns="91440" tIns="45720" rIns="91440" bIns="45720" rtlCol="0" anchor="b">
            <a:normAutofit fontScale="77500" lnSpcReduction="20000"/>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solidFill>
                  <a:srgbClr val="FFFFFF"/>
                </a:solidFill>
              </a:rPr>
              <a:t>Projet-Super-hotel.com</a:t>
            </a:r>
          </a:p>
        </p:txBody>
      </p:sp>
      <p:sp>
        <p:nvSpPr>
          <p:cNvPr id="7" name="Sous-titre 2">
            <a:extLst>
              <a:ext uri="{FF2B5EF4-FFF2-40B4-BE49-F238E27FC236}">
                <a16:creationId xmlns:a16="http://schemas.microsoft.com/office/drawing/2014/main" id="{2D806EE2-AD2E-AB9C-97FA-CB143BF51EF8}"/>
              </a:ext>
            </a:extLst>
          </p:cNvPr>
          <p:cNvSpPr txBox="1">
            <a:spLocks/>
          </p:cNvSpPr>
          <p:nvPr/>
        </p:nvSpPr>
        <p:spPr bwMode="gray">
          <a:xfrm>
            <a:off x="6462814" y="4974438"/>
            <a:ext cx="4780002" cy="777186"/>
          </a:xfrm>
          <a:prstGeom prst="rect">
            <a:avLst/>
          </a:prstGeom>
        </p:spPr>
        <p:txBody>
          <a:bodyPr vert="horz" lIns="91440" tIns="45720" rIns="91440" bIns="45720" rtlCol="0" anchor="b">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pPr>
              <a:lnSpc>
                <a:spcPct val="110000"/>
              </a:lnSpc>
            </a:pPr>
            <a:r>
              <a:rPr lang="fr-FR" sz="1500">
                <a:solidFill>
                  <a:srgbClr val="FFFFFF"/>
                </a:solidFill>
              </a:rPr>
              <a:t>Évaluation du 31/07/2023.</a:t>
            </a:r>
          </a:p>
          <a:p>
            <a:pPr>
              <a:lnSpc>
                <a:spcPct val="110000"/>
              </a:lnSpc>
            </a:pPr>
            <a:r>
              <a:rPr lang="fr-FR" sz="1500">
                <a:solidFill>
                  <a:srgbClr val="FFFFFF"/>
                </a:solidFill>
              </a:rPr>
              <a:t>par Pazmany Christian. </a:t>
            </a:r>
            <a:endParaRPr lang="fr-FR" sz="1500" dirty="0">
              <a:solidFill>
                <a:srgbClr val="FFFFFF"/>
              </a:solidFill>
            </a:endParaRPr>
          </a:p>
        </p:txBody>
      </p:sp>
      <p:pic>
        <p:nvPicPr>
          <p:cNvPr id="8" name="Image 7" descr="Une image contenant texte, Police, Graphique, logo&#10;&#10;Description générée automatiquement">
            <a:extLst>
              <a:ext uri="{FF2B5EF4-FFF2-40B4-BE49-F238E27FC236}">
                <a16:creationId xmlns:a16="http://schemas.microsoft.com/office/drawing/2014/main" id="{D48F4490-C5E3-9658-3D32-DFAA962FDF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2814" y="4155843"/>
            <a:ext cx="907563" cy="586112"/>
          </a:xfrm>
          <a:prstGeom prst="rect">
            <a:avLst/>
          </a:prstGeom>
        </p:spPr>
      </p:pic>
    </p:spTree>
    <p:extLst>
      <p:ext uri="{BB962C8B-B14F-4D97-AF65-F5344CB8AC3E}">
        <p14:creationId xmlns:p14="http://schemas.microsoft.com/office/powerpoint/2010/main" val="726651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400"/>
                                        <p:tgtEl>
                                          <p:spTgt spid="3">
                                            <p:txEl>
                                              <p:pRg st="1" end="1"/>
                                            </p:txEl>
                                          </p:spTgt>
                                        </p:tgtEl>
                                      </p:cBhvr>
                                    </p:animEffect>
                                  </p:childTnLst>
                                </p:cTn>
                              </p:par>
                              <p:par>
                                <p:cTn id="11" presetID="10" presetClass="entr" presetSubtype="0" fill="hold" grpId="0" nodeType="withEffect">
                                  <p:stCondLst>
                                    <p:cond delay="1000"/>
                                  </p:stCondLst>
                                  <p:iterate type="lt">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400"/>
                                        <p:tgtEl>
                                          <p:spTgt spid="2"/>
                                        </p:tgtEl>
                                      </p:cBhvr>
                                    </p:animEffect>
                                  </p:childTnLst>
                                </p:cTn>
                              </p:par>
                              <p:par>
                                <p:cTn id="14" presetID="10" presetClass="entr" presetSubtype="0" fill="hold" grpId="0" nodeType="withEffect">
                                  <p:stCondLst>
                                    <p:cond delay="2000"/>
                                  </p:stCondLst>
                                  <p:iterate type="lt">
                                    <p:tmPct val="10000"/>
                                  </p:iterate>
                                  <p:childTnLst>
                                    <p:set>
                                      <p:cBhvr>
                                        <p:cTn id="15" dur="1" fill="hold">
                                          <p:stCondLst>
                                            <p:cond delay="0"/>
                                          </p:stCondLst>
                                        </p:cTn>
                                        <p:tgtEl>
                                          <p:spTgt spid="7">
                                            <p:txEl>
                                              <p:pRg st="0" end="0"/>
                                            </p:txEl>
                                          </p:spTgt>
                                        </p:tgtEl>
                                        <p:attrNameLst>
                                          <p:attrName>style.visibility</p:attrName>
                                        </p:attrNameLst>
                                      </p:cBhvr>
                                      <p:to>
                                        <p:strVal val="visible"/>
                                      </p:to>
                                    </p:set>
                                    <p:animEffect transition="in" filter="fade">
                                      <p:cBhvr>
                                        <p:cTn id="16" dur="400"/>
                                        <p:tgtEl>
                                          <p:spTgt spid="7">
                                            <p:txEl>
                                              <p:pRg st="0" end="0"/>
                                            </p:txEl>
                                          </p:spTgt>
                                        </p:tgtEl>
                                      </p:cBhvr>
                                    </p:animEffect>
                                  </p:childTnLst>
                                </p:cTn>
                              </p:par>
                              <p:par>
                                <p:cTn id="17" presetID="10" presetClass="entr" presetSubtype="0" fill="hold" grpId="0" nodeType="withEffect">
                                  <p:stCondLst>
                                    <p:cond delay="2000"/>
                                  </p:stCondLst>
                                  <p:iterate type="lt">
                                    <p:tmPct val="10000"/>
                                  </p:iterate>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400"/>
                                        <p:tgtEl>
                                          <p:spTgt spid="7">
                                            <p:txEl>
                                              <p:pRg st="1" end="1"/>
                                            </p:txEl>
                                          </p:spTgt>
                                        </p:tgtEl>
                                      </p:cBhvr>
                                    </p:animEffect>
                                  </p:childTnLst>
                                </p:cTn>
                              </p:par>
                              <p:par>
                                <p:cTn id="20" presetID="10" presetClass="entr" presetSubtype="0" fill="hold" grpId="0" nodeType="withEffect">
                                  <p:stCondLst>
                                    <p:cond delay="1000"/>
                                  </p:stCondLst>
                                  <p:iterate type="lt">
                                    <p:tmPct val="10000"/>
                                  </p:iterate>
                                  <p:childTnLst>
                                    <p:set>
                                      <p:cBhvr>
                                        <p:cTn id="21" dur="1" fill="hold">
                                          <p:stCondLst>
                                            <p:cond delay="0"/>
                                          </p:stCondLst>
                                        </p:cTn>
                                        <p:tgtEl>
                                          <p:spTgt spid="6"/>
                                        </p:tgtEl>
                                        <p:attrNameLst>
                                          <p:attrName>style.visibility</p:attrName>
                                        </p:attrNameLst>
                                      </p:cBhvr>
                                      <p:to>
                                        <p:strVal val="visible"/>
                                      </p:to>
                                    </p:set>
                                    <p:animEffect transition="in" filter="fade">
                                      <p:cBhvr>
                                        <p:cTn id="22"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P spid="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DE3E0FCA-1CAD-3E7F-CCA6-5E4D9C1DB5BE}"/>
              </a:ext>
            </a:extLst>
          </p:cNvPr>
          <p:cNvSpPr>
            <a:spLocks noGrp="1"/>
          </p:cNvSpPr>
          <p:nvPr>
            <p:ph type="title"/>
          </p:nvPr>
        </p:nvSpPr>
        <p:spPr>
          <a:xfrm>
            <a:off x="849758" y="570269"/>
            <a:ext cx="10427840" cy="636897"/>
          </a:xfrm>
        </p:spPr>
        <p:txBody>
          <a:bodyPr>
            <a:normAutofit/>
          </a:bodyPr>
          <a:lstStyle/>
          <a:p>
            <a:r>
              <a:rPr lang="fr-FR" sz="2800" b="1" i="0">
                <a:effectLst/>
                <a:latin typeface="Söhne"/>
              </a:rPr>
              <a:t>Plan de Développement Frontend - Évaluation Super-hotel.fr</a:t>
            </a:r>
            <a:endParaRPr lang="fr-FR" sz="2800" dirty="0"/>
          </a:p>
        </p:txBody>
      </p:sp>
      <p:sp>
        <p:nvSpPr>
          <p:cNvPr id="3" name="Espace réservé du contenu 2">
            <a:extLst>
              <a:ext uri="{FF2B5EF4-FFF2-40B4-BE49-F238E27FC236}">
                <a16:creationId xmlns:a16="http://schemas.microsoft.com/office/drawing/2014/main" id="{4C286973-FE7C-B589-52A0-851249062963}"/>
              </a:ext>
            </a:extLst>
          </p:cNvPr>
          <p:cNvSpPr>
            <a:spLocks noGrp="1"/>
          </p:cNvSpPr>
          <p:nvPr>
            <p:ph idx="1"/>
          </p:nvPr>
        </p:nvSpPr>
        <p:spPr>
          <a:xfrm>
            <a:off x="-230015" y="2846061"/>
            <a:ext cx="9963651" cy="3903298"/>
          </a:xfrm>
        </p:spPr>
        <p:txBody>
          <a:bodyPr>
            <a:normAutofit fontScale="25000" lnSpcReduction="20000"/>
          </a:bodyPr>
          <a:lstStyle/>
          <a:p>
            <a:pPr marL="1143000" lvl="1" indent="-685800" algn="l">
              <a:buFont typeface="Wingdings" panose="05000000000000000000" pitchFamily="2" charset="2"/>
              <a:buChar char="ü"/>
            </a:pPr>
            <a:r>
              <a:rPr lang="fr-FR" sz="6400" b="0" i="0">
                <a:solidFill>
                  <a:schemeClr val="tx1"/>
                </a:solidFill>
                <a:effectLst/>
                <a:latin typeface="Söhne"/>
              </a:rPr>
              <a:t>Affichage des hôtels par villes (US1) :</a:t>
            </a:r>
          </a:p>
          <a:p>
            <a:pPr marL="1600200" lvl="2" indent="-685800"/>
            <a:r>
              <a:rPr lang="fr-FR" sz="6400" b="0" i="0">
                <a:solidFill>
                  <a:schemeClr val="tx1"/>
                </a:solidFill>
                <a:effectLst/>
                <a:latin typeface="Söhne"/>
              </a:rPr>
              <a:t>Créer un service Angular pour récupérer la liste des hôtels par villes depuis l'API.</a:t>
            </a:r>
          </a:p>
          <a:p>
            <a:pPr marL="1600200" lvl="2" indent="-685800"/>
            <a:r>
              <a:rPr lang="fr-FR" sz="6400" b="0" i="0">
                <a:solidFill>
                  <a:schemeClr val="tx1"/>
                </a:solidFill>
                <a:effectLst/>
                <a:latin typeface="Söhne"/>
              </a:rPr>
              <a:t>Implémenter un composant pour afficher les villes disponibles et les hôtels associés.</a:t>
            </a:r>
          </a:p>
          <a:p>
            <a:pPr marL="1600200" lvl="2" indent="-685800"/>
            <a:r>
              <a:rPr lang="fr-FR" sz="6400" b="0" i="0">
                <a:solidFill>
                  <a:schemeClr val="tx1"/>
                </a:solidFill>
                <a:effectLst/>
                <a:latin typeface="Söhne"/>
              </a:rPr>
              <a:t>Gérer la navigation et l'affichage des hôtels en fonction de la ville sélectionnée.</a:t>
            </a:r>
          </a:p>
          <a:p>
            <a:pPr marL="1143000" lvl="1" indent="-685800" algn="l">
              <a:buFont typeface="Wingdings" panose="05000000000000000000" pitchFamily="2" charset="2"/>
              <a:buChar char="ü"/>
            </a:pPr>
            <a:r>
              <a:rPr lang="fr-FR" sz="6400" b="0" i="0">
                <a:solidFill>
                  <a:schemeClr val="tx1"/>
                </a:solidFill>
                <a:effectLst/>
                <a:latin typeface="Söhne"/>
              </a:rPr>
              <a:t>Consultation des informations détaillées d'un hôtel (US2) :</a:t>
            </a:r>
          </a:p>
          <a:p>
            <a:pPr marL="1600200" lvl="2" indent="-685800"/>
            <a:r>
              <a:rPr lang="fr-FR" sz="6400" b="0" i="0">
                <a:solidFill>
                  <a:schemeClr val="tx1"/>
                </a:solidFill>
                <a:effectLst/>
                <a:latin typeface="Söhne"/>
              </a:rPr>
              <a:t>Ajouter un lien ou un bouton pour accéder aux détails d'un hôtel depuis la liste des hôtels.</a:t>
            </a:r>
          </a:p>
          <a:p>
            <a:pPr marL="1600200" lvl="2" indent="-685800"/>
            <a:r>
              <a:rPr lang="fr-FR" sz="6400" b="0" i="0">
                <a:solidFill>
                  <a:schemeClr val="tx1"/>
                </a:solidFill>
                <a:effectLst/>
                <a:latin typeface="Söhne"/>
              </a:rPr>
              <a:t>Créer un composant pour afficher les informations détaillées d'un hôtel (nom, tel, adresse, etc.).</a:t>
            </a:r>
          </a:p>
          <a:p>
            <a:pPr marL="1600200" lvl="2" indent="-685800"/>
            <a:r>
              <a:rPr lang="fr-FR" sz="6400" b="0" i="0">
                <a:solidFill>
                  <a:schemeClr val="tx1"/>
                </a:solidFill>
                <a:effectLst/>
                <a:latin typeface="Söhne"/>
              </a:rPr>
              <a:t>Récupérer les informations de l'hôtel sélectionné depuis l'API et les afficher.</a:t>
            </a:r>
          </a:p>
          <a:p>
            <a:pPr marL="1143000" lvl="1" indent="-685800" algn="l">
              <a:buFont typeface="Wingdings" panose="05000000000000000000" pitchFamily="2" charset="2"/>
              <a:buChar char="ü"/>
            </a:pPr>
            <a:r>
              <a:rPr lang="fr-FR" sz="6400" b="0" i="0">
                <a:solidFill>
                  <a:schemeClr val="tx1"/>
                </a:solidFill>
                <a:effectLst/>
                <a:latin typeface="Söhne"/>
              </a:rPr>
              <a:t>Formulaire de recherche par destination (US3) :</a:t>
            </a:r>
          </a:p>
          <a:p>
            <a:pPr marL="1600200" lvl="2" indent="-685800"/>
            <a:r>
              <a:rPr lang="fr-FR" sz="6400" b="0" i="0">
                <a:solidFill>
                  <a:schemeClr val="tx1"/>
                </a:solidFill>
                <a:effectLst/>
                <a:latin typeface="Söhne"/>
              </a:rPr>
              <a:t>Ajouter un formulaire de recherche pour saisir la destination souhaitée.</a:t>
            </a:r>
          </a:p>
          <a:p>
            <a:pPr marL="1600200" lvl="2" indent="-685800"/>
            <a:r>
              <a:rPr lang="fr-FR" sz="6400" b="0" i="0">
                <a:solidFill>
                  <a:schemeClr val="tx1"/>
                </a:solidFill>
                <a:effectLst/>
                <a:latin typeface="Söhne"/>
              </a:rPr>
              <a:t>Mettre en place un service pour effectuer la recherche d'hôtels par destination.</a:t>
            </a:r>
          </a:p>
          <a:p>
            <a:pPr marL="1600200" lvl="2" indent="-685800"/>
            <a:r>
              <a:rPr lang="fr-FR" sz="6400" b="0" i="0">
                <a:solidFill>
                  <a:schemeClr val="tx1"/>
                </a:solidFill>
                <a:effectLst/>
                <a:latin typeface="Söhne"/>
              </a:rPr>
              <a:t>Afficher les résultats de la recherche dans la liste des hôtels.</a:t>
            </a:r>
          </a:p>
          <a:p>
            <a:endParaRPr lang="fr-FR" dirty="0"/>
          </a:p>
        </p:txBody>
      </p:sp>
      <p:sp>
        <p:nvSpPr>
          <p:cNvPr id="6" name="ZoneTexte 5">
            <a:extLst>
              <a:ext uri="{FF2B5EF4-FFF2-40B4-BE49-F238E27FC236}">
                <a16:creationId xmlns:a16="http://schemas.microsoft.com/office/drawing/2014/main" id="{FB89B08D-8D1B-20FF-A43A-B8B688B7FCB8}"/>
              </a:ext>
            </a:extLst>
          </p:cNvPr>
          <p:cNvSpPr txBox="1"/>
          <p:nvPr/>
        </p:nvSpPr>
        <p:spPr>
          <a:xfrm>
            <a:off x="849757" y="2294488"/>
            <a:ext cx="3286015" cy="338554"/>
          </a:xfrm>
          <a:prstGeom prst="rect">
            <a:avLst/>
          </a:prstGeom>
          <a:noFill/>
        </p:spPr>
        <p:txBody>
          <a:bodyPr wrap="square">
            <a:spAutoFit/>
          </a:bodyPr>
          <a:lstStyle/>
          <a:p>
            <a:r>
              <a:rPr lang="fr-FR" sz="1600" b="1" i="0" dirty="0">
                <a:solidFill>
                  <a:schemeClr val="tx1"/>
                </a:solidFill>
                <a:effectLst/>
                <a:latin typeface="Söhne"/>
              </a:rPr>
              <a:t>Version 1.0.0 - Objectifs Principaux</a:t>
            </a:r>
            <a:endParaRPr lang="fr-FR" sz="1600" dirty="0"/>
          </a:p>
        </p:txBody>
      </p:sp>
    </p:spTree>
    <p:extLst>
      <p:ext uri="{BB962C8B-B14F-4D97-AF65-F5344CB8AC3E}">
        <p14:creationId xmlns:p14="http://schemas.microsoft.com/office/powerpoint/2010/main" val="2015322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6CF820-35DC-D155-3EF9-E082FFDECF74}"/>
              </a:ext>
            </a:extLst>
          </p:cNvPr>
          <p:cNvSpPr>
            <a:spLocks noGrp="1"/>
          </p:cNvSpPr>
          <p:nvPr>
            <p:ph type="title"/>
          </p:nvPr>
        </p:nvSpPr>
        <p:spPr>
          <a:xfrm>
            <a:off x="849758" y="570269"/>
            <a:ext cx="10427840" cy="636897"/>
          </a:xfrm>
        </p:spPr>
        <p:txBody>
          <a:bodyPr>
            <a:normAutofit/>
          </a:bodyPr>
          <a:lstStyle/>
          <a:p>
            <a:r>
              <a:rPr lang="fr-FR" sz="2800" b="1" i="0" dirty="0">
                <a:effectLst/>
                <a:latin typeface="Söhne"/>
              </a:rPr>
              <a:t>Plan de Développement Frontend - Évaluation Super-hotel.fr</a:t>
            </a:r>
            <a:endParaRPr lang="fr-FR" sz="2800" dirty="0"/>
          </a:p>
        </p:txBody>
      </p:sp>
      <p:sp>
        <p:nvSpPr>
          <p:cNvPr id="3" name="Espace réservé du contenu 2">
            <a:extLst>
              <a:ext uri="{FF2B5EF4-FFF2-40B4-BE49-F238E27FC236}">
                <a16:creationId xmlns:a16="http://schemas.microsoft.com/office/drawing/2014/main" id="{CD3F3453-67CD-BC17-B03D-C8CBFCEB97C3}"/>
              </a:ext>
            </a:extLst>
          </p:cNvPr>
          <p:cNvSpPr>
            <a:spLocks noGrp="1"/>
          </p:cNvSpPr>
          <p:nvPr>
            <p:ph idx="1"/>
          </p:nvPr>
        </p:nvSpPr>
        <p:spPr>
          <a:xfrm>
            <a:off x="174608" y="3594890"/>
            <a:ext cx="10261298" cy="2164359"/>
          </a:xfrm>
        </p:spPr>
        <p:txBody>
          <a:bodyPr>
            <a:normAutofit fontScale="85000" lnSpcReduction="20000"/>
          </a:bodyPr>
          <a:lstStyle/>
          <a:p>
            <a:pPr marL="1143000" lvl="1" indent="-685800" algn="l">
              <a:buFont typeface="Wingdings" panose="05000000000000000000" pitchFamily="2" charset="2"/>
              <a:buChar char="ü"/>
            </a:pPr>
            <a:r>
              <a:rPr lang="fr-FR" sz="1900" b="0" i="0" dirty="0">
                <a:solidFill>
                  <a:schemeClr val="tx1"/>
                </a:solidFill>
                <a:effectLst/>
                <a:latin typeface="Söhne"/>
              </a:rPr>
              <a:t>Mise en place de la pagination (US4) :</a:t>
            </a:r>
          </a:p>
          <a:p>
            <a:pPr marL="1600200" lvl="2" indent="-685800" algn="l">
              <a:buFont typeface="Wingdings" panose="05000000000000000000" pitchFamily="2" charset="2"/>
              <a:buChar char="§"/>
            </a:pPr>
            <a:r>
              <a:rPr lang="fr-FR" sz="1900" b="0" i="0" dirty="0">
                <a:solidFill>
                  <a:schemeClr val="tx1"/>
                </a:solidFill>
                <a:effectLst/>
                <a:latin typeface="Söhne"/>
              </a:rPr>
              <a:t>Ajouter un système de pagination pour afficher les résultats de recherche de manière paginée.</a:t>
            </a:r>
          </a:p>
          <a:p>
            <a:pPr marL="1600200" lvl="2" indent="-685800" algn="l">
              <a:buFont typeface="Wingdings" panose="05000000000000000000" pitchFamily="2" charset="2"/>
              <a:buChar char="§"/>
            </a:pPr>
            <a:r>
              <a:rPr lang="fr-FR" sz="1900" b="0" i="0" dirty="0">
                <a:solidFill>
                  <a:schemeClr val="tx1"/>
                </a:solidFill>
                <a:effectLst/>
                <a:latin typeface="Söhne"/>
              </a:rPr>
              <a:t>Améliorer les performances d'affichage pour gérer une grande quantité d'hôtels.</a:t>
            </a:r>
          </a:p>
          <a:p>
            <a:pPr marL="1143000" lvl="1" indent="-685800" algn="l">
              <a:buFont typeface="Wingdings" panose="05000000000000000000" pitchFamily="2" charset="2"/>
              <a:buChar char="ü"/>
            </a:pPr>
            <a:r>
              <a:rPr lang="fr-FR" sz="1900" b="0" i="0" dirty="0">
                <a:solidFill>
                  <a:schemeClr val="tx1"/>
                </a:solidFill>
                <a:effectLst/>
                <a:latin typeface="Söhne"/>
              </a:rPr>
              <a:t>Gestion des droits privilégiés pour le superviseur (US5) :</a:t>
            </a:r>
          </a:p>
          <a:p>
            <a:pPr marL="1600200" lvl="2" indent="-685800" algn="l">
              <a:buFont typeface="Wingdings" panose="05000000000000000000" pitchFamily="2" charset="2"/>
              <a:buChar char="§"/>
            </a:pPr>
            <a:r>
              <a:rPr lang="fr-FR" sz="1900" b="0" i="0" dirty="0">
                <a:solidFill>
                  <a:schemeClr val="tx1"/>
                </a:solidFill>
                <a:effectLst/>
                <a:latin typeface="Söhne"/>
              </a:rPr>
              <a:t>Implémenter les fonctionnalités d'ajout, de modification et de suppression de villes et d'hôtels réservées au superviseur.</a:t>
            </a:r>
          </a:p>
          <a:p>
            <a:pPr marL="1600200" lvl="2" indent="-685800" algn="l">
              <a:buFont typeface="Wingdings" panose="05000000000000000000" pitchFamily="2" charset="2"/>
              <a:buChar char="§"/>
            </a:pPr>
            <a:r>
              <a:rPr lang="fr-FR" sz="1900" b="0" i="0" dirty="0">
                <a:solidFill>
                  <a:schemeClr val="tx1"/>
                </a:solidFill>
                <a:effectLst/>
                <a:latin typeface="Söhne"/>
              </a:rPr>
              <a:t>Mettre en place l'authentification et l'autorisation pour accéder à ces fonctionnalités.</a:t>
            </a:r>
          </a:p>
          <a:p>
            <a:pPr marL="0" indent="0">
              <a:buNone/>
            </a:pPr>
            <a:endParaRPr lang="fr-FR" dirty="0"/>
          </a:p>
        </p:txBody>
      </p:sp>
      <p:sp>
        <p:nvSpPr>
          <p:cNvPr id="4" name="ZoneTexte 3">
            <a:extLst>
              <a:ext uri="{FF2B5EF4-FFF2-40B4-BE49-F238E27FC236}">
                <a16:creationId xmlns:a16="http://schemas.microsoft.com/office/drawing/2014/main" id="{E9A0C7AA-879C-86E7-7972-2D7BDA48257F}"/>
              </a:ext>
            </a:extLst>
          </p:cNvPr>
          <p:cNvSpPr txBox="1"/>
          <p:nvPr/>
        </p:nvSpPr>
        <p:spPr>
          <a:xfrm>
            <a:off x="849758" y="2661790"/>
            <a:ext cx="4186107" cy="338554"/>
          </a:xfrm>
          <a:prstGeom prst="rect">
            <a:avLst/>
          </a:prstGeom>
          <a:noFill/>
        </p:spPr>
        <p:txBody>
          <a:bodyPr wrap="square" rtlCol="0">
            <a:spAutoFit/>
          </a:bodyPr>
          <a:lstStyle/>
          <a:p>
            <a:r>
              <a:rPr lang="fr-FR" sz="1600" b="1" i="0" dirty="0">
                <a:solidFill>
                  <a:schemeClr val="tx1"/>
                </a:solidFill>
                <a:effectLst/>
                <a:latin typeface="Söhne"/>
              </a:rPr>
              <a:t>Version 1.1.0 - Objectifs Supplémentaires</a:t>
            </a:r>
            <a:endParaRPr lang="fr-FR" sz="1600" dirty="0"/>
          </a:p>
        </p:txBody>
      </p:sp>
    </p:spTree>
    <p:extLst>
      <p:ext uri="{BB962C8B-B14F-4D97-AF65-F5344CB8AC3E}">
        <p14:creationId xmlns:p14="http://schemas.microsoft.com/office/powerpoint/2010/main" val="3256464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E3E6EC-53D4-F148-50B0-48444CD15F34}"/>
              </a:ext>
            </a:extLst>
          </p:cNvPr>
          <p:cNvSpPr>
            <a:spLocks noGrp="1"/>
          </p:cNvSpPr>
          <p:nvPr>
            <p:ph type="title"/>
          </p:nvPr>
        </p:nvSpPr>
        <p:spPr>
          <a:xfrm>
            <a:off x="849759" y="540908"/>
            <a:ext cx="10427840" cy="695620"/>
          </a:xfrm>
        </p:spPr>
        <p:txBody>
          <a:bodyPr>
            <a:normAutofit/>
          </a:bodyPr>
          <a:lstStyle/>
          <a:p>
            <a:r>
              <a:rPr lang="fr-FR" sz="2800" b="1" i="0" dirty="0">
                <a:effectLst/>
                <a:latin typeface="Söhne"/>
              </a:rPr>
              <a:t>Priorités et Justification des Choix Conceptuels :</a:t>
            </a:r>
            <a:endParaRPr lang="fr-FR" sz="2800" dirty="0"/>
          </a:p>
        </p:txBody>
      </p:sp>
      <p:sp>
        <p:nvSpPr>
          <p:cNvPr id="3" name="Espace réservé du contenu 2">
            <a:extLst>
              <a:ext uri="{FF2B5EF4-FFF2-40B4-BE49-F238E27FC236}">
                <a16:creationId xmlns:a16="http://schemas.microsoft.com/office/drawing/2014/main" id="{34120B99-8325-4041-028B-666D1C6E3138}"/>
              </a:ext>
            </a:extLst>
          </p:cNvPr>
          <p:cNvSpPr>
            <a:spLocks noGrp="1"/>
          </p:cNvSpPr>
          <p:nvPr>
            <p:ph idx="1"/>
          </p:nvPr>
        </p:nvSpPr>
        <p:spPr>
          <a:xfrm>
            <a:off x="882079" y="2530203"/>
            <a:ext cx="10427841" cy="3903298"/>
          </a:xfrm>
        </p:spPr>
        <p:txBody>
          <a:bodyPr>
            <a:normAutofit fontScale="85000" lnSpcReduction="10000"/>
          </a:bodyPr>
          <a:lstStyle/>
          <a:p>
            <a:pPr marL="0" indent="0" algn="l">
              <a:buNone/>
            </a:pPr>
            <a:r>
              <a:rPr lang="fr-FR" b="0" i="0" dirty="0">
                <a:solidFill>
                  <a:schemeClr val="tx1"/>
                </a:solidFill>
                <a:effectLst/>
                <a:latin typeface="Söhne"/>
              </a:rPr>
              <a:t>Lors du développement de l'application Super-hotel.fr, j'ai décidé d'accorder une priorité aux fonctionnalités les plus essentielles pour fournir une première version fonctionnelle dans le délai imparti de trois jours. La roadmap présentée ci-dessus est structurée en deux versions : la Version 1.0.0 avec les objectifs principaux et la Version 1.1.0 avec des fonctionnalités supplémentaires.</a:t>
            </a:r>
          </a:p>
          <a:p>
            <a:pPr marL="0" indent="0" algn="l">
              <a:buNone/>
            </a:pPr>
            <a:endParaRPr lang="fr-FR" b="0" i="0" dirty="0">
              <a:solidFill>
                <a:schemeClr val="tx1"/>
              </a:solidFill>
              <a:effectLst/>
              <a:latin typeface="Söhne"/>
            </a:endParaRPr>
          </a:p>
          <a:p>
            <a:pPr algn="l">
              <a:buFont typeface="Wingdings" panose="05000000000000000000" pitchFamily="2" charset="2"/>
              <a:buChar char="§"/>
            </a:pPr>
            <a:r>
              <a:rPr lang="fr-FR" b="1" i="0" dirty="0">
                <a:solidFill>
                  <a:schemeClr val="tx1"/>
                </a:solidFill>
                <a:effectLst/>
                <a:latin typeface="Söhne"/>
              </a:rPr>
              <a:t>Version 1.0.0 - Objectifs Principaux :</a:t>
            </a:r>
            <a:endParaRPr lang="fr-FR" b="0" i="0" dirty="0">
              <a:solidFill>
                <a:schemeClr val="tx1"/>
              </a:solidFill>
              <a:effectLst/>
              <a:latin typeface="Söhne"/>
            </a:endParaRPr>
          </a:p>
          <a:p>
            <a:pPr marL="0" indent="0" algn="l">
              <a:buNone/>
            </a:pPr>
            <a:r>
              <a:rPr lang="fr-FR" b="0" i="0" dirty="0">
                <a:solidFill>
                  <a:schemeClr val="tx1"/>
                </a:solidFill>
                <a:effectLst/>
                <a:latin typeface="Söhne"/>
              </a:rPr>
              <a:t>Les fonctionnalités de la Version 1.0.0 sont considérées comme les objectifs principaux du projet, car elles sont essentielles pour permettre aux utilisateurs de rechercher et de consulter les hôtels par villes, ainsi que d'accéder aux informations détaillées d'un hôtel. Ces fonctionnalités fournissent une base solide pour l'application et répondent aux besoins initiaux du client.</a:t>
            </a:r>
          </a:p>
          <a:p>
            <a:pPr algn="l"/>
            <a:endParaRPr lang="fr-FR" b="0" i="0" dirty="0">
              <a:solidFill>
                <a:schemeClr val="tx1"/>
              </a:solidFill>
              <a:effectLst/>
              <a:latin typeface="Söhne"/>
            </a:endParaRPr>
          </a:p>
          <a:p>
            <a:pPr algn="l">
              <a:buFont typeface="Wingdings" panose="05000000000000000000" pitchFamily="2" charset="2"/>
              <a:buChar char="§"/>
            </a:pPr>
            <a:r>
              <a:rPr lang="fr-FR" b="1" i="0" dirty="0">
                <a:solidFill>
                  <a:schemeClr val="tx1"/>
                </a:solidFill>
                <a:effectLst/>
                <a:latin typeface="Söhne"/>
              </a:rPr>
              <a:t>Version 1.1.0 - Objectifs Supplémentaires :</a:t>
            </a:r>
            <a:endParaRPr lang="fr-FR" b="0" i="0" dirty="0">
              <a:solidFill>
                <a:schemeClr val="tx1"/>
              </a:solidFill>
              <a:effectLst/>
              <a:latin typeface="Söhne"/>
            </a:endParaRPr>
          </a:p>
          <a:p>
            <a:pPr marL="0" indent="0" algn="l">
              <a:buNone/>
            </a:pPr>
            <a:r>
              <a:rPr lang="fr-FR" b="0" i="0" dirty="0">
                <a:solidFill>
                  <a:schemeClr val="tx1"/>
                </a:solidFill>
                <a:effectLst/>
                <a:latin typeface="Söhne"/>
              </a:rPr>
              <a:t>La Version 1.1.0 comprend des fonctionnalités supplémentaires, telles que la mise en place de la pagination et la gestion des droits privilégiés pour le superviseur. Ces fonctionnalités sont considérées comme supplémentaires, car elles améliorent l'expérience utilisateur et offrent des fonctionnalités avancées, mais elles peuvent être mises en œuvre si le temps le permet après avoir satisfait aux objectifs principaux.</a:t>
            </a:r>
          </a:p>
        </p:txBody>
      </p:sp>
    </p:spTree>
    <p:extLst>
      <p:ext uri="{BB962C8B-B14F-4D97-AF65-F5344CB8AC3E}">
        <p14:creationId xmlns:p14="http://schemas.microsoft.com/office/powerpoint/2010/main" val="464702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39613D-B6AF-AC5D-9F54-D6857885E341}"/>
              </a:ext>
            </a:extLst>
          </p:cNvPr>
          <p:cNvSpPr>
            <a:spLocks noGrp="1"/>
          </p:cNvSpPr>
          <p:nvPr>
            <p:ph type="title"/>
          </p:nvPr>
        </p:nvSpPr>
        <p:spPr>
          <a:xfrm>
            <a:off x="1683170" y="4893017"/>
            <a:ext cx="8825659" cy="566738"/>
          </a:xfrm>
        </p:spPr>
        <p:txBody>
          <a:bodyPr/>
          <a:lstStyle/>
          <a:p>
            <a:pPr algn="ctr"/>
            <a:r>
              <a:rPr lang="fr-FR" b="1" dirty="0">
                <a:solidFill>
                  <a:srgbClr val="A9AFB8"/>
                </a:solidFill>
                <a:latin typeface="+mn-lt"/>
              </a:rPr>
              <a:t>C</a:t>
            </a:r>
            <a:r>
              <a:rPr lang="fr-FR" b="1" i="0" dirty="0">
                <a:solidFill>
                  <a:srgbClr val="A9AFB8"/>
                </a:solidFill>
                <a:effectLst/>
                <a:latin typeface="+mn-lt"/>
              </a:rPr>
              <a:t>as d’utilisation</a:t>
            </a:r>
            <a:r>
              <a:rPr lang="fr-FR" b="0" i="0" dirty="0">
                <a:solidFill>
                  <a:srgbClr val="A9AFB8"/>
                </a:solidFill>
                <a:effectLst/>
                <a:latin typeface="+mn-lt"/>
              </a:rPr>
              <a:t> </a:t>
            </a:r>
            <a:r>
              <a:rPr lang="fr-FR" b="1" i="0" dirty="0">
                <a:solidFill>
                  <a:srgbClr val="A9AFB8"/>
                </a:solidFill>
                <a:effectLst/>
                <a:latin typeface="+mn-lt"/>
              </a:rPr>
              <a:t>visiteur</a:t>
            </a:r>
            <a:r>
              <a:rPr lang="fr-FR" b="0" i="0" dirty="0">
                <a:solidFill>
                  <a:srgbClr val="A9AFB8"/>
                </a:solidFill>
                <a:effectLst/>
                <a:latin typeface="+mn-lt"/>
              </a:rPr>
              <a:t> </a:t>
            </a:r>
            <a:r>
              <a:rPr lang="en-US" b="1" dirty="0">
                <a:solidFill>
                  <a:srgbClr val="A9AFB8"/>
                </a:solidFill>
                <a:effectLst/>
              </a:rPr>
              <a:t>Super-hotel.com</a:t>
            </a:r>
            <a:endParaRPr lang="fr-FR" dirty="0"/>
          </a:p>
        </p:txBody>
      </p:sp>
      <p:sp>
        <p:nvSpPr>
          <p:cNvPr id="4" name="Espace réservé du texte 3">
            <a:extLst>
              <a:ext uri="{FF2B5EF4-FFF2-40B4-BE49-F238E27FC236}">
                <a16:creationId xmlns:a16="http://schemas.microsoft.com/office/drawing/2014/main" id="{96891735-3918-230B-28D6-D38C6DEA2764}"/>
              </a:ext>
            </a:extLst>
          </p:cNvPr>
          <p:cNvSpPr>
            <a:spLocks noGrp="1"/>
          </p:cNvSpPr>
          <p:nvPr>
            <p:ph type="body" sz="half" idx="2"/>
          </p:nvPr>
        </p:nvSpPr>
        <p:spPr>
          <a:xfrm>
            <a:off x="5005210" y="5678488"/>
            <a:ext cx="2628481" cy="493712"/>
          </a:xfrm>
        </p:spPr>
        <p:txBody>
          <a:bodyPr/>
          <a:lstStyle/>
          <a:p>
            <a:r>
              <a:rPr lang="fr-FR" dirty="0">
                <a:solidFill>
                  <a:srgbClr val="A9AFB8"/>
                </a:solidFill>
                <a:effectLst/>
              </a:rPr>
              <a:t>Pazmany Christian | 30/07/2023</a:t>
            </a:r>
            <a:endParaRPr lang="fr-FR" dirty="0"/>
          </a:p>
        </p:txBody>
      </p:sp>
      <p:cxnSp>
        <p:nvCxnSpPr>
          <p:cNvPr id="10" name="Connecteur droit 9">
            <a:extLst>
              <a:ext uri="{FF2B5EF4-FFF2-40B4-BE49-F238E27FC236}">
                <a16:creationId xmlns:a16="http://schemas.microsoft.com/office/drawing/2014/main" id="{4E8588E9-4D4A-0BD1-FA3C-EF394166CC83}"/>
              </a:ext>
            </a:extLst>
          </p:cNvPr>
          <p:cNvCxnSpPr/>
          <p:nvPr/>
        </p:nvCxnSpPr>
        <p:spPr>
          <a:xfrm>
            <a:off x="4227761" y="5594048"/>
            <a:ext cx="3842158" cy="0"/>
          </a:xfrm>
          <a:prstGeom prst="line">
            <a:avLst/>
          </a:prstGeom>
          <a:ln>
            <a:solidFill>
              <a:schemeClr val="tx2">
                <a:lumMod val="40000"/>
                <a:lumOff val="60000"/>
              </a:schemeClr>
            </a:solidFill>
          </a:ln>
        </p:spPr>
        <p:style>
          <a:lnRef idx="3">
            <a:schemeClr val="dk1"/>
          </a:lnRef>
          <a:fillRef idx="0">
            <a:schemeClr val="dk1"/>
          </a:fillRef>
          <a:effectRef idx="2">
            <a:schemeClr val="dk1"/>
          </a:effectRef>
          <a:fontRef idx="minor">
            <a:schemeClr val="tx1"/>
          </a:fontRef>
        </p:style>
      </p:cxnSp>
      <p:pic>
        <p:nvPicPr>
          <p:cNvPr id="12" name="Graphique 11">
            <a:extLst>
              <a:ext uri="{FF2B5EF4-FFF2-40B4-BE49-F238E27FC236}">
                <a16:creationId xmlns:a16="http://schemas.microsoft.com/office/drawing/2014/main" id="{1D27F7E9-32A7-FF96-3750-8DAE975432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37858" y="271946"/>
            <a:ext cx="8632272" cy="3976679"/>
          </a:xfrm>
          <a:prstGeom prst="rect">
            <a:avLst/>
          </a:prstGeom>
        </p:spPr>
      </p:pic>
    </p:spTree>
    <p:extLst>
      <p:ext uri="{BB962C8B-B14F-4D97-AF65-F5344CB8AC3E}">
        <p14:creationId xmlns:p14="http://schemas.microsoft.com/office/powerpoint/2010/main" val="4066359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D5F0B40A-9A7C-EBF0-B9AE-56B149622E3C}"/>
              </a:ext>
            </a:extLst>
          </p:cNvPr>
          <p:cNvSpPr>
            <a:spLocks noGrp="1"/>
          </p:cNvSpPr>
          <p:nvPr>
            <p:ph type="title"/>
          </p:nvPr>
        </p:nvSpPr>
        <p:spPr>
          <a:xfrm>
            <a:off x="1683170" y="4893017"/>
            <a:ext cx="8825659" cy="566738"/>
          </a:xfrm>
        </p:spPr>
        <p:txBody>
          <a:bodyPr/>
          <a:lstStyle/>
          <a:p>
            <a:pPr algn="ctr"/>
            <a:r>
              <a:rPr lang="fr-FR" b="1" dirty="0">
                <a:solidFill>
                  <a:srgbClr val="B2B2B2"/>
                </a:solidFill>
                <a:effectLst/>
              </a:rPr>
              <a:t>Diagramme de séquence visiteur Super-hotel.com</a:t>
            </a:r>
            <a:endParaRPr lang="fr-FR" dirty="0"/>
          </a:p>
        </p:txBody>
      </p:sp>
      <p:sp>
        <p:nvSpPr>
          <p:cNvPr id="6" name="Espace réservé du texte 3">
            <a:extLst>
              <a:ext uri="{FF2B5EF4-FFF2-40B4-BE49-F238E27FC236}">
                <a16:creationId xmlns:a16="http://schemas.microsoft.com/office/drawing/2014/main" id="{D6FA4346-F290-07AD-FBE7-DE151D8E103A}"/>
              </a:ext>
            </a:extLst>
          </p:cNvPr>
          <p:cNvSpPr>
            <a:spLocks noGrp="1"/>
          </p:cNvSpPr>
          <p:nvPr>
            <p:ph type="body" sz="half" idx="2"/>
          </p:nvPr>
        </p:nvSpPr>
        <p:spPr>
          <a:xfrm>
            <a:off x="5005210" y="5678488"/>
            <a:ext cx="2628481" cy="493712"/>
          </a:xfrm>
        </p:spPr>
        <p:txBody>
          <a:bodyPr/>
          <a:lstStyle/>
          <a:p>
            <a:r>
              <a:rPr lang="fr-FR" dirty="0">
                <a:solidFill>
                  <a:srgbClr val="A9AFB8"/>
                </a:solidFill>
                <a:effectLst/>
              </a:rPr>
              <a:t>Pazmany Christian | 30/07/2023</a:t>
            </a:r>
            <a:endParaRPr lang="fr-FR" dirty="0"/>
          </a:p>
        </p:txBody>
      </p:sp>
      <p:cxnSp>
        <p:nvCxnSpPr>
          <p:cNvPr id="7" name="Connecteur droit 6">
            <a:extLst>
              <a:ext uri="{FF2B5EF4-FFF2-40B4-BE49-F238E27FC236}">
                <a16:creationId xmlns:a16="http://schemas.microsoft.com/office/drawing/2014/main" id="{336121B0-7D3F-C93F-A486-2DF493654379}"/>
              </a:ext>
            </a:extLst>
          </p:cNvPr>
          <p:cNvCxnSpPr/>
          <p:nvPr/>
        </p:nvCxnSpPr>
        <p:spPr>
          <a:xfrm>
            <a:off x="4227761" y="5594048"/>
            <a:ext cx="3842158" cy="0"/>
          </a:xfrm>
          <a:prstGeom prst="line">
            <a:avLst/>
          </a:prstGeom>
          <a:ln>
            <a:solidFill>
              <a:schemeClr val="tx2">
                <a:lumMod val="40000"/>
                <a:lumOff val="60000"/>
              </a:schemeClr>
            </a:solidFill>
          </a:ln>
        </p:spPr>
        <p:style>
          <a:lnRef idx="3">
            <a:schemeClr val="dk1"/>
          </a:lnRef>
          <a:fillRef idx="0">
            <a:schemeClr val="dk1"/>
          </a:fillRef>
          <a:effectRef idx="2">
            <a:schemeClr val="dk1"/>
          </a:effectRef>
          <a:fontRef idx="minor">
            <a:schemeClr val="tx1"/>
          </a:fontRef>
        </p:style>
      </p:cxnSp>
      <p:pic>
        <p:nvPicPr>
          <p:cNvPr id="2959" name="Graphique 2958">
            <a:extLst>
              <a:ext uri="{FF2B5EF4-FFF2-40B4-BE49-F238E27FC236}">
                <a16:creationId xmlns:a16="http://schemas.microsoft.com/office/drawing/2014/main" id="{69226522-3384-7977-80F2-DDBBC6A27C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4345464"/>
          </a:xfrm>
          <a:prstGeom prst="rect">
            <a:avLst/>
          </a:prstGeom>
        </p:spPr>
      </p:pic>
    </p:spTree>
    <p:extLst>
      <p:ext uri="{BB962C8B-B14F-4D97-AF65-F5344CB8AC3E}">
        <p14:creationId xmlns:p14="http://schemas.microsoft.com/office/powerpoint/2010/main" val="35390804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le d’ions">
  <a:themeElements>
    <a:clrScheme name="Salle d’ions">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Salle d’ions">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le d’ions">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1312</TotalTime>
  <Words>503</Words>
  <Application>Microsoft Office PowerPoint</Application>
  <PresentationFormat>Grand écran</PresentationFormat>
  <Paragraphs>40</Paragraphs>
  <Slides>6</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vt:i4>
      </vt:variant>
    </vt:vector>
  </HeadingPairs>
  <TitlesOfParts>
    <vt:vector size="12" baseType="lpstr">
      <vt:lpstr>Arial</vt:lpstr>
      <vt:lpstr>Century Gothic</vt:lpstr>
      <vt:lpstr>Söhne</vt:lpstr>
      <vt:lpstr>Wingdings</vt:lpstr>
      <vt:lpstr>Wingdings 3</vt:lpstr>
      <vt:lpstr>Salle d’ions</vt:lpstr>
      <vt:lpstr>Projet-Super-hotel.com</vt:lpstr>
      <vt:lpstr>Plan de Développement Frontend - Évaluation Super-hotel.fr</vt:lpstr>
      <vt:lpstr>Plan de Développement Frontend - Évaluation Super-hotel.fr</vt:lpstr>
      <vt:lpstr>Priorités et Justification des Choix Conceptuels :</vt:lpstr>
      <vt:lpstr>Cas d’utilisation visiteur Super-hotel.com</vt:lpstr>
      <vt:lpstr>Diagramme de séquence visiteur Super-hotel.com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Projet-Super-hotel.com</dc:title>
  <dc:creator>Christian PAZMANY</dc:creator>
  <cp:lastModifiedBy>Christian PAZMANY</cp:lastModifiedBy>
  <cp:revision>18</cp:revision>
  <dcterms:created xsi:type="dcterms:W3CDTF">2023-07-31T09:06:47Z</dcterms:created>
  <dcterms:modified xsi:type="dcterms:W3CDTF">2023-08-01T08:43:30Z</dcterms:modified>
</cp:coreProperties>
</file>