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638"/>
    <p:restoredTop sz="94720"/>
  </p:normalViewPr>
  <p:slideViewPr>
    <p:cSldViewPr snapToGrid="0">
      <p:cViewPr varScale="1">
        <p:scale>
          <a:sx n="211" d="100"/>
          <a:sy n="211" d="100"/>
        </p:scale>
        <p:origin x="1592" y="2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CDBB67-EC08-1643-AA97-CC4C6BB8E038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051F0-AA3F-6D40-A348-BDEC270CD11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84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C5051F0-AA3F-6D40-A348-BDEC270CD11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51727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5B460-09EF-DF74-C4D4-7DB5D19BD47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343639E-9609-A03C-2679-C8E3639DB16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94E1A-2EB5-82D4-8206-F4DC01465B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E5E54-18D1-0988-26BC-3DDAF86FEA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8B28A6-41DB-F1C0-E4CA-20DC6ACD3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89844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3EA339-C6F7-51C6-60B6-0921C6C709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C3EA357-2841-FF43-6012-EF131A3086A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1EC680-4936-74CA-4413-232FA3136E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4B01A6-6A9B-4D7A-A040-8A765BC52A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D185-3EEA-ECC6-5FB1-F48790B71B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8965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EFC2355-97AF-A0BB-1985-3EDCED2279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FFDC1EF-F855-B5E9-A3B3-EA2B64178B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D73D82-B6E8-825D-B321-D3F745DF4C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54C3DF-92FC-1BF2-C2D9-3FD1F5C11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699B8-372F-B0C3-EC99-618CC5836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6590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56730-3C39-4F45-6426-5EB314F38B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4D3A61-7220-E284-C98B-AEECFE5481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73A1D-103D-180A-DA9D-4817D58A97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FF2AC5-F12F-89D5-A3DD-0C05BF7ABE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D19229-8FDF-3B68-9080-35704F425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9355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F2CBA0-2ECD-90CE-BBB7-43E9ADB3D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56FE72-C989-662D-6DC7-E0EEAC9A41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B14732-F5A4-BE07-65CF-CDACE1360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E263216-2000-3ABF-4441-634C56238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916FF0-E527-8D64-3059-66F5765EB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27071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258D79-6ECD-F3BD-B509-CC556AB7F8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0DBA4F-B398-842A-DFE2-41637ED894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DDA5679-6C1D-92DD-D7C1-400E023FE02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3915AC-FFBD-0F7E-B05E-781A2FAB13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DAC7BB-1313-8C97-5C99-34EDF40BA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16D539-84DA-8B32-0B28-F8837BDC97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00946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A18B11-7E37-E119-D13C-AA5048E881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4570B9-DB35-A479-EE8C-93E7E7906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33239E3-4A47-7DAA-A9AA-5434D7BDCBA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EDEEB87-9A55-52FA-3769-4C19D43DED8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3475E1F-14A2-9665-5537-2D177CF9645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0A9B0-189D-C81C-9433-6E26A7801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6669F1-36C0-15C5-9060-B6C11C9EE9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FBA606C-91AA-03F0-FBDA-08414D53F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9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EA310C-16D4-02E7-A7D1-0A9BFD64B4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AC5F3EA-CE8D-C300-BE0A-70CC4D265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712A20-BF96-15BC-8A3F-CCB330729E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4B80B33-4B8C-DF7F-1B7D-EDF546E47F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4929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82E8DB-2EFF-004C-EACE-EF189211C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200EF0-DA79-81B1-4C59-8BE4F766A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6288A3-82A3-5740-AC2E-C12E016F14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63177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01629-C64F-3B12-DD09-20AD32585D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4C4FA7-E125-D338-1DD0-F0E3BCEFEC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4DE0F3-039D-F945-6071-E267E13E34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747E6-2197-F143-D231-9A4509271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41D6BD3-2A91-EAFF-5851-9144BABB9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1F5D43-5801-40A7-B7BA-AE37746575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6834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CB5EAA-94A2-A44C-8936-E74F5C955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C6625DC-5917-21F6-5665-FF4652F05F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6E7A1C2-181A-F6CC-3B70-0B4FF9D0BA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A6FB24-6028-C912-264F-FA9F20C8D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D0F15B-E787-AE9F-9E44-869F3FEDF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0FD129-2ECC-49C8-B8CF-36DFE159CB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3982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028145-6E9B-B644-8256-2918E51776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9A3257-6381-5EAC-2C74-3A3C1766D5C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A6D8E-BCD8-7A20-53A0-9F3DFBEF635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2D0D82B-2C9E-5F48-8F55-34F1553FF576}" type="datetimeFigureOut">
              <a:rPr lang="en-US" smtClean="0"/>
              <a:t>8/3/25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29E988-CB83-5D5D-B55D-EA0A4A03C64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5AAE48-30E6-8986-2B11-638A091DEA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46A2610-F224-7A48-9F77-C5D8CF9BC56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551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>
            <a:extLst>
              <a:ext uri="{FF2B5EF4-FFF2-40B4-BE49-F238E27FC236}">
                <a16:creationId xmlns:a16="http://schemas.microsoft.com/office/drawing/2014/main" id="{D67B29CF-D273-B97D-0CB3-6B8B5D5D0312}"/>
              </a:ext>
            </a:extLst>
          </p:cNvPr>
          <p:cNvGrpSpPr/>
          <p:nvPr/>
        </p:nvGrpSpPr>
        <p:grpSpPr>
          <a:xfrm>
            <a:off x="273879" y="18337"/>
            <a:ext cx="11805767" cy="6582651"/>
            <a:chOff x="273879" y="18337"/>
            <a:chExt cx="11805767" cy="6582651"/>
          </a:xfrm>
        </p:grpSpPr>
        <p:pic>
          <p:nvPicPr>
            <p:cNvPr id="1026" name="Picture 2" descr="Generated image">
              <a:extLst>
                <a:ext uri="{FF2B5EF4-FFF2-40B4-BE49-F238E27FC236}">
                  <a16:creationId xmlns:a16="http://schemas.microsoft.com/office/drawing/2014/main" id="{C3B68C14-29C9-05E5-607F-5719A6874B01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4003" t="2473" b="14510"/>
            <a:stretch>
              <a:fillRect/>
            </a:stretch>
          </p:blipFill>
          <p:spPr bwMode="auto">
            <a:xfrm>
              <a:off x="3276096" y="836467"/>
              <a:ext cx="5009751" cy="4836147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" name="TextBox 1">
              <a:extLst>
                <a:ext uri="{FF2B5EF4-FFF2-40B4-BE49-F238E27FC236}">
                  <a16:creationId xmlns:a16="http://schemas.microsoft.com/office/drawing/2014/main" id="{F7DD2C9E-0BF0-A12D-5A5F-616D5290957D}"/>
                </a:ext>
              </a:extLst>
            </p:cNvPr>
            <p:cNvSpPr txBox="1"/>
            <p:nvPr/>
          </p:nvSpPr>
          <p:spPr>
            <a:xfrm>
              <a:off x="3342707" y="3169397"/>
              <a:ext cx="520783" cy="417839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endParaRPr lang="en-US" dirty="0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A0AF0C20-1711-FA47-AB3C-26DBF7ECCBBF}"/>
                </a:ext>
              </a:extLst>
            </p:cNvPr>
            <p:cNvSpPr txBox="1"/>
            <p:nvPr/>
          </p:nvSpPr>
          <p:spPr>
            <a:xfrm>
              <a:off x="273879" y="2879350"/>
              <a:ext cx="3329219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377518FD-C153-DD8F-C969-225148E64997}"/>
                </a:ext>
              </a:extLst>
            </p:cNvPr>
            <p:cNvSpPr txBox="1"/>
            <p:nvPr/>
          </p:nvSpPr>
          <p:spPr>
            <a:xfrm>
              <a:off x="8660601" y="1294175"/>
              <a:ext cx="2244962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Solve for values inside the domain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02E4ADFF-DBE8-0D12-6C0F-76B87AE4E363}"/>
                </a:ext>
              </a:extLst>
            </p:cNvPr>
            <p:cNvCxnSpPr>
              <a:cxnSpLocks/>
            </p:cNvCxnSpPr>
            <p:nvPr/>
          </p:nvCxnSpPr>
          <p:spPr>
            <a:xfrm>
              <a:off x="2936980" y="3378316"/>
              <a:ext cx="339116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0F43458-5550-7A2E-044E-44A976770B68}"/>
                </a:ext>
              </a:extLst>
            </p:cNvPr>
            <p:cNvSpPr txBox="1"/>
            <p:nvPr/>
          </p:nvSpPr>
          <p:spPr>
            <a:xfrm>
              <a:off x="4592552" y="5893102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8FF0DAF0-6EC2-1056-A84C-FE62D00934AE}"/>
                </a:ext>
              </a:extLst>
            </p:cNvPr>
            <p:cNvSpPr txBox="1"/>
            <p:nvPr/>
          </p:nvSpPr>
          <p:spPr>
            <a:xfrm>
              <a:off x="8660601" y="3024373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D1FC46B8-AFA1-3500-5BA4-035B3B62B46A}"/>
                </a:ext>
              </a:extLst>
            </p:cNvPr>
            <p:cNvSpPr txBox="1"/>
            <p:nvPr/>
          </p:nvSpPr>
          <p:spPr>
            <a:xfrm>
              <a:off x="4193274" y="18337"/>
              <a:ext cx="341904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Prescribe boundary values (boundary conditions) 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F3B7B5DF-5CAA-6D21-0742-420995264EC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85847" y="3378316"/>
              <a:ext cx="37475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74D0B061-325C-B4D2-A82C-E8BECF24F7FB}"/>
                </a:ext>
              </a:extLst>
            </p:cNvPr>
            <p:cNvCxnSpPr>
              <a:cxnSpLocks/>
            </p:cNvCxnSpPr>
            <p:nvPr/>
          </p:nvCxnSpPr>
          <p:spPr>
            <a:xfrm>
              <a:off x="5722416" y="701288"/>
              <a:ext cx="0" cy="22512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6A941FDE-DCDA-9203-0115-FFBCAC1B9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902796" y="5672614"/>
              <a:ext cx="0" cy="233377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CEBB8848-200F-3D47-CCD4-7470B83E44B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696705" y="1896256"/>
              <a:ext cx="963896" cy="5199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C3275-CC71-A988-E52B-9DF851AA6F37}"/>
                  </a:ext>
                </a:extLst>
              </p:cNvPr>
              <p:cNvSpPr txBox="1"/>
              <p:nvPr/>
            </p:nvSpPr>
            <p:spPr>
              <a:xfrm>
                <a:off x="5615629" y="3033238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1C3275-CC71-A988-E52B-9DF851AA6F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15629" y="3033238"/>
                <a:ext cx="815449" cy="400110"/>
              </a:xfrm>
              <a:prstGeom prst="rect">
                <a:avLst/>
              </a:prstGeom>
              <a:blipFill>
                <a:blip r:embed="rId4"/>
                <a:stretch>
                  <a:fillRect t="-9375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EA1A2-61A4-1A3E-8310-F8D6A93C985F}"/>
                  </a:ext>
                </a:extLst>
              </p:cNvPr>
              <p:cNvSpPr txBox="1"/>
              <p:nvPr/>
            </p:nvSpPr>
            <p:spPr>
              <a:xfrm>
                <a:off x="6120087" y="3112572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+1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77EA1A2-61A4-1A3E-8310-F8D6A93C985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20087" y="3112572"/>
                <a:ext cx="815449" cy="400110"/>
              </a:xfrm>
              <a:prstGeom prst="rect">
                <a:avLst/>
              </a:prstGeom>
              <a:blipFill>
                <a:blip r:embed="rId5"/>
                <a:stretch>
                  <a:fillRect t="-9375" r="-454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B6BFF-0A53-6697-5564-E988DB1FAB69}"/>
                  </a:ext>
                </a:extLst>
              </p:cNvPr>
              <p:cNvSpPr txBox="1"/>
              <p:nvPr/>
            </p:nvSpPr>
            <p:spPr>
              <a:xfrm>
                <a:off x="4965522" y="3123179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e>
                        <m: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𝑖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sub>
                      </m:sSub>
                    </m:oMath>
                  </m:oMathPara>
                </a14:m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88B6BFF-0A53-6697-5564-E988DB1FAB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65522" y="3123179"/>
                <a:ext cx="815449" cy="400110"/>
              </a:xfrm>
              <a:prstGeom prst="rect">
                <a:avLst/>
              </a:prstGeom>
              <a:blipFill>
                <a:blip r:embed="rId6"/>
                <a:stretch>
                  <a:fillRect t="-6061" r="-4615" b="-242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8FA2E-ED27-5D1D-E7D3-834A26A5212D}"/>
                  </a:ext>
                </a:extLst>
              </p:cNvPr>
              <p:cNvSpPr txBox="1"/>
              <p:nvPr/>
            </p:nvSpPr>
            <p:spPr>
              <a:xfrm>
                <a:off x="3195373" y="384521"/>
                <a:ext cx="815449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000" b="0" i="0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Δ</m:t>
                      </m:r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𝑥</m:t>
                      </m:r>
                    </m:oMath>
                  </m:oMathPara>
                </a14:m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21B8FA2E-ED27-5D1D-E7D3-834A26A521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5373" y="384521"/>
                <a:ext cx="815449" cy="400110"/>
              </a:xfrm>
              <a:prstGeom prst="rect">
                <a:avLst/>
              </a:prstGeom>
              <a:blipFill>
                <a:blip r:embed="rId7"/>
                <a:stretch>
                  <a:fillRect t="-9375" b="-281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5729A9F-1C48-E44E-6716-3D21657E1FB9}"/>
              </a:ext>
            </a:extLst>
          </p:cNvPr>
          <p:cNvCxnSpPr/>
          <p:nvPr/>
        </p:nvCxnSpPr>
        <p:spPr>
          <a:xfrm>
            <a:off x="3301403" y="807250"/>
            <a:ext cx="587396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EC20C-F484-F911-BBB1-F4DC371194B8}"/>
                  </a:ext>
                </a:extLst>
              </p:cNvPr>
              <p:cNvSpPr txBox="1"/>
              <p:nvPr/>
            </p:nvSpPr>
            <p:spPr>
              <a:xfrm>
                <a:off x="747443" y="1478605"/>
                <a:ext cx="2153899" cy="67762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𝑢</m:t>
                          </m:r>
                        </m:num>
                        <m:den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𝜕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  <m:r>
                        <a:rPr lang="en-US" sz="2000" b="0" i="1" dirty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i="1" dirty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+1</m:t>
                              </m:r>
                            </m:sub>
                          </m:sSub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𝑖</m:t>
                              </m:r>
                              <m:r>
                                <a:rPr lang="en-US" sz="2000" b="0" i="1" dirty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sub>
                          </m:sSub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Δ</m:t>
                          </m:r>
                          <m:r>
                            <a:rPr lang="en-US" sz="2000" b="0" i="1" dirty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</a:p>
            </p:txBody>
          </p:sp>
        </mc:Choice>
        <mc:Fallback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4F7EC20C-F484-F911-BBB1-F4DC371194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443" y="1478605"/>
                <a:ext cx="2153899" cy="677621"/>
              </a:xfrm>
              <a:prstGeom prst="rect">
                <a:avLst/>
              </a:prstGeom>
              <a:blipFill>
                <a:blip r:embed="rId8"/>
                <a:stretch>
                  <a:fillRect r="-2941"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F500FBB-3017-82B7-282D-0E603FABC690}"/>
              </a:ext>
            </a:extLst>
          </p:cNvPr>
          <p:cNvCxnSpPr>
            <a:cxnSpLocks/>
          </p:cNvCxnSpPr>
          <p:nvPr/>
        </p:nvCxnSpPr>
        <p:spPr>
          <a:xfrm>
            <a:off x="2755311" y="2112305"/>
            <a:ext cx="2860318" cy="101087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91691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43</Words>
  <Application>Microsoft Macintosh PowerPoint</Application>
  <PresentationFormat>Widescreen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Aptos</vt:lpstr>
      <vt:lpstr>Aptos Display</vt:lpstr>
      <vt:lpstr>Arial</vt:lpstr>
      <vt:lpstr>Cambria Math</vt:lpstr>
      <vt:lpstr>Times New Roman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He, Ping [AER E]</dc:creator>
  <cp:lastModifiedBy>He, Ping [AER E]</cp:lastModifiedBy>
  <cp:revision>7</cp:revision>
  <dcterms:created xsi:type="dcterms:W3CDTF">2025-08-03T01:16:14Z</dcterms:created>
  <dcterms:modified xsi:type="dcterms:W3CDTF">2025-08-04T00:04:26Z</dcterms:modified>
</cp:coreProperties>
</file>