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960870-12CA-4B41-B24A-F564CDB80273}">
  <a:tblStyle styleId="{71960870-12CA-4B41-B24A-F564CDB802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c0334d38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c0334d38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c0334d38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c0334d38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c0334d386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c0334d38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c0334d386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c0334d386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0c2e0954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0c2e0954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c0334d386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c0334d386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0c2e0954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0c2e0954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0c7f55a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0c7f55a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c0334d38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c0334d38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0c2e095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0c2e095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0edc322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0edc322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c0334d386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c0334d386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0c2e0954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0c2e0954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0c2e0954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0c2e0954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c38c115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c38c115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c38c1157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c38c1157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0d3adf51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0d3adf5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content-bos5-1.xx.fbcdn.net/v/t39.2365-6/10000000_662098952474184_2584067087619170692_n.pdf?_nc_cat=105&amp;ccb=1-7&amp;_nc_sid=3c67a6&amp;_nc_ohc=slMdknTWhmgAb4No-kc&amp;_nc_ht=scontent-bos5-1.xx&amp;oh=00_AfDsuxJIzD0TuuI-UnHAnMN99UoPSUpXJ3oe8jCo9NRdgg&amp;oe=6635EA3F" TargetMode="External"/><Relationship Id="rId4" Type="http://schemas.openxmlformats.org/officeDocument/2006/relationships/hyperlink" Target="https://github.com/huggingface/peft" TargetMode="External"/><Relationship Id="rId5" Type="http://schemas.openxmlformats.org/officeDocument/2006/relationships/hyperlink" Target="https://huggingface.co/datasets/sjsq/PrivacyPolicy" TargetMode="External"/><Relationship Id="rId6" Type="http://schemas.openxmlformats.org/officeDocument/2006/relationships/hyperlink" Target="https://gist.github.com/younesbelkada/9f7f75c94bdc1981c8ca5cc937d4a4da/revisions#diff-13234f29e7bfd6c1561e0ad3ceef97ed5aae346f100381c69e60adec80e6049a" TargetMode="External"/><Relationship Id="rId7" Type="http://schemas.openxmlformats.org/officeDocument/2006/relationships/hyperlink" Target="https://medium.com/nlplanet/two-minutes-nlp-learn-the-rouge-metric-by-examples-f179cc285499" TargetMode="External"/><Relationship Id="rId8" Type="http://schemas.openxmlformats.org/officeDocument/2006/relationships/hyperlink" Target="https://medium.com/nlplanet/two-minutes-nlp-learn-the-rouge-metric-by-examples-f179cc285499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huggingface.co/NousResearch/Llama-2-7b-chat-hf" TargetMode="External"/><Relationship Id="rId4" Type="http://schemas.openxmlformats.org/officeDocument/2006/relationships/hyperlink" Target="https://scontent-bos5-1.xx.fbcdn.net/v/t39.2365-6/10000000_662098952474184_2584067087619170692_n.pdf?_nc_cat=105&amp;ccb=1-7&amp;_nc_sid=3c67a6&amp;_nc_ohc=slMdknTWhmgAb4No-kc&amp;_nc_ht=scontent-bos5-1.xx&amp;oh=00_AfDsuxJIzD0TuuI-UnHAnMN99UoPSUpXJ3oe8jCo9NRdgg&amp;oe=6635EA3F" TargetMode="External"/><Relationship Id="rId5" Type="http://schemas.openxmlformats.org/officeDocument/2006/relationships/hyperlink" Target="https://colab.research.google.com/drive/1PEQyJO1-f6j0S_XJ8DV50NkpzasXkrzd" TargetMode="External"/><Relationship Id="rId6" Type="http://schemas.openxmlformats.org/officeDocument/2006/relationships/hyperlink" Target="https://huggingface.co/datasets/sjsq/PrivacyPolicy" TargetMode="External"/><Relationship Id="rId7" Type="http://schemas.openxmlformats.org/officeDocument/2006/relationships/hyperlink" Target="https://github.com/huggingface/peft" TargetMode="External"/><Relationship Id="rId8" Type="http://schemas.openxmlformats.org/officeDocument/2006/relationships/hyperlink" Target="https://doi.org/10.48550/ARXIV.1706.0376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huggingface.co/datasets/sjsq/PrivacyPolicy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Fine-tuning Llama2-7B-Chat for Privacy Policy Q&amp;A and Summarization</a:t>
            </a:r>
            <a:endParaRPr sz="3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139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Chris Puzzo, Christian Jackson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5/14</a:t>
            </a:r>
            <a:r>
              <a:rPr lang="en" sz="1200"/>
              <a:t>/2024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UNH COMP 741/841 Sabin</a:t>
            </a:r>
            <a:endParaRPr sz="1200"/>
          </a:p>
        </p:txBody>
      </p:sp>
      <p:sp>
        <p:nvSpPr>
          <p:cNvPr id="56" name="Google Shape;56;p13"/>
          <p:cNvSpPr txBox="1"/>
          <p:nvPr/>
        </p:nvSpPr>
        <p:spPr>
          <a:xfrm>
            <a:off x="1141650" y="2797175"/>
            <a:ext cx="68607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(Fine-tuning Llama2)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ROUGE Scores / Metrics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rPr lang="en" sz="1577"/>
              <a:t>(Christian)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ROUGE-1 — measures </a:t>
            </a:r>
            <a:r>
              <a:rPr b="1" lang="en" sz="1300">
                <a:solidFill>
                  <a:schemeClr val="dk1"/>
                </a:solidFill>
              </a:rPr>
              <a:t>unigram</a:t>
            </a:r>
            <a:r>
              <a:rPr lang="en" sz="1300">
                <a:solidFill>
                  <a:schemeClr val="dk1"/>
                </a:solidFill>
              </a:rPr>
              <a:t> overlap (number of single word matches)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ROUGE-2 — measures </a:t>
            </a:r>
            <a:r>
              <a:rPr b="1" lang="en" sz="1300">
                <a:solidFill>
                  <a:schemeClr val="dk1"/>
                </a:solidFill>
              </a:rPr>
              <a:t>bigram</a:t>
            </a:r>
            <a:r>
              <a:rPr lang="en" sz="1300">
                <a:solidFill>
                  <a:schemeClr val="dk1"/>
                </a:solidFill>
              </a:rPr>
              <a:t> overlap (number of two word sequence matches)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ROUGE-L — measures </a:t>
            </a:r>
            <a:r>
              <a:rPr b="1" lang="en" sz="1300">
                <a:solidFill>
                  <a:schemeClr val="dk1"/>
                </a:solidFill>
              </a:rPr>
              <a:t>longest matching sequence</a:t>
            </a:r>
            <a:r>
              <a:rPr lang="en" sz="1300">
                <a:solidFill>
                  <a:schemeClr val="dk1"/>
                </a:solidFill>
              </a:rPr>
              <a:t> of words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300">
                <a:solidFill>
                  <a:schemeClr val="dk1"/>
                </a:solidFill>
              </a:rPr>
              <a:t>R</a:t>
            </a:r>
            <a:r>
              <a:rPr lang="en" sz="1300">
                <a:solidFill>
                  <a:schemeClr val="dk1"/>
                </a:solidFill>
              </a:rPr>
              <a:t>ecall –  how much of a </a:t>
            </a:r>
            <a:r>
              <a:rPr b="1" lang="en" sz="1300">
                <a:solidFill>
                  <a:schemeClr val="dk1"/>
                </a:solidFill>
              </a:rPr>
              <a:t>candidate text summary</a:t>
            </a:r>
            <a:r>
              <a:rPr lang="en" sz="1300">
                <a:solidFill>
                  <a:schemeClr val="dk1"/>
                </a:solidFill>
              </a:rPr>
              <a:t> is included in a </a:t>
            </a:r>
            <a:r>
              <a:rPr b="1" lang="en" sz="1300">
                <a:solidFill>
                  <a:schemeClr val="dk1"/>
                </a:solidFill>
              </a:rPr>
              <a:t>reference text summary</a:t>
            </a:r>
            <a:br>
              <a:rPr b="1" lang="en" sz="1300">
                <a:solidFill>
                  <a:schemeClr val="dk1"/>
                </a:solidFill>
              </a:rPr>
            </a:b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Precision — ratio of unigrams or bigrams that are common to both a </a:t>
            </a:r>
            <a:r>
              <a:rPr b="1" lang="en" sz="1300">
                <a:solidFill>
                  <a:schemeClr val="dk1"/>
                </a:solidFill>
              </a:rPr>
              <a:t>candidate text summary</a:t>
            </a:r>
            <a:r>
              <a:rPr lang="en" sz="1300">
                <a:solidFill>
                  <a:schemeClr val="dk1"/>
                </a:solidFill>
              </a:rPr>
              <a:t> and a </a:t>
            </a:r>
            <a:r>
              <a:rPr b="1" lang="en" sz="1300">
                <a:solidFill>
                  <a:schemeClr val="dk1"/>
                </a:solidFill>
              </a:rPr>
              <a:t>reference text summary</a:t>
            </a:r>
            <a:r>
              <a:rPr lang="en" sz="1300">
                <a:solidFill>
                  <a:schemeClr val="dk1"/>
                </a:solidFill>
              </a:rPr>
              <a:t> to the total unigrams or bigrams in the </a:t>
            </a:r>
            <a:r>
              <a:rPr b="1" lang="en" sz="1300">
                <a:solidFill>
                  <a:schemeClr val="dk1"/>
                </a:solidFill>
              </a:rPr>
              <a:t>candidate text summary</a:t>
            </a:r>
            <a:br>
              <a:rPr b="1"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Recall = overlapping_sequences / total_sequences_in_the_REFERENCE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Precision = overlapping_sequences / total_sequences_in_SYSTEM_SUMMARY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F1-score = 2 * (precision * recall) / (precision + recall)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063" y="152400"/>
            <a:ext cx="735386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463" y="116875"/>
            <a:ext cx="71070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19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rPr lang="en" sz="1577"/>
              <a:t>(Christian)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017725"/>
            <a:ext cx="8520600" cy="3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fine-tuned Llama-2-7b LLM did not </a:t>
            </a:r>
            <a:r>
              <a:rPr lang="en" sz="1400"/>
              <a:t>perform as well as we’d hoped. Some p</a:t>
            </a:r>
            <a:r>
              <a:rPr lang="en" sz="1400"/>
              <a:t>ossible reasons for the poor performance could be: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Dataset used for fine-tuning was not adequate in size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Dataset used for fine-tuning was not adequate in quality of content or structure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benchmark responses from ChatGPT4 could be improved by humans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Improved test prompts may make a difference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7B parameter model may be too small for this task.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ROUGE metric may not adequately measure the quality of responses.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Fine-tuning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7"/>
              <a:t>(Chris)</a:t>
            </a:r>
            <a:endParaRPr sz="1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t/>
            </a:r>
            <a:endParaRPr sz="1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298600"/>
            <a:ext cx="8520600" cy="3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rPr lang="en" sz="1577"/>
              <a:t>(Christian)</a:t>
            </a:r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446950" y="1374425"/>
            <a:ext cx="34239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Week 1 Milestones: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Research into models + techniques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Finished proposal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Week 2 Milestones: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Research into datasets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Research into PEFT and QLoRA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Finished Design</a:t>
            </a:r>
            <a:endParaRPr sz="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Week 3 Milestones: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Researched ROUGE testing metric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Parsing, loading tuning dataset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Deployed Llama 2 in a test environment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Deployed Llama 2 on a MacOS environment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Researched fine-tuning Llama 2 on Colab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Found an open-source notebook to use to fine-tune</a:t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3870850" y="1374425"/>
            <a:ext cx="38727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Week 4 Milestones: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Iterated on code development/test cycles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Trained the PEFT adapter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Started fine-tuning with the dataset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Put the model on Hugging Face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First project presentation</a:t>
            </a:r>
            <a:endParaRPr sz="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Week 5 Milestones: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Finished code adaptation/debugging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Test case development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Test case execution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Evaluate the model qualitatively (human)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Calculated test results (ROUGE scores)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Report writing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Week 6 Milestones (projected):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Re-calculated test results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Final oral presentation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rPr lang="en" sz="1577"/>
              <a:t>(</a:t>
            </a:r>
            <a:r>
              <a:rPr lang="en" sz="1577"/>
              <a:t>Christian)</a:t>
            </a: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638" y="946925"/>
            <a:ext cx="4964725" cy="38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5"/>
              <a:t>Meta AI. 2023. “Llama 2: Open Foundation and Fine-Tuned Chat Models”. Accessed April 29 2024. </a:t>
            </a:r>
            <a:r>
              <a:rPr lang="en" sz="1045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https://scontent-bos5-1.xx.fbcdn.net/v/t39.2365-6/10000000_662098952474184_2584067087619170692_n.pdf?_nc_cat=105&amp;ccb=1-7&amp;_nc_sid=3c67a6&amp;_nc_ohc=slMdknTWhmgAb4No-kc&amp;_nc_ht=scontent-bos5-1.xx&amp;oh=00_AfDsuxJIzD0TuuI-UnHAnMN99UoPSUpXJ3oe8jCo9NRdgg&amp;oe=6635EA3F</a:t>
            </a:r>
            <a:endParaRPr sz="10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45"/>
              <a:t>Sourab Mangrulkar and Sylvain Gugger and Lysandre Debut and Younes Belkada and Sayak Paul and Benjamin Bossan. 2022. “PEFT: State-of-the-art Parameter-Efficient Fine-Tuning methods”. Accessed April 29 2024. </a:t>
            </a:r>
            <a:r>
              <a:rPr lang="en" sz="1045" u="sng">
                <a:solidFill>
                  <a:schemeClr val="hlink"/>
                </a:solidFill>
                <a:hlinkClick r:id="rId4"/>
              </a:rPr>
              <a:t>https://github.com/huggingface/peft</a:t>
            </a:r>
            <a:endParaRPr sz="10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45"/>
              <a:t>Sjqj. 2024. “PrivacyPolicy”. Accessed April 29 2024. </a:t>
            </a:r>
            <a:r>
              <a:rPr lang="en" sz="1045" u="sng">
                <a:solidFill>
                  <a:schemeClr val="hlink"/>
                </a:solidFill>
                <a:hlinkClick r:id="rId5"/>
              </a:rPr>
              <a:t>https://huggingface.co/datasets/sjsq/PrivacyPolicy</a:t>
            </a:r>
            <a:endParaRPr sz="10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45"/>
              <a:t>Belkada, Younes, Jul 21, 2023, 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finetune_llama_v2.py</a:t>
            </a:r>
            <a:r>
              <a:rPr lang="en" sz="1045"/>
              <a:t>. Accessed April 29, 2024.</a:t>
            </a:r>
            <a:br>
              <a:rPr lang="en" sz="1045"/>
            </a:br>
            <a:r>
              <a:rPr lang="en" sz="1045"/>
              <a:t>	https://gist.github.com/younesbelkada/9f7f75c94bdc1981c8ca5cc937d4a4da</a:t>
            </a:r>
            <a:endParaRPr sz="1045"/>
          </a:p>
          <a:p>
            <a:pPr indent="-279400" lvl="0" marL="2794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Chiusano, Fabio. 2023. “Two Minutes NLP — Learn the ROUGE Metric by Examples.” </a:t>
            </a:r>
            <a:r>
              <a:rPr i="1" lang="en" sz="1100">
                <a:solidFill>
                  <a:schemeClr val="dk1"/>
                </a:solidFill>
              </a:rPr>
              <a:t>NLPlanet</a:t>
            </a:r>
            <a:r>
              <a:rPr lang="en" sz="1100">
                <a:solidFill>
                  <a:schemeClr val="dk1"/>
                </a:solidFill>
              </a:rPr>
              <a:t> (blog). August 4, 2023.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Accessed April 30, 2024. </a:t>
            </a:r>
            <a:r>
              <a:rPr lang="en" sz="1100" u="sng">
                <a:solidFill>
                  <a:schemeClr val="hlink"/>
                </a:solidFill>
                <a:hlinkClick r:id="rId8"/>
              </a:rPr>
              <a:t>https://medium.com/nlplanet/two-minutes-nlp-learn-the-rouge-metric-by-examples-f179cc285499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4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/>
        </p:nvSpPr>
        <p:spPr>
          <a:xfrm>
            <a:off x="28425" y="35500"/>
            <a:ext cx="8866800" cy="48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Nousresearch. 2023. “Llama-2-7b-chat-hf”. Accessed 2024. </a:t>
            </a:r>
            <a:r>
              <a:rPr lang="en" sz="11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https://huggingface.co/NousResearch/Llama-2-7b-chat-hf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 AI. 2023. “Llama 2: Open Foundation and Fine-Tuned Chat Models”. Accessed 2024. </a:t>
            </a:r>
            <a:r>
              <a:rPr lang="en" sz="11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https://scontent-bos5-1.xx.fbcdn.net/v/t39.2365-6/10000000_662098952474184_2584067087619170692_n.pdf?_nc_cat=105&amp;ccb=1-7&amp;_nc_sid=3c67a6&amp;_nc_ohc=slMdknTWhmgAb4No-kc&amp;_nc_ht=scontent-bos5-1.xx&amp;oh=00_AfDsuxJIzD0TuuI-UnHAnMN99UoPSUpXJ3oe8jCo9NRdgg&amp;oe=6635EA3F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Wolf, Thomas, Lysandre Debut, Victor Sanh, Julien Chaumond, Clement Delangue, Anthony Moi, Pierric Cistac, et al. 2020. “Transformers: State-of-the-Art Natural Language Processing.” In Proceedings of the 2020 Conference on Empirical Methods in Natural Language Processing: System Demonstrations, 38–45. Online: Association for Computational Linguistics. https://doi.org/10.18653/v1/2020.emnlp-demos.6.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Labonne, Maxime. 2023. “Fine-tune Llama 2 in Google Colab”. Accessed 2024. </a:t>
            </a:r>
            <a:r>
              <a:rPr lang="en" sz="11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https://colab.research.google.com/drive/1PEQyJO1-f6j0S_XJ8DV50NkpzasXkrzd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Sjsq. 2024. “PrivacyPolicy”. Accessed 2024. </a:t>
            </a:r>
            <a:r>
              <a:rPr lang="en" sz="11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https://huggingface.co/datasets/sjsq/PrivacyPolicy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Mangrulkar, Sourab, Gugger, Sylvain, Debut, Lysandre, Belkada, Younes,  Paul, Sayak, Bossan, Benjamin. 2022. “PEFT: State-of-the-art Parameter-Efficient Fine-Tuning methods”. Accessed 2024. </a:t>
            </a:r>
            <a:r>
              <a:rPr lang="en" sz="11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https://github.com/huggingface/peft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Google_opensource, 2022. rouge-score 0.1.2 library (https://pypi.org/project/rouge-score/)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Vaswani, Ashish, Noam Shazeer, Niki Parmar, Jakob Uszkoreit, Llion Jones, Aidan N. Gomez, Lukasz Kaiser, and Illia Polosukhin. 2017. “Attention Is All You Need.” </a:t>
            </a:r>
            <a:r>
              <a:rPr lang="en" sz="11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https://doi.org/10.48550/ARXIV.1706.03762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AI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7"/>
              <a:t>(Christian)</a:t>
            </a:r>
            <a:endParaRPr sz="1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t/>
            </a:r>
            <a:endParaRPr sz="1577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396000"/>
            <a:ext cx="85206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Problem: Can a smaller, locally hosted, LLM be fine-tuned to exhibit expertise in a particular domain e.g. structure and content of privacy policies?</a:t>
            </a:r>
            <a:endParaRPr sz="14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</a:t>
            </a:r>
            <a:r>
              <a:rPr lang="en" sz="1200"/>
              <a:t>enefits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lower costs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privacy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Proposed Solution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7 billion parameter LLM that can be used to summarize and answer questions about privacy policies.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Natural language processing (NLP)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Text s</a:t>
            </a:r>
            <a:r>
              <a:rPr lang="en" sz="1200"/>
              <a:t>ummarization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Question / answer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Large Language Model – Meta Llama 2-7b (Meta AI 2023)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Dataset: sjsq </a:t>
            </a:r>
            <a:r>
              <a:rPr lang="en" sz="1200"/>
              <a:t>Privacy</a:t>
            </a:r>
            <a:r>
              <a:rPr lang="en" sz="1200"/>
              <a:t>Policy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9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 of Findings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rPr lang="en" sz="1577"/>
              <a:t>(Christian)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17725"/>
            <a:ext cx="8520600" cy="3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/>
              <a:t>What we accomplished: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</a:t>
            </a:r>
            <a:r>
              <a:rPr lang="en" sz="1400"/>
              <a:t>ine-tuned a Llama2-7b LLM using QLoRA and PEFT techniques with a privacy policy dataset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Evaluated and compared a fine-tuned LLM to its un-tuned model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Calculated ROUGE scores for test results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Got local Llama-7B and 13B LLM models running locally on an M3 MacBook Pro / 24GB</a:t>
            </a:r>
            <a:br>
              <a:rPr lang="en" sz="1400"/>
            </a:br>
            <a:r>
              <a:rPr lang="en" sz="1400"/>
              <a:t>(Note: we didn’t use these instances for our testing)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/>
              <a:t>Findings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significant improvements over the baseline Llama2 model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ROUGE scores show minimal improvement in a couple of test questions and regression in others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Untuned Llama 2 model performed well, but also exhibited issues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9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rPr lang="en" sz="1577"/>
              <a:t>(Christian)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017725"/>
            <a:ext cx="8520600" cy="13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https://huggingface.co/datasets/sjsq/PrivacyPolicy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CSV contains 1789 records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50 unique privacy policies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9638" y="2514500"/>
            <a:ext cx="5724730" cy="23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Theoretical 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rPr lang="en" sz="1577"/>
              <a:t>(ChrisP)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78400"/>
            <a:ext cx="8520600" cy="3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Theoretical background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LLMs, Transformers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NLP Tasks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Fine Tuning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PEFT / QLoRA (</a:t>
            </a:r>
            <a:r>
              <a:rPr lang="en" sz="1600"/>
              <a:t>Mangrulkar et. al 2022)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System: </a:t>
            </a:r>
            <a:r>
              <a:rPr lang="en"/>
              <a:t>structure</a:t>
            </a:r>
            <a:r>
              <a:rPr lang="en"/>
              <a:t>, functionality, and performance</a:t>
            </a:r>
            <a:br>
              <a:rPr lang="en"/>
            </a:br>
            <a:r>
              <a:rPr lang="en" sz="1577"/>
              <a:t> (ChrisP)</a:t>
            </a:r>
            <a:endParaRPr sz="1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338975"/>
            <a:ext cx="8520600" cy="32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using several Huggingface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Transformers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Llama 2 (7b-chat model)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PEFT/QLoRA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 questions about privacy policies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a summary of a privacy policy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Hallucination,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 methodology: ROUGE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rPr lang="en" sz="1577"/>
              <a:t>(Christian)</a:t>
            </a:r>
            <a:endParaRPr/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5836138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{71960870-12CA-4B41-B24A-F564CDB80273}</a:tableStyleId>
              </a:tblPr>
              <a:tblGrid>
                <a:gridCol w="327000"/>
                <a:gridCol w="2786775"/>
              </a:tblGrid>
              <a:tr h="35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 Text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  <a:tr h="25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types of personal data collection are allowed by this policy?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25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Does this policy address data sharing with third parties?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25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does this company share user data with third parties?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does this company collect data?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25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can I opt out of data collection or marketing?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25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often is this policy reviewed and updated?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25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q7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does this policy cover the use of cookies?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25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Does this policy describe the use of third party services?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25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does this policy govern the use of my data?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q10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Summarize this privacy policy for me.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5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q11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can I opt out of data collection or marketing communications from this policy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25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q12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can this privacy policy be improved?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94" name="Google Shape;94;p19"/>
          <p:cNvSpPr txBox="1"/>
          <p:nvPr/>
        </p:nvSpPr>
        <p:spPr>
          <a:xfrm>
            <a:off x="508875" y="1809925"/>
            <a:ext cx="5298600" cy="3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Twelve prompts containing the text of the TopHive.ai privacy policy and one of 12 test questions were processed against three LLMs.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(Note: we attempted to use Starbucks’ privacy policy)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Three LLMs used: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GPT4 used to generate a reference text responses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(This could also have been done by a human)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Standard Llama2-7b LLM used for untuned text responses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Fine-tuned Llama2-7b LLM used for candidate text responses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Question and Responses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rPr lang="en" sz="1577"/>
              <a:t>(Christian)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938" y="1143875"/>
            <a:ext cx="54841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ROUGE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rPr lang="en" sz="1577"/>
              <a:t>(Christian)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ROUGE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Recall-Oriented Understudy for Gisting Evaluation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2424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Used for evaluating text summarization tasks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2424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Compares machine generated summaries to summaries provided by humans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2424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Measures the similarity between the two summaries by comparing word sequences that appear in both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Calibri"/>
              <a:buChar char="●"/>
            </a:pPr>
            <a:r>
              <a:rPr lang="en" sz="1500">
                <a:solidFill>
                  <a:srgbClr val="242424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PROS: </a:t>
            </a:r>
            <a:r>
              <a:rPr lang="en" sz="1600">
                <a:solidFill>
                  <a:srgbClr val="242424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Easy to compute</a:t>
            </a:r>
            <a:endParaRPr sz="1600">
              <a:solidFill>
                <a:srgbClr val="242424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242424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CONS: Doesn’t handle synonyms well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800">
              <a:solidFill>
                <a:srgbClr val="2424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