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63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Arquitetura computacional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309596"/>
          </a:xfrm>
        </p:spPr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</a:rPr>
              <a:t>Christian Raines / RA: 01202116</a:t>
            </a:r>
          </a:p>
          <a:p>
            <a:r>
              <a:rPr lang="pt-BR" dirty="0">
                <a:solidFill>
                  <a:schemeClr val="tx1"/>
                </a:solidFill>
              </a:rPr>
              <a:t>Gabriel Dias  / RA: 01201037</a:t>
            </a:r>
          </a:p>
        </p:txBody>
      </p:sp>
    </p:spTree>
    <p:extLst>
      <p:ext uri="{BB962C8B-B14F-4D97-AF65-F5344CB8AC3E}">
        <p14:creationId xmlns:p14="http://schemas.microsoft.com/office/powerpoint/2010/main" val="27852660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E37DC3D-9514-4F75-B360-E58D85D2D09E}"/>
              </a:ext>
            </a:extLst>
          </p:cNvPr>
          <p:cNvSpPr txBox="1"/>
          <p:nvPr/>
        </p:nvSpPr>
        <p:spPr>
          <a:xfrm>
            <a:off x="1489166" y="1901879"/>
            <a:ext cx="9170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celular hoje é mais utilizado para se conectar a internet do que o computador, pois tem uma acessibilidade e facilidade de acesso maior, porém em relação a produção ou trabalho o celular fica para trás pois tem menos funções, se tornando muito mais difícil realizar algum serviço nele, principalmente em nossa área de ADS, até da para programar porém é bem limitado.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4057596-1791-4CAA-9124-7670B6E198DD}"/>
              </a:ext>
            </a:extLst>
          </p:cNvPr>
          <p:cNvSpPr txBox="1">
            <a:spLocks/>
          </p:cNvSpPr>
          <p:nvPr/>
        </p:nvSpPr>
        <p:spPr>
          <a:xfrm>
            <a:off x="1143001" y="709959"/>
            <a:ext cx="9905998" cy="7269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Funcionalidades disponíveis no celular e PC:</a:t>
            </a:r>
            <a:br>
              <a:rPr lang="pt-BR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51682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BC607-5C7B-4D60-8FDB-60339E56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e principais vantagens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62F6C1-88D7-4EA9-99BF-4CFB387E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1685131"/>
            <a:ext cx="4649783" cy="823912"/>
          </a:xfrm>
        </p:spPr>
        <p:txBody>
          <a:bodyPr/>
          <a:lstStyle/>
          <a:p>
            <a:r>
              <a:rPr lang="pt-BR" dirty="0"/>
              <a:t>AMD Ryzen 7 3800XT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E0A273-C28D-4967-ACE5-D7E824233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685131"/>
            <a:ext cx="4646602" cy="823912"/>
          </a:xfrm>
        </p:spPr>
        <p:txBody>
          <a:bodyPr/>
          <a:lstStyle/>
          <a:p>
            <a:r>
              <a:rPr lang="pt-BR" dirty="0"/>
              <a:t>Intel Core i7-10700K</a:t>
            </a:r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A5A7247C-0D75-4F7F-A9CC-804A243E1EEC}"/>
              </a:ext>
            </a:extLst>
          </p:cNvPr>
          <p:cNvSpPr txBox="1">
            <a:spLocks/>
          </p:cNvSpPr>
          <p:nvPr/>
        </p:nvSpPr>
        <p:spPr>
          <a:xfrm>
            <a:off x="4087819" y="2509044"/>
            <a:ext cx="2312988" cy="2717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i="1" dirty="0"/>
              <a:t>8 n /16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i="1" dirty="0"/>
              <a:t>32MB de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i="1" dirty="0"/>
              <a:t>3.9 GHZ / 4.7 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i="1" dirty="0"/>
              <a:t>Tdp 105w </a:t>
            </a:r>
          </a:p>
          <a:p>
            <a:endParaRPr lang="pt-BR" sz="1800" i="1" dirty="0"/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C9A2AB52-F121-48D9-8F58-0F63C9B7272E}"/>
              </a:ext>
            </a:extLst>
          </p:cNvPr>
          <p:cNvSpPr txBox="1">
            <a:spLocks/>
          </p:cNvSpPr>
          <p:nvPr/>
        </p:nvSpPr>
        <p:spPr>
          <a:xfrm>
            <a:off x="9118607" y="2509043"/>
            <a:ext cx="2717800" cy="2717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i="1" dirty="0"/>
              <a:t>8 n / 16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i="1" dirty="0"/>
              <a:t>16MB de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i="1" dirty="0"/>
              <a:t>3.80 GHZ / 5.10 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i="1" dirty="0"/>
              <a:t>Tdp 65w </a:t>
            </a:r>
          </a:p>
          <a:p>
            <a:endParaRPr lang="pt-BR" sz="1800" i="1" dirty="0"/>
          </a:p>
        </p:txBody>
      </p:sp>
      <p:pic>
        <p:nvPicPr>
          <p:cNvPr id="18" name="Espaço Reservado para Conteúdo 17" descr="Uma imagem contendo eletrônico, azul, computador&#10;&#10;Descrição gerada automaticamente">
            <a:extLst>
              <a:ext uri="{FF2B5EF4-FFF2-40B4-BE49-F238E27FC236}">
                <a16:creationId xmlns:a16="http://schemas.microsoft.com/office/drawing/2014/main" id="{3E17234F-A5F9-44FB-94B8-562F8EE543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7810" y="2668451"/>
            <a:ext cx="2780796" cy="2717800"/>
          </a:xfrm>
        </p:spPr>
      </p:pic>
      <p:pic>
        <p:nvPicPr>
          <p:cNvPr id="23" name="Espaço Reservado para Conteúdo 22">
            <a:extLst>
              <a:ext uri="{FF2B5EF4-FFF2-40B4-BE49-F238E27FC236}">
                <a16:creationId xmlns:a16="http://schemas.microsoft.com/office/drawing/2014/main" id="{D95F6CB5-6878-4F1D-A50F-3BC7EA93A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44931" y="2668451"/>
            <a:ext cx="2742887" cy="2717800"/>
          </a:xfrm>
        </p:spPr>
      </p:pic>
    </p:spTree>
    <p:extLst>
      <p:ext uri="{BB962C8B-B14F-4D97-AF65-F5344CB8AC3E}">
        <p14:creationId xmlns:p14="http://schemas.microsoft.com/office/powerpoint/2010/main" val="91634306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1A560C0-74B4-420D-A392-7A45E4A1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158" y="3951688"/>
            <a:ext cx="2115523" cy="24827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DC1D872-C438-4ED7-8C40-4100C08EF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066" y="3951688"/>
            <a:ext cx="1662942" cy="24827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E5C06F-8319-487D-9803-0A518FF86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221" y="1319396"/>
            <a:ext cx="1560037" cy="23487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FA8465-EC3F-4D51-A6F8-C374947CB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986" y="4208558"/>
            <a:ext cx="1709069" cy="153167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008D395-C146-4509-AA55-CF6DC723A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908" y="2088002"/>
            <a:ext cx="2711743" cy="199296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9D39B6-C836-4419-9C81-2D9C38649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40" y="4433437"/>
            <a:ext cx="3025585" cy="108191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2D456AC-2B98-48A7-87A4-6B75137C40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3886" y="2088002"/>
            <a:ext cx="1558033" cy="120749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816EF7E-D78D-445F-B0CD-7A8D17EA2A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0852" y="2088002"/>
            <a:ext cx="1709070" cy="120749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1FD2436-D97F-4D52-BAD2-6A5DCA616EC1}"/>
              </a:ext>
            </a:extLst>
          </p:cNvPr>
          <p:cNvSpPr txBox="1"/>
          <p:nvPr/>
        </p:nvSpPr>
        <p:spPr>
          <a:xfrm>
            <a:off x="1955006" y="1452256"/>
            <a:ext cx="2135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Funcionários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B24FA2A-6C48-45CF-B3D8-2BD6C8302C0C}"/>
              </a:ext>
            </a:extLst>
          </p:cNvPr>
          <p:cNvSpPr txBox="1"/>
          <p:nvPr/>
        </p:nvSpPr>
        <p:spPr>
          <a:xfrm>
            <a:off x="9120221" y="623630"/>
            <a:ext cx="1894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Servidor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36F79510-F055-4E01-A4A7-19674659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742" y="340063"/>
            <a:ext cx="7630107" cy="1105655"/>
          </a:xfrm>
        </p:spPr>
        <p:txBody>
          <a:bodyPr/>
          <a:lstStyle/>
          <a:p>
            <a:r>
              <a:rPr lang="pt-BR" dirty="0"/>
              <a:t>Oque vamos usar:</a:t>
            </a:r>
          </a:p>
        </p:txBody>
      </p:sp>
    </p:spTree>
    <p:extLst>
      <p:ext uri="{BB962C8B-B14F-4D97-AF65-F5344CB8AC3E}">
        <p14:creationId xmlns:p14="http://schemas.microsoft.com/office/powerpoint/2010/main" val="173217754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2657"/>
          </a:xfrm>
        </p:spPr>
        <p:txBody>
          <a:bodyPr/>
          <a:lstStyle/>
          <a:p>
            <a:r>
              <a:rPr lang="pt-BR" dirty="0"/>
              <a:t>Orçamento: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491174"/>
            <a:ext cx="9905999" cy="4748307"/>
          </a:xfrm>
        </p:spPr>
        <p:txBody>
          <a:bodyPr>
            <a:normAutofit fontScale="92500" lnSpcReduction="10000"/>
          </a:bodyPr>
          <a:lstStyle/>
          <a:p>
            <a:r>
              <a:rPr lang="pt-BR" sz="2200" i="0" dirty="0">
                <a:effectLst/>
              </a:rPr>
              <a:t>Desktop All In One Intel Celeron 4GB 500GB x6 – R$:11,994,00.</a:t>
            </a:r>
          </a:p>
          <a:p>
            <a:r>
              <a:rPr lang="pt-BR" sz="2200" dirty="0"/>
              <a:t>OS Terminal: Windows 10.</a:t>
            </a:r>
            <a:endParaRPr lang="pt-BR" sz="2200" i="0" dirty="0">
              <a:effectLst/>
            </a:endParaRPr>
          </a:p>
          <a:p>
            <a:r>
              <a:rPr lang="pt-BR" sz="2200" b="0" i="0" dirty="0">
                <a:effectLst/>
              </a:rPr>
              <a:t>Computador Lenovo V530S Intel Core i3-8100 – R$:</a:t>
            </a:r>
            <a:r>
              <a:rPr lang="pt-BR" sz="1600" b="0" i="0" dirty="0">
                <a:solidFill>
                  <a:srgbClr val="B5F20F"/>
                </a:solidFill>
                <a:effectLst/>
                <a:latin typeface="Swis721_B"/>
              </a:rPr>
              <a:t> </a:t>
            </a:r>
            <a:r>
              <a:rPr lang="pt-BR" sz="2200" b="0" i="0" dirty="0">
                <a:effectLst/>
              </a:rPr>
              <a:t>1.999,90.</a:t>
            </a:r>
            <a:endParaRPr lang="pt-BR" sz="2200" dirty="0"/>
          </a:p>
          <a:p>
            <a:r>
              <a:rPr lang="pt-BR" sz="2200" dirty="0"/>
              <a:t>OS Servidor: Windows 2000 ou 2003 server R$: </a:t>
            </a:r>
            <a:r>
              <a:rPr lang="pt-BR" sz="2200" i="0" dirty="0">
                <a:effectLst/>
              </a:rPr>
              <a:t>399,00.</a:t>
            </a:r>
            <a:endParaRPr lang="pt-BR" sz="2200" dirty="0"/>
          </a:p>
          <a:p>
            <a:r>
              <a:rPr lang="pt-BR" sz="2200" dirty="0"/>
              <a:t>HD Servidor: 4TB – R$618,90.</a:t>
            </a:r>
          </a:p>
          <a:p>
            <a:r>
              <a:rPr lang="pt-BR" sz="2200" dirty="0"/>
              <a:t>Conexão: Vivo Fibra 300 Mbps – R$169,99/mês.</a:t>
            </a:r>
          </a:p>
          <a:p>
            <a:r>
              <a:rPr lang="pt-BR" sz="2200" dirty="0"/>
              <a:t>Sistema Contmatic: R$59,90/mês.</a:t>
            </a:r>
          </a:p>
          <a:p>
            <a:r>
              <a:rPr lang="pt-BR" sz="2200" dirty="0"/>
              <a:t>Aluguel de Impressora: R$193,00/mês.</a:t>
            </a:r>
          </a:p>
          <a:p>
            <a:r>
              <a:rPr lang="pt-BR" sz="2200" dirty="0"/>
              <a:t>Total: R$:15.434,69.</a:t>
            </a:r>
          </a:p>
          <a:p>
            <a:r>
              <a:rPr lang="pt-BR" dirty="0"/>
              <a:t>Total p/mês: R$:422,89.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3758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E0972B3-3BA4-47C6-B158-A58712876533}"/>
              </a:ext>
            </a:extLst>
          </p:cNvPr>
          <p:cNvSpPr/>
          <p:nvPr/>
        </p:nvSpPr>
        <p:spPr>
          <a:xfrm>
            <a:off x="1862356" y="830510"/>
            <a:ext cx="1845578" cy="90601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B20EB1-E394-4648-83DA-DC9ED173C899}"/>
              </a:ext>
            </a:extLst>
          </p:cNvPr>
          <p:cNvSpPr/>
          <p:nvPr/>
        </p:nvSpPr>
        <p:spPr>
          <a:xfrm>
            <a:off x="1862356" y="4942514"/>
            <a:ext cx="1845578" cy="90601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808000"/>
              </a:highligh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60268AF-1F44-46A8-86FB-C06674430D5A}"/>
              </a:ext>
            </a:extLst>
          </p:cNvPr>
          <p:cNvSpPr/>
          <p:nvPr/>
        </p:nvSpPr>
        <p:spPr>
          <a:xfrm>
            <a:off x="5097011" y="830508"/>
            <a:ext cx="1845578" cy="90601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D7F25B9-65A7-493E-992B-E48243551486}"/>
              </a:ext>
            </a:extLst>
          </p:cNvPr>
          <p:cNvSpPr/>
          <p:nvPr/>
        </p:nvSpPr>
        <p:spPr>
          <a:xfrm>
            <a:off x="8331666" y="830509"/>
            <a:ext cx="1845578" cy="90601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5FA1ED-2710-495D-9892-C2A832A33581}"/>
              </a:ext>
            </a:extLst>
          </p:cNvPr>
          <p:cNvSpPr/>
          <p:nvPr/>
        </p:nvSpPr>
        <p:spPr>
          <a:xfrm>
            <a:off x="8331666" y="4934122"/>
            <a:ext cx="1845578" cy="90601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3A20552-E4F4-4CDD-AE1E-AD3AD08485A7}"/>
              </a:ext>
            </a:extLst>
          </p:cNvPr>
          <p:cNvSpPr/>
          <p:nvPr/>
        </p:nvSpPr>
        <p:spPr>
          <a:xfrm>
            <a:off x="5173211" y="4942514"/>
            <a:ext cx="1845578" cy="90601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0B6C483-68A3-4613-9050-53F1E43ECD2E}"/>
              </a:ext>
            </a:extLst>
          </p:cNvPr>
          <p:cNvSpPr/>
          <p:nvPr/>
        </p:nvSpPr>
        <p:spPr>
          <a:xfrm>
            <a:off x="578842" y="2804020"/>
            <a:ext cx="822120" cy="12499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8047D5-669D-434B-B631-B105958CECB3}"/>
              </a:ext>
            </a:extLst>
          </p:cNvPr>
          <p:cNvSpPr/>
          <p:nvPr/>
        </p:nvSpPr>
        <p:spPr>
          <a:xfrm>
            <a:off x="10599487" y="2640435"/>
            <a:ext cx="931178" cy="15771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D024A57-AB42-4555-A805-0B46DB9EB19B}"/>
              </a:ext>
            </a:extLst>
          </p:cNvPr>
          <p:cNvSpPr/>
          <p:nvPr/>
        </p:nvSpPr>
        <p:spPr>
          <a:xfrm>
            <a:off x="10834380" y="2921466"/>
            <a:ext cx="461395" cy="253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ECFE91-282D-4662-8465-2FA4CECD0C4C}"/>
              </a:ext>
            </a:extLst>
          </p:cNvPr>
          <p:cNvSpPr/>
          <p:nvPr/>
        </p:nvSpPr>
        <p:spPr>
          <a:xfrm>
            <a:off x="10926657" y="3682768"/>
            <a:ext cx="276837" cy="253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279087A5-35BA-4158-829D-8532E006DC7B}"/>
              </a:ext>
            </a:extLst>
          </p:cNvPr>
          <p:cNvCxnSpPr/>
          <p:nvPr/>
        </p:nvCxnSpPr>
        <p:spPr>
          <a:xfrm>
            <a:off x="2457974" y="6040073"/>
            <a:ext cx="629175" cy="302004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E7E80FCC-6AA6-4CE0-A90B-796538166E82}"/>
              </a:ext>
            </a:extLst>
          </p:cNvPr>
          <p:cNvSpPr/>
          <p:nvPr/>
        </p:nvSpPr>
        <p:spPr>
          <a:xfrm>
            <a:off x="10834380" y="3305262"/>
            <a:ext cx="461395" cy="253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5E5A7ED-04B5-433D-92C2-CC9BE2218ED2}"/>
              </a:ext>
            </a:extLst>
          </p:cNvPr>
          <p:cNvSpPr/>
          <p:nvPr/>
        </p:nvSpPr>
        <p:spPr>
          <a:xfrm>
            <a:off x="813732" y="3045204"/>
            <a:ext cx="343949" cy="13002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DFB798A-8987-46DA-A568-F6E99DC652F2}"/>
              </a:ext>
            </a:extLst>
          </p:cNvPr>
          <p:cNvSpPr/>
          <p:nvPr/>
        </p:nvSpPr>
        <p:spPr>
          <a:xfrm>
            <a:off x="813732" y="3679622"/>
            <a:ext cx="343949" cy="13002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tângulo: Cantos Superiores Recortados 21">
            <a:extLst>
              <a:ext uri="{FF2B5EF4-FFF2-40B4-BE49-F238E27FC236}">
                <a16:creationId xmlns:a16="http://schemas.microsoft.com/office/drawing/2014/main" id="{4FA19EFE-7D82-4E3B-8B3D-08C34C8C4DE8}"/>
              </a:ext>
            </a:extLst>
          </p:cNvPr>
          <p:cNvSpPr/>
          <p:nvPr/>
        </p:nvSpPr>
        <p:spPr>
          <a:xfrm>
            <a:off x="2457973" y="5236128"/>
            <a:ext cx="629175" cy="318781"/>
          </a:xfrm>
          <a:prstGeom prst="snip2Same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t-BR"/>
          </a:p>
        </p:txBody>
      </p:sp>
      <p:sp>
        <p:nvSpPr>
          <p:cNvPr id="23" name="Retângulo: Cantos Superiores Recortados 22">
            <a:extLst>
              <a:ext uri="{FF2B5EF4-FFF2-40B4-BE49-F238E27FC236}">
                <a16:creationId xmlns:a16="http://schemas.microsoft.com/office/drawing/2014/main" id="{64155A50-AC85-40F9-BDB9-0BED9968E1FC}"/>
              </a:ext>
            </a:extLst>
          </p:cNvPr>
          <p:cNvSpPr/>
          <p:nvPr/>
        </p:nvSpPr>
        <p:spPr>
          <a:xfrm>
            <a:off x="2467761" y="1124122"/>
            <a:ext cx="629175" cy="318781"/>
          </a:xfrm>
          <a:prstGeom prst="snip2Same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t-BR"/>
          </a:p>
        </p:txBody>
      </p:sp>
      <p:sp>
        <p:nvSpPr>
          <p:cNvPr id="24" name="Retângulo: Cantos Superiores Recortados 23">
            <a:extLst>
              <a:ext uri="{FF2B5EF4-FFF2-40B4-BE49-F238E27FC236}">
                <a16:creationId xmlns:a16="http://schemas.microsoft.com/office/drawing/2014/main" id="{78FE088C-7E1B-41AC-931F-BE690A93FF8B}"/>
              </a:ext>
            </a:extLst>
          </p:cNvPr>
          <p:cNvSpPr/>
          <p:nvPr/>
        </p:nvSpPr>
        <p:spPr>
          <a:xfrm>
            <a:off x="8952452" y="5236128"/>
            <a:ext cx="629175" cy="318781"/>
          </a:xfrm>
          <a:prstGeom prst="snip2Same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t-BR"/>
          </a:p>
        </p:txBody>
      </p:sp>
      <p:sp>
        <p:nvSpPr>
          <p:cNvPr id="25" name="Retângulo: Cantos Superiores Recortados 24">
            <a:extLst>
              <a:ext uri="{FF2B5EF4-FFF2-40B4-BE49-F238E27FC236}">
                <a16:creationId xmlns:a16="http://schemas.microsoft.com/office/drawing/2014/main" id="{876388A9-DAFD-4EA6-BA7F-3B0C80C71D38}"/>
              </a:ext>
            </a:extLst>
          </p:cNvPr>
          <p:cNvSpPr/>
          <p:nvPr/>
        </p:nvSpPr>
        <p:spPr>
          <a:xfrm>
            <a:off x="5781412" y="5229137"/>
            <a:ext cx="629175" cy="318781"/>
          </a:xfrm>
          <a:prstGeom prst="snip2Same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t-BR"/>
          </a:p>
        </p:txBody>
      </p:sp>
      <p:sp>
        <p:nvSpPr>
          <p:cNvPr id="26" name="Retângulo: Cantos Superiores Recortados 25">
            <a:extLst>
              <a:ext uri="{FF2B5EF4-FFF2-40B4-BE49-F238E27FC236}">
                <a16:creationId xmlns:a16="http://schemas.microsoft.com/office/drawing/2014/main" id="{58D7D97B-1B9B-410A-8A1C-8DFB12DBA09D}"/>
              </a:ext>
            </a:extLst>
          </p:cNvPr>
          <p:cNvSpPr/>
          <p:nvPr/>
        </p:nvSpPr>
        <p:spPr>
          <a:xfrm>
            <a:off x="8952452" y="1124121"/>
            <a:ext cx="629175" cy="318781"/>
          </a:xfrm>
          <a:prstGeom prst="snip2Same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t-BR"/>
          </a:p>
        </p:txBody>
      </p:sp>
      <p:sp>
        <p:nvSpPr>
          <p:cNvPr id="27" name="Retângulo: Cantos Superiores Recortados 26">
            <a:extLst>
              <a:ext uri="{FF2B5EF4-FFF2-40B4-BE49-F238E27FC236}">
                <a16:creationId xmlns:a16="http://schemas.microsoft.com/office/drawing/2014/main" id="{32FD7591-E465-4801-A821-EC662CE24B44}"/>
              </a:ext>
            </a:extLst>
          </p:cNvPr>
          <p:cNvSpPr/>
          <p:nvPr/>
        </p:nvSpPr>
        <p:spPr>
          <a:xfrm>
            <a:off x="5721989" y="1124122"/>
            <a:ext cx="629175" cy="318781"/>
          </a:xfrm>
          <a:prstGeom prst="snip2Same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0BF0AB4-4CC3-43D0-A7F0-9E50CEA87E52}"/>
              </a:ext>
            </a:extLst>
          </p:cNvPr>
          <p:cNvCxnSpPr>
            <a:cxnSpLocks/>
          </p:cNvCxnSpPr>
          <p:nvPr/>
        </p:nvCxnSpPr>
        <p:spPr>
          <a:xfrm>
            <a:off x="2467761" y="6342077"/>
            <a:ext cx="30479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5AF1DAAE-CBB4-4F0F-859C-1B2A38E01CAB}"/>
              </a:ext>
            </a:extLst>
          </p:cNvPr>
          <p:cNvCxnSpPr/>
          <p:nvPr/>
        </p:nvCxnSpPr>
        <p:spPr>
          <a:xfrm>
            <a:off x="9078282" y="5991137"/>
            <a:ext cx="629175" cy="302004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FE502E0-BE02-4314-8169-9F1DBD13393C}"/>
              </a:ext>
            </a:extLst>
          </p:cNvPr>
          <p:cNvCxnSpPr>
            <a:cxnSpLocks/>
          </p:cNvCxnSpPr>
          <p:nvPr/>
        </p:nvCxnSpPr>
        <p:spPr>
          <a:xfrm>
            <a:off x="9088069" y="6293141"/>
            <a:ext cx="30479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53C9CDF7-4A31-4A8D-A94B-B72D73EF0045}"/>
              </a:ext>
            </a:extLst>
          </p:cNvPr>
          <p:cNvCxnSpPr/>
          <p:nvPr/>
        </p:nvCxnSpPr>
        <p:spPr>
          <a:xfrm>
            <a:off x="5925422" y="6103689"/>
            <a:ext cx="629175" cy="302004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FBF5F134-EE57-4043-8068-3D82EBC07422}"/>
              </a:ext>
            </a:extLst>
          </p:cNvPr>
          <p:cNvCxnSpPr>
            <a:cxnSpLocks/>
          </p:cNvCxnSpPr>
          <p:nvPr/>
        </p:nvCxnSpPr>
        <p:spPr>
          <a:xfrm>
            <a:off x="5935209" y="6405693"/>
            <a:ext cx="30479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61CF4F-F919-4954-94BD-E51D231D78C7}"/>
              </a:ext>
            </a:extLst>
          </p:cNvPr>
          <p:cNvSpPr txBox="1"/>
          <p:nvPr/>
        </p:nvSpPr>
        <p:spPr>
          <a:xfrm>
            <a:off x="4795703" y="2804020"/>
            <a:ext cx="258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Estações de trabalho</a:t>
            </a:r>
            <a:endParaRPr lang="pt-BR" sz="2000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73FFA38-2E78-4A66-97E3-45A6C12C7A12}"/>
              </a:ext>
            </a:extLst>
          </p:cNvPr>
          <p:cNvCxnSpPr/>
          <p:nvPr/>
        </p:nvCxnSpPr>
        <p:spPr>
          <a:xfrm>
            <a:off x="2996267" y="1928069"/>
            <a:ext cx="1602297" cy="77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DE383E2-08C7-4E8D-81D5-1A02A02F3E61}"/>
              </a:ext>
            </a:extLst>
          </p:cNvPr>
          <p:cNvCxnSpPr>
            <a:cxnSpLocks/>
          </p:cNvCxnSpPr>
          <p:nvPr/>
        </p:nvCxnSpPr>
        <p:spPr>
          <a:xfrm flipV="1">
            <a:off x="2945933" y="3429000"/>
            <a:ext cx="1849770" cy="127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2ADABA80-97D6-4352-B22C-CCB8A743967B}"/>
              </a:ext>
            </a:extLst>
          </p:cNvPr>
          <p:cNvCxnSpPr>
            <a:cxnSpLocks/>
          </p:cNvCxnSpPr>
          <p:nvPr/>
        </p:nvCxnSpPr>
        <p:spPr>
          <a:xfrm>
            <a:off x="5990608" y="1937857"/>
            <a:ext cx="29192" cy="70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5211EEB5-0BB4-4EC3-8BDE-99B94DC3CB95}"/>
              </a:ext>
            </a:extLst>
          </p:cNvPr>
          <p:cNvCxnSpPr>
            <a:cxnSpLocks/>
          </p:cNvCxnSpPr>
          <p:nvPr/>
        </p:nvCxnSpPr>
        <p:spPr>
          <a:xfrm flipH="1">
            <a:off x="7180976" y="1969317"/>
            <a:ext cx="1946241" cy="83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F8357B8C-6330-4D6A-A180-FA3BDB158B4B}"/>
              </a:ext>
            </a:extLst>
          </p:cNvPr>
          <p:cNvCxnSpPr>
            <a:cxnSpLocks/>
          </p:cNvCxnSpPr>
          <p:nvPr/>
        </p:nvCxnSpPr>
        <p:spPr>
          <a:xfrm flipH="1" flipV="1">
            <a:off x="7204746" y="3474904"/>
            <a:ext cx="2062293" cy="130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FDCEB85A-6202-46C3-A6A0-7F82635A205A}"/>
              </a:ext>
            </a:extLst>
          </p:cNvPr>
          <p:cNvCxnSpPr>
            <a:cxnSpLocks/>
          </p:cNvCxnSpPr>
          <p:nvPr/>
        </p:nvCxnSpPr>
        <p:spPr>
          <a:xfrm flipV="1">
            <a:off x="6047758" y="3474904"/>
            <a:ext cx="0" cy="121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3132FA22-2FF0-4114-8BC7-2EF5CE620D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44048" y="3144473"/>
            <a:ext cx="748718" cy="1070296"/>
          </a:xfrm>
          <a:prstGeom prst="bentConnector4">
            <a:avLst>
              <a:gd name="adj1" fmla="val -30532"/>
              <a:gd name="adj2" fmla="val 69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9D86AF3-E3CB-4876-8230-2CC9786680F0}"/>
              </a:ext>
            </a:extLst>
          </p:cNvPr>
          <p:cNvSpPr txBox="1"/>
          <p:nvPr/>
        </p:nvSpPr>
        <p:spPr>
          <a:xfrm>
            <a:off x="2046564" y="3067225"/>
            <a:ext cx="1845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Impressora</a:t>
            </a:r>
            <a:endParaRPr lang="pt-BR" sz="2000" dirty="0"/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7057AC1F-EEF0-443B-8FFC-1BC762C6DC3C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>
            <a:off x="10032184" y="3184673"/>
            <a:ext cx="891328" cy="1174456"/>
          </a:xfrm>
          <a:prstGeom prst="bentConnector4">
            <a:avLst>
              <a:gd name="adj1" fmla="val -25647"/>
              <a:gd name="adj2" fmla="val 69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960A459-BE43-4140-89F9-1339DBA7C336}"/>
              </a:ext>
            </a:extLst>
          </p:cNvPr>
          <p:cNvSpPr txBox="1"/>
          <p:nvPr/>
        </p:nvSpPr>
        <p:spPr>
          <a:xfrm>
            <a:off x="8770685" y="3084462"/>
            <a:ext cx="107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Servidor</a:t>
            </a:r>
            <a:endParaRPr lang="pt-BR" sz="2000" dirty="0"/>
          </a:p>
        </p:txBody>
      </p:sp>
      <p:pic>
        <p:nvPicPr>
          <p:cNvPr id="75" name="Imagem 74" descr="Uma imagem contendo laptop, escuro, computador, mesa&#10;&#10;Descrição gerada automaticamente">
            <a:extLst>
              <a:ext uri="{FF2B5EF4-FFF2-40B4-BE49-F238E27FC236}">
                <a16:creationId xmlns:a16="http://schemas.microsoft.com/office/drawing/2014/main" id="{1CF50350-175B-4F0E-B1C3-492ACCD3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665" y="909477"/>
            <a:ext cx="1088820" cy="801871"/>
          </a:xfrm>
          <a:prstGeom prst="rect">
            <a:avLst/>
          </a:prstGeom>
        </p:spPr>
      </p:pic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B0999B4-D676-4310-A616-48F58E6797B4}"/>
              </a:ext>
            </a:extLst>
          </p:cNvPr>
          <p:cNvCxnSpPr>
            <a:cxnSpLocks/>
            <a:stCxn id="75" idx="2"/>
          </p:cNvCxnSpPr>
          <p:nvPr/>
        </p:nvCxnSpPr>
        <p:spPr>
          <a:xfrm rot="5400000">
            <a:off x="10319852" y="1568741"/>
            <a:ext cx="602616" cy="887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D3D0A37-B77E-4BCD-8852-7B33EBA21302}"/>
              </a:ext>
            </a:extLst>
          </p:cNvPr>
          <p:cNvSpPr txBox="1"/>
          <p:nvPr/>
        </p:nvSpPr>
        <p:spPr>
          <a:xfrm>
            <a:off x="9392868" y="2089549"/>
            <a:ext cx="779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WiFi</a:t>
            </a:r>
            <a:endParaRPr lang="pt-BR" sz="2000" dirty="0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A46DBE15-5BF6-4378-90F0-EB47477BF834}"/>
              </a:ext>
            </a:extLst>
          </p:cNvPr>
          <p:cNvCxnSpPr>
            <a:cxnSpLocks/>
          </p:cNvCxnSpPr>
          <p:nvPr/>
        </p:nvCxnSpPr>
        <p:spPr>
          <a:xfrm>
            <a:off x="2601623" y="336958"/>
            <a:ext cx="629175" cy="302004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0F8598C-139A-449B-909B-B8312D4201C8}"/>
              </a:ext>
            </a:extLst>
          </p:cNvPr>
          <p:cNvCxnSpPr>
            <a:cxnSpLocks/>
          </p:cNvCxnSpPr>
          <p:nvPr/>
        </p:nvCxnSpPr>
        <p:spPr>
          <a:xfrm>
            <a:off x="2611410" y="638962"/>
            <a:ext cx="30479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B49FCF92-3B29-4AAC-A61F-87714BE603EA}"/>
              </a:ext>
            </a:extLst>
          </p:cNvPr>
          <p:cNvCxnSpPr>
            <a:cxnSpLocks/>
          </p:cNvCxnSpPr>
          <p:nvPr/>
        </p:nvCxnSpPr>
        <p:spPr>
          <a:xfrm>
            <a:off x="5676020" y="337536"/>
            <a:ext cx="629175" cy="302004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7801D50-BCCE-43ED-AC29-CF0968AE1753}"/>
              </a:ext>
            </a:extLst>
          </p:cNvPr>
          <p:cNvCxnSpPr>
            <a:cxnSpLocks/>
          </p:cNvCxnSpPr>
          <p:nvPr/>
        </p:nvCxnSpPr>
        <p:spPr>
          <a:xfrm>
            <a:off x="5685807" y="639540"/>
            <a:ext cx="30479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E00772CA-503F-46CA-87D8-A5E96C5C62AE}"/>
              </a:ext>
            </a:extLst>
          </p:cNvPr>
          <p:cNvCxnSpPr>
            <a:cxnSpLocks/>
          </p:cNvCxnSpPr>
          <p:nvPr/>
        </p:nvCxnSpPr>
        <p:spPr>
          <a:xfrm>
            <a:off x="8950275" y="307143"/>
            <a:ext cx="629175" cy="302004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D8531C-3F7A-4D50-8040-96DC654F5E75}"/>
              </a:ext>
            </a:extLst>
          </p:cNvPr>
          <p:cNvCxnSpPr>
            <a:cxnSpLocks/>
          </p:cNvCxnSpPr>
          <p:nvPr/>
        </p:nvCxnSpPr>
        <p:spPr>
          <a:xfrm>
            <a:off x="8960062" y="609147"/>
            <a:ext cx="30479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75358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Swis721_B</vt:lpstr>
      <vt:lpstr>Tw Cen MT</vt:lpstr>
      <vt:lpstr>Circuito</vt:lpstr>
      <vt:lpstr>Arquitetura computacional</vt:lpstr>
      <vt:lpstr>Apresentação do PowerPoint</vt:lpstr>
      <vt:lpstr>Tecnologias e principais vantagens</vt:lpstr>
      <vt:lpstr>Oque vamos usar:</vt:lpstr>
      <vt:lpstr>Orçamento: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computacional</dc:title>
  <dc:creator>Dias</dc:creator>
  <cp:lastModifiedBy>Micro</cp:lastModifiedBy>
  <cp:revision>2</cp:revision>
  <dcterms:created xsi:type="dcterms:W3CDTF">2020-08-20T23:05:07Z</dcterms:created>
  <dcterms:modified xsi:type="dcterms:W3CDTF">2020-08-25T13:28:33Z</dcterms:modified>
</cp:coreProperties>
</file>