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Lst>
  <p:notesMasterIdLst>
    <p:notesMasterId r:id="rId35"/>
  </p:notesMasterIdLst>
  <p:handoutMasterIdLst>
    <p:handoutMasterId r:id="rId36"/>
  </p:handoutMasterIdLst>
  <p:sldIdLst>
    <p:sldId id="282" r:id="rId6"/>
    <p:sldId id="257" r:id="rId7"/>
    <p:sldId id="259" r:id="rId8"/>
    <p:sldId id="302" r:id="rId9"/>
    <p:sldId id="305" r:id="rId10"/>
    <p:sldId id="306" r:id="rId11"/>
    <p:sldId id="307" r:id="rId12"/>
    <p:sldId id="308" r:id="rId13"/>
    <p:sldId id="309" r:id="rId14"/>
    <p:sldId id="310" r:id="rId15"/>
    <p:sldId id="311" r:id="rId16"/>
    <p:sldId id="313" r:id="rId17"/>
    <p:sldId id="312" r:id="rId18"/>
    <p:sldId id="314" r:id="rId19"/>
    <p:sldId id="290" r:id="rId20"/>
    <p:sldId id="291" r:id="rId21"/>
    <p:sldId id="292" r:id="rId22"/>
    <p:sldId id="293" r:id="rId23"/>
    <p:sldId id="294" r:id="rId24"/>
    <p:sldId id="295" r:id="rId25"/>
    <p:sldId id="296" r:id="rId26"/>
    <p:sldId id="297" r:id="rId27"/>
    <p:sldId id="298" r:id="rId28"/>
    <p:sldId id="299" r:id="rId29"/>
    <p:sldId id="301" r:id="rId30"/>
    <p:sldId id="303" r:id="rId31"/>
    <p:sldId id="300" r:id="rId32"/>
    <p:sldId id="304" r:id="rId33"/>
    <p:sldId id="281"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4 Breakout Template" id="{5CF46F38-2ECC-4583-8D7D-57BEA9520F7C}">
          <p14:sldIdLst>
            <p14:sldId id="282"/>
            <p14:sldId id="257"/>
            <p14:sldId id="259"/>
            <p14:sldId id="302"/>
            <p14:sldId id="305"/>
            <p14:sldId id="306"/>
            <p14:sldId id="307"/>
            <p14:sldId id="308"/>
            <p14:sldId id="309"/>
            <p14:sldId id="310"/>
            <p14:sldId id="311"/>
            <p14:sldId id="313"/>
            <p14:sldId id="312"/>
            <p14:sldId id="314"/>
            <p14:sldId id="290"/>
            <p14:sldId id="291"/>
            <p14:sldId id="292"/>
            <p14:sldId id="293"/>
            <p14:sldId id="294"/>
            <p14:sldId id="295"/>
            <p14:sldId id="296"/>
            <p14:sldId id="297"/>
            <p14:sldId id="298"/>
            <p14:sldId id="299"/>
            <p14:sldId id="301"/>
            <p14:sldId id="303"/>
            <p14:sldId id="300"/>
            <p14:sldId id="304"/>
            <p14:sldId id="281"/>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D2D2D2"/>
    <a:srgbClr val="BAD80A"/>
    <a:srgbClr val="7FBA00"/>
    <a:srgbClr val="FFFFFF"/>
    <a:srgbClr val="FFB900"/>
    <a:srgbClr val="DC3C00"/>
    <a:srgbClr val="000000"/>
    <a:srgbClr val="008272"/>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84" autoAdjust="0"/>
    <p:restoredTop sz="75081" autoAdjust="0"/>
  </p:normalViewPr>
  <p:slideViewPr>
    <p:cSldViewPr snapToObjects="1">
      <p:cViewPr varScale="1">
        <p:scale>
          <a:sx n="76" d="100"/>
          <a:sy n="76" d="100"/>
        </p:scale>
        <p:origin x="-368" y="-11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83" d="100"/>
          <a:sy n="83" d="100"/>
        </p:scale>
        <p:origin x="-2592"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printerSettings" Target="printerSettings/printerSettings1.bin"/><Relationship Id="rId38" Type="http://schemas.openxmlformats.org/officeDocument/2006/relationships/commentAuthors" Target="commentAuthor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4/4/14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4/4/14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4/4/14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258534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Portal</a:t>
            </a:r>
          </a:p>
          <a:p>
            <a:r>
              <a:rPr lang="en-US" baseline="0" dirty="0" smtClean="0"/>
              <a:t>Show create new Mobile Services wizard</a:t>
            </a:r>
          </a:p>
          <a:p>
            <a:r>
              <a:rPr lang="en-US" baseline="0" dirty="0" smtClean="0"/>
              <a:t>Go to existing </a:t>
            </a:r>
            <a:r>
              <a:rPr lang="en-US" baseline="0" dirty="0" err="1" smtClean="0"/>
              <a:t>XPlatDemo</a:t>
            </a:r>
            <a:r>
              <a:rPr lang="en-US" baseline="0" dirty="0" smtClean="0"/>
              <a:t> service</a:t>
            </a:r>
          </a:p>
          <a:p>
            <a:r>
              <a:rPr lang="en-US" baseline="0" dirty="0" smtClean="0"/>
              <a:t>Go to QS, show downloads for different platforms and highlight Windows Store and </a:t>
            </a:r>
            <a:r>
              <a:rPr lang="en-US" baseline="0" dirty="0" err="1" smtClean="0"/>
              <a:t>Xamarin.IOS</a:t>
            </a:r>
            <a:endParaRPr lang="en-US" baseline="0" dirty="0" smtClean="0"/>
          </a:p>
          <a:p>
            <a:endParaRPr lang="en-US" baseline="0" dirty="0" smtClean="0"/>
          </a:p>
          <a:p>
            <a:r>
              <a:rPr lang="en-US" baseline="0" dirty="0" smtClean="0"/>
              <a:t>Go to Visual Studio and open </a:t>
            </a:r>
            <a:r>
              <a:rPr lang="en-US" baseline="0" dirty="0" err="1" smtClean="0"/>
              <a:t>XplatDemo</a:t>
            </a:r>
            <a:r>
              <a:rPr lang="en-US" baseline="0" dirty="0" smtClean="0"/>
              <a:t> Solution</a:t>
            </a:r>
          </a:p>
          <a:p>
            <a:r>
              <a:rPr lang="en-US" baseline="0" dirty="0" smtClean="0"/>
              <a:t>Run apps</a:t>
            </a:r>
          </a:p>
          <a:p>
            <a:r>
              <a:rPr lang="en-US" baseline="0" dirty="0" smtClean="0"/>
              <a:t>-Remove component from </a:t>
            </a:r>
            <a:r>
              <a:rPr lang="en-US" baseline="0" dirty="0" err="1" smtClean="0"/>
              <a:t>iOS</a:t>
            </a:r>
            <a:r>
              <a:rPr lang="en-US" baseline="0" dirty="0" smtClean="0"/>
              <a:t> Project</a:t>
            </a:r>
          </a:p>
          <a:p>
            <a:r>
              <a:rPr lang="en-US" baseline="0" dirty="0" smtClean="0"/>
              <a:t>-Remove </a:t>
            </a:r>
            <a:r>
              <a:rPr lang="en-US" baseline="0" dirty="0" err="1" smtClean="0"/>
              <a:t>nuget</a:t>
            </a:r>
            <a:r>
              <a:rPr lang="en-US" baseline="0" dirty="0" smtClean="0"/>
              <a:t> from Windows</a:t>
            </a:r>
          </a:p>
          <a:p>
            <a:r>
              <a:rPr lang="en-US" baseline="0" dirty="0" smtClean="0"/>
              <a:t>-Add PCL project</a:t>
            </a:r>
          </a:p>
          <a:p>
            <a:r>
              <a:rPr lang="en-US" baseline="0" dirty="0" smtClean="0"/>
              <a:t>-Add </a:t>
            </a:r>
            <a:r>
              <a:rPr lang="en-US" baseline="0" dirty="0" err="1" smtClean="0"/>
              <a:t>NuGet</a:t>
            </a:r>
            <a:r>
              <a:rPr lang="en-US" baseline="0" dirty="0" smtClean="0"/>
              <a:t> package to all projects</a:t>
            </a:r>
          </a:p>
          <a:p>
            <a:r>
              <a:rPr lang="en-US" baseline="0" dirty="0" smtClean="0"/>
              <a:t>-remove </a:t>
            </a:r>
            <a:r>
              <a:rPr lang="en-US" baseline="0" dirty="0" err="1" smtClean="0"/>
              <a:t>system.io</a:t>
            </a:r>
            <a:r>
              <a:rPr lang="en-US" baseline="0" dirty="0" smtClean="0"/>
              <a:t>, </a:t>
            </a:r>
            <a:r>
              <a:rPr lang="en-US" baseline="0" dirty="0" err="1" smtClean="0"/>
              <a:t>system.runtime</a:t>
            </a:r>
            <a:r>
              <a:rPr lang="en-US" baseline="0" dirty="0" smtClean="0"/>
              <a:t>, </a:t>
            </a:r>
            <a:r>
              <a:rPr lang="en-US" baseline="0" dirty="0" err="1" smtClean="0"/>
              <a:t>system.threading.tasks</a:t>
            </a:r>
            <a:r>
              <a:rPr lang="en-US" baseline="0" dirty="0" smtClean="0"/>
              <a:t> from </a:t>
            </a:r>
            <a:r>
              <a:rPr lang="en-US" baseline="0" dirty="0" err="1" smtClean="0"/>
              <a:t>iOS</a:t>
            </a:r>
            <a:r>
              <a:rPr lang="en-US" baseline="0" dirty="0" smtClean="0"/>
              <a:t> project</a:t>
            </a:r>
          </a:p>
          <a:p>
            <a:r>
              <a:rPr lang="en-US" baseline="0" dirty="0" smtClean="0"/>
              <a:t>-paste over </a:t>
            </a:r>
            <a:r>
              <a:rPr lang="en-US" baseline="0" dirty="0" err="1" smtClean="0"/>
              <a:t>app.config</a:t>
            </a:r>
            <a:r>
              <a:rPr lang="en-US" baseline="0" dirty="0" smtClean="0"/>
              <a:t> in </a:t>
            </a:r>
            <a:r>
              <a:rPr lang="en-US" baseline="0" dirty="0" err="1" smtClean="0"/>
              <a:t>ios</a:t>
            </a:r>
            <a:r>
              <a:rPr lang="en-US" baseline="0" dirty="0" smtClean="0"/>
              <a:t> project</a:t>
            </a:r>
          </a:p>
          <a:p>
            <a:r>
              <a:rPr lang="en-US" baseline="0" dirty="0" smtClean="0"/>
              <a:t>-add code to PCL for </a:t>
            </a:r>
            <a:r>
              <a:rPr lang="en-US" baseline="0" dirty="0" err="1" smtClean="0"/>
              <a:t>TodoItem</a:t>
            </a:r>
            <a:r>
              <a:rPr lang="en-US" baseline="0" dirty="0" smtClean="0"/>
              <a:t> and </a:t>
            </a:r>
            <a:r>
              <a:rPr lang="en-US" baseline="0" dirty="0" err="1" smtClean="0"/>
              <a:t>MobileServiceHlper</a:t>
            </a:r>
            <a:endParaRPr lang="en-US" baseline="0" dirty="0" smtClean="0"/>
          </a:p>
          <a:p>
            <a:r>
              <a:rPr lang="en-US" baseline="0" dirty="0" smtClean="0"/>
              <a:t>-add reference to PCL from </a:t>
            </a:r>
            <a:r>
              <a:rPr lang="en-US" baseline="0" dirty="0" err="1" smtClean="0"/>
              <a:t>WinStore</a:t>
            </a:r>
            <a:r>
              <a:rPr lang="en-US" baseline="0" dirty="0" smtClean="0"/>
              <a:t> and </a:t>
            </a:r>
            <a:r>
              <a:rPr lang="en-US" baseline="0" dirty="0" err="1" smtClean="0"/>
              <a:t>iOS</a:t>
            </a:r>
            <a:r>
              <a:rPr lang="en-US" baseline="0" dirty="0" smtClean="0"/>
              <a:t> projects</a:t>
            </a:r>
          </a:p>
          <a:p>
            <a:r>
              <a:rPr lang="en-US" baseline="0" dirty="0" smtClean="0"/>
              <a:t>-remove </a:t>
            </a:r>
            <a:r>
              <a:rPr lang="en-US" baseline="0" dirty="0" err="1" smtClean="0"/>
              <a:t>TodoItems</a:t>
            </a:r>
            <a:r>
              <a:rPr lang="en-US" baseline="0" dirty="0" smtClean="0"/>
              <a:t> from win store and </a:t>
            </a:r>
            <a:r>
              <a:rPr lang="en-US" baseline="0" dirty="0" err="1" smtClean="0"/>
              <a:t>iso</a:t>
            </a:r>
            <a:r>
              <a:rPr lang="en-US" baseline="0" dirty="0" smtClean="0"/>
              <a:t> projects</a:t>
            </a:r>
          </a:p>
          <a:p>
            <a:r>
              <a:rPr lang="en-US" baseline="0" dirty="0" smtClean="0"/>
              <a:t>-alter code to use Mobile Service Helper</a:t>
            </a:r>
          </a:p>
          <a:p>
            <a:r>
              <a:rPr lang="en-US" baseline="0" dirty="0" smtClean="0"/>
              <a:t>-rerun projects</a:t>
            </a:r>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59126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55565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dirty="0" smtClean="0"/>
              <a:t> Checkout</a:t>
            </a:r>
            <a:r>
              <a:rPr lang="en-US" baseline="0" dirty="0" smtClean="0"/>
              <a:t> </a:t>
            </a:r>
            <a:r>
              <a:rPr lang="en-US" baseline="0" dirty="0" err="1" smtClean="0"/>
              <a:t>PreFullAppDemo</a:t>
            </a:r>
            <a:endParaRPr lang="en-US" dirty="0" smtClean="0"/>
          </a:p>
          <a:p>
            <a:endParaRPr lang="en-US" dirty="0" smtClean="0"/>
          </a:p>
          <a:p>
            <a:r>
              <a:rPr lang="en-US" dirty="0" smtClean="0"/>
              <a:t>Switch</a:t>
            </a:r>
            <a:r>
              <a:rPr lang="en-US" baseline="0" dirty="0" smtClean="0"/>
              <a:t> to </a:t>
            </a:r>
            <a:r>
              <a:rPr lang="en-US" baseline="0" dirty="0" err="1" smtClean="0"/>
              <a:t>ChatDemo</a:t>
            </a:r>
            <a:r>
              <a:rPr lang="en-US" baseline="0" dirty="0" smtClean="0"/>
              <a:t> app</a:t>
            </a:r>
          </a:p>
          <a:p>
            <a:r>
              <a:rPr lang="en-US" baseline="0" dirty="0" smtClean="0"/>
              <a:t>Launch app, show sending a message</a:t>
            </a:r>
          </a:p>
          <a:p>
            <a:r>
              <a:rPr lang="en-US" baseline="0" dirty="0" smtClean="0"/>
              <a:t>Lock down message table</a:t>
            </a:r>
          </a:p>
          <a:p>
            <a:r>
              <a:rPr lang="en-US" baseline="0" dirty="0" smtClean="0"/>
              <a:t>Show it not working</a:t>
            </a:r>
          </a:p>
          <a:p>
            <a:r>
              <a:rPr lang="en-US" baseline="0" dirty="0" smtClean="0"/>
              <a:t>Add AD </a:t>
            </a:r>
            <a:r>
              <a:rPr lang="en-US" baseline="0" dirty="0" err="1" smtClean="0"/>
              <a:t>Auth</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985055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br>
              <a:rPr lang="en-US" dirty="0" smtClean="0"/>
            </a:br>
            <a:r>
              <a:rPr lang="en-US" dirty="0" smtClean="0"/>
              <a:t>- the push</a:t>
            </a:r>
            <a:r>
              <a:rPr lang="en-US" baseline="0" dirty="0" smtClean="0"/>
              <a:t> code (for the register for push script) will get easier</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616784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 in code to register for push notifications</a:t>
            </a:r>
          </a:p>
          <a:p>
            <a:r>
              <a:rPr lang="en-US" dirty="0" smtClean="0"/>
              <a:t>Add</a:t>
            </a:r>
            <a:r>
              <a:rPr lang="en-US" baseline="0" dirty="0" smtClean="0"/>
              <a:t> call to server to register once user is authenticated</a:t>
            </a:r>
          </a:p>
          <a:p>
            <a:r>
              <a:rPr lang="en-US" baseline="0" dirty="0" smtClean="0"/>
              <a:t>Add server script to handle registration</a:t>
            </a:r>
          </a:p>
          <a:p>
            <a:r>
              <a:rPr lang="en-US" baseline="0" dirty="0" smtClean="0"/>
              <a:t>Alter message bit to deliver a push notification</a:t>
            </a:r>
          </a:p>
          <a:p>
            <a:r>
              <a:rPr lang="en-US" baseline="0" dirty="0" smtClean="0"/>
              <a:t>Demo push notifications</a:t>
            </a:r>
          </a:p>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4/4/14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57664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to Service Bus</a:t>
            </a:r>
          </a:p>
          <a:p>
            <a:r>
              <a:rPr lang="en-US" baseline="0" dirty="0" smtClean="0"/>
              <a:t>Open Relay solution</a:t>
            </a:r>
          </a:p>
          <a:p>
            <a:r>
              <a:rPr lang="en-US" baseline="0" dirty="0" smtClean="0"/>
              <a:t>Run relay</a:t>
            </a:r>
          </a:p>
          <a:p>
            <a:r>
              <a:rPr lang="en-US" baseline="0" dirty="0" smtClean="0"/>
              <a:t>Show relay in portal</a:t>
            </a:r>
          </a:p>
          <a:p>
            <a:r>
              <a:rPr lang="en-US" baseline="0" dirty="0" smtClean="0"/>
              <a:t>Connect to relay from App</a:t>
            </a:r>
          </a:p>
          <a:p>
            <a:r>
              <a:rPr lang="en-US" baseline="0" dirty="0" smtClean="0"/>
              <a:t>Use contacts to display contacts in app</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4/4/14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497532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r>
              <a:rPr lang="en-US" dirty="0" smtClean="0"/>
              <a:t>In service bus console, show</a:t>
            </a:r>
            <a:r>
              <a:rPr lang="en-US" baseline="0" dirty="0" smtClean="0"/>
              <a:t> the </a:t>
            </a:r>
            <a:r>
              <a:rPr lang="en-US" baseline="0" dirty="0" err="1" smtClean="0"/>
              <a:t>userid</a:t>
            </a:r>
            <a:r>
              <a:rPr lang="en-US" baseline="0" dirty="0" smtClean="0"/>
              <a:t> and </a:t>
            </a:r>
            <a:r>
              <a:rPr lang="en-US" baseline="0" dirty="0" err="1" smtClean="0"/>
              <a:t>auth</a:t>
            </a:r>
            <a:r>
              <a:rPr lang="en-US" baseline="0" dirty="0" smtClean="0"/>
              <a:t> token to show that we could authenticate the request again on premise</a:t>
            </a:r>
          </a:p>
          <a:p>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005439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4/4/14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8688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will be a brief overview of the capabilities of </a:t>
            </a:r>
            <a:r>
              <a:rPr lang="en-US" dirty="0" err="1" smtClean="0"/>
              <a:t>Zumo</a:t>
            </a:r>
            <a:endParaRPr lang="en-US" dirty="0" smtClean="0"/>
          </a:p>
          <a:p>
            <a:r>
              <a:rPr lang="en-US" dirty="0" smtClean="0"/>
              <a:t>Most people will already be aware so we don’t have to go super deep</a:t>
            </a:r>
          </a:p>
          <a:p>
            <a:r>
              <a:rPr lang="en-US" dirty="0" smtClean="0"/>
              <a:t>Turn key way to add a backend to your application</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0627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Opt-in</a:t>
            </a:r>
            <a:r>
              <a:rPr lang="en-US" baseline="0" dirty="0" smtClean="0"/>
              <a:t> on the CLIENT, not server</a:t>
            </a:r>
            <a:endParaRPr lang="en-US" dirty="0"/>
          </a:p>
        </p:txBody>
      </p:sp>
      <p:sp>
        <p:nvSpPr>
          <p:cNvPr id="4" name="Slide Number Placeholder 3"/>
          <p:cNvSpPr>
            <a:spLocks noGrp="1"/>
          </p:cNvSpPr>
          <p:nvPr>
            <p:ph type="sldNum" sz="quarter" idx="10"/>
          </p:nvPr>
        </p:nvSpPr>
        <p:spPr/>
        <p:txBody>
          <a:bodyPr/>
          <a:lstStyle/>
          <a:p>
            <a:fld id="{B0AE3CE3-E5A3-4F77-AECD-EDC063C91D91}" type="slidenum">
              <a:rPr lang="en-US" smtClean="0"/>
              <a:t>10</a:t>
            </a:fld>
            <a:endParaRPr lang="en-US"/>
          </a:p>
        </p:txBody>
      </p:sp>
    </p:spTree>
    <p:extLst>
      <p:ext uri="{BB962C8B-B14F-4D97-AF65-F5344CB8AC3E}">
        <p14:creationId xmlns:p14="http://schemas.microsoft.com/office/powerpoint/2010/main" val="162772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the version, created, updated codes</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65928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a:t>
            </a:r>
            <a:r>
              <a:rPr lang="en-US" baseline="0" dirty="0" err="1" smtClean="0"/>
              <a:t>Breeze.js</a:t>
            </a:r>
            <a:endParaRPr lang="en-US" baseline="0" smtClean="0"/>
          </a:p>
          <a:p>
            <a:endParaRPr lang="en-US"/>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08700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Detail</a:t>
            </a:r>
            <a:r>
              <a:rPr lang="en-US" baseline="0" dirty="0" smtClean="0"/>
              <a:t> the different options for building cross platform apps:</a:t>
            </a:r>
          </a:p>
          <a:p>
            <a:pPr marL="171450" indent="-171450">
              <a:buFont typeface="Arial"/>
              <a:buChar char="•"/>
            </a:pPr>
            <a:r>
              <a:rPr lang="en-US" baseline="0" dirty="0" smtClean="0"/>
              <a:t>Build web sites instead of apps (not really an option if you want to really run locally)</a:t>
            </a:r>
          </a:p>
          <a:p>
            <a:pPr marL="171450" indent="-171450">
              <a:buFont typeface="Arial"/>
              <a:buChar char="•"/>
            </a:pPr>
            <a:r>
              <a:rPr lang="en-US" baseline="0" dirty="0" err="1" smtClean="0"/>
              <a:t>PhoneGap</a:t>
            </a:r>
            <a:r>
              <a:rPr lang="en-US" baseline="0" dirty="0" smtClean="0"/>
              <a:t> / Cordova</a:t>
            </a:r>
          </a:p>
          <a:p>
            <a:pPr marL="388712" lvl="1" indent="-171450">
              <a:buFont typeface="Arial"/>
              <a:buChar char="•"/>
            </a:pPr>
            <a:r>
              <a:rPr lang="en-US" baseline="0" dirty="0" smtClean="0"/>
              <a:t>Let’s you build HTML / JS that runs in a wrapper</a:t>
            </a:r>
          </a:p>
          <a:p>
            <a:pPr marL="388712" lvl="1" indent="-171450">
              <a:buFont typeface="Arial"/>
              <a:buChar char="•"/>
            </a:pPr>
            <a:r>
              <a:rPr lang="en-US" baseline="0" dirty="0" smtClean="0"/>
              <a:t>Same code base on every device</a:t>
            </a:r>
          </a:p>
          <a:p>
            <a:pPr marL="388712" lvl="1" indent="-171450">
              <a:buFont typeface="Arial"/>
              <a:buChar char="•"/>
            </a:pPr>
            <a:r>
              <a:rPr lang="en-US" baseline="0" dirty="0" smtClean="0"/>
              <a:t>Not as fast as the built in browser on some platforms</a:t>
            </a:r>
          </a:p>
          <a:p>
            <a:pPr marL="171450" lvl="0" indent="-171450">
              <a:buFont typeface="Arial"/>
              <a:buChar char="•"/>
            </a:pPr>
            <a:r>
              <a:rPr lang="en-US" baseline="0" dirty="0" smtClean="0"/>
              <a:t>Xamarin</a:t>
            </a:r>
          </a:p>
          <a:p>
            <a:pPr marL="388712" lvl="1" indent="-171450">
              <a:buFont typeface="Arial"/>
              <a:buChar char="•"/>
            </a:pPr>
            <a:r>
              <a:rPr lang="en-US" baseline="0" dirty="0" smtClean="0"/>
              <a:t>What we’ll focus on today</a:t>
            </a:r>
          </a:p>
          <a:p>
            <a:pPr marL="388712" lvl="1" indent="-171450">
              <a:buFont typeface="Arial"/>
              <a:buChar char="•"/>
            </a:pPr>
            <a:r>
              <a:rPr lang="en-US" baseline="0" dirty="0" smtClean="0"/>
              <a:t>Makes the .NET runtime usable “everywhere”</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74250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Offline support for Xamarin</a:t>
            </a:r>
            <a:r>
              <a:rPr lang="en-US" baseline="0" dirty="0" smtClean="0"/>
              <a:t> will go in PCL</a:t>
            </a:r>
          </a:p>
          <a:p>
            <a:endParaRPr lang="en-US" baseline="0" dirty="0" smtClean="0"/>
          </a:p>
          <a:p>
            <a:pPr marL="171450" indent="-171450">
              <a:buFont typeface="Arial"/>
              <a:buChar char="•"/>
            </a:pPr>
            <a:r>
              <a:rPr lang="en-US" baseline="0" dirty="0" smtClean="0"/>
              <a:t>Enables you to write and run .NET on Windows / </a:t>
            </a:r>
            <a:r>
              <a:rPr lang="en-US" baseline="0" dirty="0" err="1" smtClean="0"/>
              <a:t>WinPhone</a:t>
            </a:r>
            <a:r>
              <a:rPr lang="en-US" baseline="0" dirty="0" smtClean="0"/>
              <a:t>, </a:t>
            </a:r>
            <a:r>
              <a:rPr lang="en-US" baseline="0" dirty="0" err="1" smtClean="0"/>
              <a:t>iOS</a:t>
            </a:r>
            <a:r>
              <a:rPr lang="en-US" baseline="0" dirty="0" smtClean="0"/>
              <a:t>, Android</a:t>
            </a:r>
          </a:p>
          <a:p>
            <a:pPr marL="171450" indent="-171450">
              <a:buFont typeface="Arial"/>
              <a:buChar char="•"/>
            </a:pPr>
            <a:r>
              <a:rPr lang="en-US" baseline="0" dirty="0" smtClean="0"/>
              <a:t>Created by the original Mono engineers who wanted to bring .NET to Linux</a:t>
            </a:r>
          </a:p>
          <a:p>
            <a:pPr marL="171450" indent="-171450">
              <a:buFont typeface="Arial"/>
              <a:buChar char="•"/>
            </a:pPr>
            <a:r>
              <a:rPr lang="en-US" baseline="0" dirty="0" smtClean="0"/>
              <a:t>Can be connected to native libraries (.a / .jar) via binding projects (with steps on creating those bindings)</a:t>
            </a:r>
          </a:p>
          <a:p>
            <a:pPr marL="171450" indent="-171450">
              <a:buFont typeface="Arial"/>
              <a:buChar char="•"/>
            </a:pPr>
            <a:r>
              <a:rPr lang="en-US" baseline="0" dirty="0" smtClean="0"/>
              <a:t>Apps can be built in Visual Studio or Xamarin Studio</a:t>
            </a:r>
          </a:p>
          <a:p>
            <a:pPr marL="388712" lvl="1" indent="-171450">
              <a:buFont typeface="Arial"/>
              <a:buChar char="•"/>
            </a:pPr>
            <a:r>
              <a:rPr lang="en-US" baseline="0" dirty="0" smtClean="0"/>
              <a:t>Building </a:t>
            </a:r>
            <a:r>
              <a:rPr lang="en-US" baseline="0" dirty="0" err="1" smtClean="0"/>
              <a:t>iOS</a:t>
            </a:r>
            <a:r>
              <a:rPr lang="en-US" baseline="0" dirty="0" smtClean="0"/>
              <a:t> in Visual Studio still requires a Mac to handle build / deploy.</a:t>
            </a:r>
          </a:p>
          <a:p>
            <a:pPr marL="388712" lvl="1" indent="-171450">
              <a:buFont typeface="Arial"/>
              <a:buChar char="•"/>
            </a:pPr>
            <a:r>
              <a:rPr lang="en-US" baseline="0" dirty="0" smtClean="0"/>
              <a:t>Can be done “easily” using the </a:t>
            </a:r>
            <a:r>
              <a:rPr lang="en-US" baseline="0" dirty="0" err="1" smtClean="0"/>
              <a:t>Xamarin.iOS</a:t>
            </a:r>
            <a:r>
              <a:rPr lang="en-US" baseline="0" dirty="0" smtClean="0"/>
              <a:t> Build Host</a:t>
            </a:r>
          </a:p>
          <a:p>
            <a:pPr marL="171450" lvl="0" indent="-171450">
              <a:buFont typeface="Arial"/>
              <a:buChar char="•"/>
            </a:pPr>
            <a:r>
              <a:rPr lang="en-US" baseline="0" dirty="0" smtClean="0"/>
              <a:t>Xamarin typically releases updates to match new APIs very quickly</a:t>
            </a:r>
          </a:p>
          <a:p>
            <a:pPr marL="171450" lvl="0" indent="-171450">
              <a:buFont typeface="Arial"/>
              <a:buChar char="•"/>
            </a:pPr>
            <a:r>
              <a:rPr lang="en-US" baseline="0" dirty="0" smtClean="0"/>
              <a:t>PCLs allow you to share code easily</a:t>
            </a:r>
          </a:p>
          <a:p>
            <a:pPr marL="388712" lvl="1" indent="-171450">
              <a:buFont typeface="Arial"/>
              <a:buChar char="•"/>
            </a:pPr>
            <a:r>
              <a:rPr lang="en-US" baseline="0" dirty="0" smtClean="0"/>
              <a:t>A year ago it was more difficult and you had to link files or copy paste</a:t>
            </a:r>
          </a:p>
          <a:p>
            <a:pPr marL="388712" lvl="1" indent="-171450">
              <a:buFont typeface="Arial"/>
              <a:buChar char="•"/>
            </a:pPr>
            <a:r>
              <a:rPr lang="en-US" baseline="0" dirty="0" smtClean="0"/>
              <a:t>With PCL support, you can much more easily share code</a:t>
            </a:r>
          </a:p>
          <a:p>
            <a:pPr marL="388712" lvl="1" indent="-171450">
              <a:buFont typeface="Arial"/>
              <a:buChar char="•"/>
            </a:pPr>
            <a:r>
              <a:rPr lang="en-US" baseline="0" dirty="0" smtClean="0"/>
              <a:t>Mobile Services works as a PCL</a:t>
            </a:r>
          </a:p>
          <a:p>
            <a:pPr marL="171450" indent="-171450">
              <a:buFont typeface="Arial"/>
              <a:buChar char="•"/>
            </a:pPr>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326294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For </a:t>
            </a:r>
            <a:r>
              <a:rPr lang="en-US" dirty="0" err="1" smtClean="0"/>
              <a:t>iOS</a:t>
            </a:r>
            <a:r>
              <a:rPr lang="en-US" dirty="0" smtClean="0"/>
              <a:t> and Android, .NET works a little different</a:t>
            </a:r>
          </a:p>
          <a:p>
            <a:pPr marL="388712" lvl="1" indent="-171450">
              <a:buFont typeface="Arial"/>
              <a:buChar char="•"/>
            </a:pPr>
            <a:r>
              <a:rPr lang="en-US" dirty="0" smtClean="0"/>
              <a:t>Because</a:t>
            </a:r>
            <a:r>
              <a:rPr lang="en-US" baseline="0" dirty="0" smtClean="0"/>
              <a:t> you can’t use dynamic code in an </a:t>
            </a:r>
            <a:r>
              <a:rPr lang="en-US" baseline="0" dirty="0" err="1" smtClean="0"/>
              <a:t>iOS</a:t>
            </a:r>
            <a:r>
              <a:rPr lang="en-US" baseline="0" dirty="0" smtClean="0"/>
              <a:t> app, AOT compilation is used to create an ARM binary</a:t>
            </a:r>
          </a:p>
          <a:p>
            <a:pPr marL="388712" lvl="1" indent="-171450">
              <a:buFont typeface="Arial"/>
              <a:buChar char="•"/>
            </a:pPr>
            <a:r>
              <a:rPr lang="en-US" baseline="0" dirty="0" smtClean="0"/>
              <a:t>For Android, JIT compilation is used</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4/4/14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871469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031207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24287158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theme" Target="../theme/theme2.xml"/><Relationship Id="rId15"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channel9.msdn.com/Events/Build/2014/2-547" TargetMode="External"/><Relationship Id="rId4" Type="http://schemas.openxmlformats.org/officeDocument/2006/relationships/hyperlink" Target="http://code.msdn.microsoft.com/windowsazure/How-to-integrate-a-Mobile-1ee6a5ea" TargetMode="External"/><Relationship Id="rId5" Type="http://schemas.openxmlformats.org/officeDocument/2006/relationships/hyperlink" Target="http://channel9.msdn.com/Events/Build/2014/2-616" TargetMode="External"/><Relationship Id="rId6" Type="http://schemas.openxmlformats.org/officeDocument/2006/relationships/hyperlink" Target="http://channel9.msdn.com/Events/Build/2014/3-623" TargetMode="External"/><Relationship Id="rId7" Type="http://schemas.openxmlformats.org/officeDocument/2006/relationships/hyperlink" Target="http://channel9.msdn.com/Events/Build/2014/3-618" TargetMode="External"/><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mailto:donnam@microsoft.com" TargetMode="External"/><Relationship Id="rId3" Type="http://schemas.openxmlformats.org/officeDocument/2006/relationships/hyperlink" Target="mailto:chrisner@microsoft.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57754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61358"/>
          </a:xfrm>
        </p:spPr>
        <p:txBody>
          <a:bodyPr/>
          <a:lstStyle/>
          <a:p>
            <a:r>
              <a:rPr lang="en-US" dirty="0" smtClean="0"/>
              <a:t>Geared toward occasionally-connected apps</a:t>
            </a:r>
          </a:p>
          <a:p>
            <a:r>
              <a:rPr lang="en-US" dirty="0" smtClean="0"/>
              <a:t>Explicit model: app opts in to offline feature and chooses when to push and pull data from the server</a:t>
            </a:r>
          </a:p>
          <a:p>
            <a:r>
              <a:rPr lang="en-US" dirty="0" smtClean="0"/>
              <a:t>SDK includes a local store based on SQLite</a:t>
            </a:r>
          </a:p>
          <a:p>
            <a:pPr lvl="1"/>
            <a:r>
              <a:rPr lang="en-US" dirty="0" smtClean="0"/>
              <a:t>Feature is configurable, can substitute your own implementation</a:t>
            </a:r>
          </a:p>
          <a:p>
            <a:r>
              <a:rPr lang="en-US" dirty="0" smtClean="0"/>
              <a:t>Can detect conflicts between client and server</a:t>
            </a:r>
            <a:br>
              <a:rPr lang="en-US" dirty="0" smtClean="0"/>
            </a:br>
            <a:r>
              <a:rPr lang="en-US" dirty="0" smtClean="0"/>
              <a:t>(more on this later)</a:t>
            </a:r>
          </a:p>
          <a:p>
            <a:r>
              <a:rPr lang="en-US" dirty="0" smtClean="0"/>
              <a:t>.NET client library available today</a:t>
            </a:r>
            <a:endParaRPr lang="en-US" dirty="0"/>
          </a:p>
        </p:txBody>
      </p:sp>
      <p:sp>
        <p:nvSpPr>
          <p:cNvPr id="3" name="Title 2"/>
          <p:cNvSpPr>
            <a:spLocks noGrp="1"/>
          </p:cNvSpPr>
          <p:nvPr>
            <p:ph type="title"/>
          </p:nvPr>
        </p:nvSpPr>
        <p:spPr/>
        <p:txBody>
          <a:bodyPr/>
          <a:lstStyle/>
          <a:p>
            <a:r>
              <a:rPr lang="en-US" smtClean="0"/>
              <a:t>Current preview release</a:t>
            </a:r>
            <a:endParaRPr lang="en-US" dirty="0"/>
          </a:p>
        </p:txBody>
      </p:sp>
    </p:spTree>
    <p:extLst>
      <p:ext uri="{BB962C8B-B14F-4D97-AF65-F5344CB8AC3E}">
        <p14:creationId xmlns:p14="http://schemas.microsoft.com/office/powerpoint/2010/main" val="39590092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smtClean="0"/>
              <a:t/>
            </a:r>
            <a:br>
              <a:rPr lang="en-US" dirty="0" smtClean="0"/>
            </a:br>
            <a:r>
              <a:rPr lang="en-US" dirty="0" smtClean="0"/>
              <a:t>Adding Offline Support</a:t>
            </a:r>
            <a:endParaRPr lang="en-US" dirty="0"/>
          </a:p>
        </p:txBody>
      </p:sp>
    </p:spTree>
    <p:extLst>
      <p:ext uri="{BB962C8B-B14F-4D97-AF65-F5344CB8AC3E}">
        <p14:creationId xmlns:p14="http://schemas.microsoft.com/office/powerpoint/2010/main" val="36136350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1948416" y="4787139"/>
            <a:ext cx="1737341"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accent1"/>
                </a:solidFill>
                <a:latin typeface="Segoe UI Symbol" panose="020B0502040204020203" pitchFamily="34" charset="0"/>
                <a:ea typeface="Segoe UI Symbol" panose="020B0502040204020203" pitchFamily="34" charset="0"/>
              </a:rPr>
              <a:t>▲</a:t>
            </a:r>
            <a:r>
              <a:rPr lang="en-US" sz="2400" dirty="0">
                <a:solidFill>
                  <a:schemeClr val="accent1"/>
                </a:solidFill>
              </a:rPr>
              <a:t>, </a:t>
            </a:r>
            <a:r>
              <a:rPr lang="en-US" sz="2400" dirty="0" smtClean="0">
                <a:solidFill>
                  <a:schemeClr val="accent1"/>
                </a:solidFill>
              </a:rPr>
              <a:t>1</a:t>
            </a:r>
            <a:endParaRPr lang="en-US" sz="2400" dirty="0">
              <a:solidFill>
                <a:schemeClr val="accent1"/>
              </a:solidFill>
            </a:endParaRPr>
          </a:p>
        </p:txBody>
      </p:sp>
      <p:sp>
        <p:nvSpPr>
          <p:cNvPr id="49" name="TextBox 48"/>
          <p:cNvSpPr txBox="1"/>
          <p:nvPr/>
        </p:nvSpPr>
        <p:spPr>
          <a:xfrm>
            <a:off x="8438852" y="3869071"/>
            <a:ext cx="1737341"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chemeClr val="tx2"/>
                </a:solidFill>
                <a:latin typeface="Segoe UI Symbol" panose="020B0502040204020203" pitchFamily="34" charset="0"/>
                <a:ea typeface="Segoe UI Symbol" panose="020B0502040204020203" pitchFamily="34" charset="0"/>
              </a:rPr>
              <a:t>▲, 1</a:t>
            </a:r>
            <a:r>
              <a:rPr lang="en-US" sz="2400" dirty="0" smtClean="0">
                <a:solidFill>
                  <a:schemeClr val="tx2"/>
                </a:solidFill>
              </a:rPr>
              <a:t> </a:t>
            </a:r>
          </a:p>
        </p:txBody>
      </p:sp>
      <p:sp>
        <p:nvSpPr>
          <p:cNvPr id="18" name="TextBox 17"/>
          <p:cNvSpPr txBox="1"/>
          <p:nvPr/>
        </p:nvSpPr>
        <p:spPr>
          <a:xfrm>
            <a:off x="5212408" y="3869007"/>
            <a:ext cx="1737341" cy="627864"/>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2400" dirty="0">
                <a:solidFill>
                  <a:schemeClr val="tx2"/>
                </a:solidFill>
                <a:latin typeface="Segoe UI Symbol" panose="020B0502040204020203" pitchFamily="34" charset="0"/>
                <a:ea typeface="Segoe UI Symbol" panose="020B0502040204020203" pitchFamily="34" charset="0"/>
              </a:rPr>
              <a:t>▲</a:t>
            </a:r>
            <a:r>
              <a:rPr lang="en-US" sz="2400" dirty="0">
                <a:solidFill>
                  <a:schemeClr val="tx2"/>
                </a:solidFill>
              </a:rPr>
              <a:t>, </a:t>
            </a:r>
            <a:r>
              <a:rPr lang="en-US" sz="2400" dirty="0" smtClean="0">
                <a:solidFill>
                  <a:schemeClr val="tx2"/>
                </a:solidFill>
              </a:rPr>
              <a:t>1</a:t>
            </a:r>
            <a:endParaRPr lang="en-US" sz="2400" dirty="0">
              <a:solidFill>
                <a:schemeClr val="tx2"/>
              </a:solidFill>
            </a:endParaRPr>
          </a:p>
        </p:txBody>
      </p:sp>
      <p:sp>
        <p:nvSpPr>
          <p:cNvPr id="43" name="TextBox 42"/>
          <p:cNvSpPr txBox="1"/>
          <p:nvPr/>
        </p:nvSpPr>
        <p:spPr>
          <a:xfrm>
            <a:off x="5206127" y="3869071"/>
            <a:ext cx="1737341" cy="634020"/>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2400" dirty="0">
                <a:solidFill>
                  <a:schemeClr val="accent5"/>
                </a:solidFill>
                <a:latin typeface="Segoe UI Symbol" panose="020B0502040204020203" pitchFamily="34" charset="0"/>
                <a:ea typeface="Segoe UI Symbol" panose="020B0502040204020203" pitchFamily="34" charset="0"/>
              </a:rPr>
              <a:t>■</a:t>
            </a:r>
            <a:r>
              <a:rPr lang="en-US" sz="2400" dirty="0" smtClean="0">
                <a:solidFill>
                  <a:schemeClr val="accent5"/>
                </a:solidFill>
                <a:latin typeface="Segoe UI Symbol" panose="020B0502040204020203" pitchFamily="34" charset="0"/>
                <a:ea typeface="Segoe UI Symbol" panose="020B0502040204020203" pitchFamily="34" charset="0"/>
              </a:rPr>
              <a:t>, 2</a:t>
            </a:r>
            <a:r>
              <a:rPr lang="en-US" sz="2400" dirty="0" smtClean="0">
                <a:solidFill>
                  <a:schemeClr val="accent5"/>
                </a:solidFill>
              </a:rPr>
              <a:t> </a:t>
            </a:r>
          </a:p>
        </p:txBody>
      </p:sp>
      <p:sp>
        <p:nvSpPr>
          <p:cNvPr id="3" name="Title 2"/>
          <p:cNvSpPr>
            <a:spLocks noGrp="1"/>
          </p:cNvSpPr>
          <p:nvPr>
            <p:ph type="title"/>
          </p:nvPr>
        </p:nvSpPr>
        <p:spPr/>
        <p:txBody>
          <a:bodyPr/>
          <a:lstStyle/>
          <a:p>
            <a:r>
              <a:rPr lang="en-US" smtClean="0"/>
              <a:t>Optimistic Concurrency</a:t>
            </a:r>
            <a:endParaRPr lang="en-US" dirty="0"/>
          </a:p>
        </p:txBody>
      </p:sp>
      <p:pic>
        <p:nvPicPr>
          <p:cNvPr id="5" name="Picture 7"/>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640458" y="2034238"/>
            <a:ext cx="1051997" cy="1716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4" cstate="print">
            <a:biLevel thresh="50000"/>
            <a:extLst>
              <a:ext uri="{28A0092B-C50C-407E-A947-70E740481C1C}">
                <a14:useLocalDpi xmlns:a14="http://schemas.microsoft.com/office/drawing/2010/main" val="0"/>
              </a:ext>
            </a:extLst>
          </a:blip>
          <a:srcRect/>
          <a:stretch>
            <a:fillRect/>
          </a:stretch>
        </p:blipFill>
        <p:spPr bwMode="auto">
          <a:xfrm>
            <a:off x="10424431" y="2034238"/>
            <a:ext cx="998765" cy="1716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692455" y="1212849"/>
            <a:ext cx="1965490"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solidFill>
                  <a:schemeClr val="bg1">
                    <a:lumMod val="50000"/>
                  </a:schemeClr>
                </a:solidFill>
              </a:rPr>
              <a:t>Device 1</a:t>
            </a:r>
          </a:p>
        </p:txBody>
      </p:sp>
      <p:sp>
        <p:nvSpPr>
          <p:cNvPr id="9" name="TextBox 8"/>
          <p:cNvSpPr txBox="1"/>
          <p:nvPr/>
        </p:nvSpPr>
        <p:spPr>
          <a:xfrm>
            <a:off x="5212408" y="1212849"/>
            <a:ext cx="1554463"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solidFill>
                  <a:schemeClr val="bg1">
                    <a:lumMod val="50000"/>
                  </a:schemeClr>
                </a:solidFill>
              </a:rPr>
              <a:t>Server</a:t>
            </a:r>
          </a:p>
        </p:txBody>
      </p:sp>
      <p:sp>
        <p:nvSpPr>
          <p:cNvPr id="10" name="TextBox 9"/>
          <p:cNvSpPr txBox="1"/>
          <p:nvPr/>
        </p:nvSpPr>
        <p:spPr>
          <a:xfrm>
            <a:off x="8687090" y="1212849"/>
            <a:ext cx="1737341"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solidFill>
                  <a:schemeClr val="bg1">
                    <a:lumMod val="50000"/>
                  </a:schemeClr>
                </a:solidFill>
              </a:rPr>
              <a:t>Device 2</a:t>
            </a:r>
          </a:p>
        </p:txBody>
      </p:sp>
      <p:sp>
        <p:nvSpPr>
          <p:cNvPr id="11" name="TextBox 10"/>
          <p:cNvSpPr txBox="1"/>
          <p:nvPr/>
        </p:nvSpPr>
        <p:spPr>
          <a:xfrm>
            <a:off x="2226446" y="2054619"/>
            <a:ext cx="118714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accent1"/>
                </a:solidFill>
              </a:rPr>
              <a:t> </a:t>
            </a:r>
            <a:r>
              <a:rPr lang="en-US" sz="2400" dirty="0" smtClean="0">
                <a:solidFill>
                  <a:schemeClr val="accent1"/>
                </a:solidFill>
                <a:latin typeface="Segoe UI Symbol" panose="020B0502040204020203" pitchFamily="34" charset="0"/>
                <a:ea typeface="Segoe UI Symbol" panose="020B0502040204020203" pitchFamily="34" charset="0"/>
              </a:rPr>
              <a:t>▲, 1</a:t>
            </a:r>
            <a:r>
              <a:rPr lang="en-US" sz="2400" dirty="0" smtClean="0">
                <a:solidFill>
                  <a:schemeClr val="accent1"/>
                </a:solidFill>
              </a:rPr>
              <a:t> </a:t>
            </a:r>
          </a:p>
        </p:txBody>
      </p:sp>
      <p:sp>
        <p:nvSpPr>
          <p:cNvPr id="12" name="TextBox 11"/>
          <p:cNvSpPr txBox="1"/>
          <p:nvPr/>
        </p:nvSpPr>
        <p:spPr>
          <a:xfrm>
            <a:off x="5212408" y="2034238"/>
            <a:ext cx="1737341"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chemeClr val="accent1"/>
                </a:solidFill>
                <a:latin typeface="Segoe UI Symbol" panose="020B0502040204020203" pitchFamily="34" charset="0"/>
                <a:ea typeface="Segoe UI Symbol" panose="020B0502040204020203" pitchFamily="34" charset="0"/>
              </a:rPr>
              <a:t>▲, 1</a:t>
            </a:r>
            <a:r>
              <a:rPr lang="en-US" sz="2400" dirty="0" smtClean="0">
                <a:solidFill>
                  <a:schemeClr val="accent1"/>
                </a:solidFill>
              </a:rPr>
              <a:t> </a:t>
            </a:r>
          </a:p>
        </p:txBody>
      </p:sp>
      <p:sp>
        <p:nvSpPr>
          <p:cNvPr id="14" name="TextBox 13"/>
          <p:cNvSpPr txBox="1"/>
          <p:nvPr/>
        </p:nvSpPr>
        <p:spPr>
          <a:xfrm>
            <a:off x="1920604" y="2896326"/>
            <a:ext cx="1737341"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chemeClr val="accent1"/>
                </a:solidFill>
                <a:latin typeface="Segoe UI Symbol" panose="020B0502040204020203" pitchFamily="34" charset="0"/>
                <a:ea typeface="Segoe UI Symbol" panose="020B0502040204020203" pitchFamily="34" charset="0"/>
              </a:rPr>
              <a:t>▲</a:t>
            </a:r>
            <a:r>
              <a:rPr lang="en-US" sz="2400" dirty="0" smtClean="0">
                <a:solidFill>
                  <a:schemeClr val="accent1"/>
                </a:solidFill>
              </a:rPr>
              <a:t>, 1</a:t>
            </a:r>
          </a:p>
        </p:txBody>
      </p:sp>
      <p:sp>
        <p:nvSpPr>
          <p:cNvPr id="17" name="TextBox 16"/>
          <p:cNvSpPr txBox="1"/>
          <p:nvPr/>
        </p:nvSpPr>
        <p:spPr>
          <a:xfrm>
            <a:off x="5212408" y="2934901"/>
            <a:ext cx="1737341"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chemeClr val="accent1"/>
                </a:solidFill>
                <a:latin typeface="Segoe UI Symbol" panose="020B0502040204020203" pitchFamily="34" charset="0"/>
                <a:ea typeface="Segoe UI Symbol" panose="020B0502040204020203" pitchFamily="34" charset="0"/>
              </a:rPr>
              <a:t>▲</a:t>
            </a:r>
            <a:r>
              <a:rPr lang="en-US" sz="2400" dirty="0" smtClean="0">
                <a:solidFill>
                  <a:schemeClr val="accent1"/>
                </a:solidFill>
              </a:rPr>
              <a:t>, 1</a:t>
            </a:r>
          </a:p>
        </p:txBody>
      </p:sp>
      <p:sp>
        <p:nvSpPr>
          <p:cNvPr id="20" name="TextBox 19"/>
          <p:cNvSpPr txBox="1"/>
          <p:nvPr/>
        </p:nvSpPr>
        <p:spPr>
          <a:xfrm>
            <a:off x="1920604" y="3858829"/>
            <a:ext cx="1737341"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accent1"/>
                </a:solidFill>
                <a:latin typeface="Segoe UI Symbol" panose="020B0502040204020203" pitchFamily="34" charset="0"/>
                <a:ea typeface="Segoe UI Symbol" panose="020B0502040204020203" pitchFamily="34" charset="0"/>
              </a:rPr>
              <a:t>▲</a:t>
            </a:r>
            <a:r>
              <a:rPr lang="en-US" sz="2400" dirty="0">
                <a:solidFill>
                  <a:schemeClr val="accent1"/>
                </a:solidFill>
              </a:rPr>
              <a:t>, </a:t>
            </a:r>
            <a:r>
              <a:rPr lang="en-US" sz="2400" dirty="0" smtClean="0">
                <a:solidFill>
                  <a:schemeClr val="accent1"/>
                </a:solidFill>
              </a:rPr>
              <a:t>1</a:t>
            </a:r>
            <a:endParaRPr lang="en-US" sz="2400" dirty="0">
              <a:solidFill>
                <a:schemeClr val="accent1"/>
              </a:solidFill>
            </a:endParaRPr>
          </a:p>
        </p:txBody>
      </p:sp>
      <p:sp>
        <p:nvSpPr>
          <p:cNvPr id="22" name="TextBox 21"/>
          <p:cNvSpPr txBox="1"/>
          <p:nvPr/>
        </p:nvSpPr>
        <p:spPr>
          <a:xfrm>
            <a:off x="1948417" y="4805358"/>
            <a:ext cx="1737341" cy="627864"/>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2400" dirty="0" smtClean="0">
                <a:solidFill>
                  <a:schemeClr val="accent4"/>
                </a:solidFill>
                <a:latin typeface="Segoe UI Symbol" panose="020B0502040204020203" pitchFamily="34" charset="0"/>
                <a:ea typeface="Segoe UI Symbol" panose="020B0502040204020203" pitchFamily="34" charset="0"/>
              </a:rPr>
              <a:t>●, 2</a:t>
            </a:r>
            <a:endParaRPr lang="en-US" sz="2400" dirty="0" smtClean="0">
              <a:solidFill>
                <a:schemeClr val="accent4"/>
              </a:solidFill>
            </a:endParaRPr>
          </a:p>
        </p:txBody>
      </p:sp>
      <p:sp>
        <p:nvSpPr>
          <p:cNvPr id="27" name="TextBox 26"/>
          <p:cNvSpPr txBox="1"/>
          <p:nvPr/>
        </p:nvSpPr>
        <p:spPr>
          <a:xfrm>
            <a:off x="5212408" y="4828086"/>
            <a:ext cx="1737341"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accent5"/>
                </a:solidFill>
                <a:latin typeface="Segoe UI Symbol" panose="020B0502040204020203" pitchFamily="34" charset="0"/>
                <a:ea typeface="Segoe UI Symbol" panose="020B0502040204020203" pitchFamily="34" charset="0"/>
              </a:rPr>
              <a:t>■, </a:t>
            </a:r>
            <a:r>
              <a:rPr lang="en-US" sz="2400" dirty="0" smtClean="0">
                <a:solidFill>
                  <a:schemeClr val="accent5"/>
                </a:solidFill>
                <a:latin typeface="Segoe UI Symbol" panose="020B0502040204020203" pitchFamily="34" charset="0"/>
                <a:ea typeface="Segoe UI Symbol" panose="020B0502040204020203" pitchFamily="34" charset="0"/>
              </a:rPr>
              <a:t>2</a:t>
            </a:r>
            <a:endParaRPr lang="en-US" sz="2400" dirty="0">
              <a:solidFill>
                <a:schemeClr val="accent5"/>
              </a:solidFill>
            </a:endParaRPr>
          </a:p>
        </p:txBody>
      </p:sp>
      <p:cxnSp>
        <p:nvCxnSpPr>
          <p:cNvPr id="31" name="Straight Arrow Connector 30"/>
          <p:cNvCxnSpPr/>
          <p:nvPr/>
        </p:nvCxnSpPr>
        <p:spPr>
          <a:xfrm>
            <a:off x="3475067" y="2380601"/>
            <a:ext cx="1737341" cy="3078"/>
          </a:xfrm>
          <a:prstGeom prst="straightConnector1">
            <a:avLst/>
          </a:prstGeom>
          <a:ln w="571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66871" y="3278833"/>
            <a:ext cx="1554463" cy="0"/>
          </a:xfrm>
          <a:prstGeom prst="straightConnector1">
            <a:avLst/>
          </a:prstGeom>
          <a:ln w="571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447663" y="2899108"/>
            <a:ext cx="1737341"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chemeClr val="accent1"/>
                </a:solidFill>
                <a:latin typeface="Segoe UI Symbol" panose="020B0502040204020203" pitchFamily="34" charset="0"/>
                <a:ea typeface="Segoe UI Symbol" panose="020B0502040204020203" pitchFamily="34" charset="0"/>
              </a:rPr>
              <a:t>▲, 1</a:t>
            </a:r>
            <a:r>
              <a:rPr lang="en-US" sz="2400" dirty="0" smtClean="0">
                <a:solidFill>
                  <a:schemeClr val="accent1"/>
                </a:solidFill>
              </a:rPr>
              <a:t> </a:t>
            </a:r>
          </a:p>
        </p:txBody>
      </p:sp>
      <p:sp>
        <p:nvSpPr>
          <p:cNvPr id="36" name="TextBox 35"/>
          <p:cNvSpPr txBox="1"/>
          <p:nvPr/>
        </p:nvSpPr>
        <p:spPr>
          <a:xfrm>
            <a:off x="3832059" y="1855229"/>
            <a:ext cx="1023357"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accent2"/>
                </a:solidFill>
              </a:rPr>
              <a:t>Create</a:t>
            </a:r>
          </a:p>
        </p:txBody>
      </p:sp>
      <p:sp>
        <p:nvSpPr>
          <p:cNvPr id="37" name="TextBox 36"/>
          <p:cNvSpPr txBox="1"/>
          <p:nvPr/>
        </p:nvSpPr>
        <p:spPr>
          <a:xfrm>
            <a:off x="7011226" y="2765750"/>
            <a:ext cx="914546"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accent2"/>
                </a:solidFill>
              </a:rPr>
              <a:t>Fetch</a:t>
            </a:r>
          </a:p>
        </p:txBody>
      </p:sp>
      <p:sp>
        <p:nvSpPr>
          <p:cNvPr id="39" name="TextBox 38"/>
          <p:cNvSpPr txBox="1"/>
          <p:nvPr/>
        </p:nvSpPr>
        <p:spPr>
          <a:xfrm>
            <a:off x="8447663" y="3869071"/>
            <a:ext cx="1737341" cy="634020"/>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2400" dirty="0">
                <a:solidFill>
                  <a:schemeClr val="accent5"/>
                </a:solidFill>
                <a:latin typeface="Segoe UI Symbol" panose="020B0502040204020203" pitchFamily="34" charset="0"/>
                <a:ea typeface="Segoe UI Symbol" panose="020B0502040204020203" pitchFamily="34" charset="0"/>
              </a:rPr>
              <a:t>■</a:t>
            </a:r>
            <a:r>
              <a:rPr lang="en-US" sz="2400" dirty="0" smtClean="0">
                <a:solidFill>
                  <a:schemeClr val="accent5"/>
                </a:solidFill>
                <a:latin typeface="Segoe UI Symbol" panose="020B0502040204020203" pitchFamily="34" charset="0"/>
                <a:ea typeface="Segoe UI Symbol" panose="020B0502040204020203" pitchFamily="34" charset="0"/>
              </a:rPr>
              <a:t>, 2</a:t>
            </a:r>
            <a:r>
              <a:rPr lang="en-US" sz="2400" dirty="0" smtClean="0">
                <a:solidFill>
                  <a:schemeClr val="accent5"/>
                </a:solidFill>
              </a:rPr>
              <a:t> </a:t>
            </a:r>
          </a:p>
        </p:txBody>
      </p:sp>
      <p:cxnSp>
        <p:nvCxnSpPr>
          <p:cNvPr id="40" name="Straight Arrow Connector 39"/>
          <p:cNvCxnSpPr/>
          <p:nvPr/>
        </p:nvCxnSpPr>
        <p:spPr>
          <a:xfrm>
            <a:off x="6788397" y="4186017"/>
            <a:ext cx="1554463" cy="0"/>
          </a:xfrm>
          <a:prstGeom prst="straightConnector1">
            <a:avLst/>
          </a:prstGeom>
          <a:ln w="5715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032752" y="3724772"/>
            <a:ext cx="1114536"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accent2"/>
                </a:solidFill>
              </a:rPr>
              <a:t>Update</a:t>
            </a:r>
          </a:p>
        </p:txBody>
      </p:sp>
      <p:cxnSp>
        <p:nvCxnSpPr>
          <p:cNvPr id="44" name="Straight Arrow Connector 43"/>
          <p:cNvCxnSpPr/>
          <p:nvPr/>
        </p:nvCxnSpPr>
        <p:spPr>
          <a:xfrm>
            <a:off x="3496525" y="5108080"/>
            <a:ext cx="1709602" cy="0"/>
          </a:xfrm>
          <a:prstGeom prst="straightConnector1">
            <a:avLst/>
          </a:prstGeom>
          <a:ln w="571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849634" y="4646835"/>
            <a:ext cx="1114536"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solidFill>
                  <a:schemeClr val="accent2"/>
                </a:solidFill>
              </a:rPr>
              <a:t>Update</a:t>
            </a:r>
          </a:p>
        </p:txBody>
      </p:sp>
      <p:sp>
        <p:nvSpPr>
          <p:cNvPr id="51" name="TextBox 50"/>
          <p:cNvSpPr txBox="1"/>
          <p:nvPr/>
        </p:nvSpPr>
        <p:spPr>
          <a:xfrm>
            <a:off x="8447663" y="4825008"/>
            <a:ext cx="1737341" cy="634020"/>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2400" dirty="0">
                <a:solidFill>
                  <a:schemeClr val="accent5"/>
                </a:solidFill>
                <a:latin typeface="Segoe UI Symbol" panose="020B0502040204020203" pitchFamily="34" charset="0"/>
                <a:ea typeface="Segoe UI Symbol" panose="020B0502040204020203" pitchFamily="34" charset="0"/>
              </a:rPr>
              <a:t>■</a:t>
            </a:r>
            <a:r>
              <a:rPr lang="en-US" sz="2400" dirty="0" smtClean="0">
                <a:solidFill>
                  <a:schemeClr val="accent5"/>
                </a:solidFill>
                <a:latin typeface="Segoe UI Symbol" panose="020B0502040204020203" pitchFamily="34" charset="0"/>
                <a:ea typeface="Segoe UI Symbol" panose="020B0502040204020203" pitchFamily="34" charset="0"/>
              </a:rPr>
              <a:t>, 2</a:t>
            </a:r>
            <a:r>
              <a:rPr lang="en-US" sz="2400" dirty="0" smtClean="0">
                <a:solidFill>
                  <a:schemeClr val="accent5"/>
                </a:solidFill>
              </a:rPr>
              <a:t> </a:t>
            </a:r>
          </a:p>
        </p:txBody>
      </p:sp>
      <p:sp>
        <p:nvSpPr>
          <p:cNvPr id="52" name="TextBox 51"/>
          <p:cNvSpPr txBox="1"/>
          <p:nvPr/>
        </p:nvSpPr>
        <p:spPr>
          <a:xfrm>
            <a:off x="4663774" y="4594530"/>
            <a:ext cx="93519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smtClean="0">
                <a:solidFill>
                  <a:srgbClr val="FF0000"/>
                </a:solidFill>
                <a:latin typeface="Segoe UI Symbol" panose="020B0502040204020203" pitchFamily="34" charset="0"/>
                <a:ea typeface="Segoe UI Symbol" panose="020B0502040204020203" pitchFamily="34" charset="0"/>
              </a:rPr>
              <a:t>✘</a:t>
            </a:r>
            <a:endParaRPr lang="en-US" sz="2400" dirty="0" smtClean="0">
              <a:solidFill>
                <a:srgbClr val="FF0000"/>
              </a:solidFill>
            </a:endParaRPr>
          </a:p>
        </p:txBody>
      </p:sp>
    </p:spTree>
    <p:extLst>
      <p:ext uri="{BB962C8B-B14F-4D97-AF65-F5344CB8AC3E}">
        <p14:creationId xmlns:p14="http://schemas.microsoft.com/office/powerpoint/2010/main" val="360228500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p:cTn id="57" dur="750" fill="hold"/>
                                        <p:tgtEl>
                                          <p:spTgt spid="39"/>
                                        </p:tgtEl>
                                        <p:attrNameLst>
                                          <p:attrName>ppt_w</p:attrName>
                                        </p:attrNameLst>
                                      </p:cBhvr>
                                      <p:tavLst>
                                        <p:tav tm="0">
                                          <p:val>
                                            <p:fltVal val="0"/>
                                          </p:val>
                                        </p:tav>
                                        <p:tav tm="100000">
                                          <p:val>
                                            <p:strVal val="#ppt_w"/>
                                          </p:val>
                                        </p:tav>
                                      </p:tavLst>
                                    </p:anim>
                                    <p:anim calcmode="lin" valueType="num">
                                      <p:cBhvr>
                                        <p:cTn id="58" dur="75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right)">
                                      <p:cBhvr>
                                        <p:cTn id="63" dur="500"/>
                                        <p:tgtEl>
                                          <p:spTgt spid="4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1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p:cTn id="71" dur="750" fill="hold"/>
                                        <p:tgtEl>
                                          <p:spTgt spid="43"/>
                                        </p:tgtEl>
                                        <p:attrNameLst>
                                          <p:attrName>ppt_w</p:attrName>
                                        </p:attrNameLst>
                                      </p:cBhvr>
                                      <p:tavLst>
                                        <p:tav tm="0">
                                          <p:val>
                                            <p:fltVal val="0"/>
                                          </p:val>
                                        </p:tav>
                                        <p:tav tm="100000">
                                          <p:val>
                                            <p:strVal val="#ppt_w"/>
                                          </p:val>
                                        </p:tav>
                                      </p:tavLst>
                                    </p:anim>
                                    <p:anim calcmode="lin" valueType="num">
                                      <p:cBhvr>
                                        <p:cTn id="72" dur="750" fill="hold"/>
                                        <p:tgtEl>
                                          <p:spTgt spid="43"/>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fade">
                                      <p:cBhvr>
                                        <p:cTn id="77" dur="500"/>
                                        <p:tgtEl>
                                          <p:spTgt spid="5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fade">
                                      <p:cBhvr>
                                        <p:cTn id="80" dur="500"/>
                                        <p:tgtEl>
                                          <p:spTgt spid="5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childTnLst>
                                </p:cTn>
                              </p:par>
                            </p:childTnLst>
                          </p:cTn>
                        </p:par>
                      </p:childTnLst>
                    </p:cTn>
                  </p:par>
                  <p:par>
                    <p:cTn id="84" fill="hold">
                      <p:stCondLst>
                        <p:cond delay="indefinite"/>
                      </p:stCondLst>
                      <p:childTnLst>
                        <p:par>
                          <p:cTn id="85" fill="hold">
                            <p:stCondLst>
                              <p:cond delay="0"/>
                            </p:stCondLst>
                            <p:childTnLst>
                              <p:par>
                                <p:cTn id="86" presetID="17" presetClass="entr" presetSubtype="1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p:cTn id="88" dur="500" fill="hold"/>
                                        <p:tgtEl>
                                          <p:spTgt spid="22"/>
                                        </p:tgtEl>
                                        <p:attrNameLst>
                                          <p:attrName>ppt_w</p:attrName>
                                        </p:attrNameLst>
                                      </p:cBhvr>
                                      <p:tavLst>
                                        <p:tav tm="0">
                                          <p:val>
                                            <p:fltVal val="0"/>
                                          </p:val>
                                        </p:tav>
                                        <p:tav tm="100000">
                                          <p:val>
                                            <p:strVal val="#ppt_w"/>
                                          </p:val>
                                        </p:tav>
                                      </p:tavLst>
                                    </p:anim>
                                    <p:anim calcmode="lin" valueType="num">
                                      <p:cBhvr>
                                        <p:cTn id="89"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left)">
                                      <p:cBhvr>
                                        <p:cTn id="94" dur="500"/>
                                        <p:tgtEl>
                                          <p:spTgt spid="4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500"/>
                                        <p:tgtEl>
                                          <p:spTgt spid="45"/>
                                        </p:tgtEl>
                                      </p:cBhvr>
                                    </p:animEffect>
                                  </p:childTnLst>
                                </p:cTn>
                              </p:par>
                            </p:childTnLst>
                          </p:cTn>
                        </p:par>
                      </p:childTnLst>
                    </p:cTn>
                  </p:par>
                  <p:par>
                    <p:cTn id="98" fill="hold">
                      <p:stCondLst>
                        <p:cond delay="indefinite"/>
                      </p:stCondLst>
                      <p:childTnLst>
                        <p:par>
                          <p:cTn id="99" fill="hold">
                            <p:stCondLst>
                              <p:cond delay="0"/>
                            </p:stCondLst>
                            <p:childTnLst>
                              <p:par>
                                <p:cTn id="100" presetID="49" presetClass="entr" presetSubtype="0" decel="100000" fill="hold" grpId="0" nodeType="clickEffect">
                                  <p:stCondLst>
                                    <p:cond delay="0"/>
                                  </p:stCondLst>
                                  <p:childTnLst>
                                    <p:set>
                                      <p:cBhvr>
                                        <p:cTn id="101" dur="1" fill="hold">
                                          <p:stCondLst>
                                            <p:cond delay="0"/>
                                          </p:stCondLst>
                                        </p:cTn>
                                        <p:tgtEl>
                                          <p:spTgt spid="52"/>
                                        </p:tgtEl>
                                        <p:attrNameLst>
                                          <p:attrName>style.visibility</p:attrName>
                                        </p:attrNameLst>
                                      </p:cBhvr>
                                      <p:to>
                                        <p:strVal val="visible"/>
                                      </p:to>
                                    </p:set>
                                    <p:anim calcmode="lin" valueType="num">
                                      <p:cBhvr>
                                        <p:cTn id="102" dur="500" fill="hold"/>
                                        <p:tgtEl>
                                          <p:spTgt spid="52"/>
                                        </p:tgtEl>
                                        <p:attrNameLst>
                                          <p:attrName>ppt_w</p:attrName>
                                        </p:attrNameLst>
                                      </p:cBhvr>
                                      <p:tavLst>
                                        <p:tav tm="0">
                                          <p:val>
                                            <p:fltVal val="0"/>
                                          </p:val>
                                        </p:tav>
                                        <p:tav tm="100000">
                                          <p:val>
                                            <p:strVal val="#ppt_w"/>
                                          </p:val>
                                        </p:tav>
                                      </p:tavLst>
                                    </p:anim>
                                    <p:anim calcmode="lin" valueType="num">
                                      <p:cBhvr>
                                        <p:cTn id="103" dur="500" fill="hold"/>
                                        <p:tgtEl>
                                          <p:spTgt spid="52"/>
                                        </p:tgtEl>
                                        <p:attrNameLst>
                                          <p:attrName>ppt_h</p:attrName>
                                        </p:attrNameLst>
                                      </p:cBhvr>
                                      <p:tavLst>
                                        <p:tav tm="0">
                                          <p:val>
                                            <p:fltVal val="0"/>
                                          </p:val>
                                        </p:tav>
                                        <p:tav tm="100000">
                                          <p:val>
                                            <p:strVal val="#ppt_h"/>
                                          </p:val>
                                        </p:tav>
                                      </p:tavLst>
                                    </p:anim>
                                    <p:anim calcmode="lin" valueType="num">
                                      <p:cBhvr>
                                        <p:cTn id="104" dur="500" fill="hold"/>
                                        <p:tgtEl>
                                          <p:spTgt spid="52"/>
                                        </p:tgtEl>
                                        <p:attrNameLst>
                                          <p:attrName>style.rotation</p:attrName>
                                        </p:attrNameLst>
                                      </p:cBhvr>
                                      <p:tavLst>
                                        <p:tav tm="0">
                                          <p:val>
                                            <p:fltVal val="360"/>
                                          </p:val>
                                        </p:tav>
                                        <p:tav tm="100000">
                                          <p:val>
                                            <p:fltVal val="0"/>
                                          </p:val>
                                        </p:tav>
                                      </p:tavLst>
                                    </p:anim>
                                    <p:animEffect transition="in" filter="fade">
                                      <p:cBhvr>
                                        <p:cTn id="10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9" grpId="0"/>
      <p:bldP spid="18" grpId="0" animBg="1"/>
      <p:bldP spid="43" grpId="0" animBg="1"/>
      <p:bldP spid="11" grpId="0"/>
      <p:bldP spid="12" grpId="0"/>
      <p:bldP spid="14" grpId="0"/>
      <p:bldP spid="17" grpId="0"/>
      <p:bldP spid="20" grpId="0"/>
      <p:bldP spid="22" grpId="0" animBg="1"/>
      <p:bldP spid="27" grpId="0"/>
      <p:bldP spid="33" grpId="0"/>
      <p:bldP spid="36" grpId="0"/>
      <p:bldP spid="37" grpId="0"/>
      <p:bldP spid="39" grpId="0" animBg="1"/>
      <p:bldP spid="41" grpId="0"/>
      <p:bldP spid="45" grpId="0"/>
      <p:bldP spid="51" grpId="0" animBg="1"/>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smtClean="0"/>
              <a:t/>
            </a:r>
            <a:br>
              <a:rPr lang="en-US" dirty="0" smtClean="0"/>
            </a:br>
            <a:r>
              <a:rPr lang="en-US" dirty="0" smtClean="0"/>
              <a:t>Handling conflicts</a:t>
            </a:r>
            <a:endParaRPr lang="en-US" dirty="0"/>
          </a:p>
        </p:txBody>
      </p:sp>
    </p:spTree>
    <p:extLst>
      <p:ext uri="{BB962C8B-B14F-4D97-AF65-F5344CB8AC3E}">
        <p14:creationId xmlns:p14="http://schemas.microsoft.com/office/powerpoint/2010/main" val="15926685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26046"/>
          </a:xfrm>
        </p:spPr>
        <p:txBody>
          <a:bodyPr/>
          <a:lstStyle/>
          <a:p>
            <a:r>
              <a:rPr lang="en-US" dirty="0" smtClean="0"/>
              <a:t>Lightweight </a:t>
            </a:r>
          </a:p>
          <a:p>
            <a:r>
              <a:rPr lang="en-US" dirty="0" smtClean="0"/>
              <a:t>(Eventually) cross-platform</a:t>
            </a:r>
          </a:p>
          <a:p>
            <a:pPr lvl="1"/>
            <a:r>
              <a:rPr lang="en-US" dirty="0" smtClean="0"/>
              <a:t>Preview for Windows Phone/Windows preview available today</a:t>
            </a:r>
          </a:p>
          <a:p>
            <a:pPr lvl="1"/>
            <a:r>
              <a:rPr lang="en-US" dirty="0" err="1" smtClean="0"/>
              <a:t>Xamarin</a:t>
            </a:r>
            <a:r>
              <a:rPr lang="en-US" dirty="0" smtClean="0"/>
              <a:t> &amp; iOS previews are coming soon</a:t>
            </a:r>
          </a:p>
          <a:p>
            <a:r>
              <a:rPr lang="en-US" dirty="0" smtClean="0"/>
              <a:t>Detect conflicts using optimistic concurrency feature</a:t>
            </a:r>
          </a:p>
          <a:p>
            <a:r>
              <a:rPr lang="en-US" dirty="0" smtClean="0"/>
              <a:t>Resolve conflicts using a sync handler</a:t>
            </a:r>
          </a:p>
          <a:p>
            <a:r>
              <a:rPr lang="en-US" dirty="0" smtClean="0"/>
              <a:t>Can “grow into” more advanced sync frameworks</a:t>
            </a:r>
          </a:p>
          <a:p>
            <a:pPr lvl="1"/>
            <a:r>
              <a:rPr lang="en-US" dirty="0" smtClean="0"/>
              <a:t>e.g., </a:t>
            </a:r>
            <a:r>
              <a:rPr lang="en-US" dirty="0" err="1" smtClean="0"/>
              <a:t>BreezeJS</a:t>
            </a:r>
            <a:r>
              <a:rPr lang="en-US" dirty="0" smtClean="0"/>
              <a:t>, Sync Framework, SQL Server Data Sync</a:t>
            </a:r>
          </a:p>
        </p:txBody>
      </p:sp>
      <p:sp>
        <p:nvSpPr>
          <p:cNvPr id="3" name="Title 2"/>
          <p:cNvSpPr>
            <a:spLocks noGrp="1"/>
          </p:cNvSpPr>
          <p:nvPr>
            <p:ph type="title"/>
          </p:nvPr>
        </p:nvSpPr>
        <p:spPr/>
        <p:txBody>
          <a:bodyPr/>
          <a:lstStyle/>
          <a:p>
            <a:r>
              <a:rPr lang="en-US" dirty="0" smtClean="0"/>
              <a:t>Offline Data: recap</a:t>
            </a:r>
            <a:endParaRPr lang="en-US" dirty="0"/>
          </a:p>
        </p:txBody>
      </p:sp>
    </p:spTree>
    <p:extLst>
      <p:ext uri="{BB962C8B-B14F-4D97-AF65-F5344CB8AC3E}">
        <p14:creationId xmlns:p14="http://schemas.microsoft.com/office/powerpoint/2010/main" val="29876759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Cross Platform</a:t>
            </a:r>
            <a:endParaRPr lang="en-US" dirty="0"/>
          </a:p>
        </p:txBody>
      </p:sp>
    </p:spTree>
    <p:extLst>
      <p:ext uri="{BB962C8B-B14F-4D97-AF65-F5344CB8AC3E}">
        <p14:creationId xmlns:p14="http://schemas.microsoft.com/office/powerpoint/2010/main" val="32538396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668463"/>
            <a:ext cx="11887199" cy="5029200"/>
          </a:xfrm>
        </p:spPr>
        <p:txBody>
          <a:bodyPr/>
          <a:lstStyle/>
          <a:p>
            <a:r>
              <a:rPr lang="en-US" dirty="0" smtClean="0"/>
              <a:t>Web Sites (not really apps)</a:t>
            </a:r>
          </a:p>
          <a:p>
            <a:r>
              <a:rPr lang="en-US" dirty="0" err="1" smtClean="0"/>
              <a:t>PhoneGap</a:t>
            </a:r>
            <a:r>
              <a:rPr lang="en-US" dirty="0"/>
              <a:t> </a:t>
            </a:r>
            <a:r>
              <a:rPr lang="en-US" dirty="0" smtClean="0"/>
              <a:t>/ Cordova</a:t>
            </a:r>
          </a:p>
          <a:p>
            <a:pPr lvl="1"/>
            <a:r>
              <a:rPr lang="en-US" dirty="0" smtClean="0"/>
              <a:t>HTML / JS</a:t>
            </a:r>
          </a:p>
          <a:p>
            <a:r>
              <a:rPr lang="en-US" dirty="0" smtClean="0"/>
              <a:t>Cocoas2d-x</a:t>
            </a:r>
          </a:p>
          <a:p>
            <a:pPr lvl="1"/>
            <a:r>
              <a:rPr lang="en-US" dirty="0" smtClean="0"/>
              <a:t>Games</a:t>
            </a:r>
          </a:p>
          <a:p>
            <a:r>
              <a:rPr lang="en-US" dirty="0" smtClean="0"/>
              <a:t>Xamarin</a:t>
            </a:r>
          </a:p>
          <a:p>
            <a:pPr lvl="1"/>
            <a:r>
              <a:rPr lang="en-US" dirty="0" smtClean="0"/>
              <a:t>.NET everywhere!</a:t>
            </a:r>
            <a:endParaRPr lang="en-US" dirty="0"/>
          </a:p>
        </p:txBody>
      </p:sp>
      <p:sp>
        <p:nvSpPr>
          <p:cNvPr id="3" name="Title 2"/>
          <p:cNvSpPr>
            <a:spLocks noGrp="1"/>
          </p:cNvSpPr>
          <p:nvPr>
            <p:ph type="title"/>
          </p:nvPr>
        </p:nvSpPr>
        <p:spPr/>
        <p:txBody>
          <a:bodyPr/>
          <a:lstStyle/>
          <a:p>
            <a:r>
              <a:rPr lang="en-US" dirty="0" smtClean="0"/>
              <a:t>Options for Cross Platform</a:t>
            </a:r>
            <a:endParaRPr lang="en-US" dirty="0"/>
          </a:p>
        </p:txBody>
      </p:sp>
    </p:spTree>
    <p:extLst>
      <p:ext uri="{BB962C8B-B14F-4D97-AF65-F5344CB8AC3E}">
        <p14:creationId xmlns:p14="http://schemas.microsoft.com/office/powerpoint/2010/main" val="5135534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t>.NET Everywhere!</a:t>
            </a:r>
          </a:p>
          <a:p>
            <a:pPr lvl="1"/>
            <a:r>
              <a:rPr lang="en-US" sz="2000" dirty="0" err="1" smtClean="0"/>
              <a:t>WinStore</a:t>
            </a:r>
            <a:r>
              <a:rPr lang="en-US" sz="2000" dirty="0" smtClean="0"/>
              <a:t> + </a:t>
            </a:r>
            <a:r>
              <a:rPr lang="en-US" sz="2000" dirty="0" err="1" smtClean="0"/>
              <a:t>WinPhone</a:t>
            </a:r>
            <a:r>
              <a:rPr lang="en-US" sz="2000" dirty="0" smtClean="0"/>
              <a:t> + </a:t>
            </a:r>
            <a:r>
              <a:rPr lang="en-US" sz="2000" dirty="0" err="1" smtClean="0"/>
              <a:t>iOS</a:t>
            </a:r>
            <a:r>
              <a:rPr lang="en-US" sz="2000" dirty="0" smtClean="0"/>
              <a:t> + Android</a:t>
            </a:r>
          </a:p>
          <a:p>
            <a:r>
              <a:rPr lang="en-US" sz="3600" dirty="0" smtClean="0"/>
              <a:t>Created by Mono engineers</a:t>
            </a:r>
          </a:p>
          <a:p>
            <a:r>
              <a:rPr lang="en-US" sz="3600" dirty="0" smtClean="0"/>
              <a:t>Support for bindings to native libraries</a:t>
            </a:r>
          </a:p>
          <a:p>
            <a:r>
              <a:rPr lang="en-US" sz="3600" dirty="0" smtClean="0"/>
              <a:t>Visual Studio &amp; Xamarin Studio</a:t>
            </a:r>
          </a:p>
          <a:p>
            <a:r>
              <a:rPr lang="en-US" sz="3600" dirty="0" smtClean="0"/>
              <a:t>Quickly updated for new APIs / SDKs</a:t>
            </a:r>
          </a:p>
          <a:p>
            <a:r>
              <a:rPr lang="en-US" sz="3600" dirty="0" smtClean="0"/>
              <a:t>PCLs for shared code!</a:t>
            </a:r>
          </a:p>
          <a:p>
            <a:endParaRPr lang="en-US" sz="3600" dirty="0"/>
          </a:p>
        </p:txBody>
      </p:sp>
      <p:sp>
        <p:nvSpPr>
          <p:cNvPr id="3" name="Title 2"/>
          <p:cNvSpPr>
            <a:spLocks noGrp="1"/>
          </p:cNvSpPr>
          <p:nvPr>
            <p:ph type="title"/>
          </p:nvPr>
        </p:nvSpPr>
        <p:spPr/>
        <p:txBody>
          <a:bodyPr/>
          <a:lstStyle/>
          <a:p>
            <a:r>
              <a:rPr lang="en-US" dirty="0" smtClean="0"/>
              <a:t>Xamarin</a:t>
            </a:r>
            <a:endParaRPr lang="en-US" dirty="0"/>
          </a:p>
        </p:txBody>
      </p:sp>
      <p:pic>
        <p:nvPicPr>
          <p:cNvPr id="5" name="Picture 4"/>
          <p:cNvPicPr>
            <a:picLocks noChangeAspect="1"/>
          </p:cNvPicPr>
          <p:nvPr/>
        </p:nvPicPr>
        <p:blipFill>
          <a:blip r:embed="rId3"/>
          <a:stretch>
            <a:fillRect/>
          </a:stretch>
        </p:blipFill>
        <p:spPr>
          <a:xfrm>
            <a:off x="93708" y="2034238"/>
            <a:ext cx="3313605" cy="2876239"/>
          </a:xfrm>
          <a:prstGeom prst="rect">
            <a:avLst/>
          </a:prstGeom>
        </p:spPr>
      </p:pic>
    </p:spTree>
    <p:extLst>
      <p:ext uri="{BB962C8B-B14F-4D97-AF65-F5344CB8AC3E}">
        <p14:creationId xmlns:p14="http://schemas.microsoft.com/office/powerpoint/2010/main" val="8973700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does it work?</a:t>
            </a:r>
            <a:endParaRPr lang="en-US" dirty="0"/>
          </a:p>
        </p:txBody>
      </p:sp>
      <p:grpSp>
        <p:nvGrpSpPr>
          <p:cNvPr id="6" name="Group 5"/>
          <p:cNvGrpSpPr/>
          <p:nvPr/>
        </p:nvGrpSpPr>
        <p:grpSpPr>
          <a:xfrm>
            <a:off x="1636222" y="1869501"/>
            <a:ext cx="9146103" cy="3980737"/>
            <a:chOff x="1447057" y="1742146"/>
            <a:chExt cx="9146103" cy="3980737"/>
          </a:xfrm>
        </p:grpSpPr>
        <p:sp>
          <p:nvSpPr>
            <p:cNvPr id="7" name="Rectangle 6"/>
            <p:cNvSpPr/>
            <p:nvPr/>
          </p:nvSpPr>
          <p:spPr bwMode="auto">
            <a:xfrm>
              <a:off x="1669938" y="4251702"/>
              <a:ext cx="4434840" cy="14711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defTabSz="457011">
                <a:lnSpc>
                  <a:spcPct val="90000"/>
                </a:lnSpc>
                <a:defRPr/>
              </a:pPr>
              <a:r>
                <a:rPr lang="en-US" sz="2000" dirty="0" err="1">
                  <a:gradFill>
                    <a:gsLst>
                      <a:gs pos="0">
                        <a:schemeClr val="bg1"/>
                      </a:gs>
                      <a:gs pos="100000">
                        <a:schemeClr val="bg1"/>
                      </a:gs>
                    </a:gsLst>
                    <a:lin ang="16200000" scaled="0"/>
                  </a:gradFill>
                  <a:ea typeface="ＭＳ Ｐゴシック" charset="0"/>
                  <a:cs typeface="Source Sans Pro"/>
                </a:rPr>
                <a:t>Xamarin.iOS</a:t>
              </a:r>
              <a:r>
                <a:rPr lang="en-US" sz="2000" dirty="0">
                  <a:gradFill>
                    <a:gsLst>
                      <a:gs pos="0">
                        <a:schemeClr val="bg1"/>
                      </a:gs>
                      <a:gs pos="100000">
                        <a:schemeClr val="bg1"/>
                      </a:gs>
                    </a:gsLst>
                    <a:lin ang="16200000" scaled="0"/>
                  </a:gradFill>
                  <a:ea typeface="ＭＳ Ｐゴシック" charset="0"/>
                  <a:cs typeface="Source Sans Pro"/>
                </a:rPr>
                <a:t> does full Ahead </a:t>
              </a:r>
              <a:r>
                <a:rPr lang="en-US" sz="2000" dirty="0" smtClean="0">
                  <a:gradFill>
                    <a:gsLst>
                      <a:gs pos="0">
                        <a:schemeClr val="bg1"/>
                      </a:gs>
                      <a:gs pos="100000">
                        <a:schemeClr val="bg1"/>
                      </a:gs>
                    </a:gsLst>
                    <a:lin ang="16200000" scaled="0"/>
                  </a:gradFill>
                  <a:ea typeface="ＭＳ Ｐゴシック" charset="0"/>
                  <a:cs typeface="Source Sans Pro"/>
                </a:rPr>
                <a:t/>
              </a:r>
              <a:br>
                <a:rPr lang="en-US" sz="2000" dirty="0" smtClean="0">
                  <a:gradFill>
                    <a:gsLst>
                      <a:gs pos="0">
                        <a:schemeClr val="bg1"/>
                      </a:gs>
                      <a:gs pos="100000">
                        <a:schemeClr val="bg1"/>
                      </a:gs>
                    </a:gsLst>
                    <a:lin ang="16200000" scaled="0"/>
                  </a:gradFill>
                  <a:ea typeface="ＭＳ Ｐゴシック" charset="0"/>
                  <a:cs typeface="Source Sans Pro"/>
                </a:rPr>
              </a:br>
              <a:r>
                <a:rPr lang="en-US" sz="2000" dirty="0" smtClean="0">
                  <a:gradFill>
                    <a:gsLst>
                      <a:gs pos="0">
                        <a:schemeClr val="bg1"/>
                      </a:gs>
                      <a:gs pos="100000">
                        <a:schemeClr val="bg1"/>
                      </a:gs>
                    </a:gsLst>
                    <a:lin ang="16200000" scaled="0"/>
                  </a:gradFill>
                  <a:ea typeface="ＭＳ Ｐゴシック" charset="0"/>
                  <a:cs typeface="Source Sans Pro"/>
                </a:rPr>
                <a:t>Of Time </a:t>
              </a:r>
              <a:r>
                <a:rPr lang="en-US" sz="2000" dirty="0">
                  <a:gradFill>
                    <a:gsLst>
                      <a:gs pos="0">
                        <a:schemeClr val="bg1"/>
                      </a:gs>
                      <a:gs pos="100000">
                        <a:schemeClr val="bg1"/>
                      </a:gs>
                    </a:gsLst>
                    <a:lin ang="16200000" scaled="0"/>
                  </a:gradFill>
                  <a:ea typeface="ＭＳ Ｐゴシック" charset="0"/>
                  <a:cs typeface="Source Sans Pro"/>
                </a:rPr>
                <a:t>(AOT) compilation to produce an ARM binary suitable </a:t>
              </a:r>
              <a:r>
                <a:rPr lang="en-US" sz="2000" dirty="0" smtClean="0">
                  <a:gradFill>
                    <a:gsLst>
                      <a:gs pos="0">
                        <a:schemeClr val="bg1"/>
                      </a:gs>
                      <a:gs pos="100000">
                        <a:schemeClr val="bg1"/>
                      </a:gs>
                    </a:gsLst>
                    <a:lin ang="16200000" scaled="0"/>
                  </a:gradFill>
                  <a:ea typeface="ＭＳ Ｐゴシック" charset="0"/>
                  <a:cs typeface="Source Sans Pro"/>
                </a:rPr>
                <a:t/>
              </a:r>
              <a:br>
                <a:rPr lang="en-US" sz="2000" dirty="0" smtClean="0">
                  <a:gradFill>
                    <a:gsLst>
                      <a:gs pos="0">
                        <a:schemeClr val="bg1"/>
                      </a:gs>
                      <a:gs pos="100000">
                        <a:schemeClr val="bg1"/>
                      </a:gs>
                    </a:gsLst>
                    <a:lin ang="16200000" scaled="0"/>
                  </a:gradFill>
                  <a:ea typeface="ＭＳ Ｐゴシック" charset="0"/>
                  <a:cs typeface="Source Sans Pro"/>
                </a:rPr>
              </a:br>
              <a:r>
                <a:rPr lang="en-US" sz="2000" dirty="0" smtClean="0">
                  <a:gradFill>
                    <a:gsLst>
                      <a:gs pos="0">
                        <a:schemeClr val="bg1"/>
                      </a:gs>
                      <a:gs pos="100000">
                        <a:schemeClr val="bg1"/>
                      </a:gs>
                    </a:gsLst>
                    <a:lin ang="16200000" scaled="0"/>
                  </a:gradFill>
                  <a:ea typeface="ＭＳ Ｐゴシック" charset="0"/>
                  <a:cs typeface="Source Sans Pro"/>
                </a:rPr>
                <a:t>for </a:t>
              </a:r>
              <a:r>
                <a:rPr lang="en-US" sz="2000" dirty="0">
                  <a:gradFill>
                    <a:gsLst>
                      <a:gs pos="0">
                        <a:schemeClr val="bg1"/>
                      </a:gs>
                      <a:gs pos="100000">
                        <a:schemeClr val="bg1"/>
                      </a:gs>
                    </a:gsLst>
                    <a:lin ang="16200000" scaled="0"/>
                  </a:gradFill>
                  <a:ea typeface="ＭＳ Ｐゴシック" charset="0"/>
                  <a:cs typeface="Source Sans Pro"/>
                </a:rPr>
                <a:t>Apple’s App </a:t>
              </a:r>
              <a:r>
                <a:rPr lang="en-US" sz="2000" dirty="0" smtClean="0">
                  <a:gradFill>
                    <a:gsLst>
                      <a:gs pos="0">
                        <a:schemeClr val="bg1"/>
                      </a:gs>
                      <a:gs pos="100000">
                        <a:schemeClr val="bg1"/>
                      </a:gs>
                    </a:gsLst>
                    <a:lin ang="16200000" scaled="0"/>
                  </a:gradFill>
                  <a:ea typeface="ＭＳ Ｐゴシック" charset="0"/>
                  <a:cs typeface="Source Sans Pro"/>
                </a:rPr>
                <a:t>Store</a:t>
              </a:r>
              <a:endParaRPr lang="en-US" sz="2000" dirty="0">
                <a:gradFill>
                  <a:gsLst>
                    <a:gs pos="0">
                      <a:schemeClr val="bg1"/>
                    </a:gs>
                    <a:gs pos="100000">
                      <a:schemeClr val="bg1"/>
                    </a:gs>
                  </a:gsLst>
                  <a:lin ang="16200000" scaled="0"/>
                </a:gradFill>
                <a:ea typeface="ＭＳ Ｐゴシック" charset="0"/>
                <a:cs typeface="Source Sans Pro"/>
              </a:endParaRPr>
            </a:p>
          </p:txBody>
        </p:sp>
        <p:sp>
          <p:nvSpPr>
            <p:cNvPr id="8" name="Rectangle 7"/>
            <p:cNvSpPr/>
            <p:nvPr/>
          </p:nvSpPr>
          <p:spPr bwMode="auto">
            <a:xfrm>
              <a:off x="6139918" y="4251702"/>
              <a:ext cx="4453242" cy="14711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lvl="1" defTabSz="457011">
                <a:lnSpc>
                  <a:spcPct val="90000"/>
                </a:lnSpc>
                <a:defRPr/>
              </a:pPr>
              <a:r>
                <a:rPr lang="en-US" sz="2000" dirty="0" err="1" smtClean="0">
                  <a:gradFill>
                    <a:gsLst>
                      <a:gs pos="0">
                        <a:schemeClr val="bg1"/>
                      </a:gs>
                      <a:gs pos="100000">
                        <a:schemeClr val="bg1"/>
                      </a:gs>
                    </a:gsLst>
                    <a:lin ang="16200000" scaled="0"/>
                  </a:gradFill>
                  <a:ea typeface="ＭＳ Ｐゴシック" charset="0"/>
                  <a:cs typeface="Source Sans Pro"/>
                </a:rPr>
                <a:t>Xamarin.Android</a:t>
              </a:r>
              <a:r>
                <a:rPr lang="en-US" sz="2000" dirty="0" smtClean="0">
                  <a:gradFill>
                    <a:gsLst>
                      <a:gs pos="0">
                        <a:schemeClr val="bg1"/>
                      </a:gs>
                      <a:gs pos="100000">
                        <a:schemeClr val="bg1"/>
                      </a:gs>
                    </a:gsLst>
                    <a:lin ang="16200000" scaled="0"/>
                  </a:gradFill>
                  <a:ea typeface="ＭＳ Ｐゴシック" charset="0"/>
                  <a:cs typeface="Source Sans Pro"/>
                </a:rPr>
                <a:t> </a:t>
              </a:r>
              <a:r>
                <a:rPr lang="en-US" sz="2000" dirty="0">
                  <a:gradFill>
                    <a:gsLst>
                      <a:gs pos="0">
                        <a:schemeClr val="bg1"/>
                      </a:gs>
                      <a:gs pos="100000">
                        <a:schemeClr val="bg1"/>
                      </a:gs>
                    </a:gsLst>
                    <a:lin ang="16200000" scaled="0"/>
                  </a:gradFill>
                  <a:ea typeface="ＭＳ Ｐゴシック" charset="0"/>
                  <a:cs typeface="Source Sans Pro"/>
                </a:rPr>
                <a:t>takes advantage </a:t>
              </a:r>
              <a:r>
                <a:rPr lang="en-US" sz="2000" dirty="0" smtClean="0">
                  <a:gradFill>
                    <a:gsLst>
                      <a:gs pos="0">
                        <a:schemeClr val="bg1"/>
                      </a:gs>
                      <a:gs pos="100000">
                        <a:schemeClr val="bg1"/>
                      </a:gs>
                    </a:gsLst>
                    <a:lin ang="16200000" scaled="0"/>
                  </a:gradFill>
                  <a:ea typeface="ＭＳ Ｐゴシック" charset="0"/>
                  <a:cs typeface="Source Sans Pro"/>
                </a:rPr>
                <a:t/>
              </a:r>
              <a:br>
                <a:rPr lang="en-US" sz="2000" dirty="0" smtClean="0">
                  <a:gradFill>
                    <a:gsLst>
                      <a:gs pos="0">
                        <a:schemeClr val="bg1"/>
                      </a:gs>
                      <a:gs pos="100000">
                        <a:schemeClr val="bg1"/>
                      </a:gs>
                    </a:gsLst>
                    <a:lin ang="16200000" scaled="0"/>
                  </a:gradFill>
                  <a:ea typeface="ＭＳ Ｐゴシック" charset="0"/>
                  <a:cs typeface="Source Sans Pro"/>
                </a:rPr>
              </a:br>
              <a:r>
                <a:rPr lang="en-US" sz="2000" dirty="0" smtClean="0">
                  <a:gradFill>
                    <a:gsLst>
                      <a:gs pos="0">
                        <a:schemeClr val="bg1"/>
                      </a:gs>
                      <a:gs pos="100000">
                        <a:schemeClr val="bg1"/>
                      </a:gs>
                    </a:gsLst>
                    <a:lin ang="16200000" scaled="0"/>
                  </a:gradFill>
                  <a:ea typeface="ＭＳ Ｐゴシック" charset="0"/>
                  <a:cs typeface="Source Sans Pro"/>
                </a:rPr>
                <a:t>of </a:t>
              </a:r>
              <a:r>
                <a:rPr lang="en-US" sz="2000" dirty="0">
                  <a:gradFill>
                    <a:gsLst>
                      <a:gs pos="0">
                        <a:schemeClr val="bg1"/>
                      </a:gs>
                      <a:gs pos="100000">
                        <a:schemeClr val="bg1"/>
                      </a:gs>
                    </a:gsLst>
                    <a:lin ang="16200000" scaled="0"/>
                  </a:gradFill>
                  <a:ea typeface="ＭＳ Ｐゴシック" charset="0"/>
                  <a:cs typeface="Source Sans Pro"/>
                </a:rPr>
                <a:t>Just In Time (JIT) compilation </a:t>
              </a:r>
              <a:r>
                <a:rPr lang="en-US" sz="2000" dirty="0" smtClean="0">
                  <a:gradFill>
                    <a:gsLst>
                      <a:gs pos="0">
                        <a:schemeClr val="bg1"/>
                      </a:gs>
                      <a:gs pos="100000">
                        <a:schemeClr val="bg1"/>
                      </a:gs>
                    </a:gsLst>
                    <a:lin ang="16200000" scaled="0"/>
                  </a:gradFill>
                  <a:ea typeface="ＭＳ Ｐゴシック" charset="0"/>
                  <a:cs typeface="Source Sans Pro"/>
                </a:rPr>
                <a:t>on </a:t>
              </a:r>
              <a:r>
                <a:rPr lang="en-US" sz="2000" dirty="0">
                  <a:gradFill>
                    <a:gsLst>
                      <a:gs pos="0">
                        <a:schemeClr val="bg1"/>
                      </a:gs>
                      <a:gs pos="100000">
                        <a:schemeClr val="bg1"/>
                      </a:gs>
                    </a:gsLst>
                    <a:lin ang="16200000" scaled="0"/>
                  </a:gradFill>
                  <a:ea typeface="ＭＳ Ｐゴシック" charset="0"/>
                  <a:cs typeface="Source Sans Pro"/>
                </a:rPr>
                <a:t>the Android </a:t>
              </a:r>
              <a:r>
                <a:rPr lang="en-US" sz="2000" dirty="0" smtClean="0">
                  <a:gradFill>
                    <a:gsLst>
                      <a:gs pos="0">
                        <a:schemeClr val="bg1"/>
                      </a:gs>
                      <a:gs pos="100000">
                        <a:schemeClr val="bg1"/>
                      </a:gs>
                    </a:gsLst>
                    <a:lin ang="16200000" scaled="0"/>
                  </a:gradFill>
                  <a:ea typeface="ＭＳ Ｐゴシック" charset="0"/>
                  <a:cs typeface="Source Sans Pro"/>
                </a:rPr>
                <a:t>device</a:t>
              </a:r>
              <a:endParaRPr lang="en-US" sz="2000" dirty="0">
                <a:gradFill>
                  <a:gsLst>
                    <a:gs pos="0">
                      <a:schemeClr val="bg1"/>
                    </a:gs>
                    <a:gs pos="100000">
                      <a:schemeClr val="bg1"/>
                    </a:gs>
                  </a:gsLst>
                  <a:lin ang="16200000" scaled="0"/>
                </a:gradFill>
                <a:ea typeface="ＭＳ Ｐゴシック" charset="0"/>
                <a:cs typeface="Source Sans Pro"/>
              </a:endParaRPr>
            </a:p>
          </p:txBody>
        </p:sp>
        <p:sp>
          <p:nvSpPr>
            <p:cNvPr id="9" name="Rectangle 8"/>
            <p:cNvSpPr/>
            <p:nvPr/>
          </p:nvSpPr>
          <p:spPr bwMode="auto">
            <a:xfrm>
              <a:off x="1669056" y="1742146"/>
              <a:ext cx="8923663" cy="247802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Presentation_vs02_AOT_nobg.png"/>
            <p:cNvPicPr>
              <a:picLocks noChangeAspect="1"/>
            </p:cNvPicPr>
            <p:nvPr/>
          </p:nvPicPr>
          <p:blipFill rotWithShape="1">
            <a:blip r:embed="rId3">
              <a:extLst>
                <a:ext uri="{28A0092B-C50C-407E-A947-70E740481C1C}">
                  <a14:useLocalDpi xmlns:a14="http://schemas.microsoft.com/office/drawing/2010/main" val="0"/>
                </a:ext>
              </a:extLst>
            </a:blip>
            <a:srcRect t="20199" b="34192"/>
            <a:stretch/>
          </p:blipFill>
          <p:spPr>
            <a:xfrm>
              <a:off x="1447057" y="1755722"/>
              <a:ext cx="8923663" cy="2346024"/>
            </a:xfrm>
            <a:prstGeom prst="rect">
              <a:avLst/>
            </a:prstGeom>
          </p:spPr>
        </p:pic>
      </p:grpSp>
    </p:spTree>
    <p:extLst>
      <p:ext uri="{BB962C8B-B14F-4D97-AF65-F5344CB8AC3E}">
        <p14:creationId xmlns:p14="http://schemas.microsoft.com/office/powerpoint/2010/main" val="355919884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br>
              <a:rPr lang="en-US" dirty="0" smtClean="0"/>
            </a:br>
            <a:r>
              <a:rPr lang="en-US" dirty="0" smtClean="0"/>
              <a:t>Creating a Cross Platform App with Xamarin</a:t>
            </a:r>
            <a:endParaRPr lang="en-US" dirty="0"/>
          </a:p>
        </p:txBody>
      </p:sp>
    </p:spTree>
    <p:extLst>
      <p:ext uri="{BB962C8B-B14F-4D97-AF65-F5344CB8AC3E}">
        <p14:creationId xmlns:p14="http://schemas.microsoft.com/office/powerpoint/2010/main" val="31606695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6225" y="5783263"/>
            <a:ext cx="11885613" cy="903287"/>
          </a:xfrm>
        </p:spPr>
        <p:txBody>
          <a:bodyPr/>
          <a:lstStyle/>
          <a:p>
            <a:r>
              <a:rPr lang="en-US" dirty="0" smtClean="0"/>
              <a:t>Chris Risner &amp; Donna </a:t>
            </a:r>
            <a:r>
              <a:rPr lang="en-US" dirty="0" err="1" smtClean="0"/>
              <a:t>Malayeri</a:t>
            </a:r>
            <a:endParaRPr lang="en-US" dirty="0" smtClean="0"/>
          </a:p>
          <a:p>
            <a:r>
              <a:rPr lang="en-US" dirty="0" smtClean="0"/>
              <a:t>Evangelist &amp; Program Manager</a:t>
            </a:r>
          </a:p>
          <a:p>
            <a:r>
              <a:rPr lang="en-US" dirty="0" smtClean="0"/>
              <a:t>3-622</a:t>
            </a:r>
            <a:endParaRPr lang="en-US" dirty="0"/>
          </a:p>
        </p:txBody>
      </p:sp>
      <p:sp>
        <p:nvSpPr>
          <p:cNvPr id="2" name="Title 1"/>
          <p:cNvSpPr>
            <a:spLocks noGrp="1"/>
          </p:cNvSpPr>
          <p:nvPr>
            <p:ph type="ctrTitle"/>
          </p:nvPr>
        </p:nvSpPr>
        <p:spPr/>
        <p:txBody>
          <a:bodyPr/>
          <a:lstStyle/>
          <a:p>
            <a:r>
              <a:rPr lang="en-US" dirty="0" smtClean="0"/>
              <a:t>Building Line of Business and Cross Platform Apps with Mobile Services</a:t>
            </a:r>
            <a:endParaRPr lang="en-US" dirty="0"/>
          </a:p>
        </p:txBody>
      </p:sp>
    </p:spTree>
    <p:extLst>
      <p:ext uri="{BB962C8B-B14F-4D97-AF65-F5344CB8AC3E}">
        <p14:creationId xmlns:p14="http://schemas.microsoft.com/office/powerpoint/2010/main" val="125747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668463"/>
            <a:ext cx="11887199" cy="5029200"/>
          </a:xfrm>
        </p:spPr>
        <p:txBody>
          <a:bodyPr/>
          <a:lstStyle/>
          <a:p>
            <a:r>
              <a:rPr lang="en-US" dirty="0" smtClean="0"/>
              <a:t>Easily tied to on-premise AD</a:t>
            </a:r>
          </a:p>
          <a:p>
            <a:r>
              <a:rPr lang="en-US" dirty="0" smtClean="0"/>
              <a:t>All the benefits of Active Directory </a:t>
            </a:r>
            <a:r>
              <a:rPr lang="en-US" dirty="0" err="1" smtClean="0"/>
              <a:t>auth</a:t>
            </a:r>
            <a:endParaRPr lang="en-US" dirty="0" smtClean="0"/>
          </a:p>
          <a:p>
            <a:r>
              <a:rPr lang="en-US" dirty="0" smtClean="0"/>
              <a:t>Can be tied to other SAAS</a:t>
            </a:r>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Tree>
    <p:extLst>
      <p:ext uri="{BB962C8B-B14F-4D97-AF65-F5344CB8AC3E}">
        <p14:creationId xmlns:p14="http://schemas.microsoft.com/office/powerpoint/2010/main" val="13285189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br>
              <a:rPr lang="en-US" dirty="0" smtClean="0"/>
            </a:br>
            <a:r>
              <a:rPr lang="en-US" dirty="0" smtClean="0"/>
              <a:t>Adding AD </a:t>
            </a:r>
            <a:r>
              <a:rPr lang="en-US" dirty="0" err="1" smtClean="0"/>
              <a:t>Auth</a:t>
            </a:r>
            <a:r>
              <a:rPr lang="en-US" dirty="0" smtClean="0"/>
              <a:t> with Mobile Services</a:t>
            </a:r>
            <a:endParaRPr lang="en-US" dirty="0"/>
          </a:p>
        </p:txBody>
      </p:sp>
    </p:spTree>
    <p:extLst>
      <p:ext uri="{BB962C8B-B14F-4D97-AF65-F5344CB8AC3E}">
        <p14:creationId xmlns:p14="http://schemas.microsoft.com/office/powerpoint/2010/main" val="23894872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668463"/>
            <a:ext cx="11887199" cy="5029200"/>
          </a:xfrm>
        </p:spPr>
        <p:txBody>
          <a:bodyPr/>
          <a:lstStyle/>
          <a:p>
            <a:r>
              <a:rPr lang="en-US" dirty="0" smtClean="0"/>
              <a:t>Hugely scalable push notifications</a:t>
            </a:r>
          </a:p>
          <a:p>
            <a:r>
              <a:rPr lang="en-US" dirty="0" smtClean="0"/>
              <a:t>Cross platform</a:t>
            </a:r>
          </a:p>
          <a:p>
            <a:r>
              <a:rPr lang="en-US" dirty="0" smtClean="0"/>
              <a:t>Independent of storing data in cloud</a:t>
            </a:r>
          </a:p>
          <a:p>
            <a:r>
              <a:rPr lang="en-US" dirty="0" smtClean="0"/>
              <a:t>Tags and templates</a:t>
            </a:r>
          </a:p>
          <a:p>
            <a:r>
              <a:rPr lang="en-US" dirty="0" smtClean="0"/>
              <a:t>Client and server registration</a:t>
            </a:r>
            <a:endParaRPr lang="en-US" dirty="0"/>
          </a:p>
        </p:txBody>
      </p:sp>
      <p:sp>
        <p:nvSpPr>
          <p:cNvPr id="3" name="Title 2"/>
          <p:cNvSpPr>
            <a:spLocks noGrp="1"/>
          </p:cNvSpPr>
          <p:nvPr>
            <p:ph type="title"/>
          </p:nvPr>
        </p:nvSpPr>
        <p:spPr/>
        <p:txBody>
          <a:bodyPr/>
          <a:lstStyle/>
          <a:p>
            <a:r>
              <a:rPr lang="en-US" dirty="0" smtClean="0"/>
              <a:t>Notification Hubs</a:t>
            </a:r>
            <a:endParaRPr lang="en-US" dirty="0"/>
          </a:p>
        </p:txBody>
      </p:sp>
    </p:spTree>
    <p:extLst>
      <p:ext uri="{BB962C8B-B14F-4D97-AF65-F5344CB8AC3E}">
        <p14:creationId xmlns:p14="http://schemas.microsoft.com/office/powerpoint/2010/main" val="18711132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br>
              <a:rPr lang="en-US" dirty="0" smtClean="0"/>
            </a:br>
            <a:r>
              <a:rPr lang="en-US" dirty="0" smtClean="0"/>
              <a:t>Adding Push Notifications</a:t>
            </a:r>
            <a:endParaRPr lang="en-US" dirty="0"/>
          </a:p>
        </p:txBody>
      </p:sp>
    </p:spTree>
    <p:extLst>
      <p:ext uri="{BB962C8B-B14F-4D97-AF65-F5344CB8AC3E}">
        <p14:creationId xmlns:p14="http://schemas.microsoft.com/office/powerpoint/2010/main" val="19126143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668463"/>
            <a:ext cx="11887199" cy="5029200"/>
          </a:xfrm>
        </p:spPr>
        <p:txBody>
          <a:bodyPr/>
          <a:lstStyle/>
          <a:p>
            <a:r>
              <a:rPr lang="en-US" dirty="0" smtClean="0"/>
              <a:t>Service Bus Relay</a:t>
            </a:r>
          </a:p>
          <a:p>
            <a:pPr lvl="1"/>
            <a:r>
              <a:rPr lang="en-US" dirty="0" smtClean="0"/>
              <a:t>On-premise resource registers relay</a:t>
            </a:r>
          </a:p>
          <a:p>
            <a:pPr lvl="1"/>
            <a:r>
              <a:rPr lang="en-US" dirty="0" smtClean="0"/>
              <a:t>Mobile Service talks to relay</a:t>
            </a:r>
          </a:p>
          <a:p>
            <a:pPr lvl="1"/>
            <a:r>
              <a:rPr lang="en-US" dirty="0" smtClean="0"/>
              <a:t>Relay passes through to on premise</a:t>
            </a:r>
          </a:p>
          <a:p>
            <a:r>
              <a:rPr lang="en-US" dirty="0" smtClean="0"/>
              <a:t>Can be secured with Mobile Service </a:t>
            </a:r>
            <a:r>
              <a:rPr lang="en-US" dirty="0" err="1" smtClean="0"/>
              <a:t>auth</a:t>
            </a:r>
            <a:endParaRPr lang="en-US" dirty="0" smtClean="0"/>
          </a:p>
          <a:p>
            <a:r>
              <a:rPr lang="en-US" dirty="0" smtClean="0"/>
              <a:t>On-Premise could do anything</a:t>
            </a:r>
          </a:p>
          <a:p>
            <a:pPr lvl="1"/>
            <a:r>
              <a:rPr lang="en-US" dirty="0" smtClean="0"/>
              <a:t>LOB app</a:t>
            </a:r>
          </a:p>
          <a:p>
            <a:pPr lvl="1"/>
            <a:r>
              <a:rPr lang="en-US" dirty="0" smtClean="0"/>
              <a:t>Database Access</a:t>
            </a:r>
          </a:p>
          <a:p>
            <a:pPr lvl="1"/>
            <a:r>
              <a:rPr lang="en-US" dirty="0" err="1" smtClean="0"/>
              <a:t>Etc</a:t>
            </a:r>
            <a:endParaRPr lang="en-US" dirty="0"/>
          </a:p>
        </p:txBody>
      </p:sp>
      <p:sp>
        <p:nvSpPr>
          <p:cNvPr id="3" name="Title 2"/>
          <p:cNvSpPr>
            <a:spLocks noGrp="1"/>
          </p:cNvSpPr>
          <p:nvPr>
            <p:ph type="title"/>
          </p:nvPr>
        </p:nvSpPr>
        <p:spPr/>
        <p:txBody>
          <a:bodyPr/>
          <a:lstStyle/>
          <a:p>
            <a:r>
              <a:rPr lang="en-US" dirty="0" smtClean="0"/>
              <a:t>On-Premise Connectivity</a:t>
            </a:r>
            <a:endParaRPr lang="en-US" dirty="0"/>
          </a:p>
        </p:txBody>
      </p:sp>
    </p:spTree>
    <p:extLst>
      <p:ext uri="{BB962C8B-B14F-4D97-AF65-F5344CB8AC3E}">
        <p14:creationId xmlns:p14="http://schemas.microsoft.com/office/powerpoint/2010/main" val="27436484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br>
              <a:rPr lang="en-US" dirty="0" smtClean="0"/>
            </a:br>
            <a:r>
              <a:rPr lang="en-US" dirty="0" smtClean="0"/>
              <a:t>On-Premise with Service Bus Relay</a:t>
            </a:r>
            <a:endParaRPr lang="en-US" dirty="0"/>
          </a:p>
        </p:txBody>
      </p:sp>
    </p:spTree>
    <p:extLst>
      <p:ext uri="{BB962C8B-B14F-4D97-AF65-F5344CB8AC3E}">
        <p14:creationId xmlns:p14="http://schemas.microsoft.com/office/powerpoint/2010/main" val="40405385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668463"/>
            <a:ext cx="11887199" cy="5029200"/>
          </a:xfrm>
        </p:spPr>
        <p:txBody>
          <a:bodyPr/>
          <a:lstStyle/>
          <a:p>
            <a:r>
              <a:rPr lang="en-US" sz="3200" dirty="0" smtClean="0"/>
              <a:t>Mobile Services is becoming more LOB / Enterprise friendly</a:t>
            </a:r>
          </a:p>
          <a:p>
            <a:r>
              <a:rPr lang="en-US" sz="3200" dirty="0" smtClean="0"/>
              <a:t>Great features will help make apps better</a:t>
            </a:r>
          </a:p>
          <a:p>
            <a:pPr lvl="1"/>
            <a:r>
              <a:rPr lang="en-US" sz="1800" dirty="0" smtClean="0"/>
              <a:t>Offline data sync</a:t>
            </a:r>
          </a:p>
          <a:p>
            <a:pPr lvl="1"/>
            <a:r>
              <a:rPr lang="en-US" sz="1800" dirty="0" smtClean="0"/>
              <a:t>AAD</a:t>
            </a:r>
          </a:p>
          <a:p>
            <a:pPr lvl="1"/>
            <a:r>
              <a:rPr lang="en-US" sz="1800" dirty="0" smtClean="0"/>
              <a:t>Notification Hubs</a:t>
            </a:r>
          </a:p>
          <a:p>
            <a:pPr lvl="1"/>
            <a:r>
              <a:rPr lang="en-US" sz="1800" dirty="0" smtClean="0"/>
              <a:t>Service Bus Relay</a:t>
            </a:r>
          </a:p>
          <a:p>
            <a:r>
              <a:rPr lang="en-US" sz="3200" dirty="0" smtClean="0"/>
              <a:t>Xamarin makes it easy to reuse your .NET code for x-plat apps</a:t>
            </a:r>
          </a:p>
          <a:p>
            <a:r>
              <a:rPr lang="en-US" sz="3200" dirty="0" smtClean="0"/>
              <a:t>Everything that was done in JavaScript can be done in .NET with Mobile Services</a:t>
            </a:r>
            <a:endParaRPr lang="en-US" sz="3200" dirty="0"/>
          </a:p>
        </p:txBody>
      </p:sp>
      <p:sp>
        <p:nvSpPr>
          <p:cNvPr id="3" name="Title 2"/>
          <p:cNvSpPr>
            <a:spLocks noGrp="1"/>
          </p:cNvSpPr>
          <p:nvPr>
            <p:ph type="title"/>
          </p:nvPr>
        </p:nvSpPr>
        <p:spPr/>
        <p:txBody>
          <a:bodyPr/>
          <a:lstStyle/>
          <a:p>
            <a:r>
              <a:rPr lang="en-US" dirty="0" smtClean="0"/>
              <a:t>Recap</a:t>
            </a:r>
            <a:endParaRPr lang="en-US" dirty="0"/>
          </a:p>
        </p:txBody>
      </p:sp>
    </p:spTree>
    <p:extLst>
      <p:ext uri="{BB962C8B-B14F-4D97-AF65-F5344CB8AC3E}">
        <p14:creationId xmlns:p14="http://schemas.microsoft.com/office/powerpoint/2010/main" val="19781743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668463"/>
            <a:ext cx="11887199" cy="5029200"/>
          </a:xfrm>
        </p:spPr>
        <p:txBody>
          <a:bodyPr/>
          <a:lstStyle/>
          <a:p>
            <a:r>
              <a:rPr lang="en-US" sz="2800" dirty="0" smtClean="0">
                <a:hlinkClick r:id="rId3"/>
              </a:rPr>
              <a:t>Windows Phone, offline, and </a:t>
            </a:r>
            <a:r>
              <a:rPr lang="en-US" sz="2800" dirty="0" err="1" smtClean="0">
                <a:hlinkClick r:id="rId3"/>
              </a:rPr>
              <a:t>NoSQL</a:t>
            </a:r>
            <a:endParaRPr lang="en-US" sz="2800" dirty="0" smtClean="0"/>
          </a:p>
          <a:p>
            <a:r>
              <a:rPr lang="en-US" sz="2800" dirty="0" smtClean="0">
                <a:hlinkClick r:id="rId4"/>
              </a:rPr>
              <a:t>Integrating a Mobile Service with Service Bus Relay</a:t>
            </a:r>
            <a:endParaRPr lang="en-US" sz="2800" dirty="0" smtClean="0"/>
          </a:p>
          <a:p>
            <a:r>
              <a:rPr lang="en-US" sz="2800" dirty="0" smtClean="0">
                <a:hlinkClick r:id="rId5"/>
              </a:rPr>
              <a:t>Push Notifications to Any Client with Notification Hubs</a:t>
            </a:r>
            <a:endParaRPr lang="en-US" sz="2800" dirty="0" smtClean="0"/>
          </a:p>
          <a:p>
            <a:r>
              <a:rPr lang="en-US" sz="2800" dirty="0" smtClean="0">
                <a:hlinkClick r:id="rId6"/>
              </a:rPr>
              <a:t>Powerful Mobile Apps with Mobile Services and ASP.NET Web API</a:t>
            </a:r>
            <a:endParaRPr lang="en-US" sz="2800" dirty="0" smtClean="0"/>
          </a:p>
          <a:p>
            <a:r>
              <a:rPr lang="en-US" sz="2800" dirty="0" smtClean="0">
                <a:hlinkClick r:id="rId7"/>
              </a:rPr>
              <a:t>Extending your On-Premises Network into Azure Securely</a:t>
            </a:r>
            <a:endParaRPr lang="en-US" sz="2800" dirty="0" smtClean="0"/>
          </a:p>
          <a:p>
            <a:endParaRPr lang="en-US" sz="2800" dirty="0"/>
          </a:p>
        </p:txBody>
      </p:sp>
      <p:sp>
        <p:nvSpPr>
          <p:cNvPr id="3" name="Title 2"/>
          <p:cNvSpPr>
            <a:spLocks noGrp="1"/>
          </p:cNvSpPr>
          <p:nvPr>
            <p:ph type="title"/>
          </p:nvPr>
        </p:nvSpPr>
        <p:spPr/>
        <p:txBody>
          <a:bodyPr/>
          <a:lstStyle/>
          <a:p>
            <a:r>
              <a:rPr lang="en-US" dirty="0" smtClean="0"/>
              <a:t>Further Resources</a:t>
            </a:r>
            <a:endParaRPr lang="en-US" dirty="0"/>
          </a:p>
        </p:txBody>
      </p:sp>
    </p:spTree>
    <p:extLst>
      <p:ext uri="{BB962C8B-B14F-4D97-AF65-F5344CB8AC3E}">
        <p14:creationId xmlns:p14="http://schemas.microsoft.com/office/powerpoint/2010/main" val="2255381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Contact Us</a:t>
            </a:r>
            <a:endParaRPr lang="en-US" dirty="0"/>
          </a:p>
        </p:txBody>
      </p:sp>
      <p:sp>
        <p:nvSpPr>
          <p:cNvPr id="2" name="Rectangle 1"/>
          <p:cNvSpPr/>
          <p:nvPr/>
        </p:nvSpPr>
        <p:spPr>
          <a:xfrm>
            <a:off x="274640" y="1212850"/>
            <a:ext cx="11889564" cy="3706143"/>
          </a:xfrm>
          <a:prstGeom prst="rect">
            <a:avLst/>
          </a:prstGeom>
        </p:spPr>
        <p:txBody>
          <a:bodyPr wrap="square">
            <a:spAutoFit/>
          </a:bodyPr>
          <a:lstStyle/>
          <a:p>
            <a:pPr>
              <a:lnSpc>
                <a:spcPct val="95000"/>
              </a:lnSpc>
              <a:spcBef>
                <a:spcPts val="1800"/>
              </a:spcBef>
            </a:pPr>
            <a:r>
              <a:rPr lang="en-US" sz="2800" b="1" dirty="0" smtClean="0"/>
              <a:t>Donna </a:t>
            </a:r>
            <a:r>
              <a:rPr lang="en-US" sz="2800" b="1" dirty="0" err="1" smtClean="0"/>
              <a:t>Malayeri</a:t>
            </a:r>
            <a:r>
              <a:rPr lang="en-US" sz="2800" b="1" dirty="0" smtClean="0"/>
              <a:t> - @</a:t>
            </a:r>
            <a:r>
              <a:rPr lang="en-US" sz="2800" b="1" dirty="0" err="1" smtClean="0"/>
              <a:t>lindydonna</a:t>
            </a:r>
            <a:endParaRPr lang="en-US" sz="2800" b="1" dirty="0" smtClean="0"/>
          </a:p>
          <a:p>
            <a:pPr>
              <a:lnSpc>
                <a:spcPct val="95000"/>
              </a:lnSpc>
              <a:spcBef>
                <a:spcPts val="1800"/>
              </a:spcBef>
            </a:pPr>
            <a:r>
              <a:rPr lang="en-US" sz="2800" b="1" dirty="0" smtClean="0">
                <a:hlinkClick r:id="rId2"/>
              </a:rPr>
              <a:t>donnam@microsoft.com</a:t>
            </a:r>
            <a:endParaRPr lang="en-US" sz="2800" b="1" dirty="0" smtClean="0"/>
          </a:p>
          <a:p>
            <a:pPr>
              <a:lnSpc>
                <a:spcPct val="95000"/>
              </a:lnSpc>
              <a:spcBef>
                <a:spcPts val="1800"/>
              </a:spcBef>
            </a:pPr>
            <a:endParaRPr lang="en-US" sz="2800" b="1" dirty="0" smtClean="0"/>
          </a:p>
          <a:p>
            <a:pPr>
              <a:lnSpc>
                <a:spcPct val="95000"/>
              </a:lnSpc>
              <a:spcBef>
                <a:spcPts val="1800"/>
              </a:spcBef>
            </a:pPr>
            <a:r>
              <a:rPr lang="en-US" sz="2800" b="1" dirty="0" smtClean="0"/>
              <a:t>Chris Risner - @</a:t>
            </a:r>
            <a:r>
              <a:rPr lang="en-US" sz="2800" b="1" dirty="0" err="1" smtClean="0"/>
              <a:t>chrisrisner</a:t>
            </a:r>
            <a:endParaRPr lang="en-US" sz="2800" b="1" dirty="0" smtClean="0"/>
          </a:p>
          <a:p>
            <a:pPr>
              <a:lnSpc>
                <a:spcPct val="95000"/>
              </a:lnSpc>
              <a:spcBef>
                <a:spcPts val="1800"/>
              </a:spcBef>
            </a:pPr>
            <a:r>
              <a:rPr lang="en-US" sz="2800" b="1" dirty="0" smtClean="0">
                <a:hlinkClick r:id="rId3"/>
              </a:rPr>
              <a:t>chrisner@microsoft.com</a:t>
            </a:r>
            <a:endParaRPr lang="en-US" sz="2800" b="1" dirty="0" smtClean="0"/>
          </a:p>
          <a:p>
            <a:pPr>
              <a:lnSpc>
                <a:spcPct val="95000"/>
              </a:lnSpc>
              <a:spcBef>
                <a:spcPts val="1800"/>
              </a:spcBef>
            </a:pPr>
            <a:endParaRPr lang="en-US" sz="2800" dirty="0"/>
          </a:p>
        </p:txBody>
      </p:sp>
    </p:spTree>
    <p:extLst>
      <p:ext uri="{BB962C8B-B14F-4D97-AF65-F5344CB8AC3E}">
        <p14:creationId xmlns:p14="http://schemas.microsoft.com/office/powerpoint/2010/main" val="16690130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3050" y="6079032"/>
            <a:ext cx="118887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cs typeface="Segoe UI" pitchFamily="34" charset="0"/>
              </a:rPr>
              <a:t>2014 </a:t>
            </a:r>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122233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Mobile Services</a:t>
            </a:r>
          </a:p>
          <a:p>
            <a:r>
              <a:rPr lang="en-US" dirty="0" smtClean="0"/>
              <a:t>Offline</a:t>
            </a:r>
          </a:p>
          <a:p>
            <a:r>
              <a:rPr lang="en-US" dirty="0" smtClean="0"/>
              <a:t>Going Cross Platform</a:t>
            </a:r>
          </a:p>
          <a:p>
            <a:r>
              <a:rPr lang="en-US" dirty="0" smtClean="0"/>
              <a:t>Active Directory</a:t>
            </a:r>
          </a:p>
          <a:p>
            <a:r>
              <a:rPr lang="en-US" dirty="0" smtClean="0"/>
              <a:t>Push Notifications</a:t>
            </a:r>
          </a:p>
          <a:p>
            <a:r>
              <a:rPr lang="en-US" dirty="0" smtClean="0"/>
              <a:t>On-Premise Connectivity</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4638" y="2022793"/>
            <a:ext cx="3931920" cy="2948940"/>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
        <p:nvSpPr>
          <p:cNvPr id="3" name="TextBox 2"/>
          <p:cNvSpPr txBox="1"/>
          <p:nvPr/>
        </p:nvSpPr>
        <p:spPr>
          <a:xfrm>
            <a:off x="4946183" y="2406000"/>
            <a:ext cx="369332" cy="634020"/>
          </a:xfrm>
          <a:prstGeom prst="rect">
            <a:avLst/>
          </a:prstGeom>
          <a:noFill/>
        </p:spPr>
        <p:txBody>
          <a:bodyPr wrap="none" lIns="182880" tIns="146304" rIns="182880" bIns="146304" rtlCol="0">
            <a:spAutoFit/>
          </a:bodyPr>
          <a:lstStyle/>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802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Mobile Services?</a:t>
            </a:r>
            <a:endParaRPr lang="en-US" dirty="0"/>
          </a:p>
        </p:txBody>
      </p:sp>
      <p:sp>
        <p:nvSpPr>
          <p:cNvPr id="6" name="Rectangle 5"/>
          <p:cNvSpPr/>
          <p:nvPr/>
        </p:nvSpPr>
        <p:spPr bwMode="auto">
          <a:xfrm>
            <a:off x="7955578" y="1212849"/>
            <a:ext cx="4208625" cy="11871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000" dirty="0" smtClean="0">
                <a:gradFill>
                  <a:gsLst>
                    <a:gs pos="0">
                      <a:srgbClr val="FFFFFF"/>
                    </a:gs>
                    <a:gs pos="100000">
                      <a:srgbClr val="FFFFFF"/>
                    </a:gs>
                  </a:gsLst>
                  <a:lin ang="5400000" scaled="0"/>
                </a:gradFill>
                <a:ea typeface="Segoe UI" pitchFamily="34" charset="0"/>
                <a:cs typeface="Segoe UI" pitchFamily="34" charset="0"/>
              </a:rPr>
              <a:t>Identity</a:t>
            </a:r>
          </a:p>
        </p:txBody>
      </p:sp>
      <p:sp>
        <p:nvSpPr>
          <p:cNvPr id="7" name="Rectangle 6"/>
          <p:cNvSpPr/>
          <p:nvPr/>
        </p:nvSpPr>
        <p:spPr bwMode="auto">
          <a:xfrm>
            <a:off x="7955578" y="2470916"/>
            <a:ext cx="4208625" cy="118714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000" dirty="0" smtClean="0">
                <a:gradFill>
                  <a:gsLst>
                    <a:gs pos="0">
                      <a:srgbClr val="FFFFFF"/>
                    </a:gs>
                    <a:gs pos="100000">
                      <a:srgbClr val="FFFFFF"/>
                    </a:gs>
                  </a:gsLst>
                  <a:lin ang="5400000" scaled="0"/>
                </a:gradFill>
                <a:ea typeface="Segoe UI" pitchFamily="34" charset="0"/>
                <a:cs typeface="Segoe UI" pitchFamily="34" charset="0"/>
              </a:rPr>
              <a:t>Data</a:t>
            </a:r>
          </a:p>
        </p:txBody>
      </p:sp>
      <p:sp>
        <p:nvSpPr>
          <p:cNvPr id="8" name="Rectangle 7"/>
          <p:cNvSpPr/>
          <p:nvPr/>
        </p:nvSpPr>
        <p:spPr bwMode="auto">
          <a:xfrm>
            <a:off x="7955578" y="3771579"/>
            <a:ext cx="4208625" cy="118714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000" dirty="0" smtClean="0">
                <a:gradFill>
                  <a:gsLst>
                    <a:gs pos="0">
                      <a:srgbClr val="FFFFFF"/>
                    </a:gs>
                    <a:gs pos="100000">
                      <a:srgbClr val="FFFFFF"/>
                    </a:gs>
                  </a:gsLst>
                  <a:lin ang="5400000" scaled="0"/>
                </a:gradFill>
                <a:ea typeface="Segoe UI" pitchFamily="34" charset="0"/>
                <a:cs typeface="Segoe UI" pitchFamily="34" charset="0"/>
              </a:rPr>
              <a:t>Messaging</a:t>
            </a:r>
          </a:p>
        </p:txBody>
      </p:sp>
      <p:sp>
        <p:nvSpPr>
          <p:cNvPr id="9" name="Rectangle 8"/>
          <p:cNvSpPr/>
          <p:nvPr/>
        </p:nvSpPr>
        <p:spPr bwMode="auto">
          <a:xfrm>
            <a:off x="7955578" y="5143164"/>
            <a:ext cx="4208625" cy="118714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000" dirty="0" smtClean="0">
                <a:gradFill>
                  <a:gsLst>
                    <a:gs pos="0">
                      <a:srgbClr val="FFFFFF"/>
                    </a:gs>
                    <a:gs pos="100000">
                      <a:srgbClr val="FFFFFF"/>
                    </a:gs>
                  </a:gsLst>
                  <a:lin ang="5400000" scaled="0"/>
                </a:gradFill>
                <a:ea typeface="Segoe UI" pitchFamily="34" charset="0"/>
                <a:cs typeface="Segoe UI" pitchFamily="34" charset="0"/>
              </a:rPr>
              <a:t>Logic</a:t>
            </a:r>
          </a:p>
        </p:txBody>
      </p:sp>
      <p:sp>
        <p:nvSpPr>
          <p:cNvPr id="10" name="Rectangle 9"/>
          <p:cNvSpPr/>
          <p:nvPr/>
        </p:nvSpPr>
        <p:spPr bwMode="auto">
          <a:xfrm>
            <a:off x="6583993" y="1212849"/>
            <a:ext cx="1097268" cy="511746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800" b="1" dirty="0" smtClean="0">
                <a:gradFill>
                  <a:gsLst>
                    <a:gs pos="0">
                      <a:srgbClr val="FFFFFF"/>
                    </a:gs>
                    <a:gs pos="100000">
                      <a:srgbClr val="FFFFFF"/>
                    </a:gs>
                  </a:gsLst>
                  <a:lin ang="5400000" scaled="0"/>
                </a:gradFill>
                <a:ea typeface="Segoe UI" pitchFamily="34" charset="0"/>
                <a:cs typeface="Segoe UI" pitchFamily="34" charset="0"/>
              </a:rPr>
              <a:t>Mobile Services</a:t>
            </a:r>
          </a:p>
        </p:txBody>
      </p:sp>
      <p:pic>
        <p:nvPicPr>
          <p:cNvPr id="11" name="Picture 10" descr="xplat-logo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897" y="1866182"/>
            <a:ext cx="3810794" cy="3810794"/>
          </a:xfrm>
          <a:prstGeom prst="rect">
            <a:avLst/>
          </a:prstGeom>
        </p:spPr>
      </p:pic>
      <p:sp>
        <p:nvSpPr>
          <p:cNvPr id="13" name="Left-Right Arrow 12"/>
          <p:cNvSpPr/>
          <p:nvPr/>
        </p:nvSpPr>
        <p:spPr bwMode="auto">
          <a:xfrm>
            <a:off x="4755213" y="2217116"/>
            <a:ext cx="1645902" cy="457195"/>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Left-Right Arrow 13"/>
          <p:cNvSpPr/>
          <p:nvPr/>
        </p:nvSpPr>
        <p:spPr bwMode="auto">
          <a:xfrm>
            <a:off x="4755213" y="3497262"/>
            <a:ext cx="1645902" cy="457195"/>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Left-Right Arrow 14"/>
          <p:cNvSpPr/>
          <p:nvPr/>
        </p:nvSpPr>
        <p:spPr bwMode="auto">
          <a:xfrm>
            <a:off x="4755213" y="4868847"/>
            <a:ext cx="1645902" cy="457195"/>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6737457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outVertical)">
                                      <p:cBhvr>
                                        <p:cTn id="37" dur="500"/>
                                        <p:tgtEl>
                                          <p:spTgt spid="15"/>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arn(outVertical)">
                                      <p:cBhvr>
                                        <p:cTn id="40" dur="500"/>
                                        <p:tgtEl>
                                          <p:spTgt spid="14"/>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arn(outVertic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a:t>
            </a:r>
            <a:br>
              <a:rPr lang="en-US"/>
            </a:br>
            <a:r>
              <a:rPr lang="en-US"/>
              <a:t>Mobile Services Line of Business app</a:t>
            </a:r>
            <a:endParaRPr lang="en-US" dirty="0"/>
          </a:p>
        </p:txBody>
      </p:sp>
    </p:spTree>
    <p:extLst>
      <p:ext uri="{BB962C8B-B14F-4D97-AF65-F5344CB8AC3E}">
        <p14:creationId xmlns:p14="http://schemas.microsoft.com/office/powerpoint/2010/main" val="24206316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634567"/>
          </a:xfrm>
        </p:spPr>
        <p:txBody>
          <a:bodyPr/>
          <a:lstStyle/>
          <a:p>
            <a:r>
              <a:rPr lang="en-US" smtClean="0"/>
              <a:t>Field engineers/salespeople aren’t always online</a:t>
            </a:r>
          </a:p>
          <a:p>
            <a:pPr lvl="1"/>
            <a:r>
              <a:rPr lang="en-US" smtClean="0"/>
              <a:t>Might even be primarily </a:t>
            </a:r>
            <a:r>
              <a:rPr lang="en-US" b="1" smtClean="0"/>
              <a:t>offline</a:t>
            </a:r>
            <a:r>
              <a:rPr lang="en-US" smtClean="0"/>
              <a:t>, but still need to be productive</a:t>
            </a:r>
          </a:p>
          <a:p>
            <a:pPr lvl="1"/>
            <a:r>
              <a:rPr lang="en-US" smtClean="0"/>
              <a:t>“Occasionally connected” scenario</a:t>
            </a:r>
          </a:p>
          <a:p>
            <a:r>
              <a:rPr lang="en-US" smtClean="0"/>
              <a:t>Want to have a local cache if lose network access</a:t>
            </a:r>
          </a:p>
          <a:p>
            <a:pPr lvl="1"/>
            <a:r>
              <a:rPr lang="en-US" smtClean="0"/>
              <a:t>“Primarily online” scenario</a:t>
            </a:r>
            <a:endParaRPr lang="en-US" dirty="0"/>
          </a:p>
        </p:txBody>
      </p:sp>
      <p:sp>
        <p:nvSpPr>
          <p:cNvPr id="3" name="Title 2"/>
          <p:cNvSpPr>
            <a:spLocks noGrp="1"/>
          </p:cNvSpPr>
          <p:nvPr>
            <p:ph type="title"/>
          </p:nvPr>
        </p:nvSpPr>
        <p:spPr/>
        <p:txBody>
          <a:bodyPr/>
          <a:lstStyle/>
          <a:p>
            <a:r>
              <a:rPr lang="en-US" smtClean="0"/>
              <a:t>Why offline?</a:t>
            </a:r>
            <a:endParaRPr lang="en-US" dirty="0"/>
          </a:p>
        </p:txBody>
      </p:sp>
    </p:spTree>
    <p:extLst>
      <p:ext uri="{BB962C8B-B14F-4D97-AF65-F5344CB8AC3E}">
        <p14:creationId xmlns:p14="http://schemas.microsoft.com/office/powerpoint/2010/main" val="41760454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Access data from Mobile Services tables even when app is offline</a:t>
            </a:r>
          </a:p>
          <a:p>
            <a:r>
              <a:rPr lang="en-US" dirty="0" smtClean="0"/>
              <a:t>Keep a local queue of Create, Update, Delete operations and synchronize with server when app is back online</a:t>
            </a:r>
          </a:p>
          <a:p>
            <a:r>
              <a:rPr lang="en-US" dirty="0" smtClean="0"/>
              <a:t>Detect conflicts when same item is changed both locally and on server</a:t>
            </a:r>
          </a:p>
        </p:txBody>
      </p:sp>
      <p:sp>
        <p:nvSpPr>
          <p:cNvPr id="3" name="Title 2"/>
          <p:cNvSpPr>
            <a:spLocks noGrp="1"/>
          </p:cNvSpPr>
          <p:nvPr>
            <p:ph type="title"/>
          </p:nvPr>
        </p:nvSpPr>
        <p:spPr/>
        <p:txBody>
          <a:bodyPr/>
          <a:lstStyle/>
          <a:p>
            <a:r>
              <a:rPr lang="en-US" dirty="0" smtClean="0"/>
              <a:t>Supporting Offline </a:t>
            </a:r>
            <a:r>
              <a:rPr lang="en-US" dirty="0"/>
              <a:t>D</a:t>
            </a:r>
            <a:r>
              <a:rPr lang="en-US" dirty="0" smtClean="0"/>
              <a:t>ata</a:t>
            </a:r>
            <a:endParaRPr lang="en-US" dirty="0"/>
          </a:p>
        </p:txBody>
      </p:sp>
    </p:spTree>
    <p:extLst>
      <p:ext uri="{BB962C8B-B14F-4D97-AF65-F5344CB8AC3E}">
        <p14:creationId xmlns:p14="http://schemas.microsoft.com/office/powerpoint/2010/main" val="204580852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393338"/>
          </a:xfrm>
        </p:spPr>
        <p:txBody>
          <a:bodyPr>
            <a:normAutofit/>
          </a:bodyPr>
          <a:lstStyle/>
          <a:p>
            <a:r>
              <a:rPr lang="en-US" dirty="0" smtClean="0"/>
              <a:t>Lightweight</a:t>
            </a:r>
          </a:p>
          <a:p>
            <a:r>
              <a:rPr lang="en-US" dirty="0" smtClean="0"/>
              <a:t>Cross-platform </a:t>
            </a:r>
          </a:p>
          <a:p>
            <a:pPr lvl="1"/>
            <a:r>
              <a:rPr lang="en-US" dirty="0" smtClean="0"/>
              <a:t>Currently support only .NET, but iOS and </a:t>
            </a:r>
            <a:r>
              <a:rPr lang="en-US" dirty="0" err="1" smtClean="0"/>
              <a:t>Xamarin</a:t>
            </a:r>
            <a:r>
              <a:rPr lang="en-US" dirty="0" smtClean="0"/>
              <a:t> are coming</a:t>
            </a:r>
          </a:p>
          <a:p>
            <a:r>
              <a:rPr lang="en-US" dirty="0" smtClean="0"/>
              <a:t>Support both “occasionally-connected” and “primarily online” scenarios</a:t>
            </a:r>
          </a:p>
          <a:p>
            <a:r>
              <a:rPr lang="en-US" dirty="0" smtClean="0"/>
              <a:t>Support multiple backend data stores</a:t>
            </a:r>
          </a:p>
          <a:p>
            <a:pPr lvl="1"/>
            <a:r>
              <a:rPr lang="en-US" dirty="0" smtClean="0"/>
              <a:t>E.g., SQL, Azure Tables, Mongo, etc.</a:t>
            </a:r>
          </a:p>
          <a:p>
            <a:r>
              <a:rPr lang="en-US" dirty="0" smtClean="0"/>
              <a:t>Support both Node.js and .NET </a:t>
            </a:r>
            <a:r>
              <a:rPr lang="en-US" dirty="0" err="1" smtClean="0"/>
              <a:t>backends</a:t>
            </a:r>
            <a:endParaRPr lang="en-US" dirty="0" smtClean="0"/>
          </a:p>
        </p:txBody>
      </p:sp>
      <p:sp>
        <p:nvSpPr>
          <p:cNvPr id="3" name="Title 2"/>
          <p:cNvSpPr>
            <a:spLocks noGrp="1"/>
          </p:cNvSpPr>
          <p:nvPr>
            <p:ph type="title"/>
          </p:nvPr>
        </p:nvSpPr>
        <p:spPr/>
        <p:txBody>
          <a:bodyPr/>
          <a:lstStyle/>
          <a:p>
            <a:r>
              <a:rPr lang="en-US" dirty="0" smtClean="0"/>
              <a:t>Goal of </a:t>
            </a:r>
            <a:r>
              <a:rPr lang="en-US" dirty="0"/>
              <a:t>O</a:t>
            </a:r>
            <a:r>
              <a:rPr lang="en-US" dirty="0" smtClean="0"/>
              <a:t>ffline </a:t>
            </a:r>
            <a:r>
              <a:rPr lang="en-US" dirty="0"/>
              <a:t>F</a:t>
            </a:r>
            <a:r>
              <a:rPr lang="en-US" dirty="0" smtClean="0"/>
              <a:t>eature</a:t>
            </a:r>
            <a:endParaRPr lang="en-US" dirty="0"/>
          </a:p>
        </p:txBody>
      </p:sp>
    </p:spTree>
    <p:extLst>
      <p:ext uri="{BB962C8B-B14F-4D97-AF65-F5344CB8AC3E}">
        <p14:creationId xmlns:p14="http://schemas.microsoft.com/office/powerpoint/2010/main" val="18369799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b="1" dirty="0" smtClean="0"/>
              <a:t>Not</a:t>
            </a:r>
            <a:r>
              <a:rPr lang="en-US" dirty="0" smtClean="0"/>
              <a:t> </a:t>
            </a:r>
            <a:r>
              <a:rPr lang="en-US" dirty="0"/>
              <a:t>a </a:t>
            </a:r>
            <a:r>
              <a:rPr lang="en-US" dirty="0" smtClean="0"/>
              <a:t>database-to-database </a:t>
            </a:r>
            <a:r>
              <a:rPr lang="en-US" dirty="0"/>
              <a:t>sync solution</a:t>
            </a:r>
          </a:p>
          <a:p>
            <a:r>
              <a:rPr lang="en-US" b="1" dirty="0"/>
              <a:t>Not</a:t>
            </a:r>
            <a:r>
              <a:rPr lang="en-US" dirty="0"/>
              <a:t> intended to supplant full-featured sync </a:t>
            </a:r>
            <a:r>
              <a:rPr lang="en-US" dirty="0" smtClean="0"/>
              <a:t>frameworks</a:t>
            </a:r>
          </a:p>
          <a:p>
            <a:pPr lvl="1"/>
            <a:r>
              <a:rPr lang="en-US" dirty="0" smtClean="0"/>
              <a:t>Often specialized to particular backend stores </a:t>
            </a:r>
          </a:p>
          <a:p>
            <a:pPr lvl="1"/>
            <a:r>
              <a:rPr lang="en-US" dirty="0" smtClean="0"/>
              <a:t>Often specialized to particular client frameworks/languages</a:t>
            </a:r>
          </a:p>
          <a:p>
            <a:pPr lvl="1"/>
            <a:r>
              <a:rPr lang="en-US" dirty="0" smtClean="0"/>
              <a:t>E.g., can use </a:t>
            </a:r>
            <a:r>
              <a:rPr lang="en-US" dirty="0" err="1" smtClean="0"/>
              <a:t>BreezeJS</a:t>
            </a:r>
            <a:r>
              <a:rPr lang="en-US" dirty="0" smtClean="0"/>
              <a:t> for JavaScript clients (demo later)</a:t>
            </a:r>
          </a:p>
          <a:p>
            <a:pPr marL="0" indent="0">
              <a:buNone/>
            </a:pPr>
            <a:endParaRPr lang="en-US" dirty="0" smtClean="0"/>
          </a:p>
        </p:txBody>
      </p:sp>
      <p:sp>
        <p:nvSpPr>
          <p:cNvPr id="3" name="Title 2"/>
          <p:cNvSpPr>
            <a:spLocks noGrp="1"/>
          </p:cNvSpPr>
          <p:nvPr>
            <p:ph type="title"/>
          </p:nvPr>
        </p:nvSpPr>
        <p:spPr/>
        <p:txBody>
          <a:bodyPr/>
          <a:lstStyle/>
          <a:p>
            <a:r>
              <a:rPr lang="en-US" dirty="0" smtClean="0"/>
              <a:t>What Mobile Services Offline is </a:t>
            </a:r>
            <a:r>
              <a:rPr lang="en-US" b="1" dirty="0"/>
              <a:t>N</a:t>
            </a:r>
            <a:r>
              <a:rPr lang="en-US" b="1" dirty="0" smtClean="0"/>
              <a:t>ot</a:t>
            </a:r>
            <a:r>
              <a:rPr lang="en-US" dirty="0" smtClean="0"/>
              <a:t>	</a:t>
            </a:r>
            <a:endParaRPr lang="en-US" dirty="0"/>
          </a:p>
        </p:txBody>
      </p:sp>
    </p:spTree>
    <p:extLst>
      <p:ext uri="{BB962C8B-B14F-4D97-AF65-F5344CB8AC3E}">
        <p14:creationId xmlns:p14="http://schemas.microsoft.com/office/powerpoint/2010/main" val="14393505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Build_2014_Breakout_Template.potx" id="{AF7916F5-B6CE-4446-87D4-7A61BEF9288B}" vid="{F2E341AB-B1C9-4A03-98B5-82D7F8BB090B}"/>
    </a:ext>
  </a:ext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Build_2014_Breakout_Template.potx" id="{AF7916F5-B6CE-4446-87D4-7A61BEF9288B}" vid="{C9130907-DA69-4142-9ECE-92E64A71CF5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7B9E812F209640A095834E33A2C5EE" ma:contentTypeVersion="1" ma:contentTypeDescription="Create a new document." ma:contentTypeScope="" ma:versionID="d960ba864be3cbc1e38a8d23936a839b">
  <xsd:schema xmlns:xsd="http://www.w3.org/2001/XMLSchema" xmlns:xs="http://www.w3.org/2001/XMLSchema" xmlns:p="http://schemas.microsoft.com/office/2006/metadata/properties" xmlns:ns2="aff21df7-b701-4b64-ba0c-13dedf197fd6" targetNamespace="http://schemas.microsoft.com/office/2006/metadata/properties" ma:root="true" ma:fieldsID="fe44ad41ad80715910bab86b209468a6" ns2:_="">
    <xsd:import namespace="aff21df7-b701-4b64-ba0c-13dedf197fd6"/>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21df7-b701-4b64-ba0c-13dedf197fd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6A03843-4724-4E5B-9F20-E0BD1B118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21df7-b701-4b64-ba0c-13dedf197f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15150</TotalTime>
  <Words>3254</Words>
  <Application>Microsoft Macintosh PowerPoint</Application>
  <PresentationFormat>Custom</PresentationFormat>
  <Paragraphs>281</Paragraphs>
  <Slides>29</Slides>
  <Notes>16</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5-30536_Build_2014_Breakout_Template_White_16x9</vt:lpstr>
      <vt:lpstr>1_5-30536_Build_2014_Breakout_Template_Blue_16x9</vt:lpstr>
      <vt:lpstr>PowerPoint Presentation</vt:lpstr>
      <vt:lpstr>Building Line of Business and Cross Platform Apps with Mobile Services</vt:lpstr>
      <vt:lpstr>Agenda </vt:lpstr>
      <vt:lpstr>What is Mobile Services?</vt:lpstr>
      <vt:lpstr>Demo:  Mobile Services Line of Business app</vt:lpstr>
      <vt:lpstr>Why offline?</vt:lpstr>
      <vt:lpstr>Supporting Offline Data</vt:lpstr>
      <vt:lpstr>Goal of Offline Feature</vt:lpstr>
      <vt:lpstr>What Mobile Services Offline is Not </vt:lpstr>
      <vt:lpstr>Current preview release</vt:lpstr>
      <vt:lpstr>Demo:  Adding Offline Support</vt:lpstr>
      <vt:lpstr>Optimistic Concurrency</vt:lpstr>
      <vt:lpstr>Demo:  Handling conflicts</vt:lpstr>
      <vt:lpstr>Offline Data: recap</vt:lpstr>
      <vt:lpstr>Going Cross Platform</vt:lpstr>
      <vt:lpstr>Options for Cross Platform</vt:lpstr>
      <vt:lpstr>Xamarin</vt:lpstr>
      <vt:lpstr>How does it work?</vt:lpstr>
      <vt:lpstr>Demo:  Creating a Cross Platform App with Xamarin</vt:lpstr>
      <vt:lpstr>Azure Active Directory</vt:lpstr>
      <vt:lpstr>Demo: Adding AD Auth with Mobile Services</vt:lpstr>
      <vt:lpstr>Notification Hubs</vt:lpstr>
      <vt:lpstr>Demo:  Adding Push Notifications</vt:lpstr>
      <vt:lpstr>On-Premise Connectivity</vt:lpstr>
      <vt:lpstr>Demo:  On-Premise with Service Bus Relay</vt:lpstr>
      <vt:lpstr>Recap</vt:lpstr>
      <vt:lpstr>Further Resources</vt:lpstr>
      <vt:lpstr>Contact Us</vt:lpstr>
      <vt:lpstr>PowerPoint Presentation</vt:lpstr>
    </vt:vector>
  </TitlesOfParts>
  <Manager>&lt;Speech writer name goes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goes here&gt;</dc:title>
  <dc:subject>Build 2014</dc:subject>
  <dc:creator>&lt;Speaker name goes here&gt;</dc:creator>
  <cp:keywords>Build 2014</cp:keywords>
  <dc:description>Template: Mitchell Derrey, Silver Fox Productions
Formatting: 
Event Dates: April 2nd - 4th, 2014
Event Location: Moscone Conference Center, San Francisco, CA
Audience Type: Internal</dc:description>
  <cp:lastModifiedBy>Chris Risner</cp:lastModifiedBy>
  <cp:revision>294</cp:revision>
  <dcterms:created xsi:type="dcterms:W3CDTF">2013-10-21T21:40:33Z</dcterms:created>
  <dcterms:modified xsi:type="dcterms:W3CDTF">2014-04-04T18:34:21Z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0x010100A17B9E812F209640A095834E33A2C5EE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ies>
</file>