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53"/>
  </p:notesMasterIdLst>
  <p:handoutMasterIdLst>
    <p:handoutMasterId r:id="rId54"/>
  </p:handoutMasterIdLst>
  <p:sldIdLst>
    <p:sldId id="330" r:id="rId7"/>
    <p:sldId id="671" r:id="rId8"/>
    <p:sldId id="644" r:id="rId9"/>
    <p:sldId id="684" r:id="rId10"/>
    <p:sldId id="683" r:id="rId11"/>
    <p:sldId id="645" r:id="rId12"/>
    <p:sldId id="387" r:id="rId13"/>
    <p:sldId id="673" r:id="rId14"/>
    <p:sldId id="646" r:id="rId15"/>
    <p:sldId id="647" r:id="rId16"/>
    <p:sldId id="685" r:id="rId17"/>
    <p:sldId id="674" r:id="rId18"/>
    <p:sldId id="648" r:id="rId19"/>
    <p:sldId id="649" r:id="rId20"/>
    <p:sldId id="650" r:id="rId21"/>
    <p:sldId id="511" r:id="rId22"/>
    <p:sldId id="675" r:id="rId23"/>
    <p:sldId id="651" r:id="rId24"/>
    <p:sldId id="633" r:id="rId25"/>
    <p:sldId id="676" r:id="rId26"/>
    <p:sldId id="672" r:id="rId27"/>
    <p:sldId id="668" r:id="rId28"/>
    <p:sldId id="669" r:id="rId29"/>
    <p:sldId id="670" r:id="rId30"/>
    <p:sldId id="666" r:id="rId31"/>
    <p:sldId id="634" r:id="rId32"/>
    <p:sldId id="677" r:id="rId33"/>
    <p:sldId id="654" r:id="rId34"/>
    <p:sldId id="641" r:id="rId35"/>
    <p:sldId id="655" r:id="rId36"/>
    <p:sldId id="656" r:id="rId37"/>
    <p:sldId id="678" r:id="rId38"/>
    <p:sldId id="679" r:id="rId39"/>
    <p:sldId id="657" r:id="rId40"/>
    <p:sldId id="626" r:id="rId41"/>
    <p:sldId id="680" r:id="rId42"/>
    <p:sldId id="658" r:id="rId43"/>
    <p:sldId id="659" r:id="rId44"/>
    <p:sldId id="627" r:id="rId45"/>
    <p:sldId id="660" r:id="rId46"/>
    <p:sldId id="661" r:id="rId47"/>
    <p:sldId id="681" r:id="rId48"/>
    <p:sldId id="682" r:id="rId49"/>
    <p:sldId id="662" r:id="rId50"/>
    <p:sldId id="614" r:id="rId51"/>
    <p:sldId id="663" r:id="rId52"/>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1"/>
            <p14:sldId id="644"/>
            <p14:sldId id="684"/>
            <p14:sldId id="683"/>
            <p14:sldId id="645"/>
            <p14:sldId id="387"/>
            <p14:sldId id="673"/>
            <p14:sldId id="646"/>
            <p14:sldId id="647"/>
            <p14:sldId id="685"/>
            <p14:sldId id="674"/>
            <p14:sldId id="648"/>
            <p14:sldId id="649"/>
            <p14:sldId id="650"/>
            <p14:sldId id="511"/>
            <p14:sldId id="675"/>
            <p14:sldId id="651"/>
            <p14:sldId id="633"/>
            <p14:sldId id="676"/>
            <p14:sldId id="672"/>
            <p14:sldId id="668"/>
            <p14:sldId id="669"/>
            <p14:sldId id="670"/>
            <p14:sldId id="666"/>
            <p14:sldId id="634"/>
            <p14:sldId id="677"/>
            <p14:sldId id="654"/>
            <p14:sldId id="641"/>
            <p14:sldId id="655"/>
            <p14:sldId id="656"/>
            <p14:sldId id="678"/>
            <p14:sldId id="679"/>
            <p14:sldId id="657"/>
            <p14:sldId id="626"/>
            <p14:sldId id="680"/>
            <p14:sldId id="658"/>
            <p14:sldId id="659"/>
            <p14:sldId id="627"/>
            <p14:sldId id="660"/>
            <p14:sldId id="661"/>
            <p14:sldId id="681"/>
            <p14:sldId id="682"/>
            <p14:sldId id="662"/>
            <p14:sldId id="614"/>
            <p14:sldId id="663"/>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p:scale>
          <a:sx n="81" d="100"/>
          <a:sy n="81" d="100"/>
        </p:scale>
        <p:origin x="-128" y="4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3/4/14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3/4/14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61105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3/4/14 09:50</a:t>
            </a:fld>
            <a:endParaRPr lang="en-US" dirty="0"/>
          </a:p>
        </p:txBody>
      </p:sp>
      <p:sp>
        <p:nvSpPr>
          <p:cNvPr id="11" name="Footer Placeholder 10"/>
          <p:cNvSpPr>
            <a:spLocks noGrp="1"/>
          </p:cNvSpPr>
          <p:nvPr>
            <p:ph type="ftr" sz="quarter" idx="14"/>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07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34</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44</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46</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494600"/>
            <a:ext cx="11149013" cy="76174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0052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74" indent="0">
              <a:buNone/>
              <a:defRPr sz="2000"/>
            </a:lvl3pPr>
            <a:lvl4pPr marL="448147" indent="0">
              <a:buNone/>
              <a:defRPr sz="1800"/>
            </a:lvl4pPr>
            <a:lvl5pPr marL="67222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0722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7"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www.windowsazure.com/en-us/pricing/details/sql-database" TargetMode="External"/></Relationships>
</file>

<file path=ppt/slides/_rels/slide41.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32.xml"/><Relationship Id="rId10"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WindowsAzure-Samples/Android-LensRocket" TargetMode="External"/><Relationship Id="rId4" Type="http://schemas.openxmlformats.org/officeDocument/2006/relationships/hyperlink" Target="https://github.com/WindowsAzure-Samples/ios-LensRocket" TargetMode="External"/><Relationship Id="rId5" Type="http://schemas.openxmlformats.org/officeDocument/2006/relationships/hyperlink" Target="http://code.msdn.microsoft.com/windowsapps/Event-Buddy-ddafd9b6" TargetMode="External"/><Relationship Id="rId6" Type="http://schemas.openxmlformats.org/officeDocument/2006/relationships/hyperlink" Target="http://go.microsoft.com/fwlink/?linkid=275751&amp;clcid=0x409" TargetMode="External"/><Relationship Id="rId7" Type="http://schemas.openxmlformats.org/officeDocument/2006/relationships/hyperlink" Target="http://go.microsoft.com/fwlink/?linkid=275748&amp;clcid=0x409" TargetMode="External"/><Relationship Id="rId8" Type="http://schemas.openxmlformats.org/officeDocument/2006/relationships/hyperlink" Target="http://go.microsoft.com/fwlink/?linkid=275749&amp;clcid=0x409" TargetMode="External"/><Relationship Id="rId9" Type="http://schemas.openxmlformats.org/officeDocument/2006/relationships/hyperlink" Target="http://www.windowsazure.com/en-us/documentation/articles/store-new-relic-mobile-services-monitor/" TargetMode="External"/><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hyperlink" Target="http://www.windowsazure.com/en-us/documentation/articles/partner-twilio-mobile-services-how-to-use-voice-sms/" TargetMode="External"/><Relationship Id="rId4" Type="http://schemas.openxmlformats.org/officeDocument/2006/relationships/hyperlink" Target="http://blog.pusher.com/pusher-on-windows-azure/" TargetMode="External"/><Relationship Id="rId5" Type="http://schemas.openxmlformats.org/officeDocument/2006/relationships/hyperlink" Target="http://www.windowsazure.com/en-us/documentation/articles/store-sendgrid-mobile-services-send-email-scripts/" TargetMode="External"/><Relationship Id="rId6" Type="http://schemas.openxmlformats.org/officeDocument/2006/relationships/hyperlink" Target="http://aka.ms/commonsWAMS" TargetMode="Externa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Mobile"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chrisner@microsoft.com" TargetMode="External"/><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20" Type="http://schemas.microsoft.com/office/2007/relationships/hdphoto" Target="../media/hdphoto4.wdp"/><Relationship Id="rId21" Type="http://schemas.openxmlformats.org/officeDocument/2006/relationships/image" Target="../media/image27.png"/><Relationship Id="rId22" Type="http://schemas.microsoft.com/office/2007/relationships/hdphoto" Target="../media/hdphoto5.wdp"/><Relationship Id="rId23" Type="http://schemas.openxmlformats.org/officeDocument/2006/relationships/image" Target="../media/image28.png"/><Relationship Id="rId24" Type="http://schemas.microsoft.com/office/2007/relationships/hdphoto" Target="../media/hdphoto6.wdp"/><Relationship Id="rId25" Type="http://schemas.openxmlformats.org/officeDocument/2006/relationships/image" Target="../media/image29.png"/><Relationship Id="rId26" Type="http://schemas.microsoft.com/office/2007/relationships/hdphoto" Target="../media/hdphoto7.wdp"/><Relationship Id="rId27" Type="http://schemas.openxmlformats.org/officeDocument/2006/relationships/image" Target="../media/image30.png"/><Relationship Id="rId28" Type="http://schemas.microsoft.com/office/2007/relationships/hdphoto" Target="../media/hdphoto8.wdp"/><Relationship Id="rId29"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emf"/><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9"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33" Type="http://schemas.microsoft.com/office/2007/relationships/hdphoto" Target="../media/hdphoto9.wdp"/><Relationship Id="rId34" Type="http://schemas.openxmlformats.org/officeDocument/2006/relationships/image" Target="../media/image35.png"/><Relationship Id="rId35" Type="http://schemas.microsoft.com/office/2007/relationships/hdphoto" Target="../media/hdphoto10.wdp"/><Relationship Id="rId36" Type="http://schemas.openxmlformats.org/officeDocument/2006/relationships/image" Target="../media/image36.png"/><Relationship Id="rId10" Type="http://schemas.openxmlformats.org/officeDocument/2006/relationships/image" Target="../media/image20.emf"/><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microsoft.com/office/2007/relationships/hdphoto" Target="../media/hdphoto1.wdp"/><Relationship Id="rId15" Type="http://schemas.openxmlformats.org/officeDocument/2006/relationships/image" Target="../media/image24.png"/><Relationship Id="rId16" Type="http://schemas.microsoft.com/office/2007/relationships/hdphoto" Target="../media/hdphoto2.wdp"/><Relationship Id="rId17" Type="http://schemas.openxmlformats.org/officeDocument/2006/relationships/image" Target="../media/image25.png"/><Relationship Id="rId18" Type="http://schemas.microsoft.com/office/2007/relationships/hdphoto" Target="../media/hdphoto3.wdp"/><Relationship Id="rId19" Type="http://schemas.openxmlformats.org/officeDocument/2006/relationships/image" Target="../media/image26.png"/><Relationship Id="rId37" Type="http://schemas.microsoft.com/office/2007/relationships/hdphoto" Target="../media/hdphoto11.wdp"/></Relationships>
</file>

<file path=ppt/slides/_rels/slide6.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4.xml"/><Relationship Id="rId10"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dirty="0" smtClean="0"/>
              <a:t>Going Mobile with the Cloud</a:t>
            </a:r>
            <a:endParaRPr lang="en-US" sz="54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Chris Risner</a:t>
            </a:r>
            <a:endParaRPr lang="en-US" sz="2800" dirty="0">
              <a:latin typeface="Segoe UI Semibold" panose="020B0702040204020203" pitchFamily="34" charset="0"/>
              <a:cs typeface="Segoe UI Semibold" panose="020B0702040204020203" pitchFamily="34" charset="0"/>
            </a:endParaRPr>
          </a:p>
          <a:p>
            <a:r>
              <a:rPr lang="en-US" sz="2000" dirty="0" smtClean="0"/>
              <a:t>Technical Evangelist</a:t>
            </a:r>
            <a:endParaRPr lang="en-US" sz="2000" dirty="0"/>
          </a:p>
          <a:p>
            <a:r>
              <a:rPr lang="en-US" sz="2000" dirty="0" smtClean="0"/>
              <a:t>Microsoft</a:t>
            </a:r>
          </a:p>
          <a:p>
            <a:endParaRPr lang="en-US" sz="2000" dirty="0"/>
          </a:p>
          <a:p>
            <a:r>
              <a:rPr lang="en-US" sz="2000" dirty="0" err="1" smtClean="0"/>
              <a:t>chrisner@microsoft.com</a:t>
            </a:r>
            <a:endParaRPr lang="en-US" sz="2000" dirty="0" smtClean="0"/>
          </a:p>
          <a:p>
            <a:r>
              <a:rPr lang="en-US" sz="2000" dirty="0" smtClean="0"/>
              <a:t>@</a:t>
            </a:r>
            <a:r>
              <a:rPr lang="en-US" sz="2000" dirty="0" err="1" smtClean="0"/>
              <a:t>chrisrisner</a:t>
            </a:r>
            <a:endParaRPr lang="en-US" sz="2000"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 Word about Optimistic Concurrency</a:t>
            </a:r>
            <a:endParaRPr lang="en-US" dirty="0"/>
          </a:p>
        </p:txBody>
      </p:sp>
      <p:sp>
        <p:nvSpPr>
          <p:cNvPr id="3" name="Text Placeholder 2"/>
          <p:cNvSpPr>
            <a:spLocks noGrp="1"/>
          </p:cNvSpPr>
          <p:nvPr>
            <p:ph type="body" sz="quarter" idx="10"/>
          </p:nvPr>
        </p:nvSpPr>
        <p:spPr>
          <a:xfrm>
            <a:off x="519112" y="1370525"/>
            <a:ext cx="11149013" cy="564257"/>
          </a:xfrm>
        </p:spPr>
        <p:txBody>
          <a:bodyPr/>
          <a:lstStyle/>
          <a:p>
            <a:pPr marL="574675" indent="-571500">
              <a:buFont typeface="Arial"/>
              <a:buChar char="•"/>
            </a:pPr>
            <a:r>
              <a:rPr lang="en-US" dirty="0" smtClean="0"/>
              <a:t>Let’s draw on the board</a:t>
            </a:r>
            <a:endParaRPr lang="en-US" dirty="0">
              <a:solidFill>
                <a:srgbClr val="292929"/>
              </a:solidFill>
            </a:endParaRPr>
          </a:p>
        </p:txBody>
      </p:sp>
    </p:spTree>
    <p:extLst>
      <p:ext uri="{BB962C8B-B14F-4D97-AF65-F5344CB8AC3E}">
        <p14:creationId xmlns:p14="http://schemas.microsoft.com/office/powerpoint/2010/main" val="2388751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3524748"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PostMan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40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backend Available (preview)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Scripts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data validation to your scripts</a:t>
            </a:r>
          </a:p>
          <a:p>
            <a:pPr marL="574675" indent="-571500">
              <a:buFont typeface="Arial"/>
              <a:buChar char="•"/>
            </a:pPr>
            <a:r>
              <a:rPr lang="en-US" dirty="0" smtClean="0"/>
              <a:t>Try adding new columns using scripts</a:t>
            </a:r>
          </a:p>
          <a:p>
            <a:pPr marL="574675" indent="-571500">
              <a:buFont typeface="Arial"/>
              <a:buChar char="•"/>
            </a:pPr>
            <a:r>
              <a:rPr lang="en-US" dirty="0" smtClean="0"/>
              <a:t>Change how the app displays errors</a:t>
            </a:r>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40381375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provider</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Provider delivers 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Provider</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0"/>
          </p:nvPr>
        </p:nvSpPr>
        <p:spPr>
          <a:xfrm>
            <a:off x="3153085" y="1147665"/>
            <a:ext cx="7258081" cy="620683"/>
          </a:xfrm>
        </p:spPr>
        <p:txBody>
          <a:bodyPr/>
          <a:lstStyle/>
          <a:p>
            <a:r>
              <a:rPr lang="en-US" dirty="0" smtClean="0">
                <a:solidFill>
                  <a:schemeClr val="bg1"/>
                </a:solidFill>
              </a:rPr>
              <a:t>Just a little bit about me</a:t>
            </a:r>
          </a:p>
        </p:txBody>
      </p:sp>
      <p:pic>
        <p:nvPicPr>
          <p:cNvPr id="4" name="Picture 3" descr="chrisner-400.jpeg"/>
          <p:cNvPicPr>
            <a:picLocks noChangeAspect="1"/>
          </p:cNvPicPr>
          <p:nvPr/>
        </p:nvPicPr>
        <p:blipFill rotWithShape="1">
          <a:blip r:embed="rId3">
            <a:extLst>
              <a:ext uri="{28A0092B-C50C-407E-A947-70E740481C1C}">
                <a14:useLocalDpi xmlns:a14="http://schemas.microsoft.com/office/drawing/2010/main" val="0"/>
              </a:ext>
            </a:extLst>
          </a:blip>
          <a:srcRect l="15787" t="472" r="20830"/>
          <a:stretch/>
        </p:blipFill>
        <p:spPr>
          <a:xfrm>
            <a:off x="233624" y="1336637"/>
            <a:ext cx="2496728" cy="3922074"/>
          </a:xfrm>
          <a:prstGeom prst="rect">
            <a:avLst/>
          </a:prstGeom>
        </p:spPr>
      </p:pic>
      <p:sp>
        <p:nvSpPr>
          <p:cNvPr id="5" name="Rectangle 4"/>
          <p:cNvSpPr/>
          <p:nvPr/>
        </p:nvSpPr>
        <p:spPr bwMode="auto">
          <a:xfrm>
            <a:off x="7653053" y="2005967"/>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r>
              <a:rPr lang="en-US" sz="2000" dirty="0" err="1">
                <a:gradFill>
                  <a:gsLst>
                    <a:gs pos="0">
                      <a:srgbClr val="FFFFFF"/>
                    </a:gs>
                    <a:gs pos="100000">
                      <a:srgbClr val="FFFFFF"/>
                    </a:gs>
                  </a:gsLst>
                  <a:lin ang="5400000" scaled="0"/>
                </a:gradFill>
                <a:ea typeface="Segoe UI" pitchFamily="34" charset="0"/>
                <a:cs typeface="Segoe UI" pitchFamily="34" charset="0"/>
              </a:rPr>
              <a:t>chrisrisner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653053" y="294953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Lives in Washington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653053" y="3893109"/>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iOS</a:t>
            </a:r>
            <a:r>
              <a:rPr lang="en-US" sz="2000" dirty="0" smtClean="0">
                <a:gradFill>
                  <a:gsLst>
                    <a:gs pos="0">
                      <a:srgbClr val="FFFFFF"/>
                    </a:gs>
                    <a:gs pos="100000">
                      <a:srgbClr val="FFFFFF"/>
                    </a:gs>
                  </a:gsLst>
                  <a:lin ang="5400000" scaled="0"/>
                </a:gradFill>
                <a:ea typeface="Segoe UI" pitchFamily="34" charset="0"/>
                <a:cs typeface="Segoe UI" pitchFamily="34" charset="0"/>
              </a:rPr>
              <a:t> / Android developer for 4 years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208405" y="2005967"/>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Azure </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Technical Evangelist</a:t>
            </a:r>
          </a:p>
        </p:txBody>
      </p:sp>
      <p:sp>
        <p:nvSpPr>
          <p:cNvPr id="10" name="Rectangle 9"/>
          <p:cNvSpPr/>
          <p:nvPr/>
        </p:nvSpPr>
        <p:spPr bwMode="auto">
          <a:xfrm>
            <a:off x="3208405" y="294953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Chrisrisner.com</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208405" y="3893109"/>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Grew up near Detroit</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53053" y="483680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208405" y="483680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1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42" presetClass="entr" presetSubtype="0" fill="hold" grpId="0" nodeType="afterEffect">
                                  <p:stCondLst>
                                    <p:cond delay="2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
                                        <p:tgtEl>
                                          <p:spTgt spid="9"/>
                                        </p:tgtEl>
                                      </p:cBhvr>
                                    </p:animEffect>
                                    <p:anim calcmode="lin" valueType="num">
                                      <p:cBhvr>
                                        <p:cTn id="13" dur="200" fill="hold"/>
                                        <p:tgtEl>
                                          <p:spTgt spid="9"/>
                                        </p:tgtEl>
                                        <p:attrNameLst>
                                          <p:attrName>ppt_x</p:attrName>
                                        </p:attrNameLst>
                                      </p:cBhvr>
                                      <p:tavLst>
                                        <p:tav tm="0">
                                          <p:val>
                                            <p:strVal val="#ppt_x"/>
                                          </p:val>
                                        </p:tav>
                                        <p:tav tm="100000">
                                          <p:val>
                                            <p:strVal val="#ppt_x"/>
                                          </p:val>
                                        </p:tav>
                                      </p:tavLst>
                                    </p:anim>
                                    <p:anim calcmode="lin" valueType="num">
                                      <p:cBhvr>
                                        <p:cTn id="14" dur="2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900"/>
                            </p:stCondLst>
                            <p:childTnLst>
                              <p:par>
                                <p:cTn id="16" presetID="42" presetClass="entr" presetSubtype="0" fill="hold" grpId="0" nodeType="afterEffect">
                                  <p:stCondLst>
                                    <p:cond delay="2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
                                        <p:tgtEl>
                                          <p:spTgt spid="10"/>
                                        </p:tgtEl>
                                      </p:cBhvr>
                                    </p:animEffect>
                                    <p:anim calcmode="lin" valueType="num">
                                      <p:cBhvr>
                                        <p:cTn id="19" dur="200" fill="hold"/>
                                        <p:tgtEl>
                                          <p:spTgt spid="10"/>
                                        </p:tgtEl>
                                        <p:attrNameLst>
                                          <p:attrName>ppt_x</p:attrName>
                                        </p:attrNameLst>
                                      </p:cBhvr>
                                      <p:tavLst>
                                        <p:tav tm="0">
                                          <p:val>
                                            <p:strVal val="#ppt_x"/>
                                          </p:val>
                                        </p:tav>
                                        <p:tav tm="100000">
                                          <p:val>
                                            <p:strVal val="#ppt_x"/>
                                          </p:val>
                                        </p:tav>
                                      </p:tavLst>
                                    </p:anim>
                                    <p:anim calcmode="lin" valueType="num">
                                      <p:cBhvr>
                                        <p:cTn id="20" dur="2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42" presetClass="entr" presetSubtype="0" fill="hold" grpId="0" nodeType="after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
                                        <p:tgtEl>
                                          <p:spTgt spid="11"/>
                                        </p:tgtEl>
                                      </p:cBhvr>
                                    </p:animEffect>
                                    <p:anim calcmode="lin" valueType="num">
                                      <p:cBhvr>
                                        <p:cTn id="25" dur="200" fill="hold"/>
                                        <p:tgtEl>
                                          <p:spTgt spid="11"/>
                                        </p:tgtEl>
                                        <p:attrNameLst>
                                          <p:attrName>ppt_x</p:attrName>
                                        </p:attrNameLst>
                                      </p:cBhvr>
                                      <p:tavLst>
                                        <p:tav tm="0">
                                          <p:val>
                                            <p:strVal val="#ppt_x"/>
                                          </p:val>
                                        </p:tav>
                                        <p:tav tm="100000">
                                          <p:val>
                                            <p:strVal val="#ppt_x"/>
                                          </p:val>
                                        </p:tav>
                                      </p:tavLst>
                                    </p:anim>
                                    <p:anim calcmode="lin" valueType="num">
                                      <p:cBhvr>
                                        <p:cTn id="26" dur="2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42" presetClass="entr" presetSubtype="0" fill="hold" grpId="0" nodeType="afterEffect">
                                  <p:stCondLst>
                                    <p:cond delay="2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
                                        <p:tgtEl>
                                          <p:spTgt spid="13"/>
                                        </p:tgtEl>
                                      </p:cBhvr>
                                    </p:animEffect>
                                    <p:anim calcmode="lin" valueType="num">
                                      <p:cBhvr>
                                        <p:cTn id="31" dur="200" fill="hold"/>
                                        <p:tgtEl>
                                          <p:spTgt spid="13"/>
                                        </p:tgtEl>
                                        <p:attrNameLst>
                                          <p:attrName>ppt_x</p:attrName>
                                        </p:attrNameLst>
                                      </p:cBhvr>
                                      <p:tavLst>
                                        <p:tav tm="0">
                                          <p:val>
                                            <p:strVal val="#ppt_x"/>
                                          </p:val>
                                        </p:tav>
                                        <p:tav tm="100000">
                                          <p:val>
                                            <p:strVal val="#ppt_x"/>
                                          </p:val>
                                        </p:tav>
                                      </p:tavLst>
                                    </p:anim>
                                    <p:anim calcmode="lin" valueType="num">
                                      <p:cBhvr>
                                        <p:cTn id="32" dur="2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100"/>
                            </p:stCondLst>
                            <p:childTnLst>
                              <p:par>
                                <p:cTn id="34" presetID="42" presetClass="entr" presetSubtype="0" fill="hold" grpId="0" nodeType="afterEffect">
                                  <p:stCondLst>
                                    <p:cond delay="2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
                                        <p:tgtEl>
                                          <p:spTgt spid="12"/>
                                        </p:tgtEl>
                                      </p:cBhvr>
                                    </p:animEffect>
                                    <p:anim calcmode="lin" valueType="num">
                                      <p:cBhvr>
                                        <p:cTn id="37" dur="200" fill="hold"/>
                                        <p:tgtEl>
                                          <p:spTgt spid="12"/>
                                        </p:tgtEl>
                                        <p:attrNameLst>
                                          <p:attrName>ppt_x</p:attrName>
                                        </p:attrNameLst>
                                      </p:cBhvr>
                                      <p:tavLst>
                                        <p:tav tm="0">
                                          <p:val>
                                            <p:strVal val="#ppt_x"/>
                                          </p:val>
                                        </p:tav>
                                        <p:tav tm="100000">
                                          <p:val>
                                            <p:strVal val="#ppt_x"/>
                                          </p:val>
                                        </p:tav>
                                      </p:tavLst>
                                    </p:anim>
                                    <p:anim calcmode="lin" valueType="num">
                                      <p:cBhvr>
                                        <p:cTn id="38" dur="2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2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anim calcmode="lin" valueType="num">
                                      <p:cBhvr>
                                        <p:cTn id="43" dur="200" fill="hold"/>
                                        <p:tgtEl>
                                          <p:spTgt spid="8"/>
                                        </p:tgtEl>
                                        <p:attrNameLst>
                                          <p:attrName>ppt_x</p:attrName>
                                        </p:attrNameLst>
                                      </p:cBhvr>
                                      <p:tavLst>
                                        <p:tav tm="0">
                                          <p:val>
                                            <p:strVal val="#ppt_x"/>
                                          </p:val>
                                        </p:tav>
                                        <p:tav tm="100000">
                                          <p:val>
                                            <p:strVal val="#ppt_x"/>
                                          </p:val>
                                        </p:tav>
                                      </p:tavLst>
                                    </p:anim>
                                    <p:anim calcmode="lin" valueType="num">
                                      <p:cBhvr>
                                        <p:cTn id="44" dur="2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2900"/>
                            </p:stCondLst>
                            <p:childTnLst>
                              <p:par>
                                <p:cTn id="46" presetID="42" presetClass="entr" presetSubtype="0" fill="hold" grpId="0" nodeType="afterEffect">
                                  <p:stCondLst>
                                    <p:cond delay="20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200"/>
                                        <p:tgtEl>
                                          <p:spTgt spid="7"/>
                                        </p:tgtEl>
                                      </p:cBhvr>
                                    </p:animEffect>
                                    <p:anim calcmode="lin" valueType="num">
                                      <p:cBhvr>
                                        <p:cTn id="49" dur="200" fill="hold"/>
                                        <p:tgtEl>
                                          <p:spTgt spid="7"/>
                                        </p:tgtEl>
                                        <p:attrNameLst>
                                          <p:attrName>ppt_x</p:attrName>
                                        </p:attrNameLst>
                                      </p:cBhvr>
                                      <p:tavLst>
                                        <p:tav tm="0">
                                          <p:val>
                                            <p:strVal val="#ppt_x"/>
                                          </p:val>
                                        </p:tav>
                                        <p:tav tm="100000">
                                          <p:val>
                                            <p:strVal val="#ppt_x"/>
                                          </p:val>
                                        </p:tav>
                                      </p:tavLst>
                                    </p:anim>
                                    <p:anim calcmode="lin" valueType="num">
                                      <p:cBhvr>
                                        <p:cTn id="50" dur="200" fill="hold"/>
                                        <p:tgtEl>
                                          <p:spTgt spid="7"/>
                                        </p:tgtEl>
                                        <p:attrNameLst>
                                          <p:attrName>ppt_y</p:attrName>
                                        </p:attrNameLst>
                                      </p:cBhvr>
                                      <p:tavLst>
                                        <p:tav tm="0">
                                          <p:val>
                                            <p:strVal val="#ppt_y+.1"/>
                                          </p:val>
                                        </p:tav>
                                        <p:tav tm="100000">
                                          <p:val>
                                            <p:strVal val="#ppt_y"/>
                                          </p:val>
                                        </p:tav>
                                      </p:tavLst>
                                    </p:anim>
                                  </p:childTnLst>
                                </p:cTn>
                              </p:par>
                            </p:childTnLst>
                          </p:cTn>
                        </p:par>
                        <p:par>
                          <p:cTn id="51" fill="hold">
                            <p:stCondLst>
                              <p:cond delay="3300"/>
                            </p:stCondLst>
                            <p:childTnLst>
                              <p:par>
                                <p:cTn id="52" presetID="42" presetClass="entr" presetSubtype="0" fill="hold" grpId="0" nodeType="afterEffect">
                                  <p:stCondLst>
                                    <p:cond delay="2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
                                        <p:tgtEl>
                                          <p:spTgt spid="5"/>
                                        </p:tgtEl>
                                      </p:cBhvr>
                                    </p:animEffect>
                                    <p:anim calcmode="lin" valueType="num">
                                      <p:cBhvr>
                                        <p:cTn id="55" dur="200" fill="hold"/>
                                        <p:tgtEl>
                                          <p:spTgt spid="5"/>
                                        </p:tgtEl>
                                        <p:attrNameLst>
                                          <p:attrName>ppt_x</p:attrName>
                                        </p:attrNameLst>
                                      </p:cBhvr>
                                      <p:tavLst>
                                        <p:tav tm="0">
                                          <p:val>
                                            <p:strVal val="#ppt_x"/>
                                          </p:val>
                                        </p:tav>
                                        <p:tav tm="100000">
                                          <p:val>
                                            <p:strVal val="#ppt_x"/>
                                          </p:val>
                                        </p:tav>
                                      </p:tavLst>
                                    </p:anim>
                                    <p:anim calcmode="lin" valueType="num">
                                      <p:cBhvr>
                                        <p:cTn id="56" dur="2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Implement Push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push notifications to your app</a:t>
            </a:r>
          </a:p>
          <a:p>
            <a:endParaRPr lang="en-US" dirty="0" smtClean="0"/>
          </a:p>
          <a:p>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
        <p:nvSpPr>
          <p:cNvPr id="4" name="Title 1"/>
          <p:cNvSpPr txBox="1">
            <a:spLocks/>
          </p:cNvSpPr>
          <p:nvPr/>
        </p:nvSpPr>
        <p:spPr>
          <a:xfrm>
            <a:off x="514718" y="3455959"/>
            <a:ext cx="11149013" cy="76174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tx1"/>
                </a:solidFill>
                <a:effectLst/>
                <a:latin typeface="Segoe UI Light" pitchFamily="34" charset="0"/>
                <a:ea typeface="+mn-ea"/>
                <a:cs typeface="Arial" charset="0"/>
              </a:defRPr>
            </a:lvl1pPr>
          </a:lstStyle>
          <a:p>
            <a:r>
              <a:rPr lang="en-US" dirty="0" smtClean="0"/>
              <a:t>Also: Break for 10</a:t>
            </a:r>
            <a:endParaRPr lang="en-US" dirty="0"/>
          </a:p>
        </p:txBody>
      </p:sp>
    </p:spTree>
    <p:extLst>
      <p:ext uri="{BB962C8B-B14F-4D97-AF65-F5344CB8AC3E}">
        <p14:creationId xmlns:p14="http://schemas.microsoft.com/office/powerpoint/2010/main" val="187629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Notification Hubs (enhanced push)</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Highly scalable push notifications!</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Cross-Platform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Template based registrations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Tag based registrations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Scalable</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SDK, Node SDK, REST API, Java SDK (unofficial)</a:t>
            </a:r>
          </a:p>
        </p:txBody>
      </p:sp>
    </p:spTree>
    <p:extLst>
      <p:ext uri="{BB962C8B-B14F-4D97-AF65-F5344CB8AC3E}">
        <p14:creationId xmlns:p14="http://schemas.microsoft.com/office/powerpoint/2010/main" val="3875468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401 /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6013441"/>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1830388" lvl="2" indent="-571500">
              <a:buFont typeface="Arial"/>
              <a:buChar char="•"/>
            </a:pPr>
            <a:r>
              <a:rPr lang="en-US" sz="2800" dirty="0" smtClean="0"/>
              <a:t>Name, locale, picture, </a:t>
            </a:r>
            <a:r>
              <a:rPr lang="en-US" sz="2800" dirty="0" err="1" smtClean="0"/>
              <a:t>etc</a:t>
            </a:r>
            <a:endParaRPr lang="en-US" sz="2800" dirty="0" smtClean="0"/>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a:t>
            </a:r>
            <a:r>
              <a:rPr lang="en-US" dirty="0" err="1" smtClean="0"/>
              <a:t>Auth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Lock down your table</a:t>
            </a:r>
          </a:p>
          <a:p>
            <a:pPr marL="574675" indent="-571500">
              <a:buFont typeface="Arial"/>
              <a:buChar char="•"/>
            </a:pPr>
            <a:r>
              <a:rPr lang="en-US" dirty="0" smtClean="0"/>
              <a:t>Set up </a:t>
            </a:r>
            <a:r>
              <a:rPr lang="en-US" dirty="0" err="1" smtClean="0"/>
              <a:t>auth</a:t>
            </a:r>
            <a:r>
              <a:rPr lang="en-US" dirty="0" smtClean="0"/>
              <a:t> with a provider</a:t>
            </a:r>
          </a:p>
          <a:p>
            <a:pPr marL="574675" indent="-571500">
              <a:buFont typeface="Arial"/>
              <a:buChar char="•"/>
            </a:pPr>
            <a:r>
              <a:rPr lang="en-US" dirty="0" smtClean="0"/>
              <a:t>Add </a:t>
            </a:r>
            <a:r>
              <a:rPr lang="en-US" dirty="0" err="1" smtClean="0"/>
              <a:t>auth</a:t>
            </a:r>
            <a:r>
              <a:rPr lang="en-US" dirty="0" smtClean="0"/>
              <a:t> to your client</a:t>
            </a:r>
          </a:p>
          <a:p>
            <a:pPr marL="574675" indent="-571500">
              <a:buFont typeface="Arial"/>
              <a:buChar char="•"/>
            </a:pPr>
            <a:r>
              <a:rPr lang="en-US" dirty="0" smtClean="0"/>
              <a:t>Connect saved data to the user</a:t>
            </a:r>
          </a:p>
          <a:p>
            <a:pPr marL="574675" indent="-571500">
              <a:buFont typeface="Arial"/>
              <a:buChar char="•"/>
            </a:pPr>
            <a:r>
              <a:rPr lang="en-US" dirty="0" smtClean="0"/>
              <a:t>Filter the data on the server for the user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4110631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Azure Overview</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Features and Demos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Sign-up and Getting Started</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Hands on with Features</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Advanced Features</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ea typeface="Segoe UI" pitchFamily="34" charset="0"/>
                <a:cs typeface="Segoe UI" pitchFamily="34" charset="0"/>
              </a:rPr>
              <a:t>Questions and Resources</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
        <p:nvSpPr>
          <p:cNvPr id="3" name="TextBox 2"/>
          <p:cNvSpPr txBox="1"/>
          <p:nvPr/>
        </p:nvSpPr>
        <p:spPr>
          <a:xfrm>
            <a:off x="4390251" y="6115164"/>
            <a:ext cx="3825789" cy="451406"/>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Official Break at 3pm</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888221"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Custom API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237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Scheduler and APIs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Set up a scheduled job</a:t>
            </a:r>
          </a:p>
          <a:p>
            <a:pPr marL="574675" indent="-571500">
              <a:buFont typeface="Arial"/>
              <a:buChar char="•"/>
            </a:pPr>
            <a:r>
              <a:rPr lang="en-US" dirty="0" smtClean="0"/>
              <a:t>Run it!</a:t>
            </a:r>
          </a:p>
          <a:p>
            <a:pPr marL="574675" indent="-571500">
              <a:buFont typeface="Arial"/>
              <a:buChar char="•"/>
            </a:pPr>
            <a:r>
              <a:rPr lang="en-US" dirty="0" smtClean="0"/>
              <a:t>Create a custom API</a:t>
            </a:r>
          </a:p>
          <a:p>
            <a:pPr marL="574675" indent="-571500">
              <a:buFont typeface="Arial"/>
              <a:buChar char="•"/>
            </a:pPr>
            <a:r>
              <a:rPr lang="en-US" dirty="0" smtClean="0"/>
              <a:t>Consume it from the client</a:t>
            </a:r>
          </a:p>
          <a:p>
            <a:pPr marL="574675" indent="-571500">
              <a:buFont typeface="Arial"/>
              <a:buChar char="•"/>
            </a:pPr>
            <a:r>
              <a:rPr lang="en-US" dirty="0" smtClean="0"/>
              <a:t>Consume it from the browser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6813506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034825" cy="830997"/>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Script Source Control</a:t>
            </a: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Script Source Control</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Enable Script Source Control</a:t>
            </a:r>
          </a:p>
          <a:p>
            <a:pPr marL="574675" indent="-571500">
              <a:buFont typeface="Arial"/>
              <a:buChar char="•"/>
            </a:pPr>
            <a:r>
              <a:rPr lang="en-US" dirty="0" smtClean="0"/>
              <a:t>Clone your scripts locally</a:t>
            </a:r>
          </a:p>
          <a:p>
            <a:pPr marL="574675" indent="-571500">
              <a:buFont typeface="Arial"/>
              <a:buChar char="•"/>
            </a:pPr>
            <a:r>
              <a:rPr lang="en-US" dirty="0" smtClean="0"/>
              <a:t>Make a change locally</a:t>
            </a:r>
          </a:p>
          <a:p>
            <a:pPr marL="574675" indent="-571500">
              <a:buFont typeface="Arial"/>
              <a:buChar char="•"/>
            </a:pPr>
            <a:r>
              <a:rPr lang="en-US" dirty="0" smtClean="0"/>
              <a:t>Push your changes to your Mobile Service</a:t>
            </a:r>
          </a:p>
          <a:p>
            <a:pPr marL="574675" indent="-571500">
              <a:buFont typeface="Arial"/>
              <a:buChar char="•"/>
            </a:pPr>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38191148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Basic</a:t>
            </a:r>
          </a:p>
          <a:p>
            <a:pPr lvl="2"/>
            <a:r>
              <a:rPr lang="en-US" dirty="0" smtClean="0">
                <a:solidFill>
                  <a:srgbClr val="292929"/>
                </a:solidFill>
              </a:rPr>
              <a:t>1.5M API calls per unit per month</a:t>
            </a:r>
          </a:p>
          <a:p>
            <a:endParaRPr lang="en-US" dirty="0"/>
          </a:p>
          <a:p>
            <a:r>
              <a:rPr lang="en-US" dirty="0" smtClean="0"/>
              <a:t>Standard</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3" name="Text Placeholder 2"/>
          <p:cNvSpPr>
            <a:spLocks noGrp="1"/>
          </p:cNvSpPr>
          <p:nvPr>
            <p:ph type="body" sz="quarter" idx="10"/>
          </p:nvPr>
        </p:nvSpPr>
        <p:spPr/>
        <p:txBody>
          <a:bodyPr/>
          <a:lstStyle/>
          <a:p>
            <a:endParaRPr lang="en-US"/>
          </a:p>
        </p:txBody>
      </p:sp>
      <p:grpSp>
        <p:nvGrpSpPr>
          <p:cNvPr id="49" name="Group 48"/>
          <p:cNvGrpSpPr/>
          <p:nvPr/>
        </p:nvGrpSpPr>
        <p:grpSpPr>
          <a:xfrm>
            <a:off x="7570615" y="2084173"/>
            <a:ext cx="3493297" cy="3565505"/>
            <a:chOff x="7724433" y="2125663"/>
            <a:chExt cx="3564273" cy="3636485"/>
          </a:xfrm>
        </p:grpSpPr>
        <p:sp>
          <p:nvSpPr>
            <p:cNvPr id="50" name="Rectangle 49"/>
            <p:cNvSpPr/>
            <p:nvPr/>
          </p:nvSpPr>
          <p:spPr bwMode="auto">
            <a:xfrm>
              <a:off x="7724433"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51" name="Rectangle 50"/>
            <p:cNvSpPr/>
            <p:nvPr/>
          </p:nvSpPr>
          <p:spPr>
            <a:xfrm>
              <a:off x="7730814" y="2218263"/>
              <a:ext cx="2940064"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Economics</a:t>
              </a:r>
              <a:endParaRPr lang="en-US" sz="4300" dirty="0">
                <a:gradFill>
                  <a:gsLst>
                    <a:gs pos="0">
                      <a:srgbClr val="FFFFFF"/>
                    </a:gs>
                    <a:gs pos="100000">
                      <a:srgbClr val="FFFFFF"/>
                    </a:gs>
                  </a:gsLst>
                  <a:lin ang="5400000" scaled="0"/>
                </a:gradFill>
                <a:latin typeface="+mj-lt"/>
              </a:endParaRPr>
            </a:p>
          </p:txBody>
        </p:sp>
        <p:sp>
          <p:nvSpPr>
            <p:cNvPr id="52"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53" name="Rectangle 52"/>
          <p:cNvSpPr/>
          <p:nvPr/>
        </p:nvSpPr>
        <p:spPr bwMode="auto">
          <a:xfrm>
            <a:off x="0" y="1319115"/>
            <a:ext cx="7543823" cy="553888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chemeClr val="bg1"/>
                  </a:gs>
                  <a:gs pos="10417">
                    <a:schemeClr val="bg1"/>
                  </a:gs>
                </a:gsLst>
                <a:lin ang="5400000" scaled="0"/>
              </a:gradFill>
            </a:endParaRPr>
          </a:p>
        </p:txBody>
      </p:sp>
      <p:grpSp>
        <p:nvGrpSpPr>
          <p:cNvPr id="54" name="Group 53"/>
          <p:cNvGrpSpPr/>
          <p:nvPr/>
        </p:nvGrpSpPr>
        <p:grpSpPr>
          <a:xfrm>
            <a:off x="3938456" y="2084173"/>
            <a:ext cx="3493297" cy="3565505"/>
            <a:chOff x="4018476" y="2125663"/>
            <a:chExt cx="3564273" cy="3636485"/>
          </a:xfrm>
        </p:grpSpPr>
        <p:sp>
          <p:nvSpPr>
            <p:cNvPr id="55" name="Rectangle 54"/>
            <p:cNvSpPr/>
            <p:nvPr/>
          </p:nvSpPr>
          <p:spPr bwMode="auto">
            <a:xfrm>
              <a:off x="4018476"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56" name="Rectangle 55"/>
            <p:cNvSpPr/>
            <p:nvPr/>
          </p:nvSpPr>
          <p:spPr>
            <a:xfrm>
              <a:off x="4045351" y="2218263"/>
              <a:ext cx="1595834"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Scale</a:t>
              </a:r>
              <a:endParaRPr lang="en-US" sz="4300" dirty="0">
                <a:gradFill>
                  <a:gsLst>
                    <a:gs pos="0">
                      <a:srgbClr val="FFFFFF"/>
                    </a:gs>
                    <a:gs pos="100000">
                      <a:srgbClr val="FFFFFF"/>
                    </a:gs>
                  </a:gsLst>
                  <a:lin ang="5400000" scaled="0"/>
                </a:gradFill>
                <a:latin typeface="+mj-lt"/>
              </a:endParaRPr>
            </a:p>
          </p:txBody>
        </p:sp>
        <p:grpSp>
          <p:nvGrpSpPr>
            <p:cNvPr id="57"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58"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62" name="Rectangle 61"/>
          <p:cNvSpPr/>
          <p:nvPr/>
        </p:nvSpPr>
        <p:spPr bwMode="auto">
          <a:xfrm>
            <a:off x="0" y="1319115"/>
            <a:ext cx="3911663" cy="553888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chemeClr val="bg1"/>
                  </a:gs>
                  <a:gs pos="10417">
                    <a:schemeClr val="bg1"/>
                  </a:gs>
                </a:gsLst>
                <a:lin ang="5400000" scaled="0"/>
              </a:gradFill>
            </a:endParaRPr>
          </a:p>
        </p:txBody>
      </p:sp>
      <p:grpSp>
        <p:nvGrpSpPr>
          <p:cNvPr id="63" name="Group 62"/>
          <p:cNvGrpSpPr/>
          <p:nvPr/>
        </p:nvGrpSpPr>
        <p:grpSpPr>
          <a:xfrm>
            <a:off x="301752" y="2084173"/>
            <a:ext cx="3493297" cy="3565505"/>
            <a:chOff x="312520" y="2125663"/>
            <a:chExt cx="3564273" cy="3636485"/>
          </a:xfrm>
        </p:grpSpPr>
        <p:sp>
          <p:nvSpPr>
            <p:cNvPr id="64" name="Rectangle 63"/>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65" name="Rectangle 64"/>
            <p:cNvSpPr/>
            <p:nvPr/>
          </p:nvSpPr>
          <p:spPr>
            <a:xfrm>
              <a:off x="365898" y="2218263"/>
              <a:ext cx="1815339"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Speed</a:t>
              </a:r>
              <a:endParaRPr lang="en-US" sz="4300" dirty="0">
                <a:gradFill>
                  <a:gsLst>
                    <a:gs pos="0">
                      <a:srgbClr val="FFFFFF"/>
                    </a:gs>
                    <a:gs pos="100000">
                      <a:srgbClr val="FFFFFF"/>
                    </a:gs>
                  </a:gsLst>
                  <a:lin ang="5400000" scaled="0"/>
                </a:gradFill>
                <a:latin typeface="+mj-lt"/>
              </a:endParaRPr>
            </a:p>
          </p:txBody>
        </p:sp>
        <p:sp>
          <p:nvSpPr>
            <p:cNvPr id="66"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610031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80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800"/>
                                  </p:stCondLst>
                                  <p:childTnLst>
                                    <p:set>
                                      <p:cBhvr>
                                        <p:cTn id="8" dur="1" fill="hold">
                                          <p:stCondLst>
                                            <p:cond delay="0"/>
                                          </p:stCondLst>
                                        </p:cTn>
                                        <p:tgtEl>
                                          <p:spTgt spid="53"/>
                                        </p:tgtEl>
                                        <p:attrNameLst>
                                          <p:attrName>style.visibility</p:attrName>
                                        </p:attrNameLst>
                                      </p:cBhvr>
                                      <p:to>
                                        <p:strVal val="visible"/>
                                      </p:to>
                                    </p:set>
                                  </p:childTnLst>
                                </p:cTn>
                              </p:par>
                              <p:par>
                                <p:cTn id="9" presetID="2" presetClass="entr" presetSubtype="8" decel="100000" fill="hold" nodeType="withEffect">
                                  <p:stCondLst>
                                    <p:cond delay="80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600" fill="hold"/>
                                        <p:tgtEl>
                                          <p:spTgt spid="63"/>
                                        </p:tgtEl>
                                        <p:attrNameLst>
                                          <p:attrName>ppt_x</p:attrName>
                                        </p:attrNameLst>
                                      </p:cBhvr>
                                      <p:tavLst>
                                        <p:tav tm="0">
                                          <p:val>
                                            <p:strVal val="0-#ppt_w/2"/>
                                          </p:val>
                                        </p:tav>
                                        <p:tav tm="100000">
                                          <p:val>
                                            <p:strVal val="#ppt_x"/>
                                          </p:val>
                                        </p:tav>
                                      </p:tavLst>
                                    </p:anim>
                                    <p:anim calcmode="lin" valueType="num">
                                      <p:cBhvr additive="base">
                                        <p:cTn id="12" dur="6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2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00" fill="hold"/>
                                        <p:tgtEl>
                                          <p:spTgt spid="54"/>
                                        </p:tgtEl>
                                        <p:attrNameLst>
                                          <p:attrName>ppt_x</p:attrName>
                                        </p:attrNameLst>
                                      </p:cBhvr>
                                      <p:tavLst>
                                        <p:tav tm="0">
                                          <p:val>
                                            <p:strVal val="0-#ppt_w/2"/>
                                          </p:val>
                                        </p:tav>
                                        <p:tav tm="100000">
                                          <p:val>
                                            <p:strVal val="#ppt_x"/>
                                          </p:val>
                                        </p:tav>
                                      </p:tavLst>
                                    </p:anim>
                                    <p:anim calcmode="lin" valueType="num">
                                      <p:cBhvr additive="base">
                                        <p:cTn id="16" dur="700" fill="hold"/>
                                        <p:tgtEl>
                                          <p:spTgt spid="5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7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700" fill="hold"/>
                                        <p:tgtEl>
                                          <p:spTgt spid="49"/>
                                        </p:tgtEl>
                                        <p:attrNameLst>
                                          <p:attrName>ppt_x</p:attrName>
                                        </p:attrNameLst>
                                      </p:cBhvr>
                                      <p:tavLst>
                                        <p:tav tm="0">
                                          <p:val>
                                            <p:strVal val="0-#ppt_w/2"/>
                                          </p:val>
                                        </p:tav>
                                        <p:tav tm="100000">
                                          <p:val>
                                            <p:strVal val="#ppt_x"/>
                                          </p:val>
                                        </p:tav>
                                      </p:tavLst>
                                    </p:anim>
                                    <p:anim calcmode="lin" valueType="num">
                                      <p:cBhvr additive="base">
                                        <p:cTn id="20" dur="7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390879008"/>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 (reset daily).</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Samples</a:t>
            </a:r>
            <a:endParaRPr lang="en-US" dirty="0"/>
          </a:p>
        </p:txBody>
      </p:sp>
      <p:sp>
        <p:nvSpPr>
          <p:cNvPr id="3" name="Text Placeholder 2"/>
          <p:cNvSpPr>
            <a:spLocks noGrp="1"/>
          </p:cNvSpPr>
          <p:nvPr>
            <p:ph type="body" sz="quarter" idx="10"/>
          </p:nvPr>
        </p:nvSpPr>
        <p:spPr>
          <a:xfrm>
            <a:off x="519112" y="1370525"/>
            <a:ext cx="11149013" cy="4816703"/>
          </a:xfrm>
        </p:spPr>
        <p:txBody>
          <a:bodyPr/>
          <a:lstStyle/>
          <a:p>
            <a:r>
              <a:rPr lang="en-US" sz="2400" dirty="0" err="1" smtClean="0"/>
              <a:t>LensRocket</a:t>
            </a:r>
            <a:r>
              <a:rPr lang="en-US" sz="2400" dirty="0" smtClean="0"/>
              <a:t>: </a:t>
            </a:r>
            <a:r>
              <a:rPr lang="en-US" sz="2400" dirty="0" smtClean="0">
                <a:hlinkClick r:id="rId3"/>
              </a:rPr>
              <a:t>Android </a:t>
            </a:r>
            <a:r>
              <a:rPr lang="en-US" sz="2400" dirty="0" smtClean="0"/>
              <a:t>/ </a:t>
            </a:r>
            <a:r>
              <a:rPr lang="en-US" sz="2400" dirty="0" smtClean="0">
                <a:hlinkClick r:id="rId4"/>
              </a:rPr>
              <a:t>iOS</a:t>
            </a:r>
            <a:r>
              <a:rPr lang="en-US" sz="2400" dirty="0" smtClean="0"/>
              <a:t> Picture and Video Sharing</a:t>
            </a:r>
          </a:p>
          <a:p>
            <a:endParaRPr lang="en-US" sz="2400" dirty="0" smtClean="0"/>
          </a:p>
          <a:p>
            <a:r>
              <a:rPr lang="en-US" sz="2400" dirty="0" smtClean="0">
                <a:hlinkClick r:id="rId5"/>
              </a:rPr>
              <a:t>Event Buddy</a:t>
            </a:r>
            <a:r>
              <a:rPr lang="en-US" sz="2400" dirty="0" smtClean="0"/>
              <a:t>: Storage, </a:t>
            </a:r>
            <a:r>
              <a:rPr lang="en-US" sz="2400" dirty="0" err="1" smtClean="0"/>
              <a:t>Auth</a:t>
            </a:r>
            <a:r>
              <a:rPr lang="en-US" sz="2400" dirty="0" smtClean="0"/>
              <a:t>, and Push</a:t>
            </a:r>
          </a:p>
          <a:p>
            <a:endParaRPr lang="en-US" sz="2400" dirty="0"/>
          </a:p>
          <a:p>
            <a:r>
              <a:rPr lang="en-US" sz="2400" dirty="0" smtClean="0">
                <a:hlinkClick r:id="rId6"/>
              </a:rPr>
              <a:t>Service Bus Queues and Mobile Services</a:t>
            </a:r>
            <a:endParaRPr lang="en-US" sz="2400" dirty="0" smtClean="0"/>
          </a:p>
          <a:p>
            <a:endParaRPr lang="en-US" sz="2400" dirty="0"/>
          </a:p>
          <a:p>
            <a:r>
              <a:rPr lang="en-US" sz="2400" dirty="0" smtClean="0"/>
              <a:t>Handling </a:t>
            </a:r>
            <a:r>
              <a:rPr lang="en-US" sz="2400" dirty="0" smtClean="0">
                <a:hlinkClick r:id="rId7"/>
              </a:rPr>
              <a:t>GeoLocation</a:t>
            </a:r>
            <a:r>
              <a:rPr lang="en-US" sz="2400" dirty="0" smtClean="0"/>
              <a:t> with Mobile Services</a:t>
            </a:r>
          </a:p>
          <a:p>
            <a:endParaRPr lang="en-US" sz="2400" dirty="0"/>
          </a:p>
          <a:p>
            <a:r>
              <a:rPr lang="en-US" sz="2400" dirty="0" smtClean="0"/>
              <a:t>Upload Files to </a:t>
            </a:r>
            <a:r>
              <a:rPr lang="en-US" sz="2400" dirty="0" smtClean="0">
                <a:hlinkClick r:id="rId8"/>
              </a:rPr>
              <a:t>Blob Storage</a:t>
            </a:r>
            <a:endParaRPr lang="en-US" sz="2400" dirty="0" smtClean="0"/>
          </a:p>
          <a:p>
            <a:endParaRPr lang="en-US" sz="2400" dirty="0"/>
          </a:p>
          <a:p>
            <a:r>
              <a:rPr lang="en-US" sz="2400" dirty="0" smtClean="0"/>
              <a:t>Monitoring your Mobile Service with </a:t>
            </a:r>
            <a:r>
              <a:rPr lang="en-US" sz="2400" dirty="0" smtClean="0">
                <a:hlinkClick r:id="rId9"/>
              </a:rPr>
              <a:t>New Relic</a:t>
            </a:r>
            <a:endParaRPr lang="en-US" sz="2400" dirty="0" smtClean="0"/>
          </a:p>
        </p:txBody>
      </p:sp>
    </p:spTree>
    <p:extLst>
      <p:ext uri="{BB962C8B-B14F-4D97-AF65-F5344CB8AC3E}">
        <p14:creationId xmlns:p14="http://schemas.microsoft.com/office/powerpoint/2010/main" val="29043833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More Samples</a:t>
            </a:r>
            <a:endParaRPr lang="en-US" dirty="0"/>
          </a:p>
        </p:txBody>
      </p:sp>
      <p:sp>
        <p:nvSpPr>
          <p:cNvPr id="3" name="Text Placeholder 2"/>
          <p:cNvSpPr>
            <a:spLocks noGrp="1"/>
          </p:cNvSpPr>
          <p:nvPr>
            <p:ph type="body" sz="quarter" idx="10"/>
          </p:nvPr>
        </p:nvSpPr>
        <p:spPr>
          <a:xfrm>
            <a:off x="519112" y="1370525"/>
            <a:ext cx="11149013" cy="3473259"/>
          </a:xfrm>
        </p:spPr>
        <p:txBody>
          <a:bodyPr/>
          <a:lstStyle/>
          <a:p>
            <a:r>
              <a:rPr lang="en-US" sz="2400" dirty="0" smtClean="0"/>
              <a:t>Using </a:t>
            </a:r>
            <a:r>
              <a:rPr lang="en-US" sz="2400" dirty="0" smtClean="0">
                <a:hlinkClick r:id="rId3"/>
              </a:rPr>
              <a:t>Twilio </a:t>
            </a:r>
            <a:r>
              <a:rPr lang="en-US" sz="2400" dirty="0" smtClean="0"/>
              <a:t>to do Voice and SMS</a:t>
            </a:r>
          </a:p>
          <a:p>
            <a:endParaRPr lang="en-US" sz="2400" dirty="0"/>
          </a:p>
          <a:p>
            <a:r>
              <a:rPr lang="en-US" sz="2400" dirty="0" smtClean="0"/>
              <a:t>Real Time Communications with </a:t>
            </a:r>
            <a:r>
              <a:rPr lang="en-US" sz="2400" dirty="0" smtClean="0">
                <a:hlinkClick r:id="rId4"/>
              </a:rPr>
              <a:t>Pusher</a:t>
            </a:r>
            <a:endParaRPr lang="en-US" sz="2400" dirty="0" smtClean="0"/>
          </a:p>
          <a:p>
            <a:endParaRPr lang="en-US" sz="2400" dirty="0"/>
          </a:p>
          <a:p>
            <a:r>
              <a:rPr lang="en-US" sz="2400" dirty="0" smtClean="0"/>
              <a:t>Sending Emails with </a:t>
            </a:r>
            <a:r>
              <a:rPr lang="en-US" sz="2400" dirty="0" smtClean="0">
                <a:hlinkClick r:id="rId5"/>
              </a:rPr>
              <a:t>SendGrid</a:t>
            </a:r>
            <a:endParaRPr lang="en-US" sz="2400" dirty="0" smtClean="0"/>
          </a:p>
          <a:p>
            <a:endParaRPr lang="en-US" sz="2400" dirty="0"/>
          </a:p>
          <a:p>
            <a:r>
              <a:rPr lang="en-US" sz="2400" dirty="0" smtClean="0"/>
              <a:t>Lots of other stuff: </a:t>
            </a:r>
            <a:r>
              <a:rPr lang="en-US" sz="2400" dirty="0" smtClean="0">
                <a:hlinkClick r:id="rId6"/>
              </a:rPr>
              <a:t>http://aka.ms/</a:t>
            </a:r>
            <a:r>
              <a:rPr lang="en-US" sz="2400" dirty="0" smtClean="0">
                <a:hlinkClick r:id="rId6"/>
              </a:rPr>
              <a:t>commonWAMS</a:t>
            </a:r>
            <a:endParaRPr lang="en-US" sz="2400" dirty="0" smtClean="0"/>
          </a:p>
          <a:p>
            <a:endParaRPr lang="en-US" sz="2400" dirty="0" smtClean="0"/>
          </a:p>
        </p:txBody>
      </p:sp>
    </p:spTree>
    <p:extLst>
      <p:ext uri="{BB962C8B-B14F-4D97-AF65-F5344CB8AC3E}">
        <p14:creationId xmlns:p14="http://schemas.microsoft.com/office/powerpoint/2010/main" val="15659007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http://www.windowsazure.com/Mobile</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chrisner@microsoft.com</a:t>
            </a:r>
            <a:endParaRPr lang="en-US" sz="2400" dirty="0" smtClean="0"/>
          </a:p>
          <a:p>
            <a:r>
              <a:rPr lang="en-US" sz="2400" dirty="0" smtClean="0"/>
              <a:t>@</a:t>
            </a:r>
            <a:r>
              <a:rPr lang="en-US" sz="2400" dirty="0" err="1" smtClean="0"/>
              <a:t>chrisrisner</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22"/>
          <p:cNvSpPr>
            <a:spLocks noGrp="1"/>
          </p:cNvSpPr>
          <p:nvPr>
            <p:ph type="title"/>
          </p:nvPr>
        </p:nvSpPr>
        <p:spPr/>
        <p:txBody>
          <a:bodyPr/>
          <a:lstStyle/>
          <a:p>
            <a:r>
              <a:rPr lang="en-US" dirty="0" smtClean="0"/>
              <a:t>Azure Overview</a:t>
            </a:r>
            <a:endParaRPr lang="en-US" dirty="0"/>
          </a:p>
        </p:txBody>
      </p:sp>
      <p:pic>
        <p:nvPicPr>
          <p:cNvPr id="124" name="Map PNG"/>
          <p:cNvPicPr>
            <a:picLocks noChangeAspect="1"/>
          </p:cNvPicPr>
          <p:nvPr/>
        </p:nvPicPr>
        <p:blipFill>
          <a:blip r:embed="rId2"/>
          <a:stretch>
            <a:fillRect/>
          </a:stretch>
        </p:blipFill>
        <p:spPr>
          <a:xfrm>
            <a:off x="1555166" y="1262335"/>
            <a:ext cx="10217468" cy="5015148"/>
          </a:xfrm>
          <a:prstGeom prst="rect">
            <a:avLst/>
          </a:prstGeom>
        </p:spPr>
      </p:pic>
      <p:sp>
        <p:nvSpPr>
          <p:cNvPr id="125" name="Rectangle 124"/>
          <p:cNvSpPr/>
          <p:nvPr/>
        </p:nvSpPr>
        <p:spPr bwMode="auto">
          <a:xfrm>
            <a:off x="0" y="1097504"/>
            <a:ext cx="12456629" cy="5760496"/>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26" name="Rectangle 125"/>
          <p:cNvSpPr/>
          <p:nvPr/>
        </p:nvSpPr>
        <p:spPr bwMode="auto">
          <a:xfrm>
            <a:off x="1" y="3475172"/>
            <a:ext cx="7386479" cy="11655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88" tIns="403333" rIns="179233" bIns="0" numCol="1" spcCol="0" rtlCol="0" fromWordArt="0" anchor="ctr" anchorCtr="0" forceAA="0" compatLnSpc="1">
            <a:prstTxWarp prst="textNoShape">
              <a:avLst/>
            </a:prstTxWarp>
            <a:noAutofit/>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data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27" name="Rectangle 126"/>
          <p:cNvSpPr/>
          <p:nvPr/>
        </p:nvSpPr>
        <p:spPr bwMode="auto">
          <a:xfrm>
            <a:off x="4404139"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table</a:t>
            </a:r>
            <a:endParaRPr lang="en-US" sz="1000" dirty="0">
              <a:gradFill>
                <a:gsLst>
                  <a:gs pos="0">
                    <a:srgbClr val="FFFFFF"/>
                  </a:gs>
                  <a:gs pos="100000">
                    <a:srgbClr val="FFFFFF"/>
                  </a:gs>
                </a:gsLst>
                <a:lin ang="5400000" scaled="0"/>
              </a:gradFill>
            </a:endParaRPr>
          </a:p>
        </p:txBody>
      </p:sp>
      <p:sp>
        <p:nvSpPr>
          <p:cNvPr id="128" name="Rectangle 127"/>
          <p:cNvSpPr/>
          <p:nvPr/>
        </p:nvSpPr>
        <p:spPr bwMode="auto">
          <a:xfrm>
            <a:off x="3507102"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HDInsight</a:t>
            </a:r>
            <a:endParaRPr lang="en-US" sz="1000" dirty="0">
              <a:gradFill>
                <a:gsLst>
                  <a:gs pos="0">
                    <a:srgbClr val="FFFFFF"/>
                  </a:gs>
                  <a:gs pos="100000">
                    <a:srgbClr val="FFFFFF"/>
                  </a:gs>
                </a:gsLst>
                <a:lin ang="5400000" scaled="0"/>
              </a:gradFill>
            </a:endParaRPr>
          </a:p>
        </p:txBody>
      </p:sp>
      <p:sp>
        <p:nvSpPr>
          <p:cNvPr id="129" name="Rectangle 128"/>
          <p:cNvSpPr/>
          <p:nvPr/>
        </p:nvSpPr>
        <p:spPr bwMode="auto">
          <a:xfrm>
            <a:off x="5401207" y="3640800"/>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blob storage</a:t>
            </a:r>
          </a:p>
        </p:txBody>
      </p:sp>
      <p:sp>
        <p:nvSpPr>
          <p:cNvPr id="130" name="Rectangle 129"/>
          <p:cNvSpPr/>
          <p:nvPr/>
        </p:nvSpPr>
        <p:spPr bwMode="auto">
          <a:xfrm>
            <a:off x="2572369"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SQL database</a:t>
            </a:r>
          </a:p>
        </p:txBody>
      </p:sp>
      <p:sp>
        <p:nvSpPr>
          <p:cNvPr id="131" name="Rectangle 130"/>
          <p:cNvSpPr/>
          <p:nvPr/>
        </p:nvSpPr>
        <p:spPr bwMode="auto">
          <a:xfrm>
            <a:off x="-26387" y="1471633"/>
            <a:ext cx="7412868" cy="1945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88" tIns="1254813" rIns="121863" bIns="60930" numCol="1" rtlCol="0" anchor="ctr" anchorCtr="0" compatLnSpc="1">
            <a:prstTxWarp prst="textNoShape">
              <a:avLst/>
            </a:prstTxWarp>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app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endParaRPr lang="en-US" sz="4700" kern="0" baseline="30000" dirty="0">
              <a:gradFill>
                <a:gsLst>
                  <a:gs pos="0">
                    <a:srgbClr val="00188F">
                      <a:lumMod val="5000"/>
                      <a:lumOff val="95000"/>
                    </a:srgbClr>
                  </a:gs>
                  <a:gs pos="100000">
                    <a:srgbClr val="EFEFEF"/>
                  </a:gs>
                </a:gsLst>
                <a:lin ang="5400000" scaled="1"/>
              </a:gradFill>
              <a:latin typeface="Segoe UI Light"/>
            </a:endParaRPr>
          </a:p>
        </p:txBody>
      </p:sp>
      <p:sp>
        <p:nvSpPr>
          <p:cNvPr id="132" name="Rectangle 131"/>
          <p:cNvSpPr/>
          <p:nvPr/>
        </p:nvSpPr>
        <p:spPr bwMode="auto">
          <a:xfrm>
            <a:off x="6398273"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media</a:t>
            </a:r>
          </a:p>
        </p:txBody>
      </p:sp>
      <p:sp>
        <p:nvSpPr>
          <p:cNvPr id="133" name="Rectangle 132"/>
          <p:cNvSpPr/>
          <p:nvPr/>
        </p:nvSpPr>
        <p:spPr bwMode="auto">
          <a:xfrm>
            <a:off x="5401207" y="2473801"/>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hpc</a:t>
            </a:r>
            <a:endParaRPr lang="en-US" sz="1000" dirty="0">
              <a:gradFill>
                <a:gsLst>
                  <a:gs pos="0">
                    <a:srgbClr val="FFFFFF"/>
                  </a:gs>
                  <a:gs pos="100000">
                    <a:srgbClr val="FFFFFF"/>
                  </a:gs>
                </a:gsLst>
                <a:lin ang="5400000" scaled="0"/>
              </a:gradFill>
            </a:endParaRPr>
          </a:p>
        </p:txBody>
      </p:sp>
      <p:sp>
        <p:nvSpPr>
          <p:cNvPr id="134" name="Rectangle 133"/>
          <p:cNvSpPr/>
          <p:nvPr/>
        </p:nvSpPr>
        <p:spPr bwMode="auto">
          <a:xfrm>
            <a:off x="4404139" y="2474501"/>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integration</a:t>
            </a:r>
          </a:p>
        </p:txBody>
      </p:sp>
      <p:sp>
        <p:nvSpPr>
          <p:cNvPr id="135" name="Rectangle 134"/>
          <p:cNvSpPr/>
          <p:nvPr/>
        </p:nvSpPr>
        <p:spPr bwMode="auto">
          <a:xfrm>
            <a:off x="6397477" y="2473802"/>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analytics</a:t>
            </a:r>
          </a:p>
        </p:txBody>
      </p:sp>
      <p:sp>
        <p:nvSpPr>
          <p:cNvPr id="136" name="Rectangle 135"/>
          <p:cNvSpPr/>
          <p:nvPr/>
        </p:nvSpPr>
        <p:spPr bwMode="auto">
          <a:xfrm>
            <a:off x="3447349"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spcBef>
                <a:spcPct val="0"/>
              </a:spcBef>
              <a:spcAft>
                <a:spcPct val="0"/>
              </a:spcAft>
            </a:pPr>
            <a:r>
              <a:rPr lang="en-US" sz="1000" dirty="0">
                <a:gradFill>
                  <a:gsLst>
                    <a:gs pos="0">
                      <a:srgbClr val="FFFFFF"/>
                    </a:gs>
                    <a:gs pos="100000">
                      <a:srgbClr val="FFFFFF"/>
                    </a:gs>
                  </a:gsLst>
                  <a:lin ang="5400000" scaled="0"/>
                </a:gradFill>
              </a:rPr>
              <a:t>caching</a:t>
            </a:r>
          </a:p>
        </p:txBody>
      </p:sp>
      <p:sp>
        <p:nvSpPr>
          <p:cNvPr id="137" name="Rectangle 136"/>
          <p:cNvSpPr/>
          <p:nvPr/>
        </p:nvSpPr>
        <p:spPr bwMode="auto">
          <a:xfrm>
            <a:off x="4404139" y="1582646"/>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spcBef>
                <a:spcPct val="0"/>
              </a:spcBef>
              <a:spcAft>
                <a:spcPct val="0"/>
              </a:spcAft>
            </a:pPr>
            <a:r>
              <a:rPr lang="en-US" sz="1000" dirty="0">
                <a:gradFill>
                  <a:gsLst>
                    <a:gs pos="0">
                      <a:srgbClr val="FFFFFF"/>
                    </a:gs>
                    <a:gs pos="100000">
                      <a:srgbClr val="FFFFFF"/>
                    </a:gs>
                  </a:gsLst>
                  <a:lin ang="5400000" scaled="0"/>
                </a:gradFill>
              </a:rPr>
              <a:t>identity</a:t>
            </a:r>
          </a:p>
        </p:txBody>
      </p:sp>
      <p:sp>
        <p:nvSpPr>
          <p:cNvPr id="138" name="Rectangle 137"/>
          <p:cNvSpPr/>
          <p:nvPr/>
        </p:nvSpPr>
        <p:spPr bwMode="auto">
          <a:xfrm>
            <a:off x="5401206"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service bus</a:t>
            </a:r>
          </a:p>
        </p:txBody>
      </p:sp>
      <p:sp>
        <p:nvSpPr>
          <p:cNvPr id="139" name="Rectangle 138"/>
          <p:cNvSpPr/>
          <p:nvPr/>
        </p:nvSpPr>
        <p:spPr bwMode="auto">
          <a:xfrm>
            <a:off x="3507102" y="2496668"/>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web sites</a:t>
            </a:r>
          </a:p>
        </p:txBody>
      </p:sp>
      <p:sp>
        <p:nvSpPr>
          <p:cNvPr id="140" name="Mobile Services - Label"/>
          <p:cNvSpPr/>
          <p:nvPr/>
        </p:nvSpPr>
        <p:spPr bwMode="auto">
          <a:xfrm>
            <a:off x="2572369" y="2507550"/>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mobile services</a:t>
            </a:r>
          </a:p>
        </p:txBody>
      </p:sp>
      <p:sp>
        <p:nvSpPr>
          <p:cNvPr id="141" name="Rectangle 140"/>
          <p:cNvSpPr/>
          <p:nvPr/>
        </p:nvSpPr>
        <p:spPr bwMode="auto">
          <a:xfrm>
            <a:off x="2572822" y="1568698"/>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cloud services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649" y="1671377"/>
            <a:ext cx="423250" cy="419660"/>
          </a:xfrm>
          <a:prstGeom prst="rect">
            <a:avLst/>
          </a:prstGeom>
        </p:spPr>
      </p:pic>
      <p:sp>
        <p:nvSpPr>
          <p:cNvPr id="143" name="L-Shape 142"/>
          <p:cNvSpPr/>
          <p:nvPr/>
        </p:nvSpPr>
        <p:spPr bwMode="auto">
          <a:xfrm>
            <a:off x="3578213" y="1614750"/>
            <a:ext cx="843737" cy="809823"/>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44" name="Picture 7" descr="C:\Users\Jonahs\Dropbox\Projects SCOTT\MEET Windows Azure\source\Background\tile-icon-ident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8046" y="1709912"/>
            <a:ext cx="368175" cy="368322"/>
          </a:xfrm>
          <a:prstGeom prst="rect">
            <a:avLst/>
          </a:prstGeom>
          <a:noFill/>
          <a:extLst>
            <a:ext uri="{909E8E84-426E-40dd-AFC4-6F175D3DCCD1}">
              <a14:hiddenFill xmlns:a14="http://schemas.microsoft.com/office/drawing/2010/main">
                <a:solidFill>
                  <a:srgbClr val="FFFFFF"/>
                </a:solidFill>
              </a14:hiddenFill>
            </a:ext>
          </a:extLst>
        </p:spPr>
      </p:pic>
      <p:sp>
        <p:nvSpPr>
          <p:cNvPr id="145" name="L-Shape 144"/>
          <p:cNvSpPr/>
          <p:nvPr/>
        </p:nvSpPr>
        <p:spPr bwMode="auto">
          <a:xfrm flipH="1" flipV="1">
            <a:off x="4251614" y="1614750"/>
            <a:ext cx="971368" cy="809823"/>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46" name="Freeform 25"/>
          <p:cNvSpPr>
            <a:spLocks noEditPoints="1"/>
          </p:cNvSpPr>
          <p:nvPr/>
        </p:nvSpPr>
        <p:spPr bwMode="black">
          <a:xfrm>
            <a:off x="4696600" y="2625637"/>
            <a:ext cx="341403" cy="34193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endParaRPr lang="en-US" sz="1600">
              <a:solidFill>
                <a:srgbClr val="505050"/>
              </a:solidFill>
            </a:endParaRPr>
          </a:p>
        </p:txBody>
      </p:sp>
      <p:sp>
        <p:nvSpPr>
          <p:cNvPr id="147" name="L-Shape 146"/>
          <p:cNvSpPr/>
          <p:nvPr/>
        </p:nvSpPr>
        <p:spPr bwMode="auto">
          <a:xfrm flipH="1" flipV="1">
            <a:off x="4232507" y="2520791"/>
            <a:ext cx="989089" cy="753108"/>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48" name="Picture 147"/>
          <p:cNvPicPr>
            <a:picLocks noChangeAspect="1"/>
          </p:cNvPicPr>
          <p:nvPr/>
        </p:nvPicPr>
        <p:blipFill>
          <a:blip r:embed="rId5"/>
          <a:stretch>
            <a:fillRect/>
          </a:stretch>
        </p:blipFill>
        <p:spPr>
          <a:xfrm>
            <a:off x="5672022" y="1679954"/>
            <a:ext cx="376887" cy="426711"/>
          </a:xfrm>
          <a:prstGeom prst="rect">
            <a:avLst/>
          </a:prstGeom>
        </p:spPr>
      </p:pic>
      <p:sp>
        <p:nvSpPr>
          <p:cNvPr id="149" name="L-Shape 148"/>
          <p:cNvSpPr/>
          <p:nvPr/>
        </p:nvSpPr>
        <p:spPr bwMode="auto">
          <a:xfrm flipV="1">
            <a:off x="5459422" y="1618068"/>
            <a:ext cx="950457" cy="809823"/>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0" name="Freeform 25"/>
          <p:cNvSpPr>
            <a:spLocks noEditPoints="1"/>
          </p:cNvSpPr>
          <p:nvPr/>
        </p:nvSpPr>
        <p:spPr bwMode="black">
          <a:xfrm flipH="1">
            <a:off x="6648029" y="1664394"/>
            <a:ext cx="423682" cy="42402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2" tIns="44807" rIns="89612" bIns="44807" numCol="1" anchor="t" anchorCtr="0" compatLnSpc="1">
            <a:prstTxWarp prst="textNoShape">
              <a:avLst/>
            </a:prstTxWarp>
          </a:bodyPr>
          <a:lstStyle/>
          <a:p>
            <a:pPr defTabSz="896084"/>
            <a:endParaRPr lang="en-US" dirty="0">
              <a:solidFill>
                <a:srgbClr val="000000"/>
              </a:solidFill>
            </a:endParaRPr>
          </a:p>
        </p:txBody>
      </p:sp>
      <p:sp>
        <p:nvSpPr>
          <p:cNvPr id="151" name="L-Shape 150"/>
          <p:cNvSpPr/>
          <p:nvPr/>
        </p:nvSpPr>
        <p:spPr bwMode="auto">
          <a:xfrm flipH="1">
            <a:off x="6355410" y="1618068"/>
            <a:ext cx="820940" cy="809823"/>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52" name="Picture 2" descr="\\MAGNUM\Projects\Microsoft\Cloud Power FY12\Design\Icons\PNGs\Cloud_on_your_terms.png"/>
          <p:cNvPicPr>
            <a:picLocks noChangeAspect="1" noChangeArrowheads="1"/>
          </p:cNvPicPr>
          <p:nvPr/>
        </p:nvPicPr>
        <p:blipFill>
          <a:blip r:embed="rId6" cstate="print">
            <a:lum bright="100000"/>
          </a:blip>
          <a:stretch>
            <a:fillRect/>
          </a:stretch>
        </p:blipFill>
        <p:spPr bwMode="auto">
          <a:xfrm>
            <a:off x="5569910" y="2474458"/>
            <a:ext cx="608152" cy="608482"/>
          </a:xfrm>
          <a:prstGeom prst="rect">
            <a:avLst/>
          </a:prstGeom>
          <a:noFill/>
          <a:ln>
            <a:noFill/>
          </a:ln>
        </p:spPr>
      </p:pic>
      <p:sp>
        <p:nvSpPr>
          <p:cNvPr id="153" name="L-Shape 152"/>
          <p:cNvSpPr/>
          <p:nvPr/>
        </p:nvSpPr>
        <p:spPr bwMode="auto">
          <a:xfrm>
            <a:off x="5459422" y="2520791"/>
            <a:ext cx="843737" cy="753108"/>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4" name="Freeform 153"/>
          <p:cNvSpPr>
            <a:spLocks noEditPoints="1"/>
          </p:cNvSpPr>
          <p:nvPr/>
        </p:nvSpPr>
        <p:spPr bwMode="auto">
          <a:xfrm>
            <a:off x="6679533" y="2672732"/>
            <a:ext cx="333468" cy="29417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68" tIns="60933" rIns="121868" bIns="60933" numCol="1" anchor="t" anchorCtr="0" compatLnSpc="1">
            <a:prstTxWarp prst="textNoShape">
              <a:avLst/>
            </a:prstTxWarp>
          </a:bodyPr>
          <a:lstStyle/>
          <a:p>
            <a:pPr defTabSz="1190490"/>
            <a:endParaRPr lang="en-US" dirty="0">
              <a:solidFill>
                <a:srgbClr val="292929"/>
              </a:solidFill>
            </a:endParaRPr>
          </a:p>
        </p:txBody>
      </p:sp>
      <p:sp>
        <p:nvSpPr>
          <p:cNvPr id="155" name="Analytics - blue"/>
          <p:cNvSpPr/>
          <p:nvPr/>
        </p:nvSpPr>
        <p:spPr bwMode="auto">
          <a:xfrm flipH="1" flipV="1">
            <a:off x="6251258" y="2520792"/>
            <a:ext cx="925092" cy="764283"/>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6" name="Rectangle 155"/>
          <p:cNvSpPr/>
          <p:nvPr/>
        </p:nvSpPr>
        <p:spPr bwMode="auto">
          <a:xfrm>
            <a:off x="-9692" y="4698538"/>
            <a:ext cx="7396171" cy="1165518"/>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88" tIns="403333" rIns="121863" bIns="0" numCol="1" rtlCol="0" anchor="ctr" anchorCtr="0" compatLnSpc="1">
            <a:prstTxWarp prst="textNoShape">
              <a:avLst/>
            </a:prstTxWarp>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i</a:t>
            </a:r>
            <a:r>
              <a:rPr lang="en-US" sz="4700" kern="0" baseline="30000" dirty="0">
                <a:gradFill>
                  <a:gsLst>
                    <a:gs pos="0">
                      <a:srgbClr val="00188F">
                        <a:lumMod val="5000"/>
                        <a:lumOff val="95000"/>
                      </a:srgbClr>
                    </a:gs>
                    <a:gs pos="100000">
                      <a:srgbClr val="EFEFEF"/>
                    </a:gs>
                  </a:gsLst>
                  <a:lin ang="5400000" scaled="1"/>
                </a:gradFill>
                <a:latin typeface="Segoe UI Light"/>
              </a:rPr>
              <a:t>nfrastructure </a:t>
            </a:r>
            <a:r>
              <a:rPr lang="en-US" sz="4700" kern="0" baseline="30000" dirty="0">
                <a:gradFill>
                  <a:gsLst>
                    <a:gs pos="0">
                      <a:srgbClr val="00188F">
                        <a:lumMod val="5000"/>
                        <a:lumOff val="95000"/>
                      </a:srgbClr>
                    </a:gs>
                    <a:gs pos="100000">
                      <a:srgbClr val="EFEFEF"/>
                    </a:gs>
                  </a:gsLst>
                  <a:lin ang="5400000" scaled="1"/>
                </a:gradFill>
                <a:latin typeface="Segoe UI Light"/>
              </a:rPr>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57" name="Rectangle 156"/>
          <p:cNvSpPr/>
          <p:nvPr/>
        </p:nvSpPr>
        <p:spPr bwMode="auto">
          <a:xfrm>
            <a:off x="6397477" y="486346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cdn</a:t>
            </a:r>
            <a:endParaRPr lang="en-US" sz="1000" dirty="0">
              <a:gradFill>
                <a:gsLst>
                  <a:gs pos="0">
                    <a:srgbClr val="FFFFFF"/>
                  </a:gs>
                  <a:gs pos="100000">
                    <a:srgbClr val="FFFFFF"/>
                  </a:gs>
                </a:gsLst>
                <a:lin ang="5400000" scaled="0"/>
              </a:gradFill>
            </a:endParaRPr>
          </a:p>
        </p:txBody>
      </p:sp>
      <p:sp>
        <p:nvSpPr>
          <p:cNvPr id="158" name="Virtual Machines - Label"/>
          <p:cNvSpPr/>
          <p:nvPr/>
        </p:nvSpPr>
        <p:spPr bwMode="auto">
          <a:xfrm>
            <a:off x="2572369"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virtual machines</a:t>
            </a:r>
          </a:p>
        </p:txBody>
      </p:sp>
      <p:sp>
        <p:nvSpPr>
          <p:cNvPr id="159" name="Rectangle 158"/>
          <p:cNvSpPr/>
          <p:nvPr/>
        </p:nvSpPr>
        <p:spPr bwMode="auto">
          <a:xfrm>
            <a:off x="3507102"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virtual network</a:t>
            </a:r>
          </a:p>
        </p:txBody>
      </p:sp>
      <p:sp>
        <p:nvSpPr>
          <p:cNvPr id="160" name="Rectangle 159"/>
          <p:cNvSpPr/>
          <p:nvPr/>
        </p:nvSpPr>
        <p:spPr bwMode="auto">
          <a:xfrm>
            <a:off x="4404139"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vpn</a:t>
            </a:r>
            <a:endParaRPr lang="en-US" sz="1000" dirty="0">
              <a:gradFill>
                <a:gsLst>
                  <a:gs pos="0">
                    <a:srgbClr val="FFFFFF"/>
                  </a:gs>
                  <a:gs pos="100000">
                    <a:srgbClr val="FFFFFF"/>
                  </a:gs>
                </a:gsLst>
                <a:lin ang="5400000" scaled="0"/>
              </a:gradFill>
            </a:endParaRPr>
          </a:p>
        </p:txBody>
      </p:sp>
      <p:sp>
        <p:nvSpPr>
          <p:cNvPr id="161" name="Rectangle 160"/>
          <p:cNvSpPr/>
          <p:nvPr/>
        </p:nvSpPr>
        <p:spPr bwMode="auto">
          <a:xfrm>
            <a:off x="5401207"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traffic manager</a:t>
            </a:r>
          </a:p>
        </p:txBody>
      </p:sp>
      <p:pic>
        <p:nvPicPr>
          <p:cNvPr id="162" name="Picture 1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32215" y="4944842"/>
            <a:ext cx="376293" cy="340567"/>
          </a:xfrm>
          <a:prstGeom prst="rect">
            <a:avLst/>
          </a:prstGeom>
          <a:noFill/>
          <a:ln>
            <a:noFill/>
          </a:ln>
        </p:spPr>
      </p:pic>
      <p:sp>
        <p:nvSpPr>
          <p:cNvPr id="163" name="L-Shape 162"/>
          <p:cNvSpPr/>
          <p:nvPr/>
        </p:nvSpPr>
        <p:spPr bwMode="auto">
          <a:xfrm flipV="1">
            <a:off x="2624160" y="4876386"/>
            <a:ext cx="843737" cy="806897"/>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4" name="Picture 1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6533" y="2588961"/>
            <a:ext cx="376294" cy="376498"/>
          </a:xfrm>
          <a:prstGeom prst="rect">
            <a:avLst/>
          </a:prstGeom>
          <a:noFill/>
        </p:spPr>
      </p:pic>
      <p:sp>
        <p:nvSpPr>
          <p:cNvPr id="165" name="L-Shape 164"/>
          <p:cNvSpPr/>
          <p:nvPr/>
        </p:nvSpPr>
        <p:spPr bwMode="auto">
          <a:xfrm>
            <a:off x="3576147" y="2525768"/>
            <a:ext cx="771458" cy="755482"/>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6" name="Picture 16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00150" y="2601848"/>
            <a:ext cx="240426" cy="348245"/>
          </a:xfrm>
          <a:prstGeom prst="rect">
            <a:avLst/>
          </a:prstGeom>
          <a:noFill/>
        </p:spPr>
      </p:pic>
      <p:sp>
        <p:nvSpPr>
          <p:cNvPr id="167" name="L-Shape 166"/>
          <p:cNvSpPr/>
          <p:nvPr/>
        </p:nvSpPr>
        <p:spPr bwMode="auto">
          <a:xfrm rot="5400000" flipH="1">
            <a:off x="2633450" y="2484004"/>
            <a:ext cx="790427" cy="804065"/>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8" name="Picture 167"/>
          <p:cNvPicPr>
            <a:picLocks noChangeAspect="1"/>
          </p:cNvPicPr>
          <p:nvPr/>
        </p:nvPicPr>
        <p:blipFill>
          <a:blip r:embed="rId10"/>
          <a:stretch>
            <a:fillRect/>
          </a:stretch>
        </p:blipFill>
        <p:spPr>
          <a:xfrm>
            <a:off x="2801391" y="1646561"/>
            <a:ext cx="438849" cy="371537"/>
          </a:xfrm>
          <a:prstGeom prst="rect">
            <a:avLst/>
          </a:prstGeom>
          <a:noFill/>
        </p:spPr>
      </p:pic>
      <p:sp>
        <p:nvSpPr>
          <p:cNvPr id="169" name="L-Shape 168"/>
          <p:cNvSpPr/>
          <p:nvPr/>
        </p:nvSpPr>
        <p:spPr bwMode="auto">
          <a:xfrm rot="5400000" flipV="1">
            <a:off x="2613204" y="1607081"/>
            <a:ext cx="818987" cy="815997"/>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70" name="Freeform 78"/>
          <p:cNvSpPr>
            <a:spLocks noEditPoints="1"/>
          </p:cNvSpPr>
          <p:nvPr/>
        </p:nvSpPr>
        <p:spPr bwMode="black">
          <a:xfrm>
            <a:off x="3761999" y="4924687"/>
            <a:ext cx="386193" cy="36979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46" tIns="40323" rIns="80646" bIns="40323" numCol="1" anchor="t" anchorCtr="0" compatLnSpc="1">
            <a:prstTxWarp prst="textNoShape">
              <a:avLst/>
            </a:prstTxWarp>
          </a:bodyPr>
          <a:lstStyle/>
          <a:p>
            <a:pPr defTabSz="670982"/>
            <a:endParaRPr lang="en-US" sz="900" dirty="0">
              <a:solidFill>
                <a:srgbClr val="FFFFFF"/>
              </a:solidFill>
            </a:endParaRPr>
          </a:p>
        </p:txBody>
      </p:sp>
      <p:sp>
        <p:nvSpPr>
          <p:cNvPr id="171" name="L-Shape 170"/>
          <p:cNvSpPr/>
          <p:nvPr/>
        </p:nvSpPr>
        <p:spPr bwMode="auto">
          <a:xfrm flipH="1">
            <a:off x="3474192" y="4876386"/>
            <a:ext cx="837103" cy="806897"/>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72" name="Freeform 58"/>
          <p:cNvSpPr>
            <a:spLocks noEditPoints="1"/>
          </p:cNvSpPr>
          <p:nvPr/>
        </p:nvSpPr>
        <p:spPr bwMode="black">
          <a:xfrm>
            <a:off x="4664170" y="4966570"/>
            <a:ext cx="375924" cy="40314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46" tIns="40323" rIns="80646" bIns="40323" numCol="1" anchor="t" anchorCtr="0" compatLnSpc="1">
            <a:prstTxWarp prst="textNoShape">
              <a:avLst/>
            </a:prstTxWarp>
          </a:bodyPr>
          <a:lstStyle/>
          <a:p>
            <a:pPr defTabSz="670982"/>
            <a:endParaRPr lang="en-US" sz="900">
              <a:solidFill>
                <a:srgbClr val="FFFFFF"/>
              </a:solidFill>
            </a:endParaRPr>
          </a:p>
        </p:txBody>
      </p:sp>
      <p:sp>
        <p:nvSpPr>
          <p:cNvPr id="173" name="L-Shape 172"/>
          <p:cNvSpPr/>
          <p:nvPr/>
        </p:nvSpPr>
        <p:spPr bwMode="auto">
          <a:xfrm flipV="1">
            <a:off x="4508462" y="4876386"/>
            <a:ext cx="862321" cy="806897"/>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7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5662148" y="4941710"/>
            <a:ext cx="374106" cy="374310"/>
          </a:xfrm>
          <a:prstGeom prst="rect">
            <a:avLst/>
          </a:prstGeom>
          <a:noFill/>
          <a:extLst>
            <a:ext uri="{909E8E84-426E-40dd-AFC4-6F175D3DCCD1}">
              <a14:hiddenFill xmlns:a14="http://schemas.microsoft.com/office/drawing/2010/main">
                <a:solidFill>
                  <a:srgbClr val="FFFFFF"/>
                </a:solidFill>
              </a14:hiddenFill>
            </a:ext>
          </a:extLst>
        </p:spPr>
      </p:pic>
      <p:sp>
        <p:nvSpPr>
          <p:cNvPr id="175" name="L-Shape 174"/>
          <p:cNvSpPr/>
          <p:nvPr/>
        </p:nvSpPr>
        <p:spPr bwMode="auto">
          <a:xfrm flipH="1">
            <a:off x="5187165" y="4876386"/>
            <a:ext cx="971078" cy="806897"/>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76" name="Picture 5" descr="C:\Users\Jonahs\Dropbox\Projects SCOTT\MEET Windows Azure\source\Background\tile-icon-CD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1781" y="4916810"/>
            <a:ext cx="485789" cy="481664"/>
          </a:xfrm>
          <a:prstGeom prst="rect">
            <a:avLst/>
          </a:prstGeom>
          <a:noFill/>
          <a:extLst>
            <a:ext uri="{909E8E84-426E-40dd-AFC4-6F175D3DCCD1}">
              <a14:hiddenFill xmlns:a14="http://schemas.microsoft.com/office/drawing/2010/main">
                <a:solidFill>
                  <a:srgbClr val="FFFFFF"/>
                </a:solidFill>
              </a14:hiddenFill>
            </a:ext>
          </a:extLst>
        </p:spPr>
      </p:pic>
      <p:sp>
        <p:nvSpPr>
          <p:cNvPr id="177" name="L-Shape 176"/>
          <p:cNvSpPr/>
          <p:nvPr/>
        </p:nvSpPr>
        <p:spPr bwMode="auto">
          <a:xfrm rot="5400000" flipV="1">
            <a:off x="6354243" y="4882594"/>
            <a:ext cx="818987" cy="806572"/>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nvGrpSpPr>
          <p:cNvPr id="178" name="Group 177"/>
          <p:cNvGrpSpPr/>
          <p:nvPr/>
        </p:nvGrpSpPr>
        <p:grpSpPr>
          <a:xfrm>
            <a:off x="8028537" y="3879966"/>
            <a:ext cx="815997" cy="818987"/>
            <a:chOff x="2667824" y="1637549"/>
            <a:chExt cx="832576" cy="835291"/>
          </a:xfrm>
        </p:grpSpPr>
        <p:pic>
          <p:nvPicPr>
            <p:cNvPr id="179" name="Picture 178"/>
            <p:cNvPicPr>
              <a:picLocks noChangeAspect="1"/>
            </p:cNvPicPr>
            <p:nvPr/>
          </p:nvPicPr>
          <p:blipFill>
            <a:blip r:embed="rId10">
              <a:lum bright="-100000"/>
            </a:blip>
            <a:stretch>
              <a:fillRect/>
            </a:stretch>
          </p:blipFill>
          <p:spPr>
            <a:xfrm>
              <a:off x="2858309" y="1679339"/>
              <a:ext cx="447765" cy="378933"/>
            </a:xfrm>
            <a:prstGeom prst="rect">
              <a:avLst/>
            </a:prstGeom>
            <a:noFill/>
          </p:spPr>
        </p:pic>
        <p:sp>
          <p:nvSpPr>
            <p:cNvPr id="180" name="L-Shape 179"/>
            <p:cNvSpPr/>
            <p:nvPr/>
          </p:nvSpPr>
          <p:spPr bwMode="auto">
            <a:xfrm rot="5400000" flipV="1">
              <a:off x="2666466" y="1638907"/>
              <a:ext cx="835291" cy="832576"/>
            </a:xfrm>
            <a:prstGeom prst="corner">
              <a:avLst>
                <a:gd name="adj1" fmla="val 38444"/>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1" name="Group 180"/>
          <p:cNvGrpSpPr/>
          <p:nvPr/>
        </p:nvGrpSpPr>
        <p:grpSpPr>
          <a:xfrm>
            <a:off x="7621636" y="4702490"/>
            <a:ext cx="804065" cy="790427"/>
            <a:chOff x="2679998" y="2540409"/>
            <a:chExt cx="820402" cy="806162"/>
          </a:xfrm>
        </p:grpSpPr>
        <p:pic>
          <p:nvPicPr>
            <p:cNvPr id="182" name="Picture 181"/>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tretch>
              <a:fillRect/>
            </a:stretch>
          </p:blipFill>
          <p:spPr>
            <a:xfrm>
              <a:off x="2959074" y="2653644"/>
              <a:ext cx="245311" cy="355178"/>
            </a:xfrm>
            <a:prstGeom prst="rect">
              <a:avLst/>
            </a:prstGeom>
            <a:noFill/>
          </p:spPr>
        </p:pic>
        <p:sp>
          <p:nvSpPr>
            <p:cNvPr id="183" name="L-Shape 182"/>
            <p:cNvSpPr/>
            <p:nvPr/>
          </p:nvSpPr>
          <p:spPr bwMode="auto">
            <a:xfrm rot="5400000" flipH="1">
              <a:off x="2687118" y="2533289"/>
              <a:ext cx="806162" cy="820402"/>
            </a:xfrm>
            <a:prstGeom prst="corner">
              <a:avLst>
                <a:gd name="adj1" fmla="val 38444"/>
                <a:gd name="adj2" fmla="val 90894"/>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4" name="Group 183"/>
          <p:cNvGrpSpPr/>
          <p:nvPr/>
        </p:nvGrpSpPr>
        <p:grpSpPr>
          <a:xfrm>
            <a:off x="8523084" y="5126593"/>
            <a:ext cx="843737" cy="809823"/>
            <a:chOff x="3650914" y="1646896"/>
            <a:chExt cx="860880" cy="825944"/>
          </a:xfrm>
        </p:grpSpPr>
        <p:pic>
          <p:nvPicPr>
            <p:cNvPr id="185" name="Picture 184"/>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27883" y="1704650"/>
              <a:ext cx="431850" cy="428014"/>
            </a:xfrm>
            <a:prstGeom prst="rect">
              <a:avLst/>
            </a:prstGeom>
          </p:spPr>
        </p:pic>
        <p:sp>
          <p:nvSpPr>
            <p:cNvPr id="186" name="L-Shape 185"/>
            <p:cNvSpPr/>
            <p:nvPr/>
          </p:nvSpPr>
          <p:spPr bwMode="auto">
            <a:xfrm>
              <a:off x="3650914" y="1646896"/>
              <a:ext cx="860880" cy="825944"/>
            </a:xfrm>
            <a:prstGeom prst="corner">
              <a:avLst>
                <a:gd name="adj1" fmla="val 38444"/>
                <a:gd name="adj2" fmla="val 7330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7" name="Group 186"/>
          <p:cNvGrpSpPr/>
          <p:nvPr/>
        </p:nvGrpSpPr>
        <p:grpSpPr>
          <a:xfrm>
            <a:off x="9200376" y="4514877"/>
            <a:ext cx="771458" cy="755482"/>
            <a:chOff x="3648807" y="2576049"/>
            <a:chExt cx="787132" cy="770522"/>
          </a:xfrm>
        </p:grpSpPr>
        <p:pic>
          <p:nvPicPr>
            <p:cNvPr id="188" name="Picture 187"/>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81841" y="2640500"/>
              <a:ext cx="383939" cy="383993"/>
            </a:xfrm>
            <a:prstGeom prst="rect">
              <a:avLst/>
            </a:prstGeom>
            <a:noFill/>
          </p:spPr>
        </p:pic>
        <p:sp>
          <p:nvSpPr>
            <p:cNvPr id="189" name="L-Shape 188"/>
            <p:cNvSpPr/>
            <p:nvPr/>
          </p:nvSpPr>
          <p:spPr bwMode="auto">
            <a:xfrm>
              <a:off x="3648807" y="2576049"/>
              <a:ext cx="787132" cy="770522"/>
            </a:xfrm>
            <a:prstGeom prst="corner">
              <a:avLst>
                <a:gd name="adj1" fmla="val 46867"/>
                <a:gd name="adj2" fmla="val 7112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0" name="Group 189"/>
          <p:cNvGrpSpPr/>
          <p:nvPr/>
        </p:nvGrpSpPr>
        <p:grpSpPr>
          <a:xfrm>
            <a:off x="8914489" y="3601916"/>
            <a:ext cx="971368" cy="809823"/>
            <a:chOff x="4337997" y="1646896"/>
            <a:chExt cx="991104" cy="825944"/>
          </a:xfrm>
        </p:grpSpPr>
        <p:pic>
          <p:nvPicPr>
            <p:cNvPr id="191" name="Picture 7" descr="C:\Users\Jonahs\Dropbox\Projects SCOTT\MEET Windows Azure\source\Background\tile-icon-identity.png"/>
            <p:cNvPicPr>
              <a:picLocks noChangeAspect="1" noChangeArrowheads="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62890" y="17439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192" name="L-Shape 191"/>
            <p:cNvSpPr/>
            <p:nvPr/>
          </p:nvSpPr>
          <p:spPr bwMode="auto">
            <a:xfrm flipH="1" flipV="1">
              <a:off x="4337997" y="1646896"/>
              <a:ext cx="991104" cy="825944"/>
            </a:xfrm>
            <a:prstGeom prst="corner">
              <a:avLst>
                <a:gd name="adj1" fmla="val 47670"/>
                <a:gd name="adj2" fmla="val 823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3" name="Group 192"/>
          <p:cNvGrpSpPr/>
          <p:nvPr/>
        </p:nvGrpSpPr>
        <p:grpSpPr>
          <a:xfrm>
            <a:off x="10515135" y="5394237"/>
            <a:ext cx="843737" cy="799441"/>
            <a:chOff x="5570345" y="2523718"/>
            <a:chExt cx="860880" cy="815356"/>
          </a:xfrm>
        </p:grpSpPr>
        <p:pic>
          <p:nvPicPr>
            <p:cNvPr id="194" name="Picture 2" descr="\\MAGNUM\Projects\Microsoft\Cloud Power FY12\Design\Icons\PNGs\Cloud_on_your_terms.png"/>
            <p:cNvPicPr>
              <a:picLocks noChangeAspect="1" noChangeArrowheads="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Lst>
            </a:blip>
            <a:stretch>
              <a:fillRect/>
            </a:stretch>
          </p:blipFill>
          <p:spPr bwMode="auto">
            <a:xfrm>
              <a:off x="5683078" y="2523718"/>
              <a:ext cx="620508" cy="620595"/>
            </a:xfrm>
            <a:prstGeom prst="rect">
              <a:avLst/>
            </a:prstGeom>
            <a:noFill/>
            <a:ln>
              <a:noFill/>
            </a:ln>
          </p:spPr>
        </p:pic>
        <p:sp>
          <p:nvSpPr>
            <p:cNvPr id="195" name="L-Shape 194"/>
            <p:cNvSpPr/>
            <p:nvPr/>
          </p:nvSpPr>
          <p:spPr bwMode="auto">
            <a:xfrm>
              <a:off x="5570345" y="2570974"/>
              <a:ext cx="860880" cy="768100"/>
            </a:xfrm>
            <a:prstGeom prst="corner">
              <a:avLst>
                <a:gd name="adj1" fmla="val 38444"/>
                <a:gd name="adj2" fmla="val 8996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6" name="Group 195"/>
          <p:cNvGrpSpPr/>
          <p:nvPr/>
        </p:nvGrpSpPr>
        <p:grpSpPr>
          <a:xfrm>
            <a:off x="10302066" y="4584429"/>
            <a:ext cx="925092" cy="764283"/>
            <a:chOff x="6378270" y="2570974"/>
            <a:chExt cx="943888" cy="779498"/>
          </a:xfrm>
        </p:grpSpPr>
        <p:sp>
          <p:nvSpPr>
            <p:cNvPr id="197" name="Freeform 196"/>
            <p:cNvSpPr>
              <a:spLocks noEditPoints="1"/>
            </p:cNvSpPr>
            <p:nvPr/>
          </p:nvSpPr>
          <p:spPr bwMode="auto">
            <a:xfrm>
              <a:off x="6815246" y="2725939"/>
              <a:ext cx="340243" cy="30002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000607"/>
            </a:solidFill>
            <a:ln>
              <a:noFill/>
            </a:ln>
          </p:spPr>
          <p:txBody>
            <a:bodyPr vert="horz" wrap="square" lIns="124330" tIns="62164" rIns="124330" bIns="62164" numCol="1" anchor="t" anchorCtr="0" compatLnSpc="1">
              <a:prstTxWarp prst="textNoShape">
                <a:avLst/>
              </a:prstTxWarp>
            </a:bodyPr>
            <a:lstStyle/>
            <a:p>
              <a:pPr defTabSz="1190490"/>
              <a:endParaRPr lang="en-US" dirty="0">
                <a:solidFill>
                  <a:srgbClr val="292929"/>
                </a:solidFill>
              </a:endParaRPr>
            </a:p>
          </p:txBody>
        </p:sp>
        <p:sp>
          <p:nvSpPr>
            <p:cNvPr id="198" name="Analytics - blue"/>
            <p:cNvSpPr/>
            <p:nvPr/>
          </p:nvSpPr>
          <p:spPr bwMode="auto">
            <a:xfrm flipH="1" flipV="1">
              <a:off x="6378270" y="2570974"/>
              <a:ext cx="943888" cy="779498"/>
            </a:xfrm>
            <a:prstGeom prst="corner">
              <a:avLst>
                <a:gd name="adj1" fmla="val 46590"/>
                <a:gd name="adj2" fmla="val 10267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9" name="Group 198"/>
          <p:cNvGrpSpPr/>
          <p:nvPr/>
        </p:nvGrpSpPr>
        <p:grpSpPr>
          <a:xfrm>
            <a:off x="9422171" y="5329030"/>
            <a:ext cx="989089" cy="753108"/>
            <a:chOff x="4318502" y="2570974"/>
            <a:chExt cx="1009185" cy="768100"/>
          </a:xfrm>
        </p:grpSpPr>
        <p:sp>
          <p:nvSpPr>
            <p:cNvPr id="200" name="Freeform 25"/>
            <p:cNvSpPr>
              <a:spLocks noEditPoints="1"/>
            </p:cNvSpPr>
            <p:nvPr/>
          </p:nvSpPr>
          <p:spPr bwMode="black">
            <a:xfrm>
              <a:off x="4792024" y="2677907"/>
              <a:ext cx="348340" cy="34874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sp>
          <p:nvSpPr>
            <p:cNvPr id="201" name="L-Shape 200"/>
            <p:cNvSpPr/>
            <p:nvPr/>
          </p:nvSpPr>
          <p:spPr bwMode="auto">
            <a:xfrm flipH="1" flipV="1">
              <a:off x="4318502" y="2570974"/>
              <a:ext cx="1009185" cy="768100"/>
            </a:xfrm>
            <a:prstGeom prst="corner">
              <a:avLst>
                <a:gd name="adj1" fmla="val 38444"/>
                <a:gd name="adj2" fmla="val 9830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2" name="Group 201"/>
          <p:cNvGrpSpPr/>
          <p:nvPr/>
        </p:nvGrpSpPr>
        <p:grpSpPr>
          <a:xfrm>
            <a:off x="9944693" y="3705054"/>
            <a:ext cx="950457" cy="809823"/>
            <a:chOff x="5570345" y="1650280"/>
            <a:chExt cx="969768" cy="825944"/>
          </a:xfrm>
        </p:grpSpPr>
        <p:pic>
          <p:nvPicPr>
            <p:cNvPr id="203" name="Picture 202"/>
            <p:cNvPicPr>
              <a:picLocks noChangeAspect="1"/>
            </p:cNvPicPr>
            <p:nvPr/>
          </p:nvPicPr>
          <p:blipFill>
            <a:blip r:embed="rId5">
              <a:lum bright="-100000"/>
            </a:blip>
            <a:stretch>
              <a:fillRect/>
            </a:stretch>
          </p:blipFill>
          <p:spPr>
            <a:xfrm>
              <a:off x="5787264" y="1713397"/>
              <a:ext cx="384545" cy="435206"/>
            </a:xfrm>
            <a:prstGeom prst="rect">
              <a:avLst/>
            </a:prstGeom>
          </p:spPr>
        </p:pic>
        <p:sp>
          <p:nvSpPr>
            <p:cNvPr id="204" name="L-Shape 203"/>
            <p:cNvSpPr/>
            <p:nvPr/>
          </p:nvSpPr>
          <p:spPr bwMode="auto">
            <a:xfrm flipV="1">
              <a:off x="5570345" y="1650280"/>
              <a:ext cx="969768" cy="825944"/>
            </a:xfrm>
            <a:prstGeom prst="corner">
              <a:avLst>
                <a:gd name="adj1" fmla="val 50745"/>
                <a:gd name="adj2" fmla="val 100563"/>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5" name="Group 204"/>
          <p:cNvGrpSpPr/>
          <p:nvPr/>
        </p:nvGrpSpPr>
        <p:grpSpPr>
          <a:xfrm>
            <a:off x="10901157" y="3711462"/>
            <a:ext cx="820940" cy="809823"/>
            <a:chOff x="6484538" y="1650280"/>
            <a:chExt cx="837620" cy="825944"/>
          </a:xfrm>
        </p:grpSpPr>
        <p:sp>
          <p:nvSpPr>
            <p:cNvPr id="206" name="Freeform 25"/>
            <p:cNvSpPr>
              <a:spLocks noEditPoints="1"/>
            </p:cNvSpPr>
            <p:nvPr/>
          </p:nvSpPr>
          <p:spPr bwMode="black">
            <a:xfrm flipH="1">
              <a:off x="6783102" y="1697528"/>
              <a:ext cx="432290" cy="432464"/>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2" tIns="45712" rIns="91422" bIns="45712" numCol="1" anchor="t" anchorCtr="0" compatLnSpc="1">
              <a:prstTxWarp prst="textNoShape">
                <a:avLst/>
              </a:prstTxWarp>
            </a:bodyPr>
            <a:lstStyle/>
            <a:p>
              <a:pPr defTabSz="896084"/>
              <a:endParaRPr lang="en-US" dirty="0">
                <a:solidFill>
                  <a:srgbClr val="000000"/>
                </a:solidFill>
              </a:endParaRPr>
            </a:p>
          </p:txBody>
        </p:sp>
        <p:sp>
          <p:nvSpPr>
            <p:cNvPr id="207" name="L-Shape 206"/>
            <p:cNvSpPr/>
            <p:nvPr/>
          </p:nvSpPr>
          <p:spPr bwMode="auto">
            <a:xfrm flipH="1">
              <a:off x="6484538" y="1650280"/>
              <a:ext cx="837620" cy="825944"/>
            </a:xfrm>
            <a:prstGeom prst="corner">
              <a:avLst>
                <a:gd name="adj1" fmla="val 38444"/>
                <a:gd name="adj2" fmla="val 8253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8" name="Group 207"/>
          <p:cNvGrpSpPr/>
          <p:nvPr/>
        </p:nvGrpSpPr>
        <p:grpSpPr>
          <a:xfrm>
            <a:off x="8928460" y="4640044"/>
            <a:ext cx="843737" cy="809823"/>
            <a:chOff x="2677477" y="3725742"/>
            <a:chExt cx="860880" cy="825944"/>
          </a:xfrm>
        </p:grpSpPr>
        <p:sp>
          <p:nvSpPr>
            <p:cNvPr id="209" name="Freeform 30"/>
            <p:cNvSpPr>
              <a:spLocks noEditPoints="1"/>
            </p:cNvSpPr>
            <p:nvPr/>
          </p:nvSpPr>
          <p:spPr bwMode="auto">
            <a:xfrm flipH="1">
              <a:off x="2944595" y="3819109"/>
              <a:ext cx="274268" cy="303268"/>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000607"/>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0" name="L-Shape 209"/>
            <p:cNvSpPr/>
            <p:nvPr/>
          </p:nvSpPr>
          <p:spPr bwMode="auto">
            <a:xfrm>
              <a:off x="2677477" y="3725742"/>
              <a:ext cx="860880" cy="825944"/>
            </a:xfrm>
            <a:prstGeom prst="corner">
              <a:avLst>
                <a:gd name="adj1" fmla="val 38444"/>
                <a:gd name="adj2" fmla="val 76380"/>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1" name="Group 210"/>
          <p:cNvGrpSpPr/>
          <p:nvPr/>
        </p:nvGrpSpPr>
        <p:grpSpPr>
          <a:xfrm>
            <a:off x="9893019" y="5410175"/>
            <a:ext cx="998231" cy="809823"/>
            <a:chOff x="3405639" y="3725742"/>
            <a:chExt cx="1018513" cy="825944"/>
          </a:xfrm>
        </p:grpSpPr>
        <p:pic>
          <p:nvPicPr>
            <p:cNvPr id="212" name="Picture 3" descr="C:\Users\Jonahs\Dropbox\Projects SCOTT\MEET Windows Azure\source\Background\tile-icon-bigdata.png"/>
            <p:cNvPicPr>
              <a:picLocks noChangeAspect="1" noChangeArrowheads="1"/>
            </p:cNvPicPr>
            <p:nvPr/>
          </p:nvPicPr>
          <p:blipFill>
            <a:blip r:embed="rId23" cstate="print">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18100" y="3755319"/>
              <a:ext cx="434709" cy="430848"/>
            </a:xfrm>
            <a:prstGeom prst="rect">
              <a:avLst/>
            </a:prstGeom>
            <a:noFill/>
            <a:extLst>
              <a:ext uri="{909E8E84-426E-40dd-AFC4-6F175D3DCCD1}">
                <a14:hiddenFill xmlns:a14="http://schemas.microsoft.com/office/drawing/2010/main">
                  <a:solidFill>
                    <a:srgbClr val="FFFFFF"/>
                  </a:solidFill>
                </a14:hiddenFill>
              </a:ext>
            </a:extLst>
          </p:spPr>
        </p:pic>
        <p:sp>
          <p:nvSpPr>
            <p:cNvPr id="213" name="L-Shape 212"/>
            <p:cNvSpPr/>
            <p:nvPr/>
          </p:nvSpPr>
          <p:spPr bwMode="auto">
            <a:xfrm flipH="1" flipV="1">
              <a:off x="3405639" y="3725742"/>
              <a:ext cx="1018513" cy="825944"/>
            </a:xfrm>
            <a:prstGeom prst="corner">
              <a:avLst>
                <a:gd name="adj1" fmla="val 49207"/>
                <a:gd name="adj2" fmla="val 946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4" name="Group 213"/>
          <p:cNvGrpSpPr/>
          <p:nvPr/>
        </p:nvGrpSpPr>
        <p:grpSpPr>
          <a:xfrm>
            <a:off x="9130156" y="5551086"/>
            <a:ext cx="843737" cy="804389"/>
            <a:chOff x="4616402" y="3728513"/>
            <a:chExt cx="860880" cy="820402"/>
          </a:xfrm>
        </p:grpSpPr>
        <p:pic>
          <p:nvPicPr>
            <p:cNvPr id="215" name="Picture 2" descr="C:\Users\Jonahs\Dropbox\Projects SCOTT\MEET Windows Azure\source\Background\tile-icon-storage.png"/>
            <p:cNvPicPr>
              <a:picLocks noChangeAspect="1" noChangeArrowheads="1"/>
            </p:cNvPicPr>
            <p:nvPr/>
          </p:nvPicPr>
          <p:blipFill>
            <a:blip r:embed="rId25" cstate="print">
              <a:extLst>
                <a:ext uri="{BEBA8EAE-BF5A-486C-A8C5-ECC9F3942E4B}">
                  <a14:imgProps xmlns:a14="http://schemas.microsoft.com/office/drawing/2010/main">
                    <a14:imgLayer r:embed="rId2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45698" y="37656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216" name="L-Shape 215"/>
            <p:cNvSpPr/>
            <p:nvPr/>
          </p:nvSpPr>
          <p:spPr bwMode="auto">
            <a:xfrm>
              <a:off x="4616402" y="3728513"/>
              <a:ext cx="860880" cy="820402"/>
            </a:xfrm>
            <a:prstGeom prst="corner">
              <a:avLst>
                <a:gd name="adj1" fmla="val 38444"/>
                <a:gd name="adj2" fmla="val 7971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7" name="Group 216"/>
          <p:cNvGrpSpPr/>
          <p:nvPr/>
        </p:nvGrpSpPr>
        <p:grpSpPr>
          <a:xfrm>
            <a:off x="9650935" y="4355898"/>
            <a:ext cx="843737" cy="806897"/>
            <a:chOff x="5424327" y="3725955"/>
            <a:chExt cx="860880" cy="822960"/>
          </a:xfrm>
        </p:grpSpPr>
        <p:pic>
          <p:nvPicPr>
            <p:cNvPr id="218" name="Picture 217"/>
            <p:cNvPicPr>
              <a:picLocks noChangeAspect="1"/>
            </p:cNvPicPr>
            <p:nvPr/>
          </p:nvPicPr>
          <p:blipFill>
            <a:blip r:embed="rId27" cstate="print">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71525" y="3792695"/>
              <a:ext cx="393037" cy="356096"/>
            </a:xfrm>
            <a:prstGeom prst="rect">
              <a:avLst/>
            </a:prstGeom>
          </p:spPr>
        </p:pic>
        <p:sp>
          <p:nvSpPr>
            <p:cNvPr id="219" name="L-Shape 218"/>
            <p:cNvSpPr/>
            <p:nvPr/>
          </p:nvSpPr>
          <p:spPr bwMode="auto">
            <a:xfrm flipH="1" flipV="1">
              <a:off x="5424327" y="3725955"/>
              <a:ext cx="860880" cy="822960"/>
            </a:xfrm>
            <a:prstGeom prst="corner">
              <a:avLst>
                <a:gd name="adj1" fmla="val 44546"/>
                <a:gd name="adj2" fmla="val 73388"/>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sp>
        <p:nvSpPr>
          <p:cNvPr id="220" name="Freeform 30"/>
          <p:cNvSpPr>
            <a:spLocks noEditPoints="1"/>
          </p:cNvSpPr>
          <p:nvPr/>
        </p:nvSpPr>
        <p:spPr bwMode="auto">
          <a:xfrm flipH="1">
            <a:off x="2885959" y="3744564"/>
            <a:ext cx="268806" cy="29734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29" tIns="44815" rIns="89629" bIns="44815" numCol="1" anchor="t" anchorCtr="0" compatLnSpc="1">
            <a:prstTxWarp prst="textNoShape">
              <a:avLst/>
            </a:prstTxWarp>
          </a:bodyPr>
          <a:lstStyle/>
          <a:p>
            <a:endParaRPr lang="en-US">
              <a:solidFill>
                <a:srgbClr val="505050"/>
              </a:solidFill>
            </a:endParaRPr>
          </a:p>
        </p:txBody>
      </p:sp>
      <p:sp>
        <p:nvSpPr>
          <p:cNvPr id="221" name="L-Shape 220"/>
          <p:cNvSpPr/>
          <p:nvPr/>
        </p:nvSpPr>
        <p:spPr bwMode="auto">
          <a:xfrm>
            <a:off x="2624160" y="3653020"/>
            <a:ext cx="843737" cy="809823"/>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2" name="Picture 3" descr="C:\Users\Jonahs\Dropbox\Projects SCOTT\MEET Windows Azure\source\Background\tile-icon-bigdata.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742070" y="3682020"/>
            <a:ext cx="426053" cy="422438"/>
          </a:xfrm>
          <a:prstGeom prst="rect">
            <a:avLst/>
          </a:prstGeom>
          <a:noFill/>
          <a:extLst>
            <a:ext uri="{909E8E84-426E-40dd-AFC4-6F175D3DCCD1}">
              <a14:hiddenFill xmlns:a14="http://schemas.microsoft.com/office/drawing/2010/main">
                <a:solidFill>
                  <a:srgbClr val="FFFFFF"/>
                </a:solidFill>
              </a14:hiddenFill>
            </a:ext>
          </a:extLst>
        </p:spPr>
      </p:pic>
      <p:sp>
        <p:nvSpPr>
          <p:cNvPr id="223" name="L-Shape 222"/>
          <p:cNvSpPr/>
          <p:nvPr/>
        </p:nvSpPr>
        <p:spPr bwMode="auto">
          <a:xfrm flipH="1" flipV="1">
            <a:off x="3337822" y="3653020"/>
            <a:ext cx="998231" cy="809823"/>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4" name="Picture 2" descr="C:\Users\Jonahs\Dropbox\Projects SCOTT\MEET Windows Azure\source\Background\tile-icon-storage.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651196" y="3692194"/>
            <a:ext cx="401874" cy="402092"/>
          </a:xfrm>
          <a:prstGeom prst="rect">
            <a:avLst/>
          </a:prstGeom>
          <a:noFill/>
          <a:extLst>
            <a:ext uri="{909E8E84-426E-40dd-AFC4-6F175D3DCCD1}">
              <a14:hiddenFill xmlns:a14="http://schemas.microsoft.com/office/drawing/2010/main">
                <a:solidFill>
                  <a:srgbClr val="FFFFFF"/>
                </a:solidFill>
              </a14:hiddenFill>
            </a:ext>
          </a:extLst>
        </p:spPr>
      </p:pic>
      <p:sp>
        <p:nvSpPr>
          <p:cNvPr id="225" name="L-Shape 224"/>
          <p:cNvSpPr/>
          <p:nvPr/>
        </p:nvSpPr>
        <p:spPr bwMode="auto">
          <a:xfrm>
            <a:off x="4524475" y="3655737"/>
            <a:ext cx="843737" cy="804389"/>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6" name="Picture 225"/>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5656596" y="3718666"/>
            <a:ext cx="385210" cy="349145"/>
          </a:xfrm>
          <a:prstGeom prst="rect">
            <a:avLst/>
          </a:prstGeom>
        </p:spPr>
      </p:pic>
      <p:sp>
        <p:nvSpPr>
          <p:cNvPr id="227" name="L-Shape 226"/>
          <p:cNvSpPr/>
          <p:nvPr/>
        </p:nvSpPr>
        <p:spPr bwMode="auto">
          <a:xfrm flipH="1" flipV="1">
            <a:off x="5316311" y="3653229"/>
            <a:ext cx="843737" cy="806897"/>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nvGrpSpPr>
          <p:cNvPr id="228" name="Group 227"/>
          <p:cNvGrpSpPr/>
          <p:nvPr/>
        </p:nvGrpSpPr>
        <p:grpSpPr>
          <a:xfrm>
            <a:off x="10451343" y="4556979"/>
            <a:ext cx="843737" cy="806897"/>
            <a:chOff x="2677477" y="4973462"/>
            <a:chExt cx="860880" cy="822960"/>
          </a:xfrm>
        </p:grpSpPr>
        <p:pic>
          <p:nvPicPr>
            <p:cNvPr id="229" name="Picture 228"/>
            <p:cNvPicPr>
              <a:picLocks noChangeAspect="1"/>
            </p:cNvPicPr>
            <p:nvPr/>
          </p:nvPicPr>
          <p:blipFill>
            <a:blip r:embed="rId32" cstate="print">
              <a:extLst>
                <a:ext uri="{BEBA8EAE-BF5A-486C-A8C5-ECC9F3942E4B}">
                  <a14:imgProps xmlns:a14="http://schemas.microsoft.com/office/drawing/2010/main">
                    <a14:imgLayer r:embed="rId3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89760" y="5043280"/>
              <a:ext cx="383938" cy="347347"/>
            </a:xfrm>
            <a:prstGeom prst="rect">
              <a:avLst/>
            </a:prstGeom>
            <a:noFill/>
            <a:ln>
              <a:noFill/>
            </a:ln>
          </p:spPr>
        </p:pic>
        <p:sp>
          <p:nvSpPr>
            <p:cNvPr id="230" name="L-Shape 229"/>
            <p:cNvSpPr/>
            <p:nvPr/>
          </p:nvSpPr>
          <p:spPr bwMode="auto">
            <a:xfrm flipV="1">
              <a:off x="2677477" y="4973462"/>
              <a:ext cx="860880" cy="822960"/>
            </a:xfrm>
            <a:prstGeom prst="corner">
              <a:avLst>
                <a:gd name="adj1" fmla="val 38444"/>
                <a:gd name="adj2" fmla="val 9369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1" name="Group 230"/>
          <p:cNvGrpSpPr/>
          <p:nvPr/>
        </p:nvGrpSpPr>
        <p:grpSpPr>
          <a:xfrm>
            <a:off x="9379671" y="4613279"/>
            <a:ext cx="837103" cy="806897"/>
            <a:chOff x="3544779" y="4973462"/>
            <a:chExt cx="854111" cy="822960"/>
          </a:xfrm>
        </p:grpSpPr>
        <p:sp>
          <p:nvSpPr>
            <p:cNvPr id="232" name="Freeform 78"/>
            <p:cNvSpPr>
              <a:spLocks noEditPoints="1"/>
            </p:cNvSpPr>
            <p:nvPr/>
          </p:nvSpPr>
          <p:spPr bwMode="black">
            <a:xfrm>
              <a:off x="3838434" y="50227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82275" tIns="41138" rIns="82275" bIns="41138" numCol="1" anchor="t" anchorCtr="0" compatLnSpc="1">
              <a:prstTxWarp prst="textNoShape">
                <a:avLst/>
              </a:prstTxWarp>
            </a:bodyPr>
            <a:lstStyle/>
            <a:p>
              <a:pPr defTabSz="670982"/>
              <a:endParaRPr lang="en-US" sz="900" dirty="0">
                <a:solidFill>
                  <a:srgbClr val="FFFFFF"/>
                </a:solidFill>
              </a:endParaRPr>
            </a:p>
          </p:txBody>
        </p:sp>
        <p:sp>
          <p:nvSpPr>
            <p:cNvPr id="233" name="L-Shape 232"/>
            <p:cNvSpPr/>
            <p:nvPr/>
          </p:nvSpPr>
          <p:spPr bwMode="auto">
            <a:xfrm flipH="1">
              <a:off x="3544779" y="4973462"/>
              <a:ext cx="854111" cy="822960"/>
            </a:xfrm>
            <a:prstGeom prst="corner">
              <a:avLst>
                <a:gd name="adj1" fmla="val 38444"/>
                <a:gd name="adj2" fmla="val 8610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4" name="Group 233"/>
          <p:cNvGrpSpPr/>
          <p:nvPr/>
        </p:nvGrpSpPr>
        <p:grpSpPr>
          <a:xfrm>
            <a:off x="8446421" y="4595537"/>
            <a:ext cx="862321" cy="806897"/>
            <a:chOff x="4600064" y="4973462"/>
            <a:chExt cx="879841" cy="822960"/>
          </a:xfrm>
        </p:grpSpPr>
        <p:sp>
          <p:nvSpPr>
            <p:cNvPr id="235"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82275" tIns="41138" rIns="82275" bIns="41138" numCol="1" anchor="t" anchorCtr="0" compatLnSpc="1">
              <a:prstTxWarp prst="textNoShape">
                <a:avLst/>
              </a:prstTxWarp>
            </a:bodyPr>
            <a:lstStyle/>
            <a:p>
              <a:pPr defTabSz="670982"/>
              <a:endParaRPr lang="en-US" sz="900">
                <a:solidFill>
                  <a:srgbClr val="FFFFFF"/>
                </a:solidFill>
              </a:endParaRPr>
            </a:p>
          </p:txBody>
        </p:sp>
        <p:sp>
          <p:nvSpPr>
            <p:cNvPr id="236" name="L-Shape 235"/>
            <p:cNvSpPr/>
            <p:nvPr/>
          </p:nvSpPr>
          <p:spPr bwMode="auto">
            <a:xfrm flipV="1">
              <a:off x="4600064" y="4973462"/>
              <a:ext cx="879841" cy="822960"/>
            </a:xfrm>
            <a:prstGeom prst="corner">
              <a:avLst>
                <a:gd name="adj1" fmla="val 43057"/>
                <a:gd name="adj2" fmla="val 7485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7" name="Group 236"/>
          <p:cNvGrpSpPr/>
          <p:nvPr/>
        </p:nvGrpSpPr>
        <p:grpSpPr>
          <a:xfrm>
            <a:off x="8927498" y="3682362"/>
            <a:ext cx="971078" cy="806897"/>
            <a:chOff x="5292557" y="4973462"/>
            <a:chExt cx="990808" cy="822960"/>
          </a:xfrm>
        </p:grpSpPr>
        <p:pic>
          <p:nvPicPr>
            <p:cNvPr id="238" name="Picture 2"/>
            <p:cNvPicPr>
              <a:picLocks noChangeAspect="1" noChangeArrowheads="1"/>
            </p:cNvPicPr>
            <p:nvPr/>
          </p:nvPicPr>
          <p:blipFill>
            <a:blip r:embed="rId34" cstate="print">
              <a:extLst>
                <a:ext uri="{BEBA8EAE-BF5A-486C-A8C5-ECC9F3942E4B}">
                  <a14:imgProps xmlns:a14="http://schemas.microsoft.com/office/drawing/2010/main">
                    <a14:imgLayer r:embed="rId35">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5777190" y="5040086"/>
              <a:ext cx="381707" cy="381762"/>
            </a:xfrm>
            <a:prstGeom prst="rect">
              <a:avLst/>
            </a:prstGeom>
            <a:noFill/>
            <a:extLst>
              <a:ext uri="{909E8E84-426E-40dd-AFC4-6F175D3DCCD1}">
                <a14:hiddenFill xmlns:a14="http://schemas.microsoft.com/office/drawing/2010/main">
                  <a:solidFill>
                    <a:srgbClr val="FFFFFF"/>
                  </a:solidFill>
                </a14:hiddenFill>
              </a:ext>
            </a:extLst>
          </p:spPr>
        </p:pic>
        <p:sp>
          <p:nvSpPr>
            <p:cNvPr id="239" name="L-Shape 238"/>
            <p:cNvSpPr/>
            <p:nvPr/>
          </p:nvSpPr>
          <p:spPr bwMode="auto">
            <a:xfrm flipH="1">
              <a:off x="5292557" y="4973462"/>
              <a:ext cx="990808" cy="822960"/>
            </a:xfrm>
            <a:prstGeom prst="corner">
              <a:avLst>
                <a:gd name="adj1" fmla="val 49207"/>
                <a:gd name="adj2" fmla="val 9020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40" name="Group 239"/>
          <p:cNvGrpSpPr/>
          <p:nvPr/>
        </p:nvGrpSpPr>
        <p:grpSpPr>
          <a:xfrm>
            <a:off x="10065553" y="3634960"/>
            <a:ext cx="806572" cy="818987"/>
            <a:chOff x="6489681" y="4973462"/>
            <a:chExt cx="822960" cy="835291"/>
          </a:xfrm>
        </p:grpSpPr>
        <p:pic>
          <p:nvPicPr>
            <p:cNvPr id="241" name="Picture 5" descr="C:\Users\Jonahs\Dropbox\Projects SCOTT\MEET Windows Azure\source\Background\tile-icon-CDN.png"/>
            <p:cNvPicPr>
              <a:picLocks noChangeAspect="1" noChangeArrowheads="1"/>
            </p:cNvPicPr>
            <p:nvPr/>
          </p:nvPicPr>
          <p:blipFill>
            <a:blip r:embed="rId36" cstate="print">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5914" y="5014690"/>
              <a:ext cx="495659" cy="491253"/>
            </a:xfrm>
            <a:prstGeom prst="rect">
              <a:avLst/>
            </a:prstGeom>
            <a:noFill/>
            <a:extLst>
              <a:ext uri="{909E8E84-426E-40dd-AFC4-6F175D3DCCD1}">
                <a14:hiddenFill xmlns:a14="http://schemas.microsoft.com/office/drawing/2010/main">
                  <a:solidFill>
                    <a:srgbClr val="FFFFFF"/>
                  </a:solidFill>
                </a14:hiddenFill>
              </a:ext>
            </a:extLst>
          </p:spPr>
        </p:pic>
        <p:sp>
          <p:nvSpPr>
            <p:cNvPr id="242" name="L-Shape 241"/>
            <p:cNvSpPr/>
            <p:nvPr/>
          </p:nvSpPr>
          <p:spPr bwMode="auto">
            <a:xfrm rot="5400000" flipV="1">
              <a:off x="6483515" y="4979628"/>
              <a:ext cx="835291" cy="822960"/>
            </a:xfrm>
            <a:prstGeom prst="corner">
              <a:avLst>
                <a:gd name="adj1" fmla="val 80102"/>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20051377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80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250"/>
                                        <p:tgtEl>
                                          <p:spTgt spid="178"/>
                                        </p:tgtEl>
                                      </p:cBhvr>
                                    </p:animEffect>
                                  </p:childTnLst>
                                </p:cTn>
                              </p:par>
                              <p:par>
                                <p:cTn id="11" presetID="10" presetClass="entr" presetSubtype="0" fill="hold" nodeType="withEffect">
                                  <p:stCondLst>
                                    <p:cond delay="80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250"/>
                                        <p:tgtEl>
                                          <p:spTgt spid="181"/>
                                        </p:tgtEl>
                                      </p:cBhvr>
                                    </p:animEffect>
                                  </p:childTnLst>
                                </p:cTn>
                              </p:par>
                              <p:par>
                                <p:cTn id="14" presetID="10" presetClass="entr" presetSubtype="0" fill="hold" nodeType="withEffect">
                                  <p:stCondLst>
                                    <p:cond delay="800"/>
                                  </p:stCondLst>
                                  <p:childTnLst>
                                    <p:set>
                                      <p:cBhvr>
                                        <p:cTn id="15" dur="1" fill="hold">
                                          <p:stCondLst>
                                            <p:cond delay="0"/>
                                          </p:stCondLst>
                                        </p:cTn>
                                        <p:tgtEl>
                                          <p:spTgt spid="184"/>
                                        </p:tgtEl>
                                        <p:attrNameLst>
                                          <p:attrName>style.visibility</p:attrName>
                                        </p:attrNameLst>
                                      </p:cBhvr>
                                      <p:to>
                                        <p:strVal val="visible"/>
                                      </p:to>
                                    </p:set>
                                    <p:animEffect transition="in" filter="fade">
                                      <p:cBhvr>
                                        <p:cTn id="16" dur="250"/>
                                        <p:tgtEl>
                                          <p:spTgt spid="184"/>
                                        </p:tgtEl>
                                      </p:cBhvr>
                                    </p:animEffect>
                                  </p:childTnLst>
                                </p:cTn>
                              </p:par>
                              <p:par>
                                <p:cTn id="17" presetID="10" presetClass="entr" presetSubtype="0" fill="hold" nodeType="withEffect">
                                  <p:stCondLst>
                                    <p:cond delay="800"/>
                                  </p:stCondLst>
                                  <p:childTnLst>
                                    <p:set>
                                      <p:cBhvr>
                                        <p:cTn id="18" dur="1" fill="hold">
                                          <p:stCondLst>
                                            <p:cond delay="0"/>
                                          </p:stCondLst>
                                        </p:cTn>
                                        <p:tgtEl>
                                          <p:spTgt spid="187"/>
                                        </p:tgtEl>
                                        <p:attrNameLst>
                                          <p:attrName>style.visibility</p:attrName>
                                        </p:attrNameLst>
                                      </p:cBhvr>
                                      <p:to>
                                        <p:strVal val="visible"/>
                                      </p:to>
                                    </p:set>
                                    <p:animEffect transition="in" filter="fade">
                                      <p:cBhvr>
                                        <p:cTn id="19" dur="250"/>
                                        <p:tgtEl>
                                          <p:spTgt spid="187"/>
                                        </p:tgtEl>
                                      </p:cBhvr>
                                    </p:animEffect>
                                  </p:childTnLst>
                                </p:cTn>
                              </p:par>
                              <p:par>
                                <p:cTn id="20" presetID="10" presetClass="entr" presetSubtype="0" fill="hold" nodeType="withEffect">
                                  <p:stCondLst>
                                    <p:cond delay="800"/>
                                  </p:stCondLst>
                                  <p:childTnLst>
                                    <p:set>
                                      <p:cBhvr>
                                        <p:cTn id="21" dur="1" fill="hold">
                                          <p:stCondLst>
                                            <p:cond delay="0"/>
                                          </p:stCondLst>
                                        </p:cTn>
                                        <p:tgtEl>
                                          <p:spTgt spid="190"/>
                                        </p:tgtEl>
                                        <p:attrNameLst>
                                          <p:attrName>style.visibility</p:attrName>
                                        </p:attrNameLst>
                                      </p:cBhvr>
                                      <p:to>
                                        <p:strVal val="visible"/>
                                      </p:to>
                                    </p:set>
                                    <p:animEffect transition="in" filter="fade">
                                      <p:cBhvr>
                                        <p:cTn id="22" dur="250"/>
                                        <p:tgtEl>
                                          <p:spTgt spid="190"/>
                                        </p:tgtEl>
                                      </p:cBhvr>
                                    </p:animEffect>
                                  </p:childTnLst>
                                </p:cTn>
                              </p:par>
                              <p:par>
                                <p:cTn id="23" presetID="10" presetClass="entr" presetSubtype="0" fill="hold" nodeType="withEffect">
                                  <p:stCondLst>
                                    <p:cond delay="800"/>
                                  </p:stCondLst>
                                  <p:childTnLst>
                                    <p:set>
                                      <p:cBhvr>
                                        <p:cTn id="24" dur="1" fill="hold">
                                          <p:stCondLst>
                                            <p:cond delay="0"/>
                                          </p:stCondLst>
                                        </p:cTn>
                                        <p:tgtEl>
                                          <p:spTgt spid="196"/>
                                        </p:tgtEl>
                                        <p:attrNameLst>
                                          <p:attrName>style.visibility</p:attrName>
                                        </p:attrNameLst>
                                      </p:cBhvr>
                                      <p:to>
                                        <p:strVal val="visible"/>
                                      </p:to>
                                    </p:set>
                                    <p:animEffect transition="in" filter="fade">
                                      <p:cBhvr>
                                        <p:cTn id="25" dur="250"/>
                                        <p:tgtEl>
                                          <p:spTgt spid="196"/>
                                        </p:tgtEl>
                                      </p:cBhvr>
                                    </p:animEffect>
                                  </p:childTnLst>
                                </p:cTn>
                              </p:par>
                              <p:par>
                                <p:cTn id="26" presetID="10" presetClass="entr" presetSubtype="0" fill="hold" nodeType="withEffect">
                                  <p:stCondLst>
                                    <p:cond delay="800"/>
                                  </p:stCondLst>
                                  <p:childTnLst>
                                    <p:set>
                                      <p:cBhvr>
                                        <p:cTn id="27" dur="1" fill="hold">
                                          <p:stCondLst>
                                            <p:cond delay="0"/>
                                          </p:stCondLst>
                                        </p:cTn>
                                        <p:tgtEl>
                                          <p:spTgt spid="193"/>
                                        </p:tgtEl>
                                        <p:attrNameLst>
                                          <p:attrName>style.visibility</p:attrName>
                                        </p:attrNameLst>
                                      </p:cBhvr>
                                      <p:to>
                                        <p:strVal val="visible"/>
                                      </p:to>
                                    </p:set>
                                    <p:animEffect transition="in" filter="fade">
                                      <p:cBhvr>
                                        <p:cTn id="28" dur="250"/>
                                        <p:tgtEl>
                                          <p:spTgt spid="193"/>
                                        </p:tgtEl>
                                      </p:cBhvr>
                                    </p:animEffect>
                                  </p:childTnLst>
                                </p:cTn>
                              </p:par>
                              <p:par>
                                <p:cTn id="29" presetID="10" presetClass="entr" presetSubtype="0" fill="hold" nodeType="withEffect">
                                  <p:stCondLst>
                                    <p:cond delay="80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250"/>
                                        <p:tgtEl>
                                          <p:spTgt spid="202"/>
                                        </p:tgtEl>
                                      </p:cBhvr>
                                    </p:animEffect>
                                  </p:childTnLst>
                                </p:cTn>
                              </p:par>
                              <p:par>
                                <p:cTn id="32" presetID="10" presetClass="entr" presetSubtype="0" fill="hold" nodeType="withEffect">
                                  <p:stCondLst>
                                    <p:cond delay="800"/>
                                  </p:stCondLst>
                                  <p:childTnLst>
                                    <p:set>
                                      <p:cBhvr>
                                        <p:cTn id="33" dur="1" fill="hold">
                                          <p:stCondLst>
                                            <p:cond delay="0"/>
                                          </p:stCondLst>
                                        </p:cTn>
                                        <p:tgtEl>
                                          <p:spTgt spid="205"/>
                                        </p:tgtEl>
                                        <p:attrNameLst>
                                          <p:attrName>style.visibility</p:attrName>
                                        </p:attrNameLst>
                                      </p:cBhvr>
                                      <p:to>
                                        <p:strVal val="visible"/>
                                      </p:to>
                                    </p:set>
                                    <p:animEffect transition="in" filter="fade">
                                      <p:cBhvr>
                                        <p:cTn id="34" dur="250"/>
                                        <p:tgtEl>
                                          <p:spTgt spid="205"/>
                                        </p:tgtEl>
                                      </p:cBhvr>
                                    </p:animEffect>
                                  </p:childTnLst>
                                </p:cTn>
                              </p:par>
                              <p:par>
                                <p:cTn id="35" presetID="10" presetClass="entr" presetSubtype="0" fill="hold" nodeType="withEffect">
                                  <p:stCondLst>
                                    <p:cond delay="800"/>
                                  </p:stCondLst>
                                  <p:childTnLst>
                                    <p:set>
                                      <p:cBhvr>
                                        <p:cTn id="36" dur="1" fill="hold">
                                          <p:stCondLst>
                                            <p:cond delay="0"/>
                                          </p:stCondLst>
                                        </p:cTn>
                                        <p:tgtEl>
                                          <p:spTgt spid="199"/>
                                        </p:tgtEl>
                                        <p:attrNameLst>
                                          <p:attrName>style.visibility</p:attrName>
                                        </p:attrNameLst>
                                      </p:cBhvr>
                                      <p:to>
                                        <p:strVal val="visible"/>
                                      </p:to>
                                    </p:set>
                                    <p:animEffect transition="in" filter="fade">
                                      <p:cBhvr>
                                        <p:cTn id="37" dur="250"/>
                                        <p:tgtEl>
                                          <p:spTgt spid="199"/>
                                        </p:tgtEl>
                                      </p:cBhvr>
                                    </p:animEffect>
                                  </p:childTnLst>
                                </p:cTn>
                              </p:par>
                              <p:par>
                                <p:cTn id="38" presetID="42" presetClass="path" presetSubtype="0" decel="100000" fill="hold" nodeType="withEffect">
                                  <p:stCondLst>
                                    <p:cond delay="1100"/>
                                  </p:stCondLst>
                                  <p:childTnLst>
                                    <p:animMotion origin="layout" path="M -1.30968E-6 -6.67272E-7 L -0.44409 -0.33159 " pathEditMode="relative" rAng="0" ptsTypes="AA">
                                      <p:cBhvr>
                                        <p:cTn id="39" dur="1000" fill="hold"/>
                                        <p:tgtEl>
                                          <p:spTgt spid="178"/>
                                        </p:tgtEl>
                                        <p:attrNameLst>
                                          <p:attrName>ppt_x</p:attrName>
                                          <p:attrName>ppt_y</p:attrName>
                                        </p:attrNameLst>
                                      </p:cBhvr>
                                      <p:rCtr x="-22211" y="-16591"/>
                                    </p:animMotion>
                                  </p:childTnLst>
                                </p:cTn>
                              </p:par>
                              <p:par>
                                <p:cTn id="40" presetID="42" presetClass="path" presetSubtype="0" decel="100000" fill="hold" nodeType="withEffect">
                                  <p:stCondLst>
                                    <p:cond delay="1100"/>
                                  </p:stCondLst>
                                  <p:childTnLst>
                                    <p:animMotion origin="layout" path="M -4.40133E-6 -4.58466E-6 L -0.40988 -0.32252 " pathEditMode="relative" rAng="0" ptsTypes="AA">
                                      <p:cBhvr>
                                        <p:cTn id="41" dur="1000" fill="hold"/>
                                        <p:tgtEl>
                                          <p:spTgt spid="181"/>
                                        </p:tgtEl>
                                        <p:attrNameLst>
                                          <p:attrName>ppt_x</p:attrName>
                                          <p:attrName>ppt_y</p:attrName>
                                        </p:attrNameLst>
                                      </p:cBhvr>
                                      <p:rCtr x="-20500" y="-16114"/>
                                    </p:animMotion>
                                  </p:childTnLst>
                                </p:cTn>
                              </p:par>
                              <p:par>
                                <p:cTn id="42" presetID="42" presetClass="path" presetSubtype="0" decel="100000" fill="hold" nodeType="withEffect">
                                  <p:stCondLst>
                                    <p:cond delay="1100"/>
                                  </p:stCondLst>
                                  <p:childTnLst>
                                    <p:animMotion origin="layout" path="M -2.43809E-6 2.67363E-6 L -0.40567 -0.51226 " pathEditMode="relative" rAng="0" ptsTypes="AA">
                                      <p:cBhvr>
                                        <p:cTn id="43" dur="1000" fill="hold"/>
                                        <p:tgtEl>
                                          <p:spTgt spid="184"/>
                                        </p:tgtEl>
                                        <p:attrNameLst>
                                          <p:attrName>ppt_x</p:attrName>
                                          <p:attrName>ppt_y</p:attrName>
                                        </p:attrNameLst>
                                      </p:cBhvr>
                                      <p:rCtr x="-20232" y="-25624"/>
                                    </p:animMotion>
                                  </p:childTnLst>
                                </p:cTn>
                              </p:par>
                              <p:par>
                                <p:cTn id="44" presetID="42" presetClass="path" presetSubtype="0" decel="57000" fill="hold" nodeType="withEffect">
                                  <p:stCondLst>
                                    <p:cond delay="1100"/>
                                  </p:stCondLst>
                                  <p:childTnLst>
                                    <p:animMotion origin="layout" path="M -3.70692E-6 4.56196E-6 L -0.46145 -0.29006 " pathEditMode="relative" rAng="0" ptsTypes="AA">
                                      <p:cBhvr>
                                        <p:cTn id="45" dur="1000" fill="hold"/>
                                        <p:tgtEl>
                                          <p:spTgt spid="187"/>
                                        </p:tgtEl>
                                        <p:attrNameLst>
                                          <p:attrName>ppt_x</p:attrName>
                                          <p:attrName>ppt_y</p:attrName>
                                        </p:attrNameLst>
                                      </p:cBhvr>
                                      <p:rCtr x="-23117" y="-14526"/>
                                    </p:animMotion>
                                  </p:childTnLst>
                                </p:cTn>
                              </p:par>
                              <p:par>
                                <p:cTn id="46" presetID="42" presetClass="path" presetSubtype="0" decel="100000" fill="hold" nodeType="withEffect">
                                  <p:stCondLst>
                                    <p:cond delay="1100"/>
                                  </p:stCondLst>
                                  <p:childTnLst>
                                    <p:animMotion origin="layout" path="M -3.51034E-6 -3.35906E-6 L -0.38256 -0.28983 " pathEditMode="relative" rAng="0" ptsTypes="AA">
                                      <p:cBhvr>
                                        <p:cTn id="47" dur="1000" fill="hold"/>
                                        <p:tgtEl>
                                          <p:spTgt spid="190"/>
                                        </p:tgtEl>
                                        <p:attrNameLst>
                                          <p:attrName>ppt_x</p:attrName>
                                          <p:attrName>ppt_y</p:attrName>
                                        </p:attrNameLst>
                                      </p:cBhvr>
                                      <p:rCtr x="-19135" y="-14503"/>
                                    </p:animMotion>
                                  </p:childTnLst>
                                </p:cTn>
                              </p:par>
                              <p:par>
                                <p:cTn id="48" presetID="42" presetClass="path" presetSubtype="0" decel="100000" fill="hold" nodeType="withEffect">
                                  <p:stCondLst>
                                    <p:cond delay="1100"/>
                                  </p:stCondLst>
                                  <p:childTnLst>
                                    <p:animMotion origin="layout" path="M -3.78095E-6 -2.70994E-6 L -0.33227 -0.30072 " pathEditMode="relative" rAng="0" ptsTypes="AA">
                                      <p:cBhvr>
                                        <p:cTn id="49" dur="1000" fill="hold"/>
                                        <p:tgtEl>
                                          <p:spTgt spid="196"/>
                                        </p:tgtEl>
                                        <p:attrNameLst>
                                          <p:attrName>ppt_x</p:attrName>
                                          <p:attrName>ppt_y</p:attrName>
                                        </p:attrNameLst>
                                      </p:cBhvr>
                                      <p:rCtr x="-16594" y="-15070"/>
                                    </p:animMotion>
                                  </p:childTnLst>
                                </p:cTn>
                              </p:par>
                              <p:par>
                                <p:cTn id="50" presetID="42" presetClass="path" presetSubtype="0" decel="100000" fill="hold" nodeType="withEffect">
                                  <p:stCondLst>
                                    <p:cond delay="1100"/>
                                  </p:stCondLst>
                                  <p:childTnLst>
                                    <p:animMotion origin="layout" path="M -2.78785E-6 2.85066E-6 L -0.41473 -0.42578 " pathEditMode="relative" rAng="0" ptsTypes="AA">
                                      <p:cBhvr>
                                        <p:cTn id="51" dur="1000" fill="hold"/>
                                        <p:tgtEl>
                                          <p:spTgt spid="193"/>
                                        </p:tgtEl>
                                        <p:attrNameLst>
                                          <p:attrName>ppt_x</p:attrName>
                                          <p:attrName>ppt_y</p:attrName>
                                        </p:attrNameLst>
                                      </p:cBhvr>
                                      <p:rCtr x="-20756" y="-21289"/>
                                    </p:animMotion>
                                  </p:childTnLst>
                                </p:cTn>
                              </p:par>
                              <p:par>
                                <p:cTn id="52" presetID="42" presetClass="path" presetSubtype="0" decel="100000" fill="hold" nodeType="withEffect">
                                  <p:stCondLst>
                                    <p:cond delay="1100"/>
                                  </p:stCondLst>
                                  <p:childTnLst>
                                    <p:animMotion origin="layout" path="M -3.41588E-6 -2.93236E-6 L -0.36801 -0.30413 " pathEditMode="relative" rAng="0" ptsTypes="AA">
                                      <p:cBhvr>
                                        <p:cTn id="53" dur="1000" fill="hold"/>
                                        <p:tgtEl>
                                          <p:spTgt spid="202"/>
                                        </p:tgtEl>
                                        <p:attrNameLst>
                                          <p:attrName>ppt_x</p:attrName>
                                          <p:attrName>ppt_y</p:attrName>
                                        </p:attrNameLst>
                                      </p:cBhvr>
                                      <p:rCtr x="-18369" y="-15252"/>
                                    </p:animMotion>
                                  </p:childTnLst>
                                </p:cTn>
                              </p:par>
                              <p:par>
                                <p:cTn id="54" presetID="42" presetClass="path" presetSubtype="0" decel="100000" fill="hold" nodeType="withEffect">
                                  <p:stCondLst>
                                    <p:cond delay="1100"/>
                                  </p:stCondLst>
                                  <p:childTnLst>
                                    <p:animMotion origin="layout" path="M 3.87286E-6 -7.85293E-7 L -0.37299 -0.30504 " pathEditMode="relative" rAng="0" ptsTypes="AA">
                                      <p:cBhvr>
                                        <p:cTn id="55" dur="1000" fill="hold"/>
                                        <p:tgtEl>
                                          <p:spTgt spid="205"/>
                                        </p:tgtEl>
                                        <p:attrNameLst>
                                          <p:attrName>ppt_x</p:attrName>
                                          <p:attrName>ppt_y</p:attrName>
                                        </p:attrNameLst>
                                      </p:cBhvr>
                                      <p:rCtr x="-18586" y="-15297"/>
                                    </p:animMotion>
                                  </p:childTnLst>
                                </p:cTn>
                              </p:par>
                              <p:par>
                                <p:cTn id="56" presetID="42" presetClass="path" presetSubtype="0" decel="100000" fill="hold" nodeType="withEffect">
                                  <p:stCondLst>
                                    <p:cond delay="1100"/>
                                  </p:stCondLst>
                                  <p:childTnLst>
                                    <p:animMotion origin="layout" path="M -2.88231E-6 2.79165E-6 L -0.42583 -0.40967 " pathEditMode="relative" rAng="0" ptsTypes="AA">
                                      <p:cBhvr>
                                        <p:cTn id="57" dur="1000" fill="hold"/>
                                        <p:tgtEl>
                                          <p:spTgt spid="199"/>
                                        </p:tgtEl>
                                        <p:attrNameLst>
                                          <p:attrName>ppt_x</p:attrName>
                                          <p:attrName>ppt_y</p:attrName>
                                        </p:attrNameLst>
                                      </p:cBhvr>
                                      <p:rCtr x="-21266" y="-20427"/>
                                    </p:animMotion>
                                  </p:childTnLst>
                                </p:cTn>
                              </p:par>
                              <p:par>
                                <p:cTn id="58" presetID="2" presetClass="entr" presetSubtype="8" decel="100000" fill="hold" grpId="0" nodeType="withEffect">
                                  <p:stCondLst>
                                    <p:cond delay="2100"/>
                                  </p:stCondLst>
                                  <p:childTnLst>
                                    <p:set>
                                      <p:cBhvr>
                                        <p:cTn id="59" dur="1" fill="hold">
                                          <p:stCondLst>
                                            <p:cond delay="0"/>
                                          </p:stCondLst>
                                        </p:cTn>
                                        <p:tgtEl>
                                          <p:spTgt spid="131"/>
                                        </p:tgtEl>
                                        <p:attrNameLst>
                                          <p:attrName>style.visibility</p:attrName>
                                        </p:attrNameLst>
                                      </p:cBhvr>
                                      <p:to>
                                        <p:strVal val="visible"/>
                                      </p:to>
                                    </p:set>
                                    <p:anim calcmode="lin" valueType="num">
                                      <p:cBhvr additive="base">
                                        <p:cTn id="60" dur="750" fill="hold"/>
                                        <p:tgtEl>
                                          <p:spTgt spid="131"/>
                                        </p:tgtEl>
                                        <p:attrNameLst>
                                          <p:attrName>ppt_x</p:attrName>
                                        </p:attrNameLst>
                                      </p:cBhvr>
                                      <p:tavLst>
                                        <p:tav tm="0">
                                          <p:val>
                                            <p:strVal val="0-#ppt_w/2"/>
                                          </p:val>
                                        </p:tav>
                                        <p:tav tm="100000">
                                          <p:val>
                                            <p:strVal val="#ppt_x"/>
                                          </p:val>
                                        </p:tav>
                                      </p:tavLst>
                                    </p:anim>
                                    <p:anim calcmode="lin" valueType="num">
                                      <p:cBhvr additive="base">
                                        <p:cTn id="61" dur="750" fill="hold"/>
                                        <p:tgtEl>
                                          <p:spTgt spid="131"/>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22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250"/>
                                        <p:tgtEl>
                                          <p:spTgt spid="148"/>
                                        </p:tgtEl>
                                      </p:cBhvr>
                                    </p:animEffect>
                                  </p:childTnLst>
                                </p:cTn>
                              </p:par>
                              <p:par>
                                <p:cTn id="65" presetID="10" presetClass="entr" presetSubtype="0" fill="hold" grpId="0" nodeType="withEffect">
                                  <p:stCondLst>
                                    <p:cond delay="2200"/>
                                  </p:stCondLst>
                                  <p:childTnLst>
                                    <p:set>
                                      <p:cBhvr>
                                        <p:cTn id="66" dur="1" fill="hold">
                                          <p:stCondLst>
                                            <p:cond delay="0"/>
                                          </p:stCondLst>
                                        </p:cTn>
                                        <p:tgtEl>
                                          <p:spTgt spid="149"/>
                                        </p:tgtEl>
                                        <p:attrNameLst>
                                          <p:attrName>style.visibility</p:attrName>
                                        </p:attrNameLst>
                                      </p:cBhvr>
                                      <p:to>
                                        <p:strVal val="visible"/>
                                      </p:to>
                                    </p:set>
                                    <p:animEffect transition="in" filter="fade">
                                      <p:cBhvr>
                                        <p:cTn id="67" dur="250"/>
                                        <p:tgtEl>
                                          <p:spTgt spid="149"/>
                                        </p:tgtEl>
                                      </p:cBhvr>
                                    </p:animEffect>
                                  </p:childTnLst>
                                </p:cTn>
                              </p:par>
                              <p:par>
                                <p:cTn id="68" presetID="10" presetClass="entr" presetSubtype="0" fill="hold" nodeType="withEffect">
                                  <p:stCondLst>
                                    <p:cond delay="220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250"/>
                                        <p:tgtEl>
                                          <p:spTgt spid="144"/>
                                        </p:tgtEl>
                                      </p:cBhvr>
                                    </p:animEffect>
                                  </p:childTnLst>
                                </p:cTn>
                              </p:par>
                              <p:par>
                                <p:cTn id="71" presetID="10" presetClass="entr" presetSubtype="0" fill="hold" grpId="0" nodeType="withEffect">
                                  <p:stCondLst>
                                    <p:cond delay="220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250"/>
                                        <p:tgtEl>
                                          <p:spTgt spid="145"/>
                                        </p:tgtEl>
                                      </p:cBhvr>
                                    </p:animEffect>
                                  </p:childTnLst>
                                </p:cTn>
                              </p:par>
                              <p:par>
                                <p:cTn id="74" presetID="10" presetClass="entr" presetSubtype="0" fill="hold" nodeType="withEffect">
                                  <p:stCondLst>
                                    <p:cond delay="2200"/>
                                  </p:stCondLst>
                                  <p:childTnLst>
                                    <p:set>
                                      <p:cBhvr>
                                        <p:cTn id="75" dur="1" fill="hold">
                                          <p:stCondLst>
                                            <p:cond delay="0"/>
                                          </p:stCondLst>
                                        </p:cTn>
                                        <p:tgtEl>
                                          <p:spTgt spid="142"/>
                                        </p:tgtEl>
                                        <p:attrNameLst>
                                          <p:attrName>style.visibility</p:attrName>
                                        </p:attrNameLst>
                                      </p:cBhvr>
                                      <p:to>
                                        <p:strVal val="visible"/>
                                      </p:to>
                                    </p:set>
                                    <p:animEffect transition="in" filter="fade">
                                      <p:cBhvr>
                                        <p:cTn id="76" dur="250"/>
                                        <p:tgtEl>
                                          <p:spTgt spid="142"/>
                                        </p:tgtEl>
                                      </p:cBhvr>
                                    </p:animEffect>
                                  </p:childTnLst>
                                </p:cTn>
                              </p:par>
                              <p:par>
                                <p:cTn id="77" presetID="10" presetClass="entr" presetSubtype="0" fill="hold" grpId="0" nodeType="withEffect">
                                  <p:stCondLst>
                                    <p:cond delay="2200"/>
                                  </p:stCondLst>
                                  <p:childTnLst>
                                    <p:set>
                                      <p:cBhvr>
                                        <p:cTn id="78" dur="1" fill="hold">
                                          <p:stCondLst>
                                            <p:cond delay="0"/>
                                          </p:stCondLst>
                                        </p:cTn>
                                        <p:tgtEl>
                                          <p:spTgt spid="143"/>
                                        </p:tgtEl>
                                        <p:attrNameLst>
                                          <p:attrName>style.visibility</p:attrName>
                                        </p:attrNameLst>
                                      </p:cBhvr>
                                      <p:to>
                                        <p:strVal val="visible"/>
                                      </p:to>
                                    </p:set>
                                    <p:animEffect transition="in" filter="fade">
                                      <p:cBhvr>
                                        <p:cTn id="79" dur="250"/>
                                        <p:tgtEl>
                                          <p:spTgt spid="143"/>
                                        </p:tgtEl>
                                      </p:cBhvr>
                                    </p:animEffect>
                                  </p:childTnLst>
                                </p:cTn>
                              </p:par>
                              <p:par>
                                <p:cTn id="80" presetID="10" presetClass="entr" presetSubtype="0" fill="hold" nodeType="withEffect">
                                  <p:stCondLst>
                                    <p:cond delay="220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250"/>
                                        <p:tgtEl>
                                          <p:spTgt spid="168"/>
                                        </p:tgtEl>
                                      </p:cBhvr>
                                    </p:animEffect>
                                  </p:childTnLst>
                                </p:cTn>
                              </p:par>
                              <p:par>
                                <p:cTn id="83" presetID="10" presetClass="entr" presetSubtype="0" fill="hold" grpId="0" nodeType="withEffect">
                                  <p:stCondLst>
                                    <p:cond delay="220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250"/>
                                        <p:tgtEl>
                                          <p:spTgt spid="169"/>
                                        </p:tgtEl>
                                      </p:cBhvr>
                                    </p:animEffect>
                                  </p:childTnLst>
                                </p:cTn>
                              </p:par>
                              <p:par>
                                <p:cTn id="86" presetID="10" presetClass="entr" presetSubtype="0" fill="hold" nodeType="withEffect">
                                  <p:stCondLst>
                                    <p:cond delay="2200"/>
                                  </p:stCondLst>
                                  <p:childTnLst>
                                    <p:set>
                                      <p:cBhvr>
                                        <p:cTn id="87" dur="1" fill="hold">
                                          <p:stCondLst>
                                            <p:cond delay="0"/>
                                          </p:stCondLst>
                                        </p:cTn>
                                        <p:tgtEl>
                                          <p:spTgt spid="166"/>
                                        </p:tgtEl>
                                        <p:attrNameLst>
                                          <p:attrName>style.visibility</p:attrName>
                                        </p:attrNameLst>
                                      </p:cBhvr>
                                      <p:to>
                                        <p:strVal val="visible"/>
                                      </p:to>
                                    </p:set>
                                    <p:animEffect transition="in" filter="fade">
                                      <p:cBhvr>
                                        <p:cTn id="88" dur="250"/>
                                        <p:tgtEl>
                                          <p:spTgt spid="166"/>
                                        </p:tgtEl>
                                      </p:cBhvr>
                                    </p:animEffect>
                                  </p:childTnLst>
                                </p:cTn>
                              </p:par>
                              <p:par>
                                <p:cTn id="89" presetID="10" presetClass="entr" presetSubtype="0" fill="hold" grpId="0" nodeType="withEffect">
                                  <p:stCondLst>
                                    <p:cond delay="2200"/>
                                  </p:stCondLst>
                                  <p:childTnLst>
                                    <p:set>
                                      <p:cBhvr>
                                        <p:cTn id="90" dur="1" fill="hold">
                                          <p:stCondLst>
                                            <p:cond delay="0"/>
                                          </p:stCondLst>
                                        </p:cTn>
                                        <p:tgtEl>
                                          <p:spTgt spid="167"/>
                                        </p:tgtEl>
                                        <p:attrNameLst>
                                          <p:attrName>style.visibility</p:attrName>
                                        </p:attrNameLst>
                                      </p:cBhvr>
                                      <p:to>
                                        <p:strVal val="visible"/>
                                      </p:to>
                                    </p:set>
                                    <p:animEffect transition="in" filter="fade">
                                      <p:cBhvr>
                                        <p:cTn id="91" dur="250"/>
                                        <p:tgtEl>
                                          <p:spTgt spid="167"/>
                                        </p:tgtEl>
                                      </p:cBhvr>
                                    </p:animEffect>
                                  </p:childTnLst>
                                </p:cTn>
                              </p:par>
                              <p:par>
                                <p:cTn id="92" presetID="10" presetClass="entr" presetSubtype="0" fill="hold" nodeType="withEffect">
                                  <p:stCondLst>
                                    <p:cond delay="2200"/>
                                  </p:stCondLst>
                                  <p:childTnLst>
                                    <p:set>
                                      <p:cBhvr>
                                        <p:cTn id="93" dur="1" fill="hold">
                                          <p:stCondLst>
                                            <p:cond delay="0"/>
                                          </p:stCondLst>
                                        </p:cTn>
                                        <p:tgtEl>
                                          <p:spTgt spid="164"/>
                                        </p:tgtEl>
                                        <p:attrNameLst>
                                          <p:attrName>style.visibility</p:attrName>
                                        </p:attrNameLst>
                                      </p:cBhvr>
                                      <p:to>
                                        <p:strVal val="visible"/>
                                      </p:to>
                                    </p:set>
                                    <p:animEffect transition="in" filter="fade">
                                      <p:cBhvr>
                                        <p:cTn id="94" dur="250"/>
                                        <p:tgtEl>
                                          <p:spTgt spid="164"/>
                                        </p:tgtEl>
                                      </p:cBhvr>
                                    </p:animEffect>
                                  </p:childTnLst>
                                </p:cTn>
                              </p:par>
                              <p:par>
                                <p:cTn id="95" presetID="10" presetClass="entr" presetSubtype="0" fill="hold" grpId="0" nodeType="withEffect">
                                  <p:stCondLst>
                                    <p:cond delay="220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250"/>
                                        <p:tgtEl>
                                          <p:spTgt spid="165"/>
                                        </p:tgtEl>
                                      </p:cBhvr>
                                    </p:animEffect>
                                  </p:childTnLst>
                                </p:cTn>
                              </p:par>
                              <p:par>
                                <p:cTn id="98" presetID="10" presetClass="entr" presetSubtype="0" fill="hold" grpId="0" nodeType="withEffect">
                                  <p:stCondLst>
                                    <p:cond delay="2200"/>
                                  </p:stCondLst>
                                  <p:childTnLst>
                                    <p:set>
                                      <p:cBhvr>
                                        <p:cTn id="99" dur="1" fill="hold">
                                          <p:stCondLst>
                                            <p:cond delay="0"/>
                                          </p:stCondLst>
                                        </p:cTn>
                                        <p:tgtEl>
                                          <p:spTgt spid="146"/>
                                        </p:tgtEl>
                                        <p:attrNameLst>
                                          <p:attrName>style.visibility</p:attrName>
                                        </p:attrNameLst>
                                      </p:cBhvr>
                                      <p:to>
                                        <p:strVal val="visible"/>
                                      </p:to>
                                    </p:set>
                                    <p:animEffect transition="in" filter="fade">
                                      <p:cBhvr>
                                        <p:cTn id="100" dur="250"/>
                                        <p:tgtEl>
                                          <p:spTgt spid="146"/>
                                        </p:tgtEl>
                                      </p:cBhvr>
                                    </p:animEffect>
                                  </p:childTnLst>
                                </p:cTn>
                              </p:par>
                              <p:par>
                                <p:cTn id="101" presetID="10" presetClass="entr" presetSubtype="0" fill="hold" grpId="0" nodeType="withEffect">
                                  <p:stCondLst>
                                    <p:cond delay="220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250"/>
                                        <p:tgtEl>
                                          <p:spTgt spid="147"/>
                                        </p:tgtEl>
                                      </p:cBhvr>
                                    </p:animEffect>
                                  </p:childTnLst>
                                </p:cTn>
                              </p:par>
                              <p:par>
                                <p:cTn id="104" presetID="10" presetClass="entr" presetSubtype="0" fill="hold" grpId="0" nodeType="withEffect">
                                  <p:stCondLst>
                                    <p:cond delay="2200"/>
                                  </p:stCondLst>
                                  <p:childTnLst>
                                    <p:set>
                                      <p:cBhvr>
                                        <p:cTn id="105" dur="1" fill="hold">
                                          <p:stCondLst>
                                            <p:cond delay="0"/>
                                          </p:stCondLst>
                                        </p:cTn>
                                        <p:tgtEl>
                                          <p:spTgt spid="150"/>
                                        </p:tgtEl>
                                        <p:attrNameLst>
                                          <p:attrName>style.visibility</p:attrName>
                                        </p:attrNameLst>
                                      </p:cBhvr>
                                      <p:to>
                                        <p:strVal val="visible"/>
                                      </p:to>
                                    </p:set>
                                    <p:animEffect transition="in" filter="fade">
                                      <p:cBhvr>
                                        <p:cTn id="106" dur="250"/>
                                        <p:tgtEl>
                                          <p:spTgt spid="150"/>
                                        </p:tgtEl>
                                      </p:cBhvr>
                                    </p:animEffect>
                                  </p:childTnLst>
                                </p:cTn>
                              </p:par>
                              <p:par>
                                <p:cTn id="107" presetID="10" presetClass="entr" presetSubtype="0" fill="hold" grpId="0" nodeType="withEffect">
                                  <p:stCondLst>
                                    <p:cond delay="2200"/>
                                  </p:stCondLst>
                                  <p:childTnLst>
                                    <p:set>
                                      <p:cBhvr>
                                        <p:cTn id="108" dur="1" fill="hold">
                                          <p:stCondLst>
                                            <p:cond delay="0"/>
                                          </p:stCondLst>
                                        </p:cTn>
                                        <p:tgtEl>
                                          <p:spTgt spid="151"/>
                                        </p:tgtEl>
                                        <p:attrNameLst>
                                          <p:attrName>style.visibility</p:attrName>
                                        </p:attrNameLst>
                                      </p:cBhvr>
                                      <p:to>
                                        <p:strVal val="visible"/>
                                      </p:to>
                                    </p:set>
                                    <p:animEffect transition="in" filter="fade">
                                      <p:cBhvr>
                                        <p:cTn id="109" dur="250"/>
                                        <p:tgtEl>
                                          <p:spTgt spid="151"/>
                                        </p:tgtEl>
                                      </p:cBhvr>
                                    </p:animEffect>
                                  </p:childTnLst>
                                </p:cTn>
                              </p:par>
                              <p:par>
                                <p:cTn id="110" presetID="10" presetClass="entr" presetSubtype="0" fill="hold" grpId="0" nodeType="withEffect">
                                  <p:stCondLst>
                                    <p:cond delay="2200"/>
                                  </p:stCondLst>
                                  <p:childTnLst>
                                    <p:set>
                                      <p:cBhvr>
                                        <p:cTn id="111" dur="1" fill="hold">
                                          <p:stCondLst>
                                            <p:cond delay="0"/>
                                          </p:stCondLst>
                                        </p:cTn>
                                        <p:tgtEl>
                                          <p:spTgt spid="154"/>
                                        </p:tgtEl>
                                        <p:attrNameLst>
                                          <p:attrName>style.visibility</p:attrName>
                                        </p:attrNameLst>
                                      </p:cBhvr>
                                      <p:to>
                                        <p:strVal val="visible"/>
                                      </p:to>
                                    </p:set>
                                    <p:animEffect transition="in" filter="fade">
                                      <p:cBhvr>
                                        <p:cTn id="112" dur="250"/>
                                        <p:tgtEl>
                                          <p:spTgt spid="154"/>
                                        </p:tgtEl>
                                      </p:cBhvr>
                                    </p:animEffect>
                                  </p:childTnLst>
                                </p:cTn>
                              </p:par>
                              <p:par>
                                <p:cTn id="113" presetID="10" presetClass="entr" presetSubtype="0" fill="hold" grpId="0" nodeType="withEffect">
                                  <p:stCondLst>
                                    <p:cond delay="2200"/>
                                  </p:stCondLst>
                                  <p:childTnLst>
                                    <p:set>
                                      <p:cBhvr>
                                        <p:cTn id="114" dur="1" fill="hold">
                                          <p:stCondLst>
                                            <p:cond delay="0"/>
                                          </p:stCondLst>
                                        </p:cTn>
                                        <p:tgtEl>
                                          <p:spTgt spid="155"/>
                                        </p:tgtEl>
                                        <p:attrNameLst>
                                          <p:attrName>style.visibility</p:attrName>
                                        </p:attrNameLst>
                                      </p:cBhvr>
                                      <p:to>
                                        <p:strVal val="visible"/>
                                      </p:to>
                                    </p:set>
                                    <p:animEffect transition="in" filter="fade">
                                      <p:cBhvr>
                                        <p:cTn id="115" dur="250"/>
                                        <p:tgtEl>
                                          <p:spTgt spid="155"/>
                                        </p:tgtEl>
                                      </p:cBhvr>
                                    </p:animEffect>
                                  </p:childTnLst>
                                </p:cTn>
                              </p:par>
                              <p:par>
                                <p:cTn id="116" presetID="10" presetClass="entr" presetSubtype="0" fill="hold" nodeType="withEffect">
                                  <p:stCondLst>
                                    <p:cond delay="220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250"/>
                                        <p:tgtEl>
                                          <p:spTgt spid="152"/>
                                        </p:tgtEl>
                                      </p:cBhvr>
                                    </p:animEffect>
                                  </p:childTnLst>
                                </p:cTn>
                              </p:par>
                              <p:par>
                                <p:cTn id="119" presetID="10" presetClass="entr" presetSubtype="0" fill="hold" grpId="0" nodeType="withEffect">
                                  <p:stCondLst>
                                    <p:cond delay="2200"/>
                                  </p:stCondLst>
                                  <p:childTnLst>
                                    <p:set>
                                      <p:cBhvr>
                                        <p:cTn id="120" dur="1" fill="hold">
                                          <p:stCondLst>
                                            <p:cond delay="0"/>
                                          </p:stCondLst>
                                        </p:cTn>
                                        <p:tgtEl>
                                          <p:spTgt spid="153"/>
                                        </p:tgtEl>
                                        <p:attrNameLst>
                                          <p:attrName>style.visibility</p:attrName>
                                        </p:attrNameLst>
                                      </p:cBhvr>
                                      <p:to>
                                        <p:strVal val="visible"/>
                                      </p:to>
                                    </p:set>
                                    <p:animEffect transition="in" filter="fade">
                                      <p:cBhvr>
                                        <p:cTn id="121" dur="250"/>
                                        <p:tgtEl>
                                          <p:spTgt spid="153"/>
                                        </p:tgtEl>
                                      </p:cBhvr>
                                    </p:animEffect>
                                  </p:childTnLst>
                                </p:cTn>
                              </p:par>
                              <p:par>
                                <p:cTn id="122" presetID="10" presetClass="exit" presetSubtype="0" fill="hold" nodeType="withEffect">
                                  <p:stCondLst>
                                    <p:cond delay="2200"/>
                                  </p:stCondLst>
                                  <p:childTnLst>
                                    <p:animEffect transition="out" filter="fade">
                                      <p:cBhvr>
                                        <p:cTn id="123" dur="250"/>
                                        <p:tgtEl>
                                          <p:spTgt spid="178"/>
                                        </p:tgtEl>
                                      </p:cBhvr>
                                    </p:animEffect>
                                    <p:set>
                                      <p:cBhvr>
                                        <p:cTn id="124" dur="1" fill="hold">
                                          <p:stCondLst>
                                            <p:cond delay="249"/>
                                          </p:stCondLst>
                                        </p:cTn>
                                        <p:tgtEl>
                                          <p:spTgt spid="178"/>
                                        </p:tgtEl>
                                        <p:attrNameLst>
                                          <p:attrName>style.visibility</p:attrName>
                                        </p:attrNameLst>
                                      </p:cBhvr>
                                      <p:to>
                                        <p:strVal val="hidden"/>
                                      </p:to>
                                    </p:set>
                                  </p:childTnLst>
                                </p:cTn>
                              </p:par>
                              <p:par>
                                <p:cTn id="125" presetID="10" presetClass="exit" presetSubtype="0" fill="hold" nodeType="withEffect">
                                  <p:stCondLst>
                                    <p:cond delay="2100"/>
                                  </p:stCondLst>
                                  <p:childTnLst>
                                    <p:animEffect transition="out" filter="fade">
                                      <p:cBhvr>
                                        <p:cTn id="126" dur="250"/>
                                        <p:tgtEl>
                                          <p:spTgt spid="181"/>
                                        </p:tgtEl>
                                      </p:cBhvr>
                                    </p:animEffect>
                                    <p:set>
                                      <p:cBhvr>
                                        <p:cTn id="127" dur="1" fill="hold">
                                          <p:stCondLst>
                                            <p:cond delay="249"/>
                                          </p:stCondLst>
                                        </p:cTn>
                                        <p:tgtEl>
                                          <p:spTgt spid="181"/>
                                        </p:tgtEl>
                                        <p:attrNameLst>
                                          <p:attrName>style.visibility</p:attrName>
                                        </p:attrNameLst>
                                      </p:cBhvr>
                                      <p:to>
                                        <p:strVal val="hidden"/>
                                      </p:to>
                                    </p:set>
                                  </p:childTnLst>
                                </p:cTn>
                              </p:par>
                              <p:par>
                                <p:cTn id="128" presetID="10" presetClass="exit" presetSubtype="0" fill="hold" nodeType="withEffect">
                                  <p:stCondLst>
                                    <p:cond delay="2100"/>
                                  </p:stCondLst>
                                  <p:childTnLst>
                                    <p:animEffect transition="out" filter="fade">
                                      <p:cBhvr>
                                        <p:cTn id="129" dur="250"/>
                                        <p:tgtEl>
                                          <p:spTgt spid="184"/>
                                        </p:tgtEl>
                                      </p:cBhvr>
                                    </p:animEffect>
                                    <p:set>
                                      <p:cBhvr>
                                        <p:cTn id="130" dur="1" fill="hold">
                                          <p:stCondLst>
                                            <p:cond delay="249"/>
                                          </p:stCondLst>
                                        </p:cTn>
                                        <p:tgtEl>
                                          <p:spTgt spid="184"/>
                                        </p:tgtEl>
                                        <p:attrNameLst>
                                          <p:attrName>style.visibility</p:attrName>
                                        </p:attrNameLst>
                                      </p:cBhvr>
                                      <p:to>
                                        <p:strVal val="hidden"/>
                                      </p:to>
                                    </p:set>
                                  </p:childTnLst>
                                </p:cTn>
                              </p:par>
                              <p:par>
                                <p:cTn id="131" presetID="10" presetClass="exit" presetSubtype="0" fill="hold" nodeType="withEffect">
                                  <p:stCondLst>
                                    <p:cond delay="2100"/>
                                  </p:stCondLst>
                                  <p:childTnLst>
                                    <p:animEffect transition="out" filter="fade">
                                      <p:cBhvr>
                                        <p:cTn id="132" dur="250"/>
                                        <p:tgtEl>
                                          <p:spTgt spid="187"/>
                                        </p:tgtEl>
                                      </p:cBhvr>
                                    </p:animEffect>
                                    <p:set>
                                      <p:cBhvr>
                                        <p:cTn id="133" dur="1" fill="hold">
                                          <p:stCondLst>
                                            <p:cond delay="249"/>
                                          </p:stCondLst>
                                        </p:cTn>
                                        <p:tgtEl>
                                          <p:spTgt spid="187"/>
                                        </p:tgtEl>
                                        <p:attrNameLst>
                                          <p:attrName>style.visibility</p:attrName>
                                        </p:attrNameLst>
                                      </p:cBhvr>
                                      <p:to>
                                        <p:strVal val="hidden"/>
                                      </p:to>
                                    </p:set>
                                  </p:childTnLst>
                                </p:cTn>
                              </p:par>
                              <p:par>
                                <p:cTn id="134" presetID="10" presetClass="exit" presetSubtype="0" fill="hold" nodeType="withEffect">
                                  <p:stCondLst>
                                    <p:cond delay="2100"/>
                                  </p:stCondLst>
                                  <p:childTnLst>
                                    <p:animEffect transition="out" filter="fade">
                                      <p:cBhvr>
                                        <p:cTn id="135" dur="250"/>
                                        <p:tgtEl>
                                          <p:spTgt spid="190"/>
                                        </p:tgtEl>
                                      </p:cBhvr>
                                    </p:animEffect>
                                    <p:set>
                                      <p:cBhvr>
                                        <p:cTn id="136" dur="1" fill="hold">
                                          <p:stCondLst>
                                            <p:cond delay="249"/>
                                          </p:stCondLst>
                                        </p:cTn>
                                        <p:tgtEl>
                                          <p:spTgt spid="190"/>
                                        </p:tgtEl>
                                        <p:attrNameLst>
                                          <p:attrName>style.visibility</p:attrName>
                                        </p:attrNameLst>
                                      </p:cBhvr>
                                      <p:to>
                                        <p:strVal val="hidden"/>
                                      </p:to>
                                    </p:set>
                                  </p:childTnLst>
                                </p:cTn>
                              </p:par>
                              <p:par>
                                <p:cTn id="137" presetID="10" presetClass="exit" presetSubtype="0" fill="hold" nodeType="withEffect">
                                  <p:stCondLst>
                                    <p:cond delay="2100"/>
                                  </p:stCondLst>
                                  <p:childTnLst>
                                    <p:animEffect transition="out" filter="fade">
                                      <p:cBhvr>
                                        <p:cTn id="138" dur="250"/>
                                        <p:tgtEl>
                                          <p:spTgt spid="196"/>
                                        </p:tgtEl>
                                      </p:cBhvr>
                                    </p:animEffect>
                                    <p:set>
                                      <p:cBhvr>
                                        <p:cTn id="139" dur="1" fill="hold">
                                          <p:stCondLst>
                                            <p:cond delay="249"/>
                                          </p:stCondLst>
                                        </p:cTn>
                                        <p:tgtEl>
                                          <p:spTgt spid="196"/>
                                        </p:tgtEl>
                                        <p:attrNameLst>
                                          <p:attrName>style.visibility</p:attrName>
                                        </p:attrNameLst>
                                      </p:cBhvr>
                                      <p:to>
                                        <p:strVal val="hidden"/>
                                      </p:to>
                                    </p:set>
                                  </p:childTnLst>
                                </p:cTn>
                              </p:par>
                              <p:par>
                                <p:cTn id="140" presetID="10" presetClass="exit" presetSubtype="0" fill="hold" nodeType="withEffect">
                                  <p:stCondLst>
                                    <p:cond delay="2100"/>
                                  </p:stCondLst>
                                  <p:childTnLst>
                                    <p:animEffect transition="out" filter="fade">
                                      <p:cBhvr>
                                        <p:cTn id="141" dur="250"/>
                                        <p:tgtEl>
                                          <p:spTgt spid="193"/>
                                        </p:tgtEl>
                                      </p:cBhvr>
                                    </p:animEffect>
                                    <p:set>
                                      <p:cBhvr>
                                        <p:cTn id="142" dur="1" fill="hold">
                                          <p:stCondLst>
                                            <p:cond delay="249"/>
                                          </p:stCondLst>
                                        </p:cTn>
                                        <p:tgtEl>
                                          <p:spTgt spid="193"/>
                                        </p:tgtEl>
                                        <p:attrNameLst>
                                          <p:attrName>style.visibility</p:attrName>
                                        </p:attrNameLst>
                                      </p:cBhvr>
                                      <p:to>
                                        <p:strVal val="hidden"/>
                                      </p:to>
                                    </p:set>
                                  </p:childTnLst>
                                </p:cTn>
                              </p:par>
                              <p:par>
                                <p:cTn id="143" presetID="10" presetClass="exit" presetSubtype="0" fill="hold" nodeType="withEffect">
                                  <p:stCondLst>
                                    <p:cond delay="2100"/>
                                  </p:stCondLst>
                                  <p:childTnLst>
                                    <p:animEffect transition="out" filter="fade">
                                      <p:cBhvr>
                                        <p:cTn id="144" dur="250"/>
                                        <p:tgtEl>
                                          <p:spTgt spid="202"/>
                                        </p:tgtEl>
                                      </p:cBhvr>
                                    </p:animEffect>
                                    <p:set>
                                      <p:cBhvr>
                                        <p:cTn id="145" dur="1" fill="hold">
                                          <p:stCondLst>
                                            <p:cond delay="249"/>
                                          </p:stCondLst>
                                        </p:cTn>
                                        <p:tgtEl>
                                          <p:spTgt spid="202"/>
                                        </p:tgtEl>
                                        <p:attrNameLst>
                                          <p:attrName>style.visibility</p:attrName>
                                        </p:attrNameLst>
                                      </p:cBhvr>
                                      <p:to>
                                        <p:strVal val="hidden"/>
                                      </p:to>
                                    </p:set>
                                  </p:childTnLst>
                                </p:cTn>
                              </p:par>
                              <p:par>
                                <p:cTn id="146" presetID="10" presetClass="exit" presetSubtype="0" fill="hold" nodeType="withEffect">
                                  <p:stCondLst>
                                    <p:cond delay="2100"/>
                                  </p:stCondLst>
                                  <p:childTnLst>
                                    <p:animEffect transition="out" filter="fade">
                                      <p:cBhvr>
                                        <p:cTn id="147" dur="250"/>
                                        <p:tgtEl>
                                          <p:spTgt spid="205"/>
                                        </p:tgtEl>
                                      </p:cBhvr>
                                    </p:animEffect>
                                    <p:set>
                                      <p:cBhvr>
                                        <p:cTn id="148" dur="1" fill="hold">
                                          <p:stCondLst>
                                            <p:cond delay="249"/>
                                          </p:stCondLst>
                                        </p:cTn>
                                        <p:tgtEl>
                                          <p:spTgt spid="205"/>
                                        </p:tgtEl>
                                        <p:attrNameLst>
                                          <p:attrName>style.visibility</p:attrName>
                                        </p:attrNameLst>
                                      </p:cBhvr>
                                      <p:to>
                                        <p:strVal val="hidden"/>
                                      </p:to>
                                    </p:set>
                                  </p:childTnLst>
                                </p:cTn>
                              </p:par>
                              <p:par>
                                <p:cTn id="149" presetID="10" presetClass="exit" presetSubtype="0" fill="hold" nodeType="withEffect">
                                  <p:stCondLst>
                                    <p:cond delay="2100"/>
                                  </p:stCondLst>
                                  <p:childTnLst>
                                    <p:animEffect transition="out" filter="fade">
                                      <p:cBhvr>
                                        <p:cTn id="150" dur="250"/>
                                        <p:tgtEl>
                                          <p:spTgt spid="199"/>
                                        </p:tgtEl>
                                      </p:cBhvr>
                                    </p:animEffect>
                                    <p:set>
                                      <p:cBhvr>
                                        <p:cTn id="151" dur="1" fill="hold">
                                          <p:stCondLst>
                                            <p:cond delay="249"/>
                                          </p:stCondLst>
                                        </p:cTn>
                                        <p:tgtEl>
                                          <p:spTgt spid="199"/>
                                        </p:tgtEl>
                                        <p:attrNameLst>
                                          <p:attrName>style.visibility</p:attrName>
                                        </p:attrNameLst>
                                      </p:cBhvr>
                                      <p:to>
                                        <p:strVal val="hidden"/>
                                      </p:to>
                                    </p:set>
                                  </p:childTnLst>
                                </p:cTn>
                              </p:par>
                              <p:par>
                                <p:cTn id="152" presetID="10" presetClass="entr" presetSubtype="0" fill="hold" grpId="0" nodeType="withEffect">
                                  <p:stCondLst>
                                    <p:cond delay="2800"/>
                                  </p:stCondLst>
                                  <p:childTnLst>
                                    <p:set>
                                      <p:cBhvr>
                                        <p:cTn id="153" dur="1" fill="hold">
                                          <p:stCondLst>
                                            <p:cond delay="0"/>
                                          </p:stCondLst>
                                        </p:cTn>
                                        <p:tgtEl>
                                          <p:spTgt spid="141"/>
                                        </p:tgtEl>
                                        <p:attrNameLst>
                                          <p:attrName>style.visibility</p:attrName>
                                        </p:attrNameLst>
                                      </p:cBhvr>
                                      <p:to>
                                        <p:strVal val="visible"/>
                                      </p:to>
                                    </p:set>
                                    <p:animEffect transition="in" filter="fade">
                                      <p:cBhvr>
                                        <p:cTn id="154" dur="250"/>
                                        <p:tgtEl>
                                          <p:spTgt spid="141"/>
                                        </p:tgtEl>
                                      </p:cBhvr>
                                    </p:animEffect>
                                  </p:childTnLst>
                                </p:cTn>
                              </p:par>
                              <p:par>
                                <p:cTn id="155" presetID="10" presetClass="entr" presetSubtype="0" fill="hold" grpId="0" nodeType="withEffect">
                                  <p:stCondLst>
                                    <p:cond delay="2800"/>
                                  </p:stCondLst>
                                  <p:childTnLst>
                                    <p:set>
                                      <p:cBhvr>
                                        <p:cTn id="156" dur="1" fill="hold">
                                          <p:stCondLst>
                                            <p:cond delay="0"/>
                                          </p:stCondLst>
                                        </p:cTn>
                                        <p:tgtEl>
                                          <p:spTgt spid="140"/>
                                        </p:tgtEl>
                                        <p:attrNameLst>
                                          <p:attrName>style.visibility</p:attrName>
                                        </p:attrNameLst>
                                      </p:cBhvr>
                                      <p:to>
                                        <p:strVal val="visible"/>
                                      </p:to>
                                    </p:set>
                                    <p:animEffect transition="in" filter="fade">
                                      <p:cBhvr>
                                        <p:cTn id="157" dur="250"/>
                                        <p:tgtEl>
                                          <p:spTgt spid="140"/>
                                        </p:tgtEl>
                                      </p:cBhvr>
                                    </p:animEffect>
                                  </p:childTnLst>
                                </p:cTn>
                              </p:par>
                              <p:par>
                                <p:cTn id="158" presetID="10" presetClass="entr" presetSubtype="0" fill="hold" grpId="0" nodeType="withEffect">
                                  <p:stCondLst>
                                    <p:cond delay="2800"/>
                                  </p:stCondLst>
                                  <p:childTnLst>
                                    <p:set>
                                      <p:cBhvr>
                                        <p:cTn id="159" dur="1" fill="hold">
                                          <p:stCondLst>
                                            <p:cond delay="0"/>
                                          </p:stCondLst>
                                        </p:cTn>
                                        <p:tgtEl>
                                          <p:spTgt spid="136"/>
                                        </p:tgtEl>
                                        <p:attrNameLst>
                                          <p:attrName>style.visibility</p:attrName>
                                        </p:attrNameLst>
                                      </p:cBhvr>
                                      <p:to>
                                        <p:strVal val="visible"/>
                                      </p:to>
                                    </p:set>
                                    <p:animEffect transition="in" filter="fade">
                                      <p:cBhvr>
                                        <p:cTn id="160" dur="250"/>
                                        <p:tgtEl>
                                          <p:spTgt spid="136"/>
                                        </p:tgtEl>
                                      </p:cBhvr>
                                    </p:animEffect>
                                  </p:childTnLst>
                                </p:cTn>
                              </p:par>
                              <p:par>
                                <p:cTn id="161" presetID="10" presetClass="entr" presetSubtype="0" fill="hold" grpId="0" nodeType="withEffect">
                                  <p:stCondLst>
                                    <p:cond delay="280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250"/>
                                        <p:tgtEl>
                                          <p:spTgt spid="139"/>
                                        </p:tgtEl>
                                      </p:cBhvr>
                                    </p:animEffect>
                                  </p:childTnLst>
                                </p:cTn>
                              </p:par>
                              <p:par>
                                <p:cTn id="164" presetID="10" presetClass="entr" presetSubtype="0" fill="hold" grpId="0" nodeType="withEffect">
                                  <p:stCondLst>
                                    <p:cond delay="2800"/>
                                  </p:stCondLst>
                                  <p:childTnLst>
                                    <p:set>
                                      <p:cBhvr>
                                        <p:cTn id="165" dur="1" fill="hold">
                                          <p:stCondLst>
                                            <p:cond delay="0"/>
                                          </p:stCondLst>
                                        </p:cTn>
                                        <p:tgtEl>
                                          <p:spTgt spid="137"/>
                                        </p:tgtEl>
                                        <p:attrNameLst>
                                          <p:attrName>style.visibility</p:attrName>
                                        </p:attrNameLst>
                                      </p:cBhvr>
                                      <p:to>
                                        <p:strVal val="visible"/>
                                      </p:to>
                                    </p:set>
                                    <p:animEffect transition="in" filter="fade">
                                      <p:cBhvr>
                                        <p:cTn id="166" dur="250"/>
                                        <p:tgtEl>
                                          <p:spTgt spid="137"/>
                                        </p:tgtEl>
                                      </p:cBhvr>
                                    </p:animEffect>
                                  </p:childTnLst>
                                </p:cTn>
                              </p:par>
                              <p:par>
                                <p:cTn id="167" presetID="10" presetClass="entr" presetSubtype="0" fill="hold" grpId="0" nodeType="withEffect">
                                  <p:stCondLst>
                                    <p:cond delay="2800"/>
                                  </p:stCondLst>
                                  <p:childTnLst>
                                    <p:set>
                                      <p:cBhvr>
                                        <p:cTn id="168" dur="1" fill="hold">
                                          <p:stCondLst>
                                            <p:cond delay="0"/>
                                          </p:stCondLst>
                                        </p:cTn>
                                        <p:tgtEl>
                                          <p:spTgt spid="134"/>
                                        </p:tgtEl>
                                        <p:attrNameLst>
                                          <p:attrName>style.visibility</p:attrName>
                                        </p:attrNameLst>
                                      </p:cBhvr>
                                      <p:to>
                                        <p:strVal val="visible"/>
                                      </p:to>
                                    </p:set>
                                    <p:animEffect transition="in" filter="fade">
                                      <p:cBhvr>
                                        <p:cTn id="169" dur="250"/>
                                        <p:tgtEl>
                                          <p:spTgt spid="134"/>
                                        </p:tgtEl>
                                      </p:cBhvr>
                                    </p:animEffect>
                                  </p:childTnLst>
                                </p:cTn>
                              </p:par>
                              <p:par>
                                <p:cTn id="170" presetID="10" presetClass="entr" presetSubtype="0" fill="hold" grpId="0" nodeType="withEffect">
                                  <p:stCondLst>
                                    <p:cond delay="280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250"/>
                                        <p:tgtEl>
                                          <p:spTgt spid="138"/>
                                        </p:tgtEl>
                                      </p:cBhvr>
                                    </p:animEffect>
                                  </p:childTnLst>
                                </p:cTn>
                              </p:par>
                              <p:par>
                                <p:cTn id="173" presetID="10" presetClass="entr" presetSubtype="0" fill="hold" grpId="0" nodeType="withEffect">
                                  <p:stCondLst>
                                    <p:cond delay="2800"/>
                                  </p:stCondLst>
                                  <p:childTnLst>
                                    <p:set>
                                      <p:cBhvr>
                                        <p:cTn id="174" dur="1" fill="hold">
                                          <p:stCondLst>
                                            <p:cond delay="0"/>
                                          </p:stCondLst>
                                        </p:cTn>
                                        <p:tgtEl>
                                          <p:spTgt spid="133"/>
                                        </p:tgtEl>
                                        <p:attrNameLst>
                                          <p:attrName>style.visibility</p:attrName>
                                        </p:attrNameLst>
                                      </p:cBhvr>
                                      <p:to>
                                        <p:strVal val="visible"/>
                                      </p:to>
                                    </p:set>
                                    <p:animEffect transition="in" filter="fade">
                                      <p:cBhvr>
                                        <p:cTn id="175" dur="250"/>
                                        <p:tgtEl>
                                          <p:spTgt spid="133"/>
                                        </p:tgtEl>
                                      </p:cBhvr>
                                    </p:animEffect>
                                  </p:childTnLst>
                                </p:cTn>
                              </p:par>
                              <p:par>
                                <p:cTn id="176" presetID="10" presetClass="entr" presetSubtype="0" fill="hold" grpId="0" nodeType="withEffect">
                                  <p:stCondLst>
                                    <p:cond delay="2800"/>
                                  </p:stCondLst>
                                  <p:childTnLst>
                                    <p:set>
                                      <p:cBhvr>
                                        <p:cTn id="177" dur="1" fill="hold">
                                          <p:stCondLst>
                                            <p:cond delay="0"/>
                                          </p:stCondLst>
                                        </p:cTn>
                                        <p:tgtEl>
                                          <p:spTgt spid="132"/>
                                        </p:tgtEl>
                                        <p:attrNameLst>
                                          <p:attrName>style.visibility</p:attrName>
                                        </p:attrNameLst>
                                      </p:cBhvr>
                                      <p:to>
                                        <p:strVal val="visible"/>
                                      </p:to>
                                    </p:set>
                                    <p:animEffect transition="in" filter="fade">
                                      <p:cBhvr>
                                        <p:cTn id="178" dur="250"/>
                                        <p:tgtEl>
                                          <p:spTgt spid="132"/>
                                        </p:tgtEl>
                                      </p:cBhvr>
                                    </p:animEffect>
                                  </p:childTnLst>
                                </p:cTn>
                              </p:par>
                              <p:par>
                                <p:cTn id="179" presetID="10" presetClass="entr" presetSubtype="0" fill="hold" grpId="0" nodeType="withEffect">
                                  <p:stCondLst>
                                    <p:cond delay="2800"/>
                                  </p:stCondLst>
                                  <p:childTnLst>
                                    <p:set>
                                      <p:cBhvr>
                                        <p:cTn id="180" dur="1" fill="hold">
                                          <p:stCondLst>
                                            <p:cond delay="0"/>
                                          </p:stCondLst>
                                        </p:cTn>
                                        <p:tgtEl>
                                          <p:spTgt spid="135"/>
                                        </p:tgtEl>
                                        <p:attrNameLst>
                                          <p:attrName>style.visibility</p:attrName>
                                        </p:attrNameLst>
                                      </p:cBhvr>
                                      <p:to>
                                        <p:strVal val="visible"/>
                                      </p:to>
                                    </p:set>
                                    <p:animEffect transition="in" filter="fade">
                                      <p:cBhvr>
                                        <p:cTn id="181" dur="250"/>
                                        <p:tgtEl>
                                          <p:spTgt spid="135"/>
                                        </p:tgtEl>
                                      </p:cBhvr>
                                    </p:animEffect>
                                  </p:childTnLst>
                                </p:cTn>
                              </p:par>
                              <p:par>
                                <p:cTn id="182" presetID="10" presetClass="exit" presetSubtype="0" fill="hold" grpId="1" nodeType="withEffect">
                                  <p:stCondLst>
                                    <p:cond delay="2800"/>
                                  </p:stCondLst>
                                  <p:childTnLst>
                                    <p:animEffect transition="out" filter="fade">
                                      <p:cBhvr>
                                        <p:cTn id="183" dur="250"/>
                                        <p:tgtEl>
                                          <p:spTgt spid="149"/>
                                        </p:tgtEl>
                                      </p:cBhvr>
                                    </p:animEffect>
                                    <p:set>
                                      <p:cBhvr>
                                        <p:cTn id="184" dur="1" fill="hold">
                                          <p:stCondLst>
                                            <p:cond delay="249"/>
                                          </p:stCondLst>
                                        </p:cTn>
                                        <p:tgtEl>
                                          <p:spTgt spid="149"/>
                                        </p:tgtEl>
                                        <p:attrNameLst>
                                          <p:attrName>style.visibility</p:attrName>
                                        </p:attrNameLst>
                                      </p:cBhvr>
                                      <p:to>
                                        <p:strVal val="hidden"/>
                                      </p:to>
                                    </p:set>
                                  </p:childTnLst>
                                </p:cTn>
                              </p:par>
                              <p:par>
                                <p:cTn id="185" presetID="10" presetClass="exit" presetSubtype="0" fill="hold" grpId="1" nodeType="withEffect">
                                  <p:stCondLst>
                                    <p:cond delay="2800"/>
                                  </p:stCondLst>
                                  <p:childTnLst>
                                    <p:animEffect transition="out" filter="fade">
                                      <p:cBhvr>
                                        <p:cTn id="186" dur="250"/>
                                        <p:tgtEl>
                                          <p:spTgt spid="145"/>
                                        </p:tgtEl>
                                      </p:cBhvr>
                                    </p:animEffect>
                                    <p:set>
                                      <p:cBhvr>
                                        <p:cTn id="187" dur="1" fill="hold">
                                          <p:stCondLst>
                                            <p:cond delay="249"/>
                                          </p:stCondLst>
                                        </p:cTn>
                                        <p:tgtEl>
                                          <p:spTgt spid="145"/>
                                        </p:tgtEl>
                                        <p:attrNameLst>
                                          <p:attrName>style.visibility</p:attrName>
                                        </p:attrNameLst>
                                      </p:cBhvr>
                                      <p:to>
                                        <p:strVal val="hidden"/>
                                      </p:to>
                                    </p:set>
                                  </p:childTnLst>
                                </p:cTn>
                              </p:par>
                              <p:par>
                                <p:cTn id="188" presetID="10" presetClass="exit" presetSubtype="0" fill="hold" grpId="1" nodeType="withEffect">
                                  <p:stCondLst>
                                    <p:cond delay="2800"/>
                                  </p:stCondLst>
                                  <p:childTnLst>
                                    <p:animEffect transition="out" filter="fade">
                                      <p:cBhvr>
                                        <p:cTn id="189" dur="250"/>
                                        <p:tgtEl>
                                          <p:spTgt spid="143"/>
                                        </p:tgtEl>
                                      </p:cBhvr>
                                    </p:animEffect>
                                    <p:set>
                                      <p:cBhvr>
                                        <p:cTn id="190" dur="1" fill="hold">
                                          <p:stCondLst>
                                            <p:cond delay="249"/>
                                          </p:stCondLst>
                                        </p:cTn>
                                        <p:tgtEl>
                                          <p:spTgt spid="143"/>
                                        </p:tgtEl>
                                        <p:attrNameLst>
                                          <p:attrName>style.visibility</p:attrName>
                                        </p:attrNameLst>
                                      </p:cBhvr>
                                      <p:to>
                                        <p:strVal val="hidden"/>
                                      </p:to>
                                    </p:set>
                                  </p:childTnLst>
                                </p:cTn>
                              </p:par>
                              <p:par>
                                <p:cTn id="191" presetID="10" presetClass="exit" presetSubtype="0" fill="hold" grpId="1" nodeType="withEffect">
                                  <p:stCondLst>
                                    <p:cond delay="2800"/>
                                  </p:stCondLst>
                                  <p:childTnLst>
                                    <p:animEffect transition="out" filter="fade">
                                      <p:cBhvr>
                                        <p:cTn id="192" dur="250"/>
                                        <p:tgtEl>
                                          <p:spTgt spid="169"/>
                                        </p:tgtEl>
                                      </p:cBhvr>
                                    </p:animEffect>
                                    <p:set>
                                      <p:cBhvr>
                                        <p:cTn id="193" dur="1" fill="hold">
                                          <p:stCondLst>
                                            <p:cond delay="249"/>
                                          </p:stCondLst>
                                        </p:cTn>
                                        <p:tgtEl>
                                          <p:spTgt spid="169"/>
                                        </p:tgtEl>
                                        <p:attrNameLst>
                                          <p:attrName>style.visibility</p:attrName>
                                        </p:attrNameLst>
                                      </p:cBhvr>
                                      <p:to>
                                        <p:strVal val="hidden"/>
                                      </p:to>
                                    </p:set>
                                  </p:childTnLst>
                                </p:cTn>
                              </p:par>
                              <p:par>
                                <p:cTn id="194" presetID="10" presetClass="exit" presetSubtype="0" fill="hold" grpId="1" nodeType="withEffect">
                                  <p:stCondLst>
                                    <p:cond delay="2800"/>
                                  </p:stCondLst>
                                  <p:childTnLst>
                                    <p:animEffect transition="out" filter="fade">
                                      <p:cBhvr>
                                        <p:cTn id="195" dur="250"/>
                                        <p:tgtEl>
                                          <p:spTgt spid="167"/>
                                        </p:tgtEl>
                                      </p:cBhvr>
                                    </p:animEffect>
                                    <p:set>
                                      <p:cBhvr>
                                        <p:cTn id="196" dur="1" fill="hold">
                                          <p:stCondLst>
                                            <p:cond delay="249"/>
                                          </p:stCondLst>
                                        </p:cTn>
                                        <p:tgtEl>
                                          <p:spTgt spid="167"/>
                                        </p:tgtEl>
                                        <p:attrNameLst>
                                          <p:attrName>style.visibility</p:attrName>
                                        </p:attrNameLst>
                                      </p:cBhvr>
                                      <p:to>
                                        <p:strVal val="hidden"/>
                                      </p:to>
                                    </p:set>
                                  </p:childTnLst>
                                </p:cTn>
                              </p:par>
                              <p:par>
                                <p:cTn id="197" presetID="10" presetClass="exit" presetSubtype="0" fill="hold" grpId="1" nodeType="withEffect">
                                  <p:stCondLst>
                                    <p:cond delay="2800"/>
                                  </p:stCondLst>
                                  <p:childTnLst>
                                    <p:animEffect transition="out" filter="fade">
                                      <p:cBhvr>
                                        <p:cTn id="198" dur="250"/>
                                        <p:tgtEl>
                                          <p:spTgt spid="165"/>
                                        </p:tgtEl>
                                      </p:cBhvr>
                                    </p:animEffect>
                                    <p:set>
                                      <p:cBhvr>
                                        <p:cTn id="199" dur="1" fill="hold">
                                          <p:stCondLst>
                                            <p:cond delay="249"/>
                                          </p:stCondLst>
                                        </p:cTn>
                                        <p:tgtEl>
                                          <p:spTgt spid="165"/>
                                        </p:tgtEl>
                                        <p:attrNameLst>
                                          <p:attrName>style.visibility</p:attrName>
                                        </p:attrNameLst>
                                      </p:cBhvr>
                                      <p:to>
                                        <p:strVal val="hidden"/>
                                      </p:to>
                                    </p:set>
                                  </p:childTnLst>
                                </p:cTn>
                              </p:par>
                              <p:par>
                                <p:cTn id="200" presetID="10" presetClass="exit" presetSubtype="0" fill="hold" grpId="1" nodeType="withEffect">
                                  <p:stCondLst>
                                    <p:cond delay="2800"/>
                                  </p:stCondLst>
                                  <p:childTnLst>
                                    <p:animEffect transition="out" filter="fade">
                                      <p:cBhvr>
                                        <p:cTn id="201" dur="250"/>
                                        <p:tgtEl>
                                          <p:spTgt spid="147"/>
                                        </p:tgtEl>
                                      </p:cBhvr>
                                    </p:animEffect>
                                    <p:set>
                                      <p:cBhvr>
                                        <p:cTn id="202" dur="1" fill="hold">
                                          <p:stCondLst>
                                            <p:cond delay="249"/>
                                          </p:stCondLst>
                                        </p:cTn>
                                        <p:tgtEl>
                                          <p:spTgt spid="147"/>
                                        </p:tgtEl>
                                        <p:attrNameLst>
                                          <p:attrName>style.visibility</p:attrName>
                                        </p:attrNameLst>
                                      </p:cBhvr>
                                      <p:to>
                                        <p:strVal val="hidden"/>
                                      </p:to>
                                    </p:set>
                                  </p:childTnLst>
                                </p:cTn>
                              </p:par>
                              <p:par>
                                <p:cTn id="203" presetID="10" presetClass="exit" presetSubtype="0" fill="hold" grpId="1" nodeType="withEffect">
                                  <p:stCondLst>
                                    <p:cond delay="2800"/>
                                  </p:stCondLst>
                                  <p:childTnLst>
                                    <p:animEffect transition="out" filter="fade">
                                      <p:cBhvr>
                                        <p:cTn id="204" dur="250"/>
                                        <p:tgtEl>
                                          <p:spTgt spid="151"/>
                                        </p:tgtEl>
                                      </p:cBhvr>
                                    </p:animEffect>
                                    <p:set>
                                      <p:cBhvr>
                                        <p:cTn id="205" dur="1" fill="hold">
                                          <p:stCondLst>
                                            <p:cond delay="249"/>
                                          </p:stCondLst>
                                        </p:cTn>
                                        <p:tgtEl>
                                          <p:spTgt spid="151"/>
                                        </p:tgtEl>
                                        <p:attrNameLst>
                                          <p:attrName>style.visibility</p:attrName>
                                        </p:attrNameLst>
                                      </p:cBhvr>
                                      <p:to>
                                        <p:strVal val="hidden"/>
                                      </p:to>
                                    </p:set>
                                  </p:childTnLst>
                                </p:cTn>
                              </p:par>
                              <p:par>
                                <p:cTn id="206" presetID="10" presetClass="exit" presetSubtype="0" fill="hold" grpId="1" nodeType="withEffect">
                                  <p:stCondLst>
                                    <p:cond delay="2800"/>
                                  </p:stCondLst>
                                  <p:childTnLst>
                                    <p:animEffect transition="out" filter="fade">
                                      <p:cBhvr>
                                        <p:cTn id="207" dur="250"/>
                                        <p:tgtEl>
                                          <p:spTgt spid="155"/>
                                        </p:tgtEl>
                                      </p:cBhvr>
                                    </p:animEffect>
                                    <p:set>
                                      <p:cBhvr>
                                        <p:cTn id="208" dur="1" fill="hold">
                                          <p:stCondLst>
                                            <p:cond delay="249"/>
                                          </p:stCondLst>
                                        </p:cTn>
                                        <p:tgtEl>
                                          <p:spTgt spid="155"/>
                                        </p:tgtEl>
                                        <p:attrNameLst>
                                          <p:attrName>style.visibility</p:attrName>
                                        </p:attrNameLst>
                                      </p:cBhvr>
                                      <p:to>
                                        <p:strVal val="hidden"/>
                                      </p:to>
                                    </p:set>
                                  </p:childTnLst>
                                </p:cTn>
                              </p:par>
                              <p:par>
                                <p:cTn id="209" presetID="10" presetClass="exit" presetSubtype="0" fill="hold" grpId="1" nodeType="withEffect">
                                  <p:stCondLst>
                                    <p:cond delay="2800"/>
                                  </p:stCondLst>
                                  <p:childTnLst>
                                    <p:animEffect transition="out" filter="fade">
                                      <p:cBhvr>
                                        <p:cTn id="210" dur="250"/>
                                        <p:tgtEl>
                                          <p:spTgt spid="153"/>
                                        </p:tgtEl>
                                      </p:cBhvr>
                                    </p:animEffect>
                                    <p:set>
                                      <p:cBhvr>
                                        <p:cTn id="211" dur="1" fill="hold">
                                          <p:stCondLst>
                                            <p:cond delay="249"/>
                                          </p:stCondLst>
                                        </p:cTn>
                                        <p:tgtEl>
                                          <p:spTgt spid="153"/>
                                        </p:tgtEl>
                                        <p:attrNameLst>
                                          <p:attrName>style.visibility</p:attrName>
                                        </p:attrNameLst>
                                      </p:cBhvr>
                                      <p:to>
                                        <p:strVal val="hidden"/>
                                      </p:to>
                                    </p:set>
                                  </p:childTnLst>
                                </p:cTn>
                              </p:par>
                              <p:par>
                                <p:cTn id="212" presetID="10" presetClass="entr" presetSubtype="0" fill="hold" nodeType="withEffect">
                                  <p:stCondLst>
                                    <p:cond delay="3500"/>
                                  </p:stCondLst>
                                  <p:childTnLst>
                                    <p:set>
                                      <p:cBhvr>
                                        <p:cTn id="213" dur="1" fill="hold">
                                          <p:stCondLst>
                                            <p:cond delay="0"/>
                                          </p:stCondLst>
                                        </p:cTn>
                                        <p:tgtEl>
                                          <p:spTgt spid="217"/>
                                        </p:tgtEl>
                                        <p:attrNameLst>
                                          <p:attrName>style.visibility</p:attrName>
                                        </p:attrNameLst>
                                      </p:cBhvr>
                                      <p:to>
                                        <p:strVal val="visible"/>
                                      </p:to>
                                    </p:set>
                                    <p:animEffect transition="in" filter="fade">
                                      <p:cBhvr>
                                        <p:cTn id="214" dur="250"/>
                                        <p:tgtEl>
                                          <p:spTgt spid="217"/>
                                        </p:tgtEl>
                                      </p:cBhvr>
                                    </p:animEffect>
                                  </p:childTnLst>
                                </p:cTn>
                              </p:par>
                              <p:par>
                                <p:cTn id="215" presetID="10" presetClass="entr" presetSubtype="0" fill="hold" nodeType="withEffect">
                                  <p:stCondLst>
                                    <p:cond delay="3500"/>
                                  </p:stCondLst>
                                  <p:childTnLst>
                                    <p:set>
                                      <p:cBhvr>
                                        <p:cTn id="216" dur="1" fill="hold">
                                          <p:stCondLst>
                                            <p:cond delay="0"/>
                                          </p:stCondLst>
                                        </p:cTn>
                                        <p:tgtEl>
                                          <p:spTgt spid="208"/>
                                        </p:tgtEl>
                                        <p:attrNameLst>
                                          <p:attrName>style.visibility</p:attrName>
                                        </p:attrNameLst>
                                      </p:cBhvr>
                                      <p:to>
                                        <p:strVal val="visible"/>
                                      </p:to>
                                    </p:set>
                                    <p:animEffect transition="in" filter="fade">
                                      <p:cBhvr>
                                        <p:cTn id="217" dur="250"/>
                                        <p:tgtEl>
                                          <p:spTgt spid="208"/>
                                        </p:tgtEl>
                                      </p:cBhvr>
                                    </p:animEffect>
                                  </p:childTnLst>
                                </p:cTn>
                              </p:par>
                              <p:par>
                                <p:cTn id="218" presetID="10" presetClass="entr" presetSubtype="0" fill="hold" nodeType="withEffect">
                                  <p:stCondLst>
                                    <p:cond delay="3500"/>
                                  </p:stCondLst>
                                  <p:childTnLst>
                                    <p:set>
                                      <p:cBhvr>
                                        <p:cTn id="219" dur="1" fill="hold">
                                          <p:stCondLst>
                                            <p:cond delay="0"/>
                                          </p:stCondLst>
                                        </p:cTn>
                                        <p:tgtEl>
                                          <p:spTgt spid="214"/>
                                        </p:tgtEl>
                                        <p:attrNameLst>
                                          <p:attrName>style.visibility</p:attrName>
                                        </p:attrNameLst>
                                      </p:cBhvr>
                                      <p:to>
                                        <p:strVal val="visible"/>
                                      </p:to>
                                    </p:set>
                                    <p:animEffect transition="in" filter="fade">
                                      <p:cBhvr>
                                        <p:cTn id="220" dur="250"/>
                                        <p:tgtEl>
                                          <p:spTgt spid="214"/>
                                        </p:tgtEl>
                                      </p:cBhvr>
                                    </p:animEffect>
                                  </p:childTnLst>
                                </p:cTn>
                              </p:par>
                              <p:par>
                                <p:cTn id="221" presetID="10" presetClass="entr" presetSubtype="0" fill="hold" nodeType="withEffect">
                                  <p:stCondLst>
                                    <p:cond delay="3500"/>
                                  </p:stCondLst>
                                  <p:childTnLst>
                                    <p:set>
                                      <p:cBhvr>
                                        <p:cTn id="222" dur="1" fill="hold">
                                          <p:stCondLst>
                                            <p:cond delay="0"/>
                                          </p:stCondLst>
                                        </p:cTn>
                                        <p:tgtEl>
                                          <p:spTgt spid="211"/>
                                        </p:tgtEl>
                                        <p:attrNameLst>
                                          <p:attrName>style.visibility</p:attrName>
                                        </p:attrNameLst>
                                      </p:cBhvr>
                                      <p:to>
                                        <p:strVal val="visible"/>
                                      </p:to>
                                    </p:set>
                                    <p:animEffect transition="in" filter="fade">
                                      <p:cBhvr>
                                        <p:cTn id="223" dur="250"/>
                                        <p:tgtEl>
                                          <p:spTgt spid="211"/>
                                        </p:tgtEl>
                                      </p:cBhvr>
                                    </p:animEffect>
                                  </p:childTnLst>
                                </p:cTn>
                              </p:par>
                              <p:par>
                                <p:cTn id="224" presetID="42" presetClass="path" presetSubtype="0" decel="100000" fill="hold" nodeType="withEffect">
                                  <p:stCondLst>
                                    <p:cond delay="3800"/>
                                  </p:stCondLst>
                                  <p:childTnLst>
                                    <p:animMotion origin="layout" path="M 2.24662E-6 3.39991E-6 L -0.35563 -0.10236 " pathEditMode="relative" rAng="0" ptsTypes="AA">
                                      <p:cBhvr>
                                        <p:cTn id="225" dur="1000" fill="hold"/>
                                        <p:tgtEl>
                                          <p:spTgt spid="217"/>
                                        </p:tgtEl>
                                        <p:attrNameLst>
                                          <p:attrName>ppt_x</p:attrName>
                                          <p:attrName>ppt_y</p:attrName>
                                        </p:attrNameLst>
                                      </p:cBhvr>
                                      <p:rCtr x="-17833" y="-5039"/>
                                    </p:animMotion>
                                  </p:childTnLst>
                                </p:cTn>
                              </p:par>
                              <p:par>
                                <p:cTn id="226" presetID="42" presetClass="path" presetSubtype="0" decel="100000" fill="hold" nodeType="withEffect">
                                  <p:stCondLst>
                                    <p:cond delay="3800"/>
                                  </p:stCondLst>
                                  <p:childTnLst>
                                    <p:animMotion origin="layout" path="M -1.10288E-6 2.16523E-6 L -0.51711 -0.14389 " pathEditMode="relative" rAng="0" ptsTypes="AA">
                                      <p:cBhvr>
                                        <p:cTn id="227" dur="1000" fill="hold"/>
                                        <p:tgtEl>
                                          <p:spTgt spid="208"/>
                                        </p:tgtEl>
                                        <p:attrNameLst>
                                          <p:attrName>ppt_x</p:attrName>
                                          <p:attrName>ppt_y</p:attrName>
                                        </p:attrNameLst>
                                      </p:cBhvr>
                                      <p:rCtr x="-25938" y="-7217"/>
                                    </p:animMotion>
                                  </p:childTnLst>
                                </p:cTn>
                              </p:par>
                              <p:par>
                                <p:cTn id="228" presetID="42" presetClass="path" presetSubtype="0" decel="100000" fill="hold" nodeType="withEffect">
                                  <p:stCondLst>
                                    <p:cond delay="3800"/>
                                  </p:stCondLst>
                                  <p:childTnLst>
                                    <p:animMotion origin="layout" path="M 4.56472E-6 2.601E-6 L -0.37784 -0.27622 " pathEditMode="relative" rAng="0" ptsTypes="AA">
                                      <p:cBhvr>
                                        <p:cTn id="229" dur="1000" fill="hold"/>
                                        <p:tgtEl>
                                          <p:spTgt spid="214"/>
                                        </p:tgtEl>
                                        <p:attrNameLst>
                                          <p:attrName>ppt_x</p:attrName>
                                          <p:attrName>ppt_y</p:attrName>
                                        </p:attrNameLst>
                                      </p:cBhvr>
                                      <p:rCtr x="-18866" y="-13618"/>
                                    </p:animMotion>
                                  </p:childTnLst>
                                </p:cTn>
                              </p:par>
                              <p:par>
                                <p:cTn id="230" presetID="42" presetClass="path" presetSubtype="0" decel="100000" fill="hold" nodeType="withEffect">
                                  <p:stCondLst>
                                    <p:cond delay="3800"/>
                                  </p:stCondLst>
                                  <p:childTnLst>
                                    <p:animMotion origin="layout" path="M 4.26091E-6 -4.63459E-6 L -0.53779 -0.25624 " pathEditMode="relative" rAng="0" ptsTypes="AA">
                                      <p:cBhvr>
                                        <p:cTn id="231" dur="1000" fill="hold"/>
                                        <p:tgtEl>
                                          <p:spTgt spid="211"/>
                                        </p:tgtEl>
                                        <p:attrNameLst>
                                          <p:attrName>ppt_x</p:attrName>
                                          <p:attrName>ppt_y</p:attrName>
                                        </p:attrNameLst>
                                      </p:cBhvr>
                                      <p:rCtr x="-26896" y="-12823"/>
                                    </p:animMotion>
                                  </p:childTnLst>
                                </p:cTn>
                              </p:par>
                              <p:par>
                                <p:cTn id="232" presetID="2" presetClass="entr" presetSubtype="8" decel="100000" fill="hold" grpId="0" nodeType="withEffect">
                                  <p:stCondLst>
                                    <p:cond delay="4800"/>
                                  </p:stCondLst>
                                  <p:childTnLst>
                                    <p:set>
                                      <p:cBhvr>
                                        <p:cTn id="233" dur="1" fill="hold">
                                          <p:stCondLst>
                                            <p:cond delay="0"/>
                                          </p:stCondLst>
                                        </p:cTn>
                                        <p:tgtEl>
                                          <p:spTgt spid="126"/>
                                        </p:tgtEl>
                                        <p:attrNameLst>
                                          <p:attrName>style.visibility</p:attrName>
                                        </p:attrNameLst>
                                      </p:cBhvr>
                                      <p:to>
                                        <p:strVal val="visible"/>
                                      </p:to>
                                    </p:set>
                                    <p:anim calcmode="lin" valueType="num">
                                      <p:cBhvr additive="base">
                                        <p:cTn id="234" dur="750" fill="hold"/>
                                        <p:tgtEl>
                                          <p:spTgt spid="126"/>
                                        </p:tgtEl>
                                        <p:attrNameLst>
                                          <p:attrName>ppt_x</p:attrName>
                                        </p:attrNameLst>
                                      </p:cBhvr>
                                      <p:tavLst>
                                        <p:tav tm="0">
                                          <p:val>
                                            <p:strVal val="0-#ppt_w/2"/>
                                          </p:val>
                                        </p:tav>
                                        <p:tav tm="100000">
                                          <p:val>
                                            <p:strVal val="#ppt_x"/>
                                          </p:val>
                                        </p:tav>
                                      </p:tavLst>
                                    </p:anim>
                                    <p:anim calcmode="lin" valueType="num">
                                      <p:cBhvr additive="base">
                                        <p:cTn id="235" dur="750" fill="hold"/>
                                        <p:tgtEl>
                                          <p:spTgt spid="126"/>
                                        </p:tgtEl>
                                        <p:attrNameLst>
                                          <p:attrName>ppt_y</p:attrName>
                                        </p:attrNameLst>
                                      </p:cBhvr>
                                      <p:tavLst>
                                        <p:tav tm="0">
                                          <p:val>
                                            <p:strVal val="#ppt_y"/>
                                          </p:val>
                                        </p:tav>
                                        <p:tav tm="100000">
                                          <p:val>
                                            <p:strVal val="#ppt_y"/>
                                          </p:val>
                                        </p:tav>
                                      </p:tavLst>
                                    </p:anim>
                                  </p:childTnLst>
                                </p:cTn>
                              </p:par>
                              <p:par>
                                <p:cTn id="236" presetID="10" presetClass="entr" presetSubtype="0" fill="hold" grpId="0" nodeType="withEffect">
                                  <p:stCondLst>
                                    <p:cond delay="4900"/>
                                  </p:stCondLst>
                                  <p:childTnLst>
                                    <p:set>
                                      <p:cBhvr>
                                        <p:cTn id="237" dur="1" fill="hold">
                                          <p:stCondLst>
                                            <p:cond delay="0"/>
                                          </p:stCondLst>
                                        </p:cTn>
                                        <p:tgtEl>
                                          <p:spTgt spid="221"/>
                                        </p:tgtEl>
                                        <p:attrNameLst>
                                          <p:attrName>style.visibility</p:attrName>
                                        </p:attrNameLst>
                                      </p:cBhvr>
                                      <p:to>
                                        <p:strVal val="visible"/>
                                      </p:to>
                                    </p:set>
                                    <p:animEffect transition="in" filter="fade">
                                      <p:cBhvr>
                                        <p:cTn id="238" dur="250"/>
                                        <p:tgtEl>
                                          <p:spTgt spid="221"/>
                                        </p:tgtEl>
                                      </p:cBhvr>
                                    </p:animEffect>
                                  </p:childTnLst>
                                </p:cTn>
                              </p:par>
                              <p:par>
                                <p:cTn id="239" presetID="10" presetClass="entr" presetSubtype="0" fill="hold" grpId="0" nodeType="withEffect">
                                  <p:stCondLst>
                                    <p:cond delay="4900"/>
                                  </p:stCondLst>
                                  <p:childTnLst>
                                    <p:set>
                                      <p:cBhvr>
                                        <p:cTn id="240" dur="1" fill="hold">
                                          <p:stCondLst>
                                            <p:cond delay="0"/>
                                          </p:stCondLst>
                                        </p:cTn>
                                        <p:tgtEl>
                                          <p:spTgt spid="220"/>
                                        </p:tgtEl>
                                        <p:attrNameLst>
                                          <p:attrName>style.visibility</p:attrName>
                                        </p:attrNameLst>
                                      </p:cBhvr>
                                      <p:to>
                                        <p:strVal val="visible"/>
                                      </p:to>
                                    </p:set>
                                    <p:animEffect transition="in" filter="fade">
                                      <p:cBhvr>
                                        <p:cTn id="241" dur="250"/>
                                        <p:tgtEl>
                                          <p:spTgt spid="220"/>
                                        </p:tgtEl>
                                      </p:cBhvr>
                                    </p:animEffect>
                                  </p:childTnLst>
                                </p:cTn>
                              </p:par>
                              <p:par>
                                <p:cTn id="242" presetID="10" presetClass="entr" presetSubtype="0" fill="hold" nodeType="withEffect">
                                  <p:stCondLst>
                                    <p:cond delay="4900"/>
                                  </p:stCondLst>
                                  <p:childTnLst>
                                    <p:set>
                                      <p:cBhvr>
                                        <p:cTn id="243" dur="1" fill="hold">
                                          <p:stCondLst>
                                            <p:cond delay="0"/>
                                          </p:stCondLst>
                                        </p:cTn>
                                        <p:tgtEl>
                                          <p:spTgt spid="222"/>
                                        </p:tgtEl>
                                        <p:attrNameLst>
                                          <p:attrName>style.visibility</p:attrName>
                                        </p:attrNameLst>
                                      </p:cBhvr>
                                      <p:to>
                                        <p:strVal val="visible"/>
                                      </p:to>
                                    </p:set>
                                    <p:animEffect transition="in" filter="fade">
                                      <p:cBhvr>
                                        <p:cTn id="244" dur="250"/>
                                        <p:tgtEl>
                                          <p:spTgt spid="222"/>
                                        </p:tgtEl>
                                      </p:cBhvr>
                                    </p:animEffect>
                                  </p:childTnLst>
                                </p:cTn>
                              </p:par>
                              <p:par>
                                <p:cTn id="245" presetID="10" presetClass="entr" presetSubtype="0" fill="hold" grpId="0" nodeType="withEffect">
                                  <p:stCondLst>
                                    <p:cond delay="4900"/>
                                  </p:stCondLst>
                                  <p:childTnLst>
                                    <p:set>
                                      <p:cBhvr>
                                        <p:cTn id="246" dur="1" fill="hold">
                                          <p:stCondLst>
                                            <p:cond delay="0"/>
                                          </p:stCondLst>
                                        </p:cTn>
                                        <p:tgtEl>
                                          <p:spTgt spid="223"/>
                                        </p:tgtEl>
                                        <p:attrNameLst>
                                          <p:attrName>style.visibility</p:attrName>
                                        </p:attrNameLst>
                                      </p:cBhvr>
                                      <p:to>
                                        <p:strVal val="visible"/>
                                      </p:to>
                                    </p:set>
                                    <p:animEffect transition="in" filter="fade">
                                      <p:cBhvr>
                                        <p:cTn id="247" dur="250"/>
                                        <p:tgtEl>
                                          <p:spTgt spid="223"/>
                                        </p:tgtEl>
                                      </p:cBhvr>
                                    </p:animEffect>
                                  </p:childTnLst>
                                </p:cTn>
                              </p:par>
                              <p:par>
                                <p:cTn id="248" presetID="10" presetClass="entr" presetSubtype="0" fill="hold" nodeType="withEffect">
                                  <p:stCondLst>
                                    <p:cond delay="4900"/>
                                  </p:stCondLst>
                                  <p:childTnLst>
                                    <p:set>
                                      <p:cBhvr>
                                        <p:cTn id="249" dur="1" fill="hold">
                                          <p:stCondLst>
                                            <p:cond delay="0"/>
                                          </p:stCondLst>
                                        </p:cTn>
                                        <p:tgtEl>
                                          <p:spTgt spid="224"/>
                                        </p:tgtEl>
                                        <p:attrNameLst>
                                          <p:attrName>style.visibility</p:attrName>
                                        </p:attrNameLst>
                                      </p:cBhvr>
                                      <p:to>
                                        <p:strVal val="visible"/>
                                      </p:to>
                                    </p:set>
                                    <p:animEffect transition="in" filter="fade">
                                      <p:cBhvr>
                                        <p:cTn id="250" dur="250"/>
                                        <p:tgtEl>
                                          <p:spTgt spid="224"/>
                                        </p:tgtEl>
                                      </p:cBhvr>
                                    </p:animEffect>
                                  </p:childTnLst>
                                </p:cTn>
                              </p:par>
                              <p:par>
                                <p:cTn id="251" presetID="10" presetClass="entr" presetSubtype="0" fill="hold" grpId="0" nodeType="withEffect">
                                  <p:stCondLst>
                                    <p:cond delay="4900"/>
                                  </p:stCondLst>
                                  <p:childTnLst>
                                    <p:set>
                                      <p:cBhvr>
                                        <p:cTn id="252" dur="1" fill="hold">
                                          <p:stCondLst>
                                            <p:cond delay="0"/>
                                          </p:stCondLst>
                                        </p:cTn>
                                        <p:tgtEl>
                                          <p:spTgt spid="225"/>
                                        </p:tgtEl>
                                        <p:attrNameLst>
                                          <p:attrName>style.visibility</p:attrName>
                                        </p:attrNameLst>
                                      </p:cBhvr>
                                      <p:to>
                                        <p:strVal val="visible"/>
                                      </p:to>
                                    </p:set>
                                    <p:animEffect transition="in" filter="fade">
                                      <p:cBhvr>
                                        <p:cTn id="253" dur="250"/>
                                        <p:tgtEl>
                                          <p:spTgt spid="225"/>
                                        </p:tgtEl>
                                      </p:cBhvr>
                                    </p:animEffect>
                                  </p:childTnLst>
                                </p:cTn>
                              </p:par>
                              <p:par>
                                <p:cTn id="254" presetID="10" presetClass="entr" presetSubtype="0" fill="hold" nodeType="withEffect">
                                  <p:stCondLst>
                                    <p:cond delay="4900"/>
                                  </p:stCondLst>
                                  <p:childTnLst>
                                    <p:set>
                                      <p:cBhvr>
                                        <p:cTn id="255" dur="1" fill="hold">
                                          <p:stCondLst>
                                            <p:cond delay="0"/>
                                          </p:stCondLst>
                                        </p:cTn>
                                        <p:tgtEl>
                                          <p:spTgt spid="226"/>
                                        </p:tgtEl>
                                        <p:attrNameLst>
                                          <p:attrName>style.visibility</p:attrName>
                                        </p:attrNameLst>
                                      </p:cBhvr>
                                      <p:to>
                                        <p:strVal val="visible"/>
                                      </p:to>
                                    </p:set>
                                    <p:animEffect transition="in" filter="fade">
                                      <p:cBhvr>
                                        <p:cTn id="256" dur="250"/>
                                        <p:tgtEl>
                                          <p:spTgt spid="226"/>
                                        </p:tgtEl>
                                      </p:cBhvr>
                                    </p:animEffect>
                                  </p:childTnLst>
                                </p:cTn>
                              </p:par>
                              <p:par>
                                <p:cTn id="257" presetID="10" presetClass="entr" presetSubtype="0" fill="hold" grpId="0" nodeType="withEffect">
                                  <p:stCondLst>
                                    <p:cond delay="4900"/>
                                  </p:stCondLst>
                                  <p:childTnLst>
                                    <p:set>
                                      <p:cBhvr>
                                        <p:cTn id="258" dur="1" fill="hold">
                                          <p:stCondLst>
                                            <p:cond delay="0"/>
                                          </p:stCondLst>
                                        </p:cTn>
                                        <p:tgtEl>
                                          <p:spTgt spid="227"/>
                                        </p:tgtEl>
                                        <p:attrNameLst>
                                          <p:attrName>style.visibility</p:attrName>
                                        </p:attrNameLst>
                                      </p:cBhvr>
                                      <p:to>
                                        <p:strVal val="visible"/>
                                      </p:to>
                                    </p:set>
                                    <p:animEffect transition="in" filter="fade">
                                      <p:cBhvr>
                                        <p:cTn id="259" dur="250"/>
                                        <p:tgtEl>
                                          <p:spTgt spid="227"/>
                                        </p:tgtEl>
                                      </p:cBhvr>
                                    </p:animEffect>
                                  </p:childTnLst>
                                </p:cTn>
                              </p:par>
                              <p:par>
                                <p:cTn id="260" presetID="10" presetClass="exit" presetSubtype="0" fill="hold" nodeType="withEffect">
                                  <p:stCondLst>
                                    <p:cond delay="4900"/>
                                  </p:stCondLst>
                                  <p:childTnLst>
                                    <p:animEffect transition="out" filter="fade">
                                      <p:cBhvr>
                                        <p:cTn id="261" dur="250"/>
                                        <p:tgtEl>
                                          <p:spTgt spid="217"/>
                                        </p:tgtEl>
                                      </p:cBhvr>
                                    </p:animEffect>
                                    <p:set>
                                      <p:cBhvr>
                                        <p:cTn id="262" dur="1" fill="hold">
                                          <p:stCondLst>
                                            <p:cond delay="249"/>
                                          </p:stCondLst>
                                        </p:cTn>
                                        <p:tgtEl>
                                          <p:spTgt spid="217"/>
                                        </p:tgtEl>
                                        <p:attrNameLst>
                                          <p:attrName>style.visibility</p:attrName>
                                        </p:attrNameLst>
                                      </p:cBhvr>
                                      <p:to>
                                        <p:strVal val="hidden"/>
                                      </p:to>
                                    </p:set>
                                  </p:childTnLst>
                                </p:cTn>
                              </p:par>
                              <p:par>
                                <p:cTn id="263" presetID="10" presetClass="exit" presetSubtype="0" fill="hold" nodeType="withEffect">
                                  <p:stCondLst>
                                    <p:cond delay="4900"/>
                                  </p:stCondLst>
                                  <p:childTnLst>
                                    <p:animEffect transition="out" filter="fade">
                                      <p:cBhvr>
                                        <p:cTn id="264" dur="250"/>
                                        <p:tgtEl>
                                          <p:spTgt spid="208"/>
                                        </p:tgtEl>
                                      </p:cBhvr>
                                    </p:animEffect>
                                    <p:set>
                                      <p:cBhvr>
                                        <p:cTn id="265" dur="1" fill="hold">
                                          <p:stCondLst>
                                            <p:cond delay="249"/>
                                          </p:stCondLst>
                                        </p:cTn>
                                        <p:tgtEl>
                                          <p:spTgt spid="208"/>
                                        </p:tgtEl>
                                        <p:attrNameLst>
                                          <p:attrName>style.visibility</p:attrName>
                                        </p:attrNameLst>
                                      </p:cBhvr>
                                      <p:to>
                                        <p:strVal val="hidden"/>
                                      </p:to>
                                    </p:set>
                                  </p:childTnLst>
                                </p:cTn>
                              </p:par>
                              <p:par>
                                <p:cTn id="266" presetID="10" presetClass="exit" presetSubtype="0" fill="hold" nodeType="withEffect">
                                  <p:stCondLst>
                                    <p:cond delay="4900"/>
                                  </p:stCondLst>
                                  <p:childTnLst>
                                    <p:animEffect transition="out" filter="fade">
                                      <p:cBhvr>
                                        <p:cTn id="267" dur="250"/>
                                        <p:tgtEl>
                                          <p:spTgt spid="214"/>
                                        </p:tgtEl>
                                      </p:cBhvr>
                                    </p:animEffect>
                                    <p:set>
                                      <p:cBhvr>
                                        <p:cTn id="268" dur="1" fill="hold">
                                          <p:stCondLst>
                                            <p:cond delay="249"/>
                                          </p:stCondLst>
                                        </p:cTn>
                                        <p:tgtEl>
                                          <p:spTgt spid="214"/>
                                        </p:tgtEl>
                                        <p:attrNameLst>
                                          <p:attrName>style.visibility</p:attrName>
                                        </p:attrNameLst>
                                      </p:cBhvr>
                                      <p:to>
                                        <p:strVal val="hidden"/>
                                      </p:to>
                                    </p:set>
                                  </p:childTnLst>
                                </p:cTn>
                              </p:par>
                              <p:par>
                                <p:cTn id="269" presetID="10" presetClass="exit" presetSubtype="0" fill="hold" nodeType="withEffect">
                                  <p:stCondLst>
                                    <p:cond delay="4900"/>
                                  </p:stCondLst>
                                  <p:childTnLst>
                                    <p:animEffect transition="out" filter="fade">
                                      <p:cBhvr>
                                        <p:cTn id="270" dur="250"/>
                                        <p:tgtEl>
                                          <p:spTgt spid="211"/>
                                        </p:tgtEl>
                                      </p:cBhvr>
                                    </p:animEffect>
                                    <p:set>
                                      <p:cBhvr>
                                        <p:cTn id="271" dur="1" fill="hold">
                                          <p:stCondLst>
                                            <p:cond delay="249"/>
                                          </p:stCondLst>
                                        </p:cTn>
                                        <p:tgtEl>
                                          <p:spTgt spid="211"/>
                                        </p:tgtEl>
                                        <p:attrNameLst>
                                          <p:attrName>style.visibility</p:attrName>
                                        </p:attrNameLst>
                                      </p:cBhvr>
                                      <p:to>
                                        <p:strVal val="hidden"/>
                                      </p:to>
                                    </p:set>
                                  </p:childTnLst>
                                </p:cTn>
                              </p:par>
                              <p:par>
                                <p:cTn id="272" presetID="10" presetClass="entr" presetSubtype="0" fill="hold" grpId="0" nodeType="withEffect">
                                  <p:stCondLst>
                                    <p:cond delay="5700"/>
                                  </p:stCondLst>
                                  <p:childTnLst>
                                    <p:set>
                                      <p:cBhvr>
                                        <p:cTn id="273" dur="1" fill="hold">
                                          <p:stCondLst>
                                            <p:cond delay="0"/>
                                          </p:stCondLst>
                                        </p:cTn>
                                        <p:tgtEl>
                                          <p:spTgt spid="130"/>
                                        </p:tgtEl>
                                        <p:attrNameLst>
                                          <p:attrName>style.visibility</p:attrName>
                                        </p:attrNameLst>
                                      </p:cBhvr>
                                      <p:to>
                                        <p:strVal val="visible"/>
                                      </p:to>
                                    </p:set>
                                    <p:animEffect transition="in" filter="fade">
                                      <p:cBhvr>
                                        <p:cTn id="274" dur="250"/>
                                        <p:tgtEl>
                                          <p:spTgt spid="130"/>
                                        </p:tgtEl>
                                      </p:cBhvr>
                                    </p:animEffect>
                                  </p:childTnLst>
                                </p:cTn>
                              </p:par>
                              <p:par>
                                <p:cTn id="275" presetID="10" presetClass="entr" presetSubtype="0" fill="hold" grpId="0" nodeType="withEffect">
                                  <p:stCondLst>
                                    <p:cond delay="5700"/>
                                  </p:stCondLst>
                                  <p:childTnLst>
                                    <p:set>
                                      <p:cBhvr>
                                        <p:cTn id="276" dur="1" fill="hold">
                                          <p:stCondLst>
                                            <p:cond delay="0"/>
                                          </p:stCondLst>
                                        </p:cTn>
                                        <p:tgtEl>
                                          <p:spTgt spid="128"/>
                                        </p:tgtEl>
                                        <p:attrNameLst>
                                          <p:attrName>style.visibility</p:attrName>
                                        </p:attrNameLst>
                                      </p:cBhvr>
                                      <p:to>
                                        <p:strVal val="visible"/>
                                      </p:to>
                                    </p:set>
                                    <p:animEffect transition="in" filter="fade">
                                      <p:cBhvr>
                                        <p:cTn id="277" dur="250"/>
                                        <p:tgtEl>
                                          <p:spTgt spid="128"/>
                                        </p:tgtEl>
                                      </p:cBhvr>
                                    </p:animEffect>
                                  </p:childTnLst>
                                </p:cTn>
                              </p:par>
                              <p:par>
                                <p:cTn id="278" presetID="10" presetClass="entr" presetSubtype="0" fill="hold" grpId="0" nodeType="withEffect">
                                  <p:stCondLst>
                                    <p:cond delay="5700"/>
                                  </p:stCondLst>
                                  <p:childTnLst>
                                    <p:set>
                                      <p:cBhvr>
                                        <p:cTn id="279" dur="1" fill="hold">
                                          <p:stCondLst>
                                            <p:cond delay="0"/>
                                          </p:stCondLst>
                                        </p:cTn>
                                        <p:tgtEl>
                                          <p:spTgt spid="127"/>
                                        </p:tgtEl>
                                        <p:attrNameLst>
                                          <p:attrName>style.visibility</p:attrName>
                                        </p:attrNameLst>
                                      </p:cBhvr>
                                      <p:to>
                                        <p:strVal val="visible"/>
                                      </p:to>
                                    </p:set>
                                    <p:animEffect transition="in" filter="fade">
                                      <p:cBhvr>
                                        <p:cTn id="280" dur="250"/>
                                        <p:tgtEl>
                                          <p:spTgt spid="127"/>
                                        </p:tgtEl>
                                      </p:cBhvr>
                                    </p:animEffect>
                                  </p:childTnLst>
                                </p:cTn>
                              </p:par>
                              <p:par>
                                <p:cTn id="281" presetID="10" presetClass="entr" presetSubtype="0" fill="hold" grpId="0" nodeType="withEffect">
                                  <p:stCondLst>
                                    <p:cond delay="5700"/>
                                  </p:stCondLst>
                                  <p:childTnLst>
                                    <p:set>
                                      <p:cBhvr>
                                        <p:cTn id="282" dur="1" fill="hold">
                                          <p:stCondLst>
                                            <p:cond delay="0"/>
                                          </p:stCondLst>
                                        </p:cTn>
                                        <p:tgtEl>
                                          <p:spTgt spid="129"/>
                                        </p:tgtEl>
                                        <p:attrNameLst>
                                          <p:attrName>style.visibility</p:attrName>
                                        </p:attrNameLst>
                                      </p:cBhvr>
                                      <p:to>
                                        <p:strVal val="visible"/>
                                      </p:to>
                                    </p:set>
                                    <p:animEffect transition="in" filter="fade">
                                      <p:cBhvr>
                                        <p:cTn id="283" dur="250"/>
                                        <p:tgtEl>
                                          <p:spTgt spid="129"/>
                                        </p:tgtEl>
                                      </p:cBhvr>
                                    </p:animEffect>
                                  </p:childTnLst>
                                </p:cTn>
                              </p:par>
                              <p:par>
                                <p:cTn id="284" presetID="10" presetClass="exit" presetSubtype="0" fill="hold" grpId="1" nodeType="withEffect">
                                  <p:stCondLst>
                                    <p:cond delay="5700"/>
                                  </p:stCondLst>
                                  <p:childTnLst>
                                    <p:animEffect transition="out" filter="fade">
                                      <p:cBhvr>
                                        <p:cTn id="285" dur="250"/>
                                        <p:tgtEl>
                                          <p:spTgt spid="221"/>
                                        </p:tgtEl>
                                      </p:cBhvr>
                                    </p:animEffect>
                                    <p:set>
                                      <p:cBhvr>
                                        <p:cTn id="286" dur="1" fill="hold">
                                          <p:stCondLst>
                                            <p:cond delay="249"/>
                                          </p:stCondLst>
                                        </p:cTn>
                                        <p:tgtEl>
                                          <p:spTgt spid="221"/>
                                        </p:tgtEl>
                                        <p:attrNameLst>
                                          <p:attrName>style.visibility</p:attrName>
                                        </p:attrNameLst>
                                      </p:cBhvr>
                                      <p:to>
                                        <p:strVal val="hidden"/>
                                      </p:to>
                                    </p:set>
                                  </p:childTnLst>
                                </p:cTn>
                              </p:par>
                              <p:par>
                                <p:cTn id="287" presetID="10" presetClass="exit" presetSubtype="0" fill="hold" grpId="1" nodeType="withEffect">
                                  <p:stCondLst>
                                    <p:cond delay="5700"/>
                                  </p:stCondLst>
                                  <p:childTnLst>
                                    <p:animEffect transition="out" filter="fade">
                                      <p:cBhvr>
                                        <p:cTn id="288" dur="250"/>
                                        <p:tgtEl>
                                          <p:spTgt spid="223"/>
                                        </p:tgtEl>
                                      </p:cBhvr>
                                    </p:animEffect>
                                    <p:set>
                                      <p:cBhvr>
                                        <p:cTn id="289" dur="1" fill="hold">
                                          <p:stCondLst>
                                            <p:cond delay="249"/>
                                          </p:stCondLst>
                                        </p:cTn>
                                        <p:tgtEl>
                                          <p:spTgt spid="223"/>
                                        </p:tgtEl>
                                        <p:attrNameLst>
                                          <p:attrName>style.visibility</p:attrName>
                                        </p:attrNameLst>
                                      </p:cBhvr>
                                      <p:to>
                                        <p:strVal val="hidden"/>
                                      </p:to>
                                    </p:set>
                                  </p:childTnLst>
                                </p:cTn>
                              </p:par>
                              <p:par>
                                <p:cTn id="290" presetID="10" presetClass="exit" presetSubtype="0" fill="hold" grpId="1" nodeType="withEffect">
                                  <p:stCondLst>
                                    <p:cond delay="5700"/>
                                  </p:stCondLst>
                                  <p:childTnLst>
                                    <p:animEffect transition="out" filter="fade">
                                      <p:cBhvr>
                                        <p:cTn id="291" dur="250"/>
                                        <p:tgtEl>
                                          <p:spTgt spid="225"/>
                                        </p:tgtEl>
                                      </p:cBhvr>
                                    </p:animEffect>
                                    <p:set>
                                      <p:cBhvr>
                                        <p:cTn id="292" dur="1" fill="hold">
                                          <p:stCondLst>
                                            <p:cond delay="249"/>
                                          </p:stCondLst>
                                        </p:cTn>
                                        <p:tgtEl>
                                          <p:spTgt spid="225"/>
                                        </p:tgtEl>
                                        <p:attrNameLst>
                                          <p:attrName>style.visibility</p:attrName>
                                        </p:attrNameLst>
                                      </p:cBhvr>
                                      <p:to>
                                        <p:strVal val="hidden"/>
                                      </p:to>
                                    </p:set>
                                  </p:childTnLst>
                                </p:cTn>
                              </p:par>
                              <p:par>
                                <p:cTn id="293" presetID="10" presetClass="exit" presetSubtype="0" fill="hold" grpId="1" nodeType="withEffect">
                                  <p:stCondLst>
                                    <p:cond delay="5700"/>
                                  </p:stCondLst>
                                  <p:childTnLst>
                                    <p:animEffect transition="out" filter="fade">
                                      <p:cBhvr>
                                        <p:cTn id="294" dur="250"/>
                                        <p:tgtEl>
                                          <p:spTgt spid="227"/>
                                        </p:tgtEl>
                                      </p:cBhvr>
                                    </p:animEffect>
                                    <p:set>
                                      <p:cBhvr>
                                        <p:cTn id="295" dur="1" fill="hold">
                                          <p:stCondLst>
                                            <p:cond delay="249"/>
                                          </p:stCondLst>
                                        </p:cTn>
                                        <p:tgtEl>
                                          <p:spTgt spid="227"/>
                                        </p:tgtEl>
                                        <p:attrNameLst>
                                          <p:attrName>style.visibility</p:attrName>
                                        </p:attrNameLst>
                                      </p:cBhvr>
                                      <p:to>
                                        <p:strVal val="hidden"/>
                                      </p:to>
                                    </p:set>
                                  </p:childTnLst>
                                </p:cTn>
                              </p:par>
                              <p:par>
                                <p:cTn id="296" presetID="10" presetClass="entr" presetSubtype="0" fill="hold" nodeType="withEffect">
                                  <p:stCondLst>
                                    <p:cond delay="6400"/>
                                  </p:stCondLst>
                                  <p:childTnLst>
                                    <p:set>
                                      <p:cBhvr>
                                        <p:cTn id="297" dur="1" fill="hold">
                                          <p:stCondLst>
                                            <p:cond delay="0"/>
                                          </p:stCondLst>
                                        </p:cTn>
                                        <p:tgtEl>
                                          <p:spTgt spid="237"/>
                                        </p:tgtEl>
                                        <p:attrNameLst>
                                          <p:attrName>style.visibility</p:attrName>
                                        </p:attrNameLst>
                                      </p:cBhvr>
                                      <p:to>
                                        <p:strVal val="visible"/>
                                      </p:to>
                                    </p:set>
                                    <p:animEffect transition="in" filter="fade">
                                      <p:cBhvr>
                                        <p:cTn id="298" dur="250"/>
                                        <p:tgtEl>
                                          <p:spTgt spid="237"/>
                                        </p:tgtEl>
                                      </p:cBhvr>
                                    </p:animEffect>
                                  </p:childTnLst>
                                </p:cTn>
                              </p:par>
                              <p:par>
                                <p:cTn id="299" presetID="10" presetClass="entr" presetSubtype="0" fill="hold" nodeType="withEffect">
                                  <p:stCondLst>
                                    <p:cond delay="6400"/>
                                  </p:stCondLst>
                                  <p:childTnLst>
                                    <p:set>
                                      <p:cBhvr>
                                        <p:cTn id="300" dur="1" fill="hold">
                                          <p:stCondLst>
                                            <p:cond delay="0"/>
                                          </p:stCondLst>
                                        </p:cTn>
                                        <p:tgtEl>
                                          <p:spTgt spid="240"/>
                                        </p:tgtEl>
                                        <p:attrNameLst>
                                          <p:attrName>style.visibility</p:attrName>
                                        </p:attrNameLst>
                                      </p:cBhvr>
                                      <p:to>
                                        <p:strVal val="visible"/>
                                      </p:to>
                                    </p:set>
                                    <p:animEffect transition="in" filter="fade">
                                      <p:cBhvr>
                                        <p:cTn id="301" dur="250"/>
                                        <p:tgtEl>
                                          <p:spTgt spid="240"/>
                                        </p:tgtEl>
                                      </p:cBhvr>
                                    </p:animEffect>
                                  </p:childTnLst>
                                </p:cTn>
                              </p:par>
                              <p:par>
                                <p:cTn id="302" presetID="10" presetClass="entr" presetSubtype="0" fill="hold" nodeType="withEffect">
                                  <p:stCondLst>
                                    <p:cond delay="6400"/>
                                  </p:stCondLst>
                                  <p:childTnLst>
                                    <p:set>
                                      <p:cBhvr>
                                        <p:cTn id="303" dur="1" fill="hold">
                                          <p:stCondLst>
                                            <p:cond delay="0"/>
                                          </p:stCondLst>
                                        </p:cTn>
                                        <p:tgtEl>
                                          <p:spTgt spid="231"/>
                                        </p:tgtEl>
                                        <p:attrNameLst>
                                          <p:attrName>style.visibility</p:attrName>
                                        </p:attrNameLst>
                                      </p:cBhvr>
                                      <p:to>
                                        <p:strVal val="visible"/>
                                      </p:to>
                                    </p:set>
                                    <p:animEffect transition="in" filter="fade">
                                      <p:cBhvr>
                                        <p:cTn id="304" dur="250"/>
                                        <p:tgtEl>
                                          <p:spTgt spid="231"/>
                                        </p:tgtEl>
                                      </p:cBhvr>
                                    </p:animEffect>
                                  </p:childTnLst>
                                </p:cTn>
                              </p:par>
                              <p:par>
                                <p:cTn id="305" presetID="10" presetClass="entr" presetSubtype="0" fill="hold" nodeType="withEffect">
                                  <p:stCondLst>
                                    <p:cond delay="6400"/>
                                  </p:stCondLst>
                                  <p:childTnLst>
                                    <p:set>
                                      <p:cBhvr>
                                        <p:cTn id="306" dur="1" fill="hold">
                                          <p:stCondLst>
                                            <p:cond delay="0"/>
                                          </p:stCondLst>
                                        </p:cTn>
                                        <p:tgtEl>
                                          <p:spTgt spid="228"/>
                                        </p:tgtEl>
                                        <p:attrNameLst>
                                          <p:attrName>style.visibility</p:attrName>
                                        </p:attrNameLst>
                                      </p:cBhvr>
                                      <p:to>
                                        <p:strVal val="visible"/>
                                      </p:to>
                                    </p:set>
                                    <p:animEffect transition="in" filter="fade">
                                      <p:cBhvr>
                                        <p:cTn id="307" dur="250"/>
                                        <p:tgtEl>
                                          <p:spTgt spid="228"/>
                                        </p:tgtEl>
                                      </p:cBhvr>
                                    </p:animEffect>
                                  </p:childTnLst>
                                </p:cTn>
                              </p:par>
                              <p:par>
                                <p:cTn id="308" presetID="10" presetClass="entr" presetSubtype="0" fill="hold" nodeType="withEffect">
                                  <p:stCondLst>
                                    <p:cond delay="6400"/>
                                  </p:stCondLst>
                                  <p:childTnLst>
                                    <p:set>
                                      <p:cBhvr>
                                        <p:cTn id="309" dur="1" fill="hold">
                                          <p:stCondLst>
                                            <p:cond delay="0"/>
                                          </p:stCondLst>
                                        </p:cTn>
                                        <p:tgtEl>
                                          <p:spTgt spid="234"/>
                                        </p:tgtEl>
                                        <p:attrNameLst>
                                          <p:attrName>style.visibility</p:attrName>
                                        </p:attrNameLst>
                                      </p:cBhvr>
                                      <p:to>
                                        <p:strVal val="visible"/>
                                      </p:to>
                                    </p:set>
                                    <p:animEffect transition="in" filter="fade">
                                      <p:cBhvr>
                                        <p:cTn id="310" dur="250"/>
                                        <p:tgtEl>
                                          <p:spTgt spid="234"/>
                                        </p:tgtEl>
                                      </p:cBhvr>
                                    </p:animEffect>
                                  </p:childTnLst>
                                </p:cTn>
                              </p:par>
                              <p:par>
                                <p:cTn id="311" presetID="42" presetClass="path" presetSubtype="0" decel="80000" fill="hold" nodeType="withEffect">
                                  <p:stCondLst>
                                    <p:cond delay="6700"/>
                                  </p:stCondLst>
                                  <p:childTnLst>
                                    <p:animMotion origin="layout" path="M -4.70003E-6 1.51611E-6 L -0.30686 0.17408 " pathEditMode="relative" rAng="0" ptsTypes="AA">
                                      <p:cBhvr>
                                        <p:cTn id="312" dur="1000" fill="hold"/>
                                        <p:tgtEl>
                                          <p:spTgt spid="237"/>
                                        </p:tgtEl>
                                        <p:attrNameLst>
                                          <p:attrName>ppt_x</p:attrName>
                                          <p:attrName>ppt_y</p:attrName>
                                        </p:attrNameLst>
                                      </p:cBhvr>
                                      <p:rCtr x="-15343" y="8693"/>
                                    </p:animMotion>
                                  </p:childTnLst>
                                </p:cTn>
                              </p:par>
                              <p:par>
                                <p:cTn id="313" presetID="42" presetClass="path" presetSubtype="0" decel="100000" fill="hold" nodeType="withEffect">
                                  <p:stCondLst>
                                    <p:cond delay="6700"/>
                                  </p:stCondLst>
                                  <p:childTnLst>
                                    <p:animMotion origin="layout" path="M -5.25913E-7 -4.76623E-7 L -0.30394 0.18112 " pathEditMode="relative" rAng="0" ptsTypes="AA">
                                      <p:cBhvr>
                                        <p:cTn id="314" dur="1000" fill="hold"/>
                                        <p:tgtEl>
                                          <p:spTgt spid="240"/>
                                        </p:tgtEl>
                                        <p:attrNameLst>
                                          <p:attrName>ppt_x</p:attrName>
                                          <p:attrName>ppt_y</p:attrName>
                                        </p:attrNameLst>
                                      </p:cBhvr>
                                      <p:rCtr x="-15216" y="9010"/>
                                    </p:animMotion>
                                  </p:childTnLst>
                                </p:cTn>
                              </p:par>
                              <p:par>
                                <p:cTn id="315" presetID="42" presetClass="path" presetSubtype="0" decel="59000" fill="hold" nodeType="withEffect">
                                  <p:stCondLst>
                                    <p:cond delay="6700"/>
                                  </p:stCondLst>
                                  <p:childTnLst>
                                    <p:animMotion origin="layout" path="M -1.58029E-6 -2.4966E-6 L -0.48456 0.03836 " pathEditMode="relative" rAng="0" ptsTypes="AA">
                                      <p:cBhvr>
                                        <p:cTn id="316" dur="1000" fill="hold"/>
                                        <p:tgtEl>
                                          <p:spTgt spid="231"/>
                                        </p:tgtEl>
                                        <p:attrNameLst>
                                          <p:attrName>ppt_x</p:attrName>
                                          <p:attrName>ppt_y</p:attrName>
                                        </p:attrNameLst>
                                      </p:cBhvr>
                                      <p:rCtr x="-24253" y="1906"/>
                                    </p:animMotion>
                                  </p:childTnLst>
                                </p:cTn>
                              </p:par>
                              <p:par>
                                <p:cTn id="317" presetID="42" presetClass="path" presetSubtype="0" decel="100000" fill="hold" nodeType="withEffect">
                                  <p:stCondLst>
                                    <p:cond delay="6700"/>
                                  </p:stCondLst>
                                  <p:childTnLst>
                                    <p:animMotion origin="layout" path="M 8.09293E-7 -1.82025E-6 L -0.64208 0.04652 " pathEditMode="relative" rAng="0" ptsTypes="AA">
                                      <p:cBhvr>
                                        <p:cTn id="318" dur="1000" fill="hold"/>
                                        <p:tgtEl>
                                          <p:spTgt spid="228"/>
                                        </p:tgtEl>
                                        <p:attrNameLst>
                                          <p:attrName>ppt_x</p:attrName>
                                          <p:attrName>ppt_y</p:attrName>
                                        </p:attrNameLst>
                                      </p:cBhvr>
                                      <p:rCtr x="-32180" y="2406"/>
                                    </p:animMotion>
                                  </p:childTnLst>
                                </p:cTn>
                              </p:par>
                              <p:par>
                                <p:cTn id="319" presetID="42" presetClass="path" presetSubtype="0" decel="81000" fill="hold" nodeType="withEffect">
                                  <p:stCondLst>
                                    <p:cond delay="6700"/>
                                  </p:stCondLst>
                                  <p:childTnLst>
                                    <p:animMotion origin="layout" path="M -3.54353E-6 1.06219E-6 L -0.32308 0.04108 " pathEditMode="relative" rAng="0" ptsTypes="AA">
                                      <p:cBhvr>
                                        <p:cTn id="320" dur="1000" fill="hold"/>
                                        <p:tgtEl>
                                          <p:spTgt spid="234"/>
                                        </p:tgtEl>
                                        <p:attrNameLst>
                                          <p:attrName>ppt_x</p:attrName>
                                          <p:attrName>ppt_y</p:attrName>
                                        </p:attrNameLst>
                                      </p:cBhvr>
                                      <p:rCtr x="-16097" y="2111"/>
                                    </p:animMotion>
                                  </p:childTnLst>
                                </p:cTn>
                              </p:par>
                              <p:par>
                                <p:cTn id="321" presetID="2" presetClass="entr" presetSubtype="8" decel="100000" fill="hold" grpId="0" nodeType="withEffect">
                                  <p:stCondLst>
                                    <p:cond delay="7700"/>
                                  </p:stCondLst>
                                  <p:childTnLst>
                                    <p:set>
                                      <p:cBhvr>
                                        <p:cTn id="322" dur="1" fill="hold">
                                          <p:stCondLst>
                                            <p:cond delay="0"/>
                                          </p:stCondLst>
                                        </p:cTn>
                                        <p:tgtEl>
                                          <p:spTgt spid="156"/>
                                        </p:tgtEl>
                                        <p:attrNameLst>
                                          <p:attrName>style.visibility</p:attrName>
                                        </p:attrNameLst>
                                      </p:cBhvr>
                                      <p:to>
                                        <p:strVal val="visible"/>
                                      </p:to>
                                    </p:set>
                                    <p:anim calcmode="lin" valueType="num">
                                      <p:cBhvr additive="base">
                                        <p:cTn id="323" dur="750" fill="hold"/>
                                        <p:tgtEl>
                                          <p:spTgt spid="156"/>
                                        </p:tgtEl>
                                        <p:attrNameLst>
                                          <p:attrName>ppt_x</p:attrName>
                                        </p:attrNameLst>
                                      </p:cBhvr>
                                      <p:tavLst>
                                        <p:tav tm="0">
                                          <p:val>
                                            <p:strVal val="0-#ppt_w/2"/>
                                          </p:val>
                                        </p:tav>
                                        <p:tav tm="100000">
                                          <p:val>
                                            <p:strVal val="#ppt_x"/>
                                          </p:val>
                                        </p:tav>
                                      </p:tavLst>
                                    </p:anim>
                                    <p:anim calcmode="lin" valueType="num">
                                      <p:cBhvr additive="base">
                                        <p:cTn id="324" dur="750" fill="hold"/>
                                        <p:tgtEl>
                                          <p:spTgt spid="156"/>
                                        </p:tgtEl>
                                        <p:attrNameLst>
                                          <p:attrName>ppt_y</p:attrName>
                                        </p:attrNameLst>
                                      </p:cBhvr>
                                      <p:tavLst>
                                        <p:tav tm="0">
                                          <p:val>
                                            <p:strVal val="#ppt_y"/>
                                          </p:val>
                                        </p:tav>
                                        <p:tav tm="100000">
                                          <p:val>
                                            <p:strVal val="#ppt_y"/>
                                          </p:val>
                                        </p:tav>
                                      </p:tavLst>
                                    </p:anim>
                                  </p:childTnLst>
                                </p:cTn>
                              </p:par>
                              <p:par>
                                <p:cTn id="325" presetID="10" presetClass="entr" presetSubtype="0" fill="hold" nodeType="withEffect">
                                  <p:stCondLst>
                                    <p:cond delay="7800"/>
                                  </p:stCondLst>
                                  <p:childTnLst>
                                    <p:set>
                                      <p:cBhvr>
                                        <p:cTn id="326" dur="1" fill="hold">
                                          <p:stCondLst>
                                            <p:cond delay="0"/>
                                          </p:stCondLst>
                                        </p:cTn>
                                        <p:tgtEl>
                                          <p:spTgt spid="176"/>
                                        </p:tgtEl>
                                        <p:attrNameLst>
                                          <p:attrName>style.visibility</p:attrName>
                                        </p:attrNameLst>
                                      </p:cBhvr>
                                      <p:to>
                                        <p:strVal val="visible"/>
                                      </p:to>
                                    </p:set>
                                    <p:animEffect transition="in" filter="fade">
                                      <p:cBhvr>
                                        <p:cTn id="327" dur="250"/>
                                        <p:tgtEl>
                                          <p:spTgt spid="176"/>
                                        </p:tgtEl>
                                      </p:cBhvr>
                                    </p:animEffect>
                                  </p:childTnLst>
                                </p:cTn>
                              </p:par>
                              <p:par>
                                <p:cTn id="328" presetID="10" presetClass="entr" presetSubtype="0" fill="hold" grpId="0" nodeType="withEffect">
                                  <p:stCondLst>
                                    <p:cond delay="7800"/>
                                  </p:stCondLst>
                                  <p:childTnLst>
                                    <p:set>
                                      <p:cBhvr>
                                        <p:cTn id="329" dur="1" fill="hold">
                                          <p:stCondLst>
                                            <p:cond delay="0"/>
                                          </p:stCondLst>
                                        </p:cTn>
                                        <p:tgtEl>
                                          <p:spTgt spid="177"/>
                                        </p:tgtEl>
                                        <p:attrNameLst>
                                          <p:attrName>style.visibility</p:attrName>
                                        </p:attrNameLst>
                                      </p:cBhvr>
                                      <p:to>
                                        <p:strVal val="visible"/>
                                      </p:to>
                                    </p:set>
                                    <p:animEffect transition="in" filter="fade">
                                      <p:cBhvr>
                                        <p:cTn id="330" dur="250"/>
                                        <p:tgtEl>
                                          <p:spTgt spid="177"/>
                                        </p:tgtEl>
                                      </p:cBhvr>
                                    </p:animEffect>
                                  </p:childTnLst>
                                </p:cTn>
                              </p:par>
                              <p:par>
                                <p:cTn id="331" presetID="10" presetClass="entr" presetSubtype="0" fill="hold" nodeType="withEffect">
                                  <p:stCondLst>
                                    <p:cond delay="7800"/>
                                  </p:stCondLst>
                                  <p:childTnLst>
                                    <p:set>
                                      <p:cBhvr>
                                        <p:cTn id="332" dur="1" fill="hold">
                                          <p:stCondLst>
                                            <p:cond delay="0"/>
                                          </p:stCondLst>
                                        </p:cTn>
                                        <p:tgtEl>
                                          <p:spTgt spid="174"/>
                                        </p:tgtEl>
                                        <p:attrNameLst>
                                          <p:attrName>style.visibility</p:attrName>
                                        </p:attrNameLst>
                                      </p:cBhvr>
                                      <p:to>
                                        <p:strVal val="visible"/>
                                      </p:to>
                                    </p:set>
                                    <p:animEffect transition="in" filter="fade">
                                      <p:cBhvr>
                                        <p:cTn id="333" dur="250"/>
                                        <p:tgtEl>
                                          <p:spTgt spid="174"/>
                                        </p:tgtEl>
                                      </p:cBhvr>
                                    </p:animEffect>
                                  </p:childTnLst>
                                </p:cTn>
                              </p:par>
                              <p:par>
                                <p:cTn id="334" presetID="10" presetClass="entr" presetSubtype="0" fill="hold" grpId="0" nodeType="withEffect">
                                  <p:stCondLst>
                                    <p:cond delay="7800"/>
                                  </p:stCondLst>
                                  <p:childTnLst>
                                    <p:set>
                                      <p:cBhvr>
                                        <p:cTn id="335" dur="1" fill="hold">
                                          <p:stCondLst>
                                            <p:cond delay="0"/>
                                          </p:stCondLst>
                                        </p:cTn>
                                        <p:tgtEl>
                                          <p:spTgt spid="175"/>
                                        </p:tgtEl>
                                        <p:attrNameLst>
                                          <p:attrName>style.visibility</p:attrName>
                                        </p:attrNameLst>
                                      </p:cBhvr>
                                      <p:to>
                                        <p:strVal val="visible"/>
                                      </p:to>
                                    </p:set>
                                    <p:animEffect transition="in" filter="fade">
                                      <p:cBhvr>
                                        <p:cTn id="336" dur="250"/>
                                        <p:tgtEl>
                                          <p:spTgt spid="175"/>
                                        </p:tgtEl>
                                      </p:cBhvr>
                                    </p:animEffect>
                                  </p:childTnLst>
                                </p:cTn>
                              </p:par>
                              <p:par>
                                <p:cTn id="337" presetID="10" presetClass="entr" presetSubtype="0" fill="hold" grpId="0" nodeType="withEffect">
                                  <p:stCondLst>
                                    <p:cond delay="7800"/>
                                  </p:stCondLst>
                                  <p:childTnLst>
                                    <p:set>
                                      <p:cBhvr>
                                        <p:cTn id="338" dur="1" fill="hold">
                                          <p:stCondLst>
                                            <p:cond delay="0"/>
                                          </p:stCondLst>
                                        </p:cTn>
                                        <p:tgtEl>
                                          <p:spTgt spid="172"/>
                                        </p:tgtEl>
                                        <p:attrNameLst>
                                          <p:attrName>style.visibility</p:attrName>
                                        </p:attrNameLst>
                                      </p:cBhvr>
                                      <p:to>
                                        <p:strVal val="visible"/>
                                      </p:to>
                                    </p:set>
                                    <p:animEffect transition="in" filter="fade">
                                      <p:cBhvr>
                                        <p:cTn id="339" dur="250"/>
                                        <p:tgtEl>
                                          <p:spTgt spid="172"/>
                                        </p:tgtEl>
                                      </p:cBhvr>
                                    </p:animEffect>
                                  </p:childTnLst>
                                </p:cTn>
                              </p:par>
                              <p:par>
                                <p:cTn id="340" presetID="10" presetClass="entr" presetSubtype="0" fill="hold" grpId="0" nodeType="withEffect">
                                  <p:stCondLst>
                                    <p:cond delay="7800"/>
                                  </p:stCondLst>
                                  <p:childTnLst>
                                    <p:set>
                                      <p:cBhvr>
                                        <p:cTn id="341" dur="1" fill="hold">
                                          <p:stCondLst>
                                            <p:cond delay="0"/>
                                          </p:stCondLst>
                                        </p:cTn>
                                        <p:tgtEl>
                                          <p:spTgt spid="173"/>
                                        </p:tgtEl>
                                        <p:attrNameLst>
                                          <p:attrName>style.visibility</p:attrName>
                                        </p:attrNameLst>
                                      </p:cBhvr>
                                      <p:to>
                                        <p:strVal val="visible"/>
                                      </p:to>
                                    </p:set>
                                    <p:animEffect transition="in" filter="fade">
                                      <p:cBhvr>
                                        <p:cTn id="342" dur="250"/>
                                        <p:tgtEl>
                                          <p:spTgt spid="173"/>
                                        </p:tgtEl>
                                      </p:cBhvr>
                                    </p:animEffect>
                                  </p:childTnLst>
                                </p:cTn>
                              </p:par>
                              <p:par>
                                <p:cTn id="343" presetID="10" presetClass="entr" presetSubtype="0" fill="hold" grpId="0" nodeType="withEffect">
                                  <p:stCondLst>
                                    <p:cond delay="7800"/>
                                  </p:stCondLst>
                                  <p:childTnLst>
                                    <p:set>
                                      <p:cBhvr>
                                        <p:cTn id="344" dur="1" fill="hold">
                                          <p:stCondLst>
                                            <p:cond delay="0"/>
                                          </p:stCondLst>
                                        </p:cTn>
                                        <p:tgtEl>
                                          <p:spTgt spid="170"/>
                                        </p:tgtEl>
                                        <p:attrNameLst>
                                          <p:attrName>style.visibility</p:attrName>
                                        </p:attrNameLst>
                                      </p:cBhvr>
                                      <p:to>
                                        <p:strVal val="visible"/>
                                      </p:to>
                                    </p:set>
                                    <p:animEffect transition="in" filter="fade">
                                      <p:cBhvr>
                                        <p:cTn id="345" dur="250"/>
                                        <p:tgtEl>
                                          <p:spTgt spid="170"/>
                                        </p:tgtEl>
                                      </p:cBhvr>
                                    </p:animEffect>
                                  </p:childTnLst>
                                </p:cTn>
                              </p:par>
                              <p:par>
                                <p:cTn id="346" presetID="10" presetClass="entr" presetSubtype="0" fill="hold" grpId="0" nodeType="withEffect">
                                  <p:stCondLst>
                                    <p:cond delay="7800"/>
                                  </p:stCondLst>
                                  <p:childTnLst>
                                    <p:set>
                                      <p:cBhvr>
                                        <p:cTn id="347" dur="1" fill="hold">
                                          <p:stCondLst>
                                            <p:cond delay="0"/>
                                          </p:stCondLst>
                                        </p:cTn>
                                        <p:tgtEl>
                                          <p:spTgt spid="171"/>
                                        </p:tgtEl>
                                        <p:attrNameLst>
                                          <p:attrName>style.visibility</p:attrName>
                                        </p:attrNameLst>
                                      </p:cBhvr>
                                      <p:to>
                                        <p:strVal val="visible"/>
                                      </p:to>
                                    </p:set>
                                    <p:animEffect transition="in" filter="fade">
                                      <p:cBhvr>
                                        <p:cTn id="348" dur="250"/>
                                        <p:tgtEl>
                                          <p:spTgt spid="171"/>
                                        </p:tgtEl>
                                      </p:cBhvr>
                                    </p:animEffect>
                                  </p:childTnLst>
                                </p:cTn>
                              </p:par>
                              <p:par>
                                <p:cTn id="349" presetID="10" presetClass="entr" presetSubtype="0" fill="hold" nodeType="withEffect">
                                  <p:stCondLst>
                                    <p:cond delay="7800"/>
                                  </p:stCondLst>
                                  <p:childTnLst>
                                    <p:set>
                                      <p:cBhvr>
                                        <p:cTn id="350" dur="1" fill="hold">
                                          <p:stCondLst>
                                            <p:cond delay="0"/>
                                          </p:stCondLst>
                                        </p:cTn>
                                        <p:tgtEl>
                                          <p:spTgt spid="162"/>
                                        </p:tgtEl>
                                        <p:attrNameLst>
                                          <p:attrName>style.visibility</p:attrName>
                                        </p:attrNameLst>
                                      </p:cBhvr>
                                      <p:to>
                                        <p:strVal val="visible"/>
                                      </p:to>
                                    </p:set>
                                    <p:animEffect transition="in" filter="fade">
                                      <p:cBhvr>
                                        <p:cTn id="351" dur="250"/>
                                        <p:tgtEl>
                                          <p:spTgt spid="162"/>
                                        </p:tgtEl>
                                      </p:cBhvr>
                                    </p:animEffect>
                                  </p:childTnLst>
                                </p:cTn>
                              </p:par>
                              <p:par>
                                <p:cTn id="352" presetID="10" presetClass="entr" presetSubtype="0" fill="hold" grpId="0" nodeType="withEffect">
                                  <p:stCondLst>
                                    <p:cond delay="7800"/>
                                  </p:stCondLst>
                                  <p:childTnLst>
                                    <p:set>
                                      <p:cBhvr>
                                        <p:cTn id="353" dur="1" fill="hold">
                                          <p:stCondLst>
                                            <p:cond delay="0"/>
                                          </p:stCondLst>
                                        </p:cTn>
                                        <p:tgtEl>
                                          <p:spTgt spid="163"/>
                                        </p:tgtEl>
                                        <p:attrNameLst>
                                          <p:attrName>style.visibility</p:attrName>
                                        </p:attrNameLst>
                                      </p:cBhvr>
                                      <p:to>
                                        <p:strVal val="visible"/>
                                      </p:to>
                                    </p:set>
                                    <p:animEffect transition="in" filter="fade">
                                      <p:cBhvr>
                                        <p:cTn id="354" dur="250"/>
                                        <p:tgtEl>
                                          <p:spTgt spid="163"/>
                                        </p:tgtEl>
                                      </p:cBhvr>
                                    </p:animEffect>
                                  </p:childTnLst>
                                </p:cTn>
                              </p:par>
                              <p:par>
                                <p:cTn id="355" presetID="10" presetClass="exit" presetSubtype="0" fill="hold" nodeType="withEffect">
                                  <p:stCondLst>
                                    <p:cond delay="7800"/>
                                  </p:stCondLst>
                                  <p:childTnLst>
                                    <p:animEffect transition="out" filter="fade">
                                      <p:cBhvr>
                                        <p:cTn id="356" dur="250"/>
                                        <p:tgtEl>
                                          <p:spTgt spid="237"/>
                                        </p:tgtEl>
                                      </p:cBhvr>
                                    </p:animEffect>
                                    <p:set>
                                      <p:cBhvr>
                                        <p:cTn id="357" dur="1" fill="hold">
                                          <p:stCondLst>
                                            <p:cond delay="249"/>
                                          </p:stCondLst>
                                        </p:cTn>
                                        <p:tgtEl>
                                          <p:spTgt spid="237"/>
                                        </p:tgtEl>
                                        <p:attrNameLst>
                                          <p:attrName>style.visibility</p:attrName>
                                        </p:attrNameLst>
                                      </p:cBhvr>
                                      <p:to>
                                        <p:strVal val="hidden"/>
                                      </p:to>
                                    </p:set>
                                  </p:childTnLst>
                                </p:cTn>
                              </p:par>
                              <p:par>
                                <p:cTn id="358" presetID="10" presetClass="exit" presetSubtype="0" fill="hold" nodeType="withEffect">
                                  <p:stCondLst>
                                    <p:cond delay="7800"/>
                                  </p:stCondLst>
                                  <p:childTnLst>
                                    <p:animEffect transition="out" filter="fade">
                                      <p:cBhvr>
                                        <p:cTn id="359" dur="250"/>
                                        <p:tgtEl>
                                          <p:spTgt spid="240"/>
                                        </p:tgtEl>
                                      </p:cBhvr>
                                    </p:animEffect>
                                    <p:set>
                                      <p:cBhvr>
                                        <p:cTn id="360" dur="1" fill="hold">
                                          <p:stCondLst>
                                            <p:cond delay="249"/>
                                          </p:stCondLst>
                                        </p:cTn>
                                        <p:tgtEl>
                                          <p:spTgt spid="240"/>
                                        </p:tgtEl>
                                        <p:attrNameLst>
                                          <p:attrName>style.visibility</p:attrName>
                                        </p:attrNameLst>
                                      </p:cBhvr>
                                      <p:to>
                                        <p:strVal val="hidden"/>
                                      </p:to>
                                    </p:set>
                                  </p:childTnLst>
                                </p:cTn>
                              </p:par>
                              <p:par>
                                <p:cTn id="361" presetID="10" presetClass="exit" presetSubtype="0" fill="hold" nodeType="withEffect">
                                  <p:stCondLst>
                                    <p:cond delay="7800"/>
                                  </p:stCondLst>
                                  <p:childTnLst>
                                    <p:animEffect transition="out" filter="fade">
                                      <p:cBhvr>
                                        <p:cTn id="362" dur="250"/>
                                        <p:tgtEl>
                                          <p:spTgt spid="231"/>
                                        </p:tgtEl>
                                      </p:cBhvr>
                                    </p:animEffect>
                                    <p:set>
                                      <p:cBhvr>
                                        <p:cTn id="363" dur="1" fill="hold">
                                          <p:stCondLst>
                                            <p:cond delay="249"/>
                                          </p:stCondLst>
                                        </p:cTn>
                                        <p:tgtEl>
                                          <p:spTgt spid="231"/>
                                        </p:tgtEl>
                                        <p:attrNameLst>
                                          <p:attrName>style.visibility</p:attrName>
                                        </p:attrNameLst>
                                      </p:cBhvr>
                                      <p:to>
                                        <p:strVal val="hidden"/>
                                      </p:to>
                                    </p:set>
                                  </p:childTnLst>
                                </p:cTn>
                              </p:par>
                              <p:par>
                                <p:cTn id="364" presetID="10" presetClass="exit" presetSubtype="0" fill="hold" nodeType="withEffect">
                                  <p:stCondLst>
                                    <p:cond delay="7800"/>
                                  </p:stCondLst>
                                  <p:childTnLst>
                                    <p:animEffect transition="out" filter="fade">
                                      <p:cBhvr>
                                        <p:cTn id="365" dur="250"/>
                                        <p:tgtEl>
                                          <p:spTgt spid="228"/>
                                        </p:tgtEl>
                                      </p:cBhvr>
                                    </p:animEffect>
                                    <p:set>
                                      <p:cBhvr>
                                        <p:cTn id="366" dur="1" fill="hold">
                                          <p:stCondLst>
                                            <p:cond delay="249"/>
                                          </p:stCondLst>
                                        </p:cTn>
                                        <p:tgtEl>
                                          <p:spTgt spid="228"/>
                                        </p:tgtEl>
                                        <p:attrNameLst>
                                          <p:attrName>style.visibility</p:attrName>
                                        </p:attrNameLst>
                                      </p:cBhvr>
                                      <p:to>
                                        <p:strVal val="hidden"/>
                                      </p:to>
                                    </p:set>
                                  </p:childTnLst>
                                </p:cTn>
                              </p:par>
                              <p:par>
                                <p:cTn id="367" presetID="10" presetClass="exit" presetSubtype="0" fill="hold" nodeType="withEffect">
                                  <p:stCondLst>
                                    <p:cond delay="7800"/>
                                  </p:stCondLst>
                                  <p:childTnLst>
                                    <p:animEffect transition="out" filter="fade">
                                      <p:cBhvr>
                                        <p:cTn id="368" dur="250"/>
                                        <p:tgtEl>
                                          <p:spTgt spid="234"/>
                                        </p:tgtEl>
                                      </p:cBhvr>
                                    </p:animEffect>
                                    <p:set>
                                      <p:cBhvr>
                                        <p:cTn id="369" dur="1" fill="hold">
                                          <p:stCondLst>
                                            <p:cond delay="249"/>
                                          </p:stCondLst>
                                        </p:cTn>
                                        <p:tgtEl>
                                          <p:spTgt spid="234"/>
                                        </p:tgtEl>
                                        <p:attrNameLst>
                                          <p:attrName>style.visibility</p:attrName>
                                        </p:attrNameLst>
                                      </p:cBhvr>
                                      <p:to>
                                        <p:strVal val="hidden"/>
                                      </p:to>
                                    </p:set>
                                  </p:childTnLst>
                                </p:cTn>
                              </p:par>
                              <p:par>
                                <p:cTn id="370" presetID="10" presetClass="exit" presetSubtype="0" fill="hold" grpId="1" nodeType="withEffect">
                                  <p:stCondLst>
                                    <p:cond delay="8600"/>
                                  </p:stCondLst>
                                  <p:childTnLst>
                                    <p:animEffect transition="out" filter="fade">
                                      <p:cBhvr>
                                        <p:cTn id="371" dur="250"/>
                                        <p:tgtEl>
                                          <p:spTgt spid="177"/>
                                        </p:tgtEl>
                                      </p:cBhvr>
                                    </p:animEffect>
                                    <p:set>
                                      <p:cBhvr>
                                        <p:cTn id="372" dur="1" fill="hold">
                                          <p:stCondLst>
                                            <p:cond delay="249"/>
                                          </p:stCondLst>
                                        </p:cTn>
                                        <p:tgtEl>
                                          <p:spTgt spid="177"/>
                                        </p:tgtEl>
                                        <p:attrNameLst>
                                          <p:attrName>style.visibility</p:attrName>
                                        </p:attrNameLst>
                                      </p:cBhvr>
                                      <p:to>
                                        <p:strVal val="hidden"/>
                                      </p:to>
                                    </p:set>
                                  </p:childTnLst>
                                </p:cTn>
                              </p:par>
                              <p:par>
                                <p:cTn id="373" presetID="10" presetClass="exit" presetSubtype="0" fill="hold" grpId="1" nodeType="withEffect">
                                  <p:stCondLst>
                                    <p:cond delay="8600"/>
                                  </p:stCondLst>
                                  <p:childTnLst>
                                    <p:animEffect transition="out" filter="fade">
                                      <p:cBhvr>
                                        <p:cTn id="374" dur="250"/>
                                        <p:tgtEl>
                                          <p:spTgt spid="175"/>
                                        </p:tgtEl>
                                      </p:cBhvr>
                                    </p:animEffect>
                                    <p:set>
                                      <p:cBhvr>
                                        <p:cTn id="375" dur="1" fill="hold">
                                          <p:stCondLst>
                                            <p:cond delay="249"/>
                                          </p:stCondLst>
                                        </p:cTn>
                                        <p:tgtEl>
                                          <p:spTgt spid="175"/>
                                        </p:tgtEl>
                                        <p:attrNameLst>
                                          <p:attrName>style.visibility</p:attrName>
                                        </p:attrNameLst>
                                      </p:cBhvr>
                                      <p:to>
                                        <p:strVal val="hidden"/>
                                      </p:to>
                                    </p:set>
                                  </p:childTnLst>
                                </p:cTn>
                              </p:par>
                              <p:par>
                                <p:cTn id="376" presetID="10" presetClass="exit" presetSubtype="0" fill="hold" grpId="1" nodeType="withEffect">
                                  <p:stCondLst>
                                    <p:cond delay="8600"/>
                                  </p:stCondLst>
                                  <p:childTnLst>
                                    <p:animEffect transition="out" filter="fade">
                                      <p:cBhvr>
                                        <p:cTn id="377" dur="250"/>
                                        <p:tgtEl>
                                          <p:spTgt spid="173"/>
                                        </p:tgtEl>
                                      </p:cBhvr>
                                    </p:animEffect>
                                    <p:set>
                                      <p:cBhvr>
                                        <p:cTn id="378" dur="1" fill="hold">
                                          <p:stCondLst>
                                            <p:cond delay="249"/>
                                          </p:stCondLst>
                                        </p:cTn>
                                        <p:tgtEl>
                                          <p:spTgt spid="173"/>
                                        </p:tgtEl>
                                        <p:attrNameLst>
                                          <p:attrName>style.visibility</p:attrName>
                                        </p:attrNameLst>
                                      </p:cBhvr>
                                      <p:to>
                                        <p:strVal val="hidden"/>
                                      </p:to>
                                    </p:set>
                                  </p:childTnLst>
                                </p:cTn>
                              </p:par>
                              <p:par>
                                <p:cTn id="379" presetID="10" presetClass="exit" presetSubtype="0" fill="hold" grpId="1" nodeType="withEffect">
                                  <p:stCondLst>
                                    <p:cond delay="8600"/>
                                  </p:stCondLst>
                                  <p:childTnLst>
                                    <p:animEffect transition="out" filter="fade">
                                      <p:cBhvr>
                                        <p:cTn id="380" dur="250"/>
                                        <p:tgtEl>
                                          <p:spTgt spid="171"/>
                                        </p:tgtEl>
                                      </p:cBhvr>
                                    </p:animEffect>
                                    <p:set>
                                      <p:cBhvr>
                                        <p:cTn id="381" dur="1" fill="hold">
                                          <p:stCondLst>
                                            <p:cond delay="249"/>
                                          </p:stCondLst>
                                        </p:cTn>
                                        <p:tgtEl>
                                          <p:spTgt spid="171"/>
                                        </p:tgtEl>
                                        <p:attrNameLst>
                                          <p:attrName>style.visibility</p:attrName>
                                        </p:attrNameLst>
                                      </p:cBhvr>
                                      <p:to>
                                        <p:strVal val="hidden"/>
                                      </p:to>
                                    </p:set>
                                  </p:childTnLst>
                                </p:cTn>
                              </p:par>
                              <p:par>
                                <p:cTn id="382" presetID="10" presetClass="exit" presetSubtype="0" fill="hold" grpId="1" nodeType="withEffect">
                                  <p:stCondLst>
                                    <p:cond delay="8600"/>
                                  </p:stCondLst>
                                  <p:childTnLst>
                                    <p:animEffect transition="out" filter="fade">
                                      <p:cBhvr>
                                        <p:cTn id="383" dur="250"/>
                                        <p:tgtEl>
                                          <p:spTgt spid="163"/>
                                        </p:tgtEl>
                                      </p:cBhvr>
                                    </p:animEffect>
                                    <p:set>
                                      <p:cBhvr>
                                        <p:cTn id="384" dur="1" fill="hold">
                                          <p:stCondLst>
                                            <p:cond delay="249"/>
                                          </p:stCondLst>
                                        </p:cTn>
                                        <p:tgtEl>
                                          <p:spTgt spid="163"/>
                                        </p:tgtEl>
                                        <p:attrNameLst>
                                          <p:attrName>style.visibility</p:attrName>
                                        </p:attrNameLst>
                                      </p:cBhvr>
                                      <p:to>
                                        <p:strVal val="hidden"/>
                                      </p:to>
                                    </p:set>
                                  </p:childTnLst>
                                </p:cTn>
                              </p:par>
                              <p:par>
                                <p:cTn id="385" presetID="10" presetClass="entr" presetSubtype="0" fill="hold" grpId="0" nodeType="withEffect">
                                  <p:stCondLst>
                                    <p:cond delay="8600"/>
                                  </p:stCondLst>
                                  <p:childTnLst>
                                    <p:set>
                                      <p:cBhvr>
                                        <p:cTn id="386" dur="1" fill="hold">
                                          <p:stCondLst>
                                            <p:cond delay="0"/>
                                          </p:stCondLst>
                                        </p:cTn>
                                        <p:tgtEl>
                                          <p:spTgt spid="159"/>
                                        </p:tgtEl>
                                        <p:attrNameLst>
                                          <p:attrName>style.visibility</p:attrName>
                                        </p:attrNameLst>
                                      </p:cBhvr>
                                      <p:to>
                                        <p:strVal val="visible"/>
                                      </p:to>
                                    </p:set>
                                    <p:animEffect transition="in" filter="fade">
                                      <p:cBhvr>
                                        <p:cTn id="387" dur="250"/>
                                        <p:tgtEl>
                                          <p:spTgt spid="159"/>
                                        </p:tgtEl>
                                      </p:cBhvr>
                                    </p:animEffect>
                                  </p:childTnLst>
                                </p:cTn>
                              </p:par>
                              <p:par>
                                <p:cTn id="388" presetID="10" presetClass="entr" presetSubtype="0" fill="hold" grpId="0" nodeType="withEffect">
                                  <p:stCondLst>
                                    <p:cond delay="8600"/>
                                  </p:stCondLst>
                                  <p:childTnLst>
                                    <p:set>
                                      <p:cBhvr>
                                        <p:cTn id="389" dur="1" fill="hold">
                                          <p:stCondLst>
                                            <p:cond delay="0"/>
                                          </p:stCondLst>
                                        </p:cTn>
                                        <p:tgtEl>
                                          <p:spTgt spid="158"/>
                                        </p:tgtEl>
                                        <p:attrNameLst>
                                          <p:attrName>style.visibility</p:attrName>
                                        </p:attrNameLst>
                                      </p:cBhvr>
                                      <p:to>
                                        <p:strVal val="visible"/>
                                      </p:to>
                                    </p:set>
                                    <p:animEffect transition="in" filter="fade">
                                      <p:cBhvr>
                                        <p:cTn id="390" dur="250"/>
                                        <p:tgtEl>
                                          <p:spTgt spid="158"/>
                                        </p:tgtEl>
                                      </p:cBhvr>
                                    </p:animEffect>
                                  </p:childTnLst>
                                </p:cTn>
                              </p:par>
                              <p:par>
                                <p:cTn id="391" presetID="10" presetClass="entr" presetSubtype="0" fill="hold" grpId="0" nodeType="withEffect">
                                  <p:stCondLst>
                                    <p:cond delay="8600"/>
                                  </p:stCondLst>
                                  <p:childTnLst>
                                    <p:set>
                                      <p:cBhvr>
                                        <p:cTn id="392" dur="1" fill="hold">
                                          <p:stCondLst>
                                            <p:cond delay="0"/>
                                          </p:stCondLst>
                                        </p:cTn>
                                        <p:tgtEl>
                                          <p:spTgt spid="160"/>
                                        </p:tgtEl>
                                        <p:attrNameLst>
                                          <p:attrName>style.visibility</p:attrName>
                                        </p:attrNameLst>
                                      </p:cBhvr>
                                      <p:to>
                                        <p:strVal val="visible"/>
                                      </p:to>
                                    </p:set>
                                    <p:animEffect transition="in" filter="fade">
                                      <p:cBhvr>
                                        <p:cTn id="393" dur="250"/>
                                        <p:tgtEl>
                                          <p:spTgt spid="160"/>
                                        </p:tgtEl>
                                      </p:cBhvr>
                                    </p:animEffect>
                                  </p:childTnLst>
                                </p:cTn>
                              </p:par>
                              <p:par>
                                <p:cTn id="394" presetID="10" presetClass="entr" presetSubtype="0" fill="hold" grpId="0" nodeType="withEffect">
                                  <p:stCondLst>
                                    <p:cond delay="8600"/>
                                  </p:stCondLst>
                                  <p:childTnLst>
                                    <p:set>
                                      <p:cBhvr>
                                        <p:cTn id="395" dur="1" fill="hold">
                                          <p:stCondLst>
                                            <p:cond delay="0"/>
                                          </p:stCondLst>
                                        </p:cTn>
                                        <p:tgtEl>
                                          <p:spTgt spid="161"/>
                                        </p:tgtEl>
                                        <p:attrNameLst>
                                          <p:attrName>style.visibility</p:attrName>
                                        </p:attrNameLst>
                                      </p:cBhvr>
                                      <p:to>
                                        <p:strVal val="visible"/>
                                      </p:to>
                                    </p:set>
                                    <p:animEffect transition="in" filter="fade">
                                      <p:cBhvr>
                                        <p:cTn id="396" dur="250"/>
                                        <p:tgtEl>
                                          <p:spTgt spid="161"/>
                                        </p:tgtEl>
                                      </p:cBhvr>
                                    </p:animEffect>
                                  </p:childTnLst>
                                </p:cTn>
                              </p:par>
                              <p:par>
                                <p:cTn id="397" presetID="10" presetClass="entr" presetSubtype="0" fill="hold" grpId="0" nodeType="withEffect">
                                  <p:stCondLst>
                                    <p:cond delay="8600"/>
                                  </p:stCondLst>
                                  <p:childTnLst>
                                    <p:set>
                                      <p:cBhvr>
                                        <p:cTn id="398" dur="1" fill="hold">
                                          <p:stCondLst>
                                            <p:cond delay="0"/>
                                          </p:stCondLst>
                                        </p:cTn>
                                        <p:tgtEl>
                                          <p:spTgt spid="157"/>
                                        </p:tgtEl>
                                        <p:attrNameLst>
                                          <p:attrName>style.visibility</p:attrName>
                                        </p:attrNameLst>
                                      </p:cBhvr>
                                      <p:to>
                                        <p:strVal val="visible"/>
                                      </p:to>
                                    </p:set>
                                    <p:animEffect transition="in" filter="fade">
                                      <p:cBhvr>
                                        <p:cTn id="399" dur="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p:bldP spid="128" grpId="0"/>
      <p:bldP spid="129" grpId="0"/>
      <p:bldP spid="130" grpId="0"/>
      <p:bldP spid="131" grpId="0" animBg="1"/>
      <p:bldP spid="132" grpId="0"/>
      <p:bldP spid="133" grpId="0"/>
      <p:bldP spid="134" grpId="0"/>
      <p:bldP spid="135" grpId="0"/>
      <p:bldP spid="136" grpId="0"/>
      <p:bldP spid="137" grpId="0"/>
      <p:bldP spid="138" grpId="0"/>
      <p:bldP spid="139" grpId="0"/>
      <p:bldP spid="140" grpId="0"/>
      <p:bldP spid="141" grpId="0"/>
      <p:bldP spid="143" grpId="0" animBg="1"/>
      <p:bldP spid="143" grpId="1" animBg="1"/>
      <p:bldP spid="145" grpId="0" animBg="1"/>
      <p:bldP spid="145" grpId="1" animBg="1"/>
      <p:bldP spid="146" grpId="0" animBg="1"/>
      <p:bldP spid="147" grpId="0" animBg="1"/>
      <p:bldP spid="147" grpId="1" animBg="1"/>
      <p:bldP spid="149" grpId="0" animBg="1"/>
      <p:bldP spid="149" grpId="1" animBg="1"/>
      <p:bldP spid="150" grpId="0" animBg="1"/>
      <p:bldP spid="151" grpId="0" animBg="1"/>
      <p:bldP spid="151" grpId="1" animBg="1"/>
      <p:bldP spid="153" grpId="0" animBg="1"/>
      <p:bldP spid="153" grpId="1" animBg="1"/>
      <p:bldP spid="154" grpId="0" animBg="1"/>
      <p:bldP spid="155" grpId="0" animBg="1"/>
      <p:bldP spid="155" grpId="1" animBg="1"/>
      <p:bldP spid="156" grpId="0" animBg="1"/>
      <p:bldP spid="157" grpId="0"/>
      <p:bldP spid="158" grpId="0"/>
      <p:bldP spid="159" grpId="0"/>
      <p:bldP spid="160" grpId="0"/>
      <p:bldP spid="161" grpId="0"/>
      <p:bldP spid="163" grpId="0" animBg="1"/>
      <p:bldP spid="163" grpId="1" animBg="1"/>
      <p:bldP spid="165" grpId="0" animBg="1"/>
      <p:bldP spid="165" grpId="1" animBg="1"/>
      <p:bldP spid="167" grpId="0" animBg="1"/>
      <p:bldP spid="167" grpId="1" animBg="1"/>
      <p:bldP spid="169" grpId="0" animBg="1"/>
      <p:bldP spid="169" grpId="1" animBg="1"/>
      <p:bldP spid="170" grpId="0" animBg="1"/>
      <p:bldP spid="171" grpId="0" animBg="1"/>
      <p:bldP spid="171" grpId="1" animBg="1"/>
      <p:bldP spid="172" grpId="0" animBg="1"/>
      <p:bldP spid="173" grpId="0" animBg="1"/>
      <p:bldP spid="173" grpId="1" animBg="1"/>
      <p:bldP spid="175" grpId="0" animBg="1"/>
      <p:bldP spid="175" grpId="1" animBg="1"/>
      <p:bldP spid="177" grpId="0" animBg="1"/>
      <p:bldP spid="177" grpId="1" animBg="1"/>
      <p:bldP spid="220" grpId="0" animBg="1"/>
      <p:bldP spid="221" grpId="0" animBg="1"/>
      <p:bldP spid="221" grpId="1" animBg="1"/>
      <p:bldP spid="223" grpId="0" animBg="1"/>
      <p:bldP spid="223" grpId="1" animBg="1"/>
      <p:bldP spid="225" grpId="0" animBg="1"/>
      <p:bldP spid="225" grpId="1" animBg="1"/>
      <p:bldP spid="227" grpId="0" animBg="1"/>
      <p:bldP spid="22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Getting Started</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a:t>Create a new Mobile </a:t>
            </a:r>
            <a:r>
              <a:rPr lang="en-US" dirty="0" smtClean="0"/>
              <a:t>Service</a:t>
            </a:r>
          </a:p>
          <a:p>
            <a:pPr marL="574675" indent="-571500">
              <a:buFont typeface="Arial"/>
              <a:buChar char="•"/>
            </a:pPr>
            <a:r>
              <a:rPr lang="en-US" dirty="0" smtClean="0"/>
              <a:t>Select a platform you want to work with</a:t>
            </a:r>
          </a:p>
          <a:p>
            <a:pPr marL="574675" indent="-571500">
              <a:buFont typeface="Arial"/>
              <a:buChar char="•"/>
            </a:pPr>
            <a:r>
              <a:rPr lang="en-US" dirty="0" smtClean="0"/>
              <a:t>Download the quick start app</a:t>
            </a:r>
          </a:p>
          <a:p>
            <a:pPr marL="574675" indent="-571500">
              <a:buFont typeface="Arial"/>
              <a:buChar char="•"/>
            </a:pPr>
            <a:r>
              <a:rPr lang="en-US" dirty="0" smtClean="0"/>
              <a:t>Run the quick start and walk through the code</a:t>
            </a:r>
          </a:p>
          <a:p>
            <a:pPr marL="574675" indent="-571500">
              <a:buFont typeface="Arial"/>
              <a:buChar char="•"/>
            </a:pPr>
            <a:r>
              <a:rPr lang="en-US" dirty="0" smtClean="0"/>
              <a:t>Try adding more fields from the client</a:t>
            </a:r>
          </a:p>
          <a:p>
            <a:pPr marL="574675" indent="-571500">
              <a:buFont typeface="Arial"/>
              <a:buChar char="•"/>
            </a:pPr>
            <a:r>
              <a:rPr lang="en-US" dirty="0" smtClean="0"/>
              <a:t>Try changing the query filters</a:t>
            </a:r>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053153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34016</TotalTime>
  <Words>5357</Words>
  <Application>Microsoft Macintosh PowerPoint</Application>
  <PresentationFormat>Custom</PresentationFormat>
  <Paragraphs>928</Paragraphs>
  <Slides>46</Slides>
  <Notes>37</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MS1444_Windows Azure Template 16x9_r08a</vt:lpstr>
      <vt:lpstr>White with Consolas font for code slides</vt:lpstr>
      <vt:lpstr>1_White with Consolas font for code slides</vt:lpstr>
      <vt:lpstr>Going Mobile with the Cloud</vt:lpstr>
      <vt:lpstr>Introduction</vt:lpstr>
      <vt:lpstr>Agenda</vt:lpstr>
      <vt:lpstr>Why Consider the Cloud?</vt:lpstr>
      <vt:lpstr>Azure Overview</vt:lpstr>
      <vt:lpstr>What is Mobile Services?</vt:lpstr>
      <vt:lpstr>PowerPoint Presentation</vt:lpstr>
      <vt:lpstr>HOL: Getting Started</vt:lpstr>
      <vt:lpstr>Structured Storage</vt:lpstr>
      <vt:lpstr>The REST API</vt:lpstr>
      <vt:lpstr>A Word about Optimistic Concurrency</vt:lpstr>
      <vt:lpstr>PowerPoint Presentation</vt:lpstr>
      <vt:lpstr>JSON to SQL Type Mappings</vt:lpstr>
      <vt:lpstr>Server Side Scripts</vt:lpstr>
      <vt:lpstr>Node Modules</vt:lpstr>
      <vt:lpstr>PowerPoint Presentation</vt:lpstr>
      <vt:lpstr>HOL: Using Scripts</vt:lpstr>
      <vt:lpstr>Push Notifications</vt:lpstr>
      <vt:lpstr>PowerPoint Presentation</vt:lpstr>
      <vt:lpstr>HOL: Implement Push</vt:lpstr>
      <vt:lpstr>Notification Hubs (enhanced push)</vt:lpstr>
      <vt:lpstr>Data Authorization</vt:lpstr>
      <vt:lpstr>User Auth Flow (server)</vt:lpstr>
      <vt:lpstr>User Auth Flow (client)</vt:lpstr>
      <vt:lpstr>The User object</vt:lpstr>
      <vt:lpstr>PowerPoint Presentation</vt:lpstr>
      <vt:lpstr>HOL: Using Auth</vt:lpstr>
      <vt:lpstr>Command Line Tools</vt:lpstr>
      <vt:lpstr>PowerPoint Presentation</vt:lpstr>
      <vt:lpstr>Using the Scheduler</vt:lpstr>
      <vt:lpstr>Custom API</vt:lpstr>
      <vt:lpstr>PowerPoint Presentation</vt:lpstr>
      <vt:lpstr>HOL: Scheduler and APIs</vt:lpstr>
      <vt:lpstr>Script Source Control</vt:lpstr>
      <vt:lpstr>PowerPoint Presentation</vt:lpstr>
      <vt:lpstr>HOL: Script Source Control</vt:lpstr>
      <vt:lpstr>Diagnostics, Logging, Scale</vt:lpstr>
      <vt:lpstr>Service Scale</vt:lpstr>
      <vt:lpstr>PowerPoint Presentation</vt:lpstr>
      <vt:lpstr>Mobile Services Tiers</vt:lpstr>
      <vt:lpstr>Windows Azure Mobile Services</vt:lpstr>
      <vt:lpstr>Samples</vt:lpstr>
      <vt:lpstr>More Samples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675</cp:revision>
  <cp:lastPrinted>2011-12-06T05:57:58Z</cp:lastPrinted>
  <dcterms:created xsi:type="dcterms:W3CDTF">2011-03-29T16:07:22Z</dcterms:created>
  <dcterms:modified xsi:type="dcterms:W3CDTF">2014-03-07T15:34:51Z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