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50"/>
  </p:notesMasterIdLst>
  <p:handoutMasterIdLst>
    <p:handoutMasterId r:id="rId51"/>
  </p:handoutMasterIdLst>
  <p:sldIdLst>
    <p:sldId id="330" r:id="rId7"/>
    <p:sldId id="671" r:id="rId8"/>
    <p:sldId id="644" r:id="rId9"/>
    <p:sldId id="645" r:id="rId10"/>
    <p:sldId id="387" r:id="rId11"/>
    <p:sldId id="673" r:id="rId12"/>
    <p:sldId id="646" r:id="rId13"/>
    <p:sldId id="647" r:id="rId14"/>
    <p:sldId id="674" r:id="rId15"/>
    <p:sldId id="648" r:id="rId16"/>
    <p:sldId id="649" r:id="rId17"/>
    <p:sldId id="650" r:id="rId18"/>
    <p:sldId id="511" r:id="rId19"/>
    <p:sldId id="675" r:id="rId20"/>
    <p:sldId id="651" r:id="rId21"/>
    <p:sldId id="633" r:id="rId22"/>
    <p:sldId id="676" r:id="rId23"/>
    <p:sldId id="672" r:id="rId24"/>
    <p:sldId id="668" r:id="rId25"/>
    <p:sldId id="669" r:id="rId26"/>
    <p:sldId id="670" r:id="rId27"/>
    <p:sldId id="666" r:id="rId28"/>
    <p:sldId id="634" r:id="rId29"/>
    <p:sldId id="677" r:id="rId30"/>
    <p:sldId id="654" r:id="rId31"/>
    <p:sldId id="641" r:id="rId32"/>
    <p:sldId id="655" r:id="rId33"/>
    <p:sldId id="656" r:id="rId34"/>
    <p:sldId id="678" r:id="rId35"/>
    <p:sldId id="679" r:id="rId36"/>
    <p:sldId id="657" r:id="rId37"/>
    <p:sldId id="626" r:id="rId38"/>
    <p:sldId id="680" r:id="rId39"/>
    <p:sldId id="658" r:id="rId40"/>
    <p:sldId id="659" r:id="rId41"/>
    <p:sldId id="627" r:id="rId42"/>
    <p:sldId id="660" r:id="rId43"/>
    <p:sldId id="661" r:id="rId44"/>
    <p:sldId id="681" r:id="rId45"/>
    <p:sldId id="682" r:id="rId46"/>
    <p:sldId id="662" r:id="rId47"/>
    <p:sldId id="614" r:id="rId48"/>
    <p:sldId id="663" r:id="rId49"/>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71"/>
            <p14:sldId id="644"/>
            <p14:sldId id="645"/>
            <p14:sldId id="387"/>
            <p14:sldId id="673"/>
            <p14:sldId id="646"/>
            <p14:sldId id="647"/>
            <p14:sldId id="674"/>
            <p14:sldId id="648"/>
            <p14:sldId id="649"/>
            <p14:sldId id="650"/>
            <p14:sldId id="511"/>
            <p14:sldId id="675"/>
            <p14:sldId id="651"/>
            <p14:sldId id="633"/>
            <p14:sldId id="676"/>
            <p14:sldId id="672"/>
            <p14:sldId id="668"/>
            <p14:sldId id="669"/>
            <p14:sldId id="670"/>
            <p14:sldId id="666"/>
            <p14:sldId id="634"/>
            <p14:sldId id="677"/>
            <p14:sldId id="654"/>
            <p14:sldId id="641"/>
            <p14:sldId id="655"/>
            <p14:sldId id="656"/>
            <p14:sldId id="678"/>
            <p14:sldId id="679"/>
            <p14:sldId id="657"/>
            <p14:sldId id="626"/>
            <p14:sldId id="680"/>
            <p14:sldId id="658"/>
            <p14:sldId id="659"/>
            <p14:sldId id="627"/>
            <p14:sldId id="660"/>
            <p14:sldId id="661"/>
            <p14:sldId id="681"/>
            <p14:sldId id="682"/>
            <p14:sldId id="662"/>
            <p14:sldId id="614"/>
            <p14:sldId id="663"/>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69364" autoAdjust="0"/>
  </p:normalViewPr>
  <p:slideViewPr>
    <p:cSldViewPr snapToGrid="0">
      <p:cViewPr>
        <p:scale>
          <a:sx n="81" d="100"/>
          <a:sy n="81" d="100"/>
        </p:scale>
        <p:origin x="-1416" y="-8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3/4/14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3/4/14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611054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3/4/14 09:50</a:t>
            </a:fld>
            <a:endParaRPr lang="en-US" dirty="0"/>
          </a:p>
        </p:txBody>
      </p:sp>
      <p:sp>
        <p:nvSpPr>
          <p:cNvPr id="11" name="Footer Placeholder 10"/>
          <p:cNvSpPr>
            <a:spLocks noGrp="1"/>
          </p:cNvSpPr>
          <p:nvPr>
            <p:ph type="ftr" sz="quarter" idx="14"/>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073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54136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494600"/>
            <a:ext cx="11149013" cy="76174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0052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74" indent="0">
              <a:buNone/>
              <a:defRPr sz="2000"/>
            </a:lvl3pPr>
            <a:lvl4pPr marL="448147" indent="0">
              <a:buNone/>
              <a:defRPr sz="1800"/>
            </a:lvl4pPr>
            <a:lvl5pPr marL="67222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0722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7"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www.windowsazure.com/en-us/pricing/details/sql-database" TargetMode="External"/></Relationships>
</file>

<file path=ppt/slides/_rels/slide38.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31.xml"/><Relationship Id="rId10"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WindowsAzure-Samples/Android-LensRocket" TargetMode="External"/><Relationship Id="rId4" Type="http://schemas.openxmlformats.org/officeDocument/2006/relationships/hyperlink" Target="https://github.com/WindowsAzure-Samples/ios-LensRocket" TargetMode="External"/><Relationship Id="rId5" Type="http://schemas.openxmlformats.org/officeDocument/2006/relationships/hyperlink" Target="http://code.msdn.microsoft.com/windowsapps/Event-Buddy-ddafd9b6" TargetMode="External"/><Relationship Id="rId6" Type="http://schemas.openxmlformats.org/officeDocument/2006/relationships/hyperlink" Target="http://go.microsoft.com/fwlink/?linkid=275751&amp;clcid=0x409" TargetMode="External"/><Relationship Id="rId7" Type="http://schemas.openxmlformats.org/officeDocument/2006/relationships/hyperlink" Target="http://go.microsoft.com/fwlink/?linkid=275748&amp;clcid=0x409" TargetMode="External"/><Relationship Id="rId8" Type="http://schemas.openxmlformats.org/officeDocument/2006/relationships/hyperlink" Target="http://go.microsoft.com/fwlink/?linkid=275749&amp;clcid=0x409" TargetMode="External"/><Relationship Id="rId9" Type="http://schemas.openxmlformats.org/officeDocument/2006/relationships/hyperlink" Target="http://www.windowsazure.com/en-us/documentation/articles/store-new-relic-mobile-services-monitor/" TargetMode="External"/><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4.xml"/><Relationship Id="rId10"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hyperlink" Target="http://www.windowsazure.com/en-us/documentation/articles/partner-twilio-mobile-services-how-to-use-voice-sms/" TargetMode="External"/><Relationship Id="rId4" Type="http://schemas.openxmlformats.org/officeDocument/2006/relationships/hyperlink" Target="http://blog.pusher.com/pusher-on-windows-azure/" TargetMode="External"/><Relationship Id="rId5" Type="http://schemas.openxmlformats.org/officeDocument/2006/relationships/hyperlink" Target="http://www.windowsazure.com/en-us/documentation/articles/store-sendgrid-mobile-services-send-email-scripts/" TargetMode="External"/><Relationship Id="rId6" Type="http://schemas.openxmlformats.org/officeDocument/2006/relationships/hyperlink" Target="http://aka.ms/commonsWAMS" TargetMode="External"/><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Mobile"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chrisner@microsoft.com" TargetMode="Externa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dirty="0" smtClean="0"/>
              <a:t>Going Mobile with the Cloud</a:t>
            </a:r>
            <a:endParaRPr lang="en-US" sz="54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Chris Risner</a:t>
            </a:r>
            <a:endParaRPr lang="en-US" sz="2800" dirty="0">
              <a:latin typeface="Segoe UI Semibold" panose="020B0702040204020203" pitchFamily="34" charset="0"/>
              <a:cs typeface="Segoe UI Semibold" panose="020B0702040204020203" pitchFamily="34" charset="0"/>
            </a:endParaRPr>
          </a:p>
          <a:p>
            <a:r>
              <a:rPr lang="en-US" sz="2000" dirty="0" smtClean="0"/>
              <a:t>Technical Evangelist</a:t>
            </a:r>
            <a:endParaRPr lang="en-US" sz="2000" dirty="0"/>
          </a:p>
          <a:p>
            <a:r>
              <a:rPr lang="en-US" sz="2000" dirty="0" smtClean="0"/>
              <a:t>Microsoft</a:t>
            </a:r>
          </a:p>
          <a:p>
            <a:endParaRPr lang="en-US" sz="2000" dirty="0"/>
          </a:p>
          <a:p>
            <a:r>
              <a:rPr lang="en-US" sz="2000" dirty="0" err="1" smtClean="0"/>
              <a:t>chrisner@microsoft.com</a:t>
            </a:r>
            <a:endParaRPr lang="en-US" sz="2000" dirty="0" smtClean="0"/>
          </a:p>
          <a:p>
            <a:r>
              <a:rPr lang="en-US" sz="2000" dirty="0" smtClean="0"/>
              <a:t>@</a:t>
            </a:r>
            <a:r>
              <a:rPr lang="en-US" sz="2000" dirty="0" err="1" smtClean="0"/>
              <a:t>chrisrisner</a:t>
            </a:r>
            <a:endParaRPr lang="en-US" sz="2000"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backend Available (preview)</a:t>
            </a: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Scripts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data validation to your scripts</a:t>
            </a:r>
          </a:p>
          <a:p>
            <a:pPr marL="574675" indent="-571500">
              <a:buFont typeface="Arial"/>
              <a:buChar char="•"/>
            </a:pPr>
            <a:r>
              <a:rPr lang="en-US" dirty="0" smtClean="0"/>
              <a:t>Try adding new columns using scripts</a:t>
            </a:r>
          </a:p>
          <a:p>
            <a:pPr marL="574675" indent="-571500">
              <a:buFont typeface="Arial"/>
              <a:buChar char="•"/>
            </a:pPr>
            <a:r>
              <a:rPr lang="en-US" dirty="0" smtClean="0"/>
              <a:t>Change how the app displays errors</a:t>
            </a:r>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40381375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provider</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Provider delivers 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Provider</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Implement Push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push notifications to your app</a:t>
            </a:r>
          </a:p>
          <a:p>
            <a:endParaRPr lang="en-US" dirty="0" smtClean="0"/>
          </a:p>
          <a:p>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
        <p:nvSpPr>
          <p:cNvPr id="4" name="Title 1"/>
          <p:cNvSpPr txBox="1">
            <a:spLocks/>
          </p:cNvSpPr>
          <p:nvPr/>
        </p:nvSpPr>
        <p:spPr>
          <a:xfrm>
            <a:off x="514718" y="3455959"/>
            <a:ext cx="11149013" cy="76174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tx1"/>
                </a:solidFill>
                <a:effectLst/>
                <a:latin typeface="Segoe UI Light" pitchFamily="34" charset="0"/>
                <a:ea typeface="+mn-ea"/>
                <a:cs typeface="Arial" charset="0"/>
              </a:defRPr>
            </a:lvl1pPr>
          </a:lstStyle>
          <a:p>
            <a:r>
              <a:rPr lang="en-US" dirty="0" smtClean="0"/>
              <a:t>Also: Break for 10</a:t>
            </a:r>
            <a:endParaRPr lang="en-US" dirty="0"/>
          </a:p>
        </p:txBody>
      </p:sp>
    </p:spTree>
    <p:extLst>
      <p:ext uri="{BB962C8B-B14F-4D97-AF65-F5344CB8AC3E}">
        <p14:creationId xmlns:p14="http://schemas.microsoft.com/office/powerpoint/2010/main" val="1876293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Notification Hubs (enhanced push)</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Highly scalable push notifications!</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Cross-Platform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Template based registrations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Tag based registrations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Scalable</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SDK, Node SDK, REST API, Java SDK (unofficial)</a:t>
            </a:r>
          </a:p>
        </p:txBody>
      </p:sp>
    </p:spTree>
    <p:extLst>
      <p:ext uri="{BB962C8B-B14F-4D97-AF65-F5344CB8AC3E}">
        <p14:creationId xmlns:p14="http://schemas.microsoft.com/office/powerpoint/2010/main" val="3875468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Text Placeholder 2"/>
          <p:cNvSpPr>
            <a:spLocks noGrp="1"/>
          </p:cNvSpPr>
          <p:nvPr>
            <p:ph type="body" sz="quarter" idx="10"/>
          </p:nvPr>
        </p:nvSpPr>
        <p:spPr>
          <a:xfrm>
            <a:off x="519112" y="1370525"/>
            <a:ext cx="11149013" cy="4642810"/>
          </a:xfrm>
        </p:spPr>
        <p:txBody>
          <a:bodyPr/>
          <a:lstStyle/>
          <a:p>
            <a:pPr marL="574675" indent="-571500">
              <a:buFont typeface="Arial"/>
              <a:buChar char="•"/>
            </a:pPr>
            <a:r>
              <a:rPr lang="en-US" sz="3600" dirty="0" smtClean="0"/>
              <a:t>Per HTTP method authorization options:</a:t>
            </a:r>
          </a:p>
          <a:p>
            <a:pPr marL="1830388" lvl="2" indent="-571500">
              <a:buFont typeface="Arial"/>
              <a:buChar char="•"/>
            </a:pPr>
            <a:r>
              <a:rPr lang="en-US" dirty="0"/>
              <a:t>App Key required</a:t>
            </a:r>
          </a:p>
          <a:p>
            <a:pPr marL="2513013" lvl="4" indent="-571500">
              <a:buFont typeface="Arial"/>
              <a:buChar char="•"/>
            </a:pPr>
            <a:r>
              <a:rPr lang="en-US" dirty="0"/>
              <a:t>Shouldn’t be used in production</a:t>
            </a:r>
            <a:endParaRPr lang="en-US" dirty="0" smtClean="0"/>
          </a:p>
          <a:p>
            <a:pPr marL="1830388" lvl="2" indent="-571500">
              <a:buFont typeface="Arial"/>
              <a:buChar char="•"/>
            </a:pPr>
            <a:r>
              <a:rPr lang="en-US" dirty="0" smtClean="0"/>
              <a:t>Everyone</a:t>
            </a:r>
          </a:p>
          <a:p>
            <a:pPr marL="1830388" lvl="2" indent="-571500">
              <a:buFont typeface="Arial"/>
              <a:buChar char="•"/>
            </a:pPr>
            <a:r>
              <a:rPr lang="en-US" dirty="0" smtClean="0"/>
              <a:t>Authenticated Users</a:t>
            </a:r>
          </a:p>
          <a:p>
            <a:pPr marL="1830388" lvl="2" indent="-571500">
              <a:buFont typeface="Arial"/>
              <a:buChar char="•"/>
            </a:pPr>
            <a:r>
              <a:rPr lang="en-US" dirty="0" smtClean="0"/>
              <a:t>Admins and other scripts</a:t>
            </a:r>
          </a:p>
          <a:p>
            <a:pPr marL="2513013" lvl="4" indent="-571500">
              <a:buFont typeface="Arial"/>
              <a:buChar char="•"/>
            </a:pPr>
            <a:r>
              <a:rPr lang="en-US" dirty="0" smtClean="0"/>
              <a:t>Requires the Master Key (from client)</a:t>
            </a:r>
          </a:p>
          <a:p>
            <a:pPr marL="574675" indent="-571500">
              <a:buFont typeface="Arial"/>
              <a:buChar char="•"/>
            </a:pPr>
            <a:r>
              <a:rPr lang="en-US" sz="3600" dirty="0" smtClean="0"/>
              <a:t>401 / Unauthorized response if a call doesn’t pass</a:t>
            </a:r>
            <a:endParaRPr lang="en-US" sz="3600" dirty="0"/>
          </a:p>
        </p:txBody>
      </p:sp>
    </p:spTree>
    <p:extLst>
      <p:ext uri="{BB962C8B-B14F-4D97-AF65-F5344CB8AC3E}">
        <p14:creationId xmlns:p14="http://schemas.microsoft.com/office/powerpoint/2010/main" val="151721403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quarter" idx="10"/>
          </p:nvPr>
        </p:nvSpPr>
        <p:spPr>
          <a:xfrm>
            <a:off x="3153085" y="1147665"/>
            <a:ext cx="7258081" cy="620683"/>
          </a:xfrm>
        </p:spPr>
        <p:txBody>
          <a:bodyPr/>
          <a:lstStyle/>
          <a:p>
            <a:r>
              <a:rPr lang="en-US" dirty="0" smtClean="0">
                <a:solidFill>
                  <a:schemeClr val="bg1"/>
                </a:solidFill>
              </a:rPr>
              <a:t>Just a little bit about me</a:t>
            </a:r>
          </a:p>
        </p:txBody>
      </p:sp>
      <p:pic>
        <p:nvPicPr>
          <p:cNvPr id="4" name="Picture 3" descr="chrisner-400.jpeg"/>
          <p:cNvPicPr>
            <a:picLocks noChangeAspect="1"/>
          </p:cNvPicPr>
          <p:nvPr/>
        </p:nvPicPr>
        <p:blipFill rotWithShape="1">
          <a:blip r:embed="rId3">
            <a:extLst>
              <a:ext uri="{28A0092B-C50C-407E-A947-70E740481C1C}">
                <a14:useLocalDpi xmlns:a14="http://schemas.microsoft.com/office/drawing/2010/main" val="0"/>
              </a:ext>
            </a:extLst>
          </a:blip>
          <a:srcRect l="15787" t="472" r="20830"/>
          <a:stretch/>
        </p:blipFill>
        <p:spPr>
          <a:xfrm>
            <a:off x="233624" y="1336637"/>
            <a:ext cx="2496728" cy="3922074"/>
          </a:xfrm>
          <a:prstGeom prst="rect">
            <a:avLst/>
          </a:prstGeom>
        </p:spPr>
      </p:pic>
      <p:sp>
        <p:nvSpPr>
          <p:cNvPr id="5" name="Rectangle 4"/>
          <p:cNvSpPr/>
          <p:nvPr/>
        </p:nvSpPr>
        <p:spPr bwMode="auto">
          <a:xfrm>
            <a:off x="7653053" y="2005967"/>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r>
              <a:rPr lang="en-US" sz="2000" dirty="0" err="1">
                <a:gradFill>
                  <a:gsLst>
                    <a:gs pos="0">
                      <a:srgbClr val="FFFFFF"/>
                    </a:gs>
                    <a:gs pos="100000">
                      <a:srgbClr val="FFFFFF"/>
                    </a:gs>
                  </a:gsLst>
                  <a:lin ang="5400000" scaled="0"/>
                </a:gradFill>
                <a:ea typeface="Segoe UI" pitchFamily="34" charset="0"/>
                <a:cs typeface="Segoe UI" pitchFamily="34" charset="0"/>
              </a:rPr>
              <a:t>chrisrisner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653053" y="294953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Lives in Washington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653053" y="3893109"/>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iOS</a:t>
            </a:r>
            <a:r>
              <a:rPr lang="en-US" sz="2000" dirty="0" smtClean="0">
                <a:gradFill>
                  <a:gsLst>
                    <a:gs pos="0">
                      <a:srgbClr val="FFFFFF"/>
                    </a:gs>
                    <a:gs pos="100000">
                      <a:srgbClr val="FFFFFF"/>
                    </a:gs>
                  </a:gsLst>
                  <a:lin ang="5400000" scaled="0"/>
                </a:gradFill>
                <a:ea typeface="Segoe UI" pitchFamily="34" charset="0"/>
                <a:cs typeface="Segoe UI" pitchFamily="34" charset="0"/>
              </a:rPr>
              <a:t> / Android developer for 4 years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208405" y="2005967"/>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Azure </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Technical Evangelist</a:t>
            </a:r>
          </a:p>
        </p:txBody>
      </p:sp>
      <p:sp>
        <p:nvSpPr>
          <p:cNvPr id="10" name="Rectangle 9"/>
          <p:cNvSpPr/>
          <p:nvPr/>
        </p:nvSpPr>
        <p:spPr bwMode="auto">
          <a:xfrm>
            <a:off x="3208405" y="294953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Chrisrisner.com</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208405" y="3893109"/>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Grew up near Detroit</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53053" y="483680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208405" y="483680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1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42" presetClass="entr" presetSubtype="0" fill="hold" grpId="0" nodeType="afterEffect">
                                  <p:stCondLst>
                                    <p:cond delay="2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
                                        <p:tgtEl>
                                          <p:spTgt spid="9"/>
                                        </p:tgtEl>
                                      </p:cBhvr>
                                    </p:animEffect>
                                    <p:anim calcmode="lin" valueType="num">
                                      <p:cBhvr>
                                        <p:cTn id="13" dur="200" fill="hold"/>
                                        <p:tgtEl>
                                          <p:spTgt spid="9"/>
                                        </p:tgtEl>
                                        <p:attrNameLst>
                                          <p:attrName>ppt_x</p:attrName>
                                        </p:attrNameLst>
                                      </p:cBhvr>
                                      <p:tavLst>
                                        <p:tav tm="0">
                                          <p:val>
                                            <p:strVal val="#ppt_x"/>
                                          </p:val>
                                        </p:tav>
                                        <p:tav tm="100000">
                                          <p:val>
                                            <p:strVal val="#ppt_x"/>
                                          </p:val>
                                        </p:tav>
                                      </p:tavLst>
                                    </p:anim>
                                    <p:anim calcmode="lin" valueType="num">
                                      <p:cBhvr>
                                        <p:cTn id="14" dur="2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900"/>
                            </p:stCondLst>
                            <p:childTnLst>
                              <p:par>
                                <p:cTn id="16" presetID="42" presetClass="entr" presetSubtype="0" fill="hold" grpId="0" nodeType="afterEffect">
                                  <p:stCondLst>
                                    <p:cond delay="2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
                                        <p:tgtEl>
                                          <p:spTgt spid="10"/>
                                        </p:tgtEl>
                                      </p:cBhvr>
                                    </p:animEffect>
                                    <p:anim calcmode="lin" valueType="num">
                                      <p:cBhvr>
                                        <p:cTn id="19" dur="200" fill="hold"/>
                                        <p:tgtEl>
                                          <p:spTgt spid="10"/>
                                        </p:tgtEl>
                                        <p:attrNameLst>
                                          <p:attrName>ppt_x</p:attrName>
                                        </p:attrNameLst>
                                      </p:cBhvr>
                                      <p:tavLst>
                                        <p:tav tm="0">
                                          <p:val>
                                            <p:strVal val="#ppt_x"/>
                                          </p:val>
                                        </p:tav>
                                        <p:tav tm="100000">
                                          <p:val>
                                            <p:strVal val="#ppt_x"/>
                                          </p:val>
                                        </p:tav>
                                      </p:tavLst>
                                    </p:anim>
                                    <p:anim calcmode="lin" valueType="num">
                                      <p:cBhvr>
                                        <p:cTn id="20" dur="2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300"/>
                            </p:stCondLst>
                            <p:childTnLst>
                              <p:par>
                                <p:cTn id="22" presetID="42" presetClass="entr" presetSubtype="0" fill="hold" grpId="0" nodeType="afterEffect">
                                  <p:stCondLst>
                                    <p:cond delay="2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
                                        <p:tgtEl>
                                          <p:spTgt spid="11"/>
                                        </p:tgtEl>
                                      </p:cBhvr>
                                    </p:animEffect>
                                    <p:anim calcmode="lin" valueType="num">
                                      <p:cBhvr>
                                        <p:cTn id="25" dur="200" fill="hold"/>
                                        <p:tgtEl>
                                          <p:spTgt spid="11"/>
                                        </p:tgtEl>
                                        <p:attrNameLst>
                                          <p:attrName>ppt_x</p:attrName>
                                        </p:attrNameLst>
                                      </p:cBhvr>
                                      <p:tavLst>
                                        <p:tav tm="0">
                                          <p:val>
                                            <p:strVal val="#ppt_x"/>
                                          </p:val>
                                        </p:tav>
                                        <p:tav tm="100000">
                                          <p:val>
                                            <p:strVal val="#ppt_x"/>
                                          </p:val>
                                        </p:tav>
                                      </p:tavLst>
                                    </p:anim>
                                    <p:anim calcmode="lin" valueType="num">
                                      <p:cBhvr>
                                        <p:cTn id="26" dur="2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42" presetClass="entr" presetSubtype="0" fill="hold" grpId="0" nodeType="afterEffect">
                                  <p:stCondLst>
                                    <p:cond delay="2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
                                        <p:tgtEl>
                                          <p:spTgt spid="13"/>
                                        </p:tgtEl>
                                      </p:cBhvr>
                                    </p:animEffect>
                                    <p:anim calcmode="lin" valueType="num">
                                      <p:cBhvr>
                                        <p:cTn id="31" dur="200" fill="hold"/>
                                        <p:tgtEl>
                                          <p:spTgt spid="13"/>
                                        </p:tgtEl>
                                        <p:attrNameLst>
                                          <p:attrName>ppt_x</p:attrName>
                                        </p:attrNameLst>
                                      </p:cBhvr>
                                      <p:tavLst>
                                        <p:tav tm="0">
                                          <p:val>
                                            <p:strVal val="#ppt_x"/>
                                          </p:val>
                                        </p:tav>
                                        <p:tav tm="100000">
                                          <p:val>
                                            <p:strVal val="#ppt_x"/>
                                          </p:val>
                                        </p:tav>
                                      </p:tavLst>
                                    </p:anim>
                                    <p:anim calcmode="lin" valueType="num">
                                      <p:cBhvr>
                                        <p:cTn id="32" dur="2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100"/>
                            </p:stCondLst>
                            <p:childTnLst>
                              <p:par>
                                <p:cTn id="34" presetID="42" presetClass="entr" presetSubtype="0" fill="hold" grpId="0" nodeType="afterEffect">
                                  <p:stCondLst>
                                    <p:cond delay="20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
                                        <p:tgtEl>
                                          <p:spTgt spid="12"/>
                                        </p:tgtEl>
                                      </p:cBhvr>
                                    </p:animEffect>
                                    <p:anim calcmode="lin" valueType="num">
                                      <p:cBhvr>
                                        <p:cTn id="37" dur="200" fill="hold"/>
                                        <p:tgtEl>
                                          <p:spTgt spid="12"/>
                                        </p:tgtEl>
                                        <p:attrNameLst>
                                          <p:attrName>ppt_x</p:attrName>
                                        </p:attrNameLst>
                                      </p:cBhvr>
                                      <p:tavLst>
                                        <p:tav tm="0">
                                          <p:val>
                                            <p:strVal val="#ppt_x"/>
                                          </p:val>
                                        </p:tav>
                                        <p:tav tm="100000">
                                          <p:val>
                                            <p:strVal val="#ppt_x"/>
                                          </p:val>
                                        </p:tav>
                                      </p:tavLst>
                                    </p:anim>
                                    <p:anim calcmode="lin" valueType="num">
                                      <p:cBhvr>
                                        <p:cTn id="38" dur="2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2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anim calcmode="lin" valueType="num">
                                      <p:cBhvr>
                                        <p:cTn id="43" dur="200" fill="hold"/>
                                        <p:tgtEl>
                                          <p:spTgt spid="8"/>
                                        </p:tgtEl>
                                        <p:attrNameLst>
                                          <p:attrName>ppt_x</p:attrName>
                                        </p:attrNameLst>
                                      </p:cBhvr>
                                      <p:tavLst>
                                        <p:tav tm="0">
                                          <p:val>
                                            <p:strVal val="#ppt_x"/>
                                          </p:val>
                                        </p:tav>
                                        <p:tav tm="100000">
                                          <p:val>
                                            <p:strVal val="#ppt_x"/>
                                          </p:val>
                                        </p:tav>
                                      </p:tavLst>
                                    </p:anim>
                                    <p:anim calcmode="lin" valueType="num">
                                      <p:cBhvr>
                                        <p:cTn id="44" dur="2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2900"/>
                            </p:stCondLst>
                            <p:childTnLst>
                              <p:par>
                                <p:cTn id="46" presetID="42" presetClass="entr" presetSubtype="0" fill="hold" grpId="0" nodeType="afterEffect">
                                  <p:stCondLst>
                                    <p:cond delay="20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200"/>
                                        <p:tgtEl>
                                          <p:spTgt spid="7"/>
                                        </p:tgtEl>
                                      </p:cBhvr>
                                    </p:animEffect>
                                    <p:anim calcmode="lin" valueType="num">
                                      <p:cBhvr>
                                        <p:cTn id="49" dur="200" fill="hold"/>
                                        <p:tgtEl>
                                          <p:spTgt spid="7"/>
                                        </p:tgtEl>
                                        <p:attrNameLst>
                                          <p:attrName>ppt_x</p:attrName>
                                        </p:attrNameLst>
                                      </p:cBhvr>
                                      <p:tavLst>
                                        <p:tav tm="0">
                                          <p:val>
                                            <p:strVal val="#ppt_x"/>
                                          </p:val>
                                        </p:tav>
                                        <p:tav tm="100000">
                                          <p:val>
                                            <p:strVal val="#ppt_x"/>
                                          </p:val>
                                        </p:tav>
                                      </p:tavLst>
                                    </p:anim>
                                    <p:anim calcmode="lin" valueType="num">
                                      <p:cBhvr>
                                        <p:cTn id="50" dur="200" fill="hold"/>
                                        <p:tgtEl>
                                          <p:spTgt spid="7"/>
                                        </p:tgtEl>
                                        <p:attrNameLst>
                                          <p:attrName>ppt_y</p:attrName>
                                        </p:attrNameLst>
                                      </p:cBhvr>
                                      <p:tavLst>
                                        <p:tav tm="0">
                                          <p:val>
                                            <p:strVal val="#ppt_y+.1"/>
                                          </p:val>
                                        </p:tav>
                                        <p:tav tm="100000">
                                          <p:val>
                                            <p:strVal val="#ppt_y"/>
                                          </p:val>
                                        </p:tav>
                                      </p:tavLst>
                                    </p:anim>
                                  </p:childTnLst>
                                </p:cTn>
                              </p:par>
                            </p:childTnLst>
                          </p:cTn>
                        </p:par>
                        <p:par>
                          <p:cTn id="51" fill="hold">
                            <p:stCondLst>
                              <p:cond delay="3300"/>
                            </p:stCondLst>
                            <p:childTnLst>
                              <p:par>
                                <p:cTn id="52" presetID="42" presetClass="entr" presetSubtype="0" fill="hold" grpId="0" nodeType="afterEffect">
                                  <p:stCondLst>
                                    <p:cond delay="2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200"/>
                                        <p:tgtEl>
                                          <p:spTgt spid="5"/>
                                        </p:tgtEl>
                                      </p:cBhvr>
                                    </p:animEffect>
                                    <p:anim calcmode="lin" valueType="num">
                                      <p:cBhvr>
                                        <p:cTn id="55" dur="200" fill="hold"/>
                                        <p:tgtEl>
                                          <p:spTgt spid="5"/>
                                        </p:tgtEl>
                                        <p:attrNameLst>
                                          <p:attrName>ppt_x</p:attrName>
                                        </p:attrNameLst>
                                      </p:cBhvr>
                                      <p:tavLst>
                                        <p:tav tm="0">
                                          <p:val>
                                            <p:strVal val="#ppt_x"/>
                                          </p:val>
                                        </p:tav>
                                        <p:tav tm="100000">
                                          <p:val>
                                            <p:strVal val="#ppt_x"/>
                                          </p:val>
                                        </p:tav>
                                      </p:tavLst>
                                    </p:anim>
                                    <p:anim calcmode="lin" valueType="num">
                                      <p:cBhvr>
                                        <p:cTn id="56" dur="2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5335282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21695429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6013441"/>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Secret</a:t>
            </a:r>
          </a:p>
          <a:p>
            <a:pPr marL="1830388" lvl="2" indent="-571500">
              <a:buFont typeface="Arial"/>
              <a:buChar char="•"/>
            </a:pPr>
            <a:r>
              <a:rPr lang="en-US" sz="2800" dirty="0" smtClean="0"/>
              <a:t>Name, locale, picture, </a:t>
            </a:r>
            <a:r>
              <a:rPr lang="en-US" sz="2800" dirty="0" err="1" smtClean="0"/>
              <a:t>etc</a:t>
            </a:r>
            <a:endParaRPr lang="en-US" sz="2800" dirty="0" smtClean="0"/>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a:t>
            </a:r>
            <a:r>
              <a:rPr lang="en-US" dirty="0" err="1" smtClean="0"/>
              <a:t>Auth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Lock down your table</a:t>
            </a:r>
          </a:p>
          <a:p>
            <a:pPr marL="574675" indent="-571500">
              <a:buFont typeface="Arial"/>
              <a:buChar char="•"/>
            </a:pPr>
            <a:r>
              <a:rPr lang="en-US" dirty="0" smtClean="0"/>
              <a:t>Set up </a:t>
            </a:r>
            <a:r>
              <a:rPr lang="en-US" dirty="0" err="1" smtClean="0"/>
              <a:t>auth</a:t>
            </a:r>
            <a:r>
              <a:rPr lang="en-US" dirty="0" smtClean="0"/>
              <a:t> with a provider</a:t>
            </a:r>
          </a:p>
          <a:p>
            <a:pPr marL="574675" indent="-571500">
              <a:buFont typeface="Arial"/>
              <a:buChar char="•"/>
            </a:pPr>
            <a:r>
              <a:rPr lang="en-US" dirty="0" smtClean="0"/>
              <a:t>Add </a:t>
            </a:r>
            <a:r>
              <a:rPr lang="en-US" dirty="0" err="1" smtClean="0"/>
              <a:t>auth</a:t>
            </a:r>
            <a:r>
              <a:rPr lang="en-US" dirty="0" smtClean="0"/>
              <a:t> to your client</a:t>
            </a:r>
          </a:p>
          <a:p>
            <a:pPr marL="574675" indent="-571500">
              <a:buFont typeface="Arial"/>
              <a:buChar char="•"/>
            </a:pPr>
            <a:r>
              <a:rPr lang="en-US" dirty="0" smtClean="0"/>
              <a:t>Connect saved data to the user</a:t>
            </a:r>
          </a:p>
          <a:p>
            <a:pPr marL="574675" indent="-571500">
              <a:buFont typeface="Arial"/>
              <a:buChar char="•"/>
            </a:pPr>
            <a:r>
              <a:rPr lang="en-US" dirty="0" smtClean="0"/>
              <a:t>Filter the data on the server for the user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4110631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888221"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Custom API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237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Azure Overview</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Features and Demos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Sign-up and Getting Started</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Hands on with Features</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Advanced Features</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ea typeface="Segoe UI" pitchFamily="34" charset="0"/>
                <a:cs typeface="Segoe UI" pitchFamily="34" charset="0"/>
              </a:rPr>
              <a:t>Questions and Resources</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Scheduler and APIs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Set up a scheduled job</a:t>
            </a:r>
          </a:p>
          <a:p>
            <a:pPr marL="574675" indent="-571500">
              <a:buFont typeface="Arial"/>
              <a:buChar char="•"/>
            </a:pPr>
            <a:r>
              <a:rPr lang="en-US" dirty="0" smtClean="0"/>
              <a:t>Run it!</a:t>
            </a:r>
          </a:p>
          <a:p>
            <a:pPr marL="574675" indent="-571500">
              <a:buFont typeface="Arial"/>
              <a:buChar char="•"/>
            </a:pPr>
            <a:r>
              <a:rPr lang="en-US" dirty="0" smtClean="0"/>
              <a:t>Create a custom API</a:t>
            </a:r>
          </a:p>
          <a:p>
            <a:pPr marL="574675" indent="-571500">
              <a:buFont typeface="Arial"/>
              <a:buChar char="•"/>
            </a:pPr>
            <a:r>
              <a:rPr lang="en-US" dirty="0" smtClean="0"/>
              <a:t>Consume it from the client</a:t>
            </a:r>
          </a:p>
          <a:p>
            <a:pPr marL="574675" indent="-571500">
              <a:buFont typeface="Arial"/>
              <a:buChar char="•"/>
            </a:pPr>
            <a:r>
              <a:rPr lang="en-US" dirty="0" smtClean="0"/>
              <a:t>Consume it from the browser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6813506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034825" cy="830997"/>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Script Source Control</a:t>
            </a: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Script Source Control</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Enable Script Source Control</a:t>
            </a:r>
          </a:p>
          <a:p>
            <a:pPr marL="574675" indent="-571500">
              <a:buFont typeface="Arial"/>
              <a:buChar char="•"/>
            </a:pPr>
            <a:r>
              <a:rPr lang="en-US" dirty="0" smtClean="0"/>
              <a:t>Clone your scripts locally</a:t>
            </a:r>
          </a:p>
          <a:p>
            <a:pPr marL="574675" indent="-571500">
              <a:buFont typeface="Arial"/>
              <a:buChar char="•"/>
            </a:pPr>
            <a:r>
              <a:rPr lang="en-US" dirty="0" smtClean="0"/>
              <a:t>Make a change locally</a:t>
            </a:r>
          </a:p>
          <a:p>
            <a:pPr marL="574675" indent="-571500">
              <a:buFont typeface="Arial"/>
              <a:buChar char="•"/>
            </a:pPr>
            <a:r>
              <a:rPr lang="en-US" dirty="0" smtClean="0"/>
              <a:t>Push your changes to your Mobile Service</a:t>
            </a:r>
          </a:p>
          <a:p>
            <a:pPr marL="574675" indent="-571500">
              <a:buFont typeface="Arial"/>
              <a:buChar char="•"/>
            </a:pPr>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38191148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Basic</a:t>
            </a:r>
          </a:p>
          <a:p>
            <a:pPr lvl="2"/>
            <a:r>
              <a:rPr lang="en-US" dirty="0" smtClean="0">
                <a:solidFill>
                  <a:srgbClr val="292929"/>
                </a:solidFill>
              </a:rPr>
              <a:t>1.5M API calls per unit per month</a:t>
            </a:r>
          </a:p>
          <a:p>
            <a:endParaRPr lang="en-US" dirty="0"/>
          </a:p>
          <a:p>
            <a:r>
              <a:rPr lang="en-US" dirty="0" smtClean="0"/>
              <a:t>Standard</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390879008"/>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Basic</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 (reset daily).</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Samples</a:t>
            </a:r>
            <a:endParaRPr lang="en-US" dirty="0"/>
          </a:p>
        </p:txBody>
      </p:sp>
      <p:sp>
        <p:nvSpPr>
          <p:cNvPr id="3" name="Text Placeholder 2"/>
          <p:cNvSpPr>
            <a:spLocks noGrp="1"/>
          </p:cNvSpPr>
          <p:nvPr>
            <p:ph type="body" sz="quarter" idx="10"/>
          </p:nvPr>
        </p:nvSpPr>
        <p:spPr>
          <a:xfrm>
            <a:off x="519112" y="1370525"/>
            <a:ext cx="11149013" cy="4816703"/>
          </a:xfrm>
        </p:spPr>
        <p:txBody>
          <a:bodyPr/>
          <a:lstStyle/>
          <a:p>
            <a:r>
              <a:rPr lang="en-US" sz="2400" dirty="0" err="1" smtClean="0"/>
              <a:t>LensRocket</a:t>
            </a:r>
            <a:r>
              <a:rPr lang="en-US" sz="2400" dirty="0" smtClean="0"/>
              <a:t>: </a:t>
            </a:r>
            <a:r>
              <a:rPr lang="en-US" sz="2400" dirty="0" smtClean="0">
                <a:hlinkClick r:id="rId3"/>
              </a:rPr>
              <a:t>Android </a:t>
            </a:r>
            <a:r>
              <a:rPr lang="en-US" sz="2400" dirty="0" smtClean="0"/>
              <a:t>/ </a:t>
            </a:r>
            <a:r>
              <a:rPr lang="en-US" sz="2400" dirty="0" smtClean="0">
                <a:hlinkClick r:id="rId4"/>
              </a:rPr>
              <a:t>iOS</a:t>
            </a:r>
            <a:r>
              <a:rPr lang="en-US" sz="2400" dirty="0" smtClean="0"/>
              <a:t> Picture and Video Sharing</a:t>
            </a:r>
          </a:p>
          <a:p>
            <a:endParaRPr lang="en-US" sz="2400" dirty="0" smtClean="0"/>
          </a:p>
          <a:p>
            <a:r>
              <a:rPr lang="en-US" sz="2400" dirty="0" smtClean="0">
                <a:hlinkClick r:id="rId5"/>
              </a:rPr>
              <a:t>Event Buddy</a:t>
            </a:r>
            <a:r>
              <a:rPr lang="en-US" sz="2400" dirty="0" smtClean="0"/>
              <a:t>: Storage, </a:t>
            </a:r>
            <a:r>
              <a:rPr lang="en-US" sz="2400" dirty="0" err="1" smtClean="0"/>
              <a:t>Auth</a:t>
            </a:r>
            <a:r>
              <a:rPr lang="en-US" sz="2400" dirty="0" smtClean="0"/>
              <a:t>, and Push</a:t>
            </a:r>
          </a:p>
          <a:p>
            <a:endParaRPr lang="en-US" sz="2400" dirty="0"/>
          </a:p>
          <a:p>
            <a:r>
              <a:rPr lang="en-US" sz="2400" dirty="0" smtClean="0">
                <a:hlinkClick r:id="rId6"/>
              </a:rPr>
              <a:t>Service Bus Queues and Mobile Services</a:t>
            </a:r>
            <a:endParaRPr lang="en-US" sz="2400" dirty="0" smtClean="0"/>
          </a:p>
          <a:p>
            <a:endParaRPr lang="en-US" sz="2400" dirty="0"/>
          </a:p>
          <a:p>
            <a:r>
              <a:rPr lang="en-US" sz="2400" dirty="0" smtClean="0"/>
              <a:t>Handling </a:t>
            </a:r>
            <a:r>
              <a:rPr lang="en-US" sz="2400" dirty="0" smtClean="0">
                <a:hlinkClick r:id="rId7"/>
              </a:rPr>
              <a:t>GeoLocation</a:t>
            </a:r>
            <a:r>
              <a:rPr lang="en-US" sz="2400" dirty="0" smtClean="0"/>
              <a:t> with Mobile Services</a:t>
            </a:r>
          </a:p>
          <a:p>
            <a:endParaRPr lang="en-US" sz="2400" dirty="0"/>
          </a:p>
          <a:p>
            <a:r>
              <a:rPr lang="en-US" sz="2400" dirty="0" smtClean="0"/>
              <a:t>Upload Files to </a:t>
            </a:r>
            <a:r>
              <a:rPr lang="en-US" sz="2400" dirty="0" smtClean="0">
                <a:hlinkClick r:id="rId8"/>
              </a:rPr>
              <a:t>Blob Storage</a:t>
            </a:r>
            <a:endParaRPr lang="en-US" sz="2400" dirty="0" smtClean="0"/>
          </a:p>
          <a:p>
            <a:endParaRPr lang="en-US" sz="2400" dirty="0"/>
          </a:p>
          <a:p>
            <a:r>
              <a:rPr lang="en-US" sz="2400" dirty="0" smtClean="0"/>
              <a:t>Monitoring your Mobile Service with </a:t>
            </a:r>
            <a:r>
              <a:rPr lang="en-US" sz="2400" dirty="0" smtClean="0">
                <a:hlinkClick r:id="rId9"/>
              </a:rPr>
              <a:t>New Relic</a:t>
            </a:r>
            <a:endParaRPr lang="en-US" sz="2400" dirty="0" smtClean="0"/>
          </a:p>
        </p:txBody>
      </p:sp>
    </p:spTree>
    <p:extLst>
      <p:ext uri="{BB962C8B-B14F-4D97-AF65-F5344CB8AC3E}">
        <p14:creationId xmlns:p14="http://schemas.microsoft.com/office/powerpoint/2010/main" val="29043833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More Samples</a:t>
            </a:r>
            <a:endParaRPr lang="en-US" dirty="0"/>
          </a:p>
        </p:txBody>
      </p:sp>
      <p:sp>
        <p:nvSpPr>
          <p:cNvPr id="3" name="Text Placeholder 2"/>
          <p:cNvSpPr>
            <a:spLocks noGrp="1"/>
          </p:cNvSpPr>
          <p:nvPr>
            <p:ph type="body" sz="quarter" idx="10"/>
          </p:nvPr>
        </p:nvSpPr>
        <p:spPr>
          <a:xfrm>
            <a:off x="519112" y="1370525"/>
            <a:ext cx="11149013" cy="3473259"/>
          </a:xfrm>
        </p:spPr>
        <p:txBody>
          <a:bodyPr/>
          <a:lstStyle/>
          <a:p>
            <a:r>
              <a:rPr lang="en-US" sz="2400" dirty="0" smtClean="0"/>
              <a:t>Using </a:t>
            </a:r>
            <a:r>
              <a:rPr lang="en-US" sz="2400" dirty="0" smtClean="0">
                <a:hlinkClick r:id="rId3"/>
              </a:rPr>
              <a:t>Twilio </a:t>
            </a:r>
            <a:r>
              <a:rPr lang="en-US" sz="2400" dirty="0" smtClean="0"/>
              <a:t>to do Voice and SMS</a:t>
            </a:r>
          </a:p>
          <a:p>
            <a:endParaRPr lang="en-US" sz="2400" dirty="0"/>
          </a:p>
          <a:p>
            <a:r>
              <a:rPr lang="en-US" sz="2400" dirty="0" smtClean="0"/>
              <a:t>Real Time Communications with </a:t>
            </a:r>
            <a:r>
              <a:rPr lang="en-US" sz="2400" dirty="0" smtClean="0">
                <a:hlinkClick r:id="rId4"/>
              </a:rPr>
              <a:t>Pusher</a:t>
            </a:r>
            <a:endParaRPr lang="en-US" sz="2400" dirty="0" smtClean="0"/>
          </a:p>
          <a:p>
            <a:endParaRPr lang="en-US" sz="2400" dirty="0"/>
          </a:p>
          <a:p>
            <a:r>
              <a:rPr lang="en-US" sz="2400" dirty="0" smtClean="0"/>
              <a:t>Sending Emails with </a:t>
            </a:r>
            <a:r>
              <a:rPr lang="en-US" sz="2400" dirty="0" smtClean="0">
                <a:hlinkClick r:id="rId5"/>
              </a:rPr>
              <a:t>SendGrid</a:t>
            </a:r>
            <a:endParaRPr lang="en-US" sz="2400" dirty="0" smtClean="0"/>
          </a:p>
          <a:p>
            <a:endParaRPr lang="en-US" sz="2400" dirty="0"/>
          </a:p>
          <a:p>
            <a:r>
              <a:rPr lang="en-US" sz="2400" dirty="0" smtClean="0"/>
              <a:t>Lots of other stuff: </a:t>
            </a:r>
            <a:r>
              <a:rPr lang="en-US" sz="2400" dirty="0" smtClean="0">
                <a:hlinkClick r:id="rId6"/>
              </a:rPr>
              <a:t>http://aka.ms/commonsWAMS</a:t>
            </a:r>
            <a:endParaRPr lang="en-US" sz="2400" dirty="0" smtClean="0"/>
          </a:p>
          <a:p>
            <a:endParaRPr lang="en-US" sz="2400" dirty="0" smtClean="0"/>
          </a:p>
        </p:txBody>
      </p:sp>
    </p:spTree>
    <p:extLst>
      <p:ext uri="{BB962C8B-B14F-4D97-AF65-F5344CB8AC3E}">
        <p14:creationId xmlns:p14="http://schemas.microsoft.com/office/powerpoint/2010/main" val="15659007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http://www.windowsazure.com/Mobile</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chrisner@microsoft.com</a:t>
            </a:r>
            <a:endParaRPr lang="en-US" sz="2400" dirty="0" smtClean="0"/>
          </a:p>
          <a:p>
            <a:r>
              <a:rPr lang="en-US" sz="2400" dirty="0" smtClean="0"/>
              <a:t>@</a:t>
            </a:r>
            <a:r>
              <a:rPr lang="en-US" sz="2400" dirty="0" err="1" smtClean="0"/>
              <a:t>chrisrisner</a:t>
            </a:r>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Getting Started</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a:t>Create a new Mobile </a:t>
            </a:r>
            <a:r>
              <a:rPr lang="en-US" dirty="0" smtClean="0"/>
              <a:t>Service</a:t>
            </a:r>
          </a:p>
          <a:p>
            <a:pPr marL="574675" indent="-571500">
              <a:buFont typeface="Arial"/>
              <a:buChar char="•"/>
            </a:pPr>
            <a:r>
              <a:rPr lang="en-US" dirty="0" smtClean="0"/>
              <a:t>Select a platform you want to work with</a:t>
            </a:r>
          </a:p>
          <a:p>
            <a:pPr marL="574675" indent="-571500">
              <a:buFont typeface="Arial"/>
              <a:buChar char="•"/>
            </a:pPr>
            <a:r>
              <a:rPr lang="en-US" dirty="0" smtClean="0"/>
              <a:t>Download the quick start app</a:t>
            </a:r>
          </a:p>
          <a:p>
            <a:pPr marL="574675" indent="-571500">
              <a:buFont typeface="Arial"/>
              <a:buChar char="•"/>
            </a:pPr>
            <a:r>
              <a:rPr lang="en-US" dirty="0" smtClean="0"/>
              <a:t>Run the quick start and walk through the code</a:t>
            </a:r>
          </a:p>
          <a:p>
            <a:pPr marL="574675" indent="-571500">
              <a:buFont typeface="Arial"/>
              <a:buChar char="•"/>
            </a:pPr>
            <a:r>
              <a:rPr lang="en-US" dirty="0" smtClean="0"/>
              <a:t>Try adding more fields from the client</a:t>
            </a:r>
          </a:p>
          <a:p>
            <a:pPr marL="574675" indent="-571500">
              <a:buFont typeface="Arial"/>
              <a:buChar char="•"/>
            </a:pPr>
            <a:r>
              <a:rPr lang="en-US" dirty="0" smtClean="0"/>
              <a:t>Try changing the query filters</a:t>
            </a:r>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0531536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3524748" cy="1107996"/>
          </a:xfrm>
          <a:prstGeom prst="rect">
            <a:avLst/>
          </a:prstGeom>
        </p:spPr>
        <p:txBody>
          <a:bodyPr wrap="none">
            <a:spAutoFit/>
          </a:bodyPr>
          <a:lstStyle/>
          <a:p>
            <a:pPr lvl="0" defTabSz="914099" fontAlgn="base">
              <a:spcBef>
                <a:spcPct val="0"/>
              </a:spcBef>
              <a:spcAft>
                <a:spcPct val="0"/>
              </a:spcAft>
            </a:pP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PostMan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409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29833</TotalTime>
  <Words>5084</Words>
  <Application>Microsoft Macintosh PowerPoint</Application>
  <PresentationFormat>Custom</PresentationFormat>
  <Paragraphs>880</Paragraphs>
  <Slides>43</Slides>
  <Notes>36</Notes>
  <HiddenSlides>0</HiddenSlides>
  <MMClips>0</MMClip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MS1444_Windows Azure Template 16x9_r08a</vt:lpstr>
      <vt:lpstr>White with Consolas font for code slides</vt:lpstr>
      <vt:lpstr>1_White with Consolas font for code slides</vt:lpstr>
      <vt:lpstr>Going Mobile with the Cloud</vt:lpstr>
      <vt:lpstr>Introduction</vt:lpstr>
      <vt:lpstr>Agenda</vt:lpstr>
      <vt:lpstr>What is Mobile Services?</vt:lpstr>
      <vt:lpstr>PowerPoint Presentation</vt:lpstr>
      <vt:lpstr>HOL: Getting Started</vt:lpstr>
      <vt:lpstr>Structured Storage</vt:lpstr>
      <vt:lpstr>The REST API</vt:lpstr>
      <vt:lpstr>PowerPoint Presentation</vt:lpstr>
      <vt:lpstr>JSON to SQL Type Mappings</vt:lpstr>
      <vt:lpstr>Server Side Scripts</vt:lpstr>
      <vt:lpstr>Node Modules</vt:lpstr>
      <vt:lpstr>PowerPoint Presentation</vt:lpstr>
      <vt:lpstr>HOL: Using Scripts</vt:lpstr>
      <vt:lpstr>Push Notifications</vt:lpstr>
      <vt:lpstr>PowerPoint Presentation</vt:lpstr>
      <vt:lpstr>HOL: Implement Push</vt:lpstr>
      <vt:lpstr>Notification Hubs (enhanced push)</vt:lpstr>
      <vt:lpstr>Data Authorization</vt:lpstr>
      <vt:lpstr>User Auth Flow (server)</vt:lpstr>
      <vt:lpstr>User Auth Flow (client)</vt:lpstr>
      <vt:lpstr>The User object</vt:lpstr>
      <vt:lpstr>PowerPoint Presentation</vt:lpstr>
      <vt:lpstr>HOL: Using Auth</vt:lpstr>
      <vt:lpstr>Command Line Tools</vt:lpstr>
      <vt:lpstr>PowerPoint Presentation</vt:lpstr>
      <vt:lpstr>Using the Scheduler</vt:lpstr>
      <vt:lpstr>Custom API</vt:lpstr>
      <vt:lpstr>PowerPoint Presentation</vt:lpstr>
      <vt:lpstr>HOL: Scheduler and APIs</vt:lpstr>
      <vt:lpstr>Script Source Control</vt:lpstr>
      <vt:lpstr>PowerPoint Presentation</vt:lpstr>
      <vt:lpstr>HOL: Script Source Control</vt:lpstr>
      <vt:lpstr>Diagnostics, Logging, Scale</vt:lpstr>
      <vt:lpstr>Service Scale</vt:lpstr>
      <vt:lpstr>PowerPoint Presentation</vt:lpstr>
      <vt:lpstr>Mobile Services Tiers</vt:lpstr>
      <vt:lpstr>Windows Azure Mobile Services</vt:lpstr>
      <vt:lpstr>Samples</vt:lpstr>
      <vt:lpstr>More Samples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 Risner</cp:lastModifiedBy>
  <cp:revision>668</cp:revision>
  <cp:lastPrinted>2011-12-06T05:57:58Z</cp:lastPrinted>
  <dcterms:created xsi:type="dcterms:W3CDTF">2011-03-29T16:07:22Z</dcterms:created>
  <dcterms:modified xsi:type="dcterms:W3CDTF">2014-03-04T17:51:59Z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