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47"/>
  </p:notesMasterIdLst>
  <p:handoutMasterIdLst>
    <p:handoutMasterId r:id="rId48"/>
  </p:handoutMasterIdLst>
  <p:sldIdLst>
    <p:sldId id="293" r:id="rId5"/>
    <p:sldId id="607" r:id="rId6"/>
    <p:sldId id="613" r:id="rId7"/>
    <p:sldId id="615" r:id="rId8"/>
    <p:sldId id="618" r:id="rId9"/>
    <p:sldId id="616" r:id="rId10"/>
    <p:sldId id="614" r:id="rId11"/>
    <p:sldId id="500" r:id="rId12"/>
    <p:sldId id="619" r:id="rId13"/>
    <p:sldId id="620" r:id="rId14"/>
    <p:sldId id="621" r:id="rId15"/>
    <p:sldId id="622" r:id="rId16"/>
    <p:sldId id="628" r:id="rId17"/>
    <p:sldId id="625" r:id="rId18"/>
    <p:sldId id="626" r:id="rId19"/>
    <p:sldId id="627" r:id="rId20"/>
    <p:sldId id="629" r:id="rId21"/>
    <p:sldId id="644" r:id="rId22"/>
    <p:sldId id="645" r:id="rId23"/>
    <p:sldId id="646" r:id="rId24"/>
    <p:sldId id="639" r:id="rId25"/>
    <p:sldId id="630" r:id="rId26"/>
    <p:sldId id="632" r:id="rId27"/>
    <p:sldId id="633" r:id="rId28"/>
    <p:sldId id="634" r:id="rId29"/>
    <p:sldId id="640" r:id="rId30"/>
    <p:sldId id="641" r:id="rId31"/>
    <p:sldId id="636" r:id="rId32"/>
    <p:sldId id="637" r:id="rId33"/>
    <p:sldId id="638" r:id="rId34"/>
    <p:sldId id="642" r:id="rId35"/>
    <p:sldId id="643" r:id="rId36"/>
    <p:sldId id="617" r:id="rId37"/>
    <p:sldId id="504" r:id="rId38"/>
    <p:sldId id="562" r:id="rId39"/>
    <p:sldId id="601" r:id="rId40"/>
    <p:sldId id="592" r:id="rId41"/>
    <p:sldId id="593" r:id="rId42"/>
    <p:sldId id="606" r:id="rId43"/>
    <p:sldId id="647" r:id="rId44"/>
    <p:sldId id="611" r:id="rId45"/>
    <p:sldId id="278" r:id="rId46"/>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B7A1C59-4114-4A61-A48E-90B4765F6BF1}">
          <p14:sldIdLst>
            <p14:sldId id="293"/>
            <p14:sldId id="607"/>
            <p14:sldId id="613"/>
          </p14:sldIdLst>
        </p14:section>
        <p14:section name="Why the Cloud?" id="{6416A2F0-6AB8-A747-8786-FC9205A77900}">
          <p14:sldIdLst>
            <p14:sldId id="615"/>
            <p14:sldId id="618"/>
            <p14:sldId id="616"/>
            <p14:sldId id="614"/>
          </p14:sldIdLst>
        </p14:section>
        <p14:section name="Building iOS Apps with Azure" id="{A2FC55CE-0E58-AA4F-A503-D65ABB8D517F}">
          <p14:sldIdLst>
            <p14:sldId id="500"/>
            <p14:sldId id="619"/>
            <p14:sldId id="620"/>
            <p14:sldId id="621"/>
            <p14:sldId id="622"/>
          </p14:sldIdLst>
        </p14:section>
        <p14:section name="DataStorage" id="{784DE6DA-A281-C64A-9364-5F468BBA5254}">
          <p14:sldIdLst>
            <p14:sldId id="628"/>
            <p14:sldId id="625"/>
            <p14:sldId id="626"/>
            <p14:sldId id="627"/>
          </p14:sldIdLst>
        </p14:section>
        <p14:section name="Logic" id="{1B0D3351-99C4-E64E-976A-2B112C2D5981}">
          <p14:sldIdLst>
            <p14:sldId id="629"/>
            <p14:sldId id="644"/>
            <p14:sldId id="645"/>
            <p14:sldId id="646"/>
            <p14:sldId id="639"/>
          </p14:sldIdLst>
        </p14:section>
        <p14:section name="Push Notifications" id="{CFDF2A17-FA89-A243-B44F-E09A5379091B}">
          <p14:sldIdLst>
            <p14:sldId id="630"/>
            <p14:sldId id="632"/>
            <p14:sldId id="633"/>
            <p14:sldId id="634"/>
            <p14:sldId id="640"/>
          </p14:sldIdLst>
        </p14:section>
        <p14:section name="Authentication" id="{1CC8DB43-16F3-6747-8316-A14792374164}">
          <p14:sldIdLst>
            <p14:sldId id="641"/>
            <p14:sldId id="636"/>
            <p14:sldId id="637"/>
            <p14:sldId id="638"/>
            <p14:sldId id="642"/>
          </p14:sldIdLst>
        </p14:section>
        <p14:section name="Misc" id="{5ACADE32-F511-DD4B-B1DB-65F83A0B6171}">
          <p14:sldIdLst>
            <p14:sldId id="643"/>
          </p14:sldIdLst>
        </p14:section>
        <p14:section name="Other Azure Features" id="{554CF1C1-5482-3E44-B70E-18E46AA85827}">
          <p14:sldIdLst>
            <p14:sldId id="617"/>
            <p14:sldId id="504"/>
            <p14:sldId id="562"/>
            <p14:sldId id="601"/>
            <p14:sldId id="592"/>
            <p14:sldId id="593"/>
            <p14:sldId id="606"/>
            <p14:sldId id="647"/>
          </p14:sldIdLst>
        </p14:section>
        <p14:section name="Wrap up" id="{04654E09-59A7-3746-9705-4354906E6444}">
          <p14:sldIdLst>
            <p14:sldId id="611"/>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Anusha  Sethuraman" initials="AS [11]"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E2"/>
    <a:srgbClr val="0078D7"/>
    <a:srgbClr val="0070C0"/>
    <a:srgbClr val="1989CA"/>
    <a:srgbClr val="00BCF2"/>
    <a:srgbClr val="FCB713"/>
    <a:srgbClr val="F68C1E"/>
    <a:srgbClr val="FFC000"/>
    <a:srgbClr val="00B093"/>
    <a:srgbClr val="EC4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77753" autoAdjust="0"/>
  </p:normalViewPr>
  <p:slideViewPr>
    <p:cSldViewPr snapToGrid="0" snapToObjects="1">
      <p:cViewPr>
        <p:scale>
          <a:sx n="84" d="100"/>
          <a:sy n="84" d="100"/>
        </p:scale>
        <p:origin x="576" y="256"/>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3228"/>
    </p:cViewPr>
  </p:sorterViewPr>
  <p:notesViewPr>
    <p:cSldViewPr snapToGrid="0" snapToObjects="1" showGuides="1">
      <p:cViewPr varScale="1">
        <p:scale>
          <a:sx n="86" d="100"/>
          <a:sy n="86" d="100"/>
        </p:scale>
        <p:origin x="278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8/16/16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8/16/16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4213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8/16/16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975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8/17/16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391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8/17/16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312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8/17/16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26677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Server </a:t>
            </a:r>
            <a:r>
              <a:rPr lang="en-US" dirty="0" err="1" smtClean="0"/>
              <a:t>auth</a:t>
            </a:r>
            <a:r>
              <a:rPr lang="en-US" dirty="0" smtClean="0"/>
              <a:t> flow uses OAUTH</a:t>
            </a:r>
          </a:p>
          <a:p>
            <a:pPr marL="171450" indent="-171450">
              <a:buFontTx/>
              <a:buChar char="•"/>
            </a:pPr>
            <a:r>
              <a:rPr lang="en-US" dirty="0" smtClean="0"/>
              <a:t>Mobile</a:t>
            </a:r>
            <a:r>
              <a:rPr lang="en-US" baseline="0" dirty="0" smtClean="0"/>
              <a:t> </a:t>
            </a:r>
            <a:r>
              <a:rPr lang="en-US" baseline="0" dirty="0" smtClean="0"/>
              <a:t>App is </a:t>
            </a:r>
            <a:r>
              <a:rPr lang="en-US" baseline="0" dirty="0" smtClean="0"/>
              <a:t>registered with provider to allow </a:t>
            </a:r>
            <a:r>
              <a:rPr lang="en-US" baseline="0" dirty="0" err="1" smtClean="0"/>
              <a:t>auth</a:t>
            </a:r>
            <a:endParaRPr lang="en-US" baseline="0" dirty="0" smtClean="0"/>
          </a:p>
          <a:p>
            <a:pPr marL="171450" indent="-171450">
              <a:buFontTx/>
              <a:buChar char="•"/>
            </a:pPr>
            <a:r>
              <a:rPr lang="en-US" baseline="0" dirty="0" smtClean="0"/>
              <a:t>Client calls </a:t>
            </a:r>
            <a:r>
              <a:rPr lang="en-US" baseline="0" dirty="0" err="1" smtClean="0"/>
              <a:t>auth</a:t>
            </a:r>
            <a:r>
              <a:rPr lang="en-US" baseline="0" dirty="0" smtClean="0"/>
              <a:t> method and passes in provider name</a:t>
            </a:r>
          </a:p>
          <a:p>
            <a:pPr marL="171450" indent="-171450">
              <a:buFontTx/>
              <a:buChar char="•"/>
            </a:pPr>
            <a:r>
              <a:rPr lang="en-US" baseline="0" dirty="0" smtClean="0"/>
              <a:t>User authenticates, Mobile </a:t>
            </a:r>
            <a:r>
              <a:rPr lang="en-US" baseline="0" dirty="0" smtClean="0"/>
              <a:t>App and </a:t>
            </a:r>
            <a:r>
              <a:rPr lang="en-US" baseline="0" dirty="0" smtClean="0"/>
              <a:t>provider do OAUTH</a:t>
            </a:r>
          </a:p>
          <a:p>
            <a:pPr marL="171450" indent="-171450">
              <a:buFontTx/>
              <a:buChar char="•"/>
            </a:pPr>
            <a:r>
              <a:rPr lang="en-US" baseline="0" dirty="0" smtClean="0"/>
              <a:t>User ID and token (for Mobile </a:t>
            </a:r>
            <a:r>
              <a:rPr lang="en-US" baseline="0" dirty="0" smtClean="0"/>
              <a:t>App) </a:t>
            </a:r>
            <a:r>
              <a:rPr lang="en-US" baseline="0" dirty="0" smtClean="0"/>
              <a:t>returned to client</a:t>
            </a:r>
          </a:p>
          <a:p>
            <a:pPr marL="171450" indent="-171450">
              <a:buFontTx/>
              <a:buChar char="•"/>
            </a:pPr>
            <a:r>
              <a:rPr lang="en-US" baseline="0" dirty="0" smtClean="0"/>
              <a:t>Provider token / secret accessible in Mobile </a:t>
            </a:r>
            <a:r>
              <a:rPr lang="en-US" baseline="0" dirty="0" smtClean="0"/>
              <a:t>App</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1085070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 points</a:t>
            </a:r>
          </a:p>
          <a:p>
            <a:pPr marL="171450" indent="-171450">
              <a:buFontTx/>
              <a:buChar char="•"/>
            </a:pPr>
            <a:r>
              <a:rPr lang="en-US" dirty="0" smtClean="0"/>
              <a:t>Client flow uses SDKs for provider / platform</a:t>
            </a:r>
          </a:p>
          <a:p>
            <a:pPr marL="171450" indent="-171450">
              <a:buFontTx/>
              <a:buChar char="•"/>
            </a:pPr>
            <a:r>
              <a:rPr lang="en-US" dirty="0" smtClean="0"/>
              <a:t>User </a:t>
            </a:r>
            <a:r>
              <a:rPr lang="en-US" dirty="0" err="1" smtClean="0"/>
              <a:t>auths</a:t>
            </a:r>
            <a:r>
              <a:rPr lang="en-US" dirty="0" smtClean="0"/>
              <a:t> using SDK on client</a:t>
            </a:r>
          </a:p>
          <a:p>
            <a:pPr marL="171450" indent="-171450">
              <a:buFontTx/>
              <a:buChar char="•"/>
            </a:pPr>
            <a:r>
              <a:rPr lang="en-US" dirty="0" smtClean="0"/>
              <a:t>Provider token / secret sent to</a:t>
            </a:r>
            <a:r>
              <a:rPr lang="en-US" baseline="0" dirty="0" smtClean="0"/>
              <a:t> Mobile </a:t>
            </a:r>
            <a:r>
              <a:rPr lang="en-US" baseline="0" dirty="0" smtClean="0"/>
              <a:t>App</a:t>
            </a:r>
            <a:endParaRPr lang="en-US" baseline="0" dirty="0" smtClean="0"/>
          </a:p>
          <a:p>
            <a:pPr marL="171450" indent="-171450">
              <a:buFontTx/>
              <a:buChar char="•"/>
            </a:pPr>
            <a:r>
              <a:rPr lang="en-US" baseline="0" dirty="0" smtClean="0"/>
              <a:t>Mobile </a:t>
            </a:r>
            <a:r>
              <a:rPr lang="en-US" baseline="0" dirty="0" smtClean="0"/>
              <a:t>App checks </a:t>
            </a:r>
            <a:r>
              <a:rPr lang="en-US" baseline="0" dirty="0" smtClean="0"/>
              <a:t>validity and hands back user ID and token</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478306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points</a:t>
            </a:r>
          </a:p>
          <a:p>
            <a:pPr marL="171450" indent="-171450">
              <a:buFontTx/>
              <a:buChar char="•"/>
            </a:pPr>
            <a:r>
              <a:rPr lang="en-US" baseline="0" dirty="0" smtClean="0"/>
              <a:t>User level indicates if they’ve logged in or came across with master key</a:t>
            </a:r>
          </a:p>
          <a:p>
            <a:pPr marL="171450" indent="-171450">
              <a:buFontTx/>
              <a:buChar char="•"/>
            </a:pPr>
            <a:r>
              <a:rPr lang="en-US" baseline="0" dirty="0" smtClean="0"/>
              <a:t>User ID for user making the request</a:t>
            </a:r>
          </a:p>
          <a:p>
            <a:pPr marL="171450" indent="-171450">
              <a:buFontTx/>
              <a:buChar char="•"/>
            </a:pPr>
            <a:r>
              <a:rPr lang="en-US" baseline="0" dirty="0" err="1" smtClean="0"/>
              <a:t>GetIdentities</a:t>
            </a:r>
            <a:r>
              <a:rPr lang="en-US" baseline="0" dirty="0" smtClean="0"/>
              <a:t> can be called to get provider token / secret and basic information from provider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2099044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79042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 project starts with an idea - and a plan how to turn this idea into reality – a new product or app feature</a:t>
            </a:r>
          </a:p>
          <a:p>
            <a:pPr marL="171450" indent="-171450">
              <a:buFont typeface="Arial" panose="020B0604020202020204" pitchFamily="34" charset="0"/>
              <a:buChar char="•"/>
            </a:pPr>
            <a:r>
              <a:rPr lang="en-US" dirty="0"/>
              <a:t>Developers</a:t>
            </a:r>
            <a:r>
              <a:rPr lang="en-US" baseline="0" dirty="0"/>
              <a:t> track and manage work in a dynamic backlog that is constantly updated</a:t>
            </a:r>
          </a:p>
          <a:p>
            <a:pPr marL="171450" indent="-171450">
              <a:buFont typeface="Arial" panose="020B0604020202020204" pitchFamily="34" charset="0"/>
              <a:buChar char="•"/>
            </a:pPr>
            <a:r>
              <a:rPr lang="en-US" dirty="0"/>
              <a:t>Once an iteration starts, developers turn great ideas into features</a:t>
            </a:r>
            <a:endParaRPr lang="en-US" baseline="0" dirty="0"/>
          </a:p>
          <a:p>
            <a:pPr marL="171450" indent="-171450">
              <a:buFont typeface="Arial" panose="020B0604020202020204" pitchFamily="34" charset="0"/>
              <a:buChar char="•"/>
            </a:pPr>
            <a:r>
              <a:rPr lang="en-US" baseline="0" dirty="0"/>
              <a:t>For this, they need shared services – for example source control - that enable them to collaborate as a team, write and test code and build functionality</a:t>
            </a:r>
          </a:p>
          <a:p>
            <a:pPr marL="171450" indent="-171450">
              <a:buFont typeface="Arial" panose="020B0604020202020204" pitchFamily="34" charset="0"/>
              <a:buChar char="•"/>
            </a:pPr>
            <a:r>
              <a:rPr lang="en-US" baseline="0" dirty="0"/>
              <a:t>Whenever a developer checks in new code to the source control repository, a build is automatically triggered and after each successful build, automated integration and build verification tests run</a:t>
            </a:r>
          </a:p>
          <a:p>
            <a:pPr marL="171450" indent="-171450">
              <a:buFont typeface="Arial" panose="020B0604020202020204" pitchFamily="34" charset="0"/>
              <a:buChar char="•"/>
            </a:pPr>
            <a:r>
              <a:rPr lang="en-US" baseline="0" dirty="0"/>
              <a:t>After the build has been successfully verified, it is automatically deployed to pre-production environments and app testing commences – manual or automated UI testing on different devices, form factors and platforms</a:t>
            </a:r>
          </a:p>
          <a:p>
            <a:pPr marL="171450" indent="-171450">
              <a:buFont typeface="Arial" panose="020B0604020202020204" pitchFamily="34" charset="0"/>
              <a:buChar char="•"/>
            </a:pPr>
            <a:r>
              <a:rPr lang="en-US" baseline="0" dirty="0"/>
              <a:t>The next step involves user beta testing – selected users and groups get access to the app, install and use it on their devices and provide valuable feedback that the development team actions</a:t>
            </a:r>
          </a:p>
          <a:p>
            <a:pPr marL="171450" indent="-171450">
              <a:buFont typeface="Arial" panose="020B0604020202020204" pitchFamily="34" charset="0"/>
              <a:buChar char="•"/>
            </a:pPr>
            <a:r>
              <a:rPr lang="en-US" baseline="0" dirty="0"/>
              <a:t>Once a predefined quality bar has been reached, the app is deployed to the respective app stores and users and customer can install and use this app or update to the newest version</a:t>
            </a:r>
          </a:p>
          <a:p>
            <a:pPr marL="171450" indent="-171450">
              <a:buFont typeface="Arial" panose="020B0604020202020204" pitchFamily="34" charset="0"/>
              <a:buChar char="•"/>
            </a:pPr>
            <a:r>
              <a:rPr lang="en-US" baseline="0" dirty="0"/>
              <a:t>Once installed, the app collects telemetry data and performance and usage are monitored so that the development team can learn from real user interaction and evolve and improve the app in the next iteration – bugs and issues flow directly into the project backlog where they can be triaged and actioned appropriately</a:t>
            </a:r>
          </a:p>
          <a:p>
            <a:pPr marL="171450" indent="-171450">
              <a:buFont typeface="Arial" panose="020B0604020202020204" pitchFamily="34" charset="0"/>
              <a:buChar char="•"/>
            </a:pPr>
            <a:r>
              <a:rPr lang="en-US" baseline="0" dirty="0"/>
              <a:t>Crash analytics help developers identify app issues or bugs and enable fast root cause analysis and push out a fix or app update quickly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09873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VSTS – plan and track work, source code management with GIT, build, deploy, release</a:t>
            </a:r>
          </a:p>
          <a:p>
            <a:pPr marL="171450" indent="-171450">
              <a:buFont typeface="Arial" charset="0"/>
              <a:buChar char="•"/>
            </a:pPr>
            <a:r>
              <a:rPr lang="en-US" baseline="0" dirty="0" smtClean="0"/>
              <a:t>TFS exists as an on-premises option if you work somewhere that requires it</a:t>
            </a:r>
          </a:p>
          <a:p>
            <a:pPr marL="171450" indent="-171450">
              <a:buFont typeface="Arial" charset="0"/>
              <a:buChar char="•"/>
            </a:pPr>
            <a:r>
              <a:rPr lang="en-US" baseline="0" dirty="0" smtClean="0"/>
              <a:t>FREE to sign up</a:t>
            </a:r>
          </a:p>
          <a:p>
            <a:pPr marL="171450" indent="-171450">
              <a:buFont typeface="Arial" charset="0"/>
              <a:buChar char="•"/>
            </a:pPr>
            <a:r>
              <a:rPr lang="en-US" baseline="0" dirty="0" smtClean="0"/>
              <a:t>Free for up to 5 users on same project</a:t>
            </a:r>
          </a:p>
          <a:p>
            <a:pPr marL="171450" indent="-171450">
              <a:buFont typeface="Arial" charset="0"/>
              <a:buChar char="•"/>
            </a:pPr>
            <a:r>
              <a:rPr lang="en-US" baseline="0" dirty="0" smtClean="0"/>
              <a:t>Unlimited private repos of any size</a:t>
            </a:r>
          </a:p>
          <a:p>
            <a:pPr marL="171450" indent="-171450">
              <a:buFont typeface="Arial" charset="0"/>
              <a:buChar char="•"/>
            </a:pPr>
            <a:r>
              <a:rPr lang="en-US" baseline="0" dirty="0" smtClean="0"/>
              <a:t>Tooling for Android Studio</a:t>
            </a:r>
          </a:p>
          <a:p>
            <a:pPr marL="171450" indent="-171450">
              <a:buFont typeface="Arial" charset="0"/>
              <a:buChar char="•"/>
            </a:pPr>
            <a:r>
              <a:rPr lang="en-US" baseline="0" dirty="0" smtClean="0"/>
              <a:t>240 minutes of build included</a:t>
            </a:r>
          </a:p>
          <a:p>
            <a:pPr marL="171450" indent="-171450">
              <a:buFont typeface="Arial"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3108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5501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57759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Free trial</a:t>
            </a:r>
          </a:p>
          <a:p>
            <a:pPr marL="171450" indent="-171450">
              <a:buFont typeface="Arial" charset="0"/>
              <a:buChar char="•"/>
            </a:pPr>
            <a:r>
              <a:rPr lang="en-US" dirty="0" smtClean="0"/>
              <a:t>Works no matter what you’ve</a:t>
            </a:r>
            <a:r>
              <a:rPr lang="en-US" baseline="0" dirty="0" smtClean="0"/>
              <a:t> written your app in (Java, C#, </a:t>
            </a:r>
            <a:r>
              <a:rPr lang="en-US" baseline="0" dirty="0" err="1" smtClean="0"/>
              <a:t>Kotlin</a:t>
            </a:r>
            <a:r>
              <a:rPr lang="en-US" baseline="0" dirty="0" smtClean="0"/>
              <a:t>, JS, </a:t>
            </a:r>
            <a:r>
              <a:rPr lang="en-US" baseline="0" dirty="0" err="1" smtClean="0"/>
              <a:t>etc</a:t>
            </a:r>
            <a:r>
              <a:rPr lang="en-US" baseline="0" dirty="0" smtClean="0"/>
              <a:t>)</a:t>
            </a:r>
          </a:p>
          <a:p>
            <a:pPr marL="171450" indent="-171450">
              <a:buFont typeface="Arial" charset="0"/>
              <a:buChar char="•"/>
            </a:pPr>
            <a:r>
              <a:rPr lang="en-US" baseline="0" dirty="0" smtClean="0"/>
              <a:t>Saves you from buying devices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18337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Free for up to active 2 apps</a:t>
            </a:r>
          </a:p>
          <a:p>
            <a:pPr marL="171450" indent="-171450">
              <a:buFont typeface="Arial" charset="0"/>
              <a:buChar char="•"/>
            </a:pPr>
            <a:r>
              <a:rPr lang="en-US" baseline="0" dirty="0" smtClean="0"/>
              <a:t>Works with Android, iOS, Windows, </a:t>
            </a:r>
            <a:r>
              <a:rPr lang="en-US" baseline="0" dirty="0" err="1" smtClean="0"/>
              <a:t>MacOS</a:t>
            </a:r>
            <a:endParaRPr lang="en-US" baseline="0" dirty="0" smtClean="0"/>
          </a:p>
          <a:p>
            <a:pPr marL="171450" indent="-171450">
              <a:buFont typeface="Arial" charset="0"/>
              <a:buChar char="•"/>
            </a:pPr>
            <a:r>
              <a:rPr lang="en-US" dirty="0" smtClean="0"/>
              <a:t>Distribute</a:t>
            </a:r>
            <a:r>
              <a:rPr lang="en-US" baseline="0" dirty="0" smtClean="0"/>
              <a:t> your apps</a:t>
            </a:r>
          </a:p>
          <a:p>
            <a:pPr marL="171450" indent="-171450">
              <a:buFont typeface="Arial" charset="0"/>
              <a:buChar char="•"/>
            </a:pPr>
            <a:r>
              <a:rPr lang="en-US" baseline="0" dirty="0" smtClean="0"/>
              <a:t>Collected feedback and crash reports</a:t>
            </a:r>
          </a:p>
          <a:p>
            <a:pPr marL="171450" indent="-171450">
              <a:buFont typeface="Arial" charset="0"/>
              <a:buChar char="•"/>
            </a:pPr>
            <a:r>
              <a:rPr lang="en-US" baseline="0" dirty="0" smtClean="0"/>
              <a:t>Understand app installations and usage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9815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8/16/16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3513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8/22/16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08237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review the Test Cloud Results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65618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754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6366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5</a:t>
            </a:fld>
            <a:endParaRPr lang="en-US"/>
          </a:p>
        </p:txBody>
      </p:sp>
    </p:spTree>
    <p:extLst>
      <p:ext uri="{BB962C8B-B14F-4D97-AF65-F5344CB8AC3E}">
        <p14:creationId xmlns:p14="http://schemas.microsoft.com/office/powerpoint/2010/main" val="142698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can </a:t>
            </a:r>
            <a:r>
              <a:rPr lang="en-US" baseline="0" dirty="0"/>
              <a:t>see the 34 regions where we operate (26 are active</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A15C472B-0BE7-420F-A37B-44BBF15E7929}" type="slidenum">
              <a:rPr lang="en-US" smtClean="0"/>
              <a:t>6</a:t>
            </a:fld>
            <a:endParaRPr lang="en-US"/>
          </a:p>
        </p:txBody>
      </p:sp>
    </p:spTree>
    <p:extLst>
      <p:ext uri="{BB962C8B-B14F-4D97-AF65-F5344CB8AC3E}">
        <p14:creationId xmlns:p14="http://schemas.microsoft.com/office/powerpoint/2010/main" val="98963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0775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8/16/16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109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66606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bwMode="auto">
      <p:bgPr>
        <a:solidFill>
          <a:srgbClr val="5C2D91"/>
        </a:solidFill>
        <a:effectLst/>
      </p:bgPr>
    </p:bg>
    <p:spTree>
      <p:nvGrpSpPr>
        <p:cNvPr id="1" name=""/>
        <p:cNvGrpSpPr/>
        <p:nvPr/>
      </p:nvGrpSpPr>
      <p:grpSpPr>
        <a:xfrm>
          <a:off x="0" y="0"/>
          <a:ext cx="0" cy="0"/>
          <a:chOff x="0" y="0"/>
          <a:chExt cx="0" cy="0"/>
        </a:xfrm>
      </p:grpSpPr>
      <p:pic>
        <p:nvPicPr>
          <p:cNvPr id="10"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5612" y="6200186"/>
            <a:ext cx="1371600" cy="293483"/>
          </a:xfrm>
          <a:prstGeom prst="rect">
            <a:avLst/>
          </a:prstGeom>
        </p:spPr>
      </p:pic>
      <p:sp>
        <p:nvSpPr>
          <p:cNvPr id="14" name="Text Placeholder 4"/>
          <p:cNvSpPr>
            <a:spLocks noGrp="1"/>
          </p:cNvSpPr>
          <p:nvPr>
            <p:ph type="body" sz="quarter" idx="13" hasCustomPrompt="1"/>
          </p:nvPr>
        </p:nvSpPr>
        <p:spPr>
          <a:xfrm>
            <a:off x="246062" y="3978307"/>
            <a:ext cx="7632700" cy="1181862"/>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a:p>
            <a:pPr lvl="0"/>
            <a:r>
              <a:rPr lang="en-US" dirty="0"/>
              <a:t>Title</a:t>
            </a:r>
          </a:p>
        </p:txBody>
      </p:sp>
      <p:sp>
        <p:nvSpPr>
          <p:cNvPr id="17" name="Text Placeholder 4"/>
          <p:cNvSpPr>
            <a:spLocks noGrp="1"/>
          </p:cNvSpPr>
          <p:nvPr>
            <p:ph type="body" sz="quarter" idx="14" hasCustomPrompt="1"/>
          </p:nvPr>
        </p:nvSpPr>
        <p:spPr>
          <a:xfrm>
            <a:off x="207962" y="2861129"/>
            <a:ext cx="7619999" cy="877163"/>
          </a:xfrm>
          <a:noFill/>
        </p:spPr>
        <p:txBody>
          <a:bodyPr wrap="square" lIns="182880" tIns="146304" rIns="182880" bIns="146304">
            <a:spAutoFit/>
          </a:bodyPr>
          <a:lstStyle>
            <a:lvl1pPr marL="0" indent="0">
              <a:spcBef>
                <a:spcPts val="0"/>
              </a:spcBef>
              <a:buNone/>
              <a:defRPr sz="4200" spc="0" baseline="0">
                <a:gradFill>
                  <a:gsLst>
                    <a:gs pos="0">
                      <a:schemeClr val="tx1"/>
                    </a:gs>
                    <a:gs pos="100000">
                      <a:schemeClr val="tx1"/>
                    </a:gs>
                  </a:gsLst>
                  <a:lin ang="5400000" scaled="0"/>
                </a:gradFill>
                <a:latin typeface="+mj-lt"/>
              </a:defRPr>
            </a:lvl1pPr>
          </a:lstStyle>
          <a:p>
            <a:pPr lvl="0"/>
            <a:r>
              <a:rPr lang="en-US" dirty="0"/>
              <a:t>Presentation Name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4" orient="horz" pos="4401"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4)">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tx1"/>
                </a:solidFill>
              </a:defRPr>
            </a:lvl1pPr>
            <a:lvl2pPr marL="28543" indent="0">
              <a:buNone/>
              <a:defRPr sz="1998">
                <a:solidFill>
                  <a:schemeClr val="tx1"/>
                </a:solidFill>
              </a:defRPr>
            </a:lvl2pPr>
            <a:lvl3pPr marL="223590" indent="0">
              <a:buNone/>
              <a:defRPr sz="1998">
                <a:solidFill>
                  <a:schemeClr val="tx1"/>
                </a:solidFill>
              </a:defRPr>
            </a:lvl3pPr>
            <a:lvl4pPr marL="475723" indent="0">
              <a:buNone/>
              <a:defRPr sz="1798">
                <a:solidFill>
                  <a:schemeClr val="tx1"/>
                </a:solidFill>
              </a:defRPr>
            </a:lvl4pPr>
            <a:lvl5pPr marL="738957" indent="0">
              <a:buNone/>
              <a:defRPr sz="179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14816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5)">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tx1"/>
                </a:solidFill>
              </a:defRPr>
            </a:lvl1pPr>
            <a:lvl2pPr marL="28543" indent="0">
              <a:buNone/>
              <a:defRPr sz="1998">
                <a:solidFill>
                  <a:schemeClr val="tx1"/>
                </a:solidFill>
              </a:defRPr>
            </a:lvl2pPr>
            <a:lvl3pPr marL="223590" indent="0">
              <a:buNone/>
              <a:defRPr sz="1998">
                <a:solidFill>
                  <a:schemeClr val="tx1"/>
                </a:solidFill>
              </a:defRPr>
            </a:lvl3pPr>
            <a:lvl4pPr marL="475723" indent="0">
              <a:buNone/>
              <a:defRPr sz="1798">
                <a:solidFill>
                  <a:schemeClr val="tx1"/>
                </a:solidFill>
              </a:defRPr>
            </a:lvl4pPr>
            <a:lvl5pPr marL="738957" indent="0">
              <a:buNone/>
              <a:defRPr sz="179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84383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bg1"/>
                </a:solidFill>
              </a:defRPr>
            </a:lvl1pPr>
            <a:lvl2pPr marL="0" indent="0">
              <a:buNone/>
              <a:defRPr sz="1998"/>
            </a:lvl2pPr>
            <a:lvl3pPr marL="231518" indent="0">
              <a:buNone/>
              <a:tabLst/>
              <a:defRPr sz="1998"/>
            </a:lvl3pPr>
            <a:lvl4pPr marL="459866" indent="0">
              <a:buNone/>
              <a:defRPr/>
            </a:lvl4pPr>
            <a:lvl5pPr marL="68504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p:nvPr>
        </p:nvSpPr>
        <p:spPr>
          <a:xfrm>
            <a:off x="66754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bg1"/>
                </a:solidFill>
              </a:defRPr>
            </a:lvl1pPr>
            <a:lvl2pPr marL="0" indent="0">
              <a:buNone/>
              <a:defRPr sz="1998"/>
            </a:lvl2pPr>
            <a:lvl3pPr marL="231518" indent="0">
              <a:buNone/>
              <a:tabLst/>
              <a:defRPr sz="1998"/>
            </a:lvl3pPr>
            <a:lvl4pPr marL="459866" indent="0">
              <a:buNone/>
              <a:defRPr/>
            </a:lvl4pPr>
            <a:lvl5pPr marL="68504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2)">
    <p:bg>
      <p:bgPr>
        <a:solidFill>
          <a:srgbClr val="682A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p:nvPr>
        </p:nvSpPr>
        <p:spPr>
          <a:xfrm>
            <a:off x="66754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91551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3)">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p:nvPr>
        </p:nvSpPr>
        <p:spPr>
          <a:xfrm>
            <a:off x="66754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6084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4)">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p:nvPr>
        </p:nvSpPr>
        <p:spPr>
          <a:xfrm>
            <a:off x="66754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1916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5)">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2"/>
          </p:nvPr>
        </p:nvSpPr>
        <p:spPr>
          <a:xfrm>
            <a:off x="66754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3657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 One Column Non-Bulleted Text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94942"/>
            <a:ext cx="5486401" cy="1521952"/>
          </a:xfrm>
        </p:spPr>
        <p:txBody>
          <a:bodyPr/>
          <a:lstStyle>
            <a:lvl1pPr>
              <a:defRPr sz="4200"/>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bg1"/>
                </a:solidFill>
              </a:defRPr>
            </a:lvl1pPr>
            <a:lvl2pPr marL="0" indent="0">
              <a:buNone/>
              <a:defRPr sz="1998"/>
            </a:lvl2pPr>
            <a:lvl3pPr marL="231518" indent="0">
              <a:buNone/>
              <a:tabLst/>
              <a:defRPr sz="1998"/>
            </a:lvl3pPr>
            <a:lvl4pPr marL="459866" indent="0">
              <a:buNone/>
              <a:defRPr/>
            </a:lvl4pPr>
            <a:lvl5pPr marL="68504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7626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 One Column Non-Bulleted Text (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bwMode="auto">
          <a:xfrm>
            <a:off x="-1" y="0"/>
            <a:ext cx="6220800" cy="6986588"/>
          </a:xfrm>
          <a:prstGeom prst="rect">
            <a:avLst/>
          </a:prstGeom>
          <a:solidFill>
            <a:srgbClr val="682A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20" tIns="45659" rIns="91320" bIns="45659" numCol="1" rtlCol="0" anchor="ctr" anchorCtr="0" compatLnSpc="1">
            <a:prstTxWarp prst="textNoShape">
              <a:avLst/>
            </a:prstTxWarp>
          </a:bodyPr>
          <a:lstStyle/>
          <a:p>
            <a:pPr algn="ctr" defTabSz="912938" fontAlgn="base">
              <a:lnSpc>
                <a:spcPct val="90000"/>
              </a:lnSpc>
              <a:spcBef>
                <a:spcPct val="0"/>
              </a:spcBef>
              <a:spcAft>
                <a:spcPct val="0"/>
              </a:spcAft>
              <a:defRPr/>
            </a:pPr>
            <a:endParaRPr lang="en-US" sz="1998" spc="-50" dirty="0">
              <a:gradFill>
                <a:gsLst>
                  <a:gs pos="0">
                    <a:srgbClr val="FFFFFF"/>
                  </a:gs>
                  <a:gs pos="100000">
                    <a:srgbClr val="FFFFFF"/>
                  </a:gs>
                </a:gsLst>
                <a:lin ang="5400000" scaled="0"/>
              </a:gradFill>
              <a:latin typeface="Segoe UI"/>
            </a:endParaRPr>
          </a:p>
        </p:txBody>
      </p:sp>
      <p:sp>
        <p:nvSpPr>
          <p:cNvPr id="5" name="Title 1"/>
          <p:cNvSpPr>
            <a:spLocks noGrp="1"/>
          </p:cNvSpPr>
          <p:nvPr>
            <p:ph type="title"/>
          </p:nvPr>
        </p:nvSpPr>
        <p:spPr>
          <a:xfrm>
            <a:off x="274640" y="294942"/>
            <a:ext cx="5486401" cy="1521952"/>
          </a:xfrm>
        </p:spPr>
        <p:txBody>
          <a:bodyPr/>
          <a:lstStyle>
            <a:lvl1pPr>
              <a:defRPr sz="4200">
                <a:solidFill>
                  <a:schemeClr val="tx1"/>
                </a:solidFill>
              </a:defRPr>
            </a:lvl1pPr>
          </a:lstStyle>
          <a:p>
            <a:r>
              <a:rPr lang="en-US" dirty="0"/>
              <a:t>Click to edit Master title style</a:t>
            </a:r>
          </a:p>
        </p:txBody>
      </p:sp>
      <p:sp>
        <p:nvSpPr>
          <p:cNvPr id="6"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5548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 One Column Non-Bulleted Text (3)">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0"/>
            <a:ext cx="6220800" cy="6986588"/>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20" tIns="45659" rIns="91320" bIns="45659" numCol="1" rtlCol="0" anchor="ctr" anchorCtr="0" compatLnSpc="1">
            <a:prstTxWarp prst="textNoShape">
              <a:avLst/>
            </a:prstTxWarp>
          </a:bodyPr>
          <a:lstStyle/>
          <a:p>
            <a:pPr algn="ctr" defTabSz="912938" fontAlgn="base">
              <a:lnSpc>
                <a:spcPct val="90000"/>
              </a:lnSpc>
              <a:spcBef>
                <a:spcPct val="0"/>
              </a:spcBef>
              <a:spcAft>
                <a:spcPct val="0"/>
              </a:spcAft>
              <a:defRPr/>
            </a:pPr>
            <a:endParaRPr lang="en-US" sz="1998" spc="-50" dirty="0">
              <a:gradFill>
                <a:gsLst>
                  <a:gs pos="0">
                    <a:srgbClr val="FFFFFF"/>
                  </a:gs>
                  <a:gs pos="100000">
                    <a:srgbClr val="FFFFFF"/>
                  </a:gs>
                </a:gsLst>
                <a:lin ang="5400000" scaled="0"/>
              </a:gradFill>
              <a:latin typeface="Segoe UI"/>
            </a:endParaRPr>
          </a:p>
        </p:txBody>
      </p:sp>
      <p:sp>
        <p:nvSpPr>
          <p:cNvPr id="6" name="Title 1"/>
          <p:cNvSpPr>
            <a:spLocks noGrp="1"/>
          </p:cNvSpPr>
          <p:nvPr>
            <p:ph type="title"/>
          </p:nvPr>
        </p:nvSpPr>
        <p:spPr>
          <a:xfrm>
            <a:off x="274640" y="294942"/>
            <a:ext cx="5486401" cy="1521952"/>
          </a:xfrm>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17229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7" name="Text Placeholder 4"/>
          <p:cNvSpPr>
            <a:spLocks noGrp="1"/>
          </p:cNvSpPr>
          <p:nvPr>
            <p:ph type="body" sz="quarter" idx="14" hasCustomPrompt="1"/>
          </p:nvPr>
        </p:nvSpPr>
        <p:spPr>
          <a:xfrm>
            <a:off x="207962" y="2861129"/>
            <a:ext cx="11877675" cy="877163"/>
          </a:xfrm>
          <a:noFill/>
        </p:spPr>
        <p:txBody>
          <a:bodyPr wrap="square" lIns="182880" tIns="146304" rIns="182880" bIns="146304">
            <a:spAutoFit/>
          </a:bodyPr>
          <a:lstStyle>
            <a:lvl1pPr marL="0" indent="0">
              <a:spcBef>
                <a:spcPts val="0"/>
              </a:spcBef>
              <a:buNone/>
              <a:defRPr sz="4200" spc="0" baseline="0">
                <a:solidFill>
                  <a:schemeClr val="bg1"/>
                </a:solidFill>
                <a:latin typeface="+mj-lt"/>
              </a:defRPr>
            </a:lvl1pPr>
          </a:lstStyle>
          <a:p>
            <a:pPr lvl="0"/>
            <a:r>
              <a:rPr lang="en-US" dirty="0"/>
              <a:t>Section Title</a:t>
            </a:r>
          </a:p>
        </p:txBody>
      </p:sp>
    </p:spTree>
    <p:extLst>
      <p:ext uri="{BB962C8B-B14F-4D97-AF65-F5344CB8AC3E}">
        <p14:creationId xmlns:p14="http://schemas.microsoft.com/office/powerpoint/2010/main" val="1332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 One Column Non-Bulleted Text (4)">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0"/>
            <a:ext cx="6220800" cy="6986588"/>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20" tIns="45659" rIns="91320" bIns="45659" numCol="1" rtlCol="0" anchor="ctr" anchorCtr="0" compatLnSpc="1">
            <a:prstTxWarp prst="textNoShape">
              <a:avLst/>
            </a:prstTxWarp>
          </a:bodyPr>
          <a:lstStyle/>
          <a:p>
            <a:pPr algn="ctr" defTabSz="912938" fontAlgn="base">
              <a:lnSpc>
                <a:spcPct val="90000"/>
              </a:lnSpc>
              <a:spcBef>
                <a:spcPct val="0"/>
              </a:spcBef>
              <a:spcAft>
                <a:spcPct val="0"/>
              </a:spcAft>
              <a:defRPr/>
            </a:pPr>
            <a:endParaRPr lang="en-US" sz="1998" spc="-50" dirty="0">
              <a:gradFill>
                <a:gsLst>
                  <a:gs pos="0">
                    <a:srgbClr val="FFFFFF"/>
                  </a:gs>
                  <a:gs pos="100000">
                    <a:srgbClr val="FFFFFF"/>
                  </a:gs>
                </a:gsLst>
                <a:lin ang="5400000" scaled="0"/>
              </a:gradFill>
              <a:latin typeface="Segoe UI"/>
            </a:endParaRPr>
          </a:p>
        </p:txBody>
      </p:sp>
      <p:sp>
        <p:nvSpPr>
          <p:cNvPr id="6" name="Title 1"/>
          <p:cNvSpPr>
            <a:spLocks noGrp="1"/>
          </p:cNvSpPr>
          <p:nvPr>
            <p:ph type="title"/>
          </p:nvPr>
        </p:nvSpPr>
        <p:spPr>
          <a:xfrm>
            <a:off x="274640" y="294942"/>
            <a:ext cx="5486401" cy="1521952"/>
          </a:xfrm>
        </p:spPr>
        <p:txBody>
          <a:bodyPr/>
          <a:lstStyle>
            <a:lvl1pPr>
              <a:defRPr sz="4200">
                <a:solidFill>
                  <a:schemeClr val="tx1"/>
                </a:solidFill>
              </a:defRPr>
            </a:lvl1pPr>
          </a:lstStyle>
          <a:p>
            <a:r>
              <a:rPr lang="en-US" dirty="0"/>
              <a:t>Click to edit Master title style</a:t>
            </a:r>
          </a:p>
        </p:txBody>
      </p:sp>
      <p:sp>
        <p:nvSpPr>
          <p:cNvPr id="7"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72582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 One Column Non-Bulleted Text (5)">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0"/>
            <a:ext cx="6220800" cy="6986588"/>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20" tIns="45659" rIns="91320" bIns="45659" numCol="1" rtlCol="0" anchor="ctr" anchorCtr="0" compatLnSpc="1">
            <a:prstTxWarp prst="textNoShape">
              <a:avLst/>
            </a:prstTxWarp>
          </a:bodyPr>
          <a:lstStyle/>
          <a:p>
            <a:pPr algn="ctr" defTabSz="912938" fontAlgn="base">
              <a:lnSpc>
                <a:spcPct val="90000"/>
              </a:lnSpc>
              <a:spcBef>
                <a:spcPct val="0"/>
              </a:spcBef>
              <a:spcAft>
                <a:spcPct val="0"/>
              </a:spcAft>
              <a:defRPr/>
            </a:pPr>
            <a:endParaRPr lang="en-US" sz="1998" spc="-50" dirty="0">
              <a:gradFill>
                <a:gsLst>
                  <a:gs pos="0">
                    <a:srgbClr val="FFFFFF"/>
                  </a:gs>
                  <a:gs pos="100000">
                    <a:srgbClr val="FFFFFF"/>
                  </a:gs>
                </a:gsLst>
                <a:lin ang="5400000" scaled="0"/>
              </a:gradFill>
              <a:latin typeface="Segoe UI"/>
            </a:endParaRPr>
          </a:p>
        </p:txBody>
      </p:sp>
      <p:sp>
        <p:nvSpPr>
          <p:cNvPr id="8" name="Title 1"/>
          <p:cNvSpPr>
            <a:spLocks noGrp="1"/>
          </p:cNvSpPr>
          <p:nvPr>
            <p:ph type="title"/>
          </p:nvPr>
        </p:nvSpPr>
        <p:spPr>
          <a:xfrm>
            <a:off x="274640" y="294942"/>
            <a:ext cx="5486401" cy="1521952"/>
          </a:xfrm>
        </p:spPr>
        <p:txBody>
          <a:bodyPr/>
          <a:lstStyle>
            <a:lvl1pPr>
              <a:defRPr sz="4200">
                <a:solidFill>
                  <a:schemeClr val="tx1"/>
                </a:solidFill>
              </a:defRPr>
            </a:lvl1pPr>
          </a:lstStyle>
          <a:p>
            <a:r>
              <a:rPr lang="en-US" dirty="0"/>
              <a:t>Click to edit Master title style</a:t>
            </a:r>
          </a:p>
        </p:txBody>
      </p:sp>
      <p:sp>
        <p:nvSpPr>
          <p:cNvPr id="9" name="Text Placeholder 3"/>
          <p:cNvSpPr>
            <a:spLocks noGrp="1"/>
          </p:cNvSpPr>
          <p:nvPr>
            <p:ph type="body" sz="quarter" idx="11"/>
          </p:nvPr>
        </p:nvSpPr>
        <p:spPr>
          <a:xfrm>
            <a:off x="274642" y="1816894"/>
            <a:ext cx="5486399" cy="2645596"/>
          </a:xfrm>
        </p:spPr>
        <p:txBody>
          <a:bodyPr wrap="square">
            <a:spAutoFit/>
          </a:bodyPr>
          <a:lstStyle>
            <a:lvl1pPr marL="0" indent="0">
              <a:spcBef>
                <a:spcPts val="1222"/>
              </a:spcBef>
              <a:buClr>
                <a:schemeClr val="tx1"/>
              </a:buClr>
              <a:buFont typeface="Wingdings" pitchFamily="2" charset="2"/>
              <a:buNone/>
              <a:defRPr sz="4000">
                <a:solidFill>
                  <a:schemeClr val="tx1"/>
                </a:solidFill>
              </a:defRPr>
            </a:lvl1pPr>
            <a:lvl2pPr marL="0" indent="0">
              <a:buNone/>
              <a:defRPr sz="1998">
                <a:solidFill>
                  <a:schemeClr val="tx1"/>
                </a:solidFill>
              </a:defRPr>
            </a:lvl2pPr>
            <a:lvl3pPr marL="231518" indent="0">
              <a:buNone/>
              <a:tabLst/>
              <a:defRPr sz="1998">
                <a:solidFill>
                  <a:schemeClr val="tx1"/>
                </a:solidFill>
              </a:defRPr>
            </a:lvl3pPr>
            <a:lvl4pPr marL="459866" indent="0">
              <a:buNone/>
              <a:defRPr>
                <a:solidFill>
                  <a:schemeClr val="tx1"/>
                </a:solidFill>
              </a:defRPr>
            </a:lvl4pPr>
            <a:lvl5pPr marL="68504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8308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 (1)">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1200446"/>
            <a:ext cx="10058399" cy="3435848"/>
          </a:xfrm>
        </p:spPr>
        <p:txBody>
          <a:bodyPr/>
          <a:lstStyle>
            <a:lvl1pPr marL="180000" indent="-233105">
              <a:defRPr sz="48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0224"/>
            <a:ext cx="5486400" cy="1069908"/>
          </a:xfrm>
        </p:spPr>
        <p:txBody>
          <a:bodyPr/>
          <a:lstStyle>
            <a:lvl1pPr marL="0" indent="0">
              <a:spcBef>
                <a:spcPts val="0"/>
              </a:spcBef>
              <a:buNone/>
              <a:defRPr sz="319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2)">
    <p:bg>
      <p:bgPr>
        <a:solidFill>
          <a:srgbClr val="682A7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1200446"/>
            <a:ext cx="10058399" cy="3435848"/>
          </a:xfrm>
        </p:spPr>
        <p:txBody>
          <a:bodyPr/>
          <a:lstStyle>
            <a:lvl1pPr marL="180000" indent="-233105">
              <a:defRPr sz="4800" baseline="0">
                <a:solidFill>
                  <a:schemeClr val="tx1"/>
                </a:solidFill>
              </a:defRPr>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0224"/>
            <a:ext cx="5486400" cy="1069908"/>
          </a:xfrm>
        </p:spPr>
        <p:txBody>
          <a:bodyPr/>
          <a:lstStyle>
            <a:lvl1pPr marL="0" indent="0">
              <a:spcBef>
                <a:spcPts val="0"/>
              </a:spcBef>
              <a:buNone/>
              <a:defRPr sz="3196" baseline="0">
                <a:solidFill>
                  <a:schemeClr val="tx1"/>
                </a:solidFill>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42397006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 (3)">
    <p:bg>
      <p:bgPr>
        <a:solidFill>
          <a:srgbClr val="5C2D9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1200446"/>
            <a:ext cx="10058399" cy="3435848"/>
          </a:xfrm>
        </p:spPr>
        <p:txBody>
          <a:bodyPr/>
          <a:lstStyle>
            <a:lvl1pPr marL="180000" indent="-233105">
              <a:defRPr sz="4800" baseline="0">
                <a:solidFill>
                  <a:schemeClr val="tx1"/>
                </a:solidFill>
              </a:defRPr>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0224"/>
            <a:ext cx="5486400" cy="1069908"/>
          </a:xfrm>
        </p:spPr>
        <p:txBody>
          <a:bodyPr/>
          <a:lstStyle>
            <a:lvl1pPr marL="0" indent="0">
              <a:spcBef>
                <a:spcPts val="0"/>
              </a:spcBef>
              <a:buNone/>
              <a:defRPr sz="3196" baseline="0">
                <a:solidFill>
                  <a:schemeClr val="tx1"/>
                </a:solidFill>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923918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ayout (4)">
    <p:bg>
      <p:bgPr>
        <a:solidFill>
          <a:srgbClr val="0070C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1200446"/>
            <a:ext cx="10058399" cy="3435848"/>
          </a:xfrm>
        </p:spPr>
        <p:txBody>
          <a:bodyPr/>
          <a:lstStyle>
            <a:lvl1pPr marL="180000" indent="-233105">
              <a:defRPr sz="4800" baseline="0">
                <a:solidFill>
                  <a:schemeClr val="tx1"/>
                </a:solidFill>
              </a:defRPr>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0224"/>
            <a:ext cx="5486400" cy="1069908"/>
          </a:xfrm>
        </p:spPr>
        <p:txBody>
          <a:bodyPr/>
          <a:lstStyle>
            <a:lvl1pPr marL="0" indent="0">
              <a:spcBef>
                <a:spcPts val="0"/>
              </a:spcBef>
              <a:buNone/>
              <a:defRPr sz="3196" baseline="0">
                <a:solidFill>
                  <a:schemeClr val="tx1"/>
                </a:solidFill>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774274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 (5)">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9" y="1200446"/>
            <a:ext cx="10058399" cy="3435848"/>
          </a:xfrm>
        </p:spPr>
        <p:txBody>
          <a:bodyPr/>
          <a:lstStyle>
            <a:lvl1pPr marL="180000" indent="-233105">
              <a:defRPr sz="4800" baseline="0">
                <a:solidFill>
                  <a:schemeClr val="tx1"/>
                </a:solidFill>
              </a:defRPr>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0224"/>
            <a:ext cx="5486400" cy="1069908"/>
          </a:xfrm>
        </p:spPr>
        <p:txBody>
          <a:bodyPr/>
          <a:lstStyle>
            <a:lvl1pPr marL="0" indent="0">
              <a:spcBef>
                <a:spcPts val="0"/>
              </a:spcBef>
              <a:buNone/>
              <a:defRPr sz="3196" baseline="0">
                <a:solidFill>
                  <a:schemeClr val="tx1"/>
                </a:solidFill>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8376007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682A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5C2D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1537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682A7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207962" y="2861129"/>
            <a:ext cx="11877675" cy="877163"/>
          </a:xfrm>
          <a:noFill/>
        </p:spPr>
        <p:txBody>
          <a:bodyPr wrap="square" lIns="182880" tIns="146304" rIns="182880" bIns="146304">
            <a:spAutoFit/>
          </a:bodyPr>
          <a:lstStyle>
            <a:lvl1pPr marL="0" indent="0">
              <a:spcBef>
                <a:spcPts val="0"/>
              </a:spcBef>
              <a:buNone/>
              <a:defRPr sz="4200" spc="0" baseline="0">
                <a:gradFill>
                  <a:gsLst>
                    <a:gs pos="0">
                      <a:schemeClr val="tx1"/>
                    </a:gs>
                    <a:gs pos="100000">
                      <a:schemeClr val="tx1"/>
                    </a:gs>
                  </a:gsLst>
                  <a:lin ang="5400000" scaled="0"/>
                </a:gradFill>
                <a:latin typeface="+mj-lt"/>
              </a:defRPr>
            </a:lvl1pPr>
          </a:lstStyle>
          <a:p>
            <a:pPr lvl="0"/>
            <a:r>
              <a:rPr lang="en-US" dirty="0"/>
              <a:t>Section Title</a:t>
            </a:r>
          </a:p>
        </p:txBody>
      </p:sp>
    </p:spTree>
    <p:extLst>
      <p:ext uri="{BB962C8B-B14F-4D97-AF65-F5344CB8AC3E}">
        <p14:creationId xmlns:p14="http://schemas.microsoft.com/office/powerpoint/2010/main" val="33831196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3)">
    <p:bg>
      <p:bgPr>
        <a:solidFill>
          <a:srgbClr val="5C2D9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65848" y="3141477"/>
            <a:ext cx="3284727" cy="703636"/>
          </a:xfrm>
          <a:prstGeom prst="rect">
            <a:avLst/>
          </a:prstGeom>
        </p:spPr>
      </p:pic>
      <p:sp>
        <p:nvSpPr>
          <p:cNvPr id="6" name="Text Box 3"/>
          <p:cNvSpPr txBox="1">
            <a:spLocks noChangeArrowheads="1"/>
          </p:cNvSpPr>
          <p:nvPr userDrawn="1"/>
        </p:nvSpPr>
        <p:spPr bwMode="blackWhite">
          <a:xfrm>
            <a:off x="274639" y="6285748"/>
            <a:ext cx="11856403" cy="402729"/>
          </a:xfrm>
          <a:prstGeom prst="rect">
            <a:avLst/>
          </a:prstGeom>
          <a:noFill/>
          <a:ln w="12700">
            <a:noFill/>
            <a:miter lim="800000"/>
            <a:headEnd type="none" w="sm" len="sm"/>
            <a:tailEnd type="none" w="sm" len="sm"/>
          </a:ln>
          <a:effectLst/>
        </p:spPr>
        <p:txBody>
          <a:bodyPr vert="horz" wrap="square" lIns="182672" tIns="146138" rIns="182672" bIns="146138" numCol="1" anchor="t" anchorCtr="0" compatLnSpc="1">
            <a:prstTxWarp prst="textNoShape">
              <a:avLst/>
            </a:prstTxWarp>
            <a:spAutoFit/>
          </a:bodyPr>
          <a:lstStyle/>
          <a:p>
            <a:pPr defTabSz="931264" eaLnBrk="0" hangingPunct="0"/>
            <a:r>
              <a:rPr lang="en-US" sz="699" dirty="0">
                <a:solidFill>
                  <a:schemeClr val="tx1"/>
                </a:solidFill>
                <a:cs typeface="Segoe UI" pitchFamily="34" charset="0"/>
              </a:rPr>
              <a:t>© 2015 Microsoft Corporation. All rights reserved. </a:t>
            </a:r>
          </a:p>
        </p:txBody>
      </p:sp>
    </p:spTree>
    <p:extLst>
      <p:ext uri="{BB962C8B-B14F-4D97-AF65-F5344CB8AC3E}">
        <p14:creationId xmlns:p14="http://schemas.microsoft.com/office/powerpoint/2010/main" val="33947964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losing Logo Slide (3)">
    <p:bg>
      <p:bgPr>
        <a:solidFill>
          <a:srgbClr val="5C2D91"/>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12436475" cy="6986588"/>
          </a:xfrm>
          <a:prstGeom prst="rect">
            <a:avLst/>
          </a:prstGeom>
          <a:solidFill>
            <a:srgbClr val="0070C0"/>
          </a:solidFill>
          <a:ln w="10795" cap="flat" cmpd="sng" algn="ctr">
            <a:noFill/>
            <a:prstDash val="solid"/>
            <a:headEnd type="none" w="med" len="med"/>
            <a:tailEnd type="none" w="med" len="med"/>
          </a:ln>
          <a:effectLst/>
        </p:spPr>
        <p:txBody>
          <a:bodyPr vert="horz" wrap="square" lIns="91320" tIns="45659" rIns="91320" bIns="45659" numCol="1" rtlCol="0" anchor="ctr" anchorCtr="0" compatLnSpc="1">
            <a:prstTxWarp prst="textNoShape">
              <a:avLst/>
            </a:prstTxWarp>
          </a:bodyPr>
          <a:lstStyle/>
          <a:p>
            <a:pPr marL="0" marR="0" lvl="0" indent="0" algn="ctr" defTabSz="912938"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65848" y="3141477"/>
            <a:ext cx="3284727" cy="703636"/>
          </a:xfrm>
          <a:prstGeom prst="rect">
            <a:avLst/>
          </a:prstGeom>
        </p:spPr>
      </p:pic>
      <p:sp>
        <p:nvSpPr>
          <p:cNvPr id="6" name="Text Box 3"/>
          <p:cNvSpPr txBox="1">
            <a:spLocks noChangeArrowheads="1"/>
          </p:cNvSpPr>
          <p:nvPr userDrawn="1"/>
        </p:nvSpPr>
        <p:spPr bwMode="blackWhite">
          <a:xfrm>
            <a:off x="274639" y="6285748"/>
            <a:ext cx="11856403" cy="402729"/>
          </a:xfrm>
          <a:prstGeom prst="rect">
            <a:avLst/>
          </a:prstGeom>
          <a:noFill/>
          <a:ln w="12700">
            <a:noFill/>
            <a:miter lim="800000"/>
            <a:headEnd type="none" w="sm" len="sm"/>
            <a:tailEnd type="none" w="sm" len="sm"/>
          </a:ln>
          <a:effectLst/>
        </p:spPr>
        <p:txBody>
          <a:bodyPr vert="horz" wrap="square" lIns="182672" tIns="146138" rIns="182672" bIns="146138" numCol="1" anchor="t" anchorCtr="0" compatLnSpc="1">
            <a:prstTxWarp prst="textNoShape">
              <a:avLst/>
            </a:prstTxWarp>
            <a:spAutoFit/>
          </a:bodyPr>
          <a:lstStyle/>
          <a:p>
            <a:pPr defTabSz="931264" eaLnBrk="0" hangingPunct="0"/>
            <a:r>
              <a:rPr lang="en-US" sz="699" dirty="0">
                <a:solidFill>
                  <a:schemeClr val="tx1"/>
                </a:solidFill>
                <a:cs typeface="Segoe UI" pitchFamily="34" charset="0"/>
              </a:rPr>
              <a:t>© 2015 Microsoft Corporation. All rights reserved. </a:t>
            </a:r>
          </a:p>
        </p:txBody>
      </p:sp>
    </p:spTree>
    <p:extLst>
      <p:ext uri="{BB962C8B-B14F-4D97-AF65-F5344CB8AC3E}">
        <p14:creationId xmlns:p14="http://schemas.microsoft.com/office/powerpoint/2010/main" val="15525702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4)">
    <p:bg>
      <p:bgPr>
        <a:solidFill>
          <a:schemeClr val="tx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85748"/>
            <a:ext cx="11856403" cy="402729"/>
          </a:xfrm>
          <a:prstGeom prst="rect">
            <a:avLst/>
          </a:prstGeom>
          <a:noFill/>
          <a:ln w="12700">
            <a:noFill/>
            <a:miter lim="800000"/>
            <a:headEnd type="none" w="sm" len="sm"/>
            <a:tailEnd type="none" w="sm" len="sm"/>
          </a:ln>
          <a:effectLst/>
        </p:spPr>
        <p:txBody>
          <a:bodyPr vert="horz" wrap="square" lIns="182672" tIns="146138" rIns="182672" bIns="146138" numCol="1" anchor="t" anchorCtr="0" compatLnSpc="1">
            <a:prstTxWarp prst="textNoShape">
              <a:avLst/>
            </a:prstTxWarp>
            <a:spAutoFit/>
          </a:bodyPr>
          <a:lstStyle/>
          <a:p>
            <a:pPr defTabSz="931264" eaLnBrk="0" hangingPunct="0"/>
            <a:r>
              <a:rPr lang="en-US" sz="699" dirty="0">
                <a:solidFill>
                  <a:srgbClr val="505050"/>
                </a:soli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1471"/>
            <a:ext cx="3288506" cy="703645"/>
          </a:xfrm>
          <a:prstGeom prst="rect">
            <a:avLst/>
          </a:prstGeom>
        </p:spPr>
      </p:pic>
    </p:spTree>
    <p:extLst>
      <p:ext uri="{BB962C8B-B14F-4D97-AF65-F5344CB8AC3E}">
        <p14:creationId xmlns:p14="http://schemas.microsoft.com/office/powerpoint/2010/main" val="217258726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1474"/>
            <a:ext cx="11887200" cy="2440973"/>
          </a:xfrm>
          <a:prstGeom prst="rect">
            <a:avLst/>
          </a:prstGeom>
        </p:spPr>
        <p:txBody>
          <a:bodyPr/>
          <a:lstStyle>
            <a:lvl1pPr marL="290193" indent="-290193">
              <a:buClr>
                <a:schemeClr val="tx1"/>
              </a:buClr>
              <a:buSzPct val="90000"/>
              <a:buFont typeface="Arial" pitchFamily="34" charset="0"/>
              <a:buChar char="•"/>
              <a:defRPr sz="359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0871" indent="-280679">
              <a:buClr>
                <a:schemeClr val="tx1"/>
              </a:buClr>
              <a:buSzPct val="90000"/>
              <a:buFont typeface="Arial" pitchFamily="34" charset="0"/>
              <a:buChar char="•"/>
              <a:defRPr sz="319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065" indent="-290193">
              <a:buClr>
                <a:schemeClr val="tx1"/>
              </a:buClr>
              <a:buSzPct val="90000"/>
              <a:buFont typeface="Arial" pitchFamily="34" charset="0"/>
              <a:buChar char="•"/>
              <a:defRPr sz="279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413" indent="-228349">
              <a:buClr>
                <a:schemeClr val="tx1"/>
              </a:buClr>
              <a:buSzPct val="90000"/>
              <a:buFont typeface="Arial" pitchFamily="34" charset="0"/>
              <a:buChar char="•"/>
              <a:defRPr sz="2397">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7762" indent="-228349">
              <a:buClr>
                <a:schemeClr val="tx1"/>
              </a:buClr>
              <a:buSzPct val="90000"/>
              <a:buFont typeface="Arial" pitchFamily="34" charset="0"/>
              <a:buChar char="•"/>
              <a:defRPr sz="1998">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55856"/>
            <a:ext cx="12436476" cy="630733"/>
          </a:xfrm>
          <a:prstGeom prst="rect">
            <a:avLst/>
          </a:prstGeom>
          <a:solidFill>
            <a:srgbClr val="FFFF99"/>
          </a:solidFill>
        </p:spPr>
        <p:txBody>
          <a:bodyPr lIns="155457" tIns="77729" rIns="155457" bIns="77729" anchor="b" anchorCtr="0">
            <a:noAutofit/>
          </a:bodyPr>
          <a:lstStyle>
            <a:lvl1pPr algn="r">
              <a:buFont typeface="Arial" pitchFamily="34" charset="0"/>
              <a:buNone/>
              <a:defRPr sz="3696"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311661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1751"/>
            <a:ext cx="11887200" cy="945339"/>
          </a:xfrm>
          <a:prstGeom prst="rect">
            <a:avLst/>
          </a:prstGeom>
        </p:spPr>
        <p:txBody>
          <a:bodyPr/>
          <a:lstStyle>
            <a:lvl1pPr algn="l">
              <a:defRPr sz="5193">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02953529"/>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userDrawn="1"/>
        </p:nvSpPr>
        <p:spPr bwMode="auto">
          <a:xfrm>
            <a:off x="2" y="5355278"/>
            <a:ext cx="12436475" cy="16313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8" rIns="186309" bIns="149048" numCol="1" spcCol="0" rtlCol="0" fromWordArt="0" anchor="t" anchorCtr="0" forceAA="0" compatLnSpc="1">
            <a:prstTxWarp prst="textNoShape">
              <a:avLst/>
            </a:prstTxWarp>
            <a:noAutofit/>
          </a:bodyPr>
          <a:lstStyle/>
          <a:p>
            <a:pPr algn="ctr" defTabSz="949982" eaLnBrk="1" hangingPunct="1">
              <a:lnSpc>
                <a:spcPct val="90000"/>
              </a:lnSpc>
            </a:pPr>
            <a:endParaRPr lang="en-US" sz="2445"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9124" y="5020968"/>
            <a:ext cx="2769038" cy="2009378"/>
          </a:xfrm>
          <a:prstGeom prst="rect">
            <a:avLst/>
          </a:prstGeom>
        </p:spPr>
      </p:pic>
      <p:pic>
        <p:nvPicPr>
          <p:cNvPr id="12" name="Azure Dark" descr="MS-Azure_rgb_Blk.png"/>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0570069" y="154153"/>
            <a:ext cx="1694687" cy="389248"/>
          </a:xfrm>
          <a:prstGeom prst="rect">
            <a:avLst/>
          </a:prstGeom>
        </p:spPr>
      </p:pic>
      <p:sp>
        <p:nvSpPr>
          <p:cNvPr id="10" name="Headline"/>
          <p:cNvSpPr>
            <a:spLocks noGrp="1"/>
          </p:cNvSpPr>
          <p:nvPr>
            <p:ph type="title"/>
          </p:nvPr>
        </p:nvSpPr>
        <p:spPr>
          <a:xfrm>
            <a:off x="280222" y="2481950"/>
            <a:ext cx="2905837" cy="934780"/>
          </a:xfrm>
          <a:prstGeom prst="rect">
            <a:avLst/>
          </a:prstGeom>
        </p:spPr>
        <p:txBody>
          <a:bodyPr/>
          <a:lstStyle>
            <a:lvl1pPr>
              <a:defRPr>
                <a:solidFill>
                  <a:schemeClr val="tx2"/>
                </a:solidFill>
              </a:defRPr>
            </a:lvl1pPr>
          </a:lstStyle>
          <a:p>
            <a:r>
              <a:rPr lang="en-US" sz="4891" dirty="0" smtClean="0">
                <a:solidFill>
                  <a:srgbClr val="0072C6"/>
                </a:solidFill>
                <a:latin typeface="Segoe UI Light" panose="020B0502040204020203" pitchFamily="34" charset="0"/>
              </a:rPr>
              <a:t>Headline</a:t>
            </a:r>
            <a:endParaRPr lang="en-US" sz="4891"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466279" y="697556"/>
            <a:ext cx="8798476" cy="1846788"/>
          </a:xfrm>
          <a:prstGeom prst="rect">
            <a:avLst/>
          </a:prstGeom>
        </p:spPr>
        <p:txBody>
          <a:bodyPr/>
          <a:lstStyle>
            <a:lvl1pPr>
              <a:buClr>
                <a:schemeClr val="tx2"/>
              </a:buClr>
              <a:defRPr sz="2038">
                <a:solidFill>
                  <a:schemeClr val="tx2"/>
                </a:solidFill>
              </a:defRPr>
            </a:lvl1pPr>
            <a:lvl2pPr>
              <a:buClr>
                <a:schemeClr val="tx2"/>
              </a:buClr>
              <a:defRPr sz="2038">
                <a:solidFill>
                  <a:schemeClr val="tx2"/>
                </a:solidFill>
              </a:defRPr>
            </a:lvl2pPr>
            <a:lvl3pPr>
              <a:buClr>
                <a:schemeClr val="tx2"/>
              </a:buClr>
              <a:defRPr sz="2038">
                <a:solidFill>
                  <a:schemeClr val="tx2"/>
                </a:solidFill>
              </a:defRPr>
            </a:lvl3pPr>
            <a:lvl4pPr>
              <a:buClr>
                <a:schemeClr val="tx2"/>
              </a:buClr>
              <a:defRPr sz="2038">
                <a:solidFill>
                  <a:schemeClr val="tx2"/>
                </a:solidFill>
              </a:defRPr>
            </a:lvl4pPr>
            <a:lvl5pPr>
              <a:buClr>
                <a:schemeClr val="tx2"/>
              </a:buClr>
              <a:defRPr sz="2038">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Logo" descr="MS Logo White.png"/>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11021999" y="6589522"/>
            <a:ext cx="1192461" cy="255265"/>
          </a:xfrm>
          <a:prstGeom prst="rect">
            <a:avLst/>
          </a:prstGeom>
        </p:spPr>
      </p:pic>
    </p:spTree>
    <p:extLst>
      <p:ext uri="{BB962C8B-B14F-4D97-AF65-F5344CB8AC3E}">
        <p14:creationId xmlns:p14="http://schemas.microsoft.com/office/powerpoint/2010/main" val="17181463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73521"/>
            <a:ext cx="2798207" cy="371971"/>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03745189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88742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72043" y="424307"/>
            <a:ext cx="11301997" cy="1350417"/>
          </a:xfrm>
          <a:prstGeom prst="rect">
            <a:avLst/>
          </a:prstGeom>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41" y="1666571"/>
            <a:ext cx="11887200" cy="2201180"/>
          </a:xfrm>
          <a:prstGeom prst="rect">
            <a:avLst/>
          </a:prstGeo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70580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5C2D9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207962" y="2861129"/>
            <a:ext cx="11877675" cy="877163"/>
          </a:xfrm>
          <a:noFill/>
        </p:spPr>
        <p:txBody>
          <a:bodyPr wrap="square" lIns="182880" tIns="146304" rIns="182880" bIns="146304">
            <a:spAutoFit/>
          </a:bodyPr>
          <a:lstStyle>
            <a:lvl1pPr marL="0" indent="0">
              <a:spcBef>
                <a:spcPts val="0"/>
              </a:spcBef>
              <a:buNone/>
              <a:defRPr sz="4200" spc="0" baseline="0">
                <a:gradFill>
                  <a:gsLst>
                    <a:gs pos="0">
                      <a:schemeClr val="tx1"/>
                    </a:gs>
                    <a:gs pos="100000">
                      <a:schemeClr val="tx1"/>
                    </a:gs>
                  </a:gsLst>
                  <a:lin ang="5400000" scaled="0"/>
                </a:gradFill>
                <a:latin typeface="+mj-lt"/>
              </a:defRPr>
            </a:lvl1pPr>
          </a:lstStyle>
          <a:p>
            <a:pPr lvl="0"/>
            <a:r>
              <a:rPr lang="en-US" dirty="0"/>
              <a:t>Section Title</a:t>
            </a:r>
          </a:p>
        </p:txBody>
      </p:sp>
    </p:spTree>
    <p:extLst>
      <p:ext uri="{BB962C8B-B14F-4D97-AF65-F5344CB8AC3E}">
        <p14:creationId xmlns:p14="http://schemas.microsoft.com/office/powerpoint/2010/main" val="150282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0070C0"/>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4" hasCustomPrompt="1"/>
          </p:nvPr>
        </p:nvSpPr>
        <p:spPr>
          <a:xfrm>
            <a:off x="207962" y="2861129"/>
            <a:ext cx="11877675" cy="877163"/>
          </a:xfrm>
          <a:noFill/>
        </p:spPr>
        <p:txBody>
          <a:bodyPr wrap="square" lIns="182880" tIns="146304" rIns="182880" bIns="146304">
            <a:spAutoFit/>
          </a:bodyPr>
          <a:lstStyle>
            <a:lvl1pPr marL="0" indent="0">
              <a:spcBef>
                <a:spcPts val="0"/>
              </a:spcBef>
              <a:buNone/>
              <a:defRPr sz="4200" spc="0" baseline="0">
                <a:gradFill>
                  <a:gsLst>
                    <a:gs pos="0">
                      <a:schemeClr val="tx1"/>
                    </a:gs>
                    <a:gs pos="100000">
                      <a:schemeClr val="tx1"/>
                    </a:gs>
                  </a:gsLst>
                  <a:lin ang="5400000" scaled="0"/>
                </a:gradFill>
                <a:latin typeface="+mj-lt"/>
              </a:defRPr>
            </a:lvl1pPr>
          </a:lstStyle>
          <a:p>
            <a:pPr lvl="0"/>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chemeClr val="accent4"/>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4" hasCustomPrompt="1"/>
          </p:nvPr>
        </p:nvSpPr>
        <p:spPr>
          <a:xfrm>
            <a:off x="207962" y="2861129"/>
            <a:ext cx="11877675" cy="877163"/>
          </a:xfrm>
          <a:noFill/>
        </p:spPr>
        <p:txBody>
          <a:bodyPr wrap="square" lIns="182880" tIns="146304" rIns="182880" bIns="146304">
            <a:spAutoFit/>
          </a:bodyPr>
          <a:lstStyle>
            <a:lvl1pPr marL="0" indent="0">
              <a:spcBef>
                <a:spcPts val="0"/>
              </a:spcBef>
              <a:buNone/>
              <a:defRPr sz="4200" spc="0" baseline="0">
                <a:gradFill>
                  <a:gsLst>
                    <a:gs pos="0">
                      <a:schemeClr val="tx1"/>
                    </a:gs>
                    <a:gs pos="100000">
                      <a:schemeClr val="tx1"/>
                    </a:gs>
                  </a:gsLst>
                  <a:lin ang="5400000" scaled="0"/>
                </a:gradFill>
                <a:latin typeface="+mj-lt"/>
              </a:defRPr>
            </a:lvl1pPr>
          </a:lstStyle>
          <a:p>
            <a:pPr lvl="0"/>
            <a:r>
              <a:rPr lang="en-US" dirty="0"/>
              <a:t>Section Title</a:t>
            </a:r>
          </a:p>
        </p:txBody>
      </p:sp>
    </p:spTree>
    <p:extLst>
      <p:ext uri="{BB962C8B-B14F-4D97-AF65-F5344CB8AC3E}">
        <p14:creationId xmlns:p14="http://schemas.microsoft.com/office/powerpoint/2010/main" val="7760585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2)">
    <p:bg>
      <p:bgPr>
        <a:solidFill>
          <a:srgbClr val="682A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tx1"/>
                </a:solidFill>
              </a:defRPr>
            </a:lvl1pPr>
            <a:lvl2pPr marL="28543" indent="0">
              <a:buNone/>
              <a:defRPr sz="1998">
                <a:solidFill>
                  <a:schemeClr val="tx1"/>
                </a:solidFill>
              </a:defRPr>
            </a:lvl2pPr>
            <a:lvl3pPr marL="223590" indent="0">
              <a:buNone/>
              <a:defRPr sz="1998">
                <a:solidFill>
                  <a:schemeClr val="tx1"/>
                </a:solidFill>
              </a:defRPr>
            </a:lvl3pPr>
            <a:lvl4pPr marL="475723" indent="0">
              <a:buNone/>
              <a:defRPr sz="1798">
                <a:solidFill>
                  <a:schemeClr val="tx1"/>
                </a:solidFill>
              </a:defRPr>
            </a:lvl4pPr>
            <a:lvl5pPr marL="738957" indent="0">
              <a:buNone/>
              <a:defRPr sz="179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06489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3)">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tx1"/>
                </a:solidFill>
              </a:defRPr>
            </a:lvl1pPr>
            <a:lvl2pPr marL="28543" indent="0">
              <a:buNone/>
              <a:defRPr sz="1998">
                <a:solidFill>
                  <a:schemeClr val="tx1"/>
                </a:solidFill>
              </a:defRPr>
            </a:lvl2pPr>
            <a:lvl3pPr marL="223590" indent="0">
              <a:buNone/>
              <a:defRPr sz="1998">
                <a:solidFill>
                  <a:schemeClr val="tx1"/>
                </a:solidFill>
              </a:defRPr>
            </a:lvl3pPr>
            <a:lvl4pPr marL="475723" indent="0">
              <a:buNone/>
              <a:defRPr sz="1798">
                <a:solidFill>
                  <a:schemeClr val="tx1"/>
                </a:solidFill>
              </a:defRPr>
            </a:lvl4pPr>
            <a:lvl5pPr marL="738957" indent="0">
              <a:buNone/>
              <a:defRPr sz="179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55829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 Id="rId4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1" cstate="email">
            <a:extLst>
              <a:ext uri="{28A0092B-C50C-407E-A947-70E740481C1C}">
                <a14:useLocalDpi xmlns:a14="http://schemas.microsoft.com/office/drawing/2010/main" val="0"/>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466" r:id="rId2"/>
    <p:sldLayoutId id="2147484445" r:id="rId3"/>
    <p:sldLayoutId id="2147484447" r:id="rId4"/>
    <p:sldLayoutId id="2147484101" r:id="rId5"/>
    <p:sldLayoutId id="2147484470" r:id="rId6"/>
    <p:sldLayoutId id="2147484098" r:id="rId7"/>
    <p:sldLayoutId id="2147484450" r:id="rId8"/>
    <p:sldLayoutId id="2147484458" r:id="rId9"/>
    <p:sldLayoutId id="2147484459" r:id="rId10"/>
    <p:sldLayoutId id="2147484460" r:id="rId11"/>
    <p:sldLayoutId id="2147484100" r:id="rId12"/>
    <p:sldLayoutId id="2147484461" r:id="rId13"/>
    <p:sldLayoutId id="2147484462" r:id="rId14"/>
    <p:sldLayoutId id="2147484463" r:id="rId15"/>
    <p:sldLayoutId id="2147484464" r:id="rId16"/>
    <p:sldLayoutId id="2147484468" r:id="rId17"/>
    <p:sldLayoutId id="2147484465" r:id="rId18"/>
    <p:sldLayoutId id="2147484451" r:id="rId19"/>
    <p:sldLayoutId id="2147484456" r:id="rId20"/>
    <p:sldLayoutId id="2147484457" r:id="rId21"/>
    <p:sldLayoutId id="2147484196" r:id="rId22"/>
    <p:sldLayoutId id="2147484448" r:id="rId23"/>
    <p:sldLayoutId id="2147484446" r:id="rId24"/>
    <p:sldLayoutId id="2147484454" r:id="rId25"/>
    <p:sldLayoutId id="2147484455" r:id="rId26"/>
    <p:sldLayoutId id="2147484129" r:id="rId27"/>
    <p:sldLayoutId id="2147484449" r:id="rId28"/>
    <p:sldLayoutId id="2147484127" r:id="rId29"/>
    <p:sldLayoutId id="2147484128" r:id="rId30"/>
    <p:sldLayoutId id="2147484313" r:id="rId31"/>
    <p:sldLayoutId id="2147484472" r:id="rId32"/>
    <p:sldLayoutId id="2147484319" r:id="rId33"/>
    <p:sldLayoutId id="2147484471" r:id="rId34"/>
    <p:sldLayoutId id="2147484473" r:id="rId35"/>
    <p:sldLayoutId id="2147484474" r:id="rId36"/>
    <p:sldLayoutId id="2147484475" r:id="rId37"/>
    <p:sldLayoutId id="2147484476" r:id="rId38"/>
    <p:sldLayoutId id="2147484477" r:id="rId39"/>
  </p:sldLayoutIdLst>
  <p:transition>
    <p:fade/>
  </p:transition>
  <p:txStyles>
    <p:titleStyle>
      <a:lvl1pPr algn="l" defTabSz="931710" rtl="0" eaLnBrk="1" latinLnBrk="0" hangingPunct="1">
        <a:lnSpc>
          <a:spcPct val="90000"/>
        </a:lnSpc>
        <a:spcBef>
          <a:spcPct val="0"/>
        </a:spcBef>
        <a:buNone/>
        <a:defRPr lang="en-US" sz="42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1" Type="http://schemas.openxmlformats.org/officeDocument/2006/relationships/image" Target="../media/image86.png"/><Relationship Id="rId12" Type="http://schemas.openxmlformats.org/officeDocument/2006/relationships/image" Target="../media/image87.png"/><Relationship Id="rId13" Type="http://schemas.openxmlformats.org/officeDocument/2006/relationships/image" Target="../media/image88.emf"/><Relationship Id="rId14" Type="http://schemas.openxmlformats.org/officeDocument/2006/relationships/image" Target="../media/image89.png"/><Relationship Id="rId15" Type="http://schemas.microsoft.com/office/2007/relationships/hdphoto" Target="../media/hdphoto2.wdp"/><Relationship Id="rId16" Type="http://schemas.openxmlformats.org/officeDocument/2006/relationships/image" Target="../media/image90.emf"/><Relationship Id="rId17" Type="http://schemas.openxmlformats.org/officeDocument/2006/relationships/image" Target="../media/image91.png"/><Relationship Id="rId18" Type="http://schemas.openxmlformats.org/officeDocument/2006/relationships/image" Target="../media/image92.png"/><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emf"/><Relationship Id="rId6" Type="http://schemas.openxmlformats.org/officeDocument/2006/relationships/image" Target="../media/image82.png"/><Relationship Id="rId7" Type="http://schemas.microsoft.com/office/2007/relationships/hdphoto" Target="../media/hdphoto1.wdp"/><Relationship Id="rId8" Type="http://schemas.openxmlformats.org/officeDocument/2006/relationships/image" Target="../media/image83.emf"/><Relationship Id="rId9" Type="http://schemas.openxmlformats.org/officeDocument/2006/relationships/image" Target="../media/image84.png"/><Relationship Id="rId10" Type="http://schemas.openxmlformats.org/officeDocument/2006/relationships/image" Target="../media/image8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4.emf"/><Relationship Id="rId4" Type="http://schemas.openxmlformats.org/officeDocument/2006/relationships/image" Target="../media/image95.emf"/><Relationship Id="rId5" Type="http://schemas.openxmlformats.org/officeDocument/2006/relationships/image" Target="../media/image88.emf"/><Relationship Id="rId6" Type="http://schemas.openxmlformats.org/officeDocument/2006/relationships/image" Target="../media/image96.emf"/><Relationship Id="rId7" Type="http://schemas.openxmlformats.org/officeDocument/2006/relationships/image" Target="../media/image90.emf"/><Relationship Id="rId1" Type="http://schemas.openxmlformats.org/officeDocument/2006/relationships/slideLayout" Target="../slideLayouts/slideLayout7.xml"/><Relationship Id="rId2" Type="http://schemas.openxmlformats.org/officeDocument/2006/relationships/image" Target="../media/image93.emf"/></Relationships>
</file>

<file path=ppt/slides/_rels/slide15.xml.rels><?xml version="1.0" encoding="UTF-8" standalone="yes"?>
<Relationships xmlns="http://schemas.openxmlformats.org/package/2006/relationships"><Relationship Id="rId3" Type="http://schemas.openxmlformats.org/officeDocument/2006/relationships/image" Target="../media/image89.png"/><Relationship Id="rId4" Type="http://schemas.microsoft.com/office/2007/relationships/hdphoto" Target="../media/hdphoto2.wdp"/><Relationship Id="rId5" Type="http://schemas.openxmlformats.org/officeDocument/2006/relationships/image" Target="../media/image93.emf"/><Relationship Id="rId6" Type="http://schemas.openxmlformats.org/officeDocument/2006/relationships/image" Target="../media/image97.emf"/><Relationship Id="rId7" Type="http://schemas.openxmlformats.org/officeDocument/2006/relationships/image" Target="../media/image98.png"/><Relationship Id="rId8" Type="http://schemas.microsoft.com/office/2007/relationships/hdphoto" Target="../media/hdphoto3.wdp"/><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94.emf"/><Relationship Id="rId4" Type="http://schemas.openxmlformats.org/officeDocument/2006/relationships/image" Target="../media/image99.emf"/><Relationship Id="rId5" Type="http://schemas.openxmlformats.org/officeDocument/2006/relationships/image" Target="../media/image90.emf"/><Relationship Id="rId6" Type="http://schemas.openxmlformats.org/officeDocument/2006/relationships/image" Target="../media/image93.emf"/><Relationship Id="rId7" Type="http://schemas.openxmlformats.org/officeDocument/2006/relationships/image" Target="../media/image95.emf"/><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00.png"/><Relationship Id="rId3" Type="http://schemas.microsoft.com/office/2007/relationships/hdphoto" Target="../media/hdphoto4.wdp"/></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01.emf"/><Relationship Id="rId1" Type="http://schemas.openxmlformats.org/officeDocument/2006/relationships/slideLayout" Target="../slideLayouts/slideLayout39.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10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1" Type="http://schemas.openxmlformats.org/officeDocument/2006/relationships/image" Target="../media/image111.png"/><Relationship Id="rId12" Type="http://schemas.microsoft.com/office/2007/relationships/hdphoto" Target="../media/hdphoto5.wdp"/><Relationship Id="rId13" Type="http://schemas.openxmlformats.org/officeDocument/2006/relationships/image" Target="../media/image112.png"/><Relationship Id="rId14" Type="http://schemas.openxmlformats.org/officeDocument/2006/relationships/image" Target="../media/image113.png"/><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03.emf"/><Relationship Id="rId4" Type="http://schemas.openxmlformats.org/officeDocument/2006/relationships/image" Target="../media/image104.emf"/><Relationship Id="rId5" Type="http://schemas.openxmlformats.org/officeDocument/2006/relationships/image" Target="../media/image105.emf"/><Relationship Id="rId6" Type="http://schemas.openxmlformats.org/officeDocument/2006/relationships/image" Target="../media/image106.emf"/><Relationship Id="rId7" Type="http://schemas.openxmlformats.org/officeDocument/2006/relationships/image" Target="../media/image107.emf"/><Relationship Id="rId8" Type="http://schemas.openxmlformats.org/officeDocument/2006/relationships/image" Target="../media/image108.png"/><Relationship Id="rId9" Type="http://schemas.openxmlformats.org/officeDocument/2006/relationships/image" Target="../media/image109.emf"/><Relationship Id="rId10"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4.emf"/><Relationship Id="rId4" Type="http://schemas.openxmlformats.org/officeDocument/2006/relationships/image" Target="../media/image115.emf"/><Relationship Id="rId5" Type="http://schemas.openxmlformats.org/officeDocument/2006/relationships/image" Target="../media/image110.png"/><Relationship Id="rId6" Type="http://schemas.openxmlformats.org/officeDocument/2006/relationships/image" Target="../media/image116.png"/><Relationship Id="rId7" Type="http://schemas.openxmlformats.org/officeDocument/2006/relationships/image" Target="../media/image111.png"/><Relationship Id="rId8" Type="http://schemas.microsoft.com/office/2007/relationships/hdphoto" Target="../media/hdphoto5.wdp"/><Relationship Id="rId9" Type="http://schemas.openxmlformats.org/officeDocument/2006/relationships/image" Target="../media/image117.png"/><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11.png"/><Relationship Id="rId5" Type="http://schemas.microsoft.com/office/2007/relationships/hdphoto" Target="../media/hdphoto5.wdp"/><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11.png"/><Relationship Id="rId5" Type="http://schemas.microsoft.com/office/2007/relationships/hdphoto" Target="../media/hdphoto5.wdp"/><Relationship Id="rId6" Type="http://schemas.openxmlformats.org/officeDocument/2006/relationships/image" Target="../media/image118.png"/><Relationship Id="rId7" Type="http://schemas.openxmlformats.org/officeDocument/2006/relationships/image" Target="../media/image119.png"/><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image" Target="../media/image110.png"/><Relationship Id="rId6" Type="http://schemas.openxmlformats.org/officeDocument/2006/relationships/image" Target="../media/image111.png"/><Relationship Id="rId7" Type="http://schemas.microsoft.com/office/2007/relationships/hdphoto" Target="../media/hdphoto5.wdp"/><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1" Type="http://schemas.openxmlformats.org/officeDocument/2006/relationships/image" Target="../media/image112.png"/><Relationship Id="rId12" Type="http://schemas.openxmlformats.org/officeDocument/2006/relationships/image" Target="../media/image113.png"/><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08.png"/><Relationship Id="rId4" Type="http://schemas.openxmlformats.org/officeDocument/2006/relationships/image" Target="../media/image109.emf"/><Relationship Id="rId5" Type="http://schemas.openxmlformats.org/officeDocument/2006/relationships/image" Target="../media/image119.png"/><Relationship Id="rId6" Type="http://schemas.openxmlformats.org/officeDocument/2006/relationships/image" Target="../media/image121.png"/><Relationship Id="rId7" Type="http://schemas.openxmlformats.org/officeDocument/2006/relationships/image" Target="../media/image122.png"/><Relationship Id="rId8" Type="http://schemas.openxmlformats.org/officeDocument/2006/relationships/image" Target="../media/image110.png"/><Relationship Id="rId9" Type="http://schemas.openxmlformats.org/officeDocument/2006/relationships/image" Target="../media/image111.png"/><Relationship Id="rId10"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image" Target="../media/image29.png"/><Relationship Id="rId17" Type="http://schemas.openxmlformats.org/officeDocument/2006/relationships/image" Target="../media/image30.png"/><Relationship Id="rId18" Type="http://schemas.openxmlformats.org/officeDocument/2006/relationships/image" Target="../media/image31.png"/><Relationship Id="rId19" Type="http://schemas.openxmlformats.org/officeDocument/2006/relationships/image" Target="../media/image32.png"/><Relationship Id="rId50" Type="http://schemas.openxmlformats.org/officeDocument/2006/relationships/image" Target="../media/image63.png"/><Relationship Id="rId51" Type="http://schemas.openxmlformats.org/officeDocument/2006/relationships/image" Target="../media/image64.png"/><Relationship Id="rId52" Type="http://schemas.openxmlformats.org/officeDocument/2006/relationships/image" Target="../media/image65.png"/><Relationship Id="rId53" Type="http://schemas.openxmlformats.org/officeDocument/2006/relationships/image" Target="../media/image66.png"/><Relationship Id="rId40" Type="http://schemas.openxmlformats.org/officeDocument/2006/relationships/image" Target="../media/image53.png"/><Relationship Id="rId41" Type="http://schemas.openxmlformats.org/officeDocument/2006/relationships/image" Target="../media/image54.png"/><Relationship Id="rId42" Type="http://schemas.openxmlformats.org/officeDocument/2006/relationships/image" Target="../media/image55.png"/><Relationship Id="rId43" Type="http://schemas.openxmlformats.org/officeDocument/2006/relationships/image" Target="../media/image56.png"/><Relationship Id="rId44" Type="http://schemas.openxmlformats.org/officeDocument/2006/relationships/image" Target="../media/image57.png"/><Relationship Id="rId45" Type="http://schemas.openxmlformats.org/officeDocument/2006/relationships/image" Target="../media/image58.png"/><Relationship Id="rId46" Type="http://schemas.openxmlformats.org/officeDocument/2006/relationships/image" Target="../media/image59.png"/><Relationship Id="rId47" Type="http://schemas.openxmlformats.org/officeDocument/2006/relationships/image" Target="../media/image60.png"/><Relationship Id="rId48" Type="http://schemas.openxmlformats.org/officeDocument/2006/relationships/image" Target="../media/image61.png"/><Relationship Id="rId49" Type="http://schemas.openxmlformats.org/officeDocument/2006/relationships/image" Target="../media/image62.png"/><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30" Type="http://schemas.openxmlformats.org/officeDocument/2006/relationships/image" Target="../media/image43.png"/><Relationship Id="rId31" Type="http://schemas.openxmlformats.org/officeDocument/2006/relationships/image" Target="../media/image44.png"/><Relationship Id="rId32" Type="http://schemas.openxmlformats.org/officeDocument/2006/relationships/image" Target="../media/image45.png"/><Relationship Id="rId33" Type="http://schemas.openxmlformats.org/officeDocument/2006/relationships/image" Target="../media/image46.png"/><Relationship Id="rId34" Type="http://schemas.openxmlformats.org/officeDocument/2006/relationships/image" Target="../media/image47.png"/><Relationship Id="rId35" Type="http://schemas.openxmlformats.org/officeDocument/2006/relationships/image" Target="../media/image48.png"/><Relationship Id="rId36" Type="http://schemas.openxmlformats.org/officeDocument/2006/relationships/image" Target="../media/image49.png"/><Relationship Id="rId37" Type="http://schemas.openxmlformats.org/officeDocument/2006/relationships/image" Target="../media/image50.png"/><Relationship Id="rId38" Type="http://schemas.openxmlformats.org/officeDocument/2006/relationships/image" Target="../media/image51.png"/><Relationship Id="rId39" Type="http://schemas.openxmlformats.org/officeDocument/2006/relationships/image" Target="../media/image52.png"/><Relationship Id="rId20" Type="http://schemas.openxmlformats.org/officeDocument/2006/relationships/image" Target="../media/image33.png"/><Relationship Id="rId21" Type="http://schemas.openxmlformats.org/officeDocument/2006/relationships/image" Target="../media/image34.png"/><Relationship Id="rId22" Type="http://schemas.openxmlformats.org/officeDocument/2006/relationships/image" Target="../media/image35.png"/><Relationship Id="rId23" Type="http://schemas.openxmlformats.org/officeDocument/2006/relationships/image" Target="../media/image36.png"/><Relationship Id="rId24" Type="http://schemas.openxmlformats.org/officeDocument/2006/relationships/image" Target="../media/image37.png"/><Relationship Id="rId25" Type="http://schemas.openxmlformats.org/officeDocument/2006/relationships/image" Target="../media/image38.png"/><Relationship Id="rId26" Type="http://schemas.openxmlformats.org/officeDocument/2006/relationships/image" Target="../media/image39.png"/><Relationship Id="rId27" Type="http://schemas.openxmlformats.org/officeDocument/2006/relationships/image" Target="../media/image40.png"/><Relationship Id="rId28" Type="http://schemas.openxmlformats.org/officeDocument/2006/relationships/image" Target="../media/image41.png"/><Relationship Id="rId29" Type="http://schemas.openxmlformats.org/officeDocument/2006/relationships/image" Target="../media/image4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8.emf"/><Relationship Id="rId4" Type="http://schemas.openxmlformats.org/officeDocument/2006/relationships/image" Target="../media/image69.emf"/><Relationship Id="rId5" Type="http://schemas.openxmlformats.org/officeDocument/2006/relationships/image" Target="../media/image70.emf"/><Relationship Id="rId6" Type="http://schemas.openxmlformats.org/officeDocument/2006/relationships/image" Target="../media/image71.png"/><Relationship Id="rId1" Type="http://schemas.openxmlformats.org/officeDocument/2006/relationships/slideLayout" Target="../slideLayouts/slideLayout35.xml"/><Relationship Id="rId2"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12436475" cy="6986588"/>
          </a:xfrm>
          <a:prstGeom prst="rect">
            <a:avLst/>
          </a:prstGeom>
          <a:solidFill>
            <a:srgbClr val="0070C0"/>
          </a:solidFill>
          <a:ln w="10795" cap="flat" cmpd="sng" algn="ctr">
            <a:noFill/>
            <a:prstDash val="solid"/>
            <a:headEnd type="none" w="med" len="med"/>
            <a:tailEnd type="none" w="med" len="med"/>
          </a:ln>
          <a:effectLst/>
        </p:spPr>
        <p:txBody>
          <a:bodyPr vert="horz" wrap="square" lIns="91320" tIns="45659" rIns="91320" bIns="45659" numCol="1" rtlCol="0" anchor="ctr" anchorCtr="0" compatLnSpc="1">
            <a:prstTxWarp prst="textNoShape">
              <a:avLst/>
            </a:prstTxWarp>
          </a:bodyPr>
          <a:lstStyle/>
          <a:p>
            <a:pPr marL="0" marR="0" lvl="0" indent="0" algn="ctr" defTabSz="912938" eaLnBrk="1" fontAlgn="base" latinLnBrk="0" hangingPunct="1">
              <a:lnSpc>
                <a:spcPct val="90000"/>
              </a:lnSpc>
              <a:spcBef>
                <a:spcPct val="0"/>
              </a:spcBef>
              <a:spcAft>
                <a:spcPct val="0"/>
              </a:spcAft>
              <a:buClrTx/>
              <a:buSzTx/>
              <a:buFontTx/>
              <a:buNone/>
              <a:tabLst/>
              <a:defRPr/>
            </a:pPr>
            <a:endParaRPr kumimoji="0" lang="en-US" sz="1998"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 name="Text Placeholder 3"/>
          <p:cNvSpPr>
            <a:spLocks noGrp="1"/>
          </p:cNvSpPr>
          <p:nvPr>
            <p:ph type="body" sz="quarter" idx="13"/>
          </p:nvPr>
        </p:nvSpPr>
        <p:spPr>
          <a:xfrm>
            <a:off x="246062" y="3825907"/>
            <a:ext cx="7632700" cy="1625060"/>
          </a:xfrm>
        </p:spPr>
        <p:txBody>
          <a:bodyPr/>
          <a:lstStyle/>
          <a:p>
            <a:r>
              <a:rPr lang="de-DE" dirty="0" smtClean="0"/>
              <a:t>Chris Risner</a:t>
            </a:r>
            <a:endParaRPr lang="de-DE" dirty="0"/>
          </a:p>
          <a:p>
            <a:r>
              <a:rPr lang="de-DE" dirty="0" err="1" smtClean="0"/>
              <a:t>Sr</a:t>
            </a:r>
            <a:r>
              <a:rPr lang="de-DE" dirty="0" smtClean="0"/>
              <a:t> Technical Evangelist</a:t>
            </a:r>
          </a:p>
          <a:p>
            <a:r>
              <a:rPr lang="de-DE" dirty="0" smtClean="0"/>
              <a:t>@</a:t>
            </a:r>
            <a:r>
              <a:rPr lang="de-DE" dirty="0" err="1" smtClean="0"/>
              <a:t>ChrisRisner</a:t>
            </a:r>
            <a:endParaRPr lang="de-DE" dirty="0"/>
          </a:p>
        </p:txBody>
      </p:sp>
      <p:sp>
        <p:nvSpPr>
          <p:cNvPr id="9" name="Text Placeholder 4"/>
          <p:cNvSpPr txBox="1">
            <a:spLocks/>
          </p:cNvSpPr>
          <p:nvPr/>
        </p:nvSpPr>
        <p:spPr>
          <a:xfrm>
            <a:off x="207962" y="1893094"/>
            <a:ext cx="10506075" cy="849463"/>
          </a:xfrm>
          <a:prstGeom prst="rect">
            <a:avLst/>
          </a:prstGeom>
          <a:noFill/>
        </p:spPr>
        <p:txBody>
          <a:bodyPr vert="horz" wrap="square" lIns="182880" tIns="146304" rIns="182880" bIns="146304" rtlCol="0">
            <a:spAutoFit/>
          </a:bodyPr>
          <a:lstStyle>
            <a:lvl1pPr marL="0" marR="0" indent="0" algn="l" defTabSz="931710" rtl="0" eaLnBrk="1" fontAlgn="auto" latinLnBrk="0" hangingPunct="1">
              <a:lnSpc>
                <a:spcPct val="90000"/>
              </a:lnSpc>
              <a:spcBef>
                <a:spcPts val="0"/>
              </a:spcBef>
              <a:spcAft>
                <a:spcPts val="0"/>
              </a:spcAft>
              <a:buClr>
                <a:schemeClr val="bg1"/>
              </a:buClr>
              <a:buSzPct val="100000"/>
              <a:buFontTx/>
              <a:buNone/>
              <a:tabLst/>
              <a:defRPr sz="4200" kern="1200" spc="0" baseline="0">
                <a:gradFill>
                  <a:gsLst>
                    <a:gs pos="0">
                      <a:schemeClr val="tx1"/>
                    </a:gs>
                    <a:gs pos="100000">
                      <a:schemeClr val="tx1"/>
                    </a:gs>
                  </a:gsLst>
                  <a:lin ang="5400000" scaled="0"/>
                </a:gra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a:lnSpc>
                <a:spcPct val="100000"/>
              </a:lnSpc>
            </a:pPr>
            <a:r>
              <a:rPr lang="en-US" sz="3600" dirty="0" smtClean="0"/>
              <a:t>Cloud Powered iOS Apps with Azure</a:t>
            </a:r>
            <a:endParaRPr lang="en-US" sz="3600" dirty="0"/>
          </a:p>
        </p:txBody>
      </p:sp>
      <p:pic>
        <p:nvPicPr>
          <p:cNvPr id="10"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55612" y="6200186"/>
            <a:ext cx="1371600" cy="293483"/>
          </a:xfrm>
          <a:prstGeom prst="rect">
            <a:avLst/>
          </a:prstGeom>
        </p:spPr>
      </p:pic>
    </p:spTree>
    <p:extLst>
      <p:ext uri="{BB962C8B-B14F-4D97-AF65-F5344CB8AC3E}">
        <p14:creationId xmlns:p14="http://schemas.microsoft.com/office/powerpoint/2010/main" val="47639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does Mobile Apps give you?</a:t>
            </a:r>
            <a:endParaRPr lang="en-US" dirty="0">
              <a:solidFill>
                <a:schemeClr val="tx1"/>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5823" y="2647977"/>
            <a:ext cx="2925369" cy="2925369"/>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1761" y="2268549"/>
            <a:ext cx="794918" cy="79491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0878" y="3242956"/>
            <a:ext cx="794918" cy="794918"/>
          </a:xfrm>
          <a:prstGeom prst="rect">
            <a:avLst/>
          </a:prstGeom>
        </p:spPr>
      </p:pic>
      <p:pic>
        <p:nvPicPr>
          <p:cNvPr id="15" name="Picture 14" descr="Mobile.png"/>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6574" y="3702931"/>
            <a:ext cx="794918" cy="794918"/>
          </a:xfrm>
          <a:prstGeom prst="rect">
            <a:avLst/>
          </a:prstGeom>
          <a:noFill/>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0879" y="4154249"/>
            <a:ext cx="794918" cy="79491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90878" y="5060222"/>
            <a:ext cx="794918" cy="79491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90877" y="1314354"/>
            <a:ext cx="794918" cy="794918"/>
          </a:xfrm>
          <a:prstGeom prst="rect">
            <a:avLst/>
          </a:prstGeom>
        </p:spPr>
      </p:pic>
      <p:pic>
        <p:nvPicPr>
          <p:cNvPr id="22" name="Picture 21" descr="Mobile.png"/>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2593" y="2683805"/>
            <a:ext cx="794918" cy="794918"/>
          </a:xfrm>
          <a:prstGeom prst="rect">
            <a:avLst/>
          </a:prstGeom>
          <a:noFill/>
        </p:spPr>
      </p:pic>
      <p:pic>
        <p:nvPicPr>
          <p:cNvPr id="23" name="Picture 22" descr="Mobile.png"/>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2593" y="4733999"/>
            <a:ext cx="794918" cy="794918"/>
          </a:xfrm>
          <a:prstGeom prst="rect">
            <a:avLst/>
          </a:prstGeom>
          <a:noFill/>
        </p:spPr>
      </p:pic>
      <p:sp>
        <p:nvSpPr>
          <p:cNvPr id="24" name="Left-Right Arrow 23"/>
          <p:cNvSpPr/>
          <p:nvPr/>
        </p:nvSpPr>
        <p:spPr>
          <a:xfrm>
            <a:off x="1480893" y="3702295"/>
            <a:ext cx="3682390" cy="816097"/>
          </a:xfrm>
          <a:prstGeom prst="leftRigh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4"/>
          </a:p>
        </p:txBody>
      </p:sp>
      <p:sp>
        <p:nvSpPr>
          <p:cNvPr id="3" name="TextBox 2"/>
          <p:cNvSpPr txBox="1"/>
          <p:nvPr/>
        </p:nvSpPr>
        <p:spPr>
          <a:xfrm>
            <a:off x="9105427" y="1415006"/>
            <a:ext cx="3113362" cy="605147"/>
          </a:xfrm>
          <a:prstGeom prst="rect">
            <a:avLst/>
          </a:prstGeom>
          <a:noFill/>
        </p:spPr>
        <p:txBody>
          <a:bodyPr wrap="square" rtlCol="0">
            <a:spAutoFit/>
          </a:bodyPr>
          <a:lstStyle/>
          <a:p>
            <a:r>
              <a:rPr lang="en-US" sz="3260" dirty="0"/>
              <a:t>Storage</a:t>
            </a:r>
            <a:endParaRPr lang="en-US" sz="4075" dirty="0"/>
          </a:p>
        </p:txBody>
      </p:sp>
      <p:sp>
        <p:nvSpPr>
          <p:cNvPr id="25" name="TextBox 24"/>
          <p:cNvSpPr txBox="1"/>
          <p:nvPr/>
        </p:nvSpPr>
        <p:spPr>
          <a:xfrm>
            <a:off x="9098951" y="2378840"/>
            <a:ext cx="3113362" cy="605147"/>
          </a:xfrm>
          <a:prstGeom prst="rect">
            <a:avLst/>
          </a:prstGeom>
          <a:noFill/>
        </p:spPr>
        <p:txBody>
          <a:bodyPr wrap="square" rtlCol="0">
            <a:spAutoFit/>
          </a:bodyPr>
          <a:lstStyle/>
          <a:p>
            <a:r>
              <a:rPr lang="en-US" sz="3260" dirty="0"/>
              <a:t>Authentication</a:t>
            </a:r>
            <a:endParaRPr lang="en-US" sz="3260" dirty="0"/>
          </a:p>
        </p:txBody>
      </p:sp>
      <p:sp>
        <p:nvSpPr>
          <p:cNvPr id="27" name="TextBox 26"/>
          <p:cNvSpPr txBox="1"/>
          <p:nvPr/>
        </p:nvSpPr>
        <p:spPr>
          <a:xfrm>
            <a:off x="9113009" y="3261815"/>
            <a:ext cx="3113362" cy="605147"/>
          </a:xfrm>
          <a:prstGeom prst="rect">
            <a:avLst/>
          </a:prstGeom>
          <a:noFill/>
        </p:spPr>
        <p:txBody>
          <a:bodyPr wrap="square" rtlCol="0">
            <a:spAutoFit/>
          </a:bodyPr>
          <a:lstStyle/>
          <a:p>
            <a:r>
              <a:rPr lang="en-US" sz="3260" dirty="0"/>
              <a:t>Logic</a:t>
            </a:r>
            <a:endParaRPr lang="en-US" sz="3260" dirty="0"/>
          </a:p>
        </p:txBody>
      </p:sp>
      <p:sp>
        <p:nvSpPr>
          <p:cNvPr id="28" name="TextBox 27"/>
          <p:cNvSpPr txBox="1"/>
          <p:nvPr/>
        </p:nvSpPr>
        <p:spPr>
          <a:xfrm>
            <a:off x="9112692" y="4245058"/>
            <a:ext cx="3113362" cy="605147"/>
          </a:xfrm>
          <a:prstGeom prst="rect">
            <a:avLst/>
          </a:prstGeom>
          <a:noFill/>
        </p:spPr>
        <p:txBody>
          <a:bodyPr wrap="square" rtlCol="0">
            <a:spAutoFit/>
          </a:bodyPr>
          <a:lstStyle/>
          <a:p>
            <a:r>
              <a:rPr lang="en-US" sz="3260" dirty="0"/>
              <a:t>Push</a:t>
            </a:r>
            <a:endParaRPr lang="en-US" sz="3260" dirty="0"/>
          </a:p>
        </p:txBody>
      </p:sp>
      <p:sp>
        <p:nvSpPr>
          <p:cNvPr id="29" name="TextBox 28"/>
          <p:cNvSpPr txBox="1"/>
          <p:nvPr/>
        </p:nvSpPr>
        <p:spPr>
          <a:xfrm>
            <a:off x="9112692" y="5155727"/>
            <a:ext cx="3113362" cy="605147"/>
          </a:xfrm>
          <a:prstGeom prst="rect">
            <a:avLst/>
          </a:prstGeom>
          <a:noFill/>
        </p:spPr>
        <p:txBody>
          <a:bodyPr wrap="square" rtlCol="0">
            <a:spAutoFit/>
          </a:bodyPr>
          <a:lstStyle/>
          <a:p>
            <a:r>
              <a:rPr lang="en-US" sz="3260" dirty="0" smtClean="0"/>
              <a:t>Backend Jobs</a:t>
            </a:r>
            <a:endParaRPr lang="en-US" sz="3260" dirty="0"/>
          </a:p>
        </p:txBody>
      </p:sp>
    </p:spTree>
    <p:extLst>
      <p:ext uri="{BB962C8B-B14F-4D97-AF65-F5344CB8AC3E}">
        <p14:creationId xmlns:p14="http://schemas.microsoft.com/office/powerpoint/2010/main" val="103423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p:cNvSpPr/>
          <p:nvPr/>
        </p:nvSpPr>
        <p:spPr bwMode="auto">
          <a:xfrm>
            <a:off x="10279121" y="3075635"/>
            <a:ext cx="1110281" cy="33611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idx="4294967295"/>
          </p:nvPr>
        </p:nvSpPr>
        <p:spPr>
          <a:xfrm>
            <a:off x="439700" y="288072"/>
            <a:ext cx="11288514" cy="975212"/>
          </a:xfrm>
        </p:spPr>
        <p:txBody>
          <a:bodyPr/>
          <a:lstStyle/>
          <a:p>
            <a:r>
              <a:rPr lang="en-US" dirty="0" smtClean="0">
                <a:solidFill>
                  <a:schemeClr val="tx1"/>
                </a:solidFill>
              </a:rPr>
              <a:t>Azure App Service Mobile Apps</a:t>
            </a:r>
            <a:endParaRPr lang="en-US" dirty="0">
              <a:solidFill>
                <a:schemeClr val="tx1"/>
              </a:solidFill>
            </a:endParaRPr>
          </a:p>
        </p:txBody>
      </p:sp>
      <p:sp>
        <p:nvSpPr>
          <p:cNvPr id="5" name="TextBox 4"/>
          <p:cNvSpPr txBox="1"/>
          <p:nvPr/>
        </p:nvSpPr>
        <p:spPr>
          <a:xfrm>
            <a:off x="4787997" y="4819892"/>
            <a:ext cx="5370862" cy="1616932"/>
          </a:xfrm>
          <a:prstGeom prst="rect">
            <a:avLst/>
          </a:prstGeom>
          <a:solidFill>
            <a:schemeClr val="accent1"/>
          </a:solidFill>
        </p:spPr>
        <p:txBody>
          <a:bodyPr wrap="square" lIns="179031" tIns="143225" rIns="179031" bIns="143225" rtlCol="0">
            <a:spAutoFit/>
          </a:bodyPr>
          <a:lstStyle/>
          <a:p>
            <a:pPr defTabSz="913063" fontAlgn="base">
              <a:lnSpc>
                <a:spcPct val="90000"/>
              </a:lnSpc>
              <a:spcBef>
                <a:spcPct val="0"/>
              </a:spcBef>
              <a:spcAft>
                <a:spcPct val="0"/>
              </a:spcAft>
              <a:tabLst>
                <a:tab pos="895076" algn="l"/>
              </a:tabLst>
              <a:defRPr/>
            </a:pPr>
            <a:r>
              <a:rPr lang="en-US" sz="2350" kern="0" dirty="0">
                <a:gradFill>
                  <a:gsLst>
                    <a:gs pos="0">
                      <a:srgbClr val="FFFFFF"/>
                    </a:gs>
                    <a:gs pos="100000">
                      <a:srgbClr val="FFFFFF"/>
                    </a:gs>
                  </a:gsLst>
                  <a:lin ang="5400000" scaled="0"/>
                </a:gradFill>
                <a:ea typeface="Segoe UI" pitchFamily="34" charset="0"/>
                <a:cs typeface="Segoe UI" pitchFamily="34" charset="0"/>
              </a:rPr>
              <a:t>Push Notifications</a:t>
            </a: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6263105" y="1335781"/>
            <a:ext cx="5130118" cy="1753122"/>
          </a:xfrm>
          <a:prstGeom prst="rect">
            <a:avLst/>
          </a:prstGeom>
          <a:solidFill>
            <a:schemeClr val="accent1"/>
          </a:solidFill>
        </p:spPr>
        <p:txBody>
          <a:bodyPr wrap="square" lIns="372618" tIns="279464" rIns="179031" bIns="143225" rtlCol="0">
            <a:spAutoFit/>
          </a:bodyPr>
          <a:lstStyle/>
          <a:p>
            <a:pPr defTabSz="913063" fontAlgn="base">
              <a:lnSpc>
                <a:spcPct val="90000"/>
              </a:lnSpc>
              <a:spcBef>
                <a:spcPct val="0"/>
              </a:spcBef>
              <a:spcAft>
                <a:spcPct val="0"/>
              </a:spcAft>
              <a:tabLst>
                <a:tab pos="895076" algn="l"/>
              </a:tabLst>
              <a:defRPr/>
            </a:pPr>
            <a:r>
              <a:rPr lang="en-US" sz="2350" kern="0" dirty="0">
                <a:gradFill>
                  <a:gsLst>
                    <a:gs pos="0">
                      <a:srgbClr val="FFFFFF"/>
                    </a:gs>
                    <a:gs pos="100000">
                      <a:srgbClr val="FFFFFF"/>
                    </a:gs>
                  </a:gsLst>
                  <a:lin ang="5400000" scaled="0"/>
                </a:gradFill>
                <a:ea typeface="Segoe UI" pitchFamily="34" charset="0"/>
                <a:cs typeface="Segoe UI" pitchFamily="34" charset="0"/>
              </a:rPr>
              <a:t>Data</a:t>
            </a: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4787997" y="3075635"/>
            <a:ext cx="5370862" cy="1616932"/>
          </a:xfrm>
          <a:prstGeom prst="rect">
            <a:avLst/>
          </a:prstGeom>
          <a:solidFill>
            <a:schemeClr val="accent1"/>
          </a:solidFill>
        </p:spPr>
        <p:txBody>
          <a:bodyPr wrap="square" lIns="179031" tIns="143225" rIns="179031" bIns="143225" rtlCol="0">
            <a:spAutoFit/>
          </a:bodyPr>
          <a:lstStyle/>
          <a:p>
            <a:pPr defTabSz="913063" fontAlgn="base">
              <a:lnSpc>
                <a:spcPct val="90000"/>
              </a:lnSpc>
              <a:spcBef>
                <a:spcPct val="0"/>
              </a:spcBef>
              <a:spcAft>
                <a:spcPct val="0"/>
              </a:spcAft>
              <a:tabLst>
                <a:tab pos="895076" algn="l"/>
              </a:tabLst>
              <a:defRPr/>
            </a:pPr>
            <a:r>
              <a:rPr lang="en-US" sz="2350" kern="0" dirty="0">
                <a:gradFill>
                  <a:gsLst>
                    <a:gs pos="0">
                      <a:srgbClr val="FFFFFF"/>
                    </a:gs>
                    <a:gs pos="100000">
                      <a:srgbClr val="FFFFFF"/>
                    </a:gs>
                  </a:gsLst>
                  <a:lin ang="5400000" scaled="0"/>
                </a:gradFill>
                <a:ea typeface="Segoe UI" pitchFamily="34" charset="0"/>
                <a:cs typeface="Segoe UI" pitchFamily="34" charset="0"/>
              </a:rPr>
              <a:t>User Authentication</a:t>
            </a: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a:p>
            <a:pPr defTabSz="913063" fontAlgn="base">
              <a:lnSpc>
                <a:spcPct val="90000"/>
              </a:lnSpc>
              <a:spcBef>
                <a:spcPct val="0"/>
              </a:spcBef>
              <a:spcAft>
                <a:spcPct val="0"/>
              </a:spcAft>
              <a:tabLst>
                <a:tab pos="895076" algn="l"/>
              </a:tabLs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p:cNvGrpSpPr/>
          <p:nvPr/>
        </p:nvGrpSpPr>
        <p:grpSpPr>
          <a:xfrm>
            <a:off x="6672909" y="2182136"/>
            <a:ext cx="716116" cy="839279"/>
            <a:chOff x="6190682" y="1966464"/>
            <a:chExt cx="702936" cy="823832"/>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3976" y="1966464"/>
              <a:ext cx="624839" cy="468629"/>
            </a:xfrm>
            <a:prstGeom prst="rect">
              <a:avLst/>
            </a:prstGeom>
          </p:spPr>
        </p:pic>
        <p:sp>
          <p:nvSpPr>
            <p:cNvPr id="18" name="TextBox 17"/>
            <p:cNvSpPr txBox="1"/>
            <p:nvPr/>
          </p:nvSpPr>
          <p:spPr>
            <a:xfrm>
              <a:off x="6190682" y="2357264"/>
              <a:ext cx="702936" cy="433032"/>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SQL</a:t>
              </a:r>
            </a:p>
          </p:txBody>
        </p:sp>
      </p:grpSp>
      <p:grpSp>
        <p:nvGrpSpPr>
          <p:cNvPr id="50" name="Group 49"/>
          <p:cNvGrpSpPr/>
          <p:nvPr/>
        </p:nvGrpSpPr>
        <p:grpSpPr>
          <a:xfrm>
            <a:off x="7012069" y="5073951"/>
            <a:ext cx="1015416" cy="1238515"/>
            <a:chOff x="4733635" y="4960493"/>
            <a:chExt cx="996727" cy="1215720"/>
          </a:xfrm>
        </p:grpSpPr>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21" name="TextBox 20"/>
            <p:cNvSpPr txBox="1"/>
            <p:nvPr/>
          </p:nvSpPr>
          <p:spPr>
            <a:xfrm>
              <a:off x="4777571" y="5745902"/>
              <a:ext cx="952791"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Windows</a:t>
              </a:r>
              <a:endParaRPr lang="en-US" sz="1077" kern="0" dirty="0">
                <a:solidFill>
                  <a:srgbClr val="FFFFFF"/>
                </a:solidFill>
              </a:endParaRPr>
            </a:p>
          </p:txBody>
        </p:sp>
      </p:grpSp>
      <p:grpSp>
        <p:nvGrpSpPr>
          <p:cNvPr id="69" name="Group 68"/>
          <p:cNvGrpSpPr/>
          <p:nvPr/>
        </p:nvGrpSpPr>
        <p:grpSpPr>
          <a:xfrm>
            <a:off x="6120850" y="5301063"/>
            <a:ext cx="847435" cy="1158201"/>
            <a:chOff x="6794518" y="5235831"/>
            <a:chExt cx="831838" cy="1136884"/>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23" name="TextBox 22"/>
            <p:cNvSpPr txBox="1"/>
            <p:nvPr/>
          </p:nvSpPr>
          <p:spPr>
            <a:xfrm>
              <a:off x="6794518" y="5790376"/>
              <a:ext cx="831838" cy="582339"/>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Android</a:t>
              </a:r>
            </a:p>
            <a:p>
              <a:pPr algn="ctr" defTabSz="912913">
                <a:lnSpc>
                  <a:spcPct val="90000"/>
                </a:lnSpc>
                <a:defRPr/>
              </a:pPr>
              <a:r>
                <a:rPr lang="en-US" sz="1077" kern="0" dirty="0">
                  <a:solidFill>
                    <a:srgbClr val="FFFFFF"/>
                  </a:solidFill>
                </a:rPr>
                <a:t>Chrome</a:t>
              </a:r>
              <a:endParaRPr lang="en-US" sz="1077" kern="0" dirty="0">
                <a:solidFill>
                  <a:srgbClr val="FFFFFF"/>
                </a:solidFill>
              </a:endParaRPr>
            </a:p>
          </p:txBody>
        </p:sp>
      </p:grpSp>
      <p:grpSp>
        <p:nvGrpSpPr>
          <p:cNvPr id="6" name="Group 5"/>
          <p:cNvGrpSpPr/>
          <p:nvPr/>
        </p:nvGrpSpPr>
        <p:grpSpPr>
          <a:xfrm>
            <a:off x="8777021" y="2069044"/>
            <a:ext cx="1049286" cy="966440"/>
            <a:chOff x="7350136" y="1817186"/>
            <a:chExt cx="1029974" cy="948653"/>
          </a:xfrm>
        </p:grpSpPr>
        <p:pic>
          <p:nvPicPr>
            <p:cNvPr id="24" name="Picture 23" descr="mongodb white.png"/>
            <p:cNvPicPr>
              <a:picLocks noChangeAspect="1"/>
            </p:cNvPicPr>
            <p:nvPr/>
          </p:nvPicPr>
          <p:blipFill>
            <a:blip r:embed="rId6" cstate="print">
              <a:clrChange>
                <a:clrFrom>
                  <a:srgbClr val="89D1E5"/>
                </a:clrFrom>
                <a:clrTo>
                  <a:srgbClr val="89D1E5">
                    <a:alpha val="0"/>
                  </a:srgbClr>
                </a:clrTo>
              </a:clrChange>
              <a:extLst>
                <a:ext uri="{BEBA8EAE-BF5A-486C-A8C5-ECC9F3942E4B}">
                  <a14:imgProps xmlns:a14="http://schemas.microsoft.com/office/drawing/2010/main">
                    <a14:imgLayer r:embed="rId7">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7515094" y="1817186"/>
              <a:ext cx="678256" cy="678256"/>
            </a:xfrm>
            <a:prstGeom prst="rect">
              <a:avLst/>
            </a:prstGeom>
          </p:spPr>
        </p:pic>
        <p:sp>
          <p:nvSpPr>
            <p:cNvPr id="25" name="TextBox 24"/>
            <p:cNvSpPr txBox="1"/>
            <p:nvPr/>
          </p:nvSpPr>
          <p:spPr>
            <a:xfrm>
              <a:off x="7350136" y="2335528"/>
              <a:ext cx="1029974"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Mongo DB</a:t>
              </a:r>
              <a:endParaRPr lang="en-US" sz="1077" kern="0" dirty="0">
                <a:solidFill>
                  <a:srgbClr val="FFFFFF"/>
                </a:solidFill>
              </a:endParaRPr>
            </a:p>
          </p:txBody>
        </p:sp>
      </p:grpSp>
      <p:grpSp>
        <p:nvGrpSpPr>
          <p:cNvPr id="67" name="Group 66"/>
          <p:cNvGrpSpPr/>
          <p:nvPr/>
        </p:nvGrpSpPr>
        <p:grpSpPr>
          <a:xfrm>
            <a:off x="5121386" y="5307238"/>
            <a:ext cx="805631" cy="984643"/>
            <a:chOff x="5910829" y="5235445"/>
            <a:chExt cx="790803" cy="966521"/>
          </a:xfrm>
        </p:grpSpPr>
        <p:sp>
          <p:nvSpPr>
            <p:cNvPr id="22" name="TextBox 21"/>
            <p:cNvSpPr txBox="1"/>
            <p:nvPr/>
          </p:nvSpPr>
          <p:spPr>
            <a:xfrm>
              <a:off x="5910829" y="5771581"/>
              <a:ext cx="790803" cy="430385"/>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iOS OSX</a:t>
              </a:r>
              <a:endParaRPr lang="en-US" sz="1077" kern="0" dirty="0">
                <a:solidFill>
                  <a:srgbClr val="FFFFFF"/>
                </a:solidFill>
              </a:endParaRPr>
            </a:p>
          </p:txBody>
        </p: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sp>
        <p:nvSpPr>
          <p:cNvPr id="32" name="Rectangle 31"/>
          <p:cNvSpPr/>
          <p:nvPr/>
        </p:nvSpPr>
        <p:spPr bwMode="auto">
          <a:xfrm>
            <a:off x="4620079" y="1212121"/>
            <a:ext cx="6931120" cy="531159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570" rIns="0" bIns="46570" numCol="1" rtlCol="0" anchor="ctr" anchorCtr="0" compatLnSpc="1">
            <a:prstTxWarp prst="textNoShape">
              <a:avLst/>
            </a:prstTxWarp>
          </a:bodyPr>
          <a:lstStyle/>
          <a:p>
            <a:pPr algn="ctr" defTabSz="931109" fontAlgn="base">
              <a:spcBef>
                <a:spcPct val="0"/>
              </a:spcBef>
              <a:spcAft>
                <a:spcPct val="0"/>
              </a:spcAft>
            </a:pPr>
            <a:endParaRPr lang="en-US" sz="1998" dirty="0">
              <a:gradFill>
                <a:gsLst>
                  <a:gs pos="0">
                    <a:srgbClr val="FFFFFF"/>
                  </a:gs>
                  <a:gs pos="100000">
                    <a:srgbClr val="FFFFFF"/>
                  </a:gs>
                </a:gsLst>
                <a:lin ang="5400000" scaled="0"/>
              </a:gradFill>
            </a:endParaRPr>
          </a:p>
        </p:txBody>
      </p:sp>
      <p:cxnSp>
        <p:nvCxnSpPr>
          <p:cNvPr id="33" name="Straight Connector 32"/>
          <p:cNvCxnSpPr>
            <a:stCxn id="32" idx="1"/>
            <a:endCxn id="53" idx="2"/>
          </p:cNvCxnSpPr>
          <p:nvPr/>
        </p:nvCxnSpPr>
        <p:spPr>
          <a:xfrm flipH="1" flipV="1">
            <a:off x="3805277" y="3865171"/>
            <a:ext cx="814803" cy="27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7796" y="3661196"/>
            <a:ext cx="317406" cy="477540"/>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gray">
          <a:xfrm>
            <a:off x="5297477" y="3675816"/>
            <a:ext cx="478697" cy="476949"/>
          </a:xfrm>
          <a:prstGeom prst="rect">
            <a:avLst/>
          </a:prstGeom>
        </p:spPr>
      </p:pic>
      <p:grpSp>
        <p:nvGrpSpPr>
          <p:cNvPr id="36" name="Group 35"/>
          <p:cNvGrpSpPr/>
          <p:nvPr/>
        </p:nvGrpSpPr>
        <p:grpSpPr bwMode="gray">
          <a:xfrm>
            <a:off x="7338383" y="3736023"/>
            <a:ext cx="525305" cy="350452"/>
            <a:chOff x="8672460" y="-1818199"/>
            <a:chExt cx="1811337" cy="1203325"/>
          </a:xfrm>
        </p:grpSpPr>
        <p:sp>
          <p:nvSpPr>
            <p:cNvPr id="37"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9511" tIns="44756" rIns="89511" bIns="44756" numCol="1" rtlCol="0" anchor="ctr" anchorCtr="0" compatLnSpc="1">
              <a:prstTxWarp prst="textNoShape">
                <a:avLst/>
              </a:prstTxWarp>
            </a:bodyPr>
            <a:lstStyle/>
            <a:p>
              <a:pPr defTabSz="725086"/>
              <a:endParaRPr lang="en-US" sz="881" spc="-120" dirty="0">
                <a:solidFill>
                  <a:srgbClr val="505050">
                    <a:lumMod val="50000"/>
                  </a:srgbClr>
                </a:solidFill>
                <a:latin typeface="Segoe Light" pitchFamily="34" charset="0"/>
              </a:endParaRPr>
            </a:p>
          </p:txBody>
        </p:sp>
        <p:sp>
          <p:nvSpPr>
            <p:cNvPr id="38"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9511" tIns="44756" rIns="89511" bIns="44756" numCol="1" rtlCol="0" anchor="ctr" anchorCtr="0" compatLnSpc="1">
              <a:prstTxWarp prst="textNoShape">
                <a:avLst/>
              </a:prstTxWarp>
            </a:bodyPr>
            <a:lstStyle/>
            <a:p>
              <a:pPr defTabSz="725086"/>
              <a:endParaRPr lang="en-US" sz="881" spc="-120" dirty="0">
                <a:solidFill>
                  <a:srgbClr val="505050">
                    <a:lumMod val="50000"/>
                  </a:srgbClr>
                </a:solidFill>
                <a:latin typeface="Segoe Light" pitchFamily="34" charset="0"/>
              </a:endParaRPr>
            </a:p>
          </p:txBody>
        </p:sp>
        <p:sp>
          <p:nvSpPr>
            <p:cNvPr id="39"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9511" tIns="44756" rIns="89511" bIns="44756" numCol="1" rtlCol="0" anchor="ctr" anchorCtr="0" compatLnSpc="1">
              <a:prstTxWarp prst="textNoShape">
                <a:avLst/>
              </a:prstTxWarp>
            </a:bodyPr>
            <a:lstStyle/>
            <a:p>
              <a:pPr defTabSz="725086"/>
              <a:endParaRPr lang="en-US" sz="881" spc="-120" dirty="0">
                <a:solidFill>
                  <a:srgbClr val="505050">
                    <a:lumMod val="50000"/>
                  </a:srgbClr>
                </a:solidFill>
                <a:latin typeface="Segoe Light" pitchFamily="34" charset="0"/>
              </a:endParaRPr>
            </a:p>
          </p:txBody>
        </p:sp>
      </p:grpSp>
      <p:pic>
        <p:nvPicPr>
          <p:cNvPr id="40" name="Picture 39"/>
          <p:cNvPicPr>
            <a:picLocks noChangeAspect="1"/>
          </p:cNvPicPr>
          <p:nvPr/>
        </p:nvPicPr>
        <p:blipFill>
          <a:blip r:embed="rId10"/>
          <a:stretch>
            <a:fillRect/>
          </a:stretch>
        </p:blipFill>
        <p:spPr>
          <a:xfrm>
            <a:off x="9141436" y="3588746"/>
            <a:ext cx="537092" cy="570661"/>
          </a:xfrm>
          <a:prstGeom prst="rect">
            <a:avLst/>
          </a:prstGeom>
        </p:spPr>
      </p:pic>
      <p:sp>
        <p:nvSpPr>
          <p:cNvPr id="41" name="TextBox 40"/>
          <p:cNvSpPr txBox="1"/>
          <p:nvPr/>
        </p:nvSpPr>
        <p:spPr>
          <a:xfrm>
            <a:off x="5049682" y="4152601"/>
            <a:ext cx="984658" cy="441151"/>
          </a:xfrm>
          <a:prstGeom prst="rect">
            <a:avLst/>
          </a:prstGeom>
          <a:noFill/>
        </p:spPr>
        <p:txBody>
          <a:bodyPr wrap="square" lIns="179031" tIns="143225" rIns="179031" bIns="143225" rtlCol="0">
            <a:spAutoFit/>
          </a:bodyPr>
          <a:lstStyle/>
          <a:p>
            <a:pPr algn="ctr" defTabSz="912913">
              <a:lnSpc>
                <a:spcPct val="90000"/>
              </a:lnSpc>
            </a:pPr>
            <a:r>
              <a:rPr lang="en-US" sz="1077" dirty="0">
                <a:solidFill>
                  <a:srgbClr val="FFFFFF"/>
                </a:solidFill>
              </a:rPr>
              <a:t>Facebook</a:t>
            </a:r>
          </a:p>
        </p:txBody>
      </p:sp>
      <p:sp>
        <p:nvSpPr>
          <p:cNvPr id="42" name="TextBox 41"/>
          <p:cNvSpPr txBox="1"/>
          <p:nvPr/>
        </p:nvSpPr>
        <p:spPr>
          <a:xfrm>
            <a:off x="6083957" y="4151656"/>
            <a:ext cx="895143" cy="441151"/>
          </a:xfrm>
          <a:prstGeom prst="rect">
            <a:avLst/>
          </a:prstGeom>
          <a:noFill/>
        </p:spPr>
        <p:txBody>
          <a:bodyPr wrap="square" lIns="179031" tIns="143225" rIns="179031" bIns="143225" rtlCol="0">
            <a:spAutoFit/>
          </a:bodyPr>
          <a:lstStyle/>
          <a:p>
            <a:pPr algn="ctr" defTabSz="912913">
              <a:lnSpc>
                <a:spcPct val="90000"/>
              </a:lnSpc>
            </a:pPr>
            <a:r>
              <a:rPr lang="en-US" sz="1077" dirty="0">
                <a:solidFill>
                  <a:srgbClr val="FFFFFF"/>
                </a:solidFill>
              </a:rPr>
              <a:t>Twitter</a:t>
            </a:r>
          </a:p>
        </p:txBody>
      </p:sp>
      <p:sp>
        <p:nvSpPr>
          <p:cNvPr id="43" name="TextBox 42"/>
          <p:cNvSpPr txBox="1"/>
          <p:nvPr/>
        </p:nvSpPr>
        <p:spPr>
          <a:xfrm>
            <a:off x="7108706" y="4163846"/>
            <a:ext cx="984659" cy="441151"/>
          </a:xfrm>
          <a:prstGeom prst="rect">
            <a:avLst/>
          </a:prstGeom>
          <a:noFill/>
        </p:spPr>
        <p:txBody>
          <a:bodyPr wrap="square" lIns="179031" tIns="143225" rIns="179031" bIns="143225" rtlCol="0">
            <a:spAutoFit/>
          </a:bodyPr>
          <a:lstStyle/>
          <a:p>
            <a:pPr algn="ctr" defTabSz="912913">
              <a:lnSpc>
                <a:spcPct val="90000"/>
              </a:lnSpc>
            </a:pPr>
            <a:r>
              <a:rPr lang="en-US" sz="1077" dirty="0">
                <a:solidFill>
                  <a:srgbClr val="FFFFFF"/>
                </a:solidFill>
              </a:rPr>
              <a:t>Microsoft</a:t>
            </a:r>
          </a:p>
        </p:txBody>
      </p:sp>
      <p:sp>
        <p:nvSpPr>
          <p:cNvPr id="44" name="TextBox 43"/>
          <p:cNvSpPr txBox="1"/>
          <p:nvPr/>
        </p:nvSpPr>
        <p:spPr>
          <a:xfrm>
            <a:off x="8093363" y="4156645"/>
            <a:ext cx="805631" cy="438328"/>
          </a:xfrm>
          <a:prstGeom prst="rect">
            <a:avLst/>
          </a:prstGeom>
          <a:noFill/>
        </p:spPr>
        <p:txBody>
          <a:bodyPr wrap="square" lIns="179031" tIns="143225" rIns="179031" bIns="143225" rtlCol="0">
            <a:spAutoFit/>
          </a:bodyPr>
          <a:lstStyle/>
          <a:p>
            <a:pPr algn="ctr" defTabSz="912913">
              <a:lnSpc>
                <a:spcPct val="90000"/>
              </a:lnSpc>
            </a:pPr>
            <a:r>
              <a:rPr lang="en-US" sz="1077" dirty="0">
                <a:solidFill>
                  <a:srgbClr val="FFFFFF"/>
                </a:solidFill>
              </a:rPr>
              <a:t>Google</a:t>
            </a:r>
          </a:p>
        </p:txBody>
      </p:sp>
      <p:sp>
        <p:nvSpPr>
          <p:cNvPr id="45" name="TextBox 44"/>
          <p:cNvSpPr txBox="1"/>
          <p:nvPr/>
        </p:nvSpPr>
        <p:spPr>
          <a:xfrm>
            <a:off x="8860710" y="4159407"/>
            <a:ext cx="1112648" cy="593258"/>
          </a:xfrm>
          <a:prstGeom prst="rect">
            <a:avLst/>
          </a:prstGeom>
          <a:noFill/>
        </p:spPr>
        <p:txBody>
          <a:bodyPr wrap="square" lIns="179031" tIns="143225" rIns="179031" bIns="143225" rtlCol="0">
            <a:spAutoFit/>
          </a:bodyPr>
          <a:lstStyle/>
          <a:p>
            <a:pPr algn="ctr" defTabSz="912913">
              <a:lnSpc>
                <a:spcPct val="90000"/>
              </a:lnSpc>
            </a:pPr>
            <a:r>
              <a:rPr lang="en-US" sz="1077" dirty="0">
                <a:solidFill>
                  <a:srgbClr val="FFFFFF"/>
                </a:solidFill>
              </a:rPr>
              <a:t>Azure Active Directory</a:t>
            </a:r>
          </a:p>
        </p:txBody>
      </p:sp>
      <p:pic>
        <p:nvPicPr>
          <p:cNvPr id="47" name="Picture 46"/>
          <p:cNvPicPr>
            <a:picLocks noChangeAspect="1"/>
          </p:cNvPicPr>
          <p:nvPr/>
        </p:nvPicPr>
        <p:blipFill>
          <a:blip r:embed="rId11" cstate="print">
            <a:biLevel thresh="50000"/>
            <a:extLst>
              <a:ext uri="{28A0092B-C50C-407E-A947-70E740481C1C}">
                <a14:useLocalDpi xmlns:a14="http://schemas.microsoft.com/office/drawing/2010/main" val="0"/>
              </a:ext>
            </a:extLst>
          </a:blip>
          <a:stretch>
            <a:fillRect/>
          </a:stretch>
        </p:blipFill>
        <p:spPr>
          <a:xfrm>
            <a:off x="6263106" y="3684131"/>
            <a:ext cx="545234" cy="440625"/>
          </a:xfrm>
          <a:prstGeom prst="rect">
            <a:avLst/>
          </a:prstGeom>
          <a:noFill/>
          <a:ln>
            <a:noFill/>
          </a:ln>
        </p:spPr>
      </p:pic>
      <p:sp>
        <p:nvSpPr>
          <p:cNvPr id="49" name="TextBox 48"/>
          <p:cNvSpPr txBox="1"/>
          <p:nvPr/>
        </p:nvSpPr>
        <p:spPr>
          <a:xfrm>
            <a:off x="1411656" y="1324016"/>
            <a:ext cx="1527273" cy="248228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kern="0">
                <a:gradFill>
                  <a:gsLst>
                    <a:gs pos="0">
                      <a:srgbClr val="FFFFFF"/>
                    </a:gs>
                    <a:gs pos="100000">
                      <a:srgbClr val="FFFFFF"/>
                    </a:gs>
                  </a:gsLst>
                  <a:lin ang="5400000" scaled="0"/>
                </a:gradFill>
                <a:latin typeface="Segoe UI"/>
                <a:ea typeface="Segoe UI" pitchFamily="34" charset="0"/>
                <a:cs typeface="Segoe UI" pitchFamily="34" charset="0"/>
              </a:defRPr>
            </a:lvl1pPr>
          </a:lstStyle>
          <a:p>
            <a:r>
              <a:rPr lang="en-US" sz="2350" b="1" dirty="0"/>
              <a:t>Native SDKs</a:t>
            </a:r>
          </a:p>
          <a:p>
            <a:pPr defTabSz="912913">
              <a:spcBef>
                <a:spcPts val="586"/>
              </a:spcBef>
              <a:defRPr/>
            </a:pPr>
            <a:endParaRPr lang="en-US" sz="1798" dirty="0">
              <a:solidFill>
                <a:srgbClr val="FFFFFF"/>
              </a:solidFill>
              <a:ea typeface="+mn-ea"/>
            </a:endParaRPr>
          </a:p>
          <a:p>
            <a:pPr defTabSz="912913">
              <a:spcBef>
                <a:spcPts val="586"/>
              </a:spcBef>
              <a:defRPr/>
            </a:pPr>
            <a:r>
              <a:rPr lang="en-US" sz="1798" dirty="0">
                <a:solidFill>
                  <a:srgbClr val="FFFFFF"/>
                </a:solidFill>
                <a:ea typeface="+mn-ea"/>
              </a:rPr>
              <a:t>Windows</a:t>
            </a:r>
          </a:p>
          <a:p>
            <a:pPr defTabSz="912913">
              <a:spcBef>
                <a:spcPts val="586"/>
              </a:spcBef>
              <a:defRPr/>
            </a:pPr>
            <a:r>
              <a:rPr lang="en-US" sz="1798" dirty="0">
                <a:solidFill>
                  <a:srgbClr val="FFFFFF"/>
                </a:solidFill>
                <a:ea typeface="+mn-ea"/>
              </a:rPr>
              <a:t>iOS</a:t>
            </a:r>
          </a:p>
          <a:p>
            <a:pPr defTabSz="912913">
              <a:spcBef>
                <a:spcPts val="586"/>
              </a:spcBef>
              <a:defRPr/>
            </a:pPr>
            <a:r>
              <a:rPr lang="en-US" sz="1798" dirty="0">
                <a:solidFill>
                  <a:srgbClr val="FFFFFF"/>
                </a:solidFill>
                <a:ea typeface="+mn-ea"/>
              </a:rPr>
              <a:t>Android </a:t>
            </a:r>
          </a:p>
        </p:txBody>
      </p:sp>
      <p:pic>
        <p:nvPicPr>
          <p:cNvPr id="51" name="Picture 2" descr="\\MAGNUM\Projects\Microsoft\Cloud Power FY12\Design\ICONS_PNG\Devices.png"/>
          <p:cNvPicPr>
            <a:picLocks noChangeAspect="1" noChangeArrowheads="1"/>
          </p:cNvPicPr>
          <p:nvPr/>
        </p:nvPicPr>
        <p:blipFill>
          <a:blip r:embed="rId12" cstate="print">
            <a:lum bright="100000"/>
          </a:blip>
          <a:srcRect l="2000" t="50000" r="46000" b="4000"/>
          <a:stretch>
            <a:fillRect/>
          </a:stretch>
        </p:blipFill>
        <p:spPr bwMode="auto">
          <a:xfrm>
            <a:off x="71969" y="2662880"/>
            <a:ext cx="1088116" cy="962563"/>
          </a:xfrm>
          <a:prstGeom prst="rect">
            <a:avLst/>
          </a:prstGeom>
          <a:noFill/>
          <a:ln>
            <a:noFill/>
          </a:ln>
        </p:spPr>
      </p:pic>
      <p:pic>
        <p:nvPicPr>
          <p:cNvPr id="52" name="Picture 2" descr="\\MAGNUM\Projects\Microsoft\Cloud Power FY12\Design\ICONS_PNG\Devices.png"/>
          <p:cNvPicPr>
            <a:picLocks noChangeAspect="1" noChangeArrowheads="1"/>
          </p:cNvPicPr>
          <p:nvPr/>
        </p:nvPicPr>
        <p:blipFill>
          <a:blip r:embed="rId12" cstate="print">
            <a:lum bright="100000"/>
          </a:blip>
          <a:srcRect l="56000" t="50000" r="10000" b="4000"/>
          <a:stretch>
            <a:fillRect/>
          </a:stretch>
        </p:blipFill>
        <p:spPr bwMode="auto">
          <a:xfrm>
            <a:off x="276144" y="3859386"/>
            <a:ext cx="776138" cy="1050068"/>
          </a:xfrm>
          <a:prstGeom prst="rect">
            <a:avLst/>
          </a:prstGeom>
          <a:noFill/>
          <a:ln>
            <a:noFill/>
          </a:ln>
        </p:spPr>
      </p:pic>
      <p:sp>
        <p:nvSpPr>
          <p:cNvPr id="53" name="Rectangle 52"/>
          <p:cNvSpPr/>
          <p:nvPr/>
        </p:nvSpPr>
        <p:spPr bwMode="auto">
          <a:xfrm rot="16200000">
            <a:off x="871010" y="3473496"/>
            <a:ext cx="5085180" cy="783353"/>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defTabSz="912765" fontAlgn="base">
              <a:lnSpc>
                <a:spcPct val="90000"/>
              </a:lnSpc>
              <a:spcBef>
                <a:spcPct val="0"/>
              </a:spcBef>
              <a:spcAft>
                <a:spcPct val="0"/>
              </a:spcAft>
              <a:defRPr/>
            </a:pPr>
            <a:endParaRPr lang="en-US" sz="2350" kern="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rot="16200000">
            <a:off x="855984" y="3488518"/>
            <a:ext cx="5063029" cy="731151"/>
          </a:xfrm>
          <a:prstGeom prst="rect">
            <a:avLst/>
          </a:prstGeom>
          <a:noFill/>
        </p:spPr>
        <p:txBody>
          <a:bodyPr wrap="square" lIns="179031" tIns="143225" rIns="179031" bIns="143225" rtlCol="0">
            <a:spAutoFit/>
          </a:bodyPr>
          <a:lstStyle/>
          <a:p>
            <a:pPr algn="ctr" defTabSz="912913">
              <a:lnSpc>
                <a:spcPct val="90000"/>
              </a:lnSpc>
              <a:defRPr/>
            </a:pPr>
            <a:r>
              <a:rPr lang="en-US" sz="3132" kern="0" dirty="0">
                <a:solidFill>
                  <a:srgbClr val="FFFFFF"/>
                </a:solidFill>
              </a:rPr>
              <a:t>REST API</a:t>
            </a:r>
          </a:p>
        </p:txBody>
      </p:sp>
      <p:grpSp>
        <p:nvGrpSpPr>
          <p:cNvPr id="12" name="Group 11"/>
          <p:cNvGrpSpPr/>
          <p:nvPr/>
        </p:nvGrpSpPr>
        <p:grpSpPr>
          <a:xfrm>
            <a:off x="7626969" y="2166333"/>
            <a:ext cx="895143" cy="851816"/>
            <a:chOff x="6762348" y="1929875"/>
            <a:chExt cx="878668" cy="836138"/>
          </a:xfrm>
        </p:grpSpPr>
        <p:sp>
          <p:nvSpPr>
            <p:cNvPr id="19" name="TextBox 18"/>
            <p:cNvSpPr txBox="1"/>
            <p:nvPr/>
          </p:nvSpPr>
          <p:spPr>
            <a:xfrm>
              <a:off x="6762348" y="2335702"/>
              <a:ext cx="878668"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Tables</a:t>
              </a:r>
              <a:endParaRPr lang="en-US" sz="1077" kern="0" dirty="0">
                <a:solidFill>
                  <a:srgbClr val="FFFFFF"/>
                </a:solidFill>
              </a:endParaRPr>
            </a:p>
          </p:txBody>
        </p:sp>
        <p:pic>
          <p:nvPicPr>
            <p:cNvPr id="57" name="Picture 56"/>
            <p:cNvPicPr>
              <a:picLocks noChangeAspect="1"/>
            </p:cNvPicPr>
            <p:nvPr/>
          </p:nvPicPr>
          <p:blipFill>
            <a:blip r:embed="rId13">
              <a:biLevel thresh="25000"/>
            </a:blip>
            <a:stretch>
              <a:fillRect/>
            </a:stretch>
          </p:blipFill>
          <p:spPr>
            <a:xfrm>
              <a:off x="6888026" y="1929875"/>
              <a:ext cx="590420" cy="513241"/>
            </a:xfrm>
            <a:prstGeom prst="rect">
              <a:avLst/>
            </a:prstGeom>
          </p:spPr>
        </p:pic>
      </p:grpSp>
      <p:sp>
        <p:nvSpPr>
          <p:cNvPr id="2" name="Rectangle 1"/>
          <p:cNvSpPr/>
          <p:nvPr/>
        </p:nvSpPr>
        <p:spPr>
          <a:xfrm>
            <a:off x="1409663" y="3859385"/>
            <a:ext cx="1529267" cy="254980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p>
            <a:pPr defTabSz="912765" fontAlgn="base">
              <a:lnSpc>
                <a:spcPct val="90000"/>
              </a:lnSpc>
              <a:spcBef>
                <a:spcPct val="0"/>
              </a:spcBef>
              <a:spcAft>
                <a:spcPct val="0"/>
              </a:spcAft>
              <a:defRPr/>
            </a:pPr>
            <a:r>
              <a:rPr lang="en-US" sz="2350" b="1" kern="0" dirty="0" err="1">
                <a:gradFill>
                  <a:gsLst>
                    <a:gs pos="0">
                      <a:srgbClr val="FFFFFF"/>
                    </a:gs>
                    <a:gs pos="100000">
                      <a:srgbClr val="FFFFFF"/>
                    </a:gs>
                  </a:gsLst>
                  <a:lin ang="5400000" scaled="0"/>
                </a:gradFill>
                <a:ea typeface="Segoe UI" pitchFamily="34" charset="0"/>
                <a:cs typeface="Segoe UI" pitchFamily="34" charset="0"/>
              </a:rPr>
              <a:t>xPlat</a:t>
            </a:r>
            <a:r>
              <a:rPr lang="en-US" sz="2350" b="1" kern="0" dirty="0">
                <a:gradFill>
                  <a:gsLst>
                    <a:gs pos="0">
                      <a:srgbClr val="FFFFFF"/>
                    </a:gs>
                    <a:gs pos="100000">
                      <a:srgbClr val="FFFFFF"/>
                    </a:gs>
                  </a:gsLst>
                  <a:lin ang="5400000" scaled="0"/>
                </a:gradFill>
                <a:ea typeface="Segoe UI" pitchFamily="34" charset="0"/>
                <a:cs typeface="Segoe UI" pitchFamily="34" charset="0"/>
              </a:rPr>
              <a:t> SDKs</a:t>
            </a:r>
          </a:p>
          <a:p>
            <a:pPr defTabSz="912913" fontAlgn="base">
              <a:lnSpc>
                <a:spcPct val="90000"/>
              </a:lnSpc>
              <a:spcBef>
                <a:spcPts val="586"/>
              </a:spcBef>
              <a:spcAft>
                <a:spcPct val="0"/>
              </a:spcAft>
              <a:defRPr/>
            </a:pPr>
            <a:endParaRPr lang="en-US" sz="1798" kern="0" dirty="0">
              <a:solidFill>
                <a:srgbClr val="FFFFFF"/>
              </a:solidFill>
            </a:endParaRPr>
          </a:p>
          <a:p>
            <a:pPr defTabSz="912913" fontAlgn="base">
              <a:lnSpc>
                <a:spcPct val="90000"/>
              </a:lnSpc>
              <a:spcBef>
                <a:spcPts val="586"/>
              </a:spcBef>
              <a:spcAft>
                <a:spcPct val="0"/>
              </a:spcAft>
              <a:defRPr/>
            </a:pPr>
            <a:r>
              <a:rPr lang="en-US" sz="1798" kern="0" dirty="0" err="1">
                <a:solidFill>
                  <a:srgbClr val="FFFFFF"/>
                </a:solidFill>
              </a:rPr>
              <a:t>Xamarin</a:t>
            </a:r>
            <a:endParaRPr lang="en-US" sz="1798" kern="0" dirty="0">
              <a:solidFill>
                <a:srgbClr val="FFFFFF"/>
              </a:solidFill>
            </a:endParaRPr>
          </a:p>
          <a:p>
            <a:pPr defTabSz="912913" fontAlgn="base">
              <a:lnSpc>
                <a:spcPct val="90000"/>
              </a:lnSpc>
              <a:spcBef>
                <a:spcPts val="586"/>
              </a:spcBef>
              <a:spcAft>
                <a:spcPct val="0"/>
              </a:spcAft>
              <a:defRPr/>
            </a:pPr>
            <a:r>
              <a:rPr lang="en-US" sz="1798" kern="0" dirty="0" err="1">
                <a:solidFill>
                  <a:srgbClr val="FFFFFF"/>
                </a:solidFill>
              </a:rPr>
              <a:t>Phonegap</a:t>
            </a:r>
            <a:endParaRPr lang="en-US" sz="1798" kern="0" dirty="0">
              <a:solidFill>
                <a:srgbClr val="FFFFFF"/>
              </a:solidFill>
            </a:endParaRPr>
          </a:p>
          <a:p>
            <a:pPr defTabSz="912913" fontAlgn="base">
              <a:lnSpc>
                <a:spcPct val="90000"/>
              </a:lnSpc>
              <a:spcBef>
                <a:spcPts val="586"/>
              </a:spcBef>
              <a:spcAft>
                <a:spcPct val="0"/>
              </a:spcAft>
              <a:defRPr/>
            </a:pPr>
            <a:r>
              <a:rPr lang="en-US" sz="1798" kern="0" dirty="0" err="1">
                <a:solidFill>
                  <a:srgbClr val="FFFFFF"/>
                </a:solidFill>
              </a:rPr>
              <a:t>Sencha</a:t>
            </a:r>
            <a:endParaRPr lang="en-US" sz="1798" kern="0" dirty="0">
              <a:solidFill>
                <a:srgbClr val="FFFFFF"/>
              </a:solidFill>
            </a:endParaRPr>
          </a:p>
          <a:p>
            <a:pPr defTabSz="912913" fontAlgn="base">
              <a:lnSpc>
                <a:spcPct val="90000"/>
              </a:lnSpc>
              <a:spcBef>
                <a:spcPts val="586"/>
              </a:spcBef>
              <a:spcAft>
                <a:spcPct val="0"/>
              </a:spcAft>
              <a:defRPr/>
            </a:pPr>
            <a:r>
              <a:rPr lang="en-US" sz="1798" kern="0" dirty="0">
                <a:solidFill>
                  <a:srgbClr val="FFFFFF"/>
                </a:solidFill>
              </a:rPr>
              <a:t>HTML 5/JS</a:t>
            </a:r>
          </a:p>
          <a:p>
            <a:pPr defTabSz="912913" fontAlgn="base">
              <a:lnSpc>
                <a:spcPct val="90000"/>
              </a:lnSpc>
              <a:spcBef>
                <a:spcPts val="586"/>
              </a:spcBef>
              <a:spcAft>
                <a:spcPct val="0"/>
              </a:spcAft>
              <a:defRPr/>
            </a:pPr>
            <a:endParaRPr lang="en-US" sz="1798" kern="0" dirty="0">
              <a:solidFill>
                <a:srgbClr val="FFFFFF"/>
              </a:solidFill>
            </a:endParaRPr>
          </a:p>
        </p:txBody>
      </p:sp>
      <p:grpSp>
        <p:nvGrpSpPr>
          <p:cNvPr id="31" name="Group 30"/>
          <p:cNvGrpSpPr/>
          <p:nvPr/>
        </p:nvGrpSpPr>
        <p:grpSpPr>
          <a:xfrm>
            <a:off x="9815929" y="2176381"/>
            <a:ext cx="1397972" cy="851229"/>
            <a:chOff x="10002790" y="1994576"/>
            <a:chExt cx="1372242" cy="835562"/>
          </a:xfrm>
        </p:grpSpPr>
        <p:pic>
          <p:nvPicPr>
            <p:cNvPr id="58" name="Picture 57"/>
            <p:cNvPicPr>
              <a:picLocks noChangeAspect="1"/>
            </p:cNvPicPr>
            <p:nvPr/>
          </p:nvPicPr>
          <p:blipFill>
            <a:blip r:embed="rId14">
              <a:biLevel thresh="25000"/>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tretch>
              <a:fillRect/>
            </a:stretch>
          </p:blipFill>
          <p:spPr>
            <a:xfrm>
              <a:off x="10434615" y="1994576"/>
              <a:ext cx="476183" cy="476183"/>
            </a:xfrm>
            <a:prstGeom prst="rect">
              <a:avLst/>
            </a:prstGeom>
          </p:spPr>
        </p:pic>
        <p:sp>
          <p:nvSpPr>
            <p:cNvPr id="59" name="TextBox 58"/>
            <p:cNvSpPr txBox="1"/>
            <p:nvPr/>
          </p:nvSpPr>
          <p:spPr>
            <a:xfrm>
              <a:off x="10002790" y="2399827"/>
              <a:ext cx="1372242"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On-Premises</a:t>
              </a:r>
              <a:endParaRPr lang="en-US" sz="1077" kern="0" dirty="0">
                <a:solidFill>
                  <a:srgbClr val="FFFFFF"/>
                </a:solidFill>
              </a:endParaRPr>
            </a:p>
          </p:txBody>
        </p:sp>
      </p:grpSp>
      <p:sp>
        <p:nvSpPr>
          <p:cNvPr id="60" name="TextBox 59"/>
          <p:cNvSpPr txBox="1"/>
          <p:nvPr/>
        </p:nvSpPr>
        <p:spPr>
          <a:xfrm>
            <a:off x="4787996" y="1335781"/>
            <a:ext cx="1389417" cy="161252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31" tIns="143225" rIns="179031" bIns="1432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913063">
              <a:tabLst>
                <a:tab pos="895076" algn="l"/>
              </a:tabLst>
              <a:defRPr/>
            </a:pPr>
            <a:r>
              <a:rPr lang="en-US" sz="1798" b="0" dirty="0">
                <a:solidFill>
                  <a:srgbClr val="FFFFFF"/>
                </a:solidFill>
                <a:ea typeface="+mn-ea"/>
              </a:rPr>
              <a:t>Offline Sync</a:t>
            </a:r>
          </a:p>
          <a:p>
            <a:pPr defTabSz="913063">
              <a:tabLst>
                <a:tab pos="895076" algn="l"/>
              </a:tabLst>
              <a:defRPr/>
            </a:pPr>
            <a:endParaRPr lang="en-US" sz="2350" b="0" dirty="0"/>
          </a:p>
        </p:txBody>
      </p:sp>
      <p:sp>
        <p:nvSpPr>
          <p:cNvPr id="10" name="Right Arrow 9"/>
          <p:cNvSpPr/>
          <p:nvPr/>
        </p:nvSpPr>
        <p:spPr bwMode="auto">
          <a:xfrm>
            <a:off x="5141059" y="2000421"/>
            <a:ext cx="519940" cy="25359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ight Arrow 62"/>
          <p:cNvSpPr/>
          <p:nvPr/>
        </p:nvSpPr>
        <p:spPr bwMode="auto">
          <a:xfrm rot="10800000">
            <a:off x="5094772" y="2309991"/>
            <a:ext cx="519940" cy="25359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a:xfrm rot="16200000">
            <a:off x="9472211" y="4596496"/>
            <a:ext cx="2715435" cy="424347"/>
          </a:xfrm>
          <a:prstGeom prst="rect">
            <a:avLst/>
          </a:prstGeom>
        </p:spPr>
        <p:txBody>
          <a:bodyPr wrap="square">
            <a:spAutoFit/>
          </a:bodyPr>
          <a:lstStyle/>
          <a:p>
            <a:pPr algn="ctr" defTabSz="912913" fontAlgn="base">
              <a:lnSpc>
                <a:spcPct val="90000"/>
              </a:lnSpc>
              <a:spcBef>
                <a:spcPts val="586"/>
              </a:spcBef>
              <a:spcAft>
                <a:spcPct val="0"/>
              </a:spcAft>
              <a:defRPr/>
            </a:pPr>
            <a:r>
              <a:rPr lang="en-US" sz="2397" kern="0" dirty="0">
                <a:solidFill>
                  <a:srgbClr val="FFFFFF"/>
                </a:solidFill>
              </a:rPr>
              <a:t>.NET, </a:t>
            </a:r>
            <a:r>
              <a:rPr lang="en-US" sz="2397" kern="0" dirty="0" err="1" smtClean="0">
                <a:solidFill>
                  <a:srgbClr val="FFFFFF"/>
                </a:solidFill>
              </a:rPr>
              <a:t>Node.js</a:t>
            </a:r>
            <a:endParaRPr lang="en-US" sz="2397" kern="0" dirty="0">
              <a:solidFill>
                <a:srgbClr val="FFFFFF"/>
              </a:solidFill>
            </a:endParaRPr>
          </a:p>
        </p:txBody>
      </p:sp>
      <p:grpSp>
        <p:nvGrpSpPr>
          <p:cNvPr id="14" name="Group 13"/>
          <p:cNvGrpSpPr/>
          <p:nvPr/>
        </p:nvGrpSpPr>
        <p:grpSpPr>
          <a:xfrm>
            <a:off x="7642891" y="1410304"/>
            <a:ext cx="900943" cy="622191"/>
            <a:chOff x="8061374" y="2082184"/>
            <a:chExt cx="884361" cy="610740"/>
          </a:xfrm>
        </p:grpSpPr>
        <p:pic>
          <p:nvPicPr>
            <p:cNvPr id="56" name="Picture 60"/>
            <p:cNvPicPr>
              <a:picLocks noChangeAspect="1"/>
            </p:cNvPicPr>
            <p:nvPr/>
          </p:nvPicPr>
          <p:blipFill>
            <a:blip r:embed="rId16">
              <a:biLevel thresh="25000"/>
            </a:blip>
            <a:stretch>
              <a:fillRect/>
            </a:stretch>
          </p:blipFill>
          <p:spPr>
            <a:xfrm>
              <a:off x="8173374" y="2082184"/>
              <a:ext cx="581788" cy="377913"/>
            </a:xfrm>
            <a:prstGeom prst="rect">
              <a:avLst/>
            </a:prstGeom>
          </p:spPr>
        </p:pic>
        <p:sp>
          <p:nvSpPr>
            <p:cNvPr id="61" name="TextBox 61"/>
            <p:cNvSpPr txBox="1"/>
            <p:nvPr/>
          </p:nvSpPr>
          <p:spPr>
            <a:xfrm>
              <a:off x="8061374" y="2428108"/>
              <a:ext cx="884361" cy="264816"/>
            </a:xfrm>
            <a:prstGeom prst="rect">
              <a:avLst/>
            </a:prstGeom>
            <a:noFill/>
          </p:spPr>
          <p:txBody>
            <a:bodyPr wrap="square" rtlCol="0">
              <a:spAutoFit/>
            </a:bodyPr>
            <a:lstStyle/>
            <a:p>
              <a:r>
                <a:rPr lang="en-US" sz="1121" dirty="0">
                  <a:solidFill>
                    <a:srgbClr val="FFFFFF"/>
                  </a:solidFill>
                </a:rPr>
                <a:t>Office 365</a:t>
              </a:r>
              <a:endParaRPr lang="en-US" sz="1121" dirty="0">
                <a:solidFill>
                  <a:srgbClr val="FFFFFF"/>
                </a:solidFill>
              </a:endParaRPr>
            </a:p>
          </p:txBody>
        </p:sp>
      </p:grpSp>
      <p:grpSp>
        <p:nvGrpSpPr>
          <p:cNvPr id="15" name="Group 14"/>
          <p:cNvGrpSpPr/>
          <p:nvPr/>
        </p:nvGrpSpPr>
        <p:grpSpPr>
          <a:xfrm>
            <a:off x="8860992" y="1416624"/>
            <a:ext cx="797261" cy="641905"/>
            <a:chOff x="8828197" y="2081420"/>
            <a:chExt cx="782587" cy="630091"/>
          </a:xfrm>
        </p:grpSpPr>
        <p:sp>
          <p:nvSpPr>
            <p:cNvPr id="64" name="TextBox 59"/>
            <p:cNvSpPr txBox="1"/>
            <p:nvPr/>
          </p:nvSpPr>
          <p:spPr>
            <a:xfrm>
              <a:off x="8828197" y="2446695"/>
              <a:ext cx="782587" cy="264816"/>
            </a:xfrm>
            <a:prstGeom prst="rect">
              <a:avLst/>
            </a:prstGeom>
            <a:noFill/>
          </p:spPr>
          <p:txBody>
            <a:bodyPr wrap="none" rtlCol="0">
              <a:spAutoFit/>
            </a:bodyPr>
            <a:lstStyle/>
            <a:p>
              <a:r>
                <a:rPr lang="en-US" sz="1121" dirty="0">
                  <a:solidFill>
                    <a:srgbClr val="FFFFFF"/>
                  </a:solidFill>
                </a:rPr>
                <a:t>Salesforce</a:t>
              </a:r>
              <a:endParaRPr lang="en-US" sz="1121" dirty="0">
                <a:solidFill>
                  <a:srgbClr val="FFFFFF"/>
                </a:solidFill>
              </a:endParaRPr>
            </a:p>
          </p:txBody>
        </p:sp>
        <p:pic>
          <p:nvPicPr>
            <p:cNvPr id="65" name="Picture 60"/>
            <p:cNvPicPr>
              <a:picLocks noChangeAspect="1"/>
            </p:cNvPicPr>
            <p:nvPr/>
          </p:nvPicPr>
          <p:blipFill>
            <a:blip r:embed="rId16">
              <a:biLevel thresh="25000"/>
            </a:blip>
            <a:stretch>
              <a:fillRect/>
            </a:stretch>
          </p:blipFill>
          <p:spPr>
            <a:xfrm>
              <a:off x="8959634" y="2081420"/>
              <a:ext cx="581788" cy="377913"/>
            </a:xfrm>
            <a:prstGeom prst="rect">
              <a:avLst/>
            </a:prstGeom>
          </p:spPr>
        </p:pic>
      </p:grpSp>
      <p:grpSp>
        <p:nvGrpSpPr>
          <p:cNvPr id="16" name="Group 15"/>
          <p:cNvGrpSpPr/>
          <p:nvPr/>
        </p:nvGrpSpPr>
        <p:grpSpPr>
          <a:xfrm>
            <a:off x="10090757" y="1324918"/>
            <a:ext cx="762965" cy="763111"/>
            <a:chOff x="9519482" y="1958975"/>
            <a:chExt cx="748923" cy="749066"/>
          </a:xfrm>
        </p:grpSpPr>
        <p:pic>
          <p:nvPicPr>
            <p:cNvPr id="4" name="Picture 3"/>
            <p:cNvPicPr>
              <a:picLocks noChangeAspect="1"/>
            </p:cNvPicPr>
            <p:nvPr/>
          </p:nvPicPr>
          <p:blipFill rotWithShape="1">
            <a:blip r:embed="rId17">
              <a:extLst>
                <a:ext uri="{28A0092B-C50C-407E-A947-70E740481C1C}">
                  <a14:useLocalDpi xmlns:a14="http://schemas.microsoft.com/office/drawing/2010/main" val="0"/>
                </a:ext>
              </a:extLst>
            </a:blip>
            <a:srcRect l="3246" t="7863" r="66013" b="39766"/>
            <a:stretch/>
          </p:blipFill>
          <p:spPr>
            <a:xfrm>
              <a:off x="9604015" y="1958975"/>
              <a:ext cx="592999" cy="547384"/>
            </a:xfrm>
            <a:prstGeom prst="rect">
              <a:avLst/>
            </a:prstGeom>
          </p:spPr>
        </p:pic>
        <p:sp>
          <p:nvSpPr>
            <p:cNvPr id="66" name="TextBox 59"/>
            <p:cNvSpPr txBox="1"/>
            <p:nvPr/>
          </p:nvSpPr>
          <p:spPr>
            <a:xfrm>
              <a:off x="9519482" y="2443225"/>
              <a:ext cx="748923" cy="264816"/>
            </a:xfrm>
            <a:prstGeom prst="rect">
              <a:avLst/>
            </a:prstGeom>
            <a:noFill/>
          </p:spPr>
          <p:txBody>
            <a:bodyPr wrap="none" rtlCol="0">
              <a:spAutoFit/>
            </a:bodyPr>
            <a:lstStyle/>
            <a:p>
              <a:r>
                <a:rPr lang="en-US" sz="1121" dirty="0">
                  <a:solidFill>
                    <a:srgbClr val="FFFFFF"/>
                  </a:solidFill>
                </a:rPr>
                <a:t>Dynamics</a:t>
              </a:r>
              <a:endParaRPr lang="en-US" sz="1121" dirty="0">
                <a:solidFill>
                  <a:srgbClr val="FFFFFF"/>
                </a:solidFill>
              </a:endParaRPr>
            </a:p>
          </p:txBody>
        </p:sp>
      </p:grpSp>
      <p:grpSp>
        <p:nvGrpSpPr>
          <p:cNvPr id="71" name="Group 70"/>
          <p:cNvGrpSpPr/>
          <p:nvPr/>
        </p:nvGrpSpPr>
        <p:grpSpPr>
          <a:xfrm>
            <a:off x="8853739" y="5299440"/>
            <a:ext cx="1163688" cy="1013026"/>
            <a:chOff x="7627934" y="5239196"/>
            <a:chExt cx="1142270" cy="994381"/>
          </a:xfrm>
        </p:grpSpPr>
        <p:sp>
          <p:nvSpPr>
            <p:cNvPr id="48" name="Lightning Bolt 47"/>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TextBox 67"/>
            <p:cNvSpPr txBox="1"/>
            <p:nvPr/>
          </p:nvSpPr>
          <p:spPr>
            <a:xfrm>
              <a:off x="7627934" y="5803266"/>
              <a:ext cx="1142270"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In-App</a:t>
              </a:r>
              <a:endParaRPr lang="en-US" sz="1077" kern="0" dirty="0">
                <a:solidFill>
                  <a:srgbClr val="FFFFFF"/>
                </a:solidFill>
              </a:endParaRPr>
            </a:p>
          </p:txBody>
        </p:sp>
      </p:grpSp>
      <p:grpSp>
        <p:nvGrpSpPr>
          <p:cNvPr id="75" name="Group 74"/>
          <p:cNvGrpSpPr/>
          <p:nvPr/>
        </p:nvGrpSpPr>
        <p:grpSpPr>
          <a:xfrm>
            <a:off x="8008341" y="5290431"/>
            <a:ext cx="970656" cy="1030587"/>
            <a:chOff x="8872474" y="5203497"/>
            <a:chExt cx="952791" cy="1011619"/>
          </a:xfrm>
        </p:grpSpPr>
        <p:pic>
          <p:nvPicPr>
            <p:cNvPr id="73" name="Picture 7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74" name="TextBox 73"/>
            <p:cNvSpPr txBox="1"/>
            <p:nvPr/>
          </p:nvSpPr>
          <p:spPr>
            <a:xfrm>
              <a:off x="8872474" y="5784805"/>
              <a:ext cx="952791" cy="430311"/>
            </a:xfrm>
            <a:prstGeom prst="rect">
              <a:avLst/>
            </a:prstGeom>
            <a:noFill/>
          </p:spPr>
          <p:txBody>
            <a:bodyPr wrap="square" lIns="179031" tIns="143225" rIns="179031" bIns="143225" rtlCol="0">
              <a:spAutoFit/>
            </a:bodyPr>
            <a:lstStyle/>
            <a:p>
              <a:pPr algn="ctr" defTabSz="912913">
                <a:lnSpc>
                  <a:spcPct val="90000"/>
                </a:lnSpc>
                <a:defRPr/>
              </a:pPr>
              <a:r>
                <a:rPr lang="en-US" sz="1077" kern="0" dirty="0">
                  <a:solidFill>
                    <a:srgbClr val="FFFFFF"/>
                  </a:solidFill>
                </a:rPr>
                <a:t>Kindle</a:t>
              </a:r>
              <a:endParaRPr lang="en-US" sz="1077" kern="0" dirty="0">
                <a:solidFill>
                  <a:srgbClr val="FFFFFF"/>
                </a:solidFill>
              </a:endParaRPr>
            </a:p>
          </p:txBody>
        </p:sp>
      </p:grpSp>
    </p:spTree>
    <p:extLst>
      <p:ext uri="{BB962C8B-B14F-4D97-AF65-F5344CB8AC3E}">
        <p14:creationId xmlns:p14="http://schemas.microsoft.com/office/powerpoint/2010/main" val="1498807219"/>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Demo: </a:t>
            </a:r>
            <a:r>
              <a:rPr lang="en-US" dirty="0" smtClean="0"/>
              <a:t>Getting Started</a:t>
            </a:r>
            <a:endParaRPr lang="en-US" dirty="0"/>
          </a:p>
        </p:txBody>
      </p:sp>
    </p:spTree>
    <p:extLst>
      <p:ext uri="{BB962C8B-B14F-4D97-AF65-F5344CB8AC3E}">
        <p14:creationId xmlns:p14="http://schemas.microsoft.com/office/powerpoint/2010/main" val="10473797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07962" y="2861129"/>
            <a:ext cx="11877675" cy="1043363"/>
          </a:xfrm>
        </p:spPr>
        <p:txBody>
          <a:bodyPr/>
          <a:lstStyle/>
          <a:p>
            <a:r>
              <a:rPr lang="en-US" sz="5400" dirty="0" smtClean="0"/>
              <a:t>Data Storage</a:t>
            </a:r>
            <a:endParaRPr lang="en-US" sz="5400" dirty="0"/>
          </a:p>
        </p:txBody>
      </p:sp>
    </p:spTree>
    <p:extLst>
      <p:ext uri="{BB962C8B-B14F-4D97-AF65-F5344CB8AC3E}">
        <p14:creationId xmlns:p14="http://schemas.microsoft.com/office/powerpoint/2010/main" val="171178790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16"/>
          <p:cNvSpPr>
            <a:spLocks noGrp="1"/>
          </p:cNvSpPr>
          <p:nvPr>
            <p:ph type="title"/>
          </p:nvPr>
        </p:nvSpPr>
        <p:spPr>
          <a:xfrm>
            <a:off x="274320" y="291751"/>
            <a:ext cx="11887200" cy="904493"/>
          </a:xfrm>
        </p:spPr>
        <p:txBody>
          <a:bodyPr/>
          <a:lstStyle/>
          <a:p>
            <a:r>
              <a:rPr lang="en-US" dirty="0" smtClean="0">
                <a:solidFill>
                  <a:schemeClr val="tx1"/>
                </a:solidFill>
              </a:rPr>
              <a:t>Connect to any data source</a:t>
            </a:r>
            <a:endParaRPr lang="en-US" dirty="0">
              <a:solidFill>
                <a:schemeClr val="tx1"/>
              </a:solidFill>
            </a:endParaRPr>
          </a:p>
        </p:txBody>
      </p:sp>
      <p:cxnSp>
        <p:nvCxnSpPr>
          <p:cNvPr id="5" name="Straight Arrow Connector 4"/>
          <p:cNvCxnSpPr/>
          <p:nvPr/>
        </p:nvCxnSpPr>
        <p:spPr>
          <a:xfrm>
            <a:off x="4502233" y="4027456"/>
            <a:ext cx="346202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4812749" y="4194284"/>
            <a:ext cx="3307787"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2">
            <a:duotone>
              <a:schemeClr val="accent2">
                <a:shade val="45000"/>
                <a:satMod val="135000"/>
              </a:schemeClr>
              <a:prstClr val="white"/>
            </a:duotone>
          </a:blip>
          <a:stretch>
            <a:fillRect/>
          </a:stretch>
        </p:blipFill>
        <p:spPr>
          <a:xfrm>
            <a:off x="2983266" y="2974237"/>
            <a:ext cx="1033713" cy="1592466"/>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blip>
          <a:stretch>
            <a:fillRect/>
          </a:stretch>
        </p:blipFill>
        <p:spPr>
          <a:xfrm>
            <a:off x="739618" y="3095038"/>
            <a:ext cx="1009007" cy="1361302"/>
          </a:xfrm>
          <a:prstGeom prst="rect">
            <a:avLst/>
          </a:prstGeom>
        </p:spPr>
      </p:pic>
      <p:cxnSp>
        <p:nvCxnSpPr>
          <p:cNvPr id="9" name="Straight Arrow Connector 8"/>
          <p:cNvCxnSpPr/>
          <p:nvPr/>
        </p:nvCxnSpPr>
        <p:spPr>
          <a:xfrm>
            <a:off x="1748624" y="3882568"/>
            <a:ext cx="1039056" cy="163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1751734" y="4027456"/>
            <a:ext cx="1035947"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834665" y="4729638"/>
            <a:ext cx="1492909" cy="307328"/>
          </a:xfrm>
          <a:prstGeom prst="rect">
            <a:avLst/>
          </a:prstGeom>
          <a:noFill/>
        </p:spPr>
        <p:txBody>
          <a:bodyPr wrap="none" rtlCol="0">
            <a:spAutoFit/>
          </a:bodyPr>
          <a:lstStyle/>
          <a:p>
            <a:r>
              <a:rPr lang="en-US" sz="1397" b="1" dirty="0" smtClean="0"/>
              <a:t>Azure Mobile App</a:t>
            </a:r>
            <a:endParaRPr lang="en-US" sz="1397" dirty="0"/>
          </a:p>
        </p:txBody>
      </p:sp>
      <p:sp>
        <p:nvSpPr>
          <p:cNvPr id="12" name="TextBox 11"/>
          <p:cNvSpPr txBox="1"/>
          <p:nvPr/>
        </p:nvSpPr>
        <p:spPr>
          <a:xfrm>
            <a:off x="862302" y="4728151"/>
            <a:ext cx="683860" cy="313090"/>
          </a:xfrm>
          <a:prstGeom prst="rect">
            <a:avLst/>
          </a:prstGeom>
          <a:noFill/>
        </p:spPr>
        <p:txBody>
          <a:bodyPr wrap="none" rtlCol="0">
            <a:spAutoFit/>
          </a:bodyPr>
          <a:lstStyle/>
          <a:p>
            <a:r>
              <a:rPr lang="en-US" sz="1397" b="1" dirty="0">
                <a:solidFill>
                  <a:srgbClr val="FFFFFF"/>
                </a:solidFill>
              </a:rPr>
              <a:t>Device</a:t>
            </a:r>
            <a:endParaRPr lang="en-US" sz="1397" dirty="0">
              <a:solidFill>
                <a:srgbClr val="FFFFFF"/>
              </a:solidFill>
            </a:endParaRPr>
          </a:p>
        </p:txBody>
      </p:sp>
      <p:sp>
        <p:nvSpPr>
          <p:cNvPr id="13" name="Left Brace 12"/>
          <p:cNvSpPr/>
          <p:nvPr/>
        </p:nvSpPr>
        <p:spPr>
          <a:xfrm>
            <a:off x="8518379" y="1210957"/>
            <a:ext cx="183087" cy="4397706"/>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sz="1834"/>
          </a:p>
        </p:txBody>
      </p:sp>
      <p:grpSp>
        <p:nvGrpSpPr>
          <p:cNvPr id="14" name="Group 5"/>
          <p:cNvGrpSpPr/>
          <p:nvPr/>
        </p:nvGrpSpPr>
        <p:grpSpPr>
          <a:xfrm>
            <a:off x="9316685" y="1626669"/>
            <a:ext cx="1204937" cy="905112"/>
            <a:chOff x="9263838" y="1459884"/>
            <a:chExt cx="1206647" cy="947329"/>
          </a:xfrm>
        </p:grpSpPr>
        <p:pic>
          <p:nvPicPr>
            <p:cNvPr id="15" name="Picture 14"/>
            <p:cNvPicPr>
              <a:picLocks noChangeAspect="1"/>
            </p:cNvPicPr>
            <p:nvPr/>
          </p:nvPicPr>
          <p:blipFill>
            <a:blip r:embed="rId4">
              <a:duotone>
                <a:schemeClr val="accent2">
                  <a:shade val="45000"/>
                  <a:satMod val="135000"/>
                </a:schemeClr>
                <a:prstClr val="white"/>
              </a:duotone>
            </a:blip>
            <a:stretch>
              <a:fillRect/>
            </a:stretch>
          </p:blipFill>
          <p:spPr>
            <a:xfrm>
              <a:off x="9657389" y="1459884"/>
              <a:ext cx="553200" cy="584665"/>
            </a:xfrm>
            <a:prstGeom prst="rect">
              <a:avLst/>
            </a:prstGeom>
          </p:spPr>
        </p:pic>
        <p:sp>
          <p:nvSpPr>
            <p:cNvPr id="16" name="TextBox 15"/>
            <p:cNvSpPr txBox="1"/>
            <p:nvPr/>
          </p:nvSpPr>
          <p:spPr>
            <a:xfrm>
              <a:off x="9263838" y="2093678"/>
              <a:ext cx="1206647" cy="313535"/>
            </a:xfrm>
            <a:prstGeom prst="rect">
              <a:avLst/>
            </a:prstGeom>
            <a:noFill/>
          </p:spPr>
          <p:txBody>
            <a:bodyPr wrap="none" rtlCol="0">
              <a:spAutoFit/>
            </a:bodyPr>
            <a:lstStyle/>
            <a:p>
              <a:r>
                <a:rPr lang="en-US" sz="1397" b="1" dirty="0"/>
                <a:t>SQL Database</a:t>
              </a:r>
              <a:endParaRPr lang="en-US" sz="1397" dirty="0"/>
            </a:p>
          </p:txBody>
        </p:sp>
      </p:grpSp>
      <p:sp>
        <p:nvSpPr>
          <p:cNvPr id="17" name="TextBox 24"/>
          <p:cNvSpPr txBox="1"/>
          <p:nvPr/>
        </p:nvSpPr>
        <p:spPr>
          <a:xfrm>
            <a:off x="9498870" y="4996802"/>
            <a:ext cx="673582" cy="307328"/>
          </a:xfrm>
          <a:prstGeom prst="rect">
            <a:avLst/>
          </a:prstGeom>
          <a:noFill/>
        </p:spPr>
        <p:txBody>
          <a:bodyPr wrap="none" rtlCol="0">
            <a:spAutoFit/>
          </a:bodyPr>
          <a:lstStyle/>
          <a:p>
            <a:r>
              <a:rPr lang="en-US" sz="1397" b="1" dirty="0" err="1" smtClean="0"/>
              <a:t>DocDB</a:t>
            </a:r>
            <a:endParaRPr lang="en-US" sz="1397" dirty="0"/>
          </a:p>
        </p:txBody>
      </p:sp>
      <p:sp>
        <p:nvSpPr>
          <p:cNvPr id="18" name="TextBox 25"/>
          <p:cNvSpPr txBox="1"/>
          <p:nvPr/>
        </p:nvSpPr>
        <p:spPr>
          <a:xfrm>
            <a:off x="10358409" y="2598770"/>
            <a:ext cx="1184556" cy="313090"/>
          </a:xfrm>
          <a:prstGeom prst="rect">
            <a:avLst/>
          </a:prstGeom>
          <a:noFill/>
        </p:spPr>
        <p:txBody>
          <a:bodyPr wrap="none" rtlCol="0">
            <a:spAutoFit/>
          </a:bodyPr>
          <a:lstStyle/>
          <a:p>
            <a:r>
              <a:rPr lang="en-US" sz="1397" b="1" dirty="0"/>
              <a:t>Table Storage</a:t>
            </a:r>
            <a:endParaRPr lang="en-US" sz="1397" dirty="0"/>
          </a:p>
        </p:txBody>
      </p:sp>
      <p:pic>
        <p:nvPicPr>
          <p:cNvPr id="19" name="Picture 29"/>
          <p:cNvPicPr>
            <a:picLocks noChangeAspect="1"/>
          </p:cNvPicPr>
          <p:nvPr/>
        </p:nvPicPr>
        <p:blipFill>
          <a:blip r:embed="rId5">
            <a:duotone>
              <a:schemeClr val="accent2">
                <a:shade val="45000"/>
                <a:satMod val="135000"/>
              </a:schemeClr>
              <a:prstClr val="white"/>
            </a:duotone>
          </a:blip>
          <a:stretch>
            <a:fillRect/>
          </a:stretch>
        </p:blipFill>
        <p:spPr>
          <a:xfrm>
            <a:off x="10670467" y="1924755"/>
            <a:ext cx="601490" cy="500272"/>
          </a:xfrm>
          <a:prstGeom prst="rect">
            <a:avLst/>
          </a:prstGeom>
        </p:spPr>
      </p:pic>
      <p:pic>
        <p:nvPicPr>
          <p:cNvPr id="20" name="Picture 30"/>
          <p:cNvPicPr>
            <a:picLocks noChangeAspect="1"/>
          </p:cNvPicPr>
          <p:nvPr/>
        </p:nvPicPr>
        <p:blipFill>
          <a:blip r:embed="rId6">
            <a:duotone>
              <a:schemeClr val="accent2">
                <a:shade val="45000"/>
                <a:satMod val="135000"/>
              </a:schemeClr>
              <a:prstClr val="white"/>
            </a:duotone>
          </a:blip>
          <a:stretch>
            <a:fillRect/>
          </a:stretch>
        </p:blipFill>
        <p:spPr>
          <a:xfrm>
            <a:off x="9321397" y="3651994"/>
            <a:ext cx="702679" cy="618367"/>
          </a:xfrm>
          <a:prstGeom prst="rect">
            <a:avLst/>
          </a:prstGeom>
        </p:spPr>
      </p:pic>
      <p:sp>
        <p:nvSpPr>
          <p:cNvPr id="21" name="TextBox 42"/>
          <p:cNvSpPr txBox="1"/>
          <p:nvPr/>
        </p:nvSpPr>
        <p:spPr>
          <a:xfrm>
            <a:off x="9206751" y="4323078"/>
            <a:ext cx="905042" cy="313090"/>
          </a:xfrm>
          <a:prstGeom prst="rect">
            <a:avLst/>
          </a:prstGeom>
          <a:noFill/>
        </p:spPr>
        <p:txBody>
          <a:bodyPr wrap="none" rtlCol="0">
            <a:spAutoFit/>
          </a:bodyPr>
          <a:lstStyle/>
          <a:p>
            <a:r>
              <a:rPr lang="en-US" sz="1397" b="1" dirty="0"/>
              <a:t>Dynamics</a:t>
            </a:r>
            <a:endParaRPr lang="en-US" sz="1397" dirty="0"/>
          </a:p>
        </p:txBody>
      </p:sp>
      <p:pic>
        <p:nvPicPr>
          <p:cNvPr id="22" name="Picture 58"/>
          <p:cNvPicPr>
            <a:picLocks noChangeAspect="1"/>
          </p:cNvPicPr>
          <p:nvPr/>
        </p:nvPicPr>
        <p:blipFill>
          <a:blip r:embed="rId7">
            <a:duotone>
              <a:schemeClr val="accent2">
                <a:shade val="45000"/>
                <a:satMod val="135000"/>
              </a:schemeClr>
              <a:prstClr val="white"/>
            </a:duotone>
          </a:blip>
          <a:stretch>
            <a:fillRect/>
          </a:stretch>
        </p:blipFill>
        <p:spPr>
          <a:xfrm>
            <a:off x="9266330" y="2676690"/>
            <a:ext cx="796943" cy="495304"/>
          </a:xfrm>
          <a:prstGeom prst="rect">
            <a:avLst/>
          </a:prstGeom>
        </p:spPr>
      </p:pic>
      <p:sp>
        <p:nvSpPr>
          <p:cNvPr id="23" name="TextBox 59"/>
          <p:cNvSpPr txBox="1"/>
          <p:nvPr/>
        </p:nvSpPr>
        <p:spPr>
          <a:xfrm>
            <a:off x="9176253" y="3174716"/>
            <a:ext cx="941295" cy="313090"/>
          </a:xfrm>
          <a:prstGeom prst="rect">
            <a:avLst/>
          </a:prstGeom>
          <a:noFill/>
        </p:spPr>
        <p:txBody>
          <a:bodyPr wrap="none" rtlCol="0">
            <a:spAutoFit/>
          </a:bodyPr>
          <a:lstStyle/>
          <a:p>
            <a:r>
              <a:rPr lang="en-US" sz="1397" b="1" dirty="0"/>
              <a:t>Salesforce</a:t>
            </a:r>
            <a:endParaRPr lang="en-US" sz="1397" dirty="0"/>
          </a:p>
        </p:txBody>
      </p:sp>
      <p:pic>
        <p:nvPicPr>
          <p:cNvPr id="24" name="Picture 60"/>
          <p:cNvPicPr>
            <a:picLocks noChangeAspect="1"/>
          </p:cNvPicPr>
          <p:nvPr/>
        </p:nvPicPr>
        <p:blipFill>
          <a:blip r:embed="rId7">
            <a:duotone>
              <a:schemeClr val="accent2">
                <a:shade val="45000"/>
                <a:satMod val="135000"/>
              </a:schemeClr>
              <a:prstClr val="white"/>
            </a:duotone>
          </a:blip>
          <a:stretch>
            <a:fillRect/>
          </a:stretch>
        </p:blipFill>
        <p:spPr>
          <a:xfrm>
            <a:off x="10535434" y="4126234"/>
            <a:ext cx="796943" cy="495304"/>
          </a:xfrm>
          <a:prstGeom prst="rect">
            <a:avLst/>
          </a:prstGeom>
        </p:spPr>
      </p:pic>
      <p:sp>
        <p:nvSpPr>
          <p:cNvPr id="25" name="TextBox 61"/>
          <p:cNvSpPr txBox="1"/>
          <p:nvPr/>
        </p:nvSpPr>
        <p:spPr>
          <a:xfrm>
            <a:off x="10445356" y="4624260"/>
            <a:ext cx="949134" cy="313090"/>
          </a:xfrm>
          <a:prstGeom prst="rect">
            <a:avLst/>
          </a:prstGeom>
          <a:noFill/>
        </p:spPr>
        <p:txBody>
          <a:bodyPr wrap="none" rtlCol="0">
            <a:spAutoFit/>
          </a:bodyPr>
          <a:lstStyle/>
          <a:p>
            <a:r>
              <a:rPr lang="en-US" sz="1397" b="1" dirty="0"/>
              <a:t>Office 365</a:t>
            </a:r>
            <a:endParaRPr lang="en-US" sz="1397" dirty="0"/>
          </a:p>
        </p:txBody>
      </p:sp>
      <p:sp>
        <p:nvSpPr>
          <p:cNvPr id="26" name="TextBox 1023"/>
          <p:cNvSpPr txBox="1"/>
          <p:nvPr/>
        </p:nvSpPr>
        <p:spPr>
          <a:xfrm>
            <a:off x="10670467" y="3252316"/>
            <a:ext cx="470974" cy="313090"/>
          </a:xfrm>
          <a:prstGeom prst="rect">
            <a:avLst/>
          </a:prstGeom>
          <a:noFill/>
        </p:spPr>
        <p:txBody>
          <a:bodyPr wrap="none" rtlCol="0">
            <a:spAutoFit/>
          </a:bodyPr>
          <a:lstStyle/>
          <a:p>
            <a:r>
              <a:rPr lang="en-US" sz="1397" b="1" dirty="0"/>
              <a:t>SAP</a:t>
            </a:r>
            <a:endParaRPr lang="en-US" sz="1397" dirty="0"/>
          </a:p>
        </p:txBody>
      </p:sp>
      <p:sp>
        <p:nvSpPr>
          <p:cNvPr id="31" name="TextBox 24"/>
          <p:cNvSpPr txBox="1"/>
          <p:nvPr/>
        </p:nvSpPr>
        <p:spPr>
          <a:xfrm>
            <a:off x="10645854" y="3814169"/>
            <a:ext cx="931694" cy="313090"/>
          </a:xfrm>
          <a:prstGeom prst="rect">
            <a:avLst/>
          </a:prstGeom>
          <a:noFill/>
        </p:spPr>
        <p:txBody>
          <a:bodyPr wrap="none" rtlCol="0">
            <a:spAutoFit/>
          </a:bodyPr>
          <a:lstStyle/>
          <a:p>
            <a:r>
              <a:rPr lang="en-US" sz="1397" b="1" dirty="0" err="1"/>
              <a:t>MongoDB</a:t>
            </a:r>
            <a:endParaRPr lang="en-US" sz="1397" dirty="0"/>
          </a:p>
        </p:txBody>
      </p:sp>
    </p:spTree>
    <p:extLst>
      <p:ext uri="{BB962C8B-B14F-4D97-AF65-F5344CB8AC3E}">
        <p14:creationId xmlns:p14="http://schemas.microsoft.com/office/powerpoint/2010/main" val="17101168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Integrate with On-Premises </a:t>
            </a:r>
            <a:r>
              <a:rPr lang="en-US" dirty="0" smtClean="0"/>
              <a:t/>
            </a:r>
            <a:br>
              <a:rPr lang="en-US" dirty="0" smtClean="0"/>
            </a:br>
            <a:r>
              <a:rPr lang="en-US" dirty="0" smtClean="0"/>
              <a:t>Enterprise </a:t>
            </a:r>
            <a:r>
              <a:rPr lang="en-US" dirty="0"/>
              <a:t>Systems</a:t>
            </a:r>
          </a:p>
        </p:txBody>
      </p:sp>
      <p:pic>
        <p:nvPicPr>
          <p:cNvPr id="5" name="Picture 4"/>
          <p:cNvPicPr>
            <a:picLocks noChangeAspect="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666861" y="3925479"/>
            <a:ext cx="735367" cy="735367"/>
          </a:xfrm>
          <a:prstGeom prst="rect">
            <a:avLst/>
          </a:prstGeom>
        </p:spPr>
      </p:pic>
      <p:pic>
        <p:nvPicPr>
          <p:cNvPr id="6" name="Picture 73"/>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5264" y="3789742"/>
            <a:ext cx="625545" cy="1006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5496649" y="2483153"/>
            <a:ext cx="1" cy="3620008"/>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72364" y="2483158"/>
            <a:ext cx="2562863" cy="645932"/>
          </a:xfrm>
          <a:prstGeom prst="rect">
            <a:avLst/>
          </a:prstGeom>
          <a:noFill/>
        </p:spPr>
        <p:txBody>
          <a:bodyPr wrap="square" lIns="186283" tIns="149027" rIns="186283" bIns="149027" rtlCol="0">
            <a:spAutoFit/>
          </a:bodyPr>
          <a:lstStyle/>
          <a:p>
            <a:pPr algn="ctr">
              <a:lnSpc>
                <a:spcPct val="90000"/>
              </a:lnSpc>
              <a:spcAft>
                <a:spcPts val="611"/>
              </a:spcAft>
            </a:pPr>
            <a:r>
              <a:rPr lang="en-US" sz="2445" dirty="0"/>
              <a:t>Microsoft Azure</a:t>
            </a:r>
          </a:p>
        </p:txBody>
      </p:sp>
      <p:sp>
        <p:nvSpPr>
          <p:cNvPr id="10" name="TextBox 9"/>
          <p:cNvSpPr txBox="1"/>
          <p:nvPr/>
        </p:nvSpPr>
        <p:spPr>
          <a:xfrm>
            <a:off x="7098060" y="2451086"/>
            <a:ext cx="2562863" cy="646339"/>
          </a:xfrm>
          <a:prstGeom prst="rect">
            <a:avLst/>
          </a:prstGeom>
          <a:noFill/>
        </p:spPr>
        <p:txBody>
          <a:bodyPr wrap="square" lIns="186283" tIns="149027" rIns="186283" bIns="149027" rtlCol="0">
            <a:spAutoFit/>
          </a:bodyPr>
          <a:lstStyle/>
          <a:p>
            <a:pPr algn="ctr">
              <a:lnSpc>
                <a:spcPct val="90000"/>
              </a:lnSpc>
              <a:spcAft>
                <a:spcPts val="611"/>
              </a:spcAft>
            </a:pPr>
            <a:r>
              <a:rPr lang="en-US" sz="2445" dirty="0"/>
              <a:t>Your Enterprise</a:t>
            </a:r>
          </a:p>
        </p:txBody>
      </p:sp>
      <p:sp>
        <p:nvSpPr>
          <p:cNvPr id="15" name="Left-Right Arrow 14"/>
          <p:cNvSpPr/>
          <p:nvPr/>
        </p:nvSpPr>
        <p:spPr bwMode="auto">
          <a:xfrm>
            <a:off x="2167981" y="4109317"/>
            <a:ext cx="1441705" cy="367685"/>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83" tIns="149027" rIns="186283" bIns="149027" numCol="1" spcCol="0" rtlCol="0" fromWordArt="0" anchor="t" anchorCtr="0" forceAA="0" compatLnSpc="1">
            <a:prstTxWarp prst="textNoShape">
              <a:avLst/>
            </a:prstTxWarp>
            <a:noAutofit/>
          </a:bodyPr>
          <a:lstStyle/>
          <a:p>
            <a:pPr algn="ctr" defTabSz="949820" fontAlgn="base">
              <a:lnSpc>
                <a:spcPct val="90000"/>
              </a:lnSpc>
              <a:spcBef>
                <a:spcPct val="0"/>
              </a:spcBef>
              <a:spcAft>
                <a:spcPct val="0"/>
              </a:spcAft>
            </a:pPr>
            <a:endParaRPr lang="en-US" sz="2445" dirty="0" err="1">
              <a:solidFill>
                <a:prstClr val="black"/>
              </a:solidFill>
              <a:ea typeface="Segoe UI" pitchFamily="34" charset="0"/>
              <a:cs typeface="Segoe UI" pitchFamily="34" charset="0"/>
            </a:endParaRPr>
          </a:p>
        </p:txBody>
      </p:sp>
      <p:sp>
        <p:nvSpPr>
          <p:cNvPr id="18" name="TextBox 17"/>
          <p:cNvSpPr txBox="1"/>
          <p:nvPr/>
        </p:nvSpPr>
        <p:spPr>
          <a:xfrm>
            <a:off x="745086" y="4824067"/>
            <a:ext cx="2105900" cy="646339"/>
          </a:xfrm>
          <a:prstGeom prst="rect">
            <a:avLst/>
          </a:prstGeom>
          <a:noFill/>
        </p:spPr>
        <p:txBody>
          <a:bodyPr wrap="square" lIns="186283" tIns="149027" rIns="186283" bIns="149027" rtlCol="0">
            <a:spAutoFit/>
          </a:bodyPr>
          <a:lstStyle/>
          <a:p>
            <a:pPr algn="ctr">
              <a:lnSpc>
                <a:spcPct val="90000"/>
              </a:lnSpc>
              <a:spcAft>
                <a:spcPts val="611"/>
              </a:spcAft>
            </a:pPr>
            <a:r>
              <a:rPr lang="en-US" sz="1223" i="1" dirty="0"/>
              <a:t>Connection string points to My-Database:1433</a:t>
            </a:r>
            <a:endParaRPr lang="en-US" sz="1070" i="1" dirty="0"/>
          </a:p>
        </p:txBody>
      </p:sp>
      <p:pic>
        <p:nvPicPr>
          <p:cNvPr id="7" name="Picture 6"/>
          <p:cNvPicPr>
            <a:picLocks noChangeAspect="1"/>
          </p:cNvPicPr>
          <p:nvPr/>
        </p:nvPicPr>
        <p:blipFill>
          <a:blip r:embed="rId6">
            <a:duotone>
              <a:schemeClr val="accent2">
                <a:shade val="45000"/>
                <a:satMod val="135000"/>
              </a:schemeClr>
              <a:prstClr val="white"/>
            </a:duotone>
          </a:blip>
          <a:stretch>
            <a:fillRect/>
          </a:stretch>
        </p:blipFill>
        <p:spPr>
          <a:xfrm>
            <a:off x="9134752" y="3641206"/>
            <a:ext cx="1005315" cy="1303914"/>
          </a:xfrm>
          <a:prstGeom prst="rect">
            <a:avLst/>
          </a:prstGeom>
        </p:spPr>
      </p:pic>
      <p:sp>
        <p:nvSpPr>
          <p:cNvPr id="4" name="Rectangle 3"/>
          <p:cNvSpPr/>
          <p:nvPr/>
        </p:nvSpPr>
        <p:spPr bwMode="auto">
          <a:xfrm>
            <a:off x="6544832" y="3908072"/>
            <a:ext cx="1228501" cy="77018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283" tIns="149027" rIns="186283" bIns="149027" numCol="1" spcCol="0" rtlCol="0" fromWordArt="0" anchor="t" anchorCtr="0" forceAA="0" compatLnSpc="1">
            <a:prstTxWarp prst="textNoShape">
              <a:avLst/>
            </a:prstTxWarp>
            <a:noAutofit/>
          </a:bodyPr>
          <a:lstStyle/>
          <a:p>
            <a:pPr algn="ctr" defTabSz="949820" fontAlgn="base">
              <a:lnSpc>
                <a:spcPct val="90000"/>
              </a:lnSpc>
              <a:spcBef>
                <a:spcPct val="0"/>
              </a:spcBef>
              <a:spcAft>
                <a:spcPct val="0"/>
              </a:spcAft>
            </a:pPr>
            <a:r>
              <a:rPr lang="en-US" sz="1223" dirty="0">
                <a:solidFill>
                  <a:prstClr val="black"/>
                </a:solidFill>
                <a:ea typeface="Segoe UI" pitchFamily="34" charset="0"/>
                <a:cs typeface="Segoe UI" pitchFamily="34" charset="0"/>
              </a:rPr>
              <a:t>Hybrid Connection Manager</a:t>
            </a:r>
          </a:p>
        </p:txBody>
      </p:sp>
      <p:pic>
        <p:nvPicPr>
          <p:cNvPr id="11" name="Picture 10"/>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544832" y="3925480"/>
            <a:ext cx="247877" cy="247877"/>
          </a:xfrm>
          <a:prstGeom prst="rect">
            <a:avLst/>
          </a:prstGeom>
        </p:spPr>
      </p:pic>
      <p:sp>
        <p:nvSpPr>
          <p:cNvPr id="14" name="Left-Right Arrow 13"/>
          <p:cNvSpPr/>
          <p:nvPr/>
        </p:nvSpPr>
        <p:spPr bwMode="auto">
          <a:xfrm>
            <a:off x="7830505" y="4109319"/>
            <a:ext cx="1247075" cy="367685"/>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83" tIns="149027" rIns="186283" bIns="149027" numCol="1" spcCol="0" rtlCol="0" fromWordArt="0" anchor="t" anchorCtr="0" forceAA="0" compatLnSpc="1">
            <a:prstTxWarp prst="textNoShape">
              <a:avLst/>
            </a:prstTxWarp>
            <a:noAutofit/>
          </a:bodyPr>
          <a:lstStyle/>
          <a:p>
            <a:pPr algn="ctr" defTabSz="949820" fontAlgn="base">
              <a:lnSpc>
                <a:spcPct val="90000"/>
              </a:lnSpc>
              <a:spcBef>
                <a:spcPct val="0"/>
              </a:spcBef>
              <a:spcAft>
                <a:spcPct val="0"/>
              </a:spcAft>
            </a:pPr>
            <a:endParaRPr lang="en-US" sz="1223" dirty="0">
              <a:solidFill>
                <a:prstClr val="black"/>
              </a:solidFill>
              <a:ea typeface="Segoe UI" pitchFamily="34" charset="0"/>
              <a:cs typeface="Segoe UI" pitchFamily="34" charset="0"/>
            </a:endParaRPr>
          </a:p>
        </p:txBody>
      </p:sp>
      <p:sp>
        <p:nvSpPr>
          <p:cNvPr id="16" name="TextBox 15"/>
          <p:cNvSpPr txBox="1"/>
          <p:nvPr/>
        </p:nvSpPr>
        <p:spPr>
          <a:xfrm>
            <a:off x="8735824" y="4945120"/>
            <a:ext cx="1803171" cy="583157"/>
          </a:xfrm>
          <a:prstGeom prst="rect">
            <a:avLst/>
          </a:prstGeom>
          <a:noFill/>
        </p:spPr>
        <p:txBody>
          <a:bodyPr wrap="none" lIns="186283" tIns="149027" rIns="186283" bIns="149027" rtlCol="0">
            <a:spAutoFit/>
          </a:bodyPr>
          <a:lstStyle/>
          <a:p>
            <a:pPr algn="ctr">
              <a:lnSpc>
                <a:spcPct val="90000"/>
              </a:lnSpc>
              <a:spcAft>
                <a:spcPts val="611"/>
              </a:spcAft>
            </a:pPr>
            <a:r>
              <a:rPr lang="en-US" sz="2038" i="1" dirty="0"/>
              <a:t>My-Database</a:t>
            </a:r>
          </a:p>
        </p:txBody>
      </p:sp>
      <p:sp>
        <p:nvSpPr>
          <p:cNvPr id="19" name="TextBox 18"/>
          <p:cNvSpPr txBox="1"/>
          <p:nvPr/>
        </p:nvSpPr>
        <p:spPr>
          <a:xfrm>
            <a:off x="8096126" y="4301401"/>
            <a:ext cx="715831" cy="470254"/>
          </a:xfrm>
          <a:prstGeom prst="rect">
            <a:avLst/>
          </a:prstGeom>
          <a:noFill/>
        </p:spPr>
        <p:txBody>
          <a:bodyPr wrap="none" lIns="186283" tIns="149027" rIns="186283" bIns="149027" rtlCol="0">
            <a:spAutoFit/>
          </a:bodyPr>
          <a:lstStyle/>
          <a:p>
            <a:pPr algn="ctr">
              <a:lnSpc>
                <a:spcPct val="90000"/>
              </a:lnSpc>
              <a:spcAft>
                <a:spcPts val="611"/>
              </a:spcAft>
            </a:pPr>
            <a:r>
              <a:rPr lang="en-US" sz="1223" i="1" dirty="0"/>
              <a:t>1433</a:t>
            </a:r>
            <a:endParaRPr lang="en-US" sz="1426" i="1" dirty="0"/>
          </a:p>
        </p:txBody>
      </p:sp>
      <p:sp>
        <p:nvSpPr>
          <p:cNvPr id="12" name="Left-Right Arrow 11"/>
          <p:cNvSpPr/>
          <p:nvPr/>
        </p:nvSpPr>
        <p:spPr bwMode="auto">
          <a:xfrm>
            <a:off x="4459400" y="4113324"/>
            <a:ext cx="2028260" cy="367685"/>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83" tIns="149027" rIns="186283" bIns="149027" numCol="1" spcCol="0" rtlCol="0" fromWordArt="0" anchor="t" anchorCtr="0" forceAA="0" compatLnSpc="1">
            <a:prstTxWarp prst="textNoShape">
              <a:avLst/>
            </a:prstTxWarp>
            <a:noAutofit/>
          </a:bodyPr>
          <a:lstStyle/>
          <a:p>
            <a:pPr algn="ctr" defTabSz="949820" fontAlgn="base">
              <a:lnSpc>
                <a:spcPct val="90000"/>
              </a:lnSpc>
              <a:spcBef>
                <a:spcPct val="0"/>
              </a:spcBef>
              <a:spcAft>
                <a:spcPct val="0"/>
              </a:spcAft>
            </a:pPr>
            <a:endParaRPr lang="en-US" sz="2445" dirty="0" err="1">
              <a:solidFill>
                <a:prstClr val="black"/>
              </a:solidFill>
              <a:ea typeface="Segoe UI" pitchFamily="34" charset="0"/>
              <a:cs typeface="Segoe UI" pitchFamily="34" charset="0"/>
            </a:endParaRPr>
          </a:p>
        </p:txBody>
      </p:sp>
    </p:spTree>
    <p:extLst>
      <p:ext uri="{BB962C8B-B14F-4D97-AF65-F5344CB8AC3E}">
        <p14:creationId xmlns:p14="http://schemas.microsoft.com/office/powerpoint/2010/main" val="195503621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duotone>
              <a:schemeClr val="accent2">
                <a:shade val="45000"/>
                <a:satMod val="135000"/>
              </a:schemeClr>
              <a:prstClr val="white"/>
            </a:duotone>
          </a:blip>
          <a:stretch>
            <a:fillRect/>
          </a:stretch>
        </p:blipFill>
        <p:spPr>
          <a:xfrm>
            <a:off x="969385" y="3131267"/>
            <a:ext cx="1009007" cy="1422777"/>
          </a:xfrm>
          <a:prstGeom prst="rect">
            <a:avLst/>
          </a:prstGeom>
        </p:spPr>
      </p:pic>
      <p:sp>
        <p:nvSpPr>
          <p:cNvPr id="17" name="Title 16"/>
          <p:cNvSpPr>
            <a:spLocks noGrp="1"/>
          </p:cNvSpPr>
          <p:nvPr>
            <p:ph type="title"/>
          </p:nvPr>
        </p:nvSpPr>
        <p:spPr/>
        <p:txBody>
          <a:bodyPr/>
          <a:lstStyle/>
          <a:p>
            <a:r>
              <a:rPr lang="en-US" dirty="0" smtClean="0"/>
              <a:t>Offline </a:t>
            </a:r>
            <a:r>
              <a:rPr lang="en-US" dirty="0"/>
              <a:t>Data Sync</a:t>
            </a:r>
          </a:p>
        </p:txBody>
      </p:sp>
      <p:cxnSp>
        <p:nvCxnSpPr>
          <p:cNvPr id="8" name="Straight Arrow Connector 7"/>
          <p:cNvCxnSpPr/>
          <p:nvPr/>
        </p:nvCxnSpPr>
        <p:spPr>
          <a:xfrm>
            <a:off x="2323796" y="3924949"/>
            <a:ext cx="154947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2579707" y="4091777"/>
            <a:ext cx="1769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003169" y="4550384"/>
            <a:ext cx="1492909" cy="307328"/>
          </a:xfrm>
          <a:prstGeom prst="rect">
            <a:avLst/>
          </a:prstGeom>
          <a:noFill/>
        </p:spPr>
        <p:txBody>
          <a:bodyPr wrap="none" rtlCol="0">
            <a:spAutoFit/>
          </a:bodyPr>
          <a:lstStyle/>
          <a:p>
            <a:r>
              <a:rPr lang="en-US" sz="1397" b="1" dirty="0" smtClean="0"/>
              <a:t>Azure Mobile App</a:t>
            </a:r>
            <a:endParaRPr lang="en-US" sz="1397" b="1" dirty="0"/>
          </a:p>
        </p:txBody>
      </p:sp>
      <p:sp>
        <p:nvSpPr>
          <p:cNvPr id="11" name="TextBox 10"/>
          <p:cNvSpPr txBox="1"/>
          <p:nvPr/>
        </p:nvSpPr>
        <p:spPr>
          <a:xfrm>
            <a:off x="1109356" y="4770532"/>
            <a:ext cx="683860" cy="313090"/>
          </a:xfrm>
          <a:prstGeom prst="rect">
            <a:avLst/>
          </a:prstGeom>
          <a:noFill/>
        </p:spPr>
        <p:txBody>
          <a:bodyPr wrap="none" rtlCol="0">
            <a:spAutoFit/>
          </a:bodyPr>
          <a:lstStyle/>
          <a:p>
            <a:r>
              <a:rPr lang="en-US" sz="1397" b="1" dirty="0"/>
              <a:t>Device</a:t>
            </a:r>
            <a:endParaRPr lang="en-US" sz="1397" dirty="0"/>
          </a:p>
        </p:txBody>
      </p:sp>
      <p:pic>
        <p:nvPicPr>
          <p:cNvPr id="12" name="Picture 11"/>
          <p:cNvPicPr>
            <a:picLocks noChangeAspect="1"/>
          </p:cNvPicPr>
          <p:nvPr/>
        </p:nvPicPr>
        <p:blipFill>
          <a:blip r:embed="rId4">
            <a:biLevel thresh="75000"/>
          </a:blip>
          <a:stretch>
            <a:fillRect/>
          </a:stretch>
        </p:blipFill>
        <p:spPr>
          <a:xfrm>
            <a:off x="1297291" y="3413599"/>
            <a:ext cx="401727" cy="511349"/>
          </a:xfrm>
          <a:prstGeom prst="rect">
            <a:avLst/>
          </a:prstGeom>
        </p:spPr>
      </p:pic>
      <p:sp>
        <p:nvSpPr>
          <p:cNvPr id="27" name="TextBox 26"/>
          <p:cNvSpPr txBox="1"/>
          <p:nvPr/>
        </p:nvSpPr>
        <p:spPr>
          <a:xfrm>
            <a:off x="1125599" y="3897414"/>
            <a:ext cx="663152" cy="313090"/>
          </a:xfrm>
          <a:prstGeom prst="rect">
            <a:avLst/>
          </a:prstGeom>
          <a:noFill/>
        </p:spPr>
        <p:txBody>
          <a:bodyPr wrap="none" rtlCol="0">
            <a:spAutoFit/>
          </a:bodyPr>
          <a:lstStyle/>
          <a:p>
            <a:r>
              <a:rPr lang="en-US" sz="1397" b="1" dirty="0"/>
              <a:t>SQLite</a:t>
            </a:r>
            <a:endParaRPr lang="en-US" sz="1397" dirty="0"/>
          </a:p>
        </p:txBody>
      </p:sp>
      <p:sp>
        <p:nvSpPr>
          <p:cNvPr id="28" name="TextBox 27"/>
          <p:cNvSpPr txBox="1"/>
          <p:nvPr/>
        </p:nvSpPr>
        <p:spPr>
          <a:xfrm>
            <a:off x="2414386" y="4163038"/>
            <a:ext cx="1937362" cy="532116"/>
          </a:xfrm>
          <a:prstGeom prst="rect">
            <a:avLst/>
          </a:prstGeom>
          <a:noFill/>
        </p:spPr>
        <p:txBody>
          <a:bodyPr wrap="square" rtlCol="0">
            <a:spAutoFit/>
          </a:bodyPr>
          <a:lstStyle/>
          <a:p>
            <a:r>
              <a:rPr lang="en-US" sz="1397" b="1" dirty="0"/>
              <a:t>Explicit Push</a:t>
            </a:r>
            <a:r>
              <a:rPr lang="en-US" sz="1397" dirty="0"/>
              <a:t>/</a:t>
            </a:r>
            <a:r>
              <a:rPr lang="en-US" sz="1397" b="1" dirty="0"/>
              <a:t>Pull</a:t>
            </a:r>
          </a:p>
          <a:p>
            <a:r>
              <a:rPr lang="en-US" sz="1397" b="1" dirty="0"/>
              <a:t>order </a:t>
            </a:r>
            <a:r>
              <a:rPr lang="en-US" sz="1397" b="1" dirty="0"/>
              <a:t>preserved</a:t>
            </a:r>
          </a:p>
        </p:txBody>
      </p:sp>
      <p:grpSp>
        <p:nvGrpSpPr>
          <p:cNvPr id="29" name="Group 28"/>
          <p:cNvGrpSpPr/>
          <p:nvPr/>
        </p:nvGrpSpPr>
        <p:grpSpPr>
          <a:xfrm>
            <a:off x="501472" y="2614518"/>
            <a:ext cx="2125256" cy="363925"/>
            <a:chOff x="6564419" y="2733995"/>
            <a:chExt cx="2128273" cy="364442"/>
          </a:xfrm>
        </p:grpSpPr>
        <p:sp>
          <p:nvSpPr>
            <p:cNvPr id="30" name="Lightning Bolt 29"/>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pPr>
              <a:endParaRPr lang="en-US" sz="2397" dirty="0" err="1">
                <a:solidFill>
                  <a:schemeClr val="tx1"/>
                </a:solidFill>
                <a:ea typeface="Segoe UI" pitchFamily="34" charset="0"/>
                <a:cs typeface="Segoe UI" pitchFamily="34" charset="0"/>
              </a:endParaRPr>
            </a:p>
          </p:txBody>
        </p:sp>
        <p:sp>
          <p:nvSpPr>
            <p:cNvPr id="31" name="TextBox 30"/>
            <p:cNvSpPr txBox="1"/>
            <p:nvPr/>
          </p:nvSpPr>
          <p:spPr>
            <a:xfrm>
              <a:off x="6876710" y="2757017"/>
              <a:ext cx="1815982" cy="313817"/>
            </a:xfrm>
            <a:prstGeom prst="rect">
              <a:avLst/>
            </a:prstGeom>
            <a:noFill/>
          </p:spPr>
          <p:txBody>
            <a:bodyPr wrap="square" rtlCol="0">
              <a:spAutoFit/>
            </a:bodyPr>
            <a:lstStyle/>
            <a:p>
              <a:r>
                <a:rPr lang="en-US" sz="1397" b="1" dirty="0"/>
                <a:t>Conflict resolution</a:t>
              </a:r>
            </a:p>
          </p:txBody>
        </p:sp>
      </p:grpSp>
      <p:pic>
        <p:nvPicPr>
          <p:cNvPr id="37" name="Picture 36"/>
          <p:cNvPicPr>
            <a:picLocks noChangeAspect="1"/>
          </p:cNvPicPr>
          <p:nvPr/>
        </p:nvPicPr>
        <p:blipFill>
          <a:blip r:embed="rId4">
            <a:duotone>
              <a:schemeClr val="accent2">
                <a:shade val="45000"/>
                <a:satMod val="135000"/>
              </a:schemeClr>
              <a:prstClr val="white"/>
            </a:duotone>
          </a:blip>
          <a:stretch>
            <a:fillRect/>
          </a:stretch>
        </p:blipFill>
        <p:spPr>
          <a:xfrm>
            <a:off x="1280004" y="3407450"/>
            <a:ext cx="401727" cy="511349"/>
          </a:xfrm>
          <a:prstGeom prst="rect">
            <a:avLst/>
          </a:prstGeom>
        </p:spPr>
      </p:pic>
      <p:grpSp>
        <p:nvGrpSpPr>
          <p:cNvPr id="32" name="Group 1"/>
          <p:cNvGrpSpPr/>
          <p:nvPr/>
        </p:nvGrpSpPr>
        <p:grpSpPr>
          <a:xfrm>
            <a:off x="4635286" y="3201253"/>
            <a:ext cx="2006848" cy="1232403"/>
            <a:chOff x="1995223" y="4372279"/>
            <a:chExt cx="1381744" cy="897542"/>
          </a:xfrm>
        </p:grpSpPr>
        <p:pic>
          <p:nvPicPr>
            <p:cNvPr id="33" name="Picture 6"/>
            <p:cNvPicPr>
              <a:picLocks noChangeAspect="1"/>
            </p:cNvPicPr>
            <p:nvPr/>
          </p:nvPicPr>
          <p:blipFill>
            <a:blip r:embed="rId5">
              <a:duotone>
                <a:schemeClr val="accent2">
                  <a:shade val="45000"/>
                  <a:satMod val="135000"/>
                </a:schemeClr>
                <a:prstClr val="white"/>
              </a:duotone>
            </a:blip>
            <a:stretch>
              <a:fillRect/>
            </a:stretch>
          </p:blipFill>
          <p:spPr>
            <a:xfrm>
              <a:off x="1995223" y="4372279"/>
              <a:ext cx="1381744" cy="897542"/>
            </a:xfrm>
            <a:prstGeom prst="rect">
              <a:avLst/>
            </a:prstGeom>
          </p:spPr>
        </p:pic>
        <p:pic>
          <p:nvPicPr>
            <p:cNvPr id="34" name="Picture 73"/>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2552199" y="4477113"/>
              <a:ext cx="407668" cy="724581"/>
            </a:xfrm>
            <a:prstGeom prst="rect">
              <a:avLst/>
            </a:prstGeom>
            <a:noFill/>
            <a:ln>
              <a:noFill/>
            </a:ln>
            <a:extLst/>
          </p:spPr>
        </p:pic>
      </p:grpSp>
      <p:sp>
        <p:nvSpPr>
          <p:cNvPr id="51" name="Left Brace 50"/>
          <p:cNvSpPr/>
          <p:nvPr/>
        </p:nvSpPr>
        <p:spPr>
          <a:xfrm>
            <a:off x="8518379" y="1210956"/>
            <a:ext cx="183087" cy="4596303"/>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sz="1834"/>
          </a:p>
        </p:txBody>
      </p:sp>
      <p:grpSp>
        <p:nvGrpSpPr>
          <p:cNvPr id="52" name="Group 5"/>
          <p:cNvGrpSpPr/>
          <p:nvPr/>
        </p:nvGrpSpPr>
        <p:grpSpPr>
          <a:xfrm>
            <a:off x="9858340" y="2934457"/>
            <a:ext cx="1370499" cy="1745190"/>
            <a:chOff x="9606488" y="1459884"/>
            <a:chExt cx="604101" cy="769261"/>
          </a:xfrm>
        </p:grpSpPr>
        <p:pic>
          <p:nvPicPr>
            <p:cNvPr id="53" name="Picture 52"/>
            <p:cNvPicPr>
              <a:picLocks noChangeAspect="1"/>
            </p:cNvPicPr>
            <p:nvPr/>
          </p:nvPicPr>
          <p:blipFill>
            <a:blip r:embed="rId7">
              <a:duotone>
                <a:schemeClr val="accent2">
                  <a:shade val="45000"/>
                  <a:satMod val="135000"/>
                </a:schemeClr>
                <a:prstClr val="white"/>
              </a:duotone>
            </a:blip>
            <a:stretch>
              <a:fillRect/>
            </a:stretch>
          </p:blipFill>
          <p:spPr>
            <a:xfrm>
              <a:off x="9657389" y="1459884"/>
              <a:ext cx="553200" cy="584665"/>
            </a:xfrm>
            <a:prstGeom prst="rect">
              <a:avLst/>
            </a:prstGeom>
          </p:spPr>
        </p:pic>
        <p:sp>
          <p:nvSpPr>
            <p:cNvPr id="54" name="TextBox 53"/>
            <p:cNvSpPr txBox="1"/>
            <p:nvPr/>
          </p:nvSpPr>
          <p:spPr>
            <a:xfrm>
              <a:off x="9606488" y="2093678"/>
              <a:ext cx="521348" cy="135467"/>
            </a:xfrm>
            <a:prstGeom prst="rect">
              <a:avLst/>
            </a:prstGeom>
            <a:noFill/>
          </p:spPr>
          <p:txBody>
            <a:bodyPr wrap="none" rtlCol="0">
              <a:spAutoFit/>
            </a:bodyPr>
            <a:lstStyle/>
            <a:p>
              <a:pPr algn="ctr"/>
              <a:r>
                <a:rPr lang="en-US" sz="1397" b="1" dirty="0"/>
                <a:t>SQL Database</a:t>
              </a:r>
              <a:endParaRPr lang="en-US" sz="1397" dirty="0"/>
            </a:p>
          </p:txBody>
        </p:sp>
      </p:grpSp>
      <p:cxnSp>
        <p:nvCxnSpPr>
          <p:cNvPr id="40" name="Straight Arrow Connector 39"/>
          <p:cNvCxnSpPr/>
          <p:nvPr/>
        </p:nvCxnSpPr>
        <p:spPr>
          <a:xfrm>
            <a:off x="6970010" y="3916778"/>
            <a:ext cx="10625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7133440" y="4083607"/>
            <a:ext cx="1375218"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261836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07962" y="2861129"/>
            <a:ext cx="11877675" cy="1043363"/>
          </a:xfrm>
        </p:spPr>
        <p:txBody>
          <a:bodyPr/>
          <a:lstStyle/>
          <a:p>
            <a:r>
              <a:rPr lang="en-US" sz="5400" dirty="0" smtClean="0"/>
              <a:t>Logic and APIs</a:t>
            </a:r>
            <a:endParaRPr lang="en-US" sz="5400" dirty="0"/>
          </a:p>
        </p:txBody>
      </p:sp>
    </p:spTree>
    <p:extLst>
      <p:ext uri="{BB962C8B-B14F-4D97-AF65-F5344CB8AC3E}">
        <p14:creationId xmlns:p14="http://schemas.microsoft.com/office/powerpoint/2010/main" val="1680990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560798" y="342355"/>
            <a:ext cx="11079822" cy="957600"/>
          </a:xfrm>
          <a:prstGeom prst="rect">
            <a:avLst/>
          </a:prstGeom>
        </p:spPr>
        <p:txBody>
          <a:bodyPr/>
          <a:lstStyle>
            <a:lvl1pPr algn="l" defTabSz="931710" rtl="0" eaLnBrk="1" latinLnBrk="0" hangingPunct="1">
              <a:lnSpc>
                <a:spcPct val="90000"/>
              </a:lnSpc>
              <a:spcBef>
                <a:spcPct val="0"/>
              </a:spcBef>
              <a:buNone/>
              <a:defRPr lang="en-US" sz="4200" b="0" kern="1200" cap="none" spc="-102" baseline="0" dirty="0" smtClean="0">
                <a:ln w="3175">
                  <a:noFill/>
                </a:ln>
                <a:solidFill>
                  <a:srgbClr val="505050"/>
                </a:solidFill>
                <a:effectLst/>
                <a:latin typeface="+mj-lt"/>
                <a:ea typeface="+mn-ea"/>
                <a:cs typeface="Segoe UI" pitchFamily="34" charset="0"/>
              </a:defRPr>
            </a:lvl1pPr>
          </a:lstStyle>
          <a:p>
            <a:r>
              <a:rPr lang="en-US" dirty="0" err="1" smtClean="0">
                <a:solidFill>
                  <a:schemeClr val="tx1"/>
                </a:solidFill>
              </a:rPr>
              <a:t>Node.js</a:t>
            </a:r>
            <a:r>
              <a:rPr lang="en-US" dirty="0" smtClean="0">
                <a:solidFill>
                  <a:schemeClr val="tx1"/>
                </a:solidFill>
              </a:rPr>
              <a:t> Backend</a:t>
            </a:r>
            <a:endParaRPr lang="en-US" dirty="0">
              <a:solidFill>
                <a:schemeClr val="tx1"/>
              </a:solidFill>
            </a:endParaRPr>
          </a:p>
        </p:txBody>
      </p:sp>
      <p:sp>
        <p:nvSpPr>
          <p:cNvPr id="8" name="Content Placeholder 2"/>
          <p:cNvSpPr txBox="1">
            <a:spLocks/>
          </p:cNvSpPr>
          <p:nvPr/>
        </p:nvSpPr>
        <p:spPr>
          <a:xfrm>
            <a:off x="126609" y="1482812"/>
            <a:ext cx="12065391" cy="4419734"/>
          </a:xfrm>
          <a:prstGeom prst="rect">
            <a:avLst/>
          </a:prstGeom>
        </p:spPr>
        <p:txBody>
          <a:bodyPr>
            <a:noAutofit/>
          </a:bodyPr>
          <a:lst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457200" indent="-457200">
              <a:buFont typeface="Arial" charset="0"/>
              <a:buChar char="•"/>
            </a:pPr>
            <a:r>
              <a:rPr lang="en-US" sz="2800" dirty="0" err="1" smtClean="0">
                <a:solidFill>
                  <a:schemeClr val="tx1"/>
                </a:solidFill>
              </a:rPr>
              <a:t>Node.js</a:t>
            </a:r>
            <a:r>
              <a:rPr lang="en-US" sz="2800" dirty="0" smtClean="0">
                <a:solidFill>
                  <a:schemeClr val="tx1"/>
                </a:solidFill>
              </a:rPr>
              <a:t> Express based site</a:t>
            </a:r>
          </a:p>
          <a:p>
            <a:pPr marL="457200" indent="-457200">
              <a:buFont typeface="Arial" charset="0"/>
              <a:buChar char="•"/>
            </a:pPr>
            <a:r>
              <a:rPr lang="en-US" sz="2800" dirty="0" smtClean="0">
                <a:solidFill>
                  <a:schemeClr val="tx1"/>
                </a:solidFill>
              </a:rPr>
              <a:t>Easy Tables, Easy APIs</a:t>
            </a:r>
          </a:p>
          <a:p>
            <a:pPr marL="457200" indent="-457200">
              <a:buFont typeface="Arial" charset="0"/>
              <a:buChar char="•"/>
            </a:pPr>
            <a:r>
              <a:rPr lang="en-US" sz="2800" dirty="0" smtClean="0">
                <a:solidFill>
                  <a:schemeClr val="tx1"/>
                </a:solidFill>
              </a:rPr>
              <a:t>Dynamic Schema for tables</a:t>
            </a:r>
          </a:p>
          <a:p>
            <a:pPr marL="457200" indent="-457200">
              <a:buFont typeface="Arial" charset="0"/>
              <a:buChar char="•"/>
            </a:pPr>
            <a:r>
              <a:rPr lang="en-US" sz="2800" dirty="0" smtClean="0">
                <a:solidFill>
                  <a:schemeClr val="tx1"/>
                </a:solidFill>
              </a:rPr>
              <a:t>Edit code in the browser</a:t>
            </a:r>
          </a:p>
          <a:p>
            <a:pPr marL="457200" indent="-457200">
              <a:buFont typeface="Arial" charset="0"/>
              <a:buChar char="•"/>
            </a:pPr>
            <a:r>
              <a:rPr lang="en-US" sz="2800" dirty="0" smtClean="0">
                <a:solidFill>
                  <a:schemeClr val="tx1"/>
                </a:solidFill>
              </a:rPr>
              <a:t>Pull down code and edit</a:t>
            </a:r>
          </a:p>
          <a:p>
            <a:pPr marL="457200" indent="-457200">
              <a:buFont typeface="Arial" charset="0"/>
              <a:buChar char="•"/>
            </a:pPr>
            <a:r>
              <a:rPr lang="en-US" sz="2800" dirty="0" smtClean="0">
                <a:solidFill>
                  <a:schemeClr val="tx1"/>
                </a:solidFill>
              </a:rPr>
              <a:t>Run / debug locally</a:t>
            </a:r>
            <a:endParaRPr lang="en-US" sz="2400" dirty="0">
              <a:solidFill>
                <a:schemeClr val="tx1"/>
              </a:solidFill>
            </a:endParaRPr>
          </a:p>
        </p:txBody>
      </p:sp>
    </p:spTree>
    <p:extLst>
      <p:ext uri="{BB962C8B-B14F-4D97-AF65-F5344CB8AC3E}">
        <p14:creationId xmlns:p14="http://schemas.microsoft.com/office/powerpoint/2010/main" val="18166500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560798" y="342355"/>
            <a:ext cx="11079822" cy="957600"/>
          </a:xfrm>
          <a:prstGeom prst="rect">
            <a:avLst/>
          </a:prstGeom>
        </p:spPr>
        <p:txBody>
          <a:bodyPr/>
          <a:lstStyle>
            <a:lvl1pPr algn="l" defTabSz="931710" rtl="0" eaLnBrk="1" latinLnBrk="0" hangingPunct="1">
              <a:lnSpc>
                <a:spcPct val="90000"/>
              </a:lnSpc>
              <a:spcBef>
                <a:spcPct val="0"/>
              </a:spcBef>
              <a:buNone/>
              <a:defRPr lang="en-US" sz="4200" b="0" kern="1200" cap="none" spc="-102" baseline="0" dirty="0" smtClean="0">
                <a:ln w="3175">
                  <a:noFill/>
                </a:ln>
                <a:solidFill>
                  <a:srgbClr val="505050"/>
                </a:solidFill>
                <a:effectLst/>
                <a:latin typeface="+mj-lt"/>
                <a:ea typeface="+mn-ea"/>
                <a:cs typeface="Segoe UI" pitchFamily="34" charset="0"/>
              </a:defRPr>
            </a:lvl1pPr>
          </a:lstStyle>
          <a:p>
            <a:r>
              <a:rPr lang="en-US" dirty="0" smtClean="0">
                <a:solidFill>
                  <a:schemeClr val="tx1"/>
                </a:solidFill>
              </a:rPr>
              <a:t>.NET Backend</a:t>
            </a:r>
            <a:endParaRPr lang="en-US" dirty="0">
              <a:solidFill>
                <a:schemeClr val="tx1"/>
              </a:solidFill>
            </a:endParaRPr>
          </a:p>
        </p:txBody>
      </p:sp>
      <p:sp>
        <p:nvSpPr>
          <p:cNvPr id="8" name="Content Placeholder 2"/>
          <p:cNvSpPr txBox="1">
            <a:spLocks/>
          </p:cNvSpPr>
          <p:nvPr/>
        </p:nvSpPr>
        <p:spPr>
          <a:xfrm>
            <a:off x="126609" y="1482812"/>
            <a:ext cx="12065391" cy="4419734"/>
          </a:xfrm>
          <a:prstGeom prst="rect">
            <a:avLst/>
          </a:prstGeom>
        </p:spPr>
        <p:txBody>
          <a:bodyPr>
            <a:noAutofit/>
          </a:bodyPr>
          <a:lst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457200" indent="-457200">
              <a:buFont typeface="Arial" charset="0"/>
              <a:buChar char="•"/>
            </a:pPr>
            <a:r>
              <a:rPr lang="en-US" sz="2800" dirty="0" smtClean="0">
                <a:solidFill>
                  <a:schemeClr val="tx1"/>
                </a:solidFill>
              </a:rPr>
              <a:t>Web API based ASP.NET Application</a:t>
            </a:r>
          </a:p>
          <a:p>
            <a:pPr marL="457200" indent="-457200">
              <a:buFont typeface="Arial" charset="0"/>
              <a:buChar char="•"/>
            </a:pPr>
            <a:r>
              <a:rPr lang="en-US" sz="2800" dirty="0" smtClean="0">
                <a:solidFill>
                  <a:schemeClr val="tx1"/>
                </a:solidFill>
              </a:rPr>
              <a:t>Develop in Visual Studio</a:t>
            </a:r>
          </a:p>
          <a:p>
            <a:pPr marL="457200" indent="-457200">
              <a:buFont typeface="Arial" charset="0"/>
              <a:buChar char="•"/>
            </a:pPr>
            <a:r>
              <a:rPr lang="en-US" sz="2800" dirty="0" smtClean="0">
                <a:solidFill>
                  <a:schemeClr val="tx1"/>
                </a:solidFill>
              </a:rPr>
              <a:t>Run / debug locally</a:t>
            </a:r>
          </a:p>
          <a:p>
            <a:pPr marL="457200" indent="-457200">
              <a:buFont typeface="Arial" charset="0"/>
              <a:buChar char="•"/>
            </a:pPr>
            <a:r>
              <a:rPr lang="en-US" sz="2800" dirty="0" smtClean="0">
                <a:solidFill>
                  <a:schemeClr val="tx1"/>
                </a:solidFill>
              </a:rPr>
              <a:t>Deploy to Azure</a:t>
            </a:r>
          </a:p>
          <a:p>
            <a:pPr marL="457200" indent="-457200">
              <a:buFont typeface="Arial" charset="0"/>
              <a:buChar char="•"/>
            </a:pPr>
            <a:r>
              <a:rPr lang="en-US" sz="2800" dirty="0" smtClean="0">
                <a:solidFill>
                  <a:schemeClr val="tx1"/>
                </a:solidFill>
              </a:rPr>
              <a:t>Code First creates DB Schema from code</a:t>
            </a:r>
          </a:p>
          <a:p>
            <a:pPr marL="457200" indent="-457200">
              <a:buFont typeface="Arial" charset="0"/>
              <a:buChar char="•"/>
            </a:pPr>
            <a:r>
              <a:rPr lang="en-US" sz="2800" dirty="0" smtClean="0">
                <a:solidFill>
                  <a:schemeClr val="tx1"/>
                </a:solidFill>
              </a:rPr>
              <a:t>Also connects to Table Storage</a:t>
            </a:r>
          </a:p>
          <a:p>
            <a:endParaRPr lang="en-US" sz="2400" dirty="0">
              <a:solidFill>
                <a:schemeClr val="tx1"/>
              </a:solidFill>
            </a:endParaRPr>
          </a:p>
        </p:txBody>
      </p:sp>
    </p:spTree>
    <p:extLst>
      <p:ext uri="{BB962C8B-B14F-4D97-AF65-F5344CB8AC3E}">
        <p14:creationId xmlns:p14="http://schemas.microsoft.com/office/powerpoint/2010/main" val="20156144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onal Stripe 1"/>
          <p:cNvSpPr/>
          <p:nvPr/>
        </p:nvSpPr>
        <p:spPr bwMode="auto">
          <a:xfrm rot="20812371">
            <a:off x="-2373549" y="-739302"/>
            <a:ext cx="6945549" cy="12159574"/>
          </a:xfrm>
          <a:prstGeom prst="diagStripe">
            <a:avLst>
              <a:gd name="adj" fmla="val 5192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2451370" y="430267"/>
            <a:ext cx="8910536" cy="1292662"/>
          </a:xfrm>
          <a:prstGeom prst="rect">
            <a:avLst/>
          </a:prstGeom>
          <a:noFill/>
        </p:spPr>
        <p:txBody>
          <a:bodyPr wrap="square" lIns="182880" tIns="146304" rIns="182880" bIns="146304" rtlCol="0">
            <a:spAutoFit/>
          </a:bodyPr>
          <a:lstStyle/>
          <a:p>
            <a:pPr>
              <a:lnSpc>
                <a:spcPct val="90000"/>
              </a:lnSpc>
              <a:spcAft>
                <a:spcPts val="600"/>
              </a:spcAft>
            </a:pPr>
            <a:r>
              <a:rPr lang="en-US" sz="7200" dirty="0" smtClean="0">
                <a:gradFill>
                  <a:gsLst>
                    <a:gs pos="2917">
                      <a:schemeClr val="tx1"/>
                    </a:gs>
                    <a:gs pos="30000">
                      <a:schemeClr val="tx1"/>
                    </a:gs>
                  </a:gsLst>
                  <a:lin ang="5400000" scaled="0"/>
                </a:gradFill>
              </a:rPr>
              <a:t>Who am I?</a:t>
            </a:r>
          </a:p>
        </p:txBody>
      </p:sp>
      <p:sp>
        <p:nvSpPr>
          <p:cNvPr id="4" name="TextBox 3"/>
          <p:cNvSpPr txBox="1"/>
          <p:nvPr/>
        </p:nvSpPr>
        <p:spPr>
          <a:xfrm>
            <a:off x="2451370" y="1964987"/>
            <a:ext cx="5038928" cy="1557349"/>
          </a:xfrm>
          <a:prstGeom prst="rect">
            <a:avLst/>
          </a:prstGeom>
          <a:noFill/>
        </p:spPr>
        <p:txBody>
          <a:bodyPr wrap="square" lIns="182880" tIns="146304" rIns="182880" bIns="146304" rtlCol="0">
            <a:spAutoFit/>
          </a:bodyPr>
          <a:lstStyle/>
          <a:p>
            <a:pPr>
              <a:lnSpc>
                <a:spcPct val="90000"/>
              </a:lnSpc>
              <a:spcAft>
                <a:spcPts val="600"/>
              </a:spcAft>
            </a:pPr>
            <a:r>
              <a:rPr lang="en-US" sz="3200" b="1" dirty="0" smtClean="0">
                <a:gradFill>
                  <a:gsLst>
                    <a:gs pos="2917">
                      <a:schemeClr val="tx1"/>
                    </a:gs>
                    <a:gs pos="30000">
                      <a:schemeClr val="tx1"/>
                    </a:gs>
                  </a:gsLst>
                  <a:lin ang="5400000" scaled="0"/>
                </a:gradFill>
              </a:rPr>
              <a:t>Chris Risner</a:t>
            </a:r>
          </a:p>
          <a:p>
            <a:pPr>
              <a:lnSpc>
                <a:spcPct val="90000"/>
              </a:lnSpc>
              <a:spcAft>
                <a:spcPts val="600"/>
              </a:spcAft>
            </a:pPr>
            <a:r>
              <a:rPr lang="en-US" sz="2400" dirty="0" smtClean="0">
                <a:gradFill>
                  <a:gsLst>
                    <a:gs pos="2917">
                      <a:schemeClr val="tx1"/>
                    </a:gs>
                    <a:gs pos="30000">
                      <a:schemeClr val="tx1"/>
                    </a:gs>
                  </a:gsLst>
                  <a:lin ang="5400000" scaled="0"/>
                </a:gradFill>
              </a:rPr>
              <a:t>Sr. Technical Evangelist</a:t>
            </a:r>
          </a:p>
          <a:p>
            <a:pPr>
              <a:lnSpc>
                <a:spcPct val="90000"/>
              </a:lnSpc>
              <a:spcAft>
                <a:spcPts val="600"/>
              </a:spcAft>
            </a:pPr>
            <a:r>
              <a:rPr lang="en-US" sz="2400" dirty="0" smtClean="0">
                <a:gradFill>
                  <a:gsLst>
                    <a:gs pos="2917">
                      <a:schemeClr val="tx1"/>
                    </a:gs>
                    <a:gs pos="30000">
                      <a:schemeClr val="tx1"/>
                    </a:gs>
                  </a:gsLst>
                  <a:lin ang="5400000" scaled="0"/>
                </a:gradFill>
              </a:rPr>
              <a:t>Microsoft</a:t>
            </a:r>
          </a:p>
        </p:txBody>
      </p:sp>
      <p:cxnSp>
        <p:nvCxnSpPr>
          <p:cNvPr id="6" name="Straight Connector 5"/>
          <p:cNvCxnSpPr/>
          <p:nvPr/>
        </p:nvCxnSpPr>
        <p:spPr>
          <a:xfrm>
            <a:off x="1906621" y="3522336"/>
            <a:ext cx="1003894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31523" y="3891064"/>
            <a:ext cx="3813243" cy="627864"/>
          </a:xfrm>
          <a:prstGeom prst="rect">
            <a:avLst/>
          </a:prstGeom>
          <a:noFill/>
        </p:spPr>
        <p:txBody>
          <a:bodyPr wrap="square" lIns="182880" tIns="146304" rIns="182880" bIns="146304" rtlCol="0">
            <a:spAutoFit/>
          </a:bodyPr>
          <a:lstStyle/>
          <a:p>
            <a:pPr>
              <a:lnSpc>
                <a:spcPct val="90000"/>
              </a:lnSpc>
              <a:spcAft>
                <a:spcPts val="600"/>
              </a:spcAft>
            </a:pPr>
            <a:r>
              <a:rPr lang="en-US" sz="2400" smtClean="0">
                <a:gradFill>
                  <a:gsLst>
                    <a:gs pos="2917">
                      <a:schemeClr val="tx1"/>
                    </a:gs>
                    <a:gs pos="30000">
                      <a:schemeClr val="tx1"/>
                    </a:gs>
                  </a:gsLst>
                  <a:lin ang="5400000" scaled="0"/>
                </a:gradFill>
              </a:rPr>
              <a:t>chrisner@microsoft.com</a:t>
            </a:r>
            <a:endParaRPr lang="en-US" sz="2400" dirty="0" smtClean="0">
              <a:gradFill>
                <a:gsLst>
                  <a:gs pos="2917">
                    <a:schemeClr val="tx1"/>
                  </a:gs>
                  <a:gs pos="30000">
                    <a:schemeClr val="tx1"/>
                  </a:gs>
                </a:gsLst>
                <a:lin ang="5400000" scaled="0"/>
              </a:gradFill>
            </a:endParaRPr>
          </a:p>
        </p:txBody>
      </p:sp>
      <p:sp>
        <p:nvSpPr>
          <p:cNvPr id="8" name="TextBox 7"/>
          <p:cNvSpPr txBox="1"/>
          <p:nvPr/>
        </p:nvSpPr>
        <p:spPr>
          <a:xfrm>
            <a:off x="6361890" y="3891064"/>
            <a:ext cx="241245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chrisrisner.com</a:t>
            </a:r>
            <a:endParaRPr lang="en-US" sz="2400" dirty="0" smtClean="0">
              <a:gradFill>
                <a:gsLst>
                  <a:gs pos="2917">
                    <a:schemeClr val="tx1"/>
                  </a:gs>
                  <a:gs pos="30000">
                    <a:schemeClr val="tx1"/>
                  </a:gs>
                </a:gsLst>
                <a:lin ang="5400000" scaled="0"/>
              </a:gradFill>
            </a:endParaRPr>
          </a:p>
        </p:txBody>
      </p:sp>
      <p:sp>
        <p:nvSpPr>
          <p:cNvPr id="9" name="TextBox 8"/>
          <p:cNvSpPr txBox="1"/>
          <p:nvPr/>
        </p:nvSpPr>
        <p:spPr>
          <a:xfrm>
            <a:off x="9863847" y="3891064"/>
            <a:ext cx="208171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ChrisRisner</a:t>
            </a:r>
            <a:endParaRPr lang="en-US" sz="2400" dirty="0" smtClean="0">
              <a:gradFill>
                <a:gsLst>
                  <a:gs pos="2917">
                    <a:schemeClr val="tx1"/>
                  </a:gs>
                  <a:gs pos="30000">
                    <a:schemeClr val="tx1"/>
                  </a:gs>
                </a:gsLst>
                <a:lin ang="5400000" scaled="0"/>
              </a:gradFill>
            </a:endParaRPr>
          </a:p>
        </p:txBody>
      </p:sp>
      <p:sp>
        <p:nvSpPr>
          <p:cNvPr id="11" name="Rectangle 10"/>
          <p:cNvSpPr/>
          <p:nvPr/>
        </p:nvSpPr>
        <p:spPr bwMode="auto">
          <a:xfrm>
            <a:off x="2451370" y="4518928"/>
            <a:ext cx="2198451" cy="219845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215976" y="4518928"/>
            <a:ext cx="2198451" cy="219845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5"/>
          <a:stretch>
            <a:fillRect/>
          </a:stretch>
        </p:blipFill>
        <p:spPr>
          <a:xfrm>
            <a:off x="9965451" y="4524543"/>
            <a:ext cx="2384347" cy="2189453"/>
          </a:xfrm>
          <a:prstGeom prst="rect">
            <a:avLst/>
          </a:prstGeom>
        </p:spPr>
      </p:pic>
    </p:spTree>
    <p:extLst>
      <p:ext uri="{BB962C8B-B14F-4D97-AF65-F5344CB8AC3E}">
        <p14:creationId xmlns:p14="http://schemas.microsoft.com/office/powerpoint/2010/main" val="104196982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560798" y="525212"/>
            <a:ext cx="11079822" cy="957600"/>
          </a:xfrm>
          <a:prstGeom prst="rect">
            <a:avLst/>
          </a:prstGeom>
        </p:spPr>
        <p:txBody>
          <a:bodyPr/>
          <a:lstStyle>
            <a:lvl1pPr algn="l" defTabSz="931710" rtl="0" eaLnBrk="1" latinLnBrk="0" hangingPunct="1">
              <a:lnSpc>
                <a:spcPct val="90000"/>
              </a:lnSpc>
              <a:spcBef>
                <a:spcPct val="0"/>
              </a:spcBef>
              <a:buNone/>
              <a:defRPr lang="en-US" sz="4200" b="0" kern="1200" cap="none" spc="-102" baseline="0" dirty="0" smtClean="0">
                <a:ln w="3175">
                  <a:noFill/>
                </a:ln>
                <a:solidFill>
                  <a:srgbClr val="505050"/>
                </a:solidFill>
                <a:effectLst/>
                <a:latin typeface="+mj-lt"/>
                <a:ea typeface="+mn-ea"/>
                <a:cs typeface="Segoe UI" pitchFamily="34" charset="0"/>
              </a:defRPr>
            </a:lvl1pPr>
          </a:lstStyle>
          <a:p>
            <a:r>
              <a:rPr lang="en-US" dirty="0" smtClean="0">
                <a:solidFill>
                  <a:schemeClr val="tx1"/>
                </a:solidFill>
              </a:rPr>
              <a:t>Custom APIs</a:t>
            </a:r>
            <a:endParaRPr lang="en-US" dirty="0">
              <a:solidFill>
                <a:schemeClr val="tx1"/>
              </a:solidFill>
            </a:endParaRPr>
          </a:p>
        </p:txBody>
      </p:sp>
      <p:sp>
        <p:nvSpPr>
          <p:cNvPr id="8" name="Content Placeholder 2"/>
          <p:cNvSpPr txBox="1">
            <a:spLocks/>
          </p:cNvSpPr>
          <p:nvPr/>
        </p:nvSpPr>
        <p:spPr>
          <a:xfrm>
            <a:off x="126609" y="1482812"/>
            <a:ext cx="12065391" cy="4419734"/>
          </a:xfrm>
          <a:prstGeom prst="rect">
            <a:avLst/>
          </a:prstGeom>
        </p:spPr>
        <p:txBody>
          <a:bodyPr>
            <a:noAutofit/>
          </a:bodyPr>
          <a:lst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457200" indent="-457200">
              <a:buFont typeface="Arial" charset="0"/>
              <a:buChar char="•"/>
            </a:pPr>
            <a:r>
              <a:rPr lang="en-US" sz="2800" dirty="0" smtClean="0">
                <a:solidFill>
                  <a:schemeClr val="tx1"/>
                </a:solidFill>
              </a:rPr>
              <a:t>Non-Table based endpoints</a:t>
            </a:r>
          </a:p>
          <a:p>
            <a:pPr marL="457200" indent="-457200">
              <a:buFont typeface="Arial" charset="0"/>
              <a:buChar char="•"/>
            </a:pPr>
            <a:r>
              <a:rPr lang="en-US" sz="2800" dirty="0" smtClean="0">
                <a:solidFill>
                  <a:schemeClr val="tx1"/>
                </a:solidFill>
              </a:rPr>
              <a:t>Define functionality for:</a:t>
            </a:r>
          </a:p>
          <a:p>
            <a:pPr marL="1040754" lvl="1" indent="-457200">
              <a:buFont typeface="Arial" charset="0"/>
              <a:buChar char="•"/>
            </a:pPr>
            <a:r>
              <a:rPr lang="en-US" dirty="0" smtClean="0">
                <a:solidFill>
                  <a:schemeClr val="tx1"/>
                </a:solidFill>
              </a:rPr>
              <a:t>GET</a:t>
            </a:r>
          </a:p>
          <a:p>
            <a:pPr marL="1040754" lvl="1" indent="-457200">
              <a:buFont typeface="Arial" charset="0"/>
              <a:buChar char="•"/>
            </a:pPr>
            <a:r>
              <a:rPr lang="en-US" dirty="0" smtClean="0">
                <a:solidFill>
                  <a:schemeClr val="tx1"/>
                </a:solidFill>
              </a:rPr>
              <a:t>POST</a:t>
            </a:r>
          </a:p>
          <a:p>
            <a:pPr marL="1040754" lvl="1" indent="-457200">
              <a:buFont typeface="Arial" charset="0"/>
              <a:buChar char="•"/>
            </a:pPr>
            <a:r>
              <a:rPr lang="en-US" dirty="0" smtClean="0">
                <a:solidFill>
                  <a:schemeClr val="tx1"/>
                </a:solidFill>
              </a:rPr>
              <a:t>PUT</a:t>
            </a:r>
          </a:p>
          <a:p>
            <a:pPr marL="1040754" lvl="1" indent="-457200">
              <a:buFont typeface="Arial" charset="0"/>
              <a:buChar char="•"/>
            </a:pPr>
            <a:r>
              <a:rPr lang="en-US" dirty="0" smtClean="0">
                <a:solidFill>
                  <a:schemeClr val="tx1"/>
                </a:solidFill>
              </a:rPr>
              <a:t>PATCH</a:t>
            </a:r>
          </a:p>
          <a:p>
            <a:pPr marL="1040754" lvl="1" indent="-457200">
              <a:buFont typeface="Arial" charset="0"/>
              <a:buChar char="•"/>
            </a:pPr>
            <a:r>
              <a:rPr lang="en-US" dirty="0" smtClean="0">
                <a:solidFill>
                  <a:schemeClr val="tx1"/>
                </a:solidFill>
              </a:rPr>
              <a:t>DELETE</a:t>
            </a:r>
          </a:p>
          <a:p>
            <a:pPr marL="457200" indent="-457200">
              <a:buFont typeface="Arial" charset="0"/>
              <a:buChar char="•"/>
            </a:pPr>
            <a:r>
              <a:rPr lang="en-US" sz="2800" dirty="0" smtClean="0">
                <a:solidFill>
                  <a:schemeClr val="tx1"/>
                </a:solidFill>
              </a:rPr>
              <a:t>Expose any functionality you want</a:t>
            </a:r>
          </a:p>
          <a:p>
            <a:endParaRPr lang="en-US" sz="2400" dirty="0">
              <a:solidFill>
                <a:schemeClr val="tx1"/>
              </a:solidFill>
            </a:endParaRPr>
          </a:p>
        </p:txBody>
      </p:sp>
    </p:spTree>
    <p:extLst>
      <p:ext uri="{BB962C8B-B14F-4D97-AF65-F5344CB8AC3E}">
        <p14:creationId xmlns:p14="http://schemas.microsoft.com/office/powerpoint/2010/main" val="201554253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Demo: </a:t>
            </a:r>
            <a:r>
              <a:rPr lang="en-US" dirty="0" smtClean="0"/>
              <a:t>Logic and APIs</a:t>
            </a:r>
            <a:endParaRPr lang="en-US" dirty="0"/>
          </a:p>
        </p:txBody>
      </p:sp>
    </p:spTree>
    <p:extLst>
      <p:ext uri="{BB962C8B-B14F-4D97-AF65-F5344CB8AC3E}">
        <p14:creationId xmlns:p14="http://schemas.microsoft.com/office/powerpoint/2010/main" val="93442558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07962" y="2861129"/>
            <a:ext cx="11877675" cy="1043363"/>
          </a:xfrm>
        </p:spPr>
        <p:txBody>
          <a:bodyPr/>
          <a:lstStyle/>
          <a:p>
            <a:r>
              <a:rPr lang="en-US" sz="5400" dirty="0" smtClean="0"/>
              <a:t>Push Notifications</a:t>
            </a:r>
            <a:endParaRPr lang="en-US" sz="5400" dirty="0"/>
          </a:p>
        </p:txBody>
      </p:sp>
    </p:spTree>
    <p:extLst>
      <p:ext uri="{BB962C8B-B14F-4D97-AF65-F5344CB8AC3E}">
        <p14:creationId xmlns:p14="http://schemas.microsoft.com/office/powerpoint/2010/main" val="170564422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a:t>
            </a:r>
            <a:r>
              <a:rPr lang="en-US" dirty="0"/>
              <a:t>N</a:t>
            </a:r>
            <a:r>
              <a:rPr lang="en-US" dirty="0" smtClean="0"/>
              <a:t>otifications 101</a:t>
            </a:r>
            <a:endParaRPr lang="en-US" dirty="0"/>
          </a:p>
        </p:txBody>
      </p:sp>
      <p:sp>
        <p:nvSpPr>
          <p:cNvPr id="5" name="Text Placeholder 4"/>
          <p:cNvSpPr>
            <a:spLocks noGrp="1"/>
          </p:cNvSpPr>
          <p:nvPr>
            <p:ph type="body" sz="quarter" idx="10"/>
          </p:nvPr>
        </p:nvSpPr>
        <p:spPr>
          <a:xfrm>
            <a:off x="282226" y="1666829"/>
            <a:ext cx="7890548" cy="5021195"/>
          </a:xfrm>
        </p:spPr>
        <p:txBody>
          <a:bodyPr>
            <a:normAutofit/>
          </a:bodyPr>
          <a:lstStyle/>
          <a:p>
            <a:r>
              <a:rPr lang="en-US" sz="2241" dirty="0"/>
              <a:t>Register device handle at app launch</a:t>
            </a:r>
          </a:p>
          <a:p>
            <a:pPr marL="456608" lvl="1" indent="-456608">
              <a:buFont typeface="+mj-lt"/>
              <a:buAutoNum type="arabicPeriod"/>
            </a:pPr>
            <a:r>
              <a:rPr lang="en-US" sz="1798" dirty="0"/>
              <a:t>Client app retrieves handle from Platform Notification Service (PNS)</a:t>
            </a:r>
          </a:p>
          <a:p>
            <a:pPr marL="456608" lvl="1" indent="-456608">
              <a:buFont typeface="+mj-lt"/>
              <a:buAutoNum type="arabicPeriod"/>
            </a:pPr>
            <a:r>
              <a:rPr lang="en-US" sz="1798" dirty="0"/>
              <a:t>App passes the handle to the back-end</a:t>
            </a:r>
          </a:p>
          <a:p>
            <a:pPr marL="0" lvl="1" indent="0">
              <a:buNone/>
            </a:pPr>
            <a:endParaRPr lang="en-US" sz="1798" dirty="0"/>
          </a:p>
          <a:p>
            <a:r>
              <a:rPr lang="en-US" sz="2241" dirty="0"/>
              <a:t>Send Notification</a:t>
            </a:r>
          </a:p>
          <a:p>
            <a:pPr marL="456608" lvl="1" indent="-456608">
              <a:buFont typeface="+mj-lt"/>
              <a:buAutoNum type="arabicPeriod" startAt="3"/>
            </a:pPr>
            <a:r>
              <a:rPr lang="en-US" sz="1798" dirty="0"/>
              <a:t>App back-end sends notification to </a:t>
            </a:r>
            <a:r>
              <a:rPr lang="en-US" sz="1630" dirty="0"/>
              <a:t>Platform Notification Service (PNS), uses PNS credentials to authenticate</a:t>
            </a:r>
          </a:p>
          <a:p>
            <a:pPr marL="456608" lvl="1" indent="-456608">
              <a:buFont typeface="+mj-lt"/>
              <a:buAutoNum type="arabicPeriod" startAt="3"/>
            </a:pPr>
            <a:r>
              <a:rPr lang="en-US" sz="1798" dirty="0"/>
              <a:t>PNS pushes the notification to the app on the device</a:t>
            </a:r>
          </a:p>
          <a:p>
            <a:pPr marL="0" lvl="1" indent="0">
              <a:buNone/>
            </a:pPr>
            <a:endParaRPr lang="en-US" sz="1798" dirty="0"/>
          </a:p>
          <a:p>
            <a:r>
              <a:rPr lang="en-US" sz="2241" dirty="0"/>
              <a:t>Maintain device handles</a:t>
            </a:r>
          </a:p>
          <a:p>
            <a:pPr marL="456608" lvl="1" indent="-456608">
              <a:buFont typeface="+mj-lt"/>
              <a:buAutoNum type="arabicPeriod" startAt="5"/>
            </a:pPr>
            <a:r>
              <a:rPr lang="en-US" sz="1798" dirty="0"/>
              <a:t>Backend deletes expired handles when PNS rejects them</a:t>
            </a:r>
          </a:p>
          <a:p>
            <a:pPr marL="456608" lvl="1" indent="-456608">
              <a:buFont typeface="+mj-lt"/>
              <a:buAutoNum type="arabicPeriod" startAt="5"/>
            </a:pPr>
            <a:r>
              <a:rPr lang="en-US" sz="1798" dirty="0"/>
              <a:t>Maintain mapping between logical users/groups and device handles</a:t>
            </a:r>
          </a:p>
        </p:txBody>
      </p:sp>
      <p:grpSp>
        <p:nvGrpSpPr>
          <p:cNvPr id="50" name="Group 49"/>
          <p:cNvGrpSpPr/>
          <p:nvPr/>
        </p:nvGrpSpPr>
        <p:grpSpPr>
          <a:xfrm>
            <a:off x="11101051" y="3232538"/>
            <a:ext cx="1152570" cy="1781370"/>
            <a:chOff x="10550594" y="2514600"/>
            <a:chExt cx="1154043" cy="1783645"/>
          </a:xfrm>
        </p:grpSpPr>
        <p:sp>
          <p:nvSpPr>
            <p:cNvPr id="21" name="TextBox 20"/>
            <p:cNvSpPr txBox="1"/>
            <p:nvPr/>
          </p:nvSpPr>
          <p:spPr>
            <a:xfrm>
              <a:off x="10550594" y="3594217"/>
              <a:ext cx="1154043" cy="704028"/>
            </a:xfrm>
            <a:prstGeom prst="rect">
              <a:avLst/>
            </a:prstGeom>
            <a:noFill/>
          </p:spPr>
          <p:txBody>
            <a:bodyPr wrap="square" lIns="0" tIns="0" rIns="0" bIns="0" rtlCol="0">
              <a:spAutoFit/>
            </a:bodyPr>
            <a:lstStyle/>
            <a:p>
              <a:pPr algn="ctr" defTabSz="931388"/>
              <a:r>
                <a:rPr lang="en-US" sz="1495" dirty="0">
                  <a:solidFill>
                    <a:prstClr val="black"/>
                  </a:solidFill>
                  <a:latin typeface="Segoe" pitchFamily="34" charset="0"/>
                </a:rPr>
                <a:t>Platform</a:t>
              </a:r>
            </a:p>
            <a:p>
              <a:pPr algn="ctr" defTabSz="931388"/>
              <a:r>
                <a:rPr lang="en-US" sz="1495" dirty="0">
                  <a:solidFill>
                    <a:prstClr val="black"/>
                  </a:solidFill>
                  <a:latin typeface="Segoe" pitchFamily="34" charset="0"/>
                </a:rPr>
                <a:t>Notification</a:t>
              </a:r>
            </a:p>
            <a:p>
              <a:pPr algn="ctr" defTabSz="931388"/>
              <a:r>
                <a:rPr lang="en-US" sz="1495" dirty="0">
                  <a:solidFill>
                    <a:prstClr val="black"/>
                  </a:solidFill>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189" tIns="62095" rIns="124189" bIns="62095" numCol="1" anchor="t" anchorCtr="0" compatLnSpc="1">
              <a:prstTxWarp prst="textNoShape">
                <a:avLst/>
              </a:prstTxWarp>
            </a:bodyPr>
            <a:lstStyle/>
            <a:p>
              <a:pPr defTabSz="931388"/>
              <a:endParaRPr lang="en-US" sz="1902">
                <a:solidFill>
                  <a:prstClr val="white"/>
                </a:solidFill>
              </a:endParaRPr>
            </a:p>
          </p:txBody>
        </p:sp>
      </p:grpSp>
      <p:grpSp>
        <p:nvGrpSpPr>
          <p:cNvPr id="49" name="Group 48"/>
          <p:cNvGrpSpPr/>
          <p:nvPr/>
        </p:nvGrpSpPr>
        <p:grpSpPr>
          <a:xfrm>
            <a:off x="8348009" y="5059000"/>
            <a:ext cx="1228673" cy="1467800"/>
            <a:chOff x="7794034" y="4343400"/>
            <a:chExt cx="1230243" cy="1469675"/>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141" tIns="46570" rIns="93141" bIns="46570" numCol="1" anchor="t" anchorCtr="0" compatLnSpc="1">
              <a:prstTxWarp prst="textNoShape">
                <a:avLst/>
              </a:prstTxWarp>
            </a:bodyPr>
            <a:lstStyle/>
            <a:p>
              <a:endParaRPr lang="en-US" sz="1324">
                <a:solidFill>
                  <a:prstClr val="white"/>
                </a:solidFill>
              </a:endParaRPr>
            </a:p>
          </p:txBody>
        </p:sp>
        <p:sp>
          <p:nvSpPr>
            <p:cNvPr id="45" name="TextBox 44"/>
            <p:cNvSpPr txBox="1"/>
            <p:nvPr/>
          </p:nvSpPr>
          <p:spPr>
            <a:xfrm>
              <a:off x="7794034" y="5343723"/>
              <a:ext cx="1230243" cy="469352"/>
            </a:xfrm>
            <a:prstGeom prst="rect">
              <a:avLst/>
            </a:prstGeom>
            <a:noFill/>
            <a:ln>
              <a:solidFill>
                <a:schemeClr val="bg1"/>
              </a:solidFill>
            </a:ln>
          </p:spPr>
          <p:txBody>
            <a:bodyPr wrap="square" lIns="0" tIns="0" rIns="0" bIns="0" rtlCol="0">
              <a:spAutoFit/>
            </a:bodyPr>
            <a:lstStyle/>
            <a:p>
              <a:pPr algn="ctr" defTabSz="931388"/>
              <a:r>
                <a:rPr lang="en-US" sz="1495" dirty="0">
                  <a:solidFill>
                    <a:prstClr val="black"/>
                  </a:solidFill>
                  <a:latin typeface="Segoe" pitchFamily="34" charset="0"/>
                </a:rPr>
                <a:t>App back-end</a:t>
              </a:r>
            </a:p>
          </p:txBody>
        </p:sp>
      </p:grpSp>
      <p:grpSp>
        <p:nvGrpSpPr>
          <p:cNvPr id="27" name="Group 26"/>
          <p:cNvGrpSpPr/>
          <p:nvPr/>
        </p:nvGrpSpPr>
        <p:grpSpPr>
          <a:xfrm>
            <a:off x="8497054" y="2361678"/>
            <a:ext cx="1012498" cy="1027506"/>
            <a:chOff x="7683355" y="1551625"/>
            <a:chExt cx="1013793" cy="1028819"/>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141" tIns="46570" rIns="93141" bIns="46570" numCol="1" anchor="t" anchorCtr="0" compatLnSpc="1">
                <a:prstTxWarp prst="textNoShape">
                  <a:avLst/>
                </a:prstTxWarp>
              </a:bodyPr>
              <a:lstStyle/>
              <a:p>
                <a:endParaRPr lang="en-US" sz="1121" dirty="0">
                  <a:solidFill>
                    <a:srgbClr val="000000"/>
                  </a:solidFill>
                </a:endParaRPr>
              </a:p>
            </p:txBody>
          </p:sp>
        </p:grpSp>
        <p:sp>
          <p:nvSpPr>
            <p:cNvPr id="29" name="TextBox 28"/>
            <p:cNvSpPr txBox="1"/>
            <p:nvPr/>
          </p:nvSpPr>
          <p:spPr>
            <a:xfrm>
              <a:off x="7683355" y="2345768"/>
              <a:ext cx="1013793" cy="234676"/>
            </a:xfrm>
            <a:prstGeom prst="rect">
              <a:avLst/>
            </a:prstGeom>
            <a:noFill/>
          </p:spPr>
          <p:txBody>
            <a:bodyPr wrap="none" lIns="0" tIns="0" rIns="0" bIns="0" rtlCol="0">
              <a:spAutoFit/>
            </a:bodyPr>
            <a:lstStyle/>
            <a:p>
              <a:pPr algn="ctr" defTabSz="931388"/>
              <a:r>
                <a:rPr lang="en-US" sz="1495" dirty="0">
                  <a:solidFill>
                    <a:prstClr val="black"/>
                  </a:solidFill>
                  <a:latin typeface="Segoe" pitchFamily="34" charset="0"/>
                </a:rPr>
                <a:t>Client app</a:t>
              </a:r>
            </a:p>
          </p:txBody>
        </p:sp>
      </p:grpSp>
      <p:sp>
        <p:nvSpPr>
          <p:cNvPr id="2" name="Oval 1"/>
          <p:cNvSpPr/>
          <p:nvPr/>
        </p:nvSpPr>
        <p:spPr>
          <a:xfrm>
            <a:off x="9864397" y="2319715"/>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1</a:t>
            </a:r>
          </a:p>
        </p:txBody>
      </p:sp>
      <p:sp>
        <p:nvSpPr>
          <p:cNvPr id="23" name="Oval 22"/>
          <p:cNvSpPr/>
          <p:nvPr/>
        </p:nvSpPr>
        <p:spPr>
          <a:xfrm>
            <a:off x="8508554" y="4054813"/>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2</a:t>
            </a:r>
          </a:p>
        </p:txBody>
      </p:sp>
      <p:sp>
        <p:nvSpPr>
          <p:cNvPr id="24" name="Oval 23"/>
          <p:cNvSpPr/>
          <p:nvPr/>
        </p:nvSpPr>
        <p:spPr>
          <a:xfrm>
            <a:off x="9952203" y="4215056"/>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3</a:t>
            </a:r>
          </a:p>
        </p:txBody>
      </p:sp>
      <p:sp>
        <p:nvSpPr>
          <p:cNvPr id="25" name="Oval 24"/>
          <p:cNvSpPr/>
          <p:nvPr/>
        </p:nvSpPr>
        <p:spPr>
          <a:xfrm>
            <a:off x="10610350" y="2671190"/>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4</a:t>
            </a:r>
          </a:p>
        </p:txBody>
      </p:sp>
      <p:sp>
        <p:nvSpPr>
          <p:cNvPr id="26" name="Oval 25"/>
          <p:cNvSpPr/>
          <p:nvPr/>
        </p:nvSpPr>
        <p:spPr>
          <a:xfrm>
            <a:off x="10600452" y="5093378"/>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5</a:t>
            </a:r>
          </a:p>
        </p:txBody>
      </p:sp>
      <p:sp>
        <p:nvSpPr>
          <p:cNvPr id="32" name="Oval 31"/>
          <p:cNvSpPr/>
          <p:nvPr/>
        </p:nvSpPr>
        <p:spPr>
          <a:xfrm>
            <a:off x="8749880" y="6373760"/>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6</a:t>
            </a:r>
          </a:p>
        </p:txBody>
      </p:sp>
      <p:sp>
        <p:nvSpPr>
          <p:cNvPr id="33" name="Right Arrow 32"/>
          <p:cNvSpPr/>
          <p:nvPr/>
        </p:nvSpPr>
        <p:spPr>
          <a:xfrm rot="12473754">
            <a:off x="9764897" y="2994120"/>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34" name="Right Arrow 33"/>
          <p:cNvSpPr/>
          <p:nvPr/>
        </p:nvSpPr>
        <p:spPr>
          <a:xfrm rot="5400000">
            <a:off x="8431626" y="4001417"/>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38" name="Right Arrow 37"/>
          <p:cNvSpPr/>
          <p:nvPr/>
        </p:nvSpPr>
        <p:spPr>
          <a:xfrm rot="19633316">
            <a:off x="9716154" y="4475420"/>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40" name="Right Arrow 39"/>
          <p:cNvSpPr/>
          <p:nvPr/>
        </p:nvSpPr>
        <p:spPr>
          <a:xfrm rot="8773141">
            <a:off x="9884173" y="4860373"/>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Tree>
    <p:extLst>
      <p:ext uri="{BB962C8B-B14F-4D97-AF65-F5344CB8AC3E}">
        <p14:creationId xmlns:p14="http://schemas.microsoft.com/office/powerpoint/2010/main" val="547927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8"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Notification Hubs</a:t>
            </a:r>
            <a:endParaRPr lang="en-US" dirty="0"/>
          </a:p>
        </p:txBody>
      </p:sp>
      <p:sp>
        <p:nvSpPr>
          <p:cNvPr id="5" name="Text Placeholder 4"/>
          <p:cNvSpPr>
            <a:spLocks noGrp="1"/>
          </p:cNvSpPr>
          <p:nvPr>
            <p:ph type="body" sz="quarter" idx="10"/>
          </p:nvPr>
        </p:nvSpPr>
        <p:spPr>
          <a:xfrm>
            <a:off x="282226" y="1666829"/>
            <a:ext cx="7890548" cy="5021195"/>
          </a:xfrm>
        </p:spPr>
        <p:txBody>
          <a:bodyPr>
            <a:normAutofit/>
          </a:bodyPr>
          <a:lstStyle/>
          <a:p>
            <a:r>
              <a:rPr lang="en-US" sz="2241" dirty="0"/>
              <a:t>Register device handle at app launch</a:t>
            </a:r>
          </a:p>
          <a:p>
            <a:pPr marL="456608" lvl="1" indent="-456608">
              <a:buFont typeface="+mj-lt"/>
              <a:buAutoNum type="arabicPeriod"/>
            </a:pPr>
            <a:r>
              <a:rPr lang="en-US" sz="1798" dirty="0"/>
              <a:t>Client app retrieves handle from Platform Notification Service (PNS)</a:t>
            </a:r>
          </a:p>
          <a:p>
            <a:pPr marL="456608" lvl="1" indent="-456608">
              <a:buFont typeface="+mj-lt"/>
              <a:buAutoNum type="arabicPeriod"/>
            </a:pPr>
            <a:r>
              <a:rPr lang="en-US" sz="1798" dirty="0"/>
              <a:t>App passes the handle to the back-end, back-end registers handle with Notification Hubs, using </a:t>
            </a:r>
            <a:r>
              <a:rPr lang="en-US" sz="1798" i="1" dirty="0"/>
              <a:t>tags</a:t>
            </a:r>
            <a:r>
              <a:rPr lang="en-US" sz="1798" dirty="0"/>
              <a:t> to represent logical users/groups</a:t>
            </a:r>
            <a:endParaRPr lang="en-US" sz="1798" i="1" dirty="0"/>
          </a:p>
          <a:p>
            <a:pPr marL="0" lvl="1" indent="0">
              <a:buNone/>
            </a:pPr>
            <a:endParaRPr lang="en-US" sz="1798" dirty="0"/>
          </a:p>
          <a:p>
            <a:r>
              <a:rPr lang="en-US" sz="2241" dirty="0"/>
              <a:t>Send Notification</a:t>
            </a:r>
          </a:p>
          <a:p>
            <a:pPr marL="456608" lvl="1" indent="-456608">
              <a:buFont typeface="+mj-lt"/>
              <a:buAutoNum type="arabicPeriod" startAt="3"/>
            </a:pPr>
            <a:r>
              <a:rPr lang="en-US" sz="1798" dirty="0"/>
              <a:t>App back-end sends notification to logical users or groups of users using Notification Hubs </a:t>
            </a:r>
            <a:r>
              <a:rPr lang="en-US" sz="1798" i="1" dirty="0"/>
              <a:t>tags</a:t>
            </a:r>
            <a:endParaRPr lang="en-US" sz="1630" i="1" dirty="0"/>
          </a:p>
          <a:p>
            <a:pPr marL="456608" lvl="1" indent="-456608">
              <a:buFont typeface="+mj-lt"/>
              <a:buAutoNum type="arabicPeriod" startAt="3"/>
            </a:pPr>
            <a:r>
              <a:rPr lang="en-US" sz="1798" dirty="0"/>
              <a:t>Notification Hubs delivers notifications to matching devices via PNS</a:t>
            </a:r>
          </a:p>
          <a:p>
            <a:pPr marL="0" lvl="1" indent="0">
              <a:buNone/>
            </a:pPr>
            <a:endParaRPr lang="en-US" sz="1798" dirty="0"/>
          </a:p>
          <a:p>
            <a:r>
              <a:rPr lang="en-US" sz="2241" dirty="0"/>
              <a:t>Maintain device handles</a:t>
            </a:r>
          </a:p>
          <a:p>
            <a:pPr marL="456608" lvl="1" indent="-456608">
              <a:buFont typeface="+mj-lt"/>
              <a:buAutoNum type="arabicPeriod" startAt="5"/>
            </a:pPr>
            <a:r>
              <a:rPr lang="en-US" sz="1798" dirty="0"/>
              <a:t>Notification Hubs deletes expired handles when PNS rejects them</a:t>
            </a:r>
          </a:p>
          <a:p>
            <a:pPr marL="456608" lvl="1" indent="-456608">
              <a:buFont typeface="+mj-lt"/>
              <a:buAutoNum type="arabicPeriod" startAt="5"/>
            </a:pPr>
            <a:r>
              <a:rPr lang="en-US" sz="1798" dirty="0"/>
              <a:t>Maintains mapping between logical users/groups and device handles</a:t>
            </a:r>
          </a:p>
        </p:txBody>
      </p:sp>
      <p:grpSp>
        <p:nvGrpSpPr>
          <p:cNvPr id="50" name="Group 49"/>
          <p:cNvGrpSpPr/>
          <p:nvPr/>
        </p:nvGrpSpPr>
        <p:grpSpPr>
          <a:xfrm>
            <a:off x="10980059" y="2378738"/>
            <a:ext cx="930028" cy="1067540"/>
            <a:chOff x="10550594" y="2514600"/>
            <a:chExt cx="1154043" cy="1383321"/>
          </a:xfrm>
        </p:grpSpPr>
        <p:sp>
          <p:nvSpPr>
            <p:cNvPr id="21" name="TextBox 20"/>
            <p:cNvSpPr txBox="1"/>
            <p:nvPr/>
          </p:nvSpPr>
          <p:spPr>
            <a:xfrm>
              <a:off x="10550594" y="3594215"/>
              <a:ext cx="1154043" cy="303706"/>
            </a:xfrm>
            <a:prstGeom prst="rect">
              <a:avLst/>
            </a:prstGeom>
            <a:noFill/>
          </p:spPr>
          <p:txBody>
            <a:bodyPr wrap="square" lIns="0" tIns="0" rIns="0" bIns="0" rtlCol="0">
              <a:spAutoFit/>
            </a:bodyPr>
            <a:lstStyle/>
            <a:p>
              <a:pPr algn="ctr" defTabSz="931388"/>
              <a:r>
                <a:rPr lang="en-US" sz="1495" dirty="0">
                  <a:solidFill>
                    <a:prstClr val="black"/>
                  </a:solidFill>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189" tIns="62095" rIns="124189" bIns="62095" numCol="1" anchor="t" anchorCtr="0" compatLnSpc="1">
              <a:prstTxWarp prst="textNoShape">
                <a:avLst/>
              </a:prstTxWarp>
            </a:bodyPr>
            <a:lstStyle/>
            <a:p>
              <a:pPr defTabSz="931388"/>
              <a:endParaRPr lang="en-US" sz="1902">
                <a:solidFill>
                  <a:prstClr val="white"/>
                </a:solidFill>
              </a:endParaRPr>
            </a:p>
          </p:txBody>
        </p:sp>
      </p:grpSp>
      <p:grpSp>
        <p:nvGrpSpPr>
          <p:cNvPr id="49" name="Group 48"/>
          <p:cNvGrpSpPr/>
          <p:nvPr/>
        </p:nvGrpSpPr>
        <p:grpSpPr>
          <a:xfrm>
            <a:off x="8212613" y="5070299"/>
            <a:ext cx="1228673" cy="1201591"/>
            <a:chOff x="7794034" y="4609951"/>
            <a:chExt cx="1230243" cy="1203125"/>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141" tIns="46570" rIns="93141" bIns="46570" numCol="1" anchor="t" anchorCtr="0" compatLnSpc="1">
              <a:prstTxWarp prst="textNoShape">
                <a:avLst/>
              </a:prstTxWarp>
            </a:bodyPr>
            <a:lstStyle/>
            <a:p>
              <a:endParaRPr lang="en-US" sz="1324">
                <a:solidFill>
                  <a:prstClr val="white"/>
                </a:solidFill>
              </a:endParaRPr>
            </a:p>
          </p:txBody>
        </p:sp>
        <p:sp>
          <p:nvSpPr>
            <p:cNvPr id="45" name="TextBox 44"/>
            <p:cNvSpPr txBox="1"/>
            <p:nvPr/>
          </p:nvSpPr>
          <p:spPr>
            <a:xfrm>
              <a:off x="7794034" y="5343724"/>
              <a:ext cx="1230243" cy="469352"/>
            </a:xfrm>
            <a:prstGeom prst="rect">
              <a:avLst/>
            </a:prstGeom>
            <a:noFill/>
          </p:spPr>
          <p:txBody>
            <a:bodyPr wrap="square" lIns="0" tIns="0" rIns="0" bIns="0" rtlCol="0">
              <a:spAutoFit/>
            </a:bodyPr>
            <a:lstStyle/>
            <a:p>
              <a:pPr algn="ctr" defTabSz="931388"/>
              <a:r>
                <a:rPr lang="en-US" sz="1495" dirty="0">
                  <a:solidFill>
                    <a:prstClr val="black"/>
                  </a:solidFill>
                  <a:latin typeface="Segoe" pitchFamily="34" charset="0"/>
                </a:rPr>
                <a:t>App back-end</a:t>
              </a:r>
            </a:p>
          </p:txBody>
        </p:sp>
      </p:grpSp>
      <p:grpSp>
        <p:nvGrpSpPr>
          <p:cNvPr id="27" name="Group 26"/>
          <p:cNvGrpSpPr/>
          <p:nvPr/>
        </p:nvGrpSpPr>
        <p:grpSpPr>
          <a:xfrm>
            <a:off x="8329951" y="2403630"/>
            <a:ext cx="1012498" cy="1027506"/>
            <a:chOff x="7683355" y="1551625"/>
            <a:chExt cx="1013793" cy="1028819"/>
          </a:xfrm>
        </p:grpSpPr>
        <p:grpSp>
          <p:nvGrpSpPr>
            <p:cNvPr id="28" name="Group 27"/>
            <p:cNvGrpSpPr/>
            <p:nvPr/>
          </p:nvGrpSpPr>
          <p:grpSpPr>
            <a:xfrm>
              <a:off x="7742237" y="1551625"/>
              <a:ext cx="644337" cy="746700"/>
              <a:chOff x="2916435" y="3914152"/>
              <a:chExt cx="930763"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141" tIns="46570" rIns="93141" bIns="46570" numCol="1" anchor="t" anchorCtr="0" compatLnSpc="1">
                <a:prstTxWarp prst="textNoShape">
                  <a:avLst/>
                </a:prstTxWarp>
              </a:bodyPr>
              <a:lstStyle/>
              <a:p>
                <a:endParaRPr lang="en-US" sz="1121" dirty="0">
                  <a:solidFill>
                    <a:srgbClr val="000000"/>
                  </a:solidFill>
                </a:endParaRPr>
              </a:p>
            </p:txBody>
          </p:sp>
        </p:grpSp>
        <p:sp>
          <p:nvSpPr>
            <p:cNvPr id="29" name="TextBox 28"/>
            <p:cNvSpPr txBox="1"/>
            <p:nvPr/>
          </p:nvSpPr>
          <p:spPr>
            <a:xfrm>
              <a:off x="7683355" y="2345768"/>
              <a:ext cx="1013793" cy="234676"/>
            </a:xfrm>
            <a:prstGeom prst="rect">
              <a:avLst/>
            </a:prstGeom>
            <a:noFill/>
          </p:spPr>
          <p:txBody>
            <a:bodyPr wrap="none" lIns="0" tIns="0" rIns="0" bIns="0" rtlCol="0">
              <a:spAutoFit/>
            </a:bodyPr>
            <a:lstStyle/>
            <a:p>
              <a:pPr algn="ctr" defTabSz="931388"/>
              <a:r>
                <a:rPr lang="en-US" sz="1495" dirty="0">
                  <a:solidFill>
                    <a:prstClr val="black"/>
                  </a:solidFill>
                  <a:latin typeface="Segoe" pitchFamily="34" charset="0"/>
                </a:rPr>
                <a:t>Client app</a:t>
              </a:r>
            </a:p>
          </p:txBody>
        </p:sp>
      </p:grpSp>
      <p:sp>
        <p:nvSpPr>
          <p:cNvPr id="2" name="Oval 1"/>
          <p:cNvSpPr/>
          <p:nvPr/>
        </p:nvSpPr>
        <p:spPr>
          <a:xfrm>
            <a:off x="9810140" y="2354765"/>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1</a:t>
            </a:r>
          </a:p>
        </p:txBody>
      </p:sp>
      <p:sp>
        <p:nvSpPr>
          <p:cNvPr id="23" name="Oval 22"/>
          <p:cNvSpPr/>
          <p:nvPr/>
        </p:nvSpPr>
        <p:spPr>
          <a:xfrm>
            <a:off x="8324770" y="4172949"/>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2</a:t>
            </a:r>
          </a:p>
        </p:txBody>
      </p:sp>
      <p:sp>
        <p:nvSpPr>
          <p:cNvPr id="24" name="Oval 23"/>
          <p:cNvSpPr/>
          <p:nvPr/>
        </p:nvSpPr>
        <p:spPr>
          <a:xfrm>
            <a:off x="9668935" y="5452398"/>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2</a:t>
            </a:r>
          </a:p>
        </p:txBody>
      </p:sp>
      <p:sp>
        <p:nvSpPr>
          <p:cNvPr id="25" name="Oval 24"/>
          <p:cNvSpPr/>
          <p:nvPr/>
        </p:nvSpPr>
        <p:spPr>
          <a:xfrm>
            <a:off x="10279566" y="2354765"/>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4</a:t>
            </a:r>
          </a:p>
        </p:txBody>
      </p:sp>
      <p:sp>
        <p:nvSpPr>
          <p:cNvPr id="26" name="Oval 25"/>
          <p:cNvSpPr/>
          <p:nvPr/>
        </p:nvSpPr>
        <p:spPr>
          <a:xfrm>
            <a:off x="11770710" y="3961213"/>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5</a:t>
            </a:r>
          </a:p>
        </p:txBody>
      </p:sp>
      <p:sp>
        <p:nvSpPr>
          <p:cNvPr id="32" name="Oval 31"/>
          <p:cNvSpPr/>
          <p:nvPr/>
        </p:nvSpPr>
        <p:spPr>
          <a:xfrm>
            <a:off x="11774331" y="5254882"/>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6</a:t>
            </a:r>
          </a:p>
        </p:txBody>
      </p:sp>
      <p:sp>
        <p:nvSpPr>
          <p:cNvPr id="33" name="Right Arrow 32"/>
          <p:cNvSpPr/>
          <p:nvPr/>
        </p:nvSpPr>
        <p:spPr>
          <a:xfrm rot="10800000">
            <a:off x="9532501" y="2692915"/>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34" name="Right Arrow 33"/>
          <p:cNvSpPr/>
          <p:nvPr/>
        </p:nvSpPr>
        <p:spPr>
          <a:xfrm rot="5400000">
            <a:off x="8247840" y="4119553"/>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38" name="Right Arrow 37"/>
          <p:cNvSpPr/>
          <p:nvPr/>
        </p:nvSpPr>
        <p:spPr>
          <a:xfrm>
            <a:off x="9622058" y="5745121"/>
            <a:ext cx="1132380"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40" name="Right Arrow 39"/>
          <p:cNvSpPr/>
          <p:nvPr/>
        </p:nvSpPr>
        <p:spPr>
          <a:xfrm rot="5400000">
            <a:off x="11125712" y="4068215"/>
            <a:ext cx="977612"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grpSp>
        <p:nvGrpSpPr>
          <p:cNvPr id="37" name="Group 36"/>
          <p:cNvGrpSpPr/>
          <p:nvPr/>
        </p:nvGrpSpPr>
        <p:grpSpPr>
          <a:xfrm>
            <a:off x="10679913" y="5141249"/>
            <a:ext cx="1517206" cy="1086956"/>
            <a:chOff x="4879203" y="2324936"/>
            <a:chExt cx="1726696" cy="1295839"/>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185" tIns="62092" rIns="124185" bIns="62092" numCol="1" rtlCol="0" anchor="ctr" anchorCtr="0" compatLnSpc="1">
              <a:prstTxWarp prst="textNoShape">
                <a:avLst/>
              </a:prstTxWarp>
            </a:bodyPr>
            <a:lstStyle/>
            <a:p>
              <a:pPr algn="ctr" defTabSz="931081" fontAlgn="base">
                <a:spcBef>
                  <a:spcPct val="0"/>
                </a:spcBef>
                <a:spcAft>
                  <a:spcPct val="0"/>
                </a:spcAft>
              </a:pPr>
              <a:endParaRPr lang="en-US" sz="1495" dirty="0">
                <a:solidFill>
                  <a:prstClr val="white"/>
                </a:solidFill>
              </a:endParaRPr>
            </a:p>
          </p:txBody>
        </p:sp>
        <p:sp>
          <p:nvSpPr>
            <p:cNvPr id="42" name="TextBox 41"/>
            <p:cNvSpPr txBox="1"/>
            <p:nvPr/>
          </p:nvSpPr>
          <p:spPr>
            <a:xfrm>
              <a:off x="4946136" y="3061940"/>
              <a:ext cx="1438123" cy="558835"/>
            </a:xfrm>
            <a:prstGeom prst="rect">
              <a:avLst/>
            </a:prstGeom>
            <a:noFill/>
          </p:spPr>
          <p:txBody>
            <a:bodyPr wrap="none" lIns="124189" tIns="0" rIns="0" bIns="0" rtlCol="0">
              <a:spAutoFit/>
            </a:bodyPr>
            <a:lstStyle/>
            <a:p>
              <a:pPr algn="ctr" defTabSz="931388"/>
              <a:r>
                <a:rPr lang="en-US" sz="1495" dirty="0">
                  <a:solidFill>
                    <a:prstClr val="black"/>
                  </a:solidFill>
                  <a:latin typeface="Segoe" pitchFamily="34" charset="0"/>
                </a:rPr>
                <a:t>Notification</a:t>
              </a:r>
            </a:p>
            <a:p>
              <a:pPr algn="ctr" defTabSz="931388"/>
              <a:r>
                <a:rPr lang="en-US" sz="1495" dirty="0">
                  <a:solidFill>
                    <a:prstClr val="black"/>
                  </a:solidFill>
                  <a:latin typeface="Segoe" pitchFamily="34" charset="0"/>
                </a:rPr>
                <a:t>Hub</a:t>
              </a:r>
            </a:p>
          </p:txBody>
        </p:sp>
      </p:grpSp>
      <p:sp>
        <p:nvSpPr>
          <p:cNvPr id="43" name="Right Arrow 42"/>
          <p:cNvSpPr/>
          <p:nvPr/>
        </p:nvSpPr>
        <p:spPr>
          <a:xfrm rot="16200000">
            <a:off x="10721108" y="4051080"/>
            <a:ext cx="977612" cy="398384"/>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4">
              <a:solidFill>
                <a:prstClr val="white"/>
              </a:solidFill>
            </a:endParaRPr>
          </a:p>
        </p:txBody>
      </p:sp>
      <p:sp>
        <p:nvSpPr>
          <p:cNvPr id="44" name="Oval 43"/>
          <p:cNvSpPr/>
          <p:nvPr/>
        </p:nvSpPr>
        <p:spPr>
          <a:xfrm>
            <a:off x="10124699" y="5452398"/>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3</a:t>
            </a:r>
          </a:p>
        </p:txBody>
      </p:sp>
      <p:sp>
        <p:nvSpPr>
          <p:cNvPr id="46" name="Oval 45"/>
          <p:cNvSpPr/>
          <p:nvPr/>
        </p:nvSpPr>
        <p:spPr>
          <a:xfrm>
            <a:off x="10691172" y="3961213"/>
            <a:ext cx="383577" cy="3835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4" dirty="0">
                <a:solidFill>
                  <a:prstClr val="white"/>
                </a:solidFill>
              </a:rPr>
              <a:t>4</a:t>
            </a:r>
          </a:p>
        </p:txBody>
      </p:sp>
      <p:pic>
        <p:nvPicPr>
          <p:cNvPr id="48" name="Picture 47"/>
          <p:cNvPicPr>
            <a:picLocks noChangeAspect="1"/>
          </p:cNvPicPr>
          <p:nvPr/>
        </p:nvPicPr>
        <p:blipFill>
          <a:blip r:embed="rId4">
            <a:biLevel thresh="75000"/>
          </a:blip>
          <a:stretch>
            <a:fillRect/>
          </a:stretch>
        </p:blipFill>
        <p:spPr>
          <a:xfrm>
            <a:off x="11041835" y="5066797"/>
            <a:ext cx="703030" cy="680528"/>
          </a:xfrm>
          <a:prstGeom prst="rect">
            <a:avLst/>
          </a:prstGeom>
        </p:spPr>
      </p:pic>
    </p:spTree>
    <p:extLst>
      <p:ext uri="{BB962C8B-B14F-4D97-AF65-F5344CB8AC3E}">
        <p14:creationId xmlns:p14="http://schemas.microsoft.com/office/powerpoint/2010/main" val="6019333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79250" y="130806"/>
            <a:ext cx="11287569" cy="1350417"/>
          </a:xfrm>
        </p:spPr>
        <p:txBody>
          <a:bodyPr>
            <a:normAutofit/>
          </a:bodyPr>
          <a:lstStyle/>
          <a:p>
            <a:r>
              <a:rPr lang="en-US" dirty="0" smtClean="0"/>
              <a:t>Advantages of using Notification Hubs</a:t>
            </a:r>
            <a:endParaRPr lang="en-US" dirty="0"/>
          </a:p>
        </p:txBody>
      </p:sp>
      <p:sp>
        <p:nvSpPr>
          <p:cNvPr id="6" name="Text Placeholder 5"/>
          <p:cNvSpPr>
            <a:spLocks noGrp="1"/>
          </p:cNvSpPr>
          <p:nvPr>
            <p:ph type="body" sz="quarter" idx="10"/>
          </p:nvPr>
        </p:nvSpPr>
        <p:spPr>
          <a:xfrm>
            <a:off x="282226" y="1271704"/>
            <a:ext cx="11872027" cy="4794472"/>
          </a:xfrm>
        </p:spPr>
        <p:txBody>
          <a:bodyPr>
            <a:noAutofit/>
          </a:bodyPr>
          <a:lstStyle/>
          <a:p>
            <a:pPr>
              <a:spcBef>
                <a:spcPts val="611"/>
              </a:spcBef>
            </a:pPr>
            <a:r>
              <a:rPr lang="en-US" sz="2445" dirty="0"/>
              <a:t>X-plat: from any back-end to any mobile platform</a:t>
            </a:r>
          </a:p>
          <a:p>
            <a:pPr>
              <a:spcBef>
                <a:spcPts val="611"/>
              </a:spcBef>
            </a:pPr>
            <a:r>
              <a:rPr lang="en-US" sz="1630" dirty="0"/>
              <a:t>Backend can be on-</a:t>
            </a:r>
            <a:r>
              <a:rPr lang="en-US" sz="1630" dirty="0" err="1"/>
              <a:t>prem</a:t>
            </a:r>
            <a:r>
              <a:rPr lang="en-US" sz="1630" dirty="0"/>
              <a:t> or in the cloud, </a:t>
            </a:r>
            <a:r>
              <a:rPr lang="en-US" sz="1630" b="1" dirty="0"/>
              <a:t>.</a:t>
            </a:r>
            <a:r>
              <a:rPr lang="en-US" sz="1630" b="1" dirty="0"/>
              <a:t>NET, Java, PHP, Node, you name it</a:t>
            </a:r>
            <a:r>
              <a:rPr lang="en-US" sz="1630" dirty="0"/>
              <a:t> </a:t>
            </a:r>
            <a:endParaRPr lang="en-US" sz="1630" dirty="0"/>
          </a:p>
          <a:p>
            <a:pPr>
              <a:spcBef>
                <a:spcPts val="611"/>
              </a:spcBef>
            </a:pPr>
            <a:r>
              <a:rPr lang="en-US" sz="1630" dirty="0"/>
              <a:t>Support </a:t>
            </a:r>
            <a:r>
              <a:rPr lang="en-US" sz="1630" b="1" dirty="0" err="1"/>
              <a:t>iOS</a:t>
            </a:r>
            <a:r>
              <a:rPr lang="en-US" sz="1630" b="1" dirty="0"/>
              <a:t>, Android, Windows Phone, Windows, Kindle</a:t>
            </a:r>
            <a:endParaRPr lang="en-US" sz="1630" b="1" dirty="0"/>
          </a:p>
          <a:p>
            <a:pPr>
              <a:spcBef>
                <a:spcPts val="611"/>
              </a:spcBef>
            </a:pPr>
            <a:r>
              <a:rPr lang="en-US" sz="2445" dirty="0"/>
              <a:t>Avoid storing device information in the app back-end</a:t>
            </a:r>
          </a:p>
          <a:p>
            <a:pPr>
              <a:spcBef>
                <a:spcPts val="611"/>
              </a:spcBef>
            </a:pPr>
            <a:r>
              <a:rPr lang="en-US" sz="1630" dirty="0"/>
              <a:t>Notification Hub maintains the registry of devices and the associations to users/interest groups</a:t>
            </a:r>
          </a:p>
          <a:p>
            <a:pPr>
              <a:spcBef>
                <a:spcPts val="611"/>
              </a:spcBef>
            </a:pPr>
            <a:r>
              <a:rPr lang="en-US" sz="2445" dirty="0"/>
              <a:t>Work with logical users and segments</a:t>
            </a:r>
            <a:endParaRPr lang="en-US" sz="2445" dirty="0"/>
          </a:p>
          <a:p>
            <a:pPr>
              <a:spcBef>
                <a:spcPts val="611"/>
              </a:spcBef>
            </a:pPr>
            <a:r>
              <a:rPr lang="en-US" sz="1630" dirty="0"/>
              <a:t>Target individual users and large interest groups using </a:t>
            </a:r>
            <a:r>
              <a:rPr lang="en-US" sz="1630" i="1" dirty="0"/>
              <a:t>tags</a:t>
            </a:r>
          </a:p>
          <a:p>
            <a:pPr>
              <a:spcBef>
                <a:spcPts val="611"/>
              </a:spcBef>
            </a:pPr>
            <a:r>
              <a:rPr lang="en-US" sz="2445" dirty="0"/>
              <a:t>Personalization and localization</a:t>
            </a:r>
          </a:p>
          <a:p>
            <a:pPr>
              <a:spcBef>
                <a:spcPts val="611"/>
              </a:spcBef>
            </a:pPr>
            <a:r>
              <a:rPr lang="en-US" sz="1630" dirty="0"/>
              <a:t>Keep your back-end free of presentation concerns like localization and user preferences using </a:t>
            </a:r>
            <a:r>
              <a:rPr lang="en-US" sz="1630" i="1" dirty="0"/>
              <a:t>templates</a:t>
            </a:r>
          </a:p>
          <a:p>
            <a:pPr>
              <a:spcBef>
                <a:spcPts val="611"/>
              </a:spcBef>
            </a:pPr>
            <a:r>
              <a:rPr lang="en-US" sz="2445" dirty="0"/>
              <a:t>Broadcast at scale, multicast, unicast</a:t>
            </a:r>
          </a:p>
          <a:p>
            <a:pPr>
              <a:spcBef>
                <a:spcPts val="611"/>
              </a:spcBef>
            </a:pPr>
            <a:r>
              <a:rPr lang="en-US" sz="1630" dirty="0"/>
              <a:t>Push notifications to millions of devices (across platforms) with a single call</a:t>
            </a:r>
          </a:p>
          <a:p>
            <a:pPr>
              <a:spcBef>
                <a:spcPts val="611"/>
              </a:spcBef>
            </a:pPr>
            <a:r>
              <a:rPr lang="en-US" sz="2445" dirty="0"/>
              <a:t>Telemetry</a:t>
            </a:r>
          </a:p>
          <a:p>
            <a:pPr>
              <a:spcBef>
                <a:spcPts val="611"/>
              </a:spcBef>
            </a:pPr>
            <a:r>
              <a:rPr lang="en-US" sz="1630" dirty="0"/>
              <a:t>Rich telemetry available through portal or </a:t>
            </a:r>
            <a:r>
              <a:rPr lang="en-US" sz="1630" dirty="0"/>
              <a:t>APIs</a:t>
            </a:r>
            <a:endParaRPr lang="en-US" sz="1630" dirty="0"/>
          </a:p>
        </p:txBody>
      </p:sp>
    </p:spTree>
    <p:extLst>
      <p:ext uri="{BB962C8B-B14F-4D97-AF65-F5344CB8AC3E}">
        <p14:creationId xmlns:p14="http://schemas.microsoft.com/office/powerpoint/2010/main" val="2046642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Demo: </a:t>
            </a:r>
            <a:r>
              <a:rPr lang="en-US" dirty="0" smtClean="0"/>
              <a:t>Push Notifications</a:t>
            </a:r>
            <a:endParaRPr lang="en-US" dirty="0"/>
          </a:p>
        </p:txBody>
      </p:sp>
    </p:spTree>
    <p:extLst>
      <p:ext uri="{BB962C8B-B14F-4D97-AF65-F5344CB8AC3E}">
        <p14:creationId xmlns:p14="http://schemas.microsoft.com/office/powerpoint/2010/main" val="166692078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Authentication</a:t>
            </a:r>
            <a:endParaRPr lang="en-US" dirty="0"/>
          </a:p>
        </p:txBody>
      </p:sp>
    </p:spTree>
    <p:extLst>
      <p:ext uri="{BB962C8B-B14F-4D97-AF65-F5344CB8AC3E}">
        <p14:creationId xmlns:p14="http://schemas.microsoft.com/office/powerpoint/2010/main" val="112994233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7" name="Rectangle 6"/>
          <p:cNvSpPr/>
          <p:nvPr/>
        </p:nvSpPr>
        <p:spPr bwMode="auto">
          <a:xfrm>
            <a:off x="8819813" y="409852"/>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GOOGLE</a:t>
            </a:r>
            <a:endParaRPr lang="en-US" sz="3260" dirty="0">
              <a:solidFill>
                <a:srgbClr val="FFFFFF"/>
              </a:solidFill>
            </a:endParaRPr>
          </a:p>
        </p:txBody>
      </p:sp>
      <p:sp>
        <p:nvSpPr>
          <p:cNvPr id="9" name="Rectangle 8"/>
          <p:cNvSpPr/>
          <p:nvPr/>
        </p:nvSpPr>
        <p:spPr bwMode="auto">
          <a:xfrm>
            <a:off x="8819813" y="1488870"/>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FACEBOOK</a:t>
            </a:r>
            <a:endParaRPr lang="en-US" sz="3260" dirty="0">
              <a:solidFill>
                <a:srgbClr val="FFFFFF"/>
              </a:solidFill>
            </a:endParaRPr>
          </a:p>
        </p:txBody>
      </p:sp>
      <p:sp>
        <p:nvSpPr>
          <p:cNvPr id="10" name="Rectangle 9"/>
          <p:cNvSpPr/>
          <p:nvPr/>
        </p:nvSpPr>
        <p:spPr bwMode="auto">
          <a:xfrm>
            <a:off x="8819813" y="2567888"/>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TWITTER</a:t>
            </a:r>
            <a:endParaRPr lang="en-US" sz="3260" dirty="0">
              <a:solidFill>
                <a:srgbClr val="FFFFFF"/>
              </a:solidFill>
            </a:endParaRPr>
          </a:p>
        </p:txBody>
      </p:sp>
      <p:sp>
        <p:nvSpPr>
          <p:cNvPr id="11" name="Rectangle 10"/>
          <p:cNvSpPr/>
          <p:nvPr/>
        </p:nvSpPr>
        <p:spPr bwMode="auto">
          <a:xfrm>
            <a:off x="4557305" y="5891698"/>
            <a:ext cx="4334385"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defTabSz="950002" fontAlgn="base">
              <a:spcBef>
                <a:spcPct val="0"/>
              </a:spcBef>
              <a:spcAft>
                <a:spcPct val="0"/>
              </a:spcAft>
            </a:pPr>
            <a:r>
              <a:rPr lang="en-US" sz="3260" dirty="0">
                <a:solidFill>
                  <a:srgbClr val="FFFFFF"/>
                </a:solidFill>
              </a:rPr>
              <a:t>  MOBILE </a:t>
            </a:r>
            <a:r>
              <a:rPr lang="en-US" sz="3260" dirty="0" smtClean="0">
                <a:solidFill>
                  <a:srgbClr val="FFFFFF"/>
                </a:solidFill>
              </a:rPr>
              <a:t>APP</a:t>
            </a:r>
            <a:endParaRPr lang="en-US" sz="3260" dirty="0">
              <a:solidFill>
                <a:srgbClr val="FFFFFF"/>
              </a:solidFill>
            </a:endParaRPr>
          </a:p>
        </p:txBody>
      </p:sp>
      <p:sp>
        <p:nvSpPr>
          <p:cNvPr id="12" name="Rectangle 11"/>
          <p:cNvSpPr/>
          <p:nvPr/>
        </p:nvSpPr>
        <p:spPr bwMode="auto">
          <a:xfrm>
            <a:off x="1141640" y="2604949"/>
            <a:ext cx="2444176" cy="93073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defTabSz="950002" fontAlgn="base">
              <a:spcBef>
                <a:spcPct val="0"/>
              </a:spcBef>
              <a:spcAft>
                <a:spcPct val="0"/>
              </a:spcAft>
            </a:pPr>
            <a:r>
              <a:rPr lang="en-US" sz="3260" dirty="0">
                <a:solidFill>
                  <a:schemeClr val="accent1"/>
                </a:solidFill>
              </a:rPr>
              <a:t>  </a:t>
            </a:r>
            <a:r>
              <a:rPr lang="en-US" sz="3260" dirty="0">
                <a:solidFill>
                  <a:schemeClr val="bg1"/>
                </a:solidFill>
              </a:rPr>
              <a:t>DEVICE</a:t>
            </a:r>
            <a:endParaRPr lang="en-US" sz="3260" dirty="0">
              <a:solidFill>
                <a:schemeClr val="bg1"/>
              </a:solidFill>
            </a:endParaRPr>
          </a:p>
        </p:txBody>
      </p:sp>
      <p:grpSp>
        <p:nvGrpSpPr>
          <p:cNvPr id="13" name="Group 12"/>
          <p:cNvGrpSpPr/>
          <p:nvPr/>
        </p:nvGrpSpPr>
        <p:grpSpPr>
          <a:xfrm>
            <a:off x="3585816" y="1044621"/>
            <a:ext cx="5241070" cy="1998942"/>
            <a:chOff x="3969228" y="1002663"/>
            <a:chExt cx="5144609" cy="1962152"/>
          </a:xfrm>
        </p:grpSpPr>
        <p:cxnSp>
          <p:nvCxnSpPr>
            <p:cNvPr id="14" name="Straight Arrow Connector 13"/>
            <p:cNvCxnSpPr>
              <a:stCxn id="12" idx="3"/>
            </p:cNvCxnSpPr>
            <p:nvPr/>
          </p:nvCxnSpPr>
          <p:spPr>
            <a:xfrm flipV="1">
              <a:off x="3969228" y="1002663"/>
              <a:ext cx="5144609" cy="196215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330311">
              <a:off x="4399493" y="1284773"/>
              <a:ext cx="3280008" cy="972702"/>
            </a:xfrm>
            <a:prstGeom prst="rect">
              <a:avLst/>
            </a:prstGeom>
            <a:noFill/>
          </p:spPr>
          <p:txBody>
            <a:bodyPr wrap="square" lIns="186309" tIns="149047" rIns="186309" bIns="149047" rtlCol="0">
              <a:spAutoFit/>
            </a:bodyPr>
            <a:lstStyle/>
            <a:p>
              <a:pPr algn="ctr">
                <a:lnSpc>
                  <a:spcPct val="90000"/>
                </a:lnSpc>
                <a:spcAft>
                  <a:spcPts val="611"/>
                </a:spcAft>
              </a:pPr>
              <a:r>
                <a:rPr lang="en-US" sz="2445" dirty="0">
                  <a:solidFill>
                    <a:srgbClr val="FFFFFF"/>
                  </a:solidFill>
                </a:rPr>
                <a:t>CREDENTIALS </a:t>
              </a:r>
              <a:br>
                <a:rPr lang="en-US" sz="2445" dirty="0">
                  <a:solidFill>
                    <a:srgbClr val="FFFFFF"/>
                  </a:solidFill>
                </a:rPr>
              </a:br>
              <a:r>
                <a:rPr lang="en-US" sz="2445" dirty="0">
                  <a:solidFill>
                    <a:srgbClr val="FFFFFF"/>
                  </a:solidFill>
                </a:rPr>
                <a:t>(via </a:t>
              </a:r>
              <a:r>
                <a:rPr lang="en-US" sz="2445" dirty="0" err="1">
                  <a:solidFill>
                    <a:srgbClr val="FFFFFF"/>
                  </a:solidFill>
                </a:rPr>
                <a:t>oAuth</a:t>
              </a:r>
              <a:r>
                <a:rPr lang="en-US" sz="2445" dirty="0">
                  <a:solidFill>
                    <a:srgbClr val="FFFFFF"/>
                  </a:solidFill>
                </a:rPr>
                <a:t>/</a:t>
              </a:r>
              <a:r>
                <a:rPr lang="en-US" sz="2445" dirty="0" err="1">
                  <a:solidFill>
                    <a:srgbClr val="FFFFFF"/>
                  </a:solidFill>
                </a:rPr>
                <a:t>WebView</a:t>
              </a:r>
              <a:r>
                <a:rPr lang="en-US" sz="2445" dirty="0">
                  <a:solidFill>
                    <a:srgbClr val="FFFFFF"/>
                  </a:solidFill>
                </a:rPr>
                <a:t>) </a:t>
              </a:r>
            </a:p>
          </p:txBody>
        </p:sp>
      </p:grpSp>
      <p:sp>
        <p:nvSpPr>
          <p:cNvPr id="16" name="Rectangle 15"/>
          <p:cNvSpPr/>
          <p:nvPr/>
        </p:nvSpPr>
        <p:spPr bwMode="auto">
          <a:xfrm>
            <a:off x="8819813" y="3646906"/>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MICROSOFT ACCOUNT </a:t>
            </a:r>
            <a:endParaRPr lang="en-US" sz="3260" dirty="0">
              <a:solidFill>
                <a:srgbClr val="FFFFFF"/>
              </a:solidFill>
            </a:endParaRPr>
          </a:p>
        </p:txBody>
      </p:sp>
      <p:grpSp>
        <p:nvGrpSpPr>
          <p:cNvPr id="17" name="Group 16"/>
          <p:cNvGrpSpPr/>
          <p:nvPr/>
        </p:nvGrpSpPr>
        <p:grpSpPr>
          <a:xfrm>
            <a:off x="2992462" y="2839607"/>
            <a:ext cx="2729274" cy="3025338"/>
            <a:chOff x="3386795" y="2764613"/>
            <a:chExt cx="2679042" cy="2969657"/>
          </a:xfrm>
        </p:grpSpPr>
        <p:grpSp>
          <p:nvGrpSpPr>
            <p:cNvPr id="18" name="Group 17"/>
            <p:cNvGrpSpPr/>
            <p:nvPr/>
          </p:nvGrpSpPr>
          <p:grpSpPr>
            <a:xfrm>
              <a:off x="3969228" y="2964815"/>
              <a:ext cx="2096609" cy="2769455"/>
              <a:chOff x="3969228" y="2964815"/>
              <a:chExt cx="2096609" cy="2769455"/>
            </a:xfrm>
          </p:grpSpPr>
          <p:cxnSp>
            <p:nvCxnSpPr>
              <p:cNvPr id="20" name="Straight Arrow Connector 19"/>
              <p:cNvCxnSpPr>
                <a:endCxn id="12" idx="3"/>
              </p:cNvCxnSpPr>
              <p:nvPr/>
            </p:nvCxnSpPr>
            <p:spPr>
              <a:xfrm flipH="1" flipV="1">
                <a:off x="3969228" y="2964815"/>
                <a:ext cx="2096609" cy="276945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3106418">
                <a:off x="4303895" y="3949896"/>
                <a:ext cx="1921950"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IDENTITY</a:t>
                </a:r>
              </a:p>
            </p:txBody>
          </p:sp>
        </p:grpSp>
        <p:sp>
          <p:nvSpPr>
            <p:cNvPr id="19" name="Smiley Face 18"/>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endParaRPr lang="en-US" sz="2038" dirty="0">
                <a:solidFill>
                  <a:srgbClr val="FFFFFF"/>
                </a:solidFill>
              </a:endParaRPr>
            </a:p>
          </p:txBody>
        </p:sp>
      </p:grpSp>
      <p:grpSp>
        <p:nvGrpSpPr>
          <p:cNvPr id="22" name="Group 21"/>
          <p:cNvGrpSpPr/>
          <p:nvPr/>
        </p:nvGrpSpPr>
        <p:grpSpPr>
          <a:xfrm>
            <a:off x="5721736" y="1205190"/>
            <a:ext cx="3050972" cy="5373423"/>
            <a:chOff x="6065837" y="753016"/>
            <a:chExt cx="2994819" cy="5274526"/>
          </a:xfrm>
        </p:grpSpPr>
        <p:grpSp>
          <p:nvGrpSpPr>
            <p:cNvPr id="23" name="Group 22"/>
            <p:cNvGrpSpPr/>
            <p:nvPr/>
          </p:nvGrpSpPr>
          <p:grpSpPr>
            <a:xfrm>
              <a:off x="6065837" y="753016"/>
              <a:ext cx="2994819" cy="4618425"/>
              <a:chOff x="6065837" y="753016"/>
              <a:chExt cx="2994819" cy="4618425"/>
            </a:xfrm>
          </p:grpSpPr>
          <p:cxnSp>
            <p:nvCxnSpPr>
              <p:cNvPr id="25" name="Straight Arrow Connector 24"/>
              <p:cNvCxnSpPr/>
              <p:nvPr/>
            </p:nvCxnSpPr>
            <p:spPr>
              <a:xfrm flipH="1">
                <a:off x="6065837" y="753016"/>
                <a:ext cx="2994819" cy="4618425"/>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8354720">
                <a:off x="6006066" y="2358839"/>
                <a:ext cx="2860997"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AUTH TOKEN</a:t>
                </a:r>
              </a:p>
            </p:txBody>
          </p:sp>
        </p:grpSp>
        <p:sp>
          <p:nvSpPr>
            <p:cNvPr id="24" name="Smiley Face 23"/>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endParaRPr lang="en-US" sz="2038" dirty="0">
                <a:solidFill>
                  <a:srgbClr val="FFFFFF"/>
                </a:solidFill>
              </a:endParaRPr>
            </a:p>
          </p:txBody>
        </p:sp>
      </p:grpSp>
      <p:grpSp>
        <p:nvGrpSpPr>
          <p:cNvPr id="27" name="Group 26"/>
          <p:cNvGrpSpPr/>
          <p:nvPr/>
        </p:nvGrpSpPr>
        <p:grpSpPr>
          <a:xfrm>
            <a:off x="6419864" y="1447734"/>
            <a:ext cx="2398264" cy="4462476"/>
            <a:chOff x="6293916" y="1040088"/>
            <a:chExt cx="2354124" cy="4380345"/>
          </a:xfrm>
        </p:grpSpPr>
        <p:cxnSp>
          <p:nvCxnSpPr>
            <p:cNvPr id="28" name="Straight Arrow Connector 27"/>
            <p:cNvCxnSpPr/>
            <p:nvPr/>
          </p:nvCxnSpPr>
          <p:spPr>
            <a:xfrm flipV="1">
              <a:off x="6293916" y="1471792"/>
              <a:ext cx="2354124" cy="3948641"/>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52444">
              <a:off x="5213332" y="2889057"/>
              <a:ext cx="4331958"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GRAPH ACCESS (LIMITED)</a:t>
              </a:r>
            </a:p>
          </p:txBody>
        </p:sp>
      </p:grpSp>
      <p:sp>
        <p:nvSpPr>
          <p:cNvPr id="30" name="Rectangle 29"/>
          <p:cNvSpPr/>
          <p:nvPr/>
        </p:nvSpPr>
        <p:spPr bwMode="auto">
          <a:xfrm>
            <a:off x="8819813" y="4725925"/>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AAD</a:t>
            </a:r>
            <a:endParaRPr lang="en-US" sz="3260" dirty="0">
              <a:solidFill>
                <a:srgbClr val="FFFFFF"/>
              </a:solidFill>
            </a:endParaRPr>
          </a:p>
        </p:txBody>
      </p:sp>
    </p:spTree>
    <p:extLst>
      <p:ext uri="{BB962C8B-B14F-4D97-AF65-F5344CB8AC3E}">
        <p14:creationId xmlns:p14="http://schemas.microsoft.com/office/powerpoint/2010/main" val="8257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30" name="Rectangle 29"/>
          <p:cNvSpPr/>
          <p:nvPr/>
        </p:nvSpPr>
        <p:spPr bwMode="auto">
          <a:xfrm>
            <a:off x="8929095" y="345932"/>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GOOGLE</a:t>
            </a:r>
            <a:endParaRPr lang="en-US" sz="3260" dirty="0">
              <a:solidFill>
                <a:srgbClr val="FFFFFF"/>
              </a:solidFill>
            </a:endParaRPr>
          </a:p>
        </p:txBody>
      </p:sp>
      <p:sp>
        <p:nvSpPr>
          <p:cNvPr id="31" name="Rectangle 30"/>
          <p:cNvSpPr/>
          <p:nvPr/>
        </p:nvSpPr>
        <p:spPr bwMode="auto">
          <a:xfrm>
            <a:off x="8929095" y="1432501"/>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FACEBOOK</a:t>
            </a:r>
            <a:endParaRPr lang="en-US" sz="3260" dirty="0">
              <a:solidFill>
                <a:srgbClr val="FFFFFF"/>
              </a:solidFill>
            </a:endParaRPr>
          </a:p>
        </p:txBody>
      </p:sp>
      <p:sp>
        <p:nvSpPr>
          <p:cNvPr id="32" name="Rectangle 31"/>
          <p:cNvSpPr/>
          <p:nvPr/>
        </p:nvSpPr>
        <p:spPr bwMode="auto">
          <a:xfrm>
            <a:off x="8929095" y="2519071"/>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TWITTER</a:t>
            </a:r>
            <a:endParaRPr lang="en-US" sz="3260" dirty="0">
              <a:solidFill>
                <a:srgbClr val="FFFFFF"/>
              </a:solidFill>
            </a:endParaRPr>
          </a:p>
        </p:txBody>
      </p:sp>
      <p:sp>
        <p:nvSpPr>
          <p:cNvPr id="33" name="Rectangle 32"/>
          <p:cNvSpPr/>
          <p:nvPr/>
        </p:nvSpPr>
        <p:spPr bwMode="auto">
          <a:xfrm>
            <a:off x="4557305" y="5891698"/>
            <a:ext cx="4334385"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defTabSz="950002" fontAlgn="base">
              <a:spcBef>
                <a:spcPct val="0"/>
              </a:spcBef>
              <a:spcAft>
                <a:spcPct val="0"/>
              </a:spcAft>
            </a:pPr>
            <a:r>
              <a:rPr lang="en-US" sz="3260" dirty="0">
                <a:solidFill>
                  <a:srgbClr val="FFFFFF"/>
                </a:solidFill>
              </a:rPr>
              <a:t>  MOBILE </a:t>
            </a:r>
            <a:r>
              <a:rPr lang="en-US" sz="3260" dirty="0" smtClean="0">
                <a:solidFill>
                  <a:srgbClr val="FFFFFF"/>
                </a:solidFill>
              </a:rPr>
              <a:t>APP</a:t>
            </a:r>
            <a:endParaRPr lang="en-US" sz="3260" dirty="0">
              <a:solidFill>
                <a:srgbClr val="FFFFFF"/>
              </a:solidFill>
            </a:endParaRPr>
          </a:p>
        </p:txBody>
      </p:sp>
      <p:sp>
        <p:nvSpPr>
          <p:cNvPr id="34" name="Rectangle 33"/>
          <p:cNvSpPr/>
          <p:nvPr/>
        </p:nvSpPr>
        <p:spPr bwMode="auto">
          <a:xfrm>
            <a:off x="1141640" y="2631291"/>
            <a:ext cx="2444176" cy="930734"/>
          </a:xfrm>
          <a:prstGeom prst="rect">
            <a:avLst/>
          </a:prstGeom>
          <a:solidFill>
            <a:schemeClr val="accent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defTabSz="950002" fontAlgn="base">
              <a:spcBef>
                <a:spcPct val="0"/>
              </a:spcBef>
              <a:spcAft>
                <a:spcPct val="0"/>
              </a:spcAft>
            </a:pPr>
            <a:r>
              <a:rPr lang="en-US" sz="3260" dirty="0">
                <a:solidFill>
                  <a:schemeClr val="bg1"/>
                </a:solidFill>
              </a:rPr>
              <a:t>  DEVICE</a:t>
            </a:r>
            <a:endParaRPr lang="en-US" sz="3260" dirty="0">
              <a:solidFill>
                <a:schemeClr val="bg1"/>
              </a:solidFill>
            </a:endParaRPr>
          </a:p>
        </p:txBody>
      </p:sp>
      <p:grpSp>
        <p:nvGrpSpPr>
          <p:cNvPr id="36" name="Group 35"/>
          <p:cNvGrpSpPr/>
          <p:nvPr/>
        </p:nvGrpSpPr>
        <p:grpSpPr>
          <a:xfrm>
            <a:off x="3561991" y="3547725"/>
            <a:ext cx="5219980" cy="3032077"/>
            <a:chOff x="6136758" y="663029"/>
            <a:chExt cx="5123907" cy="2976272"/>
          </a:xfrm>
        </p:grpSpPr>
        <p:grpSp>
          <p:nvGrpSpPr>
            <p:cNvPr id="37" name="Group 36"/>
            <p:cNvGrpSpPr/>
            <p:nvPr/>
          </p:nvGrpSpPr>
          <p:grpSpPr>
            <a:xfrm>
              <a:off x="6136758" y="663029"/>
              <a:ext cx="3080915" cy="2312653"/>
              <a:chOff x="6136758" y="663029"/>
              <a:chExt cx="3080915" cy="2312653"/>
            </a:xfrm>
          </p:grpSpPr>
          <p:cxnSp>
            <p:nvCxnSpPr>
              <p:cNvPr id="39" name="Straight Arrow Connector 38"/>
              <p:cNvCxnSpPr/>
              <p:nvPr/>
            </p:nvCxnSpPr>
            <p:spPr>
              <a:xfrm>
                <a:off x="6136758" y="663029"/>
                <a:ext cx="3080915" cy="2312653"/>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2242608">
                <a:off x="6693729" y="1220985"/>
                <a:ext cx="2210151"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AUTH CODE</a:t>
                </a:r>
              </a:p>
            </p:txBody>
          </p:sp>
        </p:grpSp>
        <p:sp>
          <p:nvSpPr>
            <p:cNvPr id="38" name="Smiley Face 37"/>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endParaRPr lang="en-US" sz="2038" dirty="0">
                <a:solidFill>
                  <a:schemeClr val="accent1"/>
                </a:solidFill>
              </a:endParaRPr>
            </a:p>
          </p:txBody>
        </p:sp>
      </p:grpSp>
      <p:grpSp>
        <p:nvGrpSpPr>
          <p:cNvPr id="41" name="Group 40"/>
          <p:cNvGrpSpPr/>
          <p:nvPr/>
        </p:nvGrpSpPr>
        <p:grpSpPr>
          <a:xfrm>
            <a:off x="2981308" y="1466860"/>
            <a:ext cx="5845578" cy="1863090"/>
            <a:chOff x="3375846" y="1438123"/>
            <a:chExt cx="5737991" cy="1828800"/>
          </a:xfrm>
        </p:grpSpPr>
        <p:grpSp>
          <p:nvGrpSpPr>
            <p:cNvPr id="42" name="Group 41"/>
            <p:cNvGrpSpPr/>
            <p:nvPr/>
          </p:nvGrpSpPr>
          <p:grpSpPr>
            <a:xfrm>
              <a:off x="3969228" y="1438123"/>
              <a:ext cx="5144609" cy="1676002"/>
              <a:chOff x="3969228" y="1438123"/>
              <a:chExt cx="5144609" cy="1676002"/>
            </a:xfrm>
          </p:grpSpPr>
          <p:cxnSp>
            <p:nvCxnSpPr>
              <p:cNvPr id="44" name="Straight Arrow Connector 43"/>
              <p:cNvCxnSpPr/>
              <p:nvPr/>
            </p:nvCxnSpPr>
            <p:spPr>
              <a:xfrm flipH="1">
                <a:off x="3969228" y="1438123"/>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499625">
                <a:off x="4748288" y="1716955"/>
                <a:ext cx="3830653"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AUTH CODE + TOKEN</a:t>
                </a:r>
              </a:p>
            </p:txBody>
          </p:sp>
        </p:grpSp>
        <p:sp>
          <p:nvSpPr>
            <p:cNvPr id="43" name="Smiley Face 42"/>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endParaRPr lang="en-US" sz="2038" dirty="0">
                <a:solidFill>
                  <a:schemeClr val="accent1"/>
                </a:solidFill>
              </a:endParaRPr>
            </a:p>
          </p:txBody>
        </p:sp>
      </p:grpSp>
      <p:grpSp>
        <p:nvGrpSpPr>
          <p:cNvPr id="46" name="Group 45"/>
          <p:cNvGrpSpPr/>
          <p:nvPr/>
        </p:nvGrpSpPr>
        <p:grpSpPr>
          <a:xfrm>
            <a:off x="6820311" y="1803738"/>
            <a:ext cx="1849848" cy="4043109"/>
            <a:chOff x="6686993" y="1389540"/>
            <a:chExt cx="1815802" cy="3968696"/>
          </a:xfrm>
        </p:grpSpPr>
        <p:cxnSp>
          <p:nvCxnSpPr>
            <p:cNvPr id="47" name="Straight Arrow Connector 46"/>
            <p:cNvCxnSpPr/>
            <p:nvPr/>
          </p:nvCxnSpPr>
          <p:spPr>
            <a:xfrm flipV="1">
              <a:off x="6686993" y="1746647"/>
              <a:ext cx="1815802" cy="3611589"/>
            </a:xfrm>
            <a:prstGeom prst="straightConnector1">
              <a:avLst/>
            </a:prstGeom>
            <a:ln w="92075">
              <a:solidFill>
                <a:schemeClr val="bg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7746886">
              <a:off x="5775246" y="2791520"/>
              <a:ext cx="3437979" cy="634020"/>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GRAPH ACCESS</a:t>
              </a:r>
            </a:p>
          </p:txBody>
        </p:sp>
      </p:grpSp>
      <p:grpSp>
        <p:nvGrpSpPr>
          <p:cNvPr id="49" name="Group 48"/>
          <p:cNvGrpSpPr/>
          <p:nvPr/>
        </p:nvGrpSpPr>
        <p:grpSpPr>
          <a:xfrm>
            <a:off x="3405329" y="771730"/>
            <a:ext cx="5580890" cy="1937190"/>
            <a:chOff x="3334863" y="757526"/>
            <a:chExt cx="5478174" cy="1901536"/>
          </a:xfrm>
        </p:grpSpPr>
        <p:cxnSp>
          <p:nvCxnSpPr>
            <p:cNvPr id="50" name="Straight Arrow Connector 49"/>
            <p:cNvCxnSpPr/>
            <p:nvPr/>
          </p:nvCxnSpPr>
          <p:spPr>
            <a:xfrm flipV="1">
              <a:off x="3512028" y="983060"/>
              <a:ext cx="5144609" cy="167600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20557038">
              <a:off x="3936890" y="757526"/>
              <a:ext cx="4876147" cy="972702"/>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CREDENTIALS</a:t>
              </a:r>
              <a:br>
                <a:rPr lang="en-US" sz="2445" dirty="0">
                  <a:solidFill>
                    <a:srgbClr val="FFFFFF"/>
                  </a:solidFill>
                </a:rPr>
              </a:br>
              <a:r>
                <a:rPr lang="en-US" sz="2445" dirty="0">
                  <a:solidFill>
                    <a:srgbClr val="FFFFFF"/>
                  </a:solidFill>
                </a:rPr>
                <a:t>(via native SDKs)</a:t>
              </a:r>
            </a:p>
          </p:txBody>
        </p:sp>
        <p:pic>
          <p:nvPicPr>
            <p:cNvPr id="52" name="Picture 51"/>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a:ln>
              <a:noFill/>
            </a:ln>
          </p:spPr>
        </p:pic>
      </p:grpSp>
      <p:cxnSp>
        <p:nvCxnSpPr>
          <p:cNvPr id="53" name="Straight Arrow Connector 52"/>
          <p:cNvCxnSpPr/>
          <p:nvPr/>
        </p:nvCxnSpPr>
        <p:spPr>
          <a:xfrm rot="20679126" flipH="1" flipV="1">
            <a:off x="2946879" y="3331094"/>
            <a:ext cx="2135920" cy="2821382"/>
          </a:xfrm>
          <a:prstGeom prst="straightConnector1">
            <a:avLst/>
          </a:prstGeom>
          <a:ln w="920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2185544">
            <a:off x="3287820" y="4334645"/>
            <a:ext cx="1957987" cy="645908"/>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IDENTITY</a:t>
            </a:r>
          </a:p>
        </p:txBody>
      </p:sp>
      <p:sp>
        <p:nvSpPr>
          <p:cNvPr id="55" name="TextBox 54"/>
          <p:cNvSpPr txBox="1"/>
          <p:nvPr/>
        </p:nvSpPr>
        <p:spPr>
          <a:xfrm rot="20440316">
            <a:off x="4657034" y="2524671"/>
            <a:ext cx="3502441" cy="645908"/>
          </a:xfrm>
          <a:prstGeom prst="rect">
            <a:avLst/>
          </a:prstGeom>
          <a:noFill/>
          <a:ln>
            <a:noFill/>
          </a:ln>
        </p:spPr>
        <p:txBody>
          <a:bodyPr wrap="square" lIns="186309" tIns="149047" rIns="186309" bIns="149047" rtlCol="0">
            <a:spAutoFit/>
          </a:bodyPr>
          <a:lstStyle/>
          <a:p>
            <a:pPr>
              <a:lnSpc>
                <a:spcPct val="90000"/>
              </a:lnSpc>
              <a:spcAft>
                <a:spcPts val="611"/>
              </a:spcAft>
            </a:pPr>
            <a:r>
              <a:rPr lang="en-US" sz="2445" dirty="0">
                <a:solidFill>
                  <a:srgbClr val="FFFFFF"/>
                </a:solidFill>
              </a:rPr>
              <a:t>GRAPH ACCESS</a:t>
            </a:r>
          </a:p>
        </p:txBody>
      </p:sp>
      <p:sp>
        <p:nvSpPr>
          <p:cNvPr id="56" name="Rectangle 55"/>
          <p:cNvSpPr/>
          <p:nvPr/>
        </p:nvSpPr>
        <p:spPr bwMode="auto">
          <a:xfrm>
            <a:off x="8916435" y="3605640"/>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MICROSOFT ACCOUNT </a:t>
            </a:r>
            <a:endParaRPr lang="en-US" sz="3260" dirty="0">
              <a:solidFill>
                <a:srgbClr val="FFFFFF"/>
              </a:solidFill>
            </a:endParaRPr>
          </a:p>
        </p:txBody>
      </p:sp>
      <p:sp>
        <p:nvSpPr>
          <p:cNvPr id="57" name="Rectangle 56"/>
          <p:cNvSpPr/>
          <p:nvPr/>
        </p:nvSpPr>
        <p:spPr bwMode="auto">
          <a:xfrm>
            <a:off x="8916435" y="4692207"/>
            <a:ext cx="2996794" cy="93154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11" rIns="0" bIns="47511" numCol="1" rtlCol="0" anchor="ctr" anchorCtr="0" compatLnSpc="1">
            <a:prstTxWarp prst="textNoShape">
              <a:avLst/>
            </a:prstTxWarp>
          </a:bodyPr>
          <a:lstStyle/>
          <a:p>
            <a:pPr algn="ctr" defTabSz="950002" fontAlgn="base">
              <a:spcBef>
                <a:spcPct val="0"/>
              </a:spcBef>
              <a:spcAft>
                <a:spcPct val="0"/>
              </a:spcAft>
            </a:pPr>
            <a:r>
              <a:rPr lang="en-US" sz="3260" dirty="0">
                <a:solidFill>
                  <a:srgbClr val="FFFFFF"/>
                </a:solidFill>
              </a:rPr>
              <a:t>AAD</a:t>
            </a:r>
            <a:endParaRPr lang="en-US" sz="3260" dirty="0">
              <a:solidFill>
                <a:srgbClr val="FFFFFF"/>
              </a:solidFill>
            </a:endParaRPr>
          </a:p>
        </p:txBody>
      </p:sp>
    </p:spTree>
    <p:extLst>
      <p:ext uri="{BB962C8B-B14F-4D97-AF65-F5344CB8AC3E}">
        <p14:creationId xmlns:p14="http://schemas.microsoft.com/office/powerpoint/2010/main" val="34246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6218237" y="0"/>
            <a:ext cx="6218238" cy="6986588"/>
          </a:xfrm>
          <a:prstGeom prst="rect">
            <a:avLst/>
          </a:prstGeom>
          <a:solidFill>
            <a:srgbClr val="0093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p:cNvSpPr/>
          <p:nvPr/>
        </p:nvSpPr>
        <p:spPr bwMode="auto">
          <a:xfrm>
            <a:off x="0" y="0"/>
            <a:ext cx="6218238" cy="698658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i="1" dirty="0" smtClean="0"/>
              <a:t>Agenda</a:t>
            </a:r>
            <a:endParaRPr lang="de-DE" dirty="0"/>
          </a:p>
        </p:txBody>
      </p:sp>
      <p:sp>
        <p:nvSpPr>
          <p:cNvPr id="5" name="Text Placeholder 4"/>
          <p:cNvSpPr>
            <a:spLocks noGrp="1"/>
          </p:cNvSpPr>
          <p:nvPr>
            <p:ph type="body" sz="quarter" idx="11"/>
          </p:nvPr>
        </p:nvSpPr>
        <p:spPr>
          <a:xfrm>
            <a:off x="274642" y="1816894"/>
            <a:ext cx="5486399" cy="3139321"/>
          </a:xfrm>
        </p:spPr>
        <p:txBody>
          <a:bodyPr/>
          <a:lstStyle/>
          <a:p>
            <a:pPr lvl="0" defTabSz="914400">
              <a:lnSpc>
                <a:spcPct val="150000"/>
              </a:lnSpc>
              <a:spcBef>
                <a:spcPct val="0"/>
              </a:spcBef>
              <a:buClrTx/>
              <a:buSzTx/>
              <a:defRPr/>
            </a:pPr>
            <a:r>
              <a:rPr lang="en-US" sz="3200" dirty="0" smtClean="0"/>
              <a:t>Why the Cloud?</a:t>
            </a:r>
          </a:p>
          <a:p>
            <a:pPr lvl="0" defTabSz="914400">
              <a:lnSpc>
                <a:spcPct val="150000"/>
              </a:lnSpc>
              <a:spcBef>
                <a:spcPct val="0"/>
              </a:spcBef>
              <a:buClrTx/>
              <a:buSzTx/>
              <a:defRPr/>
            </a:pPr>
            <a:r>
              <a:rPr lang="en-US" sz="3200" dirty="0" smtClean="0"/>
              <a:t>Building iOS Apps with Azure</a:t>
            </a:r>
          </a:p>
          <a:p>
            <a:pPr lvl="0" defTabSz="914400">
              <a:lnSpc>
                <a:spcPct val="150000"/>
              </a:lnSpc>
              <a:spcBef>
                <a:spcPct val="0"/>
              </a:spcBef>
              <a:buClrTx/>
              <a:buSzTx/>
              <a:defRPr/>
            </a:pPr>
            <a:r>
              <a:rPr lang="en-US" sz="3200" dirty="0" smtClean="0"/>
              <a:t>Additional Services</a:t>
            </a:r>
          </a:p>
          <a:p>
            <a:pPr lvl="0" defTabSz="914400">
              <a:lnSpc>
                <a:spcPct val="150000"/>
              </a:lnSpc>
              <a:spcBef>
                <a:spcPct val="0"/>
              </a:spcBef>
              <a:buClrTx/>
              <a:buSzTx/>
              <a:defRPr/>
            </a:pPr>
            <a:r>
              <a:rPr lang="en-US" sz="3200" dirty="0" smtClean="0"/>
              <a:t>Questions</a:t>
            </a:r>
            <a:endParaRPr lang="en-US" sz="3200" dirty="0"/>
          </a:p>
        </p:txBody>
      </p:sp>
      <p:grpSp>
        <p:nvGrpSpPr>
          <p:cNvPr id="4" name="Group 3"/>
          <p:cNvGrpSpPr/>
          <p:nvPr/>
        </p:nvGrpSpPr>
        <p:grpSpPr>
          <a:xfrm>
            <a:off x="6161314" y="1969294"/>
            <a:ext cx="6275161" cy="5017294"/>
            <a:chOff x="6161314" y="1969294"/>
            <a:chExt cx="6275161" cy="5017294"/>
          </a:xfrm>
        </p:grpSpPr>
        <p:sp>
          <p:nvSpPr>
            <p:cNvPr id="13" name="Freeform 5"/>
            <p:cNvSpPr>
              <a:spLocks/>
            </p:cNvSpPr>
            <p:nvPr/>
          </p:nvSpPr>
          <p:spPr bwMode="auto">
            <a:xfrm>
              <a:off x="6161314" y="2875723"/>
              <a:ext cx="6275161" cy="1702357"/>
            </a:xfrm>
            <a:custGeom>
              <a:avLst/>
              <a:gdLst>
                <a:gd name="T0" fmla="*/ 0 w 2866"/>
                <a:gd name="T1" fmla="*/ 986 h 986"/>
                <a:gd name="T2" fmla="*/ 0 w 2866"/>
                <a:gd name="T3" fmla="*/ 126 h 986"/>
                <a:gd name="T4" fmla="*/ 142 w 2866"/>
                <a:gd name="T5" fmla="*/ 126 h 986"/>
                <a:gd name="T6" fmla="*/ 142 w 2866"/>
                <a:gd name="T7" fmla="*/ 223 h 986"/>
                <a:gd name="T8" fmla="*/ 243 w 2866"/>
                <a:gd name="T9" fmla="*/ 262 h 986"/>
                <a:gd name="T10" fmla="*/ 243 w 2866"/>
                <a:gd name="T11" fmla="*/ 374 h 986"/>
                <a:gd name="T12" fmla="*/ 282 w 2866"/>
                <a:gd name="T13" fmla="*/ 374 h 986"/>
                <a:gd name="T14" fmla="*/ 282 w 2866"/>
                <a:gd name="T15" fmla="*/ 728 h 986"/>
                <a:gd name="T16" fmla="*/ 447 w 2866"/>
                <a:gd name="T17" fmla="*/ 728 h 986"/>
                <a:gd name="T18" fmla="*/ 447 w 2866"/>
                <a:gd name="T19" fmla="*/ 0 h 986"/>
                <a:gd name="T20" fmla="*/ 829 w 2866"/>
                <a:gd name="T21" fmla="*/ 0 h 986"/>
                <a:gd name="T22" fmla="*/ 829 w 2866"/>
                <a:gd name="T23" fmla="*/ 771 h 986"/>
                <a:gd name="T24" fmla="*/ 876 w 2866"/>
                <a:gd name="T25" fmla="*/ 771 h 986"/>
                <a:gd name="T26" fmla="*/ 876 w 2866"/>
                <a:gd name="T27" fmla="*/ 249 h 986"/>
                <a:gd name="T28" fmla="*/ 1143 w 2866"/>
                <a:gd name="T29" fmla="*/ 249 h 986"/>
                <a:gd name="T30" fmla="*/ 1143 w 2866"/>
                <a:gd name="T31" fmla="*/ 17 h 986"/>
                <a:gd name="T32" fmla="*/ 1252 w 2866"/>
                <a:gd name="T33" fmla="*/ 17 h 986"/>
                <a:gd name="T34" fmla="*/ 1252 w 2866"/>
                <a:gd name="T35" fmla="*/ 443 h 986"/>
                <a:gd name="T36" fmla="*/ 1290 w 2866"/>
                <a:gd name="T37" fmla="*/ 462 h 986"/>
                <a:gd name="T38" fmla="*/ 1290 w 2866"/>
                <a:gd name="T39" fmla="*/ 152 h 986"/>
                <a:gd name="T40" fmla="*/ 1612 w 2866"/>
                <a:gd name="T41" fmla="*/ 152 h 986"/>
                <a:gd name="T42" fmla="*/ 1612 w 2866"/>
                <a:gd name="T43" fmla="*/ 584 h 986"/>
                <a:gd name="T44" fmla="*/ 1806 w 2866"/>
                <a:gd name="T45" fmla="*/ 584 h 986"/>
                <a:gd name="T46" fmla="*/ 1806 w 2866"/>
                <a:gd name="T47" fmla="*/ 801 h 986"/>
                <a:gd name="T48" fmla="*/ 1877 w 2866"/>
                <a:gd name="T49" fmla="*/ 801 h 986"/>
                <a:gd name="T50" fmla="*/ 1877 w 2866"/>
                <a:gd name="T51" fmla="*/ 335 h 986"/>
                <a:gd name="T52" fmla="*/ 2041 w 2866"/>
                <a:gd name="T53" fmla="*/ 335 h 986"/>
                <a:gd name="T54" fmla="*/ 2041 w 2866"/>
                <a:gd name="T55" fmla="*/ 501 h 986"/>
                <a:gd name="T56" fmla="*/ 2241 w 2866"/>
                <a:gd name="T57" fmla="*/ 501 h 986"/>
                <a:gd name="T58" fmla="*/ 2241 w 2866"/>
                <a:gd name="T59" fmla="*/ 299 h 986"/>
                <a:gd name="T60" fmla="*/ 2368 w 2866"/>
                <a:gd name="T61" fmla="*/ 299 h 986"/>
                <a:gd name="T62" fmla="*/ 2368 w 2866"/>
                <a:gd name="T63" fmla="*/ 230 h 986"/>
                <a:gd name="T64" fmla="*/ 2440 w 2866"/>
                <a:gd name="T65" fmla="*/ 230 h 986"/>
                <a:gd name="T66" fmla="*/ 2440 w 2866"/>
                <a:gd name="T67" fmla="*/ 122 h 986"/>
                <a:gd name="T68" fmla="*/ 2480 w 2866"/>
                <a:gd name="T69" fmla="*/ 122 h 986"/>
                <a:gd name="T70" fmla="*/ 2480 w 2866"/>
                <a:gd name="T71" fmla="*/ 231 h 986"/>
                <a:gd name="T72" fmla="*/ 2542 w 2866"/>
                <a:gd name="T73" fmla="*/ 231 h 986"/>
                <a:gd name="T74" fmla="*/ 2542 w 2866"/>
                <a:gd name="T75" fmla="*/ 301 h 986"/>
                <a:gd name="T76" fmla="*/ 2652 w 2866"/>
                <a:gd name="T77" fmla="*/ 301 h 986"/>
                <a:gd name="T78" fmla="*/ 2652 w 2866"/>
                <a:gd name="T79" fmla="*/ 725 h 986"/>
                <a:gd name="T80" fmla="*/ 2687 w 2866"/>
                <a:gd name="T81" fmla="*/ 708 h 986"/>
                <a:gd name="T82" fmla="*/ 2687 w 2866"/>
                <a:gd name="T83" fmla="*/ 361 h 986"/>
                <a:gd name="T84" fmla="*/ 2752 w 2866"/>
                <a:gd name="T85" fmla="*/ 361 h 986"/>
                <a:gd name="T86" fmla="*/ 2752 w 2866"/>
                <a:gd name="T87" fmla="*/ 811 h 986"/>
                <a:gd name="T88" fmla="*/ 2866 w 2866"/>
                <a:gd name="T89" fmla="*/ 864 h 986"/>
                <a:gd name="T90" fmla="*/ 2866 w 2866"/>
                <a:gd name="T91" fmla="*/ 985 h 986"/>
                <a:gd name="T92" fmla="*/ 0 w 2866"/>
                <a:gd name="T93" fmla="*/ 98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66" h="986">
                  <a:moveTo>
                    <a:pt x="0" y="986"/>
                  </a:moveTo>
                  <a:lnTo>
                    <a:pt x="0" y="126"/>
                  </a:lnTo>
                  <a:lnTo>
                    <a:pt x="142" y="126"/>
                  </a:lnTo>
                  <a:lnTo>
                    <a:pt x="142" y="223"/>
                  </a:lnTo>
                  <a:lnTo>
                    <a:pt x="243" y="262"/>
                  </a:lnTo>
                  <a:lnTo>
                    <a:pt x="243" y="374"/>
                  </a:lnTo>
                  <a:lnTo>
                    <a:pt x="282" y="374"/>
                  </a:lnTo>
                  <a:lnTo>
                    <a:pt x="282" y="728"/>
                  </a:lnTo>
                  <a:lnTo>
                    <a:pt x="447" y="728"/>
                  </a:lnTo>
                  <a:lnTo>
                    <a:pt x="447" y="0"/>
                  </a:lnTo>
                  <a:lnTo>
                    <a:pt x="829" y="0"/>
                  </a:lnTo>
                  <a:lnTo>
                    <a:pt x="829" y="771"/>
                  </a:lnTo>
                  <a:lnTo>
                    <a:pt x="876" y="771"/>
                  </a:lnTo>
                  <a:lnTo>
                    <a:pt x="876" y="249"/>
                  </a:lnTo>
                  <a:lnTo>
                    <a:pt x="1143" y="249"/>
                  </a:lnTo>
                  <a:lnTo>
                    <a:pt x="1143" y="17"/>
                  </a:lnTo>
                  <a:lnTo>
                    <a:pt x="1252" y="17"/>
                  </a:lnTo>
                  <a:lnTo>
                    <a:pt x="1252" y="443"/>
                  </a:lnTo>
                  <a:lnTo>
                    <a:pt x="1290" y="462"/>
                  </a:lnTo>
                  <a:lnTo>
                    <a:pt x="1290" y="152"/>
                  </a:lnTo>
                  <a:lnTo>
                    <a:pt x="1612" y="152"/>
                  </a:lnTo>
                  <a:lnTo>
                    <a:pt x="1612" y="584"/>
                  </a:lnTo>
                  <a:lnTo>
                    <a:pt x="1806" y="584"/>
                  </a:lnTo>
                  <a:lnTo>
                    <a:pt x="1806" y="801"/>
                  </a:lnTo>
                  <a:lnTo>
                    <a:pt x="1877" y="801"/>
                  </a:lnTo>
                  <a:lnTo>
                    <a:pt x="1877" y="335"/>
                  </a:lnTo>
                  <a:lnTo>
                    <a:pt x="2041" y="335"/>
                  </a:lnTo>
                  <a:lnTo>
                    <a:pt x="2041" y="501"/>
                  </a:lnTo>
                  <a:lnTo>
                    <a:pt x="2241" y="501"/>
                  </a:lnTo>
                  <a:lnTo>
                    <a:pt x="2241" y="299"/>
                  </a:lnTo>
                  <a:lnTo>
                    <a:pt x="2368" y="299"/>
                  </a:lnTo>
                  <a:lnTo>
                    <a:pt x="2368" y="230"/>
                  </a:lnTo>
                  <a:lnTo>
                    <a:pt x="2440" y="230"/>
                  </a:lnTo>
                  <a:lnTo>
                    <a:pt x="2440" y="122"/>
                  </a:lnTo>
                  <a:lnTo>
                    <a:pt x="2480" y="122"/>
                  </a:lnTo>
                  <a:lnTo>
                    <a:pt x="2480" y="231"/>
                  </a:lnTo>
                  <a:lnTo>
                    <a:pt x="2542" y="231"/>
                  </a:lnTo>
                  <a:lnTo>
                    <a:pt x="2542" y="301"/>
                  </a:lnTo>
                  <a:lnTo>
                    <a:pt x="2652" y="301"/>
                  </a:lnTo>
                  <a:lnTo>
                    <a:pt x="2652" y="725"/>
                  </a:lnTo>
                  <a:lnTo>
                    <a:pt x="2687" y="708"/>
                  </a:lnTo>
                  <a:lnTo>
                    <a:pt x="2687" y="361"/>
                  </a:lnTo>
                  <a:lnTo>
                    <a:pt x="2752" y="361"/>
                  </a:lnTo>
                  <a:lnTo>
                    <a:pt x="2752" y="811"/>
                  </a:lnTo>
                  <a:lnTo>
                    <a:pt x="2866" y="864"/>
                  </a:lnTo>
                  <a:lnTo>
                    <a:pt x="2866" y="985"/>
                  </a:lnTo>
                  <a:lnTo>
                    <a:pt x="0" y="986"/>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Rectangle 6"/>
            <p:cNvSpPr>
              <a:spLocks noChangeArrowheads="1"/>
            </p:cNvSpPr>
            <p:nvPr/>
          </p:nvSpPr>
          <p:spPr bwMode="auto">
            <a:xfrm>
              <a:off x="6162917" y="4569448"/>
              <a:ext cx="6273558" cy="2417140"/>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6"/>
            <p:cNvSpPr>
              <a:spLocks/>
            </p:cNvSpPr>
            <p:nvPr/>
          </p:nvSpPr>
          <p:spPr bwMode="auto">
            <a:xfrm>
              <a:off x="7731306" y="1969294"/>
              <a:ext cx="716109" cy="478248"/>
            </a:xfrm>
            <a:custGeom>
              <a:avLst/>
              <a:gdLst>
                <a:gd name="T0" fmla="*/ 257 w 304"/>
                <a:gd name="T1" fmla="*/ 100 h 193"/>
                <a:gd name="T2" fmla="*/ 250 w 304"/>
                <a:gd name="T3" fmla="*/ 101 h 193"/>
                <a:gd name="T4" fmla="*/ 252 w 304"/>
                <a:gd name="T5" fmla="*/ 80 h 193"/>
                <a:gd name="T6" fmla="*/ 172 w 304"/>
                <a:gd name="T7" fmla="*/ 0 h 193"/>
                <a:gd name="T8" fmla="*/ 96 w 304"/>
                <a:gd name="T9" fmla="*/ 57 h 193"/>
                <a:gd name="T10" fmla="*/ 71 w 304"/>
                <a:gd name="T11" fmla="*/ 53 h 193"/>
                <a:gd name="T12" fmla="*/ 0 w 304"/>
                <a:gd name="T13" fmla="*/ 123 h 193"/>
                <a:gd name="T14" fmla="*/ 71 w 304"/>
                <a:gd name="T15" fmla="*/ 193 h 193"/>
                <a:gd name="T16" fmla="*/ 74 w 304"/>
                <a:gd name="T17" fmla="*/ 193 h 193"/>
                <a:gd name="T18" fmla="*/ 74 w 304"/>
                <a:gd name="T19" fmla="*/ 193 h 193"/>
                <a:gd name="T20" fmla="*/ 255 w 304"/>
                <a:gd name="T21" fmla="*/ 193 h 193"/>
                <a:gd name="T22" fmla="*/ 257 w 304"/>
                <a:gd name="T23" fmla="*/ 193 h 193"/>
                <a:gd name="T24" fmla="*/ 304 w 304"/>
                <a:gd name="T25" fmla="*/ 147 h 193"/>
                <a:gd name="T26" fmla="*/ 257 w 304"/>
                <a:gd name="T27" fmla="*/ 10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93">
                  <a:moveTo>
                    <a:pt x="257" y="100"/>
                  </a:moveTo>
                  <a:cubicBezTo>
                    <a:pt x="255" y="100"/>
                    <a:pt x="252" y="100"/>
                    <a:pt x="250" y="101"/>
                  </a:cubicBezTo>
                  <a:cubicBezTo>
                    <a:pt x="251" y="94"/>
                    <a:pt x="252" y="87"/>
                    <a:pt x="252" y="80"/>
                  </a:cubicBezTo>
                  <a:cubicBezTo>
                    <a:pt x="252" y="36"/>
                    <a:pt x="216" y="0"/>
                    <a:pt x="172" y="0"/>
                  </a:cubicBezTo>
                  <a:cubicBezTo>
                    <a:pt x="136" y="0"/>
                    <a:pt x="106" y="24"/>
                    <a:pt x="96" y="57"/>
                  </a:cubicBezTo>
                  <a:cubicBezTo>
                    <a:pt x="88" y="54"/>
                    <a:pt x="79" y="53"/>
                    <a:pt x="71" y="53"/>
                  </a:cubicBezTo>
                  <a:cubicBezTo>
                    <a:pt x="32" y="53"/>
                    <a:pt x="0" y="84"/>
                    <a:pt x="0" y="123"/>
                  </a:cubicBezTo>
                  <a:cubicBezTo>
                    <a:pt x="0" y="162"/>
                    <a:pt x="32" y="193"/>
                    <a:pt x="71" y="193"/>
                  </a:cubicBezTo>
                  <a:cubicBezTo>
                    <a:pt x="72" y="193"/>
                    <a:pt x="73" y="193"/>
                    <a:pt x="74" y="193"/>
                  </a:cubicBezTo>
                  <a:cubicBezTo>
                    <a:pt x="74" y="193"/>
                    <a:pt x="74" y="193"/>
                    <a:pt x="74" y="193"/>
                  </a:cubicBezTo>
                  <a:cubicBezTo>
                    <a:pt x="255" y="193"/>
                    <a:pt x="255" y="193"/>
                    <a:pt x="255" y="193"/>
                  </a:cubicBezTo>
                  <a:cubicBezTo>
                    <a:pt x="256" y="193"/>
                    <a:pt x="256" y="193"/>
                    <a:pt x="257" y="193"/>
                  </a:cubicBezTo>
                  <a:cubicBezTo>
                    <a:pt x="283" y="193"/>
                    <a:pt x="304" y="172"/>
                    <a:pt x="304" y="147"/>
                  </a:cubicBezTo>
                  <a:cubicBezTo>
                    <a:pt x="304" y="121"/>
                    <a:pt x="283" y="100"/>
                    <a:pt x="257" y="100"/>
                  </a:cubicBezTo>
                  <a:close/>
                </a:path>
              </a:pathLst>
            </a:custGeom>
            <a:solidFill>
              <a:srgbClr val="59B0FB"/>
            </a:solidFill>
            <a:ln>
              <a:noFill/>
            </a:ln>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endParaRPr>
            </a:p>
          </p:txBody>
        </p:sp>
        <p:sp>
          <p:nvSpPr>
            <p:cNvPr id="16" name="Freeform 7"/>
            <p:cNvSpPr>
              <a:spLocks/>
            </p:cNvSpPr>
            <p:nvPr/>
          </p:nvSpPr>
          <p:spPr bwMode="auto">
            <a:xfrm>
              <a:off x="8050110" y="2026270"/>
              <a:ext cx="1586012" cy="959950"/>
            </a:xfrm>
            <a:custGeom>
              <a:avLst/>
              <a:gdLst>
                <a:gd name="T0" fmla="*/ 537 w 674"/>
                <a:gd name="T1" fmla="*/ 112 h 387"/>
                <a:gd name="T2" fmla="*/ 510 w 674"/>
                <a:gd name="T3" fmla="*/ 115 h 387"/>
                <a:gd name="T4" fmla="*/ 381 w 674"/>
                <a:gd name="T5" fmla="*/ 0 h 387"/>
                <a:gd name="T6" fmla="*/ 260 w 674"/>
                <a:gd name="T7" fmla="*/ 85 h 387"/>
                <a:gd name="T8" fmla="*/ 199 w 674"/>
                <a:gd name="T9" fmla="*/ 64 h 387"/>
                <a:gd name="T10" fmla="*/ 99 w 674"/>
                <a:gd name="T11" fmla="*/ 164 h 387"/>
                <a:gd name="T12" fmla="*/ 102 w 674"/>
                <a:gd name="T13" fmla="*/ 188 h 387"/>
                <a:gd name="T14" fmla="*/ 99 w 674"/>
                <a:gd name="T15" fmla="*/ 188 h 387"/>
                <a:gd name="T16" fmla="*/ 0 w 674"/>
                <a:gd name="T17" fmla="*/ 288 h 387"/>
                <a:gd name="T18" fmla="*/ 99 w 674"/>
                <a:gd name="T19" fmla="*/ 387 h 387"/>
                <a:gd name="T20" fmla="*/ 537 w 674"/>
                <a:gd name="T21" fmla="*/ 387 h 387"/>
                <a:gd name="T22" fmla="*/ 674 w 674"/>
                <a:gd name="T23" fmla="*/ 250 h 387"/>
                <a:gd name="T24" fmla="*/ 537 w 674"/>
                <a:gd name="T25" fmla="*/ 1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387">
                  <a:moveTo>
                    <a:pt x="537" y="112"/>
                  </a:moveTo>
                  <a:cubicBezTo>
                    <a:pt x="528" y="112"/>
                    <a:pt x="519" y="113"/>
                    <a:pt x="510" y="115"/>
                  </a:cubicBezTo>
                  <a:cubicBezTo>
                    <a:pt x="503" y="50"/>
                    <a:pt x="448" y="0"/>
                    <a:pt x="381" y="0"/>
                  </a:cubicBezTo>
                  <a:cubicBezTo>
                    <a:pt x="326" y="0"/>
                    <a:pt x="278" y="36"/>
                    <a:pt x="260" y="85"/>
                  </a:cubicBezTo>
                  <a:cubicBezTo>
                    <a:pt x="243" y="72"/>
                    <a:pt x="222" y="64"/>
                    <a:pt x="199" y="64"/>
                  </a:cubicBezTo>
                  <a:cubicBezTo>
                    <a:pt x="144" y="64"/>
                    <a:pt x="99" y="109"/>
                    <a:pt x="99" y="164"/>
                  </a:cubicBezTo>
                  <a:cubicBezTo>
                    <a:pt x="99" y="172"/>
                    <a:pt x="100" y="180"/>
                    <a:pt x="102" y="188"/>
                  </a:cubicBezTo>
                  <a:cubicBezTo>
                    <a:pt x="101" y="188"/>
                    <a:pt x="100" y="188"/>
                    <a:pt x="99" y="188"/>
                  </a:cubicBezTo>
                  <a:cubicBezTo>
                    <a:pt x="44" y="188"/>
                    <a:pt x="0" y="233"/>
                    <a:pt x="0" y="288"/>
                  </a:cubicBezTo>
                  <a:cubicBezTo>
                    <a:pt x="0" y="343"/>
                    <a:pt x="44" y="387"/>
                    <a:pt x="99" y="387"/>
                  </a:cubicBezTo>
                  <a:cubicBezTo>
                    <a:pt x="537" y="387"/>
                    <a:pt x="537" y="387"/>
                    <a:pt x="537" y="387"/>
                  </a:cubicBezTo>
                  <a:cubicBezTo>
                    <a:pt x="613" y="387"/>
                    <a:pt x="674" y="326"/>
                    <a:pt x="674" y="250"/>
                  </a:cubicBezTo>
                  <a:cubicBezTo>
                    <a:pt x="674" y="174"/>
                    <a:pt x="613" y="112"/>
                    <a:pt x="537"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3"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endParaRPr>
            </a:p>
          </p:txBody>
        </p:sp>
      </p:grpSp>
      <p:pic>
        <p:nvPicPr>
          <p:cNvPr id="23" name="Picture 22"/>
          <p:cNvPicPr>
            <a:picLocks noChangeAspect="1"/>
          </p:cNvPicPr>
          <p:nvPr/>
        </p:nvPicPr>
        <p:blipFill>
          <a:blip r:embed="rId3"/>
          <a:stretch>
            <a:fillRect/>
          </a:stretch>
        </p:blipFill>
        <p:spPr>
          <a:xfrm>
            <a:off x="5644942" y="3822490"/>
            <a:ext cx="6791533" cy="3164098"/>
          </a:xfrm>
          <a:prstGeom prst="rect">
            <a:avLst/>
          </a:prstGeom>
        </p:spPr>
      </p:pic>
      <p:pic>
        <p:nvPicPr>
          <p:cNvPr id="24" name="Picture 23"/>
          <p:cNvPicPr>
            <a:picLocks noChangeAspect="1"/>
          </p:cNvPicPr>
          <p:nvPr/>
        </p:nvPicPr>
        <p:blipFill>
          <a:blip r:embed="rId4"/>
          <a:stretch>
            <a:fillRect/>
          </a:stretch>
        </p:blipFill>
        <p:spPr>
          <a:xfrm>
            <a:off x="10485586" y="5413684"/>
            <a:ext cx="1950889" cy="1572904"/>
          </a:xfrm>
          <a:prstGeom prst="rect">
            <a:avLst/>
          </a:prstGeom>
        </p:spPr>
      </p:pic>
    </p:spTree>
    <p:extLst>
      <p:ext uri="{BB962C8B-B14F-4D97-AF65-F5344CB8AC3E}">
        <p14:creationId xmlns:p14="http://schemas.microsoft.com/office/powerpoint/2010/main" val="9795988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Content Placeholder 2"/>
          <p:cNvSpPr>
            <a:spLocks noGrp="1"/>
          </p:cNvSpPr>
          <p:nvPr>
            <p:ph idx="1"/>
          </p:nvPr>
        </p:nvSpPr>
        <p:spPr/>
        <p:txBody>
          <a:bodyPr>
            <a:noAutofit/>
          </a:bodyPr>
          <a:lstStyle/>
          <a:p>
            <a:r>
              <a:rPr lang="en-US" sz="3260" dirty="0" err="1" smtClean="0">
                <a:solidFill>
                  <a:schemeClr val="tx1"/>
                </a:solidFill>
              </a:rPr>
              <a:t>User.level</a:t>
            </a:r>
            <a:endParaRPr lang="en-US" sz="2445" dirty="0"/>
          </a:p>
          <a:p>
            <a:pPr lvl="1"/>
            <a:r>
              <a:rPr lang="en-US" sz="2445" dirty="0"/>
              <a:t>Authenticated</a:t>
            </a:r>
          </a:p>
          <a:p>
            <a:pPr lvl="1"/>
            <a:r>
              <a:rPr lang="en-US" sz="2445" dirty="0"/>
              <a:t>Anonymous</a:t>
            </a:r>
          </a:p>
          <a:p>
            <a:r>
              <a:rPr lang="en-US" sz="2853" dirty="0" err="1">
                <a:solidFill>
                  <a:schemeClr val="tx1"/>
                </a:solidFill>
              </a:rPr>
              <a:t>User.userId</a:t>
            </a:r>
            <a:endParaRPr lang="en-US" sz="2853" dirty="0">
              <a:solidFill>
                <a:schemeClr val="tx1"/>
              </a:solidFill>
            </a:endParaRPr>
          </a:p>
          <a:p>
            <a:pPr lvl="1"/>
            <a:r>
              <a:rPr lang="en-US" sz="2445" dirty="0" err="1"/>
              <a:t>Provider:id</a:t>
            </a:r>
            <a:r>
              <a:rPr lang="en-US" sz="2445" dirty="0"/>
              <a:t> or undefined</a:t>
            </a:r>
          </a:p>
          <a:p>
            <a:r>
              <a:rPr lang="en-US" sz="2853" dirty="0" err="1">
                <a:solidFill>
                  <a:schemeClr val="tx1"/>
                </a:solidFill>
              </a:rPr>
              <a:t>User.getIdentities</a:t>
            </a:r>
            <a:r>
              <a:rPr lang="en-US" sz="2853" dirty="0">
                <a:solidFill>
                  <a:schemeClr val="tx1"/>
                </a:solidFill>
              </a:rPr>
              <a:t>() </a:t>
            </a:r>
          </a:p>
          <a:p>
            <a:pPr lvl="1"/>
            <a:r>
              <a:rPr lang="en-US" sz="2445" dirty="0" err="1"/>
              <a:t>UserId</a:t>
            </a:r>
            <a:endParaRPr lang="en-US" sz="2445" dirty="0"/>
          </a:p>
          <a:p>
            <a:pPr lvl="1"/>
            <a:r>
              <a:rPr lang="en-US" sz="2445" dirty="0"/>
              <a:t>Provider Access Token / Secret</a:t>
            </a:r>
          </a:p>
          <a:p>
            <a:pPr lvl="1"/>
            <a:r>
              <a:rPr lang="en-US" sz="2445" dirty="0"/>
              <a:t>Basic user information (i.e. name, username, locale, picture, link)</a:t>
            </a:r>
            <a:endParaRPr lang="en-US" sz="2445" dirty="0"/>
          </a:p>
        </p:txBody>
      </p:sp>
    </p:spTree>
    <p:extLst>
      <p:ext uri="{BB962C8B-B14F-4D97-AF65-F5344CB8AC3E}">
        <p14:creationId xmlns:p14="http://schemas.microsoft.com/office/powerpoint/2010/main" val="86936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Demo: Authentication</a:t>
            </a:r>
            <a:endParaRPr lang="en-US" dirty="0"/>
          </a:p>
        </p:txBody>
      </p:sp>
    </p:spTree>
    <p:extLst>
      <p:ext uri="{BB962C8B-B14F-4D97-AF65-F5344CB8AC3E}">
        <p14:creationId xmlns:p14="http://schemas.microsoft.com/office/powerpoint/2010/main" val="129737312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07962" y="2861129"/>
            <a:ext cx="11877675" cy="3785652"/>
          </a:xfrm>
        </p:spPr>
        <p:txBody>
          <a:bodyPr/>
          <a:lstStyle/>
          <a:p>
            <a:r>
              <a:rPr lang="en-US" dirty="0" smtClean="0"/>
              <a:t>Scaling</a:t>
            </a:r>
            <a:endParaRPr lang="en-US" dirty="0"/>
          </a:p>
          <a:p>
            <a:r>
              <a:rPr lang="en-US" dirty="0" smtClean="0"/>
              <a:t>Traffic Routing</a:t>
            </a:r>
          </a:p>
          <a:p>
            <a:r>
              <a:rPr lang="en-US" dirty="0" smtClean="0"/>
              <a:t>Site Slots</a:t>
            </a:r>
          </a:p>
          <a:p>
            <a:r>
              <a:rPr lang="en-US" dirty="0" smtClean="0"/>
              <a:t>Backup and Restore</a:t>
            </a:r>
          </a:p>
          <a:p>
            <a:r>
              <a:rPr lang="en-US" dirty="0" smtClean="0"/>
              <a:t>Source Control</a:t>
            </a:r>
            <a:endParaRPr lang="en-US" dirty="0" smtClean="0"/>
          </a:p>
          <a:p>
            <a:endParaRPr lang="en-US" dirty="0"/>
          </a:p>
        </p:txBody>
      </p:sp>
    </p:spTree>
    <p:extLst>
      <p:ext uri="{BB962C8B-B14F-4D97-AF65-F5344CB8AC3E}">
        <p14:creationId xmlns:p14="http://schemas.microsoft.com/office/powerpoint/2010/main" val="49413203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212296" y="2760786"/>
            <a:ext cx="10506075" cy="1034129"/>
          </a:xfrm>
          <a:prstGeom prst="rect">
            <a:avLst/>
          </a:prstGeom>
          <a:noFill/>
        </p:spPr>
        <p:txBody>
          <a:bodyPr vert="horz" wrap="square" lIns="182880" tIns="146304" rIns="182880" bIns="146304" rtlCol="0">
            <a:spAutoFit/>
          </a:bodyPr>
          <a:lstStyle>
            <a:lvl1pPr marL="0" marR="0" indent="0" algn="l" defTabSz="931710" rtl="0" eaLnBrk="1" fontAlgn="auto" latinLnBrk="0" hangingPunct="1">
              <a:lnSpc>
                <a:spcPct val="90000"/>
              </a:lnSpc>
              <a:spcBef>
                <a:spcPts val="0"/>
              </a:spcBef>
              <a:spcAft>
                <a:spcPts val="0"/>
              </a:spcAft>
              <a:buClr>
                <a:schemeClr val="bg1"/>
              </a:buClr>
              <a:buSzPct val="100000"/>
              <a:buFontTx/>
              <a:buNone/>
              <a:tabLst/>
              <a:defRPr sz="4200" kern="1200" spc="0" baseline="0">
                <a:gradFill>
                  <a:gsLst>
                    <a:gs pos="0">
                      <a:schemeClr val="tx1"/>
                    </a:gs>
                    <a:gs pos="100000">
                      <a:schemeClr val="tx1"/>
                    </a:gs>
                  </a:gsLst>
                  <a:lin ang="5400000" scaled="0"/>
                </a:gra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0" marR="0" lvl="0" indent="0" algn="l" defTabSz="931710" rtl="0" eaLnBrk="1" fontAlgn="auto" latinLnBrk="0" hangingPunct="1">
              <a:lnSpc>
                <a:spcPct val="100000"/>
              </a:lnSpc>
              <a:spcBef>
                <a:spcPts val="0"/>
              </a:spcBef>
              <a:spcAft>
                <a:spcPts val="0"/>
              </a:spcAft>
              <a:buClr>
                <a:schemeClr val="bg1"/>
              </a:buClr>
              <a:buSzPct val="100000"/>
              <a:buFontTx/>
              <a:buNone/>
              <a:tabLst/>
              <a:defRPr/>
            </a:pPr>
            <a:r>
              <a:rPr kumimoji="0" lang="de-DE" sz="4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rPr>
              <a:t>Other </a:t>
            </a:r>
            <a:r>
              <a:rPr kumimoji="0" lang="de-DE" sz="4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rPr>
              <a:t>Azure</a:t>
            </a:r>
            <a:r>
              <a:rPr kumimoji="0" lang="de-DE" sz="4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rPr>
              <a:t> Features </a:t>
            </a:r>
            <a:r>
              <a:rPr kumimoji="0" lang="de-DE" sz="4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rPr>
              <a:t>for</a:t>
            </a:r>
            <a:r>
              <a:rPr kumimoji="0" lang="de-DE" sz="4800" b="0" i="0" u="none" strike="noStrike" kern="1200" cap="none" spc="0" normalizeH="0" noProof="0" dirty="0" smtClean="0">
                <a:ln>
                  <a:noFill/>
                </a:ln>
                <a:gradFill>
                  <a:gsLst>
                    <a:gs pos="0">
                      <a:schemeClr val="tx1"/>
                    </a:gs>
                    <a:gs pos="100000">
                      <a:schemeClr val="tx1"/>
                    </a:gs>
                  </a:gsLst>
                  <a:lin ang="5400000" scaled="0"/>
                </a:gradFill>
                <a:effectLst/>
                <a:uLnTx/>
                <a:uFillTx/>
                <a:latin typeface="+mj-lt"/>
                <a:ea typeface="+mn-ea"/>
                <a:cs typeface="+mn-cs"/>
              </a:rPr>
              <a:t> iOS </a:t>
            </a:r>
            <a:r>
              <a:rPr kumimoji="0" lang="de-DE" sz="4800" b="0" i="0" u="none" strike="noStrike" kern="1200" cap="none" spc="0" normalizeH="0" noProof="0" dirty="0" err="1" smtClean="0">
                <a:ln>
                  <a:noFill/>
                </a:ln>
                <a:gradFill>
                  <a:gsLst>
                    <a:gs pos="0">
                      <a:schemeClr val="tx1"/>
                    </a:gs>
                    <a:gs pos="100000">
                      <a:schemeClr val="tx1"/>
                    </a:gs>
                  </a:gsLst>
                  <a:lin ang="5400000" scaled="0"/>
                </a:gradFill>
                <a:effectLst/>
                <a:uLnTx/>
                <a:uFillTx/>
                <a:latin typeface="+mj-lt"/>
                <a:ea typeface="+mn-ea"/>
                <a:cs typeface="+mn-cs"/>
              </a:rPr>
              <a:t>Devs</a:t>
            </a:r>
            <a:endParaRPr kumimoji="0" lang="de-DE" sz="4800" b="0" i="0" u="none" strike="noStrike" kern="1200" cap="none" spc="0" normalizeH="0" baseline="0" noProof="0" dirty="0">
              <a:ln>
                <a:noFill/>
              </a:ln>
              <a:gradFill>
                <a:gsLst>
                  <a:gs pos="0">
                    <a:schemeClr val="tx1"/>
                  </a:gs>
                  <a:gs pos="100000">
                    <a:schemeClr val="tx1"/>
                  </a:gs>
                </a:gsLst>
                <a:lin ang="5400000" scaled="0"/>
              </a:gradFill>
              <a:effectLst/>
              <a:uLnTx/>
              <a:uFillTx/>
              <a:latin typeface="+mj-lt"/>
              <a:ea typeface="+mn-ea"/>
              <a:cs typeface="+mn-cs"/>
            </a:endParaRPr>
          </a:p>
        </p:txBody>
      </p:sp>
      <p:grpSp>
        <p:nvGrpSpPr>
          <p:cNvPr id="60" name="Group 59"/>
          <p:cNvGrpSpPr/>
          <p:nvPr/>
        </p:nvGrpSpPr>
        <p:grpSpPr>
          <a:xfrm>
            <a:off x="10155777" y="4262206"/>
            <a:ext cx="2280698" cy="2724382"/>
            <a:chOff x="6751637" y="4441068"/>
            <a:chExt cx="2130965" cy="2545520"/>
          </a:xfrm>
        </p:grpSpPr>
        <p:sp>
          <p:nvSpPr>
            <p:cNvPr id="61" name="Rectangle 117"/>
            <p:cNvSpPr>
              <a:spLocks noChangeArrowheads="1"/>
            </p:cNvSpPr>
            <p:nvPr/>
          </p:nvSpPr>
          <p:spPr bwMode="auto">
            <a:xfrm>
              <a:off x="8248213" y="4441069"/>
              <a:ext cx="634389" cy="2545518"/>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Isosceles Triangle 61"/>
            <p:cNvSpPr/>
            <p:nvPr/>
          </p:nvSpPr>
          <p:spPr bwMode="auto">
            <a:xfrm rot="10800000" flipH="1">
              <a:off x="7658732" y="5312101"/>
              <a:ext cx="511264" cy="771991"/>
            </a:xfrm>
            <a:prstGeom prst="triangle">
              <a:avLst>
                <a:gd name="adj" fmla="val 0"/>
              </a:avLst>
            </a:prstGeom>
            <a:solidFill>
              <a:srgbClr val="045B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42"/>
            <p:cNvSpPr>
              <a:spLocks noChangeArrowheads="1"/>
            </p:cNvSpPr>
            <p:nvPr/>
          </p:nvSpPr>
          <p:spPr bwMode="auto">
            <a:xfrm>
              <a:off x="7309563" y="5798482"/>
              <a:ext cx="616956" cy="1188105"/>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46"/>
            <p:cNvSpPr>
              <a:spLocks/>
            </p:cNvSpPr>
            <p:nvPr/>
          </p:nvSpPr>
          <p:spPr bwMode="auto">
            <a:xfrm>
              <a:off x="7657405" y="5182958"/>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0093E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0"/>
            <p:cNvSpPr>
              <a:spLocks noChangeArrowheads="1"/>
            </p:cNvSpPr>
            <p:nvPr/>
          </p:nvSpPr>
          <p:spPr bwMode="auto">
            <a:xfrm>
              <a:off x="8096861" y="5609531"/>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2"/>
            <p:cNvSpPr>
              <a:spLocks noChangeArrowheads="1"/>
            </p:cNvSpPr>
            <p:nvPr/>
          </p:nvSpPr>
          <p:spPr bwMode="auto">
            <a:xfrm>
              <a:off x="7909341" y="5864329"/>
              <a:ext cx="84456"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3"/>
            <p:cNvSpPr>
              <a:spLocks noChangeArrowheads="1"/>
            </p:cNvSpPr>
            <p:nvPr/>
          </p:nvSpPr>
          <p:spPr bwMode="auto">
            <a:xfrm>
              <a:off x="8096861" y="5864329"/>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4"/>
            <p:cNvSpPr>
              <a:spLocks noChangeArrowheads="1"/>
            </p:cNvSpPr>
            <p:nvPr/>
          </p:nvSpPr>
          <p:spPr bwMode="auto">
            <a:xfrm>
              <a:off x="7717526"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5"/>
            <p:cNvSpPr>
              <a:spLocks noChangeArrowheads="1"/>
            </p:cNvSpPr>
            <p:nvPr/>
          </p:nvSpPr>
          <p:spPr bwMode="auto">
            <a:xfrm>
              <a:off x="7909341" y="6120559"/>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Rectangle 106"/>
            <p:cNvSpPr>
              <a:spLocks noChangeArrowheads="1"/>
            </p:cNvSpPr>
            <p:nvPr/>
          </p:nvSpPr>
          <p:spPr bwMode="auto">
            <a:xfrm>
              <a:off x="8096861"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7"/>
            <p:cNvSpPr>
              <a:spLocks noChangeArrowheads="1"/>
            </p:cNvSpPr>
            <p:nvPr/>
          </p:nvSpPr>
          <p:spPr bwMode="auto">
            <a:xfrm>
              <a:off x="7717526"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Rectangle 108"/>
            <p:cNvSpPr>
              <a:spLocks noChangeArrowheads="1"/>
            </p:cNvSpPr>
            <p:nvPr/>
          </p:nvSpPr>
          <p:spPr bwMode="auto">
            <a:xfrm>
              <a:off x="7909341" y="6375358"/>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Rectangle 109"/>
            <p:cNvSpPr>
              <a:spLocks noChangeArrowheads="1"/>
            </p:cNvSpPr>
            <p:nvPr/>
          </p:nvSpPr>
          <p:spPr bwMode="auto">
            <a:xfrm>
              <a:off x="8096861"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Rectangle 110"/>
            <p:cNvSpPr>
              <a:spLocks noChangeArrowheads="1"/>
            </p:cNvSpPr>
            <p:nvPr/>
          </p:nvSpPr>
          <p:spPr bwMode="auto">
            <a:xfrm>
              <a:off x="7717526"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Rectangle 111"/>
            <p:cNvSpPr>
              <a:spLocks noChangeArrowheads="1"/>
            </p:cNvSpPr>
            <p:nvPr/>
          </p:nvSpPr>
          <p:spPr bwMode="auto">
            <a:xfrm>
              <a:off x="7909341" y="6630156"/>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Rectangle 112"/>
            <p:cNvSpPr>
              <a:spLocks noChangeArrowheads="1"/>
            </p:cNvSpPr>
            <p:nvPr/>
          </p:nvSpPr>
          <p:spPr bwMode="auto">
            <a:xfrm>
              <a:off x="8096861"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Rectangle 116"/>
            <p:cNvSpPr>
              <a:spLocks noChangeArrowheads="1"/>
            </p:cNvSpPr>
            <p:nvPr/>
          </p:nvSpPr>
          <p:spPr bwMode="auto">
            <a:xfrm>
              <a:off x="6751637" y="5379381"/>
              <a:ext cx="321176" cy="160720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Rectangle 117"/>
            <p:cNvSpPr>
              <a:spLocks noChangeArrowheads="1"/>
            </p:cNvSpPr>
            <p:nvPr/>
          </p:nvSpPr>
          <p:spPr bwMode="auto">
            <a:xfrm>
              <a:off x="6909571" y="4941094"/>
              <a:ext cx="634389" cy="2045494"/>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28"/>
            <p:cNvSpPr>
              <a:spLocks noChangeArrowheads="1"/>
            </p:cNvSpPr>
            <p:nvPr/>
          </p:nvSpPr>
          <p:spPr bwMode="auto">
            <a:xfrm>
              <a:off x="6990528"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Rectangle 129"/>
            <p:cNvSpPr>
              <a:spLocks noChangeArrowheads="1"/>
            </p:cNvSpPr>
            <p:nvPr/>
          </p:nvSpPr>
          <p:spPr bwMode="auto">
            <a:xfrm>
              <a:off x="7125900"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Rectangle 130"/>
            <p:cNvSpPr>
              <a:spLocks noChangeArrowheads="1"/>
            </p:cNvSpPr>
            <p:nvPr/>
          </p:nvSpPr>
          <p:spPr bwMode="auto">
            <a:xfrm>
              <a:off x="7261272" y="5019717"/>
              <a:ext cx="65032"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Rectangle 131"/>
            <p:cNvSpPr>
              <a:spLocks noChangeArrowheads="1"/>
            </p:cNvSpPr>
            <p:nvPr/>
          </p:nvSpPr>
          <p:spPr bwMode="auto">
            <a:xfrm>
              <a:off x="7395316"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32"/>
            <p:cNvSpPr>
              <a:spLocks noChangeArrowheads="1"/>
            </p:cNvSpPr>
            <p:nvPr/>
          </p:nvSpPr>
          <p:spPr bwMode="auto">
            <a:xfrm>
              <a:off x="6990528"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Rectangle 133"/>
            <p:cNvSpPr>
              <a:spLocks noChangeArrowheads="1"/>
            </p:cNvSpPr>
            <p:nvPr/>
          </p:nvSpPr>
          <p:spPr bwMode="auto">
            <a:xfrm>
              <a:off x="7125900"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Rectangle 134"/>
            <p:cNvSpPr>
              <a:spLocks noChangeArrowheads="1"/>
            </p:cNvSpPr>
            <p:nvPr/>
          </p:nvSpPr>
          <p:spPr bwMode="auto">
            <a:xfrm>
              <a:off x="7261272" y="5255954"/>
              <a:ext cx="65032"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Rectangle 135"/>
            <p:cNvSpPr>
              <a:spLocks noChangeArrowheads="1"/>
            </p:cNvSpPr>
            <p:nvPr/>
          </p:nvSpPr>
          <p:spPr bwMode="auto">
            <a:xfrm>
              <a:off x="7395316"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36"/>
            <p:cNvSpPr>
              <a:spLocks noChangeArrowheads="1"/>
            </p:cNvSpPr>
            <p:nvPr/>
          </p:nvSpPr>
          <p:spPr bwMode="auto">
            <a:xfrm>
              <a:off x="6990528"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6" name="Rectangle 137"/>
            <p:cNvSpPr>
              <a:spLocks noChangeArrowheads="1"/>
            </p:cNvSpPr>
            <p:nvPr/>
          </p:nvSpPr>
          <p:spPr bwMode="auto">
            <a:xfrm>
              <a:off x="7125900"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7" name="Rectangle 138"/>
            <p:cNvSpPr>
              <a:spLocks noChangeArrowheads="1"/>
            </p:cNvSpPr>
            <p:nvPr/>
          </p:nvSpPr>
          <p:spPr bwMode="auto">
            <a:xfrm>
              <a:off x="7261272" y="5488209"/>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8" name="Rectangle 139"/>
            <p:cNvSpPr>
              <a:spLocks noChangeArrowheads="1"/>
            </p:cNvSpPr>
            <p:nvPr/>
          </p:nvSpPr>
          <p:spPr bwMode="auto">
            <a:xfrm>
              <a:off x="7395316"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9" name="Rectangle 140"/>
            <p:cNvSpPr>
              <a:spLocks noChangeArrowheads="1"/>
            </p:cNvSpPr>
            <p:nvPr/>
          </p:nvSpPr>
          <p:spPr bwMode="auto">
            <a:xfrm>
              <a:off x="6990528"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41"/>
            <p:cNvSpPr>
              <a:spLocks noChangeArrowheads="1"/>
            </p:cNvSpPr>
            <p:nvPr/>
          </p:nvSpPr>
          <p:spPr bwMode="auto">
            <a:xfrm>
              <a:off x="7125900"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Rectangle 142"/>
            <p:cNvSpPr>
              <a:spLocks noChangeArrowheads="1"/>
            </p:cNvSpPr>
            <p:nvPr/>
          </p:nvSpPr>
          <p:spPr bwMode="auto">
            <a:xfrm>
              <a:off x="7261272" y="5724446"/>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2" name="Rectangle 143"/>
            <p:cNvSpPr>
              <a:spLocks noChangeArrowheads="1"/>
            </p:cNvSpPr>
            <p:nvPr/>
          </p:nvSpPr>
          <p:spPr bwMode="auto">
            <a:xfrm>
              <a:off x="7395316"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44"/>
            <p:cNvSpPr>
              <a:spLocks noChangeArrowheads="1"/>
            </p:cNvSpPr>
            <p:nvPr/>
          </p:nvSpPr>
          <p:spPr bwMode="auto">
            <a:xfrm>
              <a:off x="6990528"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Rectangle 145"/>
            <p:cNvSpPr>
              <a:spLocks noChangeArrowheads="1"/>
            </p:cNvSpPr>
            <p:nvPr/>
          </p:nvSpPr>
          <p:spPr bwMode="auto">
            <a:xfrm>
              <a:off x="7125900"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5" name="Rectangle 146"/>
            <p:cNvSpPr>
              <a:spLocks noChangeArrowheads="1"/>
            </p:cNvSpPr>
            <p:nvPr/>
          </p:nvSpPr>
          <p:spPr bwMode="auto">
            <a:xfrm>
              <a:off x="7261272" y="5960683"/>
              <a:ext cx="65032"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ectangle 147"/>
            <p:cNvSpPr>
              <a:spLocks noChangeArrowheads="1"/>
            </p:cNvSpPr>
            <p:nvPr/>
          </p:nvSpPr>
          <p:spPr bwMode="auto">
            <a:xfrm>
              <a:off x="7395316" y="5960683"/>
              <a:ext cx="66359"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Rectangle 148"/>
            <p:cNvSpPr>
              <a:spLocks noChangeArrowheads="1"/>
            </p:cNvSpPr>
            <p:nvPr/>
          </p:nvSpPr>
          <p:spPr bwMode="auto">
            <a:xfrm>
              <a:off x="6990528"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8" name="Rectangle 149"/>
            <p:cNvSpPr>
              <a:spLocks noChangeArrowheads="1"/>
            </p:cNvSpPr>
            <p:nvPr/>
          </p:nvSpPr>
          <p:spPr bwMode="auto">
            <a:xfrm>
              <a:off x="7125900"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50"/>
            <p:cNvSpPr>
              <a:spLocks noChangeArrowheads="1"/>
            </p:cNvSpPr>
            <p:nvPr/>
          </p:nvSpPr>
          <p:spPr bwMode="auto">
            <a:xfrm>
              <a:off x="7261272" y="6198247"/>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0" name="Rectangle 151"/>
            <p:cNvSpPr>
              <a:spLocks noChangeArrowheads="1"/>
            </p:cNvSpPr>
            <p:nvPr/>
          </p:nvSpPr>
          <p:spPr bwMode="auto">
            <a:xfrm>
              <a:off x="7395316"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1" name="Rectangle 152"/>
            <p:cNvSpPr>
              <a:spLocks noChangeArrowheads="1"/>
            </p:cNvSpPr>
            <p:nvPr/>
          </p:nvSpPr>
          <p:spPr bwMode="auto">
            <a:xfrm>
              <a:off x="6990528"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53"/>
            <p:cNvSpPr>
              <a:spLocks noChangeArrowheads="1"/>
            </p:cNvSpPr>
            <p:nvPr/>
          </p:nvSpPr>
          <p:spPr bwMode="auto">
            <a:xfrm>
              <a:off x="7125900"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Rectangle 154"/>
            <p:cNvSpPr>
              <a:spLocks noChangeArrowheads="1"/>
            </p:cNvSpPr>
            <p:nvPr/>
          </p:nvSpPr>
          <p:spPr bwMode="auto">
            <a:xfrm>
              <a:off x="7261272" y="6434484"/>
              <a:ext cx="65032"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Rectangle 155"/>
            <p:cNvSpPr>
              <a:spLocks noChangeArrowheads="1"/>
            </p:cNvSpPr>
            <p:nvPr/>
          </p:nvSpPr>
          <p:spPr bwMode="auto">
            <a:xfrm>
              <a:off x="7395316"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Rectangle 156"/>
            <p:cNvSpPr>
              <a:spLocks noChangeArrowheads="1"/>
            </p:cNvSpPr>
            <p:nvPr/>
          </p:nvSpPr>
          <p:spPr bwMode="auto">
            <a:xfrm>
              <a:off x="6990528"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57"/>
            <p:cNvSpPr>
              <a:spLocks noChangeArrowheads="1"/>
            </p:cNvSpPr>
            <p:nvPr/>
          </p:nvSpPr>
          <p:spPr bwMode="auto">
            <a:xfrm>
              <a:off x="7125900"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58"/>
            <p:cNvSpPr>
              <a:spLocks noChangeArrowheads="1"/>
            </p:cNvSpPr>
            <p:nvPr/>
          </p:nvSpPr>
          <p:spPr bwMode="auto">
            <a:xfrm>
              <a:off x="7261272" y="6666739"/>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59"/>
            <p:cNvSpPr>
              <a:spLocks noChangeArrowheads="1"/>
            </p:cNvSpPr>
            <p:nvPr/>
          </p:nvSpPr>
          <p:spPr bwMode="auto">
            <a:xfrm>
              <a:off x="7395316"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9" name="Group 148"/>
            <p:cNvGrpSpPr/>
            <p:nvPr/>
          </p:nvGrpSpPr>
          <p:grpSpPr>
            <a:xfrm>
              <a:off x="8353060" y="4441068"/>
              <a:ext cx="424695" cy="2545519"/>
              <a:chOff x="8546306" y="746197"/>
              <a:chExt cx="424695" cy="2545519"/>
            </a:xfrm>
          </p:grpSpPr>
          <p:sp>
            <p:nvSpPr>
              <p:cNvPr id="150" name="Line 160"/>
              <p:cNvSpPr>
                <a:spLocks noChangeShapeType="1"/>
              </p:cNvSpPr>
              <p:nvPr/>
            </p:nvSpPr>
            <p:spPr bwMode="auto">
              <a:xfrm>
                <a:off x="8971001"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Line 161"/>
              <p:cNvSpPr>
                <a:spLocks noChangeShapeType="1"/>
              </p:cNvSpPr>
              <p:nvPr/>
            </p:nvSpPr>
            <p:spPr bwMode="auto">
              <a:xfrm>
                <a:off x="8866155"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Line 162"/>
              <p:cNvSpPr>
                <a:spLocks noChangeShapeType="1"/>
              </p:cNvSpPr>
              <p:nvPr/>
            </p:nvSpPr>
            <p:spPr bwMode="auto">
              <a:xfrm>
                <a:off x="8757327"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Line 163"/>
              <p:cNvSpPr>
                <a:spLocks noChangeShapeType="1"/>
              </p:cNvSpPr>
              <p:nvPr/>
            </p:nvSpPr>
            <p:spPr bwMode="auto">
              <a:xfrm>
                <a:off x="8651153"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Line 164"/>
              <p:cNvSpPr>
                <a:spLocks noChangeShapeType="1"/>
              </p:cNvSpPr>
              <p:nvPr/>
            </p:nvSpPr>
            <p:spPr bwMode="auto">
              <a:xfrm>
                <a:off x="8546306"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248" y="2166275"/>
            <a:ext cx="3397653" cy="3397847"/>
          </a:xfrm>
          <a:prstGeom prst="rect">
            <a:avLst/>
          </a:prstGeom>
        </p:spPr>
      </p:pic>
    </p:spTree>
    <p:extLst>
      <p:ext uri="{BB962C8B-B14F-4D97-AF65-F5344CB8AC3E}">
        <p14:creationId xmlns:p14="http://schemas.microsoft.com/office/powerpoint/2010/main" val="40016432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Mobile app continuous delivery</a:t>
            </a:r>
          </a:p>
        </p:txBody>
      </p:sp>
      <p:sp>
        <p:nvSpPr>
          <p:cNvPr id="4" name="Right Arrow 3"/>
          <p:cNvSpPr/>
          <p:nvPr/>
        </p:nvSpPr>
        <p:spPr>
          <a:xfrm rot="16200000">
            <a:off x="1551351" y="4233503"/>
            <a:ext cx="1736782" cy="288000"/>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5" name="Bent Arrow 4"/>
          <p:cNvSpPr/>
          <p:nvPr/>
        </p:nvSpPr>
        <p:spPr>
          <a:xfrm rot="10800000">
            <a:off x="3021733" y="3320227"/>
            <a:ext cx="6903678" cy="2403864"/>
          </a:xfrm>
          <a:prstGeom prst="bentArrow">
            <a:avLst>
              <a:gd name="adj1" fmla="val 4873"/>
              <a:gd name="adj2" fmla="val 8600"/>
              <a:gd name="adj3" fmla="val 13322"/>
              <a:gd name="adj4" fmla="val 294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6" name="Rounded Rectangle 5"/>
          <p:cNvSpPr/>
          <p:nvPr/>
        </p:nvSpPr>
        <p:spPr bwMode="auto">
          <a:xfrm>
            <a:off x="2058820" y="4184015"/>
            <a:ext cx="721843" cy="721843"/>
          </a:xfrm>
          <a:prstGeom prst="roundRect">
            <a:avLst/>
          </a:pr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ounded Rectangle 6"/>
          <p:cNvSpPr/>
          <p:nvPr/>
        </p:nvSpPr>
        <p:spPr bwMode="auto">
          <a:xfrm>
            <a:off x="1216575" y="4184015"/>
            <a:ext cx="721843" cy="721843"/>
          </a:xfrm>
          <a:prstGeom prst="roundRect">
            <a:avLst/>
          </a:pr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ight Arrow 7"/>
          <p:cNvSpPr/>
          <p:nvPr/>
        </p:nvSpPr>
        <p:spPr>
          <a:xfrm rot="16200000">
            <a:off x="709105" y="4233503"/>
            <a:ext cx="1736782" cy="288000"/>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9" name="Right Arrow 8"/>
          <p:cNvSpPr/>
          <p:nvPr/>
        </p:nvSpPr>
        <p:spPr>
          <a:xfrm>
            <a:off x="2888139" y="2110190"/>
            <a:ext cx="1772730" cy="1042079"/>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10" name="Right Arrow 9"/>
          <p:cNvSpPr/>
          <p:nvPr/>
        </p:nvSpPr>
        <p:spPr>
          <a:xfrm>
            <a:off x="5348862" y="2110190"/>
            <a:ext cx="1811050" cy="1042079"/>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11" name="Right Arrow 10"/>
          <p:cNvSpPr/>
          <p:nvPr/>
        </p:nvSpPr>
        <p:spPr>
          <a:xfrm>
            <a:off x="7795589" y="2110190"/>
            <a:ext cx="1128250" cy="1042079"/>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12" name="TextBox 11"/>
          <p:cNvSpPr txBox="1"/>
          <p:nvPr/>
        </p:nvSpPr>
        <p:spPr>
          <a:xfrm>
            <a:off x="1244343" y="1410737"/>
            <a:ext cx="1632056" cy="388585"/>
          </a:xfrm>
          <a:prstGeom prst="rect">
            <a:avLst/>
          </a:prstGeom>
        </p:spPr>
        <p:txBody>
          <a:bodyPr vert="horz" wrap="square" lIns="93260" tIns="93260" rIns="93260" bIns="93260" rtlCol="0" anchor="ctr">
            <a:noAutofit/>
          </a:bodyPr>
          <a:lstStyle/>
          <a:p>
            <a:pPr marL="238007" indent="-238007" defTabSz="932597"/>
            <a:r>
              <a:rPr lang="en-US" sz="1600" dirty="0">
                <a:solidFill>
                  <a:schemeClr val="tx2"/>
                </a:solidFill>
                <a:latin typeface="+mj-lt"/>
                <a:ea typeface="Segoe UI" pitchFamily="34" charset="0"/>
                <a:cs typeface="Segoe UI" pitchFamily="34" charset="0"/>
              </a:rPr>
              <a:t>Code Repository</a:t>
            </a:r>
          </a:p>
        </p:txBody>
      </p:sp>
      <p:sp>
        <p:nvSpPr>
          <p:cNvPr id="13" name="TextBox 12"/>
          <p:cNvSpPr txBox="1"/>
          <p:nvPr/>
        </p:nvSpPr>
        <p:spPr>
          <a:xfrm>
            <a:off x="2811269" y="4184016"/>
            <a:ext cx="1709773" cy="721842"/>
          </a:xfrm>
          <a:prstGeom prst="rect">
            <a:avLst/>
          </a:prstGeom>
        </p:spPr>
        <p:txBody>
          <a:bodyPr vert="horz" wrap="square" lIns="93260" tIns="93260" rIns="93260" bIns="93260" rtlCol="0" anchor="ctr">
            <a:noAutofit/>
          </a:bodyPr>
          <a:lstStyle/>
          <a:p>
            <a:pPr defTabSz="932597"/>
            <a:r>
              <a:rPr lang="en-US" sz="2000" dirty="0">
                <a:solidFill>
                  <a:schemeClr val="tx2"/>
                </a:solidFill>
                <a:latin typeface="+mj-lt"/>
                <a:ea typeface="Segoe UI" pitchFamily="34" charset="0"/>
                <a:cs typeface="Segoe UI" pitchFamily="34" charset="0"/>
              </a:rPr>
              <a:t>Backlog</a:t>
            </a:r>
          </a:p>
        </p:txBody>
      </p:sp>
      <p:sp>
        <p:nvSpPr>
          <p:cNvPr id="14" name="TextBox 13"/>
          <p:cNvSpPr txBox="1"/>
          <p:nvPr/>
        </p:nvSpPr>
        <p:spPr>
          <a:xfrm>
            <a:off x="3716168" y="1410737"/>
            <a:ext cx="1632056" cy="388585"/>
          </a:xfrm>
          <a:prstGeom prst="rect">
            <a:avLst/>
          </a:prstGeom>
        </p:spPr>
        <p:txBody>
          <a:bodyPr vert="horz" wrap="square" lIns="93260" tIns="93260" rIns="93260" bIns="93260" rtlCol="0" anchor="ctr">
            <a:noAutofit/>
          </a:bodyPr>
          <a:lstStyle/>
          <a:p>
            <a:pPr marL="238007" indent="-238007" algn="ctr" defTabSz="932597"/>
            <a:r>
              <a:rPr lang="en-US" sz="1600" dirty="0">
                <a:solidFill>
                  <a:schemeClr val="tx2"/>
                </a:solidFill>
                <a:latin typeface="+mj-lt"/>
                <a:ea typeface="Segoe UI" pitchFamily="34" charset="0"/>
                <a:cs typeface="Segoe UI" pitchFamily="34" charset="0"/>
              </a:rPr>
              <a:t>Build + Deploy</a:t>
            </a:r>
          </a:p>
        </p:txBody>
      </p:sp>
      <p:sp>
        <p:nvSpPr>
          <p:cNvPr id="15" name="TextBox 14"/>
          <p:cNvSpPr txBox="1"/>
          <p:nvPr/>
        </p:nvSpPr>
        <p:spPr>
          <a:xfrm>
            <a:off x="3328093" y="5619309"/>
            <a:ext cx="3433197" cy="388585"/>
          </a:xfrm>
          <a:prstGeom prst="rect">
            <a:avLst/>
          </a:prstGeom>
        </p:spPr>
        <p:txBody>
          <a:bodyPr vert="horz" wrap="square" lIns="93260" tIns="93260" rIns="93260" bIns="93260" rtlCol="0" anchor="ctr">
            <a:noAutofit/>
          </a:bodyPr>
          <a:lstStyle/>
          <a:p>
            <a:pPr algn="ctr" defTabSz="932597"/>
            <a:r>
              <a:rPr lang="en-US" sz="2000" dirty="0">
                <a:solidFill>
                  <a:schemeClr val="tx2"/>
                </a:solidFill>
                <a:latin typeface="+mj-lt"/>
                <a:ea typeface="Segoe UI" pitchFamily="34" charset="0"/>
                <a:cs typeface="Segoe UI" pitchFamily="34" charset="0"/>
              </a:rPr>
              <a:t>Monitor and improve</a:t>
            </a:r>
          </a:p>
        </p:txBody>
      </p:sp>
      <p:sp>
        <p:nvSpPr>
          <p:cNvPr id="16" name="Rounded Rectangle 15"/>
          <p:cNvSpPr/>
          <p:nvPr/>
        </p:nvSpPr>
        <p:spPr>
          <a:xfrm>
            <a:off x="1244343" y="1877038"/>
            <a:ext cx="1632056" cy="1632056"/>
          </a:xfrm>
          <a:prstGeom prst="roundRect">
            <a:avLst>
              <a:gd name="adj" fmla="val 5783"/>
            </a:avLst>
          </a:prstGeom>
          <a:solidFill>
            <a:srgbClr val="045BA6"/>
          </a:solidFill>
          <a:ln w="28575" cap="flat" cmpd="sng" algn="ctr">
            <a:solidFill>
              <a:srgbClr val="FFFFFF"/>
            </a:solid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17" name="Picture 16"/>
          <p:cNvPicPr>
            <a:picLocks noChangeAspect="1"/>
          </p:cNvPicPr>
          <p:nvPr/>
        </p:nvPicPr>
        <p:blipFill>
          <a:blip r:embed="rId3"/>
          <a:stretch>
            <a:fillRect/>
          </a:stretch>
        </p:blipFill>
        <p:spPr>
          <a:xfrm>
            <a:off x="1296033" y="4233113"/>
            <a:ext cx="565085" cy="591368"/>
          </a:xfrm>
          <a:prstGeom prst="rect">
            <a:avLst/>
          </a:prstGeom>
        </p:spPr>
      </p:pic>
      <p:sp>
        <p:nvSpPr>
          <p:cNvPr id="18" name="Rounded Rectangle 17"/>
          <p:cNvSpPr/>
          <p:nvPr/>
        </p:nvSpPr>
        <p:spPr>
          <a:xfrm>
            <a:off x="3716168" y="1877038"/>
            <a:ext cx="1632056" cy="1632056"/>
          </a:xfrm>
          <a:prstGeom prst="roundRect">
            <a:avLst>
              <a:gd name="adj" fmla="val 5783"/>
            </a:avLst>
          </a:prstGeom>
          <a:solidFill>
            <a:srgbClr val="045BA6"/>
          </a:solidFill>
          <a:ln w="28575" cap="flat" cmpd="sng" algn="ctr">
            <a:solidFill>
              <a:srgbClr val="FFFFFF"/>
            </a:solid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19" name="Picture 18"/>
          <p:cNvPicPr>
            <a:picLocks noChangeAspect="1"/>
          </p:cNvPicPr>
          <p:nvPr/>
        </p:nvPicPr>
        <p:blipFill>
          <a:blip r:embed="rId3"/>
          <a:stretch>
            <a:fillRect/>
          </a:stretch>
        </p:blipFill>
        <p:spPr>
          <a:xfrm>
            <a:off x="2143280" y="4233113"/>
            <a:ext cx="565085" cy="591368"/>
          </a:xfrm>
          <a:prstGeom prst="rect">
            <a:avLst/>
          </a:prstGeom>
        </p:spPr>
      </p:pic>
      <p:grpSp>
        <p:nvGrpSpPr>
          <p:cNvPr id="21" name="Group 20"/>
          <p:cNvGrpSpPr/>
          <p:nvPr/>
        </p:nvGrpSpPr>
        <p:grpSpPr>
          <a:xfrm>
            <a:off x="1417637" y="2121694"/>
            <a:ext cx="1208943" cy="1150980"/>
            <a:chOff x="1628786" y="2094289"/>
            <a:chExt cx="1185346" cy="1128515"/>
          </a:xfrm>
        </p:grpSpPr>
        <p:pic>
          <p:nvPicPr>
            <p:cNvPr id="22" name="Picture 21"/>
            <p:cNvPicPr>
              <a:picLocks noChangeAspect="1"/>
            </p:cNvPicPr>
            <p:nvPr/>
          </p:nvPicPr>
          <p:blipFill>
            <a:blip r:embed="rId4"/>
            <a:stretch>
              <a:fillRect/>
            </a:stretch>
          </p:blipFill>
          <p:spPr>
            <a:xfrm>
              <a:off x="1628786" y="2588363"/>
              <a:ext cx="455690" cy="634441"/>
            </a:xfrm>
            <a:prstGeom prst="rect">
              <a:avLst/>
            </a:prstGeom>
          </p:spPr>
        </p:pic>
        <p:pic>
          <p:nvPicPr>
            <p:cNvPr id="23" name="Picture 22"/>
            <p:cNvPicPr>
              <a:picLocks noChangeAspect="1"/>
            </p:cNvPicPr>
            <p:nvPr/>
          </p:nvPicPr>
          <p:blipFill>
            <a:blip r:embed="rId5"/>
            <a:stretch>
              <a:fillRect/>
            </a:stretch>
          </p:blipFill>
          <p:spPr>
            <a:xfrm>
              <a:off x="2086926" y="2094289"/>
              <a:ext cx="727206" cy="725111"/>
            </a:xfrm>
            <a:prstGeom prst="rect">
              <a:avLst/>
            </a:prstGeom>
          </p:spPr>
        </p:pic>
      </p:grpSp>
      <p:pic>
        <p:nvPicPr>
          <p:cNvPr id="24" name="Picture 23"/>
          <p:cNvPicPr>
            <a:picLocks noChangeAspect="1"/>
          </p:cNvPicPr>
          <p:nvPr/>
        </p:nvPicPr>
        <p:blipFill>
          <a:blip r:embed="rId6"/>
          <a:stretch>
            <a:fillRect/>
          </a:stretch>
        </p:blipFill>
        <p:spPr>
          <a:xfrm>
            <a:off x="3910155" y="2110189"/>
            <a:ext cx="1243471" cy="1042178"/>
          </a:xfrm>
          <a:prstGeom prst="rect">
            <a:avLst/>
          </a:prstGeom>
        </p:spPr>
      </p:pic>
      <p:sp>
        <p:nvSpPr>
          <p:cNvPr id="25" name="TextBox 24"/>
          <p:cNvSpPr txBox="1"/>
          <p:nvPr/>
        </p:nvSpPr>
        <p:spPr>
          <a:xfrm>
            <a:off x="5991235" y="1410737"/>
            <a:ext cx="2004901" cy="388585"/>
          </a:xfrm>
          <a:prstGeom prst="rect">
            <a:avLst/>
          </a:prstGeom>
        </p:spPr>
        <p:txBody>
          <a:bodyPr vert="horz" wrap="square" lIns="93260" tIns="93260" rIns="93260" bIns="93260" rtlCol="0" anchor="ctr">
            <a:noAutofit/>
          </a:bodyPr>
          <a:lstStyle/>
          <a:p>
            <a:pPr marL="238007" indent="-238007" algn="ctr" defTabSz="932597"/>
            <a:r>
              <a:rPr lang="en-US" sz="1600" dirty="0">
                <a:solidFill>
                  <a:schemeClr val="tx2"/>
                </a:solidFill>
                <a:latin typeface="+mj-lt"/>
                <a:ea typeface="Segoe UI" pitchFamily="34" charset="0"/>
                <a:cs typeface="Segoe UI" pitchFamily="34" charset="0"/>
              </a:rPr>
              <a:t>App Testing</a:t>
            </a:r>
          </a:p>
        </p:txBody>
      </p:sp>
      <p:sp>
        <p:nvSpPr>
          <p:cNvPr id="26" name="Rounded Rectangle 25"/>
          <p:cNvSpPr/>
          <p:nvPr/>
        </p:nvSpPr>
        <p:spPr>
          <a:xfrm>
            <a:off x="6208347" y="1877038"/>
            <a:ext cx="1632056" cy="1632056"/>
          </a:xfrm>
          <a:prstGeom prst="roundRect">
            <a:avLst>
              <a:gd name="adj" fmla="val 5783"/>
            </a:avLst>
          </a:prstGeom>
          <a:solidFill>
            <a:srgbClr val="045BA6"/>
          </a:solidFill>
          <a:ln w="28575" cap="flat" cmpd="sng" algn="ctr">
            <a:solidFill>
              <a:srgbClr val="FFFFFF"/>
            </a:solid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27" name="TextBox 26"/>
          <p:cNvSpPr txBox="1"/>
          <p:nvPr/>
        </p:nvSpPr>
        <p:spPr>
          <a:xfrm>
            <a:off x="9002449" y="1410737"/>
            <a:ext cx="1632056" cy="388585"/>
          </a:xfrm>
          <a:prstGeom prst="rect">
            <a:avLst/>
          </a:prstGeom>
        </p:spPr>
        <p:txBody>
          <a:bodyPr vert="horz" wrap="square" lIns="93260" tIns="93260" rIns="93260" bIns="93260" rtlCol="0" anchor="ctr">
            <a:noAutofit/>
          </a:bodyPr>
          <a:lstStyle/>
          <a:p>
            <a:pPr marL="238007" indent="-238007" algn="ctr" defTabSz="932597"/>
            <a:r>
              <a:rPr lang="en-US" sz="1600" dirty="0">
                <a:solidFill>
                  <a:schemeClr val="tx2"/>
                </a:solidFill>
                <a:latin typeface="+mj-lt"/>
                <a:ea typeface="Segoe UI" pitchFamily="34" charset="0"/>
                <a:cs typeface="Segoe UI" pitchFamily="34" charset="0"/>
              </a:rPr>
              <a:t>Beta Testing</a:t>
            </a:r>
          </a:p>
        </p:txBody>
      </p:sp>
      <p:sp>
        <p:nvSpPr>
          <p:cNvPr id="28" name="Rounded Rectangle 27"/>
          <p:cNvSpPr/>
          <p:nvPr/>
        </p:nvSpPr>
        <p:spPr>
          <a:xfrm>
            <a:off x="9002448" y="1877038"/>
            <a:ext cx="1632056" cy="1632056"/>
          </a:xfrm>
          <a:prstGeom prst="roundRect">
            <a:avLst>
              <a:gd name="adj" fmla="val 5783"/>
            </a:avLst>
          </a:prstGeom>
          <a:solidFill>
            <a:srgbClr val="045BA6"/>
          </a:solidFill>
          <a:ln w="28575" cap="flat" cmpd="sng" algn="ctr">
            <a:solidFill>
              <a:srgbClr val="FFFFFF"/>
            </a:solid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pic>
        <p:nvPicPr>
          <p:cNvPr id="29" name="Picture 28"/>
          <p:cNvPicPr>
            <a:picLocks noChangeAspect="1"/>
          </p:cNvPicPr>
          <p:nvPr/>
        </p:nvPicPr>
        <p:blipFill>
          <a:blip r:embed="rId7"/>
          <a:stretch>
            <a:fillRect/>
          </a:stretch>
        </p:blipFill>
        <p:spPr>
          <a:xfrm>
            <a:off x="6510269" y="2191775"/>
            <a:ext cx="1004562" cy="1002582"/>
          </a:xfrm>
          <a:prstGeom prst="rect">
            <a:avLst/>
          </a:prstGeom>
        </p:spPr>
      </p:pic>
      <p:sp>
        <p:nvSpPr>
          <p:cNvPr id="47" name="Freeform 5"/>
          <p:cNvSpPr>
            <a:spLocks/>
          </p:cNvSpPr>
          <p:nvPr/>
        </p:nvSpPr>
        <p:spPr bwMode="auto">
          <a:xfrm>
            <a:off x="579437" y="6787357"/>
            <a:ext cx="2801938" cy="169862"/>
          </a:xfrm>
          <a:custGeom>
            <a:avLst/>
            <a:gdLst>
              <a:gd name="T0" fmla="*/ 1523 w 1523"/>
              <a:gd name="T1" fmla="*/ 46 h 93"/>
              <a:gd name="T2" fmla="*/ 1476 w 1523"/>
              <a:gd name="T3" fmla="*/ 93 h 93"/>
              <a:gd name="T4" fmla="*/ 47 w 1523"/>
              <a:gd name="T5" fmla="*/ 93 h 93"/>
              <a:gd name="T6" fmla="*/ 0 w 1523"/>
              <a:gd name="T7" fmla="*/ 46 h 93"/>
              <a:gd name="T8" fmla="*/ 0 w 1523"/>
              <a:gd name="T9" fmla="*/ 46 h 93"/>
              <a:gd name="T10" fmla="*/ 47 w 1523"/>
              <a:gd name="T11" fmla="*/ 0 h 93"/>
              <a:gd name="T12" fmla="*/ 1476 w 1523"/>
              <a:gd name="T13" fmla="*/ 0 h 93"/>
              <a:gd name="T14" fmla="*/ 1523 w 1523"/>
              <a:gd name="T15" fmla="*/ 4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93">
                <a:moveTo>
                  <a:pt x="1523" y="46"/>
                </a:moveTo>
                <a:cubicBezTo>
                  <a:pt x="1523" y="72"/>
                  <a:pt x="1502" y="93"/>
                  <a:pt x="1476" y="93"/>
                </a:cubicBezTo>
                <a:cubicBezTo>
                  <a:pt x="47" y="93"/>
                  <a:pt x="47" y="93"/>
                  <a:pt x="47" y="93"/>
                </a:cubicBezTo>
                <a:cubicBezTo>
                  <a:pt x="21" y="93"/>
                  <a:pt x="0" y="72"/>
                  <a:pt x="0" y="46"/>
                </a:cubicBezTo>
                <a:cubicBezTo>
                  <a:pt x="0" y="46"/>
                  <a:pt x="0" y="46"/>
                  <a:pt x="0" y="46"/>
                </a:cubicBezTo>
                <a:cubicBezTo>
                  <a:pt x="0" y="21"/>
                  <a:pt x="21" y="0"/>
                  <a:pt x="47" y="0"/>
                </a:cubicBezTo>
                <a:cubicBezTo>
                  <a:pt x="1476" y="0"/>
                  <a:pt x="1476" y="0"/>
                  <a:pt x="1476" y="0"/>
                </a:cubicBezTo>
                <a:cubicBezTo>
                  <a:pt x="1502" y="0"/>
                  <a:pt x="1523" y="21"/>
                  <a:pt x="1523" y="46"/>
                </a:cubicBezTo>
                <a:close/>
              </a:path>
            </a:pathLst>
          </a:custGeom>
          <a:solidFill>
            <a:srgbClr val="022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p:cNvSpPr>
          <p:nvPr/>
        </p:nvSpPr>
        <p:spPr bwMode="auto">
          <a:xfrm>
            <a:off x="671512" y="5955507"/>
            <a:ext cx="901700" cy="895350"/>
          </a:xfrm>
          <a:custGeom>
            <a:avLst/>
            <a:gdLst>
              <a:gd name="T0" fmla="*/ 64 w 490"/>
              <a:gd name="T1" fmla="*/ 469 h 487"/>
              <a:gd name="T2" fmla="*/ 32 w 490"/>
              <a:gd name="T3" fmla="*/ 487 h 487"/>
              <a:gd name="T4" fmla="*/ 26 w 490"/>
              <a:gd name="T5" fmla="*/ 487 h 487"/>
              <a:gd name="T6" fmla="*/ 13 w 490"/>
              <a:gd name="T7" fmla="*/ 462 h 487"/>
              <a:gd name="T8" fmla="*/ 385 w 490"/>
              <a:gd name="T9" fmla="*/ 18 h 487"/>
              <a:gd name="T10" fmla="*/ 416 w 490"/>
              <a:gd name="T11" fmla="*/ 0 h 487"/>
              <a:gd name="T12" fmla="*/ 467 w 490"/>
              <a:gd name="T13" fmla="*/ 0 h 487"/>
              <a:gd name="T14" fmla="*/ 475 w 490"/>
              <a:gd name="T15" fmla="*/ 31 h 487"/>
              <a:gd name="T16" fmla="*/ 64 w 490"/>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87">
                <a:moveTo>
                  <a:pt x="64" y="469"/>
                </a:moveTo>
                <a:cubicBezTo>
                  <a:pt x="54" y="481"/>
                  <a:pt x="42" y="487"/>
                  <a:pt x="32" y="487"/>
                </a:cubicBezTo>
                <a:cubicBezTo>
                  <a:pt x="26" y="487"/>
                  <a:pt x="26" y="487"/>
                  <a:pt x="26" y="487"/>
                </a:cubicBezTo>
                <a:cubicBezTo>
                  <a:pt x="17" y="487"/>
                  <a:pt x="0" y="484"/>
                  <a:pt x="13" y="462"/>
                </a:cubicBezTo>
                <a:cubicBezTo>
                  <a:pt x="21" y="449"/>
                  <a:pt x="385" y="18"/>
                  <a:pt x="385" y="18"/>
                </a:cubicBezTo>
                <a:cubicBezTo>
                  <a:pt x="392" y="8"/>
                  <a:pt x="406" y="0"/>
                  <a:pt x="416" y="0"/>
                </a:cubicBezTo>
                <a:cubicBezTo>
                  <a:pt x="467" y="0"/>
                  <a:pt x="467" y="0"/>
                  <a:pt x="467" y="0"/>
                </a:cubicBezTo>
                <a:cubicBezTo>
                  <a:pt x="477" y="0"/>
                  <a:pt x="490" y="13"/>
                  <a:pt x="475" y="31"/>
                </a:cubicBezTo>
                <a:lnTo>
                  <a:pt x="64"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
          <p:cNvSpPr>
            <a:spLocks/>
          </p:cNvSpPr>
          <p:nvPr/>
        </p:nvSpPr>
        <p:spPr bwMode="auto">
          <a:xfrm>
            <a:off x="2381249" y="5955507"/>
            <a:ext cx="903288" cy="895350"/>
          </a:xfrm>
          <a:custGeom>
            <a:avLst/>
            <a:gdLst>
              <a:gd name="T0" fmla="*/ 427 w 491"/>
              <a:gd name="T1" fmla="*/ 469 h 487"/>
              <a:gd name="T2" fmla="*/ 458 w 491"/>
              <a:gd name="T3" fmla="*/ 487 h 487"/>
              <a:gd name="T4" fmla="*/ 464 w 491"/>
              <a:gd name="T5" fmla="*/ 487 h 487"/>
              <a:gd name="T6" fmla="*/ 477 w 491"/>
              <a:gd name="T7" fmla="*/ 462 h 487"/>
              <a:gd name="T8" fmla="*/ 105 w 491"/>
              <a:gd name="T9" fmla="*/ 18 h 487"/>
              <a:gd name="T10" fmla="*/ 74 w 491"/>
              <a:gd name="T11" fmla="*/ 0 h 487"/>
              <a:gd name="T12" fmla="*/ 23 w 491"/>
              <a:gd name="T13" fmla="*/ 0 h 487"/>
              <a:gd name="T14" fmla="*/ 15 w 491"/>
              <a:gd name="T15" fmla="*/ 31 h 487"/>
              <a:gd name="T16" fmla="*/ 427 w 491"/>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487">
                <a:moveTo>
                  <a:pt x="427" y="469"/>
                </a:moveTo>
                <a:cubicBezTo>
                  <a:pt x="436" y="481"/>
                  <a:pt x="448" y="487"/>
                  <a:pt x="458" y="487"/>
                </a:cubicBezTo>
                <a:cubicBezTo>
                  <a:pt x="464" y="487"/>
                  <a:pt x="464" y="487"/>
                  <a:pt x="464" y="487"/>
                </a:cubicBezTo>
                <a:cubicBezTo>
                  <a:pt x="473" y="487"/>
                  <a:pt x="491" y="484"/>
                  <a:pt x="477" y="462"/>
                </a:cubicBezTo>
                <a:cubicBezTo>
                  <a:pt x="469" y="449"/>
                  <a:pt x="105" y="18"/>
                  <a:pt x="105" y="18"/>
                </a:cubicBezTo>
                <a:cubicBezTo>
                  <a:pt x="98" y="8"/>
                  <a:pt x="84" y="0"/>
                  <a:pt x="74" y="0"/>
                </a:cubicBezTo>
                <a:cubicBezTo>
                  <a:pt x="23" y="0"/>
                  <a:pt x="23" y="0"/>
                  <a:pt x="23" y="0"/>
                </a:cubicBezTo>
                <a:cubicBezTo>
                  <a:pt x="14" y="0"/>
                  <a:pt x="0" y="13"/>
                  <a:pt x="15" y="31"/>
                </a:cubicBezTo>
                <a:lnTo>
                  <a:pt x="427"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
          <p:cNvSpPr>
            <a:spLocks/>
          </p:cNvSpPr>
          <p:nvPr/>
        </p:nvSpPr>
        <p:spPr bwMode="auto">
          <a:xfrm>
            <a:off x="1268412" y="5955507"/>
            <a:ext cx="304800" cy="196850"/>
          </a:xfrm>
          <a:custGeom>
            <a:avLst/>
            <a:gdLst>
              <a:gd name="T0" fmla="*/ 143 w 166"/>
              <a:gd name="T1" fmla="*/ 0 h 107"/>
              <a:gd name="T2" fmla="*/ 92 w 166"/>
              <a:gd name="T3" fmla="*/ 0 h 107"/>
              <a:gd name="T4" fmla="*/ 61 w 166"/>
              <a:gd name="T5" fmla="*/ 18 h 107"/>
              <a:gd name="T6" fmla="*/ 0 w 166"/>
              <a:gd name="T7" fmla="*/ 90 h 107"/>
              <a:gd name="T8" fmla="*/ 80 w 166"/>
              <a:gd name="T9" fmla="*/ 107 h 107"/>
              <a:gd name="T10" fmla="*/ 151 w 166"/>
              <a:gd name="T11" fmla="*/ 31 h 107"/>
              <a:gd name="T12" fmla="*/ 143 w 16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66" h="107">
                <a:moveTo>
                  <a:pt x="143" y="0"/>
                </a:moveTo>
                <a:cubicBezTo>
                  <a:pt x="92" y="0"/>
                  <a:pt x="92" y="0"/>
                  <a:pt x="92" y="0"/>
                </a:cubicBezTo>
                <a:cubicBezTo>
                  <a:pt x="82" y="0"/>
                  <a:pt x="68" y="8"/>
                  <a:pt x="61" y="18"/>
                </a:cubicBezTo>
                <a:cubicBezTo>
                  <a:pt x="61" y="18"/>
                  <a:pt x="36" y="47"/>
                  <a:pt x="0" y="90"/>
                </a:cubicBezTo>
                <a:cubicBezTo>
                  <a:pt x="80" y="107"/>
                  <a:pt x="80" y="107"/>
                  <a:pt x="80" y="107"/>
                </a:cubicBezTo>
                <a:cubicBezTo>
                  <a:pt x="151" y="31"/>
                  <a:pt x="151" y="31"/>
                  <a:pt x="151" y="31"/>
                </a:cubicBezTo>
                <a:cubicBezTo>
                  <a:pt x="166" y="13"/>
                  <a:pt x="153" y="0"/>
                  <a:pt x="143" y="0"/>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p:cNvSpPr>
            <a:spLocks/>
          </p:cNvSpPr>
          <p:nvPr/>
        </p:nvSpPr>
        <p:spPr bwMode="auto">
          <a:xfrm>
            <a:off x="2381249" y="5955507"/>
            <a:ext cx="371475" cy="254000"/>
          </a:xfrm>
          <a:custGeom>
            <a:avLst/>
            <a:gdLst>
              <a:gd name="T0" fmla="*/ 105 w 202"/>
              <a:gd name="T1" fmla="*/ 18 h 138"/>
              <a:gd name="T2" fmla="*/ 74 w 202"/>
              <a:gd name="T3" fmla="*/ 0 h 138"/>
              <a:gd name="T4" fmla="*/ 23 w 202"/>
              <a:gd name="T5" fmla="*/ 0 h 138"/>
              <a:gd name="T6" fmla="*/ 15 w 202"/>
              <a:gd name="T7" fmla="*/ 31 h 138"/>
              <a:gd name="T8" fmla="*/ 115 w 202"/>
              <a:gd name="T9" fmla="*/ 138 h 138"/>
              <a:gd name="T10" fmla="*/ 202 w 202"/>
              <a:gd name="T11" fmla="*/ 133 h 138"/>
              <a:gd name="T12" fmla="*/ 105 w 202"/>
              <a:gd name="T13" fmla="*/ 18 h 138"/>
            </a:gdLst>
            <a:ahLst/>
            <a:cxnLst>
              <a:cxn ang="0">
                <a:pos x="T0" y="T1"/>
              </a:cxn>
              <a:cxn ang="0">
                <a:pos x="T2" y="T3"/>
              </a:cxn>
              <a:cxn ang="0">
                <a:pos x="T4" y="T5"/>
              </a:cxn>
              <a:cxn ang="0">
                <a:pos x="T6" y="T7"/>
              </a:cxn>
              <a:cxn ang="0">
                <a:pos x="T8" y="T9"/>
              </a:cxn>
              <a:cxn ang="0">
                <a:pos x="T10" y="T11"/>
              </a:cxn>
              <a:cxn ang="0">
                <a:pos x="T12" y="T13"/>
              </a:cxn>
            </a:cxnLst>
            <a:rect l="0" t="0" r="r" b="b"/>
            <a:pathLst>
              <a:path w="202" h="138">
                <a:moveTo>
                  <a:pt x="105" y="18"/>
                </a:moveTo>
                <a:cubicBezTo>
                  <a:pt x="98" y="8"/>
                  <a:pt x="84" y="0"/>
                  <a:pt x="74" y="0"/>
                </a:cubicBezTo>
                <a:cubicBezTo>
                  <a:pt x="23" y="0"/>
                  <a:pt x="23" y="0"/>
                  <a:pt x="23" y="0"/>
                </a:cubicBezTo>
                <a:cubicBezTo>
                  <a:pt x="14" y="0"/>
                  <a:pt x="0" y="13"/>
                  <a:pt x="15" y="31"/>
                </a:cubicBezTo>
                <a:cubicBezTo>
                  <a:pt x="115" y="138"/>
                  <a:pt x="115" y="138"/>
                  <a:pt x="115" y="138"/>
                </a:cubicBezTo>
                <a:cubicBezTo>
                  <a:pt x="202" y="133"/>
                  <a:pt x="202" y="133"/>
                  <a:pt x="202" y="133"/>
                </a:cubicBezTo>
                <a:cubicBezTo>
                  <a:pt x="147" y="68"/>
                  <a:pt x="105" y="18"/>
                  <a:pt x="105" y="18"/>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p:cNvSpPr>
            <a:spLocks/>
          </p:cNvSpPr>
          <p:nvPr/>
        </p:nvSpPr>
        <p:spPr bwMode="auto">
          <a:xfrm>
            <a:off x="608012" y="5795169"/>
            <a:ext cx="2738438" cy="239712"/>
          </a:xfrm>
          <a:custGeom>
            <a:avLst/>
            <a:gdLst>
              <a:gd name="T0" fmla="*/ 1489 w 1489"/>
              <a:gd name="T1" fmla="*/ 0 h 131"/>
              <a:gd name="T2" fmla="*/ 0 w 1489"/>
              <a:gd name="T3" fmla="*/ 0 h 131"/>
              <a:gd name="T4" fmla="*/ 0 w 1489"/>
              <a:gd name="T5" fmla="*/ 18 h 131"/>
              <a:gd name="T6" fmla="*/ 744 w 1489"/>
              <a:gd name="T7" fmla="*/ 131 h 131"/>
              <a:gd name="T8" fmla="*/ 1489 w 1489"/>
              <a:gd name="T9" fmla="*/ 16 h 131"/>
              <a:gd name="T10" fmla="*/ 1489 w 1489"/>
              <a:gd name="T11" fmla="*/ 0 h 131"/>
            </a:gdLst>
            <a:ahLst/>
            <a:cxnLst>
              <a:cxn ang="0">
                <a:pos x="T0" y="T1"/>
              </a:cxn>
              <a:cxn ang="0">
                <a:pos x="T2" y="T3"/>
              </a:cxn>
              <a:cxn ang="0">
                <a:pos x="T4" y="T5"/>
              </a:cxn>
              <a:cxn ang="0">
                <a:pos x="T6" y="T7"/>
              </a:cxn>
              <a:cxn ang="0">
                <a:pos x="T8" y="T9"/>
              </a:cxn>
              <a:cxn ang="0">
                <a:pos x="T10" y="T11"/>
              </a:cxn>
            </a:cxnLst>
            <a:rect l="0" t="0" r="r" b="b"/>
            <a:pathLst>
              <a:path w="1489" h="131">
                <a:moveTo>
                  <a:pt x="1489" y="0"/>
                </a:moveTo>
                <a:cubicBezTo>
                  <a:pt x="0" y="0"/>
                  <a:pt x="0" y="0"/>
                  <a:pt x="0" y="0"/>
                </a:cubicBezTo>
                <a:cubicBezTo>
                  <a:pt x="0" y="18"/>
                  <a:pt x="0" y="18"/>
                  <a:pt x="0" y="18"/>
                </a:cubicBezTo>
                <a:cubicBezTo>
                  <a:pt x="123" y="84"/>
                  <a:pt x="409" y="131"/>
                  <a:pt x="744" y="131"/>
                </a:cubicBezTo>
                <a:cubicBezTo>
                  <a:pt x="1079" y="131"/>
                  <a:pt x="1367" y="84"/>
                  <a:pt x="1489" y="16"/>
                </a:cubicBezTo>
                <a:lnTo>
                  <a:pt x="1489" y="0"/>
                </a:lnTo>
                <a:close/>
              </a:path>
            </a:pathLst>
          </a:custGeom>
          <a:solidFill>
            <a:srgbClr val="B89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6"/>
          <p:cNvSpPr>
            <a:spLocks noEditPoints="1"/>
          </p:cNvSpPr>
          <p:nvPr/>
        </p:nvSpPr>
        <p:spPr bwMode="auto">
          <a:xfrm>
            <a:off x="741362" y="5566569"/>
            <a:ext cx="265113" cy="228600"/>
          </a:xfrm>
          <a:custGeom>
            <a:avLst/>
            <a:gdLst>
              <a:gd name="T0" fmla="*/ 120 w 144"/>
              <a:gd name="T1" fmla="*/ 23 h 124"/>
              <a:gd name="T2" fmla="*/ 103 w 144"/>
              <a:gd name="T3" fmla="*/ 23 h 124"/>
              <a:gd name="T4" fmla="*/ 103 w 144"/>
              <a:gd name="T5" fmla="*/ 4 h 124"/>
              <a:gd name="T6" fmla="*/ 99 w 144"/>
              <a:gd name="T7" fmla="*/ 0 h 124"/>
              <a:gd name="T8" fmla="*/ 4 w 144"/>
              <a:gd name="T9" fmla="*/ 0 h 124"/>
              <a:gd name="T10" fmla="*/ 0 w 144"/>
              <a:gd name="T11" fmla="*/ 4 h 124"/>
              <a:gd name="T12" fmla="*/ 0 w 144"/>
              <a:gd name="T13" fmla="*/ 114 h 124"/>
              <a:gd name="T14" fmla="*/ 4 w 144"/>
              <a:gd name="T15" fmla="*/ 118 h 124"/>
              <a:gd name="T16" fmla="*/ 9 w 144"/>
              <a:gd name="T17" fmla="*/ 118 h 124"/>
              <a:gd name="T18" fmla="*/ 9 w 144"/>
              <a:gd name="T19" fmla="*/ 124 h 124"/>
              <a:gd name="T20" fmla="*/ 95 w 144"/>
              <a:gd name="T21" fmla="*/ 124 h 124"/>
              <a:gd name="T22" fmla="*/ 95 w 144"/>
              <a:gd name="T23" fmla="*/ 118 h 124"/>
              <a:gd name="T24" fmla="*/ 99 w 144"/>
              <a:gd name="T25" fmla="*/ 118 h 124"/>
              <a:gd name="T26" fmla="*/ 103 w 144"/>
              <a:gd name="T27" fmla="*/ 114 h 124"/>
              <a:gd name="T28" fmla="*/ 103 w 144"/>
              <a:gd name="T29" fmla="*/ 92 h 124"/>
              <a:gd name="T30" fmla="*/ 120 w 144"/>
              <a:gd name="T31" fmla="*/ 92 h 124"/>
              <a:gd name="T32" fmla="*/ 144 w 144"/>
              <a:gd name="T33" fmla="*/ 69 h 124"/>
              <a:gd name="T34" fmla="*/ 144 w 144"/>
              <a:gd name="T35" fmla="*/ 47 h 124"/>
              <a:gd name="T36" fmla="*/ 120 w 144"/>
              <a:gd name="T37" fmla="*/ 23 h 124"/>
              <a:gd name="T38" fmla="*/ 132 w 144"/>
              <a:gd name="T39" fmla="*/ 69 h 124"/>
              <a:gd name="T40" fmla="*/ 120 w 144"/>
              <a:gd name="T41" fmla="*/ 81 h 124"/>
              <a:gd name="T42" fmla="*/ 103 w 144"/>
              <a:gd name="T43" fmla="*/ 81 h 124"/>
              <a:gd name="T44" fmla="*/ 103 w 144"/>
              <a:gd name="T45" fmla="*/ 35 h 124"/>
              <a:gd name="T46" fmla="*/ 120 w 144"/>
              <a:gd name="T47" fmla="*/ 35 h 124"/>
              <a:gd name="T48" fmla="*/ 132 w 144"/>
              <a:gd name="T49" fmla="*/ 47 h 124"/>
              <a:gd name="T50" fmla="*/ 132 w 144"/>
              <a:gd name="T51" fmla="*/ 6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4">
                <a:moveTo>
                  <a:pt x="120" y="23"/>
                </a:moveTo>
                <a:cubicBezTo>
                  <a:pt x="103" y="23"/>
                  <a:pt x="103" y="23"/>
                  <a:pt x="103" y="23"/>
                </a:cubicBezTo>
                <a:cubicBezTo>
                  <a:pt x="103" y="4"/>
                  <a:pt x="103" y="4"/>
                  <a:pt x="103" y="4"/>
                </a:cubicBezTo>
                <a:cubicBezTo>
                  <a:pt x="103" y="2"/>
                  <a:pt x="101" y="0"/>
                  <a:pt x="99" y="0"/>
                </a:cubicBezTo>
                <a:cubicBezTo>
                  <a:pt x="4" y="0"/>
                  <a:pt x="4" y="0"/>
                  <a:pt x="4" y="0"/>
                </a:cubicBezTo>
                <a:cubicBezTo>
                  <a:pt x="2" y="0"/>
                  <a:pt x="0" y="2"/>
                  <a:pt x="0" y="4"/>
                </a:cubicBezTo>
                <a:cubicBezTo>
                  <a:pt x="0" y="114"/>
                  <a:pt x="0" y="114"/>
                  <a:pt x="0" y="114"/>
                </a:cubicBezTo>
                <a:cubicBezTo>
                  <a:pt x="0" y="116"/>
                  <a:pt x="2" y="118"/>
                  <a:pt x="4" y="118"/>
                </a:cubicBezTo>
                <a:cubicBezTo>
                  <a:pt x="9" y="118"/>
                  <a:pt x="9" y="118"/>
                  <a:pt x="9" y="118"/>
                </a:cubicBezTo>
                <a:cubicBezTo>
                  <a:pt x="9" y="124"/>
                  <a:pt x="9" y="124"/>
                  <a:pt x="9" y="124"/>
                </a:cubicBezTo>
                <a:cubicBezTo>
                  <a:pt x="95" y="124"/>
                  <a:pt x="95" y="124"/>
                  <a:pt x="95" y="124"/>
                </a:cubicBezTo>
                <a:cubicBezTo>
                  <a:pt x="95" y="118"/>
                  <a:pt x="95" y="118"/>
                  <a:pt x="95" y="118"/>
                </a:cubicBezTo>
                <a:cubicBezTo>
                  <a:pt x="99" y="118"/>
                  <a:pt x="99" y="118"/>
                  <a:pt x="99" y="118"/>
                </a:cubicBezTo>
                <a:cubicBezTo>
                  <a:pt x="101" y="118"/>
                  <a:pt x="103" y="116"/>
                  <a:pt x="103" y="114"/>
                </a:cubicBezTo>
                <a:cubicBezTo>
                  <a:pt x="103" y="92"/>
                  <a:pt x="103" y="92"/>
                  <a:pt x="103" y="92"/>
                </a:cubicBezTo>
                <a:cubicBezTo>
                  <a:pt x="120" y="92"/>
                  <a:pt x="120" y="92"/>
                  <a:pt x="120" y="92"/>
                </a:cubicBezTo>
                <a:cubicBezTo>
                  <a:pt x="133" y="92"/>
                  <a:pt x="144" y="82"/>
                  <a:pt x="144" y="69"/>
                </a:cubicBezTo>
                <a:cubicBezTo>
                  <a:pt x="144" y="47"/>
                  <a:pt x="144" y="47"/>
                  <a:pt x="144" y="47"/>
                </a:cubicBezTo>
                <a:cubicBezTo>
                  <a:pt x="144" y="34"/>
                  <a:pt x="133" y="23"/>
                  <a:pt x="120" y="23"/>
                </a:cubicBezTo>
                <a:close/>
                <a:moveTo>
                  <a:pt x="132" y="69"/>
                </a:moveTo>
                <a:cubicBezTo>
                  <a:pt x="132" y="75"/>
                  <a:pt x="127" y="81"/>
                  <a:pt x="120" y="81"/>
                </a:cubicBezTo>
                <a:cubicBezTo>
                  <a:pt x="103" y="81"/>
                  <a:pt x="103" y="81"/>
                  <a:pt x="103" y="81"/>
                </a:cubicBezTo>
                <a:cubicBezTo>
                  <a:pt x="103" y="35"/>
                  <a:pt x="103" y="35"/>
                  <a:pt x="103" y="35"/>
                </a:cubicBezTo>
                <a:cubicBezTo>
                  <a:pt x="120" y="35"/>
                  <a:pt x="120" y="35"/>
                  <a:pt x="120" y="35"/>
                </a:cubicBezTo>
                <a:cubicBezTo>
                  <a:pt x="127" y="35"/>
                  <a:pt x="132" y="40"/>
                  <a:pt x="132" y="47"/>
                </a:cubicBezTo>
                <a:lnTo>
                  <a:pt x="132" y="69"/>
                </a:lnTo>
                <a:close/>
              </a:path>
            </a:pathLst>
          </a:custGeom>
          <a:solidFill>
            <a:schemeClr val="bg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27"/>
          <p:cNvSpPr>
            <a:spLocks/>
          </p:cNvSpPr>
          <p:nvPr/>
        </p:nvSpPr>
        <p:spPr bwMode="auto">
          <a:xfrm>
            <a:off x="760412" y="5649119"/>
            <a:ext cx="71438" cy="30162"/>
          </a:xfrm>
          <a:custGeom>
            <a:avLst/>
            <a:gdLst>
              <a:gd name="T0" fmla="*/ 26 w 39"/>
              <a:gd name="T1" fmla="*/ 5 h 16"/>
              <a:gd name="T2" fmla="*/ 7 w 39"/>
              <a:gd name="T3" fmla="*/ 12 h 16"/>
              <a:gd name="T4" fmla="*/ 3 w 39"/>
              <a:gd name="T5" fmla="*/ 6 h 16"/>
              <a:gd name="T6" fmla="*/ 9 w 39"/>
              <a:gd name="T7" fmla="*/ 0 h 16"/>
              <a:gd name="T8" fmla="*/ 8 w 39"/>
              <a:gd name="T9" fmla="*/ 0 h 16"/>
              <a:gd name="T10" fmla="*/ 0 w 39"/>
              <a:gd name="T11" fmla="*/ 8 h 16"/>
              <a:gd name="T12" fmla="*/ 7 w 39"/>
              <a:gd name="T13" fmla="*/ 16 h 16"/>
              <a:gd name="T14" fmla="*/ 39 w 39"/>
              <a:gd name="T15" fmla="*/ 16 h 16"/>
              <a:gd name="T16" fmla="*/ 26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26" y="5"/>
                </a:moveTo>
                <a:cubicBezTo>
                  <a:pt x="19" y="5"/>
                  <a:pt x="17" y="12"/>
                  <a:pt x="7" y="12"/>
                </a:cubicBezTo>
                <a:cubicBezTo>
                  <a:pt x="5" y="12"/>
                  <a:pt x="3" y="9"/>
                  <a:pt x="3" y="6"/>
                </a:cubicBezTo>
                <a:cubicBezTo>
                  <a:pt x="3" y="3"/>
                  <a:pt x="6" y="0"/>
                  <a:pt x="9" y="0"/>
                </a:cubicBezTo>
                <a:cubicBezTo>
                  <a:pt x="8" y="0"/>
                  <a:pt x="8" y="0"/>
                  <a:pt x="8" y="0"/>
                </a:cubicBezTo>
                <a:cubicBezTo>
                  <a:pt x="4" y="0"/>
                  <a:pt x="0" y="4"/>
                  <a:pt x="0" y="8"/>
                </a:cubicBezTo>
                <a:cubicBezTo>
                  <a:pt x="0" y="13"/>
                  <a:pt x="3" y="16"/>
                  <a:pt x="7" y="16"/>
                </a:cubicBezTo>
                <a:cubicBezTo>
                  <a:pt x="13" y="16"/>
                  <a:pt x="39" y="16"/>
                  <a:pt x="39" y="16"/>
                </a:cubicBezTo>
                <a:cubicBezTo>
                  <a:pt x="39" y="16"/>
                  <a:pt x="38" y="5"/>
                  <a:pt x="26"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841374" y="5649119"/>
            <a:ext cx="71438" cy="30162"/>
          </a:xfrm>
          <a:custGeom>
            <a:avLst/>
            <a:gdLst>
              <a:gd name="T0" fmla="*/ 13 w 39"/>
              <a:gd name="T1" fmla="*/ 5 h 16"/>
              <a:gd name="T2" fmla="*/ 32 w 39"/>
              <a:gd name="T3" fmla="*/ 12 h 16"/>
              <a:gd name="T4" fmla="*/ 35 w 39"/>
              <a:gd name="T5" fmla="*/ 6 h 16"/>
              <a:gd name="T6" fmla="*/ 30 w 39"/>
              <a:gd name="T7" fmla="*/ 0 h 16"/>
              <a:gd name="T8" fmla="*/ 31 w 39"/>
              <a:gd name="T9" fmla="*/ 0 h 16"/>
              <a:gd name="T10" fmla="*/ 39 w 39"/>
              <a:gd name="T11" fmla="*/ 8 h 16"/>
              <a:gd name="T12" fmla="*/ 32 w 39"/>
              <a:gd name="T13" fmla="*/ 16 h 16"/>
              <a:gd name="T14" fmla="*/ 0 w 39"/>
              <a:gd name="T15" fmla="*/ 16 h 16"/>
              <a:gd name="T16" fmla="*/ 13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13" y="5"/>
                </a:moveTo>
                <a:cubicBezTo>
                  <a:pt x="20" y="5"/>
                  <a:pt x="22" y="12"/>
                  <a:pt x="32" y="12"/>
                </a:cubicBezTo>
                <a:cubicBezTo>
                  <a:pt x="34" y="12"/>
                  <a:pt x="35" y="9"/>
                  <a:pt x="35" y="6"/>
                </a:cubicBezTo>
                <a:cubicBezTo>
                  <a:pt x="35" y="3"/>
                  <a:pt x="33" y="0"/>
                  <a:pt x="30" y="0"/>
                </a:cubicBezTo>
                <a:cubicBezTo>
                  <a:pt x="31" y="0"/>
                  <a:pt x="31" y="0"/>
                  <a:pt x="31" y="0"/>
                </a:cubicBezTo>
                <a:cubicBezTo>
                  <a:pt x="35" y="0"/>
                  <a:pt x="39" y="4"/>
                  <a:pt x="39" y="8"/>
                </a:cubicBezTo>
                <a:cubicBezTo>
                  <a:pt x="39" y="13"/>
                  <a:pt x="36" y="16"/>
                  <a:pt x="32" y="16"/>
                </a:cubicBezTo>
                <a:cubicBezTo>
                  <a:pt x="26" y="16"/>
                  <a:pt x="0" y="16"/>
                  <a:pt x="0" y="16"/>
                </a:cubicBezTo>
                <a:cubicBezTo>
                  <a:pt x="0" y="16"/>
                  <a:pt x="1" y="5"/>
                  <a:pt x="13"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p:cNvSpPr>
            <a:spLocks/>
          </p:cNvSpPr>
          <p:nvPr/>
        </p:nvSpPr>
        <p:spPr bwMode="auto">
          <a:xfrm>
            <a:off x="1169364" y="5763419"/>
            <a:ext cx="825500" cy="33337"/>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8" name="Picture 67"/>
          <p:cNvPicPr>
            <a:picLocks noChangeAspect="1"/>
          </p:cNvPicPr>
          <p:nvPr/>
        </p:nvPicPr>
        <p:blipFill>
          <a:blip r:embed="rId8"/>
          <a:stretch>
            <a:fillRect/>
          </a:stretch>
        </p:blipFill>
        <p:spPr>
          <a:xfrm>
            <a:off x="10234619" y="1843948"/>
            <a:ext cx="2201856" cy="1671051"/>
          </a:xfrm>
          <a:prstGeom prst="rect">
            <a:avLst/>
          </a:prstGeom>
        </p:spPr>
      </p:pic>
      <p:grpSp>
        <p:nvGrpSpPr>
          <p:cNvPr id="69" name="Group 31"/>
          <p:cNvGrpSpPr>
            <a:grpSpLocks noChangeAspect="1"/>
          </p:cNvGrpSpPr>
          <p:nvPr/>
        </p:nvGrpSpPr>
        <p:grpSpPr bwMode="auto">
          <a:xfrm>
            <a:off x="9204325" y="2184400"/>
            <a:ext cx="1196975" cy="936625"/>
            <a:chOff x="5798" y="1376"/>
            <a:chExt cx="754" cy="590"/>
          </a:xfrm>
        </p:grpSpPr>
        <p:sp>
          <p:nvSpPr>
            <p:cNvPr id="70" name="AutoShape 30"/>
            <p:cNvSpPr>
              <a:spLocks noChangeAspect="1" noChangeArrowheads="1" noTextEdit="1"/>
            </p:cNvSpPr>
            <p:nvPr/>
          </p:nvSpPr>
          <p:spPr bwMode="auto">
            <a:xfrm>
              <a:off x="5798" y="1376"/>
              <a:ext cx="75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5799" y="1377"/>
              <a:ext cx="752" cy="589"/>
            </a:xfrm>
            <a:custGeom>
              <a:avLst/>
              <a:gdLst>
                <a:gd name="T0" fmla="*/ 659 w 752"/>
                <a:gd name="T1" fmla="*/ 0 h 589"/>
                <a:gd name="T2" fmla="*/ 258 w 752"/>
                <a:gd name="T3" fmla="*/ 402 h 589"/>
                <a:gd name="T4" fmla="*/ 92 w 752"/>
                <a:gd name="T5" fmla="*/ 237 h 589"/>
                <a:gd name="T6" fmla="*/ 0 w 752"/>
                <a:gd name="T7" fmla="*/ 330 h 589"/>
                <a:gd name="T8" fmla="*/ 165 w 752"/>
                <a:gd name="T9" fmla="*/ 496 h 589"/>
                <a:gd name="T10" fmla="*/ 164 w 752"/>
                <a:gd name="T11" fmla="*/ 496 h 589"/>
                <a:gd name="T12" fmla="*/ 257 w 752"/>
                <a:gd name="T13" fmla="*/ 589 h 589"/>
                <a:gd name="T14" fmla="*/ 752 w 752"/>
                <a:gd name="T15" fmla="*/ 93 h 589"/>
                <a:gd name="T16" fmla="*/ 659 w 752"/>
                <a:gd name="T1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589">
                  <a:moveTo>
                    <a:pt x="659" y="0"/>
                  </a:moveTo>
                  <a:lnTo>
                    <a:pt x="258" y="402"/>
                  </a:lnTo>
                  <a:lnTo>
                    <a:pt x="92" y="237"/>
                  </a:lnTo>
                  <a:lnTo>
                    <a:pt x="0" y="330"/>
                  </a:lnTo>
                  <a:lnTo>
                    <a:pt x="165" y="496"/>
                  </a:lnTo>
                  <a:lnTo>
                    <a:pt x="164" y="496"/>
                  </a:lnTo>
                  <a:lnTo>
                    <a:pt x="257" y="589"/>
                  </a:lnTo>
                  <a:lnTo>
                    <a:pt x="752" y="93"/>
                  </a:lnTo>
                  <a:lnTo>
                    <a:pt x="659" y="0"/>
                  </a:lnTo>
                  <a:close/>
                </a:path>
              </a:pathLst>
            </a:custGeom>
            <a:solidFill>
              <a:srgbClr val="8D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393311" y="5420733"/>
            <a:ext cx="4043164" cy="1565855"/>
            <a:chOff x="13708063" y="7750175"/>
            <a:chExt cx="17978438" cy="6962776"/>
          </a:xfrm>
        </p:grpSpPr>
        <p:sp>
          <p:nvSpPr>
            <p:cNvPr id="80" name="Freeform 5"/>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1"/>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2"/>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4"/>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5"/>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7"/>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8"/>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9"/>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0"/>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1"/>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2"/>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3"/>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4"/>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5"/>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6"/>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7"/>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8"/>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0"/>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1"/>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2"/>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3"/>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38"/>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9"/>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1"/>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2"/>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3"/>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4"/>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5"/>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6"/>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7"/>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48"/>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49"/>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0"/>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2"/>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3"/>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4"/>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5"/>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6"/>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7"/>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8"/>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9"/>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0"/>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61"/>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63"/>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4"/>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65"/>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66"/>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7"/>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68"/>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9"/>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70"/>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71"/>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2"/>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73"/>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4"/>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75"/>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76"/>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7"/>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8"/>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9"/>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0"/>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1"/>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 name="Picture 19"/>
          <p:cNvPicPr>
            <a:picLocks noChangeAspect="1"/>
          </p:cNvPicPr>
          <p:nvPr/>
        </p:nvPicPr>
        <p:blipFill>
          <a:blip r:embed="rId9"/>
          <a:stretch>
            <a:fillRect/>
          </a:stretch>
        </p:blipFill>
        <p:spPr>
          <a:xfrm>
            <a:off x="6761290" y="4686668"/>
            <a:ext cx="2276347" cy="1662577"/>
          </a:xfrm>
          <a:prstGeom prst="rect">
            <a:avLst/>
          </a:prstGeom>
        </p:spPr>
      </p:pic>
      <p:sp>
        <p:nvSpPr>
          <p:cNvPr id="153" name="TextBox 152"/>
          <p:cNvSpPr txBox="1"/>
          <p:nvPr/>
        </p:nvSpPr>
        <p:spPr>
          <a:xfrm>
            <a:off x="6761290" y="4226657"/>
            <a:ext cx="2276347" cy="488605"/>
          </a:xfrm>
          <a:prstGeom prst="rect">
            <a:avLst/>
          </a:prstGeom>
        </p:spPr>
        <p:txBody>
          <a:bodyPr vert="horz" wrap="square" lIns="93260" tIns="93260" rIns="93260" bIns="93260" rtlCol="0" anchor="ctr">
            <a:noAutofit/>
          </a:bodyPr>
          <a:lstStyle/>
          <a:p>
            <a:pPr marL="238007" indent="-238007" algn="ctr" defTabSz="932597"/>
            <a:r>
              <a:rPr lang="en-US" sz="1600" dirty="0">
                <a:solidFill>
                  <a:schemeClr val="tx2"/>
                </a:solidFill>
                <a:latin typeface="+mj-lt"/>
                <a:ea typeface="Segoe UI" pitchFamily="34" charset="0"/>
                <a:cs typeface="Segoe UI" pitchFamily="34" charset="0"/>
              </a:rPr>
              <a:t>Telemetry Collection</a:t>
            </a:r>
          </a:p>
        </p:txBody>
      </p:sp>
      <p:sp>
        <p:nvSpPr>
          <p:cNvPr id="154" name="TextBox 153"/>
          <p:cNvSpPr txBox="1"/>
          <p:nvPr/>
        </p:nvSpPr>
        <p:spPr>
          <a:xfrm>
            <a:off x="10022341" y="4408066"/>
            <a:ext cx="2414134" cy="721842"/>
          </a:xfrm>
          <a:prstGeom prst="rect">
            <a:avLst/>
          </a:prstGeom>
        </p:spPr>
        <p:txBody>
          <a:bodyPr vert="horz" wrap="square" lIns="93260" tIns="93260" rIns="93260" bIns="93260" rtlCol="0" anchor="ctr">
            <a:no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Users and customers install and use app</a:t>
            </a:r>
          </a:p>
        </p:txBody>
      </p:sp>
      <p:grpSp>
        <p:nvGrpSpPr>
          <p:cNvPr id="155" name="Group 154"/>
          <p:cNvGrpSpPr/>
          <p:nvPr/>
        </p:nvGrpSpPr>
        <p:grpSpPr>
          <a:xfrm>
            <a:off x="10279514" y="5199091"/>
            <a:ext cx="1408286" cy="463276"/>
            <a:chOff x="2758049" y="1367486"/>
            <a:chExt cx="1829400" cy="601807"/>
          </a:xfrm>
        </p:grpSpPr>
        <p:pic>
          <p:nvPicPr>
            <p:cNvPr id="156" name="Picture 155"/>
            <p:cNvPicPr>
              <a:picLocks noChangeAspect="1"/>
            </p:cNvPicPr>
            <p:nvPr/>
          </p:nvPicPr>
          <p:blipFill rotWithShape="1">
            <a:blip r:embed="rId10">
              <a:lum bright="70000" contrast="-70000"/>
            </a:blip>
            <a:srcRect r="44359" b="54837"/>
            <a:stretch/>
          </p:blipFill>
          <p:spPr>
            <a:xfrm>
              <a:off x="3182379" y="1367486"/>
              <a:ext cx="716612" cy="601807"/>
            </a:xfrm>
            <a:prstGeom prst="rect">
              <a:avLst/>
            </a:prstGeom>
          </p:spPr>
        </p:pic>
        <p:sp>
          <p:nvSpPr>
            <p:cNvPr id="157" name="Freeform 94"/>
            <p:cNvSpPr>
              <a:spLocks noChangeAspect="1" noEditPoints="1"/>
            </p:cNvSpPr>
            <p:nvPr/>
          </p:nvSpPr>
          <p:spPr bwMode="black">
            <a:xfrm>
              <a:off x="2758049" y="1454947"/>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8" name="Picture 157"/>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a:off x="3953111" y="1424846"/>
              <a:ext cx="634338" cy="405753"/>
            </a:xfrm>
            <a:prstGeom prst="rect">
              <a:avLst/>
            </a:prstGeom>
          </p:spPr>
        </p:pic>
      </p:grpSp>
      <p:sp>
        <p:nvSpPr>
          <p:cNvPr id="159" name="Rectangle 16"/>
          <p:cNvSpPr>
            <a:spLocks noChangeArrowheads="1"/>
          </p:cNvSpPr>
          <p:nvPr/>
        </p:nvSpPr>
        <p:spPr bwMode="auto">
          <a:xfrm>
            <a:off x="1267789" y="5322094"/>
            <a:ext cx="639763" cy="433387"/>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Oval 17"/>
          <p:cNvSpPr>
            <a:spLocks noChangeArrowheads="1"/>
          </p:cNvSpPr>
          <p:nvPr/>
        </p:nvSpPr>
        <p:spPr bwMode="auto">
          <a:xfrm>
            <a:off x="1582114" y="5331619"/>
            <a:ext cx="11113" cy="11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Rectangle 18"/>
          <p:cNvSpPr>
            <a:spLocks noChangeArrowheads="1"/>
          </p:cNvSpPr>
          <p:nvPr/>
        </p:nvSpPr>
        <p:spPr bwMode="auto">
          <a:xfrm>
            <a:off x="1290014" y="5355432"/>
            <a:ext cx="596900" cy="382587"/>
          </a:xfrm>
          <a:prstGeom prst="rect">
            <a:avLst/>
          </a:prstGeom>
          <a:solidFill>
            <a:srgbClr val="45226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Freeform 19"/>
          <p:cNvSpPr>
            <a:spLocks/>
          </p:cNvSpPr>
          <p:nvPr/>
        </p:nvSpPr>
        <p:spPr bwMode="auto">
          <a:xfrm>
            <a:off x="1169364" y="5763419"/>
            <a:ext cx="825500" cy="33337"/>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3" name="Rectangle 12"/>
          <p:cNvSpPr>
            <a:spLocks noChangeArrowheads="1"/>
          </p:cNvSpPr>
          <p:nvPr/>
        </p:nvSpPr>
        <p:spPr bwMode="auto">
          <a:xfrm>
            <a:off x="2104402" y="5322094"/>
            <a:ext cx="639763" cy="433387"/>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4" name="Oval 13"/>
          <p:cNvSpPr>
            <a:spLocks noChangeArrowheads="1"/>
          </p:cNvSpPr>
          <p:nvPr/>
        </p:nvSpPr>
        <p:spPr bwMode="auto">
          <a:xfrm>
            <a:off x="2418727" y="5331619"/>
            <a:ext cx="11113" cy="11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5" name="Rectangle 14"/>
          <p:cNvSpPr>
            <a:spLocks noChangeArrowheads="1"/>
          </p:cNvSpPr>
          <p:nvPr/>
        </p:nvSpPr>
        <p:spPr bwMode="auto">
          <a:xfrm>
            <a:off x="2126627" y="5355432"/>
            <a:ext cx="595313" cy="382587"/>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6" name="Freeform 15"/>
          <p:cNvSpPr>
            <a:spLocks/>
          </p:cNvSpPr>
          <p:nvPr/>
        </p:nvSpPr>
        <p:spPr bwMode="auto">
          <a:xfrm>
            <a:off x="2004389" y="5763419"/>
            <a:ext cx="825500" cy="33337"/>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67" name="Picture 166"/>
          <p:cNvPicPr>
            <a:picLocks noChangeAspect="1"/>
          </p:cNvPicPr>
          <p:nvPr/>
        </p:nvPicPr>
        <p:blipFill rotWithShape="1">
          <a:blip r:embed="rId13"/>
          <a:srcRect l="3410" t="11340" r="78999" b="34299"/>
          <a:stretch/>
        </p:blipFill>
        <p:spPr>
          <a:xfrm>
            <a:off x="1458694" y="5422446"/>
            <a:ext cx="259541" cy="248559"/>
          </a:xfrm>
          <a:prstGeom prst="rect">
            <a:avLst/>
          </a:prstGeom>
        </p:spPr>
      </p:pic>
      <p:pic>
        <p:nvPicPr>
          <p:cNvPr id="168" name="Picture 167"/>
          <p:cNvPicPr>
            <a:picLocks noChangeAspect="1"/>
          </p:cNvPicPr>
          <p:nvPr/>
        </p:nvPicPr>
        <p:blipFill rotWithShape="1">
          <a:blip r:embed="rId14"/>
          <a:srcRect l="17462" t="19887" r="15557" b="19717"/>
          <a:stretch/>
        </p:blipFill>
        <p:spPr>
          <a:xfrm>
            <a:off x="2265588" y="5403632"/>
            <a:ext cx="317390" cy="286187"/>
          </a:xfrm>
          <a:prstGeom prst="rect">
            <a:avLst/>
          </a:prstGeom>
        </p:spPr>
      </p:pic>
    </p:spTree>
    <p:extLst>
      <p:ext uri="{BB962C8B-B14F-4D97-AF65-F5344CB8AC3E}">
        <p14:creationId xmlns:p14="http://schemas.microsoft.com/office/powerpoint/2010/main" val="40104182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 y="3337662"/>
            <a:ext cx="12436475" cy="3648926"/>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p:nvSpPr>
        <p:spPr bwMode="auto">
          <a:xfrm>
            <a:off x="0" y="1821"/>
            <a:ext cx="12436474" cy="3335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Box 7"/>
          <p:cNvSpPr txBox="1"/>
          <p:nvPr/>
        </p:nvSpPr>
        <p:spPr>
          <a:xfrm>
            <a:off x="1548952" y="3989092"/>
            <a:ext cx="3373885" cy="664797"/>
          </a:xfrm>
          <a:prstGeom prst="rect">
            <a:avLst/>
          </a:prstGeom>
          <a:noFill/>
        </p:spPr>
        <p:txBody>
          <a:bodyPr wrap="square" lIns="0" tIns="0" rIns="0" bIns="0" rtlCol="0">
            <a:spAutoFit/>
          </a:bodyPr>
          <a:lstStyle/>
          <a:p>
            <a:pPr marL="0" marR="0" lvl="0" indent="0" algn="ctr" defTabSz="932327" rtl="0" eaLnBrk="1" fontAlgn="auto" latinLnBrk="0" hangingPunct="1">
              <a:lnSpc>
                <a:spcPct val="90000"/>
              </a:lnSpc>
              <a:spcBef>
                <a:spcPts val="0"/>
              </a:spcBef>
              <a:spcAft>
                <a:spcPts val="0"/>
              </a:spcAft>
              <a:buClrTx/>
              <a:buSzTx/>
              <a:buFontTx/>
              <a:buNone/>
              <a:tabLst/>
              <a:defRPr/>
            </a:pPr>
            <a:r>
              <a:rPr kumimoji="0" lang="en-US" sz="2400" b="0" i="0" u="none" strike="noStrike" kern="0" cap="none" spc="2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Team Foundation</a:t>
            </a:r>
            <a:br>
              <a:rPr kumimoji="0" lang="en-US" sz="2400" b="0" i="0" u="none" strike="noStrike" kern="0" cap="none" spc="2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br>
            <a:r>
              <a:rPr kumimoji="0" lang="en-US" sz="2400" b="0" i="0" u="none" strike="noStrike" kern="0" cap="none" spc="2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Server</a:t>
            </a:r>
          </a:p>
        </p:txBody>
      </p:sp>
      <p:sp>
        <p:nvSpPr>
          <p:cNvPr id="9" name="TextBox 8"/>
          <p:cNvSpPr txBox="1"/>
          <p:nvPr/>
        </p:nvSpPr>
        <p:spPr>
          <a:xfrm>
            <a:off x="1548952" y="542497"/>
            <a:ext cx="3373885" cy="664797"/>
          </a:xfrm>
          <a:prstGeom prst="rect">
            <a:avLst/>
          </a:prstGeom>
          <a:noFill/>
        </p:spPr>
        <p:txBody>
          <a:bodyPr wrap="square" lIns="0" tIns="0" rIns="0" bIns="0" rtlCol="0">
            <a:spAutoFit/>
          </a:bodyPr>
          <a:lstStyle/>
          <a:p>
            <a:pPr marL="0" marR="0" lvl="0" indent="0" algn="ctr" defTabSz="932327" rtl="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Visual Studio</a:t>
            </a:r>
            <a:b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br>
            <a: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Team Services</a:t>
            </a:r>
          </a:p>
        </p:txBody>
      </p:sp>
      <p:pic>
        <p:nvPicPr>
          <p:cNvPr id="10" name="Picture 9"/>
          <p:cNvPicPr>
            <a:picLocks noChangeAspect="1"/>
          </p:cNvPicPr>
          <p:nvPr/>
        </p:nvPicPr>
        <p:blipFill>
          <a:blip r:embed="rId3"/>
          <a:stretch>
            <a:fillRect/>
          </a:stretch>
        </p:blipFill>
        <p:spPr>
          <a:xfrm>
            <a:off x="4594432" y="597694"/>
            <a:ext cx="938005" cy="533074"/>
          </a:xfrm>
          <a:prstGeom prst="rect">
            <a:avLst/>
          </a:prstGeom>
        </p:spPr>
      </p:pic>
      <p:pic>
        <p:nvPicPr>
          <p:cNvPr id="11" name="Picture 10"/>
          <p:cNvPicPr>
            <a:picLocks noChangeAspect="1"/>
          </p:cNvPicPr>
          <p:nvPr/>
        </p:nvPicPr>
        <p:blipFill>
          <a:blip r:embed="rId4"/>
          <a:stretch>
            <a:fillRect/>
          </a:stretch>
        </p:blipFill>
        <p:spPr>
          <a:xfrm>
            <a:off x="869533" y="609429"/>
            <a:ext cx="1081504" cy="576462"/>
          </a:xfrm>
          <a:prstGeom prst="rect">
            <a:avLst/>
          </a:prstGeom>
        </p:spPr>
      </p:pic>
      <p:pic>
        <p:nvPicPr>
          <p:cNvPr id="12" name="Picture 11"/>
          <p:cNvPicPr>
            <a:picLocks noChangeAspect="1"/>
          </p:cNvPicPr>
          <p:nvPr/>
        </p:nvPicPr>
        <p:blipFill>
          <a:blip r:embed="rId3"/>
          <a:stretch>
            <a:fillRect/>
          </a:stretch>
        </p:blipFill>
        <p:spPr>
          <a:xfrm>
            <a:off x="1265237" y="1893420"/>
            <a:ext cx="938005" cy="533074"/>
          </a:xfrm>
          <a:prstGeom prst="rect">
            <a:avLst/>
          </a:prstGeom>
        </p:spPr>
      </p:pic>
      <p:grpSp>
        <p:nvGrpSpPr>
          <p:cNvPr id="13" name="Group 12"/>
          <p:cNvGrpSpPr/>
          <p:nvPr/>
        </p:nvGrpSpPr>
        <p:grpSpPr>
          <a:xfrm>
            <a:off x="10321" y="4441068"/>
            <a:ext cx="2016916" cy="2545520"/>
            <a:chOff x="10321" y="4441068"/>
            <a:chExt cx="2016916" cy="2545520"/>
          </a:xfrm>
        </p:grpSpPr>
        <p:sp>
          <p:nvSpPr>
            <p:cNvPr id="14" name="Rectangle 13"/>
            <p:cNvSpPr/>
            <p:nvPr/>
          </p:nvSpPr>
          <p:spPr bwMode="auto">
            <a:xfrm>
              <a:off x="10321" y="4441068"/>
              <a:ext cx="602468" cy="423680"/>
            </a:xfrm>
            <a:prstGeom prst="rect">
              <a:avLst/>
            </a:prstGeom>
            <a:solidFill>
              <a:srgbClr val="9B4F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5" name="Group 14"/>
            <p:cNvGrpSpPr/>
            <p:nvPr/>
          </p:nvGrpSpPr>
          <p:grpSpPr>
            <a:xfrm flipH="1">
              <a:off x="10321" y="4441069"/>
              <a:ext cx="2016916" cy="2545519"/>
              <a:chOff x="-4112869" y="3548411"/>
              <a:chExt cx="2016916" cy="2545519"/>
            </a:xfrm>
          </p:grpSpPr>
          <p:sp>
            <p:nvSpPr>
              <p:cNvPr id="17" name="Rectangle 42"/>
              <p:cNvSpPr>
                <a:spLocks noChangeArrowheads="1"/>
              </p:cNvSpPr>
              <p:nvPr/>
            </p:nvSpPr>
            <p:spPr bwMode="auto">
              <a:xfrm>
                <a:off x="-3554943" y="4905824"/>
                <a:ext cx="616956" cy="1188105"/>
              </a:xfrm>
              <a:prstGeom prst="rect">
                <a:avLst/>
              </a:prstGeom>
              <a:solidFill>
                <a:srgbClr val="442257"/>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Freeform 46"/>
              <p:cNvSpPr>
                <a:spLocks/>
              </p:cNvSpPr>
              <p:nvPr/>
            </p:nvSpPr>
            <p:spPr bwMode="auto">
              <a:xfrm>
                <a:off x="-3207101" y="4290300"/>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A92A8C"/>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95"/>
              <p:cNvSpPr>
                <a:spLocks noChangeArrowheads="1"/>
              </p:cNvSpPr>
              <p:nvPr/>
            </p:nvSpPr>
            <p:spPr bwMode="auto">
              <a:xfrm>
                <a:off x="-3146980" y="4443466"/>
                <a:ext cx="88750"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Rectangle 96"/>
              <p:cNvSpPr>
                <a:spLocks noChangeArrowheads="1"/>
              </p:cNvSpPr>
              <p:nvPr/>
            </p:nvSpPr>
            <p:spPr bwMode="auto">
              <a:xfrm>
                <a:off x="-2955165" y="4443466"/>
                <a:ext cx="84456"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Rectangle 97"/>
              <p:cNvSpPr>
                <a:spLocks noChangeArrowheads="1"/>
              </p:cNvSpPr>
              <p:nvPr/>
            </p:nvSpPr>
            <p:spPr bwMode="auto">
              <a:xfrm>
                <a:off x="-2767645" y="4443466"/>
                <a:ext cx="88750" cy="183226"/>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98"/>
              <p:cNvSpPr>
                <a:spLocks noChangeArrowheads="1"/>
              </p:cNvSpPr>
              <p:nvPr/>
            </p:nvSpPr>
            <p:spPr bwMode="auto">
              <a:xfrm>
                <a:off x="-3146980" y="4716873"/>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3" name="Rectangle 99"/>
              <p:cNvSpPr>
                <a:spLocks noChangeArrowheads="1"/>
              </p:cNvSpPr>
              <p:nvPr/>
            </p:nvSpPr>
            <p:spPr bwMode="auto">
              <a:xfrm>
                <a:off x="-2955165" y="4716873"/>
                <a:ext cx="84456"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Rectangle 100"/>
              <p:cNvSpPr>
                <a:spLocks noChangeArrowheads="1"/>
              </p:cNvSpPr>
              <p:nvPr/>
            </p:nvSpPr>
            <p:spPr bwMode="auto">
              <a:xfrm>
                <a:off x="-2767645" y="4716873"/>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101"/>
              <p:cNvSpPr>
                <a:spLocks noChangeArrowheads="1"/>
              </p:cNvSpPr>
              <p:nvPr/>
            </p:nvSpPr>
            <p:spPr bwMode="auto">
              <a:xfrm>
                <a:off x="-3146980" y="4971671"/>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102"/>
              <p:cNvSpPr>
                <a:spLocks noChangeArrowheads="1"/>
              </p:cNvSpPr>
              <p:nvPr/>
            </p:nvSpPr>
            <p:spPr bwMode="auto">
              <a:xfrm>
                <a:off x="-2955165" y="4971671"/>
                <a:ext cx="84456"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7" name="Rectangle 103"/>
              <p:cNvSpPr>
                <a:spLocks noChangeArrowheads="1"/>
              </p:cNvSpPr>
              <p:nvPr/>
            </p:nvSpPr>
            <p:spPr bwMode="auto">
              <a:xfrm>
                <a:off x="-2767645" y="4971671"/>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 name="Rectangle 104"/>
              <p:cNvSpPr>
                <a:spLocks noChangeArrowheads="1"/>
              </p:cNvSpPr>
              <p:nvPr/>
            </p:nvSpPr>
            <p:spPr bwMode="auto">
              <a:xfrm>
                <a:off x="-3146980"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Rectangle 105"/>
              <p:cNvSpPr>
                <a:spLocks noChangeArrowheads="1"/>
              </p:cNvSpPr>
              <p:nvPr/>
            </p:nvSpPr>
            <p:spPr bwMode="auto">
              <a:xfrm>
                <a:off x="-2955165" y="5227901"/>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Rectangle 106"/>
              <p:cNvSpPr>
                <a:spLocks noChangeArrowheads="1"/>
              </p:cNvSpPr>
              <p:nvPr/>
            </p:nvSpPr>
            <p:spPr bwMode="auto">
              <a:xfrm>
                <a:off x="-2767645"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1" name="Rectangle 107"/>
              <p:cNvSpPr>
                <a:spLocks noChangeArrowheads="1"/>
              </p:cNvSpPr>
              <p:nvPr/>
            </p:nvSpPr>
            <p:spPr bwMode="auto">
              <a:xfrm>
                <a:off x="-3146980"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ectangle 108"/>
              <p:cNvSpPr>
                <a:spLocks noChangeArrowheads="1"/>
              </p:cNvSpPr>
              <p:nvPr/>
            </p:nvSpPr>
            <p:spPr bwMode="auto">
              <a:xfrm>
                <a:off x="-2955165" y="5482700"/>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Rectangle 109"/>
              <p:cNvSpPr>
                <a:spLocks noChangeArrowheads="1"/>
              </p:cNvSpPr>
              <p:nvPr/>
            </p:nvSpPr>
            <p:spPr bwMode="auto">
              <a:xfrm>
                <a:off x="-2767645"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4" name="Rectangle 110"/>
              <p:cNvSpPr>
                <a:spLocks noChangeArrowheads="1"/>
              </p:cNvSpPr>
              <p:nvPr/>
            </p:nvSpPr>
            <p:spPr bwMode="auto">
              <a:xfrm>
                <a:off x="-3146980"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111"/>
              <p:cNvSpPr>
                <a:spLocks noChangeArrowheads="1"/>
              </p:cNvSpPr>
              <p:nvPr/>
            </p:nvSpPr>
            <p:spPr bwMode="auto">
              <a:xfrm>
                <a:off x="-2955165" y="5737498"/>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112"/>
              <p:cNvSpPr>
                <a:spLocks noChangeArrowheads="1"/>
              </p:cNvSpPr>
              <p:nvPr/>
            </p:nvSpPr>
            <p:spPr bwMode="auto">
              <a:xfrm>
                <a:off x="-2767645"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116"/>
              <p:cNvSpPr>
                <a:spLocks noChangeArrowheads="1"/>
              </p:cNvSpPr>
              <p:nvPr/>
            </p:nvSpPr>
            <p:spPr bwMode="auto">
              <a:xfrm>
                <a:off x="-4112869" y="4486723"/>
                <a:ext cx="321176" cy="1607207"/>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117"/>
              <p:cNvSpPr>
                <a:spLocks noChangeArrowheads="1"/>
              </p:cNvSpPr>
              <p:nvPr/>
            </p:nvSpPr>
            <p:spPr bwMode="auto">
              <a:xfrm>
                <a:off x="-3954935" y="3570973"/>
                <a:ext cx="634389" cy="2522957"/>
              </a:xfrm>
              <a:prstGeom prst="rect">
                <a:avLst/>
              </a:prstGeom>
              <a:solidFill>
                <a:srgbClr val="A92A8C"/>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120"/>
              <p:cNvSpPr>
                <a:spLocks noChangeArrowheads="1"/>
              </p:cNvSpPr>
              <p:nvPr/>
            </p:nvSpPr>
            <p:spPr bwMode="auto">
              <a:xfrm>
                <a:off x="-3873978"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121"/>
              <p:cNvSpPr>
                <a:spLocks noChangeArrowheads="1"/>
              </p:cNvSpPr>
              <p:nvPr/>
            </p:nvSpPr>
            <p:spPr bwMode="auto">
              <a:xfrm>
                <a:off x="-3738606"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122"/>
              <p:cNvSpPr>
                <a:spLocks noChangeArrowheads="1"/>
              </p:cNvSpPr>
              <p:nvPr/>
            </p:nvSpPr>
            <p:spPr bwMode="auto">
              <a:xfrm>
                <a:off x="-3603234" y="3654585"/>
                <a:ext cx="65032"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Rectangle 123"/>
              <p:cNvSpPr>
                <a:spLocks noChangeArrowheads="1"/>
              </p:cNvSpPr>
              <p:nvPr/>
            </p:nvSpPr>
            <p:spPr bwMode="auto">
              <a:xfrm>
                <a:off x="-3469190"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Rectangle 124"/>
              <p:cNvSpPr>
                <a:spLocks noChangeArrowheads="1"/>
              </p:cNvSpPr>
              <p:nvPr/>
            </p:nvSpPr>
            <p:spPr bwMode="auto">
              <a:xfrm>
                <a:off x="-3873978"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4" name="Rectangle 125"/>
              <p:cNvSpPr>
                <a:spLocks noChangeArrowheads="1"/>
              </p:cNvSpPr>
              <p:nvPr/>
            </p:nvSpPr>
            <p:spPr bwMode="auto">
              <a:xfrm>
                <a:off x="-3738606" y="3890822"/>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5" name="Rectangle 126"/>
              <p:cNvSpPr>
                <a:spLocks noChangeArrowheads="1"/>
              </p:cNvSpPr>
              <p:nvPr/>
            </p:nvSpPr>
            <p:spPr bwMode="auto">
              <a:xfrm>
                <a:off x="-3603234" y="3890822"/>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6" name="Rectangle 127"/>
              <p:cNvSpPr>
                <a:spLocks noChangeArrowheads="1"/>
              </p:cNvSpPr>
              <p:nvPr/>
            </p:nvSpPr>
            <p:spPr bwMode="auto">
              <a:xfrm>
                <a:off x="-3469190"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7" name="Rectangle 128"/>
              <p:cNvSpPr>
                <a:spLocks noChangeArrowheads="1"/>
              </p:cNvSpPr>
              <p:nvPr/>
            </p:nvSpPr>
            <p:spPr bwMode="auto">
              <a:xfrm>
                <a:off x="-3873978"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Rectangle 129"/>
              <p:cNvSpPr>
                <a:spLocks noChangeArrowheads="1"/>
              </p:cNvSpPr>
              <p:nvPr/>
            </p:nvSpPr>
            <p:spPr bwMode="auto">
              <a:xfrm>
                <a:off x="-3738606"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130"/>
              <p:cNvSpPr>
                <a:spLocks noChangeArrowheads="1"/>
              </p:cNvSpPr>
              <p:nvPr/>
            </p:nvSpPr>
            <p:spPr bwMode="auto">
              <a:xfrm>
                <a:off x="-3603234" y="4127059"/>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0" name="Rectangle 131"/>
              <p:cNvSpPr>
                <a:spLocks noChangeArrowheads="1"/>
              </p:cNvSpPr>
              <p:nvPr/>
            </p:nvSpPr>
            <p:spPr bwMode="auto">
              <a:xfrm>
                <a:off x="-3469190"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Rectangle 132"/>
              <p:cNvSpPr>
                <a:spLocks noChangeArrowheads="1"/>
              </p:cNvSpPr>
              <p:nvPr/>
            </p:nvSpPr>
            <p:spPr bwMode="auto">
              <a:xfrm>
                <a:off x="-3873978"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2" name="Rectangle 133"/>
              <p:cNvSpPr>
                <a:spLocks noChangeArrowheads="1"/>
              </p:cNvSpPr>
              <p:nvPr/>
            </p:nvSpPr>
            <p:spPr bwMode="auto">
              <a:xfrm>
                <a:off x="-3738606" y="4363296"/>
                <a:ext cx="66359"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3" name="Rectangle 134"/>
              <p:cNvSpPr>
                <a:spLocks noChangeArrowheads="1"/>
              </p:cNvSpPr>
              <p:nvPr/>
            </p:nvSpPr>
            <p:spPr bwMode="auto">
              <a:xfrm>
                <a:off x="-3603234" y="4363296"/>
                <a:ext cx="65032"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4" name="Rectangle 135"/>
              <p:cNvSpPr>
                <a:spLocks noChangeArrowheads="1"/>
              </p:cNvSpPr>
              <p:nvPr/>
            </p:nvSpPr>
            <p:spPr bwMode="auto">
              <a:xfrm>
                <a:off x="-3469190"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5" name="Rectangle 136"/>
              <p:cNvSpPr>
                <a:spLocks noChangeArrowheads="1"/>
              </p:cNvSpPr>
              <p:nvPr/>
            </p:nvSpPr>
            <p:spPr bwMode="auto">
              <a:xfrm>
                <a:off x="-3873978"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6" name="Rectangle 137"/>
              <p:cNvSpPr>
                <a:spLocks noChangeArrowheads="1"/>
              </p:cNvSpPr>
              <p:nvPr/>
            </p:nvSpPr>
            <p:spPr bwMode="auto">
              <a:xfrm>
                <a:off x="-3738606" y="4595551"/>
                <a:ext cx="66359"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Rectangle 138"/>
              <p:cNvSpPr>
                <a:spLocks noChangeArrowheads="1"/>
              </p:cNvSpPr>
              <p:nvPr/>
            </p:nvSpPr>
            <p:spPr bwMode="auto">
              <a:xfrm>
                <a:off x="-3603234" y="4595551"/>
                <a:ext cx="65032"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8" name="Rectangle 139"/>
              <p:cNvSpPr>
                <a:spLocks noChangeArrowheads="1"/>
              </p:cNvSpPr>
              <p:nvPr/>
            </p:nvSpPr>
            <p:spPr bwMode="auto">
              <a:xfrm>
                <a:off x="-3469190"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Rectangle 140"/>
              <p:cNvSpPr>
                <a:spLocks noChangeArrowheads="1"/>
              </p:cNvSpPr>
              <p:nvPr/>
            </p:nvSpPr>
            <p:spPr bwMode="auto">
              <a:xfrm>
                <a:off x="-3873978"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0" name="Rectangle 141"/>
              <p:cNvSpPr>
                <a:spLocks noChangeArrowheads="1"/>
              </p:cNvSpPr>
              <p:nvPr/>
            </p:nvSpPr>
            <p:spPr bwMode="auto">
              <a:xfrm>
                <a:off x="-3738606"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Rectangle 142"/>
              <p:cNvSpPr>
                <a:spLocks noChangeArrowheads="1"/>
              </p:cNvSpPr>
              <p:nvPr/>
            </p:nvSpPr>
            <p:spPr bwMode="auto">
              <a:xfrm>
                <a:off x="-3603234" y="4831788"/>
                <a:ext cx="65032"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Rectangle 143"/>
              <p:cNvSpPr>
                <a:spLocks noChangeArrowheads="1"/>
              </p:cNvSpPr>
              <p:nvPr/>
            </p:nvSpPr>
            <p:spPr bwMode="auto">
              <a:xfrm>
                <a:off x="-3469190"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3" name="Rectangle 144"/>
              <p:cNvSpPr>
                <a:spLocks noChangeArrowheads="1"/>
              </p:cNvSpPr>
              <p:nvPr/>
            </p:nvSpPr>
            <p:spPr bwMode="auto">
              <a:xfrm>
                <a:off x="-3873978"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Rectangle 145"/>
              <p:cNvSpPr>
                <a:spLocks noChangeArrowheads="1"/>
              </p:cNvSpPr>
              <p:nvPr/>
            </p:nvSpPr>
            <p:spPr bwMode="auto">
              <a:xfrm>
                <a:off x="-3738606"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5" name="Rectangle 146"/>
              <p:cNvSpPr>
                <a:spLocks noChangeArrowheads="1"/>
              </p:cNvSpPr>
              <p:nvPr/>
            </p:nvSpPr>
            <p:spPr bwMode="auto">
              <a:xfrm>
                <a:off x="-3603234" y="5068025"/>
                <a:ext cx="65032"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6" name="Rectangle 147"/>
              <p:cNvSpPr>
                <a:spLocks noChangeArrowheads="1"/>
              </p:cNvSpPr>
              <p:nvPr/>
            </p:nvSpPr>
            <p:spPr bwMode="auto">
              <a:xfrm>
                <a:off x="-3469190" y="5068025"/>
                <a:ext cx="66359"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7" name="Rectangle 148"/>
              <p:cNvSpPr>
                <a:spLocks noChangeArrowheads="1"/>
              </p:cNvSpPr>
              <p:nvPr/>
            </p:nvSpPr>
            <p:spPr bwMode="auto">
              <a:xfrm>
                <a:off x="-3873978"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8" name="Rectangle 149"/>
              <p:cNvSpPr>
                <a:spLocks noChangeArrowheads="1"/>
              </p:cNvSpPr>
              <p:nvPr/>
            </p:nvSpPr>
            <p:spPr bwMode="auto">
              <a:xfrm>
                <a:off x="-3738606"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9" name="Rectangle 150"/>
              <p:cNvSpPr>
                <a:spLocks noChangeArrowheads="1"/>
              </p:cNvSpPr>
              <p:nvPr/>
            </p:nvSpPr>
            <p:spPr bwMode="auto">
              <a:xfrm>
                <a:off x="-3603234" y="5305589"/>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0" name="Rectangle 151"/>
              <p:cNvSpPr>
                <a:spLocks noChangeArrowheads="1"/>
              </p:cNvSpPr>
              <p:nvPr/>
            </p:nvSpPr>
            <p:spPr bwMode="auto">
              <a:xfrm>
                <a:off x="-3469190"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1" name="Rectangle 152"/>
              <p:cNvSpPr>
                <a:spLocks noChangeArrowheads="1"/>
              </p:cNvSpPr>
              <p:nvPr/>
            </p:nvSpPr>
            <p:spPr bwMode="auto">
              <a:xfrm>
                <a:off x="-3873978"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2" name="Rectangle 153"/>
              <p:cNvSpPr>
                <a:spLocks noChangeArrowheads="1"/>
              </p:cNvSpPr>
              <p:nvPr/>
            </p:nvSpPr>
            <p:spPr bwMode="auto">
              <a:xfrm>
                <a:off x="-3738606"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3" name="Rectangle 154"/>
              <p:cNvSpPr>
                <a:spLocks noChangeArrowheads="1"/>
              </p:cNvSpPr>
              <p:nvPr/>
            </p:nvSpPr>
            <p:spPr bwMode="auto">
              <a:xfrm>
                <a:off x="-3603234" y="5541826"/>
                <a:ext cx="65032"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155"/>
              <p:cNvSpPr>
                <a:spLocks noChangeArrowheads="1"/>
              </p:cNvSpPr>
              <p:nvPr/>
            </p:nvSpPr>
            <p:spPr bwMode="auto">
              <a:xfrm>
                <a:off x="-3469190"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Rectangle 156"/>
              <p:cNvSpPr>
                <a:spLocks noChangeArrowheads="1"/>
              </p:cNvSpPr>
              <p:nvPr/>
            </p:nvSpPr>
            <p:spPr bwMode="auto">
              <a:xfrm>
                <a:off x="-3873978"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6" name="Rectangle 157"/>
              <p:cNvSpPr>
                <a:spLocks noChangeArrowheads="1"/>
              </p:cNvSpPr>
              <p:nvPr/>
            </p:nvSpPr>
            <p:spPr bwMode="auto">
              <a:xfrm>
                <a:off x="-3738606"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Rectangle 158"/>
              <p:cNvSpPr>
                <a:spLocks noChangeArrowheads="1"/>
              </p:cNvSpPr>
              <p:nvPr/>
            </p:nvSpPr>
            <p:spPr bwMode="auto">
              <a:xfrm>
                <a:off x="-3603234" y="5774081"/>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8" name="Rectangle 159"/>
              <p:cNvSpPr>
                <a:spLocks noChangeArrowheads="1"/>
              </p:cNvSpPr>
              <p:nvPr/>
            </p:nvSpPr>
            <p:spPr bwMode="auto">
              <a:xfrm>
                <a:off x="-3469190"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Freeform 115"/>
              <p:cNvSpPr>
                <a:spLocks/>
              </p:cNvSpPr>
              <p:nvPr/>
            </p:nvSpPr>
            <p:spPr bwMode="auto">
              <a:xfrm>
                <a:off x="-2697163" y="3548411"/>
                <a:ext cx="601210" cy="2545519"/>
              </a:xfrm>
              <a:custGeom>
                <a:avLst/>
                <a:gdLst>
                  <a:gd name="T0" fmla="*/ 0 w 453"/>
                  <a:gd name="T1" fmla="*/ 318 h 1918"/>
                  <a:gd name="T2" fmla="*/ 453 w 453"/>
                  <a:gd name="T3" fmla="*/ 0 h 1918"/>
                  <a:gd name="T4" fmla="*/ 453 w 453"/>
                  <a:gd name="T5" fmla="*/ 1918 h 1918"/>
                  <a:gd name="T6" fmla="*/ 0 w 453"/>
                  <a:gd name="T7" fmla="*/ 1918 h 1918"/>
                  <a:gd name="T8" fmla="*/ 0 w 453"/>
                  <a:gd name="T9" fmla="*/ 318 h 1918"/>
                </a:gdLst>
                <a:ahLst/>
                <a:cxnLst>
                  <a:cxn ang="0">
                    <a:pos x="T0" y="T1"/>
                  </a:cxn>
                  <a:cxn ang="0">
                    <a:pos x="T2" y="T3"/>
                  </a:cxn>
                  <a:cxn ang="0">
                    <a:pos x="T4" y="T5"/>
                  </a:cxn>
                  <a:cxn ang="0">
                    <a:pos x="T6" y="T7"/>
                  </a:cxn>
                  <a:cxn ang="0">
                    <a:pos x="T8" y="T9"/>
                  </a:cxn>
                </a:cxnLst>
                <a:rect l="0" t="0" r="r" b="b"/>
                <a:pathLst>
                  <a:path w="453" h="1918">
                    <a:moveTo>
                      <a:pt x="0" y="318"/>
                    </a:moveTo>
                    <a:lnTo>
                      <a:pt x="453" y="0"/>
                    </a:lnTo>
                    <a:lnTo>
                      <a:pt x="453" y="1918"/>
                    </a:lnTo>
                    <a:lnTo>
                      <a:pt x="0" y="1918"/>
                    </a:lnTo>
                    <a:lnTo>
                      <a:pt x="0" y="318"/>
                    </a:lnTo>
                    <a:close/>
                  </a:path>
                </a:pathLst>
              </a:custGeom>
              <a:solidFill>
                <a:srgbClr val="9B4F94"/>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80" name="Line 160"/>
              <p:cNvSpPr>
                <a:spLocks noChangeShapeType="1"/>
              </p:cNvSpPr>
              <p:nvPr/>
            </p:nvSpPr>
            <p:spPr bwMode="auto">
              <a:xfrm>
                <a:off x="-2187529"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81" name="Line 161"/>
              <p:cNvSpPr>
                <a:spLocks noChangeShapeType="1"/>
              </p:cNvSpPr>
              <p:nvPr/>
            </p:nvSpPr>
            <p:spPr bwMode="auto">
              <a:xfrm>
                <a:off x="-2292375"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82" name="Line 162"/>
              <p:cNvSpPr>
                <a:spLocks noChangeShapeType="1"/>
              </p:cNvSpPr>
              <p:nvPr/>
            </p:nvSpPr>
            <p:spPr bwMode="auto">
              <a:xfrm>
                <a:off x="-2401203"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83" name="Line 163"/>
              <p:cNvSpPr>
                <a:spLocks noChangeShapeType="1"/>
              </p:cNvSpPr>
              <p:nvPr/>
            </p:nvSpPr>
            <p:spPr bwMode="auto">
              <a:xfrm>
                <a:off x="-2507377"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Line 164"/>
              <p:cNvSpPr>
                <a:spLocks noChangeShapeType="1"/>
              </p:cNvSpPr>
              <p:nvPr/>
            </p:nvSpPr>
            <p:spPr bwMode="auto">
              <a:xfrm>
                <a:off x="-2612224"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6" name="Isosceles Triangle 15"/>
            <p:cNvSpPr/>
            <p:nvPr/>
          </p:nvSpPr>
          <p:spPr bwMode="auto">
            <a:xfrm rot="10800000">
              <a:off x="608878" y="5312101"/>
              <a:ext cx="511264" cy="771991"/>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Isosceles Triangle 84"/>
          <p:cNvSpPr/>
          <p:nvPr/>
        </p:nvSpPr>
        <p:spPr bwMode="auto">
          <a:xfrm rot="10800000" flipH="1">
            <a:off x="5066847" y="5519349"/>
            <a:ext cx="392906" cy="564742"/>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Freeform 8"/>
          <p:cNvSpPr>
            <a:spLocks/>
          </p:cNvSpPr>
          <p:nvPr/>
        </p:nvSpPr>
        <p:spPr bwMode="auto">
          <a:xfrm>
            <a:off x="3054349" y="2274094"/>
            <a:ext cx="573088" cy="344488"/>
          </a:xfrm>
          <a:custGeom>
            <a:avLst/>
            <a:gdLst>
              <a:gd name="T0" fmla="*/ 660 w 660"/>
              <a:gd name="T1" fmla="*/ 295 h 399"/>
              <a:gd name="T2" fmla="*/ 660 w 660"/>
              <a:gd name="T3" fmla="*/ 295 h 399"/>
              <a:gd name="T4" fmla="*/ 597 w 660"/>
              <a:gd name="T5" fmla="*/ 200 h 399"/>
              <a:gd name="T6" fmla="*/ 496 w 660"/>
              <a:gd name="T7" fmla="*/ 113 h 399"/>
              <a:gd name="T8" fmla="*/ 488 w 660"/>
              <a:gd name="T9" fmla="*/ 114 h 399"/>
              <a:gd name="T10" fmla="*/ 488 w 660"/>
              <a:gd name="T11" fmla="*/ 113 h 399"/>
              <a:gd name="T12" fmla="*/ 375 w 660"/>
              <a:gd name="T13" fmla="*/ 0 h 399"/>
              <a:gd name="T14" fmla="*/ 273 w 660"/>
              <a:gd name="T15" fmla="*/ 63 h 399"/>
              <a:gd name="T16" fmla="*/ 237 w 660"/>
              <a:gd name="T17" fmla="*/ 56 h 399"/>
              <a:gd name="T18" fmla="*/ 134 w 660"/>
              <a:gd name="T19" fmla="*/ 159 h 399"/>
              <a:gd name="T20" fmla="*/ 134 w 660"/>
              <a:gd name="T21" fmla="*/ 160 h 399"/>
              <a:gd name="T22" fmla="*/ 119 w 660"/>
              <a:gd name="T23" fmla="*/ 159 h 399"/>
              <a:gd name="T24" fmla="*/ 0 w 660"/>
              <a:gd name="T25" fmla="*/ 277 h 399"/>
              <a:gd name="T26" fmla="*/ 116 w 660"/>
              <a:gd name="T27" fmla="*/ 398 h 399"/>
              <a:gd name="T28" fmla="*/ 572 w 660"/>
              <a:gd name="T29" fmla="*/ 399 h 399"/>
              <a:gd name="T30" fmla="*/ 660 w 660"/>
              <a:gd name="T31" fmla="*/ 295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0" h="399">
                <a:moveTo>
                  <a:pt x="660" y="295"/>
                </a:moveTo>
                <a:lnTo>
                  <a:pt x="660" y="295"/>
                </a:lnTo>
                <a:cubicBezTo>
                  <a:pt x="660" y="252"/>
                  <a:pt x="634" y="216"/>
                  <a:pt x="597" y="200"/>
                </a:cubicBezTo>
                <a:cubicBezTo>
                  <a:pt x="589" y="151"/>
                  <a:pt x="547" y="113"/>
                  <a:pt x="496" y="113"/>
                </a:cubicBezTo>
                <a:cubicBezTo>
                  <a:pt x="493" y="113"/>
                  <a:pt x="491" y="114"/>
                  <a:pt x="488" y="114"/>
                </a:cubicBezTo>
                <a:lnTo>
                  <a:pt x="488" y="113"/>
                </a:lnTo>
                <a:cubicBezTo>
                  <a:pt x="488" y="51"/>
                  <a:pt x="437" y="0"/>
                  <a:pt x="375" y="0"/>
                </a:cubicBezTo>
                <a:cubicBezTo>
                  <a:pt x="330" y="0"/>
                  <a:pt x="292" y="26"/>
                  <a:pt x="273" y="63"/>
                </a:cubicBezTo>
                <a:cubicBezTo>
                  <a:pt x="262" y="59"/>
                  <a:pt x="250" y="56"/>
                  <a:pt x="237" y="56"/>
                </a:cubicBezTo>
                <a:cubicBezTo>
                  <a:pt x="180" y="56"/>
                  <a:pt x="134" y="102"/>
                  <a:pt x="134" y="159"/>
                </a:cubicBezTo>
                <a:lnTo>
                  <a:pt x="134" y="160"/>
                </a:lnTo>
                <a:cubicBezTo>
                  <a:pt x="129" y="159"/>
                  <a:pt x="124" y="159"/>
                  <a:pt x="119" y="159"/>
                </a:cubicBezTo>
                <a:cubicBezTo>
                  <a:pt x="53" y="159"/>
                  <a:pt x="0" y="212"/>
                  <a:pt x="0" y="277"/>
                </a:cubicBezTo>
                <a:cubicBezTo>
                  <a:pt x="0" y="342"/>
                  <a:pt x="50" y="398"/>
                  <a:pt x="116" y="398"/>
                </a:cubicBezTo>
                <a:lnTo>
                  <a:pt x="572" y="399"/>
                </a:lnTo>
                <a:cubicBezTo>
                  <a:pt x="621" y="390"/>
                  <a:pt x="660" y="346"/>
                  <a:pt x="660" y="295"/>
                </a:cubicBezTo>
                <a:close/>
              </a:path>
            </a:pathLst>
          </a:custGeom>
          <a:solidFill>
            <a:srgbClr val="B4D5E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grpSp>
        <p:nvGrpSpPr>
          <p:cNvPr id="92" name="Group 91"/>
          <p:cNvGrpSpPr/>
          <p:nvPr/>
        </p:nvGrpSpPr>
        <p:grpSpPr>
          <a:xfrm>
            <a:off x="2251862" y="1359694"/>
            <a:ext cx="2335587" cy="609599"/>
            <a:chOff x="2251862" y="1359694"/>
            <a:chExt cx="2335587" cy="609599"/>
          </a:xfrm>
        </p:grpSpPr>
        <p:pic>
          <p:nvPicPr>
            <p:cNvPr id="93" name="Picture 92"/>
            <p:cNvPicPr>
              <a:picLocks noChangeAspect="1"/>
            </p:cNvPicPr>
            <p:nvPr/>
          </p:nvPicPr>
          <p:blipFill rotWithShape="1">
            <a:blip r:embed="rId5">
              <a:lum bright="70000" contrast="-70000"/>
            </a:blip>
            <a:srcRect r="44359" b="54837"/>
            <a:stretch/>
          </p:blipFill>
          <p:spPr>
            <a:xfrm>
              <a:off x="3182379" y="1367486"/>
              <a:ext cx="716612" cy="601807"/>
            </a:xfrm>
            <a:prstGeom prst="rect">
              <a:avLst/>
            </a:prstGeom>
          </p:spPr>
        </p:pic>
        <p:pic>
          <p:nvPicPr>
            <p:cNvPr id="94" name="Picture 93"/>
            <p:cNvPicPr>
              <a:picLocks noChangeAspect="1"/>
            </p:cNvPicPr>
            <p:nvPr/>
          </p:nvPicPr>
          <p:blipFill>
            <a:blip r:embed="rId6"/>
            <a:stretch>
              <a:fillRect/>
            </a:stretch>
          </p:blipFill>
          <p:spPr>
            <a:xfrm>
              <a:off x="2725268" y="1359694"/>
              <a:ext cx="521169" cy="521169"/>
            </a:xfrm>
            <a:prstGeom prst="rect">
              <a:avLst/>
            </a:prstGeom>
          </p:spPr>
        </p:pic>
        <p:sp>
          <p:nvSpPr>
            <p:cNvPr id="95" name="Freeform 94"/>
            <p:cNvSpPr>
              <a:spLocks noChangeAspect="1" noEditPoints="1"/>
            </p:cNvSpPr>
            <p:nvPr/>
          </p:nvSpPr>
          <p:spPr bwMode="black">
            <a:xfrm>
              <a:off x="2251862" y="1460390"/>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6" name="Picture 95"/>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953111" y="1424846"/>
              <a:ext cx="634338" cy="405753"/>
            </a:xfrm>
            <a:prstGeom prst="rect">
              <a:avLst/>
            </a:prstGeom>
          </p:spPr>
        </p:pic>
      </p:grpSp>
      <p:grpSp>
        <p:nvGrpSpPr>
          <p:cNvPr id="97" name="Group 96"/>
          <p:cNvGrpSpPr/>
          <p:nvPr/>
        </p:nvGrpSpPr>
        <p:grpSpPr>
          <a:xfrm>
            <a:off x="2251862" y="4864894"/>
            <a:ext cx="2335587" cy="609600"/>
            <a:chOff x="2251862" y="4864894"/>
            <a:chExt cx="2335587" cy="609600"/>
          </a:xfrm>
        </p:grpSpPr>
        <p:pic>
          <p:nvPicPr>
            <p:cNvPr id="98" name="Picture 97"/>
            <p:cNvPicPr>
              <a:picLocks noChangeAspect="1"/>
            </p:cNvPicPr>
            <p:nvPr/>
          </p:nvPicPr>
          <p:blipFill rotWithShape="1">
            <a:blip r:embed="rId5">
              <a:duotone>
                <a:prstClr val="black"/>
                <a:schemeClr val="accent1">
                  <a:tint val="45000"/>
                  <a:satMod val="400000"/>
                </a:schemeClr>
              </a:duotone>
            </a:blip>
            <a:srcRect r="44359" b="54837"/>
            <a:stretch/>
          </p:blipFill>
          <p:spPr>
            <a:xfrm>
              <a:off x="3182379" y="4872687"/>
              <a:ext cx="716612" cy="601807"/>
            </a:xfrm>
            <a:prstGeom prst="rect">
              <a:avLst/>
            </a:prstGeom>
          </p:spPr>
        </p:pic>
        <p:pic>
          <p:nvPicPr>
            <p:cNvPr id="99" name="Picture 98"/>
            <p:cNvPicPr>
              <a:picLocks noChangeAspect="1"/>
            </p:cNvPicPr>
            <p:nvPr/>
          </p:nvPicPr>
          <p:blipFill>
            <a:blip r:embed="rId6">
              <a:duotone>
                <a:prstClr val="black"/>
                <a:schemeClr val="accent1">
                  <a:tint val="45000"/>
                  <a:satMod val="400000"/>
                </a:schemeClr>
              </a:duotone>
            </a:blip>
            <a:stretch>
              <a:fillRect/>
            </a:stretch>
          </p:blipFill>
          <p:spPr>
            <a:xfrm>
              <a:off x="2725268" y="4864894"/>
              <a:ext cx="521169" cy="521169"/>
            </a:xfrm>
            <a:prstGeom prst="rect">
              <a:avLst/>
            </a:prstGeom>
          </p:spPr>
        </p:pic>
        <p:sp>
          <p:nvSpPr>
            <p:cNvPr id="100" name="Freeform 99"/>
            <p:cNvSpPr>
              <a:spLocks noChangeAspect="1" noEditPoints="1"/>
            </p:cNvSpPr>
            <p:nvPr/>
          </p:nvSpPr>
          <p:spPr bwMode="black">
            <a:xfrm>
              <a:off x="2251862" y="4925422"/>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1ABEF"/>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01" name="Picture 100"/>
            <p:cNvPicPr>
              <a:picLocks noChangeAspect="1"/>
            </p:cNvPicPr>
            <p:nvPr/>
          </p:nvPicPr>
          <p:blipFill>
            <a:blip r:embed="rId7">
              <a:duotone>
                <a:prstClr val="black"/>
                <a:schemeClr val="accent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3953111" y="4941094"/>
              <a:ext cx="634338" cy="405753"/>
            </a:xfrm>
            <a:prstGeom prst="rect">
              <a:avLst/>
            </a:prstGeom>
          </p:spPr>
        </p:pic>
      </p:grpSp>
      <p:pic>
        <p:nvPicPr>
          <p:cNvPr id="102" name="Picture 101" descr="KeynoteIllustrations_BrianHa 2.png"/>
          <p:cNvPicPr>
            <a:picLocks noChangeAspect="1"/>
          </p:cNvPicPr>
          <p:nvPr/>
        </p:nvPicPr>
        <p:blipFill rotWithShape="1">
          <a:blip r:embed="rId9">
            <a:extLst>
              <a:ext uri="{28A0092B-C50C-407E-A947-70E740481C1C}">
                <a14:useLocalDpi xmlns:a14="http://schemas.microsoft.com/office/drawing/2010/main" val="0"/>
              </a:ext>
            </a:extLst>
          </a:blip>
          <a:srcRect r="13369"/>
          <a:stretch/>
        </p:blipFill>
        <p:spPr>
          <a:xfrm>
            <a:off x="3749335" y="3776595"/>
            <a:ext cx="2468902" cy="3298099"/>
          </a:xfrm>
          <a:prstGeom prst="rect">
            <a:avLst/>
          </a:prstGeom>
        </p:spPr>
      </p:pic>
      <p:sp>
        <p:nvSpPr>
          <p:cNvPr id="105" name="TextBox 104"/>
          <p:cNvSpPr txBox="1"/>
          <p:nvPr/>
        </p:nvSpPr>
        <p:spPr>
          <a:xfrm>
            <a:off x="6215676" y="1821"/>
            <a:ext cx="6222060" cy="6984766"/>
          </a:xfrm>
          <a:prstGeom prst="rect">
            <a:avLst/>
          </a:prstGeom>
          <a:solidFill>
            <a:srgbClr val="0070C0"/>
          </a:solidFill>
        </p:spPr>
        <p:txBody>
          <a:bodyPr wrap="square" lIns="182880" tIns="0" bIns="0" rtlCol="0" anchor="ctr" anchorCtr="0">
            <a:noAutofit/>
          </a:bodyPr>
          <a:lstStyle/>
          <a:p>
            <a:pPr lvl="0" algn="ctr" defTabSz="932742">
              <a:spcAft>
                <a:spcPts val="1110"/>
              </a:spcAft>
              <a:defRPr/>
            </a:pPr>
            <a:r>
              <a:rPr lang="en-US" sz="2400" spc="40" dirty="0">
                <a:gradFill>
                  <a:gsLst>
                    <a:gs pos="7258">
                      <a:srgbClr val="FFFFFF"/>
                    </a:gs>
                    <a:gs pos="19000">
                      <a:srgbClr val="FFFFFF"/>
                    </a:gs>
                  </a:gsLst>
                  <a:lin ang="5400000" scaled="1"/>
                </a:gradFill>
                <a:latin typeface="Segoe UI Light"/>
                <a:cs typeface="Segoe UI Semibold" panose="020B0702040204020203" pitchFamily="34" charset="0"/>
              </a:rPr>
              <a:t>Plan &amp; Track Work</a:t>
            </a:r>
          </a:p>
          <a:p>
            <a:pPr marL="0" marR="0" lvl="0" indent="0" algn="ctr" defTabSz="932742"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Source Code</a:t>
            </a:r>
            <a:r>
              <a:rPr kumimoji="0" lang="en-US" sz="2400" b="0" i="0" u="none" strike="noStrike" kern="1200" cap="none" spc="40" normalizeH="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 </a:t>
            </a:r>
            <a:r>
              <a:rPr lang="en-US" sz="2400" spc="40" noProof="0" dirty="0">
                <a:gradFill>
                  <a:gsLst>
                    <a:gs pos="7258">
                      <a:srgbClr val="FFFFFF"/>
                    </a:gs>
                    <a:gs pos="19000">
                      <a:srgbClr val="FFFFFF"/>
                    </a:gs>
                  </a:gsLst>
                  <a:lin ang="5400000" scaled="1"/>
                </a:gradFill>
                <a:latin typeface="Segoe UI Light"/>
                <a:cs typeface="Segoe UI Semibold" panose="020B0702040204020203" pitchFamily="34" charset="0"/>
              </a:rPr>
              <a:t>M</a:t>
            </a:r>
            <a:r>
              <a:rPr kumimoji="0" lang="en-US" sz="2400" b="0" i="0" u="none" strike="noStrike" kern="1200" cap="none" spc="40" normalizeH="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anagement</a:t>
            </a:r>
          </a:p>
          <a:p>
            <a:pPr marL="0" marR="0" lvl="0" indent="0" algn="ctr" defTabSz="932742" rtl="0" eaLnBrk="1" fontAlgn="auto" latinLnBrk="0" hangingPunct="1">
              <a:lnSpc>
                <a:spcPct val="100000"/>
              </a:lnSpc>
              <a:spcBef>
                <a:spcPts val="0"/>
              </a:spcBef>
              <a:spcAft>
                <a:spcPts val="1110"/>
              </a:spcAft>
              <a:buClrTx/>
              <a:buSzTx/>
              <a:buFontTx/>
              <a:buNone/>
              <a:tabLst/>
              <a:defRPr/>
            </a:pPr>
            <a:r>
              <a:rPr lang="en-US" sz="2400" spc="40" baseline="0" dirty="0">
                <a:gradFill>
                  <a:gsLst>
                    <a:gs pos="7258">
                      <a:srgbClr val="FFFFFF"/>
                    </a:gs>
                    <a:gs pos="19000">
                      <a:srgbClr val="FFFFFF"/>
                    </a:gs>
                  </a:gsLst>
                  <a:lin ang="5400000" scaled="1"/>
                </a:gradFill>
                <a:latin typeface="Segoe UI Light"/>
                <a:cs typeface="Segoe UI Semibold" panose="020B0702040204020203" pitchFamily="34" charset="0"/>
              </a:rPr>
              <a:t>Package Management</a:t>
            </a:r>
            <a:endPar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Quality</a:t>
            </a:r>
            <a:r>
              <a:rPr kumimoji="0" lang="en-US" sz="2400" b="0" i="0" u="none" strike="noStrike" kern="1200" cap="none" normalizeH="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 Management</a:t>
            </a:r>
            <a:endParaRPr kumimoji="0" lang="en-US" sz="2400" b="0" i="0" u="none" strike="noStrike" kern="1200" cap="none"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Cross-platform Build</a:t>
            </a:r>
            <a:endParaRPr kumimoji="0" lang="en-US" sz="2400" b="0" i="0" u="none" strike="noStrike" kern="1200" cap="none" spc="40" normalizeH="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endParaRPr>
          </a:p>
          <a:p>
            <a:pPr marL="0" marR="0" lvl="0" indent="0" algn="ctr" defTabSz="932742" rtl="0" eaLnBrk="1" fontAlgn="auto" latinLnBrk="0" hangingPunct="1">
              <a:lnSpc>
                <a:spcPct val="100000"/>
              </a:lnSpc>
              <a:spcBef>
                <a:spcPts val="0"/>
              </a:spcBef>
              <a:spcAft>
                <a:spcPts val="1110"/>
              </a:spcAft>
              <a:buClrTx/>
              <a:buSzTx/>
              <a:buFontTx/>
              <a:buNone/>
              <a:tabLst/>
              <a:defRPr/>
            </a:pPr>
            <a:r>
              <a:rPr lang="en-US" sz="2400" spc="40" baseline="0" dirty="0">
                <a:gradFill>
                  <a:gsLst>
                    <a:gs pos="7258">
                      <a:srgbClr val="FFFFFF"/>
                    </a:gs>
                    <a:gs pos="19000">
                      <a:srgbClr val="FFFFFF"/>
                    </a:gs>
                  </a:gsLst>
                  <a:lin ang="5400000" scaled="1"/>
                </a:gradFill>
                <a:latin typeface="Segoe UI Light"/>
                <a:cs typeface="Segoe UI Semibold" panose="020B0702040204020203" pitchFamily="34" charset="0"/>
              </a:rPr>
              <a:t>Continuous</a:t>
            </a:r>
            <a:r>
              <a:rPr lang="en-US" sz="2400" spc="40" dirty="0">
                <a:gradFill>
                  <a:gsLst>
                    <a:gs pos="7258">
                      <a:srgbClr val="FFFFFF"/>
                    </a:gs>
                    <a:gs pos="19000">
                      <a:srgbClr val="FFFFFF"/>
                    </a:gs>
                  </a:gsLst>
                  <a:lin ang="5400000" scaled="1"/>
                </a:gradFill>
                <a:latin typeface="Segoe UI Light"/>
                <a:cs typeface="Segoe UI Semibold" panose="020B0702040204020203" pitchFamily="34" charset="0"/>
              </a:rPr>
              <a:t> Deployment</a:t>
            </a:r>
          </a:p>
          <a:p>
            <a:pPr marL="0" marR="0" lvl="0" indent="0" algn="ctr" defTabSz="932742"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Release</a:t>
            </a:r>
            <a:r>
              <a:rPr kumimoji="0" lang="en-US" sz="2400" b="0" i="0" u="none" strike="noStrike" kern="1200" cap="none" spc="40" normalizeH="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 Management</a:t>
            </a:r>
          </a:p>
          <a:p>
            <a:pPr marL="0" marR="0" lvl="0" indent="0" algn="ctr" defTabSz="932742" rtl="0" eaLnBrk="1" fontAlgn="auto" latinLnBrk="0" hangingPunct="1">
              <a:lnSpc>
                <a:spcPct val="100000"/>
              </a:lnSpc>
              <a:spcBef>
                <a:spcPts val="0"/>
              </a:spcBef>
              <a:spcAft>
                <a:spcPts val="1110"/>
              </a:spcAft>
              <a:buClrTx/>
              <a:buSzTx/>
              <a:buFontTx/>
              <a:buNone/>
              <a:tabLst/>
              <a:defRPr/>
            </a:pPr>
            <a:r>
              <a:rPr lang="en-US" sz="2400" spc="40" dirty="0">
                <a:gradFill>
                  <a:gsLst>
                    <a:gs pos="7258">
                      <a:srgbClr val="FFFFFF"/>
                    </a:gs>
                    <a:gs pos="19000">
                      <a:srgbClr val="FFFFFF"/>
                    </a:gs>
                  </a:gsLst>
                  <a:lin ang="5400000" scaled="1"/>
                </a:gradFill>
                <a:latin typeface="Segoe UI Light"/>
                <a:cs typeface="Segoe UI Semibold" panose="020B0702040204020203" pitchFamily="34" charset="0"/>
              </a:rPr>
              <a:t>Feedback Management</a:t>
            </a:r>
          </a:p>
          <a:p>
            <a:pPr marL="0" marR="0" lvl="0" indent="0" algn="ctr" defTabSz="932742" rtl="0" eaLnBrk="1" fontAlgn="auto" latinLnBrk="0" hangingPunct="1">
              <a:lnSpc>
                <a:spcPct val="100000"/>
              </a:lnSpc>
              <a:spcBef>
                <a:spcPts val="0"/>
              </a:spcBef>
              <a:spcAft>
                <a:spcPts val="1110"/>
              </a:spcAft>
              <a:buClrTx/>
              <a:buSzTx/>
              <a:buFontTx/>
              <a:buNone/>
              <a:tabLst/>
              <a:defRPr/>
            </a:pPr>
            <a:r>
              <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rPr>
              <a:t>Application Telemetry</a:t>
            </a:r>
          </a:p>
          <a:p>
            <a:pPr marL="0" marR="0" lvl="0" indent="0" algn="ctr" defTabSz="932742" rtl="0" eaLnBrk="1" fontAlgn="auto" latinLnBrk="0" hangingPunct="1">
              <a:lnSpc>
                <a:spcPct val="100000"/>
              </a:lnSpc>
              <a:spcBef>
                <a:spcPts val="0"/>
              </a:spcBef>
              <a:spcAft>
                <a:spcPts val="1110"/>
              </a:spcAft>
              <a:buClrTx/>
              <a:buSzTx/>
              <a:buFontTx/>
              <a:buNone/>
              <a:tabLst/>
              <a:defRPr/>
            </a:pPr>
            <a:r>
              <a:rPr lang="en-US" sz="2400" spc="40" dirty="0">
                <a:gradFill>
                  <a:gsLst>
                    <a:gs pos="7258">
                      <a:srgbClr val="FFFFFF"/>
                    </a:gs>
                    <a:gs pos="19000">
                      <a:srgbClr val="FFFFFF"/>
                    </a:gs>
                  </a:gsLst>
                  <a:lin ang="5400000" scaled="1"/>
                </a:gradFill>
                <a:latin typeface="Segoe UI Light"/>
                <a:cs typeface="Segoe UI Semibold" panose="020B0702040204020203" pitchFamily="34" charset="0"/>
              </a:rPr>
              <a:t>Extend and Customize</a:t>
            </a:r>
            <a:endParaRPr kumimoji="0" lang="en-US" sz="2400" b="0" i="0" u="none" strike="noStrike" kern="1200" cap="none" spc="40" normalizeH="0" baseline="0" noProof="0" dirty="0">
              <a:ln>
                <a:noFill/>
              </a:ln>
              <a:gradFill>
                <a:gsLst>
                  <a:gs pos="7258">
                    <a:srgbClr val="FFFFFF"/>
                  </a:gs>
                  <a:gs pos="19000">
                    <a:srgbClr val="FFFFFF"/>
                  </a:gs>
                </a:gsLst>
                <a:lin ang="5400000" scaled="1"/>
              </a:gradFill>
              <a:effectLst/>
              <a:uLnTx/>
              <a:uFillTx/>
              <a:latin typeface="Segoe UI Light"/>
              <a:cs typeface="Segoe UI Semibold" panose="020B0702040204020203" pitchFamily="34" charset="0"/>
            </a:endParaRPr>
          </a:p>
        </p:txBody>
      </p:sp>
      <p:grpSp>
        <p:nvGrpSpPr>
          <p:cNvPr id="89" name="Group 88"/>
          <p:cNvGrpSpPr/>
          <p:nvPr/>
        </p:nvGrpSpPr>
        <p:grpSpPr>
          <a:xfrm>
            <a:off x="4459287" y="2202656"/>
            <a:ext cx="2139950" cy="1290638"/>
            <a:chOff x="4383087" y="2278856"/>
            <a:chExt cx="2139950" cy="1290638"/>
          </a:xfrm>
        </p:grpSpPr>
        <p:sp>
          <p:nvSpPr>
            <p:cNvPr id="90" name="Freeform 6"/>
            <p:cNvSpPr>
              <a:spLocks/>
            </p:cNvSpPr>
            <p:nvPr/>
          </p:nvSpPr>
          <p:spPr bwMode="auto">
            <a:xfrm>
              <a:off x="4383087" y="2278856"/>
              <a:ext cx="2139950" cy="1290638"/>
            </a:xfrm>
            <a:custGeom>
              <a:avLst/>
              <a:gdLst>
                <a:gd name="T0" fmla="*/ 2466 w 2466"/>
                <a:gd name="T1" fmla="*/ 1102 h 1489"/>
                <a:gd name="T2" fmla="*/ 2466 w 2466"/>
                <a:gd name="T3" fmla="*/ 1102 h 1489"/>
                <a:gd name="T4" fmla="*/ 2229 w 2466"/>
                <a:gd name="T5" fmla="*/ 748 h 1489"/>
                <a:gd name="T6" fmla="*/ 1851 w 2466"/>
                <a:gd name="T7" fmla="*/ 424 h 1489"/>
                <a:gd name="T8" fmla="*/ 1823 w 2466"/>
                <a:gd name="T9" fmla="*/ 425 h 1489"/>
                <a:gd name="T10" fmla="*/ 1823 w 2466"/>
                <a:gd name="T11" fmla="*/ 424 h 1489"/>
                <a:gd name="T12" fmla="*/ 1400 w 2466"/>
                <a:gd name="T13" fmla="*/ 0 h 1489"/>
                <a:gd name="T14" fmla="*/ 1020 w 2466"/>
                <a:gd name="T15" fmla="*/ 235 h 1489"/>
                <a:gd name="T16" fmla="*/ 884 w 2466"/>
                <a:gd name="T17" fmla="*/ 211 h 1489"/>
                <a:gd name="T18" fmla="*/ 502 w 2466"/>
                <a:gd name="T19" fmla="*/ 593 h 1489"/>
                <a:gd name="T20" fmla="*/ 502 w 2466"/>
                <a:gd name="T21" fmla="*/ 598 h 1489"/>
                <a:gd name="T22" fmla="*/ 442 w 2466"/>
                <a:gd name="T23" fmla="*/ 593 h 1489"/>
                <a:gd name="T24" fmla="*/ 0 w 2466"/>
                <a:gd name="T25" fmla="*/ 1035 h 1489"/>
                <a:gd name="T26" fmla="*/ 432 w 2466"/>
                <a:gd name="T27" fmla="*/ 1488 h 1489"/>
                <a:gd name="T28" fmla="*/ 2138 w 2466"/>
                <a:gd name="T29" fmla="*/ 1489 h 1489"/>
                <a:gd name="T30" fmla="*/ 2466 w 2466"/>
                <a:gd name="T31" fmla="*/ 110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6" h="1489">
                  <a:moveTo>
                    <a:pt x="2466" y="1102"/>
                  </a:moveTo>
                  <a:lnTo>
                    <a:pt x="2466" y="1102"/>
                  </a:lnTo>
                  <a:cubicBezTo>
                    <a:pt x="2466" y="942"/>
                    <a:pt x="2368" y="806"/>
                    <a:pt x="2229" y="748"/>
                  </a:cubicBezTo>
                  <a:cubicBezTo>
                    <a:pt x="2201" y="565"/>
                    <a:pt x="2042" y="424"/>
                    <a:pt x="1851" y="424"/>
                  </a:cubicBezTo>
                  <a:cubicBezTo>
                    <a:pt x="1842" y="424"/>
                    <a:pt x="1832" y="424"/>
                    <a:pt x="1823" y="425"/>
                  </a:cubicBezTo>
                  <a:lnTo>
                    <a:pt x="1823" y="424"/>
                  </a:lnTo>
                  <a:cubicBezTo>
                    <a:pt x="1823" y="190"/>
                    <a:pt x="1634" y="0"/>
                    <a:pt x="1400" y="0"/>
                  </a:cubicBezTo>
                  <a:cubicBezTo>
                    <a:pt x="1233" y="0"/>
                    <a:pt x="1089" y="96"/>
                    <a:pt x="1020" y="235"/>
                  </a:cubicBezTo>
                  <a:cubicBezTo>
                    <a:pt x="978" y="220"/>
                    <a:pt x="932" y="211"/>
                    <a:pt x="884" y="211"/>
                  </a:cubicBezTo>
                  <a:cubicBezTo>
                    <a:pt x="673" y="211"/>
                    <a:pt x="502" y="382"/>
                    <a:pt x="502" y="593"/>
                  </a:cubicBezTo>
                  <a:cubicBezTo>
                    <a:pt x="502" y="595"/>
                    <a:pt x="502" y="596"/>
                    <a:pt x="502" y="598"/>
                  </a:cubicBezTo>
                  <a:cubicBezTo>
                    <a:pt x="482" y="595"/>
                    <a:pt x="462" y="593"/>
                    <a:pt x="442" y="593"/>
                  </a:cubicBezTo>
                  <a:cubicBezTo>
                    <a:pt x="198" y="593"/>
                    <a:pt x="0" y="791"/>
                    <a:pt x="0" y="1035"/>
                  </a:cubicBezTo>
                  <a:cubicBezTo>
                    <a:pt x="0" y="1280"/>
                    <a:pt x="188" y="1488"/>
                    <a:pt x="432" y="1488"/>
                  </a:cubicBezTo>
                  <a:lnTo>
                    <a:pt x="2138" y="1489"/>
                  </a:lnTo>
                  <a:cubicBezTo>
                    <a:pt x="2318" y="1458"/>
                    <a:pt x="2466" y="1291"/>
                    <a:pt x="2466" y="1102"/>
                  </a:cubicBezTo>
                  <a:close/>
                </a:path>
              </a:pathLst>
            </a:custGeom>
            <a:solidFill>
              <a:srgbClr val="CBE7F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1" name="Freeform 7"/>
            <p:cNvSpPr>
              <a:spLocks noEditPoints="1"/>
            </p:cNvSpPr>
            <p:nvPr/>
          </p:nvSpPr>
          <p:spPr bwMode="auto">
            <a:xfrm>
              <a:off x="5037137" y="2645569"/>
              <a:ext cx="1485900" cy="923925"/>
            </a:xfrm>
            <a:custGeom>
              <a:avLst/>
              <a:gdLst>
                <a:gd name="T0" fmla="*/ 1384 w 1712"/>
                <a:gd name="T1" fmla="*/ 1065 h 1065"/>
                <a:gd name="T2" fmla="*/ 1384 w 1712"/>
                <a:gd name="T3" fmla="*/ 1065 h 1065"/>
                <a:gd name="T4" fmla="*/ 0 w 1712"/>
                <a:gd name="T5" fmla="*/ 1064 h 1065"/>
                <a:gd name="T6" fmla="*/ 1069 w 1712"/>
                <a:gd name="T7" fmla="*/ 1 h 1065"/>
                <a:gd name="T8" fmla="*/ 1097 w 1712"/>
                <a:gd name="T9" fmla="*/ 0 h 1065"/>
                <a:gd name="T10" fmla="*/ 1475 w 1712"/>
                <a:gd name="T11" fmla="*/ 324 h 1065"/>
                <a:gd name="T12" fmla="*/ 1712 w 1712"/>
                <a:gd name="T13" fmla="*/ 678 h 1065"/>
                <a:gd name="T14" fmla="*/ 1384 w 1712"/>
                <a:gd name="T15" fmla="*/ 1065 h 1065"/>
                <a:gd name="T16" fmla="*/ 1069 w 1712"/>
                <a:gd name="T17" fmla="*/ 1 h 1065"/>
                <a:gd name="T18" fmla="*/ 1069 w 1712"/>
                <a:gd name="T19" fmla="*/ 1 h 1065"/>
                <a:gd name="T20" fmla="*/ 1069 w 1712"/>
                <a:gd name="T21" fmla="*/ 1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2" h="1065">
                  <a:moveTo>
                    <a:pt x="1384" y="1065"/>
                  </a:moveTo>
                  <a:lnTo>
                    <a:pt x="1384" y="1065"/>
                  </a:lnTo>
                  <a:lnTo>
                    <a:pt x="0" y="1064"/>
                  </a:lnTo>
                  <a:lnTo>
                    <a:pt x="1069" y="1"/>
                  </a:lnTo>
                  <a:cubicBezTo>
                    <a:pt x="1078" y="0"/>
                    <a:pt x="1088" y="0"/>
                    <a:pt x="1097" y="0"/>
                  </a:cubicBezTo>
                  <a:cubicBezTo>
                    <a:pt x="1288" y="0"/>
                    <a:pt x="1447" y="141"/>
                    <a:pt x="1475" y="324"/>
                  </a:cubicBezTo>
                  <a:cubicBezTo>
                    <a:pt x="1614" y="382"/>
                    <a:pt x="1712" y="518"/>
                    <a:pt x="1712" y="678"/>
                  </a:cubicBezTo>
                  <a:cubicBezTo>
                    <a:pt x="1712" y="867"/>
                    <a:pt x="1564" y="1034"/>
                    <a:pt x="1384" y="1065"/>
                  </a:cubicBezTo>
                  <a:close/>
                  <a:moveTo>
                    <a:pt x="1069" y="1"/>
                  </a:moveTo>
                  <a:lnTo>
                    <a:pt x="1069" y="1"/>
                  </a:lnTo>
                  <a:lnTo>
                    <a:pt x="1069" y="1"/>
                  </a:lnTo>
                  <a:close/>
                </a:path>
              </a:pathLst>
            </a:custGeom>
            <a:solidFill>
              <a:srgbClr val="B0D7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50505027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Mobile platform fragmentation</a:t>
            </a:r>
          </a:p>
        </p:txBody>
      </p:sp>
      <p:sp>
        <p:nvSpPr>
          <p:cNvPr id="6" name="Title 2"/>
          <p:cNvSpPr txBox="1">
            <a:spLocks/>
          </p:cNvSpPr>
          <p:nvPr/>
        </p:nvSpPr>
        <p:spPr>
          <a:xfrm>
            <a:off x="6767621" y="2123874"/>
            <a:ext cx="977519" cy="3233337"/>
          </a:xfrm>
          <a:prstGeom prst="rect">
            <a:avLst/>
          </a:prstGeom>
        </p:spPr>
        <p:txBody>
          <a:bodyPr vert="horz" lIns="124347" tIns="62174" rIns="124347" bIns="62174" rtlCol="0" anchor="t">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smtClean="0">
                <a:ln>
                  <a:noFill/>
                </a:ln>
                <a:solidFill>
                  <a:schemeClr val="tx2"/>
                </a:solidFill>
                <a:effectLst/>
                <a:uLnTx/>
                <a:uFillTx/>
                <a:latin typeface="+mn-lt"/>
                <a:ea typeface="+mj-ea"/>
                <a:cs typeface="Helvetica" panose="020B0604020202020204" pitchFamily="34" charset="0"/>
              </a:rPr>
              <a:t>7</a:t>
            </a:r>
            <a:endPar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endParaRP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24K+</a:t>
            </a: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39</a:t>
            </a: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57</a:t>
            </a: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27</a:t>
            </a: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15</a:t>
            </a: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mn-lt"/>
                <a:ea typeface="+mj-ea"/>
                <a:cs typeface="Helvetica" panose="020B0604020202020204" pitchFamily="34" charset="0"/>
              </a:rPr>
              <a:t>6</a:t>
            </a:r>
          </a:p>
        </p:txBody>
      </p:sp>
      <p:sp>
        <p:nvSpPr>
          <p:cNvPr id="7" name="Title 2"/>
          <p:cNvSpPr txBox="1">
            <a:spLocks/>
          </p:cNvSpPr>
          <p:nvPr/>
        </p:nvSpPr>
        <p:spPr>
          <a:xfrm>
            <a:off x="7696355" y="2123874"/>
            <a:ext cx="3876669" cy="3322909"/>
          </a:xfrm>
          <a:prstGeom prst="rect">
            <a:avLst/>
          </a:prstGeom>
        </p:spPr>
        <p:txBody>
          <a:bodyPr vert="horz" lIns="124347" tIns="62174" rIns="124347" bIns="62174" rtlCol="0" anchor="t">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OS versions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Distinct devices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smtClean="0">
                <a:ln>
                  <a:noFill/>
                </a:ln>
                <a:solidFill>
                  <a:schemeClr val="tx2"/>
                </a:solidFill>
                <a:effectLst/>
                <a:uLnTx/>
                <a:uFillTx/>
                <a:latin typeface="Segoe UI Light"/>
                <a:ea typeface="+mj-ea"/>
                <a:cs typeface="Helvetica" panose="020B0604020202020204" pitchFamily="34" charset="0"/>
              </a:rPr>
              <a:t>Languages</a:t>
            </a:r>
            <a:endPar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Locales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Screen sizes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Manufacturers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Screen configurations</a:t>
            </a:r>
          </a:p>
        </p:txBody>
      </p:sp>
      <p:sp>
        <p:nvSpPr>
          <p:cNvPr id="8" name="Left Brace 7"/>
          <p:cNvSpPr/>
          <p:nvPr/>
        </p:nvSpPr>
        <p:spPr>
          <a:xfrm>
            <a:off x="6526355" y="2414669"/>
            <a:ext cx="241266" cy="2980430"/>
          </a:xfrm>
          <a:prstGeom prst="leftBrace">
            <a:avLst>
              <a:gd name="adj1" fmla="val 56668"/>
              <a:gd name="adj2" fmla="val 33594"/>
            </a:avLst>
          </a:prstGeom>
          <a:ln w="19050" cap="rnd">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w="38100" cmpd="sng">
                <a:solidFill>
                  <a:srgbClr val="000000"/>
                </a:solidFill>
                <a:prstDash val="dash"/>
              </a:ln>
              <a:solidFill>
                <a:srgbClr val="FFFFFF"/>
              </a:solidFill>
              <a:effectLst/>
              <a:uLnTx/>
              <a:uFillTx/>
              <a:latin typeface="Segoe UI"/>
              <a:ea typeface="+mn-ea"/>
              <a:cs typeface="+mn-cs"/>
            </a:endParaRPr>
          </a:p>
        </p:txBody>
      </p:sp>
      <p:pic>
        <p:nvPicPr>
          <p:cNvPr id="9" name="Picture 8"/>
          <p:cNvPicPr>
            <a:picLocks noChangeAspect="1"/>
          </p:cNvPicPr>
          <p:nvPr/>
        </p:nvPicPr>
        <p:blipFill rotWithShape="1">
          <a:blip r:embed="rId3">
            <a:lum bright="70000" contrast="-70000"/>
          </a:blip>
          <a:srcRect r="44359" b="54837"/>
          <a:stretch/>
        </p:blipFill>
        <p:spPr>
          <a:xfrm>
            <a:off x="5508068" y="3090392"/>
            <a:ext cx="946768" cy="795091"/>
          </a:xfrm>
          <a:prstGeom prst="rect">
            <a:avLst/>
          </a:prstGeom>
        </p:spPr>
      </p:pic>
      <p:grpSp>
        <p:nvGrpSpPr>
          <p:cNvPr id="10" name="Group 9"/>
          <p:cNvGrpSpPr/>
          <p:nvPr/>
        </p:nvGrpSpPr>
        <p:grpSpPr>
          <a:xfrm>
            <a:off x="676424" y="2296924"/>
            <a:ext cx="3817583" cy="2472074"/>
            <a:chOff x="1120494" y="2469020"/>
            <a:chExt cx="3817583" cy="2472074"/>
          </a:xfrm>
        </p:grpSpPr>
        <p:sp>
          <p:nvSpPr>
            <p:cNvPr id="11" name="Title 2"/>
            <p:cNvSpPr txBox="1">
              <a:spLocks/>
            </p:cNvSpPr>
            <p:nvPr/>
          </p:nvSpPr>
          <p:spPr>
            <a:xfrm>
              <a:off x="2785560" y="3335382"/>
              <a:ext cx="520940" cy="537511"/>
            </a:xfrm>
            <a:prstGeom prst="rect">
              <a:avLst/>
            </a:prstGeom>
          </p:spPr>
          <p:txBody>
            <a:bodyPr vert="horz" lIns="124347" tIns="62174" rIns="124347" bIns="62174" rtlCol="0" anchor="ctr">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720" b="0" i="0" u="none" strike="noStrike" kern="1200" cap="none" spc="0" normalizeH="0" baseline="0" noProof="0" dirty="0">
                <a:ln>
                  <a:noFill/>
                </a:ln>
                <a:solidFill>
                  <a:srgbClr val="3C3C3C"/>
                </a:solidFill>
                <a:effectLst/>
                <a:uLnTx/>
                <a:uFillTx/>
                <a:latin typeface="Helvetica"/>
                <a:ea typeface="+mj-ea"/>
                <a:cs typeface="Helvetica"/>
              </a:endParaRPr>
            </a:p>
          </p:txBody>
        </p:sp>
        <p:sp>
          <p:nvSpPr>
            <p:cNvPr id="12" name="Title 2"/>
            <p:cNvSpPr txBox="1">
              <a:spLocks/>
            </p:cNvSpPr>
            <p:nvPr/>
          </p:nvSpPr>
          <p:spPr>
            <a:xfrm>
              <a:off x="2492384" y="2469020"/>
              <a:ext cx="638724" cy="2472074"/>
            </a:xfrm>
            <a:prstGeom prst="rect">
              <a:avLst/>
            </a:prstGeom>
          </p:spPr>
          <p:txBody>
            <a:bodyPr vert="horz" lIns="124347" tIns="62174" rIns="124347" bIns="62174" rtlCol="0" anchor="t">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Segoe UI"/>
                  <a:ea typeface="+mj-ea"/>
                  <a:cs typeface="Helvetica" panose="020B0604020202020204" pitchFamily="34" charset="0"/>
                </a:rPr>
                <a:t>7</a:t>
              </a:r>
              <a:endParaRPr kumimoji="0" lang="en-US" b="1"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Segoe UI"/>
                  <a:ea typeface="+mj-ea"/>
                  <a:cs typeface="Helvetica" panose="020B0604020202020204" pitchFamily="34" charset="0"/>
                </a:rPr>
                <a:t>20</a:t>
              </a:r>
              <a:endParaRPr kumimoji="0" lang="en-US" b="1"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Segoe UI"/>
                  <a:ea typeface="+mj-ea"/>
                  <a:cs typeface="Helvetica" panose="020B0604020202020204" pitchFamily="34" charset="0"/>
                </a:rPr>
                <a:t>20</a:t>
              </a:r>
              <a:endParaRPr kumimoji="0" lang="en-US" b="1"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Segoe UI"/>
                  <a:ea typeface="+mj-ea"/>
                  <a:cs typeface="Helvetica" panose="020B0604020202020204" pitchFamily="34" charset="0"/>
                </a:rPr>
                <a:t>35</a:t>
              </a:r>
              <a:endParaRPr kumimoji="0" lang="en-US" b="1"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a:p>
              <a:pPr marL="0" marR="0" lvl="0" indent="0" algn="ctr" defTabSz="457200" rtl="0" eaLnBrk="1" fontAlgn="base" latinLnBrk="0" hangingPunct="1">
                <a:lnSpc>
                  <a:spcPct val="12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Segoe UI"/>
                  <a:ea typeface="+mj-ea"/>
                  <a:cs typeface="Helvetica" panose="020B0604020202020204" pitchFamily="34" charset="0"/>
                </a:rPr>
                <a:t>6</a:t>
              </a:r>
              <a:endParaRPr kumimoji="0" lang="en-US" b="1"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endParaRPr>
            </a:p>
          </p:txBody>
        </p:sp>
        <p:sp>
          <p:nvSpPr>
            <p:cNvPr id="13" name="Title 2"/>
            <p:cNvSpPr txBox="1">
              <a:spLocks/>
            </p:cNvSpPr>
            <p:nvPr/>
          </p:nvSpPr>
          <p:spPr>
            <a:xfrm>
              <a:off x="3013706" y="2469020"/>
              <a:ext cx="1924371" cy="2472074"/>
            </a:xfrm>
            <a:prstGeom prst="rect">
              <a:avLst/>
            </a:prstGeom>
          </p:spPr>
          <p:txBody>
            <a:bodyPr vert="horz" lIns="124347" tIns="62174" rIns="124347" bIns="62174" rtlCol="0" anchor="t">
              <a:noAutofit/>
            </a:bodyPr>
            <a:lstStyle>
              <a:lvl1pPr algn="l" defTabSz="457200" rtl="0" eaLnBrk="1" latinLnBrk="0" hangingPunct="1">
                <a:spcBef>
                  <a:spcPct val="0"/>
                </a:spcBef>
                <a:buNone/>
                <a:defRPr sz="2400" b="0" i="0" kern="1200">
                  <a:solidFill>
                    <a:srgbClr val="3C90D1"/>
                  </a:solidFill>
                  <a:latin typeface="Helvetica Light"/>
                  <a:ea typeface="+mj-ea"/>
                  <a:cs typeface="Helvetica Light"/>
                </a:defRPr>
              </a:lvl1pPr>
            </a:lstStyle>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OS versions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Devices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Languages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Locales</a:t>
              </a:r>
            </a:p>
            <a:p>
              <a:pPr marL="0" marR="0" lvl="0" indent="0" algn="l" defTabSz="457200" rtl="0" eaLnBrk="1" fontAlgn="base" latinLnBrk="0" hangingPunct="1">
                <a:lnSpc>
                  <a:spcPct val="120000"/>
                </a:lnSpc>
                <a:spcBef>
                  <a:spcPct val="0"/>
                </a:spcBef>
                <a:spcAft>
                  <a:spcPct val="0"/>
                </a:spcAft>
                <a:buClrTx/>
                <a:buSzTx/>
                <a:buFontTx/>
                <a:buNone/>
                <a:tabLst/>
                <a:defRPr/>
              </a:pPr>
              <a:r>
                <a:rPr kumimoji="0" lang="en-US" b="0" i="0" u="none" strike="noStrike" kern="1200" cap="none" spc="0" normalizeH="0" baseline="0" noProof="0" dirty="0">
                  <a:ln>
                    <a:noFill/>
                  </a:ln>
                  <a:solidFill>
                    <a:schemeClr val="tx2"/>
                  </a:solidFill>
                  <a:effectLst/>
                  <a:uLnTx/>
                  <a:uFillTx/>
                  <a:latin typeface="Segoe UI Light"/>
                  <a:ea typeface="+mj-ea"/>
                  <a:cs typeface="Helvetica" panose="020B0604020202020204" pitchFamily="34" charset="0"/>
                </a:rPr>
                <a:t>Screen sizes</a:t>
              </a:r>
            </a:p>
          </p:txBody>
        </p:sp>
        <p:sp>
          <p:nvSpPr>
            <p:cNvPr id="14" name="Left Brace 13"/>
            <p:cNvSpPr/>
            <p:nvPr/>
          </p:nvSpPr>
          <p:spPr>
            <a:xfrm>
              <a:off x="2220435" y="2552734"/>
              <a:ext cx="241266" cy="2061291"/>
            </a:xfrm>
            <a:prstGeom prst="leftBrace">
              <a:avLst>
                <a:gd name="adj1" fmla="val 56668"/>
                <a:gd name="adj2" fmla="val 50000"/>
              </a:avLst>
            </a:prstGeom>
            <a:ln w="19050" cap="rnd">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2179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w="38100" cmpd="sng">
                  <a:solidFill>
                    <a:srgbClr val="000000"/>
                  </a:solidFill>
                  <a:prstDash val="dash"/>
                </a:ln>
                <a:solidFill>
                  <a:srgbClr val="FFFFFF"/>
                </a:solidFill>
                <a:effectLst/>
                <a:uLnTx/>
                <a:uFillTx/>
                <a:latin typeface="Segoe UI"/>
                <a:ea typeface="+mn-ea"/>
                <a:cs typeface="+mn-cs"/>
              </a:endParaRPr>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1120494" y="3313660"/>
              <a:ext cx="843336" cy="539438"/>
            </a:xfrm>
            <a:prstGeom prst="rect">
              <a:avLst/>
            </a:prstGeom>
          </p:spPr>
        </p:pic>
      </p:grpSp>
    </p:spTree>
    <p:extLst>
      <p:ext uri="{BB962C8B-B14F-4D97-AF65-F5344CB8AC3E}">
        <p14:creationId xmlns:p14="http://schemas.microsoft.com/office/powerpoint/2010/main" val="37793016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6218238" cy="698658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p:cNvSpPr/>
          <p:nvPr/>
        </p:nvSpPr>
        <p:spPr bwMode="auto">
          <a:xfrm>
            <a:off x="6218237" y="0"/>
            <a:ext cx="6218238" cy="6986588"/>
          </a:xfrm>
          <a:prstGeom prst="rect">
            <a:avLst/>
          </a:prstGeom>
          <a:solidFill>
            <a:srgbClr val="0093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p:cNvSpPr>
            <a:spLocks noGrp="1"/>
          </p:cNvSpPr>
          <p:nvPr>
            <p:ph type="title"/>
          </p:nvPr>
        </p:nvSpPr>
        <p:spPr/>
        <p:txBody>
          <a:bodyPr/>
          <a:lstStyle/>
          <a:p>
            <a:r>
              <a:rPr lang="de-DE" dirty="0"/>
              <a:t/>
            </a:r>
            <a:br>
              <a:rPr lang="de-DE" dirty="0"/>
            </a:br>
            <a:r>
              <a:rPr lang="de-DE" dirty="0"/>
              <a:t>for</a:t>
            </a:r>
          </a:p>
        </p:txBody>
      </p:sp>
      <p:sp>
        <p:nvSpPr>
          <p:cNvPr id="24" name="Text Placeholder 4"/>
          <p:cNvSpPr txBox="1">
            <a:spLocks/>
          </p:cNvSpPr>
          <p:nvPr/>
        </p:nvSpPr>
        <p:spPr>
          <a:xfrm>
            <a:off x="274642" y="1816894"/>
            <a:ext cx="5486399" cy="3262432"/>
          </a:xfrm>
          <a:prstGeom prst="rect">
            <a:avLst/>
          </a:prstGeom>
        </p:spPr>
        <p:txBody>
          <a:bodyPr vert="horz" wrap="square" lIns="146304" tIns="91440" rIns="146304" bIns="91440" rtlCol="0">
            <a:spAutoFit/>
          </a:bodyPr>
          <a:lstStyle>
            <a:lvl1pPr marL="0" marR="0" indent="0" algn="l" defTabSz="931710" rtl="0" eaLnBrk="1" fontAlgn="auto" latinLnBrk="0" hangingPunct="1">
              <a:lnSpc>
                <a:spcPct val="90000"/>
              </a:lnSpc>
              <a:spcBef>
                <a:spcPts val="1222"/>
              </a:spcBef>
              <a:spcAft>
                <a:spcPts val="0"/>
              </a:spcAft>
              <a:buClr>
                <a:schemeClr val="tx1"/>
              </a:buClr>
              <a:buSzPct val="100000"/>
              <a:buFont typeface="Wingdings" pitchFamily="2" charset="2"/>
              <a:buNone/>
              <a:tabLst/>
              <a:defRPr sz="4000" kern="1200" spc="0" baseline="0">
                <a:solidFill>
                  <a:schemeClr val="tx1"/>
                </a:solidFill>
                <a:latin typeface="+mj-lt"/>
                <a:ea typeface="+mn-ea"/>
                <a:cs typeface="+mn-cs"/>
              </a:defRPr>
            </a:lvl1pPr>
            <a:lvl2pPr marL="0" marR="0" indent="0"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None/>
              <a:tabLst/>
              <a:defRPr sz="1998" kern="1200" spc="0" baseline="0">
                <a:solidFill>
                  <a:schemeClr val="tx1"/>
                </a:solidFill>
                <a:latin typeface="+mn-lt"/>
                <a:ea typeface="+mn-ea"/>
                <a:cs typeface="+mn-cs"/>
              </a:defRPr>
            </a:lvl2pPr>
            <a:lvl3pPr marL="231518" marR="0" indent="0"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None/>
              <a:tabLst/>
              <a:defRPr sz="1998" kern="1200" spc="0" baseline="0">
                <a:solidFill>
                  <a:schemeClr val="tx1"/>
                </a:solidFill>
                <a:latin typeface="+mn-lt"/>
                <a:ea typeface="+mn-ea"/>
                <a:cs typeface="+mn-cs"/>
              </a:defRPr>
            </a:lvl3pPr>
            <a:lvl4pPr marL="459866" marR="0" indent="0"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None/>
              <a:tabLst/>
              <a:defRPr sz="1800" kern="1200" spc="0" baseline="0">
                <a:solidFill>
                  <a:schemeClr val="tx1"/>
                </a:solidFill>
                <a:latin typeface="+mn-lt"/>
                <a:ea typeface="+mn-ea"/>
                <a:cs typeface="+mn-cs"/>
              </a:defRPr>
            </a:lvl4pPr>
            <a:lvl5pPr marL="685041" marR="0" indent="0"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None/>
              <a:tabLst/>
              <a:defRPr sz="1800" kern="1200" spc="0" baseline="0">
                <a:solidFill>
                  <a:schemeClr val="tx1"/>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defTabSz="914400">
              <a:spcBef>
                <a:spcPct val="0"/>
              </a:spcBef>
              <a:buClrTx/>
              <a:buSzTx/>
              <a:defRPr/>
            </a:pPr>
            <a:r>
              <a:rPr lang="en-US" sz="3200" spc="-100" dirty="0">
                <a:solidFill>
                  <a:srgbClr val="00B0F0"/>
                </a:solidFill>
              </a:rPr>
              <a:t>Mobile app quality, done right</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Diverse library of real devices</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Simulate user interactions</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Test continuously</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Analyze app performance</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Use the tools you know</a:t>
            </a:r>
          </a:p>
          <a:p>
            <a:pPr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defTabSz="932688">
              <a:lnSpc>
                <a:spcPct val="100000"/>
              </a:lnSpc>
              <a:spcBef>
                <a:spcPts val="0"/>
              </a:spcBef>
              <a:buClrTx/>
              <a:buSzTx/>
            </a:pPr>
            <a:r>
              <a:rPr lang="en-US" sz="2000" kern="0" dirty="0">
                <a:solidFill>
                  <a:srgbClr val="FFFFFF"/>
                </a:solidFill>
                <a:latin typeface="Segoe UI Light" panose="020B0502040204020203" pitchFamily="34" charset="0"/>
              </a:rPr>
              <a:t>Test native device functionality</a:t>
            </a:r>
          </a:p>
        </p:txBody>
      </p:sp>
      <p:grpSp>
        <p:nvGrpSpPr>
          <p:cNvPr id="13" name="Group 12"/>
          <p:cNvGrpSpPr/>
          <p:nvPr/>
        </p:nvGrpSpPr>
        <p:grpSpPr>
          <a:xfrm>
            <a:off x="1230281" y="1022431"/>
            <a:ext cx="1408286" cy="463276"/>
            <a:chOff x="2758049" y="1367486"/>
            <a:chExt cx="1829400" cy="601807"/>
          </a:xfrm>
        </p:grpSpPr>
        <p:pic>
          <p:nvPicPr>
            <p:cNvPr id="14" name="Picture 13"/>
            <p:cNvPicPr>
              <a:picLocks noChangeAspect="1"/>
            </p:cNvPicPr>
            <p:nvPr/>
          </p:nvPicPr>
          <p:blipFill rotWithShape="1">
            <a:blip r:embed="rId3">
              <a:lum bright="70000" contrast="-70000"/>
            </a:blip>
            <a:srcRect r="44359" b="54837"/>
            <a:stretch/>
          </p:blipFill>
          <p:spPr>
            <a:xfrm>
              <a:off x="3182379" y="1367486"/>
              <a:ext cx="716612" cy="601807"/>
            </a:xfrm>
            <a:prstGeom prst="rect">
              <a:avLst/>
            </a:prstGeom>
          </p:spPr>
        </p:pic>
        <p:sp>
          <p:nvSpPr>
            <p:cNvPr id="16" name="Freeform 94"/>
            <p:cNvSpPr>
              <a:spLocks noChangeAspect="1" noEditPoints="1"/>
            </p:cNvSpPr>
            <p:nvPr/>
          </p:nvSpPr>
          <p:spPr bwMode="black">
            <a:xfrm>
              <a:off x="2758049" y="1454947"/>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3953111" y="1424846"/>
              <a:ext cx="634338" cy="405753"/>
            </a:xfrm>
            <a:prstGeom prst="rect">
              <a:avLst/>
            </a:prstGeom>
          </p:spPr>
        </p:pic>
      </p:grpSp>
      <p:pic>
        <p:nvPicPr>
          <p:cNvPr id="3" name="Picture 2"/>
          <p:cNvPicPr>
            <a:picLocks noChangeAspect="1"/>
          </p:cNvPicPr>
          <p:nvPr/>
        </p:nvPicPr>
        <p:blipFill rotWithShape="1">
          <a:blip r:embed="rId6"/>
          <a:srcRect r="7766"/>
          <a:stretch/>
        </p:blipFill>
        <p:spPr>
          <a:xfrm>
            <a:off x="6218238" y="0"/>
            <a:ext cx="6218237" cy="6986588"/>
          </a:xfrm>
          <a:prstGeom prst="rect">
            <a:avLst/>
          </a:prstGeom>
        </p:spPr>
      </p:pic>
      <p:pic>
        <p:nvPicPr>
          <p:cNvPr id="30" name="Picture 29"/>
          <p:cNvPicPr>
            <a:picLocks noChangeAspect="1"/>
          </p:cNvPicPr>
          <p:nvPr/>
        </p:nvPicPr>
        <p:blipFill>
          <a:blip r:embed="rId7"/>
          <a:stretch>
            <a:fillRect/>
          </a:stretch>
        </p:blipFill>
        <p:spPr>
          <a:xfrm>
            <a:off x="420093" y="392627"/>
            <a:ext cx="4097052" cy="558231"/>
          </a:xfrm>
          <a:prstGeom prst="rect">
            <a:avLst/>
          </a:prstGeom>
        </p:spPr>
      </p:pic>
    </p:spTree>
    <p:extLst>
      <p:ext uri="{BB962C8B-B14F-4D97-AF65-F5344CB8AC3E}">
        <p14:creationId xmlns:p14="http://schemas.microsoft.com/office/powerpoint/2010/main" val="246429673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6218238" cy="698658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itle 5"/>
          <p:cNvSpPr>
            <a:spLocks noGrp="1"/>
          </p:cNvSpPr>
          <p:nvPr>
            <p:ph type="title"/>
          </p:nvPr>
        </p:nvSpPr>
        <p:spPr>
          <a:xfrm>
            <a:off x="274640" y="294942"/>
            <a:ext cx="5486401" cy="1521952"/>
          </a:xfrm>
        </p:spPr>
        <p:txBody>
          <a:bodyPr/>
          <a:lstStyle/>
          <a:p>
            <a:r>
              <a:rPr lang="de-DE" dirty="0"/>
              <a:t/>
            </a:r>
            <a:br>
              <a:rPr lang="de-DE" dirty="0"/>
            </a:br>
            <a:r>
              <a:rPr lang="de-DE" dirty="0"/>
              <a:t>for</a:t>
            </a:r>
          </a:p>
        </p:txBody>
      </p:sp>
      <p:sp>
        <p:nvSpPr>
          <p:cNvPr id="15" name="Rectangle 14"/>
          <p:cNvSpPr/>
          <p:nvPr/>
        </p:nvSpPr>
        <p:spPr bwMode="auto">
          <a:xfrm>
            <a:off x="6218237" y="0"/>
            <a:ext cx="6218238" cy="6986588"/>
          </a:xfrm>
          <a:prstGeom prst="rect">
            <a:avLst/>
          </a:prstGeom>
          <a:solidFill>
            <a:srgbClr val="0093E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1"/>
          </p:nvPr>
        </p:nvSpPr>
        <p:spPr>
          <a:xfrm>
            <a:off x="274642" y="1816894"/>
            <a:ext cx="5486399" cy="2831544"/>
          </a:xfrm>
        </p:spPr>
        <p:txBody>
          <a:bodyPr/>
          <a:lstStyle/>
          <a:p>
            <a:pPr lvl="0" defTabSz="914400">
              <a:spcBef>
                <a:spcPct val="0"/>
              </a:spcBef>
              <a:buClrTx/>
              <a:buSzTx/>
              <a:defRPr/>
            </a:pPr>
            <a:r>
              <a:rPr lang="en-US" sz="3200" spc="-120" dirty="0">
                <a:solidFill>
                  <a:srgbClr val="00B0F0"/>
                </a:solidFill>
              </a:rPr>
              <a:t>Bringing DevOps to mobile apps</a:t>
            </a:r>
          </a:p>
          <a:p>
            <a:pPr lvl="0"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lvl="0" defTabSz="932688">
              <a:lnSpc>
                <a:spcPct val="100000"/>
              </a:lnSpc>
              <a:spcBef>
                <a:spcPts val="0"/>
              </a:spcBef>
              <a:buClrTx/>
              <a:buSzTx/>
            </a:pPr>
            <a:r>
              <a:rPr lang="en-US" sz="2000" kern="0" dirty="0">
                <a:solidFill>
                  <a:srgbClr val="FFFFFF"/>
                </a:solidFill>
                <a:latin typeface="Segoe UI Light" panose="020B0502040204020203" pitchFamily="34" charset="0"/>
              </a:rPr>
              <a:t>Distribute your app</a:t>
            </a:r>
          </a:p>
          <a:p>
            <a:pPr lvl="0"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lvl="0" defTabSz="932688">
              <a:lnSpc>
                <a:spcPct val="100000"/>
              </a:lnSpc>
              <a:spcBef>
                <a:spcPts val="0"/>
              </a:spcBef>
              <a:buClrTx/>
              <a:buSzTx/>
            </a:pPr>
            <a:r>
              <a:rPr lang="en-US" sz="2000" kern="0" dirty="0">
                <a:solidFill>
                  <a:srgbClr val="FFFFFF"/>
                </a:solidFill>
                <a:latin typeface="Segoe UI Light" panose="020B0502040204020203" pitchFamily="34" charset="0"/>
              </a:rPr>
              <a:t>Collect crash reports</a:t>
            </a:r>
          </a:p>
          <a:p>
            <a:pPr lvl="0"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lvl="0" defTabSz="932688">
              <a:lnSpc>
                <a:spcPct val="100000"/>
              </a:lnSpc>
              <a:spcBef>
                <a:spcPts val="0"/>
              </a:spcBef>
              <a:buClrTx/>
              <a:buSzTx/>
            </a:pPr>
            <a:r>
              <a:rPr lang="en-US" sz="2000" kern="0" dirty="0">
                <a:solidFill>
                  <a:srgbClr val="FFFFFF"/>
                </a:solidFill>
                <a:latin typeface="Segoe UI Light" panose="020B0502040204020203" pitchFamily="34" charset="0"/>
              </a:rPr>
              <a:t>Gather user feedback</a:t>
            </a:r>
          </a:p>
          <a:p>
            <a:pPr lvl="0"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lvl="0" defTabSz="932688">
              <a:lnSpc>
                <a:spcPct val="100000"/>
              </a:lnSpc>
              <a:spcBef>
                <a:spcPts val="0"/>
              </a:spcBef>
              <a:buClrTx/>
              <a:buSzTx/>
            </a:pPr>
            <a:r>
              <a:rPr lang="en-US" sz="2000" kern="0" dirty="0">
                <a:solidFill>
                  <a:srgbClr val="FFFFFF"/>
                </a:solidFill>
                <a:latin typeface="Segoe UI Light" panose="020B0502040204020203" pitchFamily="34" charset="0"/>
              </a:rPr>
              <a:t>Understand app adoption</a:t>
            </a:r>
          </a:p>
          <a:p>
            <a:pPr lvl="0" defTabSz="932688">
              <a:lnSpc>
                <a:spcPct val="100000"/>
              </a:lnSpc>
              <a:spcBef>
                <a:spcPts val="0"/>
              </a:spcBef>
              <a:buClrTx/>
              <a:buSzTx/>
            </a:pPr>
            <a:endParaRPr lang="en-US" sz="800" kern="0" dirty="0">
              <a:solidFill>
                <a:srgbClr val="FFFFFF"/>
              </a:solidFill>
              <a:latin typeface="Segoe UI Light" panose="020B0502040204020203" pitchFamily="34" charset="0"/>
            </a:endParaRPr>
          </a:p>
          <a:p>
            <a:pPr lvl="0" defTabSz="932688">
              <a:lnSpc>
                <a:spcPct val="100000"/>
              </a:lnSpc>
              <a:spcBef>
                <a:spcPts val="0"/>
              </a:spcBef>
              <a:buClrTx/>
              <a:buSzTx/>
            </a:pPr>
            <a:r>
              <a:rPr lang="en-US" sz="2000" kern="0" dirty="0">
                <a:solidFill>
                  <a:srgbClr val="FFFFFF"/>
                </a:solidFill>
                <a:latin typeface="Segoe UI Light" panose="020B0502040204020203" pitchFamily="34" charset="0"/>
              </a:rPr>
              <a:t>Track app usage</a:t>
            </a:r>
          </a:p>
        </p:txBody>
      </p:sp>
      <p:pic>
        <p:nvPicPr>
          <p:cNvPr id="21" name="Picture 20"/>
          <p:cNvPicPr>
            <a:picLocks noChangeAspect="1"/>
          </p:cNvPicPr>
          <p:nvPr/>
        </p:nvPicPr>
        <p:blipFill>
          <a:blip r:embed="rId3"/>
          <a:stretch>
            <a:fillRect/>
          </a:stretch>
        </p:blipFill>
        <p:spPr>
          <a:xfrm>
            <a:off x="6218016" y="-17"/>
            <a:ext cx="6218459" cy="6986622"/>
          </a:xfrm>
          <a:prstGeom prst="rect">
            <a:avLst/>
          </a:prstGeom>
        </p:spPr>
      </p:pic>
      <p:pic>
        <p:nvPicPr>
          <p:cNvPr id="23" name="Picture 22"/>
          <p:cNvPicPr>
            <a:picLocks noChangeAspect="1"/>
          </p:cNvPicPr>
          <p:nvPr/>
        </p:nvPicPr>
        <p:blipFill>
          <a:blip r:embed="rId4"/>
          <a:stretch>
            <a:fillRect/>
          </a:stretch>
        </p:blipFill>
        <p:spPr>
          <a:xfrm>
            <a:off x="390748" y="421909"/>
            <a:ext cx="3089432" cy="437773"/>
          </a:xfrm>
          <a:prstGeom prst="rect">
            <a:avLst/>
          </a:prstGeom>
        </p:spPr>
      </p:pic>
      <p:grpSp>
        <p:nvGrpSpPr>
          <p:cNvPr id="24" name="Group 23"/>
          <p:cNvGrpSpPr/>
          <p:nvPr/>
        </p:nvGrpSpPr>
        <p:grpSpPr>
          <a:xfrm>
            <a:off x="1230281" y="1022431"/>
            <a:ext cx="1408286" cy="463276"/>
            <a:chOff x="2758049" y="1367486"/>
            <a:chExt cx="1829400" cy="601807"/>
          </a:xfrm>
        </p:grpSpPr>
        <p:pic>
          <p:nvPicPr>
            <p:cNvPr id="25" name="Picture 24"/>
            <p:cNvPicPr>
              <a:picLocks noChangeAspect="1"/>
            </p:cNvPicPr>
            <p:nvPr/>
          </p:nvPicPr>
          <p:blipFill rotWithShape="1">
            <a:blip r:embed="rId5">
              <a:lum bright="70000" contrast="-70000"/>
            </a:blip>
            <a:srcRect r="44359" b="54837"/>
            <a:stretch/>
          </p:blipFill>
          <p:spPr>
            <a:xfrm>
              <a:off x="3182379" y="1367486"/>
              <a:ext cx="716612" cy="601807"/>
            </a:xfrm>
            <a:prstGeom prst="rect">
              <a:avLst/>
            </a:prstGeom>
          </p:spPr>
        </p:pic>
        <p:sp>
          <p:nvSpPr>
            <p:cNvPr id="26" name="Freeform 94"/>
            <p:cNvSpPr>
              <a:spLocks noChangeAspect="1" noEditPoints="1"/>
            </p:cNvSpPr>
            <p:nvPr/>
          </p:nvSpPr>
          <p:spPr bwMode="black">
            <a:xfrm>
              <a:off x="2758049" y="1454947"/>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3953111" y="1424846"/>
              <a:ext cx="634338" cy="405753"/>
            </a:xfrm>
            <a:prstGeom prst="rect">
              <a:avLst/>
            </a:prstGeom>
          </p:spPr>
        </p:pic>
      </p:grpSp>
    </p:spTree>
    <p:extLst>
      <p:ext uri="{BB962C8B-B14F-4D97-AF65-F5344CB8AC3E}">
        <p14:creationId xmlns:p14="http://schemas.microsoft.com/office/powerpoint/2010/main" val="38424724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ent Arrow 4"/>
          <p:cNvSpPr/>
          <p:nvPr/>
        </p:nvSpPr>
        <p:spPr>
          <a:xfrm rot="10800000">
            <a:off x="3021733" y="3320227"/>
            <a:ext cx="6903678" cy="2403864"/>
          </a:xfrm>
          <a:prstGeom prst="bentArrow">
            <a:avLst>
              <a:gd name="adj1" fmla="val 4873"/>
              <a:gd name="adj2" fmla="val 8600"/>
              <a:gd name="adj3" fmla="val 13322"/>
              <a:gd name="adj4" fmla="val 294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154" name="Rounded Rectangle 27"/>
          <p:cNvSpPr/>
          <p:nvPr/>
        </p:nvSpPr>
        <p:spPr>
          <a:xfrm>
            <a:off x="1244343" y="1877038"/>
            <a:ext cx="9390161" cy="1632056"/>
          </a:xfrm>
          <a:prstGeom prst="roundRect">
            <a:avLst>
              <a:gd name="adj" fmla="val 5783"/>
            </a:avLst>
          </a:prstGeom>
          <a:solidFill>
            <a:srgbClr val="045BA6"/>
          </a:solidFill>
          <a:ln w="28575" cap="flat" cmpd="sng" algn="ctr">
            <a:solidFill>
              <a:srgbClr val="FFFFFF"/>
            </a:solid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FFFFFF"/>
              </a:solidFill>
              <a:effectLst/>
              <a:uLnTx/>
              <a:uFillTx/>
              <a:latin typeface="Segoe UI"/>
              <a:ea typeface="+mn-ea"/>
              <a:cs typeface="+mn-cs"/>
            </a:endParaRPr>
          </a:p>
        </p:txBody>
      </p:sp>
      <p:sp>
        <p:nvSpPr>
          <p:cNvPr id="2" name="Title 1"/>
          <p:cNvSpPr>
            <a:spLocks noGrp="1"/>
          </p:cNvSpPr>
          <p:nvPr>
            <p:ph type="title"/>
          </p:nvPr>
        </p:nvSpPr>
        <p:spPr/>
        <p:txBody>
          <a:bodyPr/>
          <a:lstStyle/>
          <a:p>
            <a:r>
              <a:rPr lang="de-DE" dirty="0"/>
              <a:t>Mobile app continuous delivery with Microsoft</a:t>
            </a:r>
          </a:p>
        </p:txBody>
      </p:sp>
      <p:sp>
        <p:nvSpPr>
          <p:cNvPr id="4" name="Right Arrow 3"/>
          <p:cNvSpPr/>
          <p:nvPr/>
        </p:nvSpPr>
        <p:spPr>
          <a:xfrm rot="16200000">
            <a:off x="1551351" y="4233503"/>
            <a:ext cx="1736782" cy="288000"/>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8" name="Right Arrow 7"/>
          <p:cNvSpPr/>
          <p:nvPr/>
        </p:nvSpPr>
        <p:spPr>
          <a:xfrm rot="16200000">
            <a:off x="709105" y="4233503"/>
            <a:ext cx="1736782" cy="288000"/>
          </a:xfrm>
          <a:prstGeom prst="rightArrow">
            <a:avLst>
              <a:gd name="adj1" fmla="val 50000"/>
              <a:gd name="adj2" fmla="val 73537"/>
            </a:avLst>
          </a:prstGeom>
          <a:solidFill>
            <a:schemeClr val="accent4"/>
          </a:solidFill>
          <a:ln w="10795" cap="flat" cmpd="sng" algn="ctr">
            <a:noFill/>
            <a:prstDash val="solid"/>
          </a:ln>
          <a:effectLst/>
        </p:spPr>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marL="0" marR="0" lvl="0" indent="0" algn="r" defTabSz="932597"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00B0F0"/>
              </a:solidFill>
              <a:effectLst/>
              <a:uLnTx/>
              <a:uFillTx/>
              <a:latin typeface="Segoe UI"/>
              <a:ea typeface="+mn-ea"/>
              <a:cs typeface="+mn-cs"/>
            </a:endParaRPr>
          </a:p>
        </p:txBody>
      </p:sp>
      <p:sp>
        <p:nvSpPr>
          <p:cNvPr id="13" name="TextBox 12"/>
          <p:cNvSpPr txBox="1"/>
          <p:nvPr/>
        </p:nvSpPr>
        <p:spPr>
          <a:xfrm>
            <a:off x="2811269" y="4184016"/>
            <a:ext cx="1709773" cy="721842"/>
          </a:xfrm>
          <a:prstGeom prst="rect">
            <a:avLst/>
          </a:prstGeom>
        </p:spPr>
        <p:txBody>
          <a:bodyPr vert="horz" wrap="square" lIns="93260" tIns="93260" rIns="93260" bIns="93260" rtlCol="0" anchor="ctr">
            <a:no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Backlog</a:t>
            </a:r>
          </a:p>
        </p:txBody>
      </p:sp>
      <p:sp>
        <p:nvSpPr>
          <p:cNvPr id="15" name="TextBox 14"/>
          <p:cNvSpPr txBox="1"/>
          <p:nvPr/>
        </p:nvSpPr>
        <p:spPr>
          <a:xfrm>
            <a:off x="3328093" y="5619309"/>
            <a:ext cx="3433197" cy="388585"/>
          </a:xfrm>
          <a:prstGeom prst="rect">
            <a:avLst/>
          </a:prstGeom>
        </p:spPr>
        <p:txBody>
          <a:bodyPr vert="horz" wrap="square" lIns="93260" tIns="93260" rIns="93260" bIns="93260" rtlCol="0" anchor="ctr">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Monitor and improve</a:t>
            </a:r>
          </a:p>
        </p:txBody>
      </p:sp>
      <p:sp>
        <p:nvSpPr>
          <p:cNvPr id="47" name="Freeform 5"/>
          <p:cNvSpPr>
            <a:spLocks/>
          </p:cNvSpPr>
          <p:nvPr/>
        </p:nvSpPr>
        <p:spPr bwMode="auto">
          <a:xfrm>
            <a:off x="579437" y="6787357"/>
            <a:ext cx="2801938" cy="169862"/>
          </a:xfrm>
          <a:custGeom>
            <a:avLst/>
            <a:gdLst>
              <a:gd name="T0" fmla="*/ 1523 w 1523"/>
              <a:gd name="T1" fmla="*/ 46 h 93"/>
              <a:gd name="T2" fmla="*/ 1476 w 1523"/>
              <a:gd name="T3" fmla="*/ 93 h 93"/>
              <a:gd name="T4" fmla="*/ 47 w 1523"/>
              <a:gd name="T5" fmla="*/ 93 h 93"/>
              <a:gd name="T6" fmla="*/ 0 w 1523"/>
              <a:gd name="T7" fmla="*/ 46 h 93"/>
              <a:gd name="T8" fmla="*/ 0 w 1523"/>
              <a:gd name="T9" fmla="*/ 46 h 93"/>
              <a:gd name="T10" fmla="*/ 47 w 1523"/>
              <a:gd name="T11" fmla="*/ 0 h 93"/>
              <a:gd name="T12" fmla="*/ 1476 w 1523"/>
              <a:gd name="T13" fmla="*/ 0 h 93"/>
              <a:gd name="T14" fmla="*/ 1523 w 1523"/>
              <a:gd name="T15" fmla="*/ 4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3" h="93">
                <a:moveTo>
                  <a:pt x="1523" y="46"/>
                </a:moveTo>
                <a:cubicBezTo>
                  <a:pt x="1523" y="72"/>
                  <a:pt x="1502" y="93"/>
                  <a:pt x="1476" y="93"/>
                </a:cubicBezTo>
                <a:cubicBezTo>
                  <a:pt x="47" y="93"/>
                  <a:pt x="47" y="93"/>
                  <a:pt x="47" y="93"/>
                </a:cubicBezTo>
                <a:cubicBezTo>
                  <a:pt x="21" y="93"/>
                  <a:pt x="0" y="72"/>
                  <a:pt x="0" y="46"/>
                </a:cubicBezTo>
                <a:cubicBezTo>
                  <a:pt x="0" y="46"/>
                  <a:pt x="0" y="46"/>
                  <a:pt x="0" y="46"/>
                </a:cubicBezTo>
                <a:cubicBezTo>
                  <a:pt x="0" y="21"/>
                  <a:pt x="21" y="0"/>
                  <a:pt x="47" y="0"/>
                </a:cubicBezTo>
                <a:cubicBezTo>
                  <a:pt x="1476" y="0"/>
                  <a:pt x="1476" y="0"/>
                  <a:pt x="1476" y="0"/>
                </a:cubicBezTo>
                <a:cubicBezTo>
                  <a:pt x="1502" y="0"/>
                  <a:pt x="1523" y="21"/>
                  <a:pt x="1523" y="46"/>
                </a:cubicBezTo>
                <a:close/>
              </a:path>
            </a:pathLst>
          </a:custGeom>
          <a:solidFill>
            <a:srgbClr val="022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Freeform 7"/>
          <p:cNvSpPr>
            <a:spLocks/>
          </p:cNvSpPr>
          <p:nvPr/>
        </p:nvSpPr>
        <p:spPr bwMode="auto">
          <a:xfrm>
            <a:off x="671512" y="5955507"/>
            <a:ext cx="901700" cy="895350"/>
          </a:xfrm>
          <a:custGeom>
            <a:avLst/>
            <a:gdLst>
              <a:gd name="T0" fmla="*/ 64 w 490"/>
              <a:gd name="T1" fmla="*/ 469 h 487"/>
              <a:gd name="T2" fmla="*/ 32 w 490"/>
              <a:gd name="T3" fmla="*/ 487 h 487"/>
              <a:gd name="T4" fmla="*/ 26 w 490"/>
              <a:gd name="T5" fmla="*/ 487 h 487"/>
              <a:gd name="T6" fmla="*/ 13 w 490"/>
              <a:gd name="T7" fmla="*/ 462 h 487"/>
              <a:gd name="T8" fmla="*/ 385 w 490"/>
              <a:gd name="T9" fmla="*/ 18 h 487"/>
              <a:gd name="T10" fmla="*/ 416 w 490"/>
              <a:gd name="T11" fmla="*/ 0 h 487"/>
              <a:gd name="T12" fmla="*/ 467 w 490"/>
              <a:gd name="T13" fmla="*/ 0 h 487"/>
              <a:gd name="T14" fmla="*/ 475 w 490"/>
              <a:gd name="T15" fmla="*/ 31 h 487"/>
              <a:gd name="T16" fmla="*/ 64 w 490"/>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487">
                <a:moveTo>
                  <a:pt x="64" y="469"/>
                </a:moveTo>
                <a:cubicBezTo>
                  <a:pt x="54" y="481"/>
                  <a:pt x="42" y="487"/>
                  <a:pt x="32" y="487"/>
                </a:cubicBezTo>
                <a:cubicBezTo>
                  <a:pt x="26" y="487"/>
                  <a:pt x="26" y="487"/>
                  <a:pt x="26" y="487"/>
                </a:cubicBezTo>
                <a:cubicBezTo>
                  <a:pt x="17" y="487"/>
                  <a:pt x="0" y="484"/>
                  <a:pt x="13" y="462"/>
                </a:cubicBezTo>
                <a:cubicBezTo>
                  <a:pt x="21" y="449"/>
                  <a:pt x="385" y="18"/>
                  <a:pt x="385" y="18"/>
                </a:cubicBezTo>
                <a:cubicBezTo>
                  <a:pt x="392" y="8"/>
                  <a:pt x="406" y="0"/>
                  <a:pt x="416" y="0"/>
                </a:cubicBezTo>
                <a:cubicBezTo>
                  <a:pt x="467" y="0"/>
                  <a:pt x="467" y="0"/>
                  <a:pt x="467" y="0"/>
                </a:cubicBezTo>
                <a:cubicBezTo>
                  <a:pt x="477" y="0"/>
                  <a:pt x="490" y="13"/>
                  <a:pt x="475" y="31"/>
                </a:cubicBezTo>
                <a:lnTo>
                  <a:pt x="64"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Freeform 8"/>
          <p:cNvSpPr>
            <a:spLocks/>
          </p:cNvSpPr>
          <p:nvPr/>
        </p:nvSpPr>
        <p:spPr bwMode="auto">
          <a:xfrm>
            <a:off x="2381249" y="5955507"/>
            <a:ext cx="903288" cy="895350"/>
          </a:xfrm>
          <a:custGeom>
            <a:avLst/>
            <a:gdLst>
              <a:gd name="T0" fmla="*/ 427 w 491"/>
              <a:gd name="T1" fmla="*/ 469 h 487"/>
              <a:gd name="T2" fmla="*/ 458 w 491"/>
              <a:gd name="T3" fmla="*/ 487 h 487"/>
              <a:gd name="T4" fmla="*/ 464 w 491"/>
              <a:gd name="T5" fmla="*/ 487 h 487"/>
              <a:gd name="T6" fmla="*/ 477 w 491"/>
              <a:gd name="T7" fmla="*/ 462 h 487"/>
              <a:gd name="T8" fmla="*/ 105 w 491"/>
              <a:gd name="T9" fmla="*/ 18 h 487"/>
              <a:gd name="T10" fmla="*/ 74 w 491"/>
              <a:gd name="T11" fmla="*/ 0 h 487"/>
              <a:gd name="T12" fmla="*/ 23 w 491"/>
              <a:gd name="T13" fmla="*/ 0 h 487"/>
              <a:gd name="T14" fmla="*/ 15 w 491"/>
              <a:gd name="T15" fmla="*/ 31 h 487"/>
              <a:gd name="T16" fmla="*/ 427 w 491"/>
              <a:gd name="T17" fmla="*/ 46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1" h="487">
                <a:moveTo>
                  <a:pt x="427" y="469"/>
                </a:moveTo>
                <a:cubicBezTo>
                  <a:pt x="436" y="481"/>
                  <a:pt x="448" y="487"/>
                  <a:pt x="458" y="487"/>
                </a:cubicBezTo>
                <a:cubicBezTo>
                  <a:pt x="464" y="487"/>
                  <a:pt x="464" y="487"/>
                  <a:pt x="464" y="487"/>
                </a:cubicBezTo>
                <a:cubicBezTo>
                  <a:pt x="473" y="487"/>
                  <a:pt x="491" y="484"/>
                  <a:pt x="477" y="462"/>
                </a:cubicBezTo>
                <a:cubicBezTo>
                  <a:pt x="469" y="449"/>
                  <a:pt x="105" y="18"/>
                  <a:pt x="105" y="18"/>
                </a:cubicBezTo>
                <a:cubicBezTo>
                  <a:pt x="98" y="8"/>
                  <a:pt x="84" y="0"/>
                  <a:pt x="74" y="0"/>
                </a:cubicBezTo>
                <a:cubicBezTo>
                  <a:pt x="23" y="0"/>
                  <a:pt x="23" y="0"/>
                  <a:pt x="23" y="0"/>
                </a:cubicBezTo>
                <a:cubicBezTo>
                  <a:pt x="14" y="0"/>
                  <a:pt x="0" y="13"/>
                  <a:pt x="15" y="31"/>
                </a:cubicBezTo>
                <a:lnTo>
                  <a:pt x="427" y="46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Freeform 9"/>
          <p:cNvSpPr>
            <a:spLocks/>
          </p:cNvSpPr>
          <p:nvPr/>
        </p:nvSpPr>
        <p:spPr bwMode="auto">
          <a:xfrm>
            <a:off x="1268412" y="5955507"/>
            <a:ext cx="304800" cy="196850"/>
          </a:xfrm>
          <a:custGeom>
            <a:avLst/>
            <a:gdLst>
              <a:gd name="T0" fmla="*/ 143 w 166"/>
              <a:gd name="T1" fmla="*/ 0 h 107"/>
              <a:gd name="T2" fmla="*/ 92 w 166"/>
              <a:gd name="T3" fmla="*/ 0 h 107"/>
              <a:gd name="T4" fmla="*/ 61 w 166"/>
              <a:gd name="T5" fmla="*/ 18 h 107"/>
              <a:gd name="T6" fmla="*/ 0 w 166"/>
              <a:gd name="T7" fmla="*/ 90 h 107"/>
              <a:gd name="T8" fmla="*/ 80 w 166"/>
              <a:gd name="T9" fmla="*/ 107 h 107"/>
              <a:gd name="T10" fmla="*/ 151 w 166"/>
              <a:gd name="T11" fmla="*/ 31 h 107"/>
              <a:gd name="T12" fmla="*/ 143 w 166"/>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66" h="107">
                <a:moveTo>
                  <a:pt x="143" y="0"/>
                </a:moveTo>
                <a:cubicBezTo>
                  <a:pt x="92" y="0"/>
                  <a:pt x="92" y="0"/>
                  <a:pt x="92" y="0"/>
                </a:cubicBezTo>
                <a:cubicBezTo>
                  <a:pt x="82" y="0"/>
                  <a:pt x="68" y="8"/>
                  <a:pt x="61" y="18"/>
                </a:cubicBezTo>
                <a:cubicBezTo>
                  <a:pt x="61" y="18"/>
                  <a:pt x="36" y="47"/>
                  <a:pt x="0" y="90"/>
                </a:cubicBezTo>
                <a:cubicBezTo>
                  <a:pt x="80" y="107"/>
                  <a:pt x="80" y="107"/>
                  <a:pt x="80" y="107"/>
                </a:cubicBezTo>
                <a:cubicBezTo>
                  <a:pt x="151" y="31"/>
                  <a:pt x="151" y="31"/>
                  <a:pt x="151" y="31"/>
                </a:cubicBezTo>
                <a:cubicBezTo>
                  <a:pt x="166" y="13"/>
                  <a:pt x="153" y="0"/>
                  <a:pt x="143" y="0"/>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Freeform 10"/>
          <p:cNvSpPr>
            <a:spLocks/>
          </p:cNvSpPr>
          <p:nvPr/>
        </p:nvSpPr>
        <p:spPr bwMode="auto">
          <a:xfrm>
            <a:off x="2381249" y="5955507"/>
            <a:ext cx="371475" cy="254000"/>
          </a:xfrm>
          <a:custGeom>
            <a:avLst/>
            <a:gdLst>
              <a:gd name="T0" fmla="*/ 105 w 202"/>
              <a:gd name="T1" fmla="*/ 18 h 138"/>
              <a:gd name="T2" fmla="*/ 74 w 202"/>
              <a:gd name="T3" fmla="*/ 0 h 138"/>
              <a:gd name="T4" fmla="*/ 23 w 202"/>
              <a:gd name="T5" fmla="*/ 0 h 138"/>
              <a:gd name="T6" fmla="*/ 15 w 202"/>
              <a:gd name="T7" fmla="*/ 31 h 138"/>
              <a:gd name="T8" fmla="*/ 115 w 202"/>
              <a:gd name="T9" fmla="*/ 138 h 138"/>
              <a:gd name="T10" fmla="*/ 202 w 202"/>
              <a:gd name="T11" fmla="*/ 133 h 138"/>
              <a:gd name="T12" fmla="*/ 105 w 202"/>
              <a:gd name="T13" fmla="*/ 18 h 138"/>
            </a:gdLst>
            <a:ahLst/>
            <a:cxnLst>
              <a:cxn ang="0">
                <a:pos x="T0" y="T1"/>
              </a:cxn>
              <a:cxn ang="0">
                <a:pos x="T2" y="T3"/>
              </a:cxn>
              <a:cxn ang="0">
                <a:pos x="T4" y="T5"/>
              </a:cxn>
              <a:cxn ang="0">
                <a:pos x="T6" y="T7"/>
              </a:cxn>
              <a:cxn ang="0">
                <a:pos x="T8" y="T9"/>
              </a:cxn>
              <a:cxn ang="0">
                <a:pos x="T10" y="T11"/>
              </a:cxn>
              <a:cxn ang="0">
                <a:pos x="T12" y="T13"/>
              </a:cxn>
            </a:cxnLst>
            <a:rect l="0" t="0" r="r" b="b"/>
            <a:pathLst>
              <a:path w="202" h="138">
                <a:moveTo>
                  <a:pt x="105" y="18"/>
                </a:moveTo>
                <a:cubicBezTo>
                  <a:pt x="98" y="8"/>
                  <a:pt x="84" y="0"/>
                  <a:pt x="74" y="0"/>
                </a:cubicBezTo>
                <a:cubicBezTo>
                  <a:pt x="23" y="0"/>
                  <a:pt x="23" y="0"/>
                  <a:pt x="23" y="0"/>
                </a:cubicBezTo>
                <a:cubicBezTo>
                  <a:pt x="14" y="0"/>
                  <a:pt x="0" y="13"/>
                  <a:pt x="15" y="31"/>
                </a:cubicBezTo>
                <a:cubicBezTo>
                  <a:pt x="115" y="138"/>
                  <a:pt x="115" y="138"/>
                  <a:pt x="115" y="138"/>
                </a:cubicBezTo>
                <a:cubicBezTo>
                  <a:pt x="202" y="133"/>
                  <a:pt x="202" y="133"/>
                  <a:pt x="202" y="133"/>
                </a:cubicBezTo>
                <a:cubicBezTo>
                  <a:pt x="147" y="68"/>
                  <a:pt x="105" y="18"/>
                  <a:pt x="105" y="18"/>
                </a:cubicBez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Freeform 11"/>
          <p:cNvSpPr>
            <a:spLocks/>
          </p:cNvSpPr>
          <p:nvPr/>
        </p:nvSpPr>
        <p:spPr bwMode="auto">
          <a:xfrm>
            <a:off x="608012" y="5795169"/>
            <a:ext cx="2738438" cy="239712"/>
          </a:xfrm>
          <a:custGeom>
            <a:avLst/>
            <a:gdLst>
              <a:gd name="T0" fmla="*/ 1489 w 1489"/>
              <a:gd name="T1" fmla="*/ 0 h 131"/>
              <a:gd name="T2" fmla="*/ 0 w 1489"/>
              <a:gd name="T3" fmla="*/ 0 h 131"/>
              <a:gd name="T4" fmla="*/ 0 w 1489"/>
              <a:gd name="T5" fmla="*/ 18 h 131"/>
              <a:gd name="T6" fmla="*/ 744 w 1489"/>
              <a:gd name="T7" fmla="*/ 131 h 131"/>
              <a:gd name="T8" fmla="*/ 1489 w 1489"/>
              <a:gd name="T9" fmla="*/ 16 h 131"/>
              <a:gd name="T10" fmla="*/ 1489 w 1489"/>
              <a:gd name="T11" fmla="*/ 0 h 131"/>
            </a:gdLst>
            <a:ahLst/>
            <a:cxnLst>
              <a:cxn ang="0">
                <a:pos x="T0" y="T1"/>
              </a:cxn>
              <a:cxn ang="0">
                <a:pos x="T2" y="T3"/>
              </a:cxn>
              <a:cxn ang="0">
                <a:pos x="T4" y="T5"/>
              </a:cxn>
              <a:cxn ang="0">
                <a:pos x="T6" y="T7"/>
              </a:cxn>
              <a:cxn ang="0">
                <a:pos x="T8" y="T9"/>
              </a:cxn>
              <a:cxn ang="0">
                <a:pos x="T10" y="T11"/>
              </a:cxn>
            </a:cxnLst>
            <a:rect l="0" t="0" r="r" b="b"/>
            <a:pathLst>
              <a:path w="1489" h="131">
                <a:moveTo>
                  <a:pt x="1489" y="0"/>
                </a:moveTo>
                <a:cubicBezTo>
                  <a:pt x="0" y="0"/>
                  <a:pt x="0" y="0"/>
                  <a:pt x="0" y="0"/>
                </a:cubicBezTo>
                <a:cubicBezTo>
                  <a:pt x="0" y="18"/>
                  <a:pt x="0" y="18"/>
                  <a:pt x="0" y="18"/>
                </a:cubicBezTo>
                <a:cubicBezTo>
                  <a:pt x="123" y="84"/>
                  <a:pt x="409" y="131"/>
                  <a:pt x="744" y="131"/>
                </a:cubicBezTo>
                <a:cubicBezTo>
                  <a:pt x="1079" y="131"/>
                  <a:pt x="1367" y="84"/>
                  <a:pt x="1489" y="16"/>
                </a:cubicBezTo>
                <a:lnTo>
                  <a:pt x="1489" y="0"/>
                </a:lnTo>
                <a:close/>
              </a:path>
            </a:pathLst>
          </a:custGeom>
          <a:solidFill>
            <a:srgbClr val="B89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Freeform 26"/>
          <p:cNvSpPr>
            <a:spLocks noEditPoints="1"/>
          </p:cNvSpPr>
          <p:nvPr/>
        </p:nvSpPr>
        <p:spPr bwMode="auto">
          <a:xfrm>
            <a:off x="741362" y="5566569"/>
            <a:ext cx="265113" cy="228600"/>
          </a:xfrm>
          <a:custGeom>
            <a:avLst/>
            <a:gdLst>
              <a:gd name="T0" fmla="*/ 120 w 144"/>
              <a:gd name="T1" fmla="*/ 23 h 124"/>
              <a:gd name="T2" fmla="*/ 103 w 144"/>
              <a:gd name="T3" fmla="*/ 23 h 124"/>
              <a:gd name="T4" fmla="*/ 103 w 144"/>
              <a:gd name="T5" fmla="*/ 4 h 124"/>
              <a:gd name="T6" fmla="*/ 99 w 144"/>
              <a:gd name="T7" fmla="*/ 0 h 124"/>
              <a:gd name="T8" fmla="*/ 4 w 144"/>
              <a:gd name="T9" fmla="*/ 0 h 124"/>
              <a:gd name="T10" fmla="*/ 0 w 144"/>
              <a:gd name="T11" fmla="*/ 4 h 124"/>
              <a:gd name="T12" fmla="*/ 0 w 144"/>
              <a:gd name="T13" fmla="*/ 114 h 124"/>
              <a:gd name="T14" fmla="*/ 4 w 144"/>
              <a:gd name="T15" fmla="*/ 118 h 124"/>
              <a:gd name="T16" fmla="*/ 9 w 144"/>
              <a:gd name="T17" fmla="*/ 118 h 124"/>
              <a:gd name="T18" fmla="*/ 9 w 144"/>
              <a:gd name="T19" fmla="*/ 124 h 124"/>
              <a:gd name="T20" fmla="*/ 95 w 144"/>
              <a:gd name="T21" fmla="*/ 124 h 124"/>
              <a:gd name="T22" fmla="*/ 95 w 144"/>
              <a:gd name="T23" fmla="*/ 118 h 124"/>
              <a:gd name="T24" fmla="*/ 99 w 144"/>
              <a:gd name="T25" fmla="*/ 118 h 124"/>
              <a:gd name="T26" fmla="*/ 103 w 144"/>
              <a:gd name="T27" fmla="*/ 114 h 124"/>
              <a:gd name="T28" fmla="*/ 103 w 144"/>
              <a:gd name="T29" fmla="*/ 92 h 124"/>
              <a:gd name="T30" fmla="*/ 120 w 144"/>
              <a:gd name="T31" fmla="*/ 92 h 124"/>
              <a:gd name="T32" fmla="*/ 144 w 144"/>
              <a:gd name="T33" fmla="*/ 69 h 124"/>
              <a:gd name="T34" fmla="*/ 144 w 144"/>
              <a:gd name="T35" fmla="*/ 47 h 124"/>
              <a:gd name="T36" fmla="*/ 120 w 144"/>
              <a:gd name="T37" fmla="*/ 23 h 124"/>
              <a:gd name="T38" fmla="*/ 132 w 144"/>
              <a:gd name="T39" fmla="*/ 69 h 124"/>
              <a:gd name="T40" fmla="*/ 120 w 144"/>
              <a:gd name="T41" fmla="*/ 81 h 124"/>
              <a:gd name="T42" fmla="*/ 103 w 144"/>
              <a:gd name="T43" fmla="*/ 81 h 124"/>
              <a:gd name="T44" fmla="*/ 103 w 144"/>
              <a:gd name="T45" fmla="*/ 35 h 124"/>
              <a:gd name="T46" fmla="*/ 120 w 144"/>
              <a:gd name="T47" fmla="*/ 35 h 124"/>
              <a:gd name="T48" fmla="*/ 132 w 144"/>
              <a:gd name="T49" fmla="*/ 47 h 124"/>
              <a:gd name="T50" fmla="*/ 132 w 144"/>
              <a:gd name="T51" fmla="*/ 6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4">
                <a:moveTo>
                  <a:pt x="120" y="23"/>
                </a:moveTo>
                <a:cubicBezTo>
                  <a:pt x="103" y="23"/>
                  <a:pt x="103" y="23"/>
                  <a:pt x="103" y="23"/>
                </a:cubicBezTo>
                <a:cubicBezTo>
                  <a:pt x="103" y="4"/>
                  <a:pt x="103" y="4"/>
                  <a:pt x="103" y="4"/>
                </a:cubicBezTo>
                <a:cubicBezTo>
                  <a:pt x="103" y="2"/>
                  <a:pt x="101" y="0"/>
                  <a:pt x="99" y="0"/>
                </a:cubicBezTo>
                <a:cubicBezTo>
                  <a:pt x="4" y="0"/>
                  <a:pt x="4" y="0"/>
                  <a:pt x="4" y="0"/>
                </a:cubicBezTo>
                <a:cubicBezTo>
                  <a:pt x="2" y="0"/>
                  <a:pt x="0" y="2"/>
                  <a:pt x="0" y="4"/>
                </a:cubicBezTo>
                <a:cubicBezTo>
                  <a:pt x="0" y="114"/>
                  <a:pt x="0" y="114"/>
                  <a:pt x="0" y="114"/>
                </a:cubicBezTo>
                <a:cubicBezTo>
                  <a:pt x="0" y="116"/>
                  <a:pt x="2" y="118"/>
                  <a:pt x="4" y="118"/>
                </a:cubicBezTo>
                <a:cubicBezTo>
                  <a:pt x="9" y="118"/>
                  <a:pt x="9" y="118"/>
                  <a:pt x="9" y="118"/>
                </a:cubicBezTo>
                <a:cubicBezTo>
                  <a:pt x="9" y="124"/>
                  <a:pt x="9" y="124"/>
                  <a:pt x="9" y="124"/>
                </a:cubicBezTo>
                <a:cubicBezTo>
                  <a:pt x="95" y="124"/>
                  <a:pt x="95" y="124"/>
                  <a:pt x="95" y="124"/>
                </a:cubicBezTo>
                <a:cubicBezTo>
                  <a:pt x="95" y="118"/>
                  <a:pt x="95" y="118"/>
                  <a:pt x="95" y="118"/>
                </a:cubicBezTo>
                <a:cubicBezTo>
                  <a:pt x="99" y="118"/>
                  <a:pt x="99" y="118"/>
                  <a:pt x="99" y="118"/>
                </a:cubicBezTo>
                <a:cubicBezTo>
                  <a:pt x="101" y="118"/>
                  <a:pt x="103" y="116"/>
                  <a:pt x="103" y="114"/>
                </a:cubicBezTo>
                <a:cubicBezTo>
                  <a:pt x="103" y="92"/>
                  <a:pt x="103" y="92"/>
                  <a:pt x="103" y="92"/>
                </a:cubicBezTo>
                <a:cubicBezTo>
                  <a:pt x="120" y="92"/>
                  <a:pt x="120" y="92"/>
                  <a:pt x="120" y="92"/>
                </a:cubicBezTo>
                <a:cubicBezTo>
                  <a:pt x="133" y="92"/>
                  <a:pt x="144" y="82"/>
                  <a:pt x="144" y="69"/>
                </a:cubicBezTo>
                <a:cubicBezTo>
                  <a:pt x="144" y="47"/>
                  <a:pt x="144" y="47"/>
                  <a:pt x="144" y="47"/>
                </a:cubicBezTo>
                <a:cubicBezTo>
                  <a:pt x="144" y="34"/>
                  <a:pt x="133" y="23"/>
                  <a:pt x="120" y="23"/>
                </a:cubicBezTo>
                <a:close/>
                <a:moveTo>
                  <a:pt x="132" y="69"/>
                </a:moveTo>
                <a:cubicBezTo>
                  <a:pt x="132" y="75"/>
                  <a:pt x="127" y="81"/>
                  <a:pt x="120" y="81"/>
                </a:cubicBezTo>
                <a:cubicBezTo>
                  <a:pt x="103" y="81"/>
                  <a:pt x="103" y="81"/>
                  <a:pt x="103" y="81"/>
                </a:cubicBezTo>
                <a:cubicBezTo>
                  <a:pt x="103" y="35"/>
                  <a:pt x="103" y="35"/>
                  <a:pt x="103" y="35"/>
                </a:cubicBezTo>
                <a:cubicBezTo>
                  <a:pt x="120" y="35"/>
                  <a:pt x="120" y="35"/>
                  <a:pt x="120" y="35"/>
                </a:cubicBezTo>
                <a:cubicBezTo>
                  <a:pt x="127" y="35"/>
                  <a:pt x="132" y="40"/>
                  <a:pt x="132" y="47"/>
                </a:cubicBezTo>
                <a:lnTo>
                  <a:pt x="132" y="69"/>
                </a:lnTo>
                <a:close/>
              </a:path>
            </a:pathLst>
          </a:custGeom>
          <a:solidFill>
            <a:schemeClr val="bg1">
              <a:lumMod val="20000"/>
              <a:lumOff val="8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Freeform 27"/>
          <p:cNvSpPr>
            <a:spLocks/>
          </p:cNvSpPr>
          <p:nvPr/>
        </p:nvSpPr>
        <p:spPr bwMode="auto">
          <a:xfrm>
            <a:off x="760412" y="5649119"/>
            <a:ext cx="71438" cy="30162"/>
          </a:xfrm>
          <a:custGeom>
            <a:avLst/>
            <a:gdLst>
              <a:gd name="T0" fmla="*/ 26 w 39"/>
              <a:gd name="T1" fmla="*/ 5 h 16"/>
              <a:gd name="T2" fmla="*/ 7 w 39"/>
              <a:gd name="T3" fmla="*/ 12 h 16"/>
              <a:gd name="T4" fmla="*/ 3 w 39"/>
              <a:gd name="T5" fmla="*/ 6 h 16"/>
              <a:gd name="T6" fmla="*/ 9 w 39"/>
              <a:gd name="T7" fmla="*/ 0 h 16"/>
              <a:gd name="T8" fmla="*/ 8 w 39"/>
              <a:gd name="T9" fmla="*/ 0 h 16"/>
              <a:gd name="T10" fmla="*/ 0 w 39"/>
              <a:gd name="T11" fmla="*/ 8 h 16"/>
              <a:gd name="T12" fmla="*/ 7 w 39"/>
              <a:gd name="T13" fmla="*/ 16 h 16"/>
              <a:gd name="T14" fmla="*/ 39 w 39"/>
              <a:gd name="T15" fmla="*/ 16 h 16"/>
              <a:gd name="T16" fmla="*/ 26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26" y="5"/>
                </a:moveTo>
                <a:cubicBezTo>
                  <a:pt x="19" y="5"/>
                  <a:pt x="17" y="12"/>
                  <a:pt x="7" y="12"/>
                </a:cubicBezTo>
                <a:cubicBezTo>
                  <a:pt x="5" y="12"/>
                  <a:pt x="3" y="9"/>
                  <a:pt x="3" y="6"/>
                </a:cubicBezTo>
                <a:cubicBezTo>
                  <a:pt x="3" y="3"/>
                  <a:pt x="6" y="0"/>
                  <a:pt x="9" y="0"/>
                </a:cubicBezTo>
                <a:cubicBezTo>
                  <a:pt x="8" y="0"/>
                  <a:pt x="8" y="0"/>
                  <a:pt x="8" y="0"/>
                </a:cubicBezTo>
                <a:cubicBezTo>
                  <a:pt x="4" y="0"/>
                  <a:pt x="0" y="4"/>
                  <a:pt x="0" y="8"/>
                </a:cubicBezTo>
                <a:cubicBezTo>
                  <a:pt x="0" y="13"/>
                  <a:pt x="3" y="16"/>
                  <a:pt x="7" y="16"/>
                </a:cubicBezTo>
                <a:cubicBezTo>
                  <a:pt x="13" y="16"/>
                  <a:pt x="39" y="16"/>
                  <a:pt x="39" y="16"/>
                </a:cubicBezTo>
                <a:cubicBezTo>
                  <a:pt x="39" y="16"/>
                  <a:pt x="38" y="5"/>
                  <a:pt x="26"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Freeform 28"/>
          <p:cNvSpPr>
            <a:spLocks/>
          </p:cNvSpPr>
          <p:nvPr/>
        </p:nvSpPr>
        <p:spPr bwMode="auto">
          <a:xfrm>
            <a:off x="841374" y="5649119"/>
            <a:ext cx="71438" cy="30162"/>
          </a:xfrm>
          <a:custGeom>
            <a:avLst/>
            <a:gdLst>
              <a:gd name="T0" fmla="*/ 13 w 39"/>
              <a:gd name="T1" fmla="*/ 5 h 16"/>
              <a:gd name="T2" fmla="*/ 32 w 39"/>
              <a:gd name="T3" fmla="*/ 12 h 16"/>
              <a:gd name="T4" fmla="*/ 35 w 39"/>
              <a:gd name="T5" fmla="*/ 6 h 16"/>
              <a:gd name="T6" fmla="*/ 30 w 39"/>
              <a:gd name="T7" fmla="*/ 0 h 16"/>
              <a:gd name="T8" fmla="*/ 31 w 39"/>
              <a:gd name="T9" fmla="*/ 0 h 16"/>
              <a:gd name="T10" fmla="*/ 39 w 39"/>
              <a:gd name="T11" fmla="*/ 8 h 16"/>
              <a:gd name="T12" fmla="*/ 32 w 39"/>
              <a:gd name="T13" fmla="*/ 16 h 16"/>
              <a:gd name="T14" fmla="*/ 0 w 39"/>
              <a:gd name="T15" fmla="*/ 16 h 16"/>
              <a:gd name="T16" fmla="*/ 13 w 39"/>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
                <a:moveTo>
                  <a:pt x="13" y="5"/>
                </a:moveTo>
                <a:cubicBezTo>
                  <a:pt x="20" y="5"/>
                  <a:pt x="22" y="12"/>
                  <a:pt x="32" y="12"/>
                </a:cubicBezTo>
                <a:cubicBezTo>
                  <a:pt x="34" y="12"/>
                  <a:pt x="35" y="9"/>
                  <a:pt x="35" y="6"/>
                </a:cubicBezTo>
                <a:cubicBezTo>
                  <a:pt x="35" y="3"/>
                  <a:pt x="33" y="0"/>
                  <a:pt x="30" y="0"/>
                </a:cubicBezTo>
                <a:cubicBezTo>
                  <a:pt x="31" y="0"/>
                  <a:pt x="31" y="0"/>
                  <a:pt x="31" y="0"/>
                </a:cubicBezTo>
                <a:cubicBezTo>
                  <a:pt x="35" y="0"/>
                  <a:pt x="39" y="4"/>
                  <a:pt x="39" y="8"/>
                </a:cubicBezTo>
                <a:cubicBezTo>
                  <a:pt x="39" y="13"/>
                  <a:pt x="36" y="16"/>
                  <a:pt x="32" y="16"/>
                </a:cubicBezTo>
                <a:cubicBezTo>
                  <a:pt x="26" y="16"/>
                  <a:pt x="0" y="16"/>
                  <a:pt x="0" y="16"/>
                </a:cubicBezTo>
                <a:cubicBezTo>
                  <a:pt x="0" y="16"/>
                  <a:pt x="1" y="5"/>
                  <a:pt x="13"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Rectangle 16"/>
          <p:cNvSpPr>
            <a:spLocks noChangeArrowheads="1"/>
          </p:cNvSpPr>
          <p:nvPr/>
        </p:nvSpPr>
        <p:spPr bwMode="auto">
          <a:xfrm>
            <a:off x="1267789" y="5322094"/>
            <a:ext cx="639763" cy="433387"/>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Oval 17"/>
          <p:cNvSpPr>
            <a:spLocks noChangeArrowheads="1"/>
          </p:cNvSpPr>
          <p:nvPr/>
        </p:nvSpPr>
        <p:spPr bwMode="auto">
          <a:xfrm>
            <a:off x="1582114" y="5331619"/>
            <a:ext cx="11113" cy="11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18"/>
          <p:cNvSpPr>
            <a:spLocks noChangeArrowheads="1"/>
          </p:cNvSpPr>
          <p:nvPr/>
        </p:nvSpPr>
        <p:spPr bwMode="auto">
          <a:xfrm>
            <a:off x="1290014" y="5355432"/>
            <a:ext cx="596900" cy="382587"/>
          </a:xfrm>
          <a:prstGeom prst="rect">
            <a:avLst/>
          </a:prstGeom>
          <a:solidFill>
            <a:srgbClr val="45226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Freeform 19"/>
          <p:cNvSpPr>
            <a:spLocks/>
          </p:cNvSpPr>
          <p:nvPr/>
        </p:nvSpPr>
        <p:spPr bwMode="auto">
          <a:xfrm>
            <a:off x="1169364" y="5763419"/>
            <a:ext cx="825500" cy="33337"/>
          </a:xfrm>
          <a:custGeom>
            <a:avLst/>
            <a:gdLst>
              <a:gd name="T0" fmla="*/ 0 w 449"/>
              <a:gd name="T1" fmla="*/ 0 h 18"/>
              <a:gd name="T2" fmla="*/ 0 w 449"/>
              <a:gd name="T3" fmla="*/ 1 h 18"/>
              <a:gd name="T4" fmla="*/ 16 w 449"/>
              <a:gd name="T5" fmla="*/ 18 h 18"/>
              <a:gd name="T6" fmla="*/ 432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7" y="18"/>
                  <a:pt x="16" y="18"/>
                </a:cubicBezTo>
                <a:cubicBezTo>
                  <a:pt x="432" y="18"/>
                  <a:pt x="432" y="18"/>
                  <a:pt x="432" y="18"/>
                </a:cubicBezTo>
                <a:cubicBezTo>
                  <a:pt x="441"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Rectangle 12"/>
          <p:cNvSpPr>
            <a:spLocks noChangeArrowheads="1"/>
          </p:cNvSpPr>
          <p:nvPr/>
        </p:nvSpPr>
        <p:spPr bwMode="auto">
          <a:xfrm>
            <a:off x="2104402" y="5322094"/>
            <a:ext cx="639763" cy="433387"/>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Oval 13"/>
          <p:cNvSpPr>
            <a:spLocks noChangeArrowheads="1"/>
          </p:cNvSpPr>
          <p:nvPr/>
        </p:nvSpPr>
        <p:spPr bwMode="auto">
          <a:xfrm>
            <a:off x="2418727" y="5331619"/>
            <a:ext cx="11113" cy="111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14"/>
          <p:cNvSpPr>
            <a:spLocks noChangeArrowheads="1"/>
          </p:cNvSpPr>
          <p:nvPr/>
        </p:nvSpPr>
        <p:spPr bwMode="auto">
          <a:xfrm>
            <a:off x="2126627" y="5355432"/>
            <a:ext cx="595313" cy="382587"/>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Freeform 15"/>
          <p:cNvSpPr>
            <a:spLocks/>
          </p:cNvSpPr>
          <p:nvPr/>
        </p:nvSpPr>
        <p:spPr bwMode="auto">
          <a:xfrm>
            <a:off x="2004389" y="5763419"/>
            <a:ext cx="825500" cy="33337"/>
          </a:xfrm>
          <a:custGeom>
            <a:avLst/>
            <a:gdLst>
              <a:gd name="T0" fmla="*/ 0 w 449"/>
              <a:gd name="T1" fmla="*/ 0 h 18"/>
              <a:gd name="T2" fmla="*/ 0 w 449"/>
              <a:gd name="T3" fmla="*/ 1 h 18"/>
              <a:gd name="T4" fmla="*/ 17 w 449"/>
              <a:gd name="T5" fmla="*/ 18 h 18"/>
              <a:gd name="T6" fmla="*/ 433 w 449"/>
              <a:gd name="T7" fmla="*/ 18 h 18"/>
              <a:gd name="T8" fmla="*/ 449 w 449"/>
              <a:gd name="T9" fmla="*/ 1 h 18"/>
              <a:gd name="T10" fmla="*/ 449 w 449"/>
              <a:gd name="T11" fmla="*/ 0 h 18"/>
              <a:gd name="T12" fmla="*/ 0 w 44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49" h="18">
                <a:moveTo>
                  <a:pt x="0" y="0"/>
                </a:moveTo>
                <a:cubicBezTo>
                  <a:pt x="0" y="1"/>
                  <a:pt x="0" y="1"/>
                  <a:pt x="0" y="1"/>
                </a:cubicBezTo>
                <a:cubicBezTo>
                  <a:pt x="0" y="10"/>
                  <a:pt x="8" y="18"/>
                  <a:pt x="17" y="18"/>
                </a:cubicBezTo>
                <a:cubicBezTo>
                  <a:pt x="433" y="18"/>
                  <a:pt x="433" y="18"/>
                  <a:pt x="433" y="18"/>
                </a:cubicBezTo>
                <a:cubicBezTo>
                  <a:pt x="442" y="18"/>
                  <a:pt x="449" y="10"/>
                  <a:pt x="449" y="1"/>
                </a:cubicBezTo>
                <a:cubicBezTo>
                  <a:pt x="449" y="0"/>
                  <a:pt x="449" y="0"/>
                  <a:pt x="449" y="0"/>
                </a:cubicBezTo>
                <a:lnTo>
                  <a:pt x="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8" name="Picture 67"/>
          <p:cNvPicPr>
            <a:picLocks noChangeAspect="1"/>
          </p:cNvPicPr>
          <p:nvPr/>
        </p:nvPicPr>
        <p:blipFill>
          <a:blip r:embed="rId3"/>
          <a:stretch>
            <a:fillRect/>
          </a:stretch>
        </p:blipFill>
        <p:spPr>
          <a:xfrm>
            <a:off x="10234619" y="1843948"/>
            <a:ext cx="2201856" cy="1671051"/>
          </a:xfrm>
          <a:prstGeom prst="rect">
            <a:avLst/>
          </a:prstGeom>
        </p:spPr>
      </p:pic>
      <p:grpSp>
        <p:nvGrpSpPr>
          <p:cNvPr id="76" name="Group 75"/>
          <p:cNvGrpSpPr/>
          <p:nvPr/>
        </p:nvGrpSpPr>
        <p:grpSpPr>
          <a:xfrm>
            <a:off x="8393311" y="5420733"/>
            <a:ext cx="4043164" cy="1565855"/>
            <a:chOff x="13708063" y="7750175"/>
            <a:chExt cx="17978438" cy="6962776"/>
          </a:xfrm>
        </p:grpSpPr>
        <p:sp>
          <p:nvSpPr>
            <p:cNvPr id="80" name="Freeform 5"/>
            <p:cNvSpPr>
              <a:spLocks/>
            </p:cNvSpPr>
            <p:nvPr/>
          </p:nvSpPr>
          <p:spPr bwMode="auto">
            <a:xfrm>
              <a:off x="21028026"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5 w 1008"/>
                <a:gd name="T11" fmla="*/ 441 h 869"/>
                <a:gd name="T12" fmla="*/ 115 w 1008"/>
                <a:gd name="T13" fmla="*/ 447 h 869"/>
                <a:gd name="T14" fmla="*/ 41 w 1008"/>
                <a:gd name="T15" fmla="*/ 766 h 869"/>
                <a:gd name="T16" fmla="*/ 88 w 1008"/>
                <a:gd name="T17" fmla="*/ 561 h 869"/>
                <a:gd name="T18" fmla="*/ 57 w 1008"/>
                <a:gd name="T19" fmla="*/ 511 h 869"/>
                <a:gd name="T20" fmla="*/ 3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7 w 1008"/>
                <a:gd name="T63" fmla="*/ 605 h 869"/>
                <a:gd name="T64" fmla="*/ 706 w 1008"/>
                <a:gd name="T65" fmla="*/ 676 h 869"/>
                <a:gd name="T66" fmla="*/ 824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5" y="441"/>
                    <a:pt x="125" y="441"/>
                    <a:pt x="125" y="441"/>
                  </a:cubicBezTo>
                  <a:cubicBezTo>
                    <a:pt x="125" y="441"/>
                    <a:pt x="117" y="439"/>
                    <a:pt x="115" y="447"/>
                  </a:cubicBezTo>
                  <a:cubicBezTo>
                    <a:pt x="41" y="766"/>
                    <a:pt x="41" y="766"/>
                    <a:pt x="41" y="766"/>
                  </a:cubicBezTo>
                  <a:cubicBezTo>
                    <a:pt x="88" y="561"/>
                    <a:pt x="88" y="561"/>
                    <a:pt x="88" y="561"/>
                  </a:cubicBezTo>
                  <a:cubicBezTo>
                    <a:pt x="94" y="539"/>
                    <a:pt x="80" y="516"/>
                    <a:pt x="57" y="511"/>
                  </a:cubicBezTo>
                  <a:cubicBezTo>
                    <a:pt x="3" y="744"/>
                    <a:pt x="3" y="744"/>
                    <a:pt x="3"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7" y="605"/>
                    <a:pt x="707" y="605"/>
                    <a:pt x="707" y="605"/>
                  </a:cubicBezTo>
                  <a:cubicBezTo>
                    <a:pt x="706" y="676"/>
                    <a:pt x="706" y="676"/>
                    <a:pt x="706" y="676"/>
                  </a:cubicBezTo>
                  <a:cubicBezTo>
                    <a:pt x="824" y="676"/>
                    <a:pt x="824" y="676"/>
                    <a:pt x="824"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Freeform 6"/>
            <p:cNvSpPr>
              <a:spLocks/>
            </p:cNvSpPr>
            <p:nvPr/>
          </p:nvSpPr>
          <p:spPr bwMode="auto">
            <a:xfrm>
              <a:off x="21853526"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2"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Freeform 7"/>
            <p:cNvSpPr>
              <a:spLocks/>
            </p:cNvSpPr>
            <p:nvPr/>
          </p:nvSpPr>
          <p:spPr bwMode="auto">
            <a:xfrm>
              <a:off x="21891626" y="12898438"/>
              <a:ext cx="107950" cy="169863"/>
            </a:xfrm>
            <a:custGeom>
              <a:avLst/>
              <a:gdLst>
                <a:gd name="T0" fmla="*/ 26 w 29"/>
                <a:gd name="T1" fmla="*/ 26 h 45"/>
                <a:gd name="T2" fmla="*/ 10 w 29"/>
                <a:gd name="T3" fmla="*/ 0 h 45"/>
                <a:gd name="T4" fmla="*/ 0 w 29"/>
                <a:gd name="T5" fmla="*/ 42 h 45"/>
                <a:gd name="T6" fmla="*/ 26 w 29"/>
                <a:gd name="T7" fmla="*/ 26 h 45"/>
              </a:gdLst>
              <a:ahLst/>
              <a:cxnLst>
                <a:cxn ang="0">
                  <a:pos x="T0" y="T1"/>
                </a:cxn>
                <a:cxn ang="0">
                  <a:pos x="T2" y="T3"/>
                </a:cxn>
                <a:cxn ang="0">
                  <a:pos x="T4" y="T5"/>
                </a:cxn>
                <a:cxn ang="0">
                  <a:pos x="T6" y="T7"/>
                </a:cxn>
              </a:cxnLst>
              <a:rect l="0" t="0" r="r" b="b"/>
              <a:pathLst>
                <a:path w="29" h="45">
                  <a:moveTo>
                    <a:pt x="26" y="26"/>
                  </a:moveTo>
                  <a:cubicBezTo>
                    <a:pt x="29" y="14"/>
                    <a:pt x="21" y="3"/>
                    <a:pt x="10" y="0"/>
                  </a:cubicBezTo>
                  <a:cubicBezTo>
                    <a:pt x="0" y="42"/>
                    <a:pt x="0" y="42"/>
                    <a:pt x="0" y="42"/>
                  </a:cubicBezTo>
                  <a:cubicBezTo>
                    <a:pt x="12"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Freeform 8"/>
            <p:cNvSpPr>
              <a:spLocks/>
            </p:cNvSpPr>
            <p:nvPr/>
          </p:nvSpPr>
          <p:spPr bwMode="auto">
            <a:xfrm>
              <a:off x="21928138" y="12741275"/>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5"/>
                    <a:pt x="21" y="3"/>
                    <a:pt x="10" y="0"/>
                  </a:cubicBezTo>
                  <a:cubicBezTo>
                    <a:pt x="0" y="42"/>
                    <a:pt x="0" y="42"/>
                    <a:pt x="0" y="42"/>
                  </a:cubicBezTo>
                  <a:cubicBezTo>
                    <a:pt x="11" y="45"/>
                    <a:pt x="23" y="38"/>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Freeform 9"/>
            <p:cNvSpPr>
              <a:spLocks/>
            </p:cNvSpPr>
            <p:nvPr/>
          </p:nvSpPr>
          <p:spPr bwMode="auto">
            <a:xfrm>
              <a:off x="21966238" y="12587288"/>
              <a:ext cx="104775" cy="165100"/>
            </a:xfrm>
            <a:custGeom>
              <a:avLst/>
              <a:gdLst>
                <a:gd name="T0" fmla="*/ 9 w 28"/>
                <a:gd name="T1" fmla="*/ 0 h 44"/>
                <a:gd name="T2" fmla="*/ 0 w 28"/>
                <a:gd name="T3" fmla="*/ 41 h 44"/>
                <a:gd name="T4" fmla="*/ 25 w 28"/>
                <a:gd name="T5" fmla="*/ 25 h 44"/>
                <a:gd name="T6" fmla="*/ 9 w 28"/>
                <a:gd name="T7" fmla="*/ 0 h 44"/>
              </a:gdLst>
              <a:ahLst/>
              <a:cxnLst>
                <a:cxn ang="0">
                  <a:pos x="T0" y="T1"/>
                </a:cxn>
                <a:cxn ang="0">
                  <a:pos x="T2" y="T3"/>
                </a:cxn>
                <a:cxn ang="0">
                  <a:pos x="T4" y="T5"/>
                </a:cxn>
                <a:cxn ang="0">
                  <a:pos x="T6" y="T7"/>
                </a:cxn>
              </a:cxnLst>
              <a:rect l="0" t="0" r="r" b="b"/>
              <a:pathLst>
                <a:path w="28" h="44">
                  <a:moveTo>
                    <a:pt x="9" y="0"/>
                  </a:moveTo>
                  <a:cubicBezTo>
                    <a:pt x="0" y="41"/>
                    <a:pt x="0" y="41"/>
                    <a:pt x="0" y="41"/>
                  </a:cubicBezTo>
                  <a:cubicBezTo>
                    <a:pt x="11" y="44"/>
                    <a:pt x="23" y="37"/>
                    <a:pt x="25" y="25"/>
                  </a:cubicBezTo>
                  <a:cubicBezTo>
                    <a:pt x="28" y="14"/>
                    <a:pt x="21" y="2"/>
                    <a:pt x="9"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Freeform 10"/>
            <p:cNvSpPr>
              <a:spLocks/>
            </p:cNvSpPr>
            <p:nvPr/>
          </p:nvSpPr>
          <p:spPr bwMode="auto">
            <a:xfrm>
              <a:off x="22244051" y="12914313"/>
              <a:ext cx="619125" cy="1798638"/>
            </a:xfrm>
            <a:custGeom>
              <a:avLst/>
              <a:gdLst>
                <a:gd name="T0" fmla="*/ 0 w 390"/>
                <a:gd name="T1" fmla="*/ 1133 h 1133"/>
                <a:gd name="T2" fmla="*/ 309 w 390"/>
                <a:gd name="T3" fmla="*/ 1133 h 1133"/>
                <a:gd name="T4" fmla="*/ 390 w 390"/>
                <a:gd name="T5" fmla="*/ 0 h 1133"/>
                <a:gd name="T6" fmla="*/ 80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09" y="1133"/>
                  </a:lnTo>
                  <a:lnTo>
                    <a:pt x="390" y="0"/>
                  </a:lnTo>
                  <a:lnTo>
                    <a:pt x="80" y="0"/>
                  </a:lnTo>
                  <a:lnTo>
                    <a:pt x="0" y="113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Freeform 11"/>
            <p:cNvSpPr>
              <a:spLocks/>
            </p:cNvSpPr>
            <p:nvPr/>
          </p:nvSpPr>
          <p:spPr bwMode="auto">
            <a:xfrm>
              <a:off x="23647401" y="12914313"/>
              <a:ext cx="619125" cy="1798638"/>
            </a:xfrm>
            <a:custGeom>
              <a:avLst/>
              <a:gdLst>
                <a:gd name="T0" fmla="*/ 0 w 390"/>
                <a:gd name="T1" fmla="*/ 0 h 1133"/>
                <a:gd name="T2" fmla="*/ 80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0"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Freeform 12"/>
            <p:cNvSpPr>
              <a:spLocks/>
            </p:cNvSpPr>
            <p:nvPr/>
          </p:nvSpPr>
          <p:spPr bwMode="auto">
            <a:xfrm>
              <a:off x="20742276" y="13373100"/>
              <a:ext cx="1025525" cy="1339850"/>
            </a:xfrm>
            <a:custGeom>
              <a:avLst/>
              <a:gdLst>
                <a:gd name="T0" fmla="*/ 0 w 646"/>
                <a:gd name="T1" fmla="*/ 844 h 844"/>
                <a:gd name="T2" fmla="*/ 501 w 646"/>
                <a:gd name="T3" fmla="*/ 844 h 844"/>
                <a:gd name="T4" fmla="*/ 646 w 646"/>
                <a:gd name="T5" fmla="*/ 113 h 844"/>
                <a:gd name="T6" fmla="*/ 159 w 646"/>
                <a:gd name="T7" fmla="*/ 0 h 844"/>
                <a:gd name="T8" fmla="*/ 0 w 646"/>
                <a:gd name="T9" fmla="*/ 844 h 844"/>
              </a:gdLst>
              <a:ahLst/>
              <a:cxnLst>
                <a:cxn ang="0">
                  <a:pos x="T0" y="T1"/>
                </a:cxn>
                <a:cxn ang="0">
                  <a:pos x="T2" y="T3"/>
                </a:cxn>
                <a:cxn ang="0">
                  <a:pos x="T4" y="T5"/>
                </a:cxn>
                <a:cxn ang="0">
                  <a:pos x="T6" y="T7"/>
                </a:cxn>
                <a:cxn ang="0">
                  <a:pos x="T8" y="T9"/>
                </a:cxn>
              </a:cxnLst>
              <a:rect l="0" t="0" r="r" b="b"/>
              <a:pathLst>
                <a:path w="646" h="844">
                  <a:moveTo>
                    <a:pt x="0" y="844"/>
                  </a:moveTo>
                  <a:lnTo>
                    <a:pt x="501" y="844"/>
                  </a:lnTo>
                  <a:lnTo>
                    <a:pt x="646" y="113"/>
                  </a:lnTo>
                  <a:lnTo>
                    <a:pt x="159" y="0"/>
                  </a:lnTo>
                  <a:lnTo>
                    <a:pt x="0" y="844"/>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Freeform 13"/>
            <p:cNvSpPr>
              <a:spLocks/>
            </p:cNvSpPr>
            <p:nvPr/>
          </p:nvSpPr>
          <p:spPr bwMode="auto">
            <a:xfrm>
              <a:off x="27012901" y="10975975"/>
              <a:ext cx="1090613" cy="1757363"/>
            </a:xfrm>
            <a:custGeom>
              <a:avLst/>
              <a:gdLst>
                <a:gd name="T0" fmla="*/ 201 w 291"/>
                <a:gd name="T1" fmla="*/ 441 h 468"/>
                <a:gd name="T2" fmla="*/ 195 w 291"/>
                <a:gd name="T3" fmla="*/ 468 h 468"/>
                <a:gd name="T4" fmla="*/ 0 w 291"/>
                <a:gd name="T5" fmla="*/ 419 h 468"/>
                <a:gd name="T6" fmla="*/ 7 w 291"/>
                <a:gd name="T7" fmla="*/ 392 h 468"/>
                <a:gd name="T8" fmla="*/ 13 w 291"/>
                <a:gd name="T9" fmla="*/ 394 h 468"/>
                <a:gd name="T10" fmla="*/ 10 w 291"/>
                <a:gd name="T11" fmla="*/ 372 h 468"/>
                <a:gd name="T12" fmla="*/ 8 w 291"/>
                <a:gd name="T13" fmla="*/ 372 h 468"/>
                <a:gd name="T14" fmla="*/ 2 w 291"/>
                <a:gd name="T15" fmla="*/ 361 h 468"/>
                <a:gd name="T16" fmla="*/ 87 w 291"/>
                <a:gd name="T17" fmla="*/ 8 h 468"/>
                <a:gd name="T18" fmla="*/ 97 w 291"/>
                <a:gd name="T19" fmla="*/ 2 h 468"/>
                <a:gd name="T20" fmla="*/ 247 w 291"/>
                <a:gd name="T21" fmla="*/ 40 h 468"/>
                <a:gd name="T22" fmla="*/ 261 w 291"/>
                <a:gd name="T23" fmla="*/ 43 h 468"/>
                <a:gd name="T24" fmla="*/ 267 w 291"/>
                <a:gd name="T25" fmla="*/ 54 h 468"/>
                <a:gd name="T26" fmla="*/ 182 w 291"/>
                <a:gd name="T27" fmla="*/ 407 h 468"/>
                <a:gd name="T28" fmla="*/ 172 w 291"/>
                <a:gd name="T29" fmla="*/ 413 h 468"/>
                <a:gd name="T30" fmla="*/ 93 w 291"/>
                <a:gd name="T31" fmla="*/ 393 h 468"/>
                <a:gd name="T32" fmla="*/ 172 w 291"/>
                <a:gd name="T33" fmla="*/ 413 h 468"/>
                <a:gd name="T34" fmla="*/ 182 w 291"/>
                <a:gd name="T35" fmla="*/ 407 h 468"/>
                <a:gd name="T36" fmla="*/ 238 w 291"/>
                <a:gd name="T37" fmla="*/ 175 h 468"/>
                <a:gd name="T38" fmla="*/ 291 w 291"/>
                <a:gd name="T39" fmla="*/ 142 h 468"/>
                <a:gd name="T40" fmla="*/ 231 w 291"/>
                <a:gd name="T41" fmla="*/ 390 h 468"/>
                <a:gd name="T42" fmla="*/ 231 w 291"/>
                <a:gd name="T43" fmla="*/ 390 h 468"/>
                <a:gd name="T44" fmla="*/ 231 w 291"/>
                <a:gd name="T45" fmla="*/ 390 h 468"/>
                <a:gd name="T46" fmla="*/ 231 w 291"/>
                <a:gd name="T47" fmla="*/ 390 h 468"/>
                <a:gd name="T48" fmla="*/ 231 w 291"/>
                <a:gd name="T49" fmla="*/ 390 h 468"/>
                <a:gd name="T50" fmla="*/ 192 w 291"/>
                <a:gd name="T51" fmla="*/ 439 h 468"/>
                <a:gd name="T52" fmla="*/ 201 w 29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468">
                  <a:moveTo>
                    <a:pt x="201" y="441"/>
                  </a:moveTo>
                  <a:cubicBezTo>
                    <a:pt x="195" y="468"/>
                    <a:pt x="195" y="468"/>
                    <a:pt x="195" y="468"/>
                  </a:cubicBezTo>
                  <a:cubicBezTo>
                    <a:pt x="0" y="419"/>
                    <a:pt x="0" y="419"/>
                    <a:pt x="0" y="419"/>
                  </a:cubicBezTo>
                  <a:cubicBezTo>
                    <a:pt x="7" y="392"/>
                    <a:pt x="7" y="392"/>
                    <a:pt x="7" y="392"/>
                  </a:cubicBezTo>
                  <a:cubicBezTo>
                    <a:pt x="13" y="394"/>
                    <a:pt x="13" y="394"/>
                    <a:pt x="13" y="394"/>
                  </a:cubicBezTo>
                  <a:cubicBezTo>
                    <a:pt x="10" y="372"/>
                    <a:pt x="10" y="372"/>
                    <a:pt x="10" y="372"/>
                  </a:cubicBezTo>
                  <a:cubicBezTo>
                    <a:pt x="8" y="372"/>
                    <a:pt x="8" y="372"/>
                    <a:pt x="8" y="372"/>
                  </a:cubicBezTo>
                  <a:cubicBezTo>
                    <a:pt x="8" y="372"/>
                    <a:pt x="0" y="370"/>
                    <a:pt x="2" y="361"/>
                  </a:cubicBezTo>
                  <a:cubicBezTo>
                    <a:pt x="87" y="8"/>
                    <a:pt x="87" y="8"/>
                    <a:pt x="87" y="8"/>
                  </a:cubicBezTo>
                  <a:cubicBezTo>
                    <a:pt x="87" y="8"/>
                    <a:pt x="89" y="0"/>
                    <a:pt x="97" y="2"/>
                  </a:cubicBezTo>
                  <a:cubicBezTo>
                    <a:pt x="247" y="40"/>
                    <a:pt x="247" y="40"/>
                    <a:pt x="247" y="40"/>
                  </a:cubicBezTo>
                  <a:cubicBezTo>
                    <a:pt x="261" y="43"/>
                    <a:pt x="261" y="43"/>
                    <a:pt x="261" y="43"/>
                  </a:cubicBezTo>
                  <a:cubicBezTo>
                    <a:pt x="261" y="43"/>
                    <a:pt x="269" y="45"/>
                    <a:pt x="267" y="54"/>
                  </a:cubicBezTo>
                  <a:cubicBezTo>
                    <a:pt x="182" y="407"/>
                    <a:pt x="182" y="407"/>
                    <a:pt x="182" y="407"/>
                  </a:cubicBezTo>
                  <a:cubicBezTo>
                    <a:pt x="182" y="407"/>
                    <a:pt x="180" y="415"/>
                    <a:pt x="172" y="413"/>
                  </a:cubicBezTo>
                  <a:cubicBezTo>
                    <a:pt x="93" y="393"/>
                    <a:pt x="93" y="393"/>
                    <a:pt x="93" y="393"/>
                  </a:cubicBezTo>
                  <a:cubicBezTo>
                    <a:pt x="172" y="413"/>
                    <a:pt x="172" y="413"/>
                    <a:pt x="172" y="413"/>
                  </a:cubicBezTo>
                  <a:cubicBezTo>
                    <a:pt x="180" y="415"/>
                    <a:pt x="182" y="407"/>
                    <a:pt x="182" y="407"/>
                  </a:cubicBezTo>
                  <a:cubicBezTo>
                    <a:pt x="238" y="175"/>
                    <a:pt x="238" y="175"/>
                    <a:pt x="238" y="175"/>
                  </a:cubicBezTo>
                  <a:cubicBezTo>
                    <a:pt x="244" y="151"/>
                    <a:pt x="267" y="136"/>
                    <a:pt x="291" y="142"/>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231" y="390"/>
                    <a:pt x="231" y="390"/>
                    <a:pt x="231" y="390"/>
                  </a:cubicBezTo>
                  <a:cubicBezTo>
                    <a:pt x="192" y="439"/>
                    <a:pt x="192" y="439"/>
                    <a:pt x="192" y="439"/>
                  </a:cubicBezTo>
                  <a:lnTo>
                    <a:pt x="201"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Freeform 14"/>
            <p:cNvSpPr>
              <a:spLocks/>
            </p:cNvSpPr>
            <p:nvPr/>
          </p:nvSpPr>
          <p:spPr bwMode="auto">
            <a:xfrm>
              <a:off x="26382663" y="12542838"/>
              <a:ext cx="1395413" cy="2170113"/>
            </a:xfrm>
            <a:custGeom>
              <a:avLst/>
              <a:gdLst>
                <a:gd name="T0" fmla="*/ 378 w 879"/>
                <a:gd name="T1" fmla="*/ 0 h 1367"/>
                <a:gd name="T2" fmla="*/ 879 w 879"/>
                <a:gd name="T3" fmla="*/ 125 h 1367"/>
                <a:gd name="T4" fmla="*/ 527 w 879"/>
                <a:gd name="T5" fmla="*/ 1367 h 1367"/>
                <a:gd name="T6" fmla="*/ 0 w 879"/>
                <a:gd name="T7" fmla="*/ 1367 h 1367"/>
                <a:gd name="T8" fmla="*/ 378 w 879"/>
                <a:gd name="T9" fmla="*/ 0 h 1367"/>
              </a:gdLst>
              <a:ahLst/>
              <a:cxnLst>
                <a:cxn ang="0">
                  <a:pos x="T0" y="T1"/>
                </a:cxn>
                <a:cxn ang="0">
                  <a:pos x="T2" y="T3"/>
                </a:cxn>
                <a:cxn ang="0">
                  <a:pos x="T4" y="T5"/>
                </a:cxn>
                <a:cxn ang="0">
                  <a:pos x="T6" y="T7"/>
                </a:cxn>
                <a:cxn ang="0">
                  <a:pos x="T8" y="T9"/>
                </a:cxn>
              </a:cxnLst>
              <a:rect l="0" t="0" r="r" b="b"/>
              <a:pathLst>
                <a:path w="879" h="1367">
                  <a:moveTo>
                    <a:pt x="378" y="0"/>
                  </a:moveTo>
                  <a:lnTo>
                    <a:pt x="879" y="125"/>
                  </a:lnTo>
                  <a:lnTo>
                    <a:pt x="527" y="1367"/>
                  </a:lnTo>
                  <a:lnTo>
                    <a:pt x="0" y="1367"/>
                  </a:lnTo>
                  <a:lnTo>
                    <a:pt x="378"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Freeform 15"/>
            <p:cNvSpPr>
              <a:spLocks/>
            </p:cNvSpPr>
            <p:nvPr/>
          </p:nvSpPr>
          <p:spPr bwMode="auto">
            <a:xfrm>
              <a:off x="24449088" y="10975975"/>
              <a:ext cx="1130300" cy="1757363"/>
            </a:xfrm>
            <a:custGeom>
              <a:avLst/>
              <a:gdLst>
                <a:gd name="T0" fmla="*/ 93 w 301"/>
                <a:gd name="T1" fmla="*/ 441 h 468"/>
                <a:gd name="T2" fmla="*/ 99 w 301"/>
                <a:gd name="T3" fmla="*/ 468 h 468"/>
                <a:gd name="T4" fmla="*/ 301 w 301"/>
                <a:gd name="T5" fmla="*/ 419 h 468"/>
                <a:gd name="T6" fmla="*/ 295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6 w 301"/>
                <a:gd name="T21" fmla="*/ 40 h 468"/>
                <a:gd name="T22" fmla="*/ 31 w 301"/>
                <a:gd name="T23" fmla="*/ 43 h 468"/>
                <a:gd name="T24" fmla="*/ 25 w 301"/>
                <a:gd name="T25" fmla="*/ 54 h 468"/>
                <a:gd name="T26" fmla="*/ 113 w 301"/>
                <a:gd name="T27" fmla="*/ 407 h 468"/>
                <a:gd name="T28" fmla="*/ 123 w 301"/>
                <a:gd name="T29" fmla="*/ 413 h 468"/>
                <a:gd name="T30" fmla="*/ 206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5" y="392"/>
                    <a:pt x="295" y="392"/>
                    <a:pt x="295"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6" y="40"/>
                    <a:pt x="46" y="40"/>
                    <a:pt x="46" y="40"/>
                  </a:cubicBezTo>
                  <a:cubicBezTo>
                    <a:pt x="31" y="43"/>
                    <a:pt x="31" y="43"/>
                    <a:pt x="31" y="43"/>
                  </a:cubicBezTo>
                  <a:cubicBezTo>
                    <a:pt x="31" y="43"/>
                    <a:pt x="23" y="45"/>
                    <a:pt x="25" y="54"/>
                  </a:cubicBezTo>
                  <a:cubicBezTo>
                    <a:pt x="113" y="407"/>
                    <a:pt x="113" y="407"/>
                    <a:pt x="113" y="407"/>
                  </a:cubicBezTo>
                  <a:cubicBezTo>
                    <a:pt x="113" y="407"/>
                    <a:pt x="115" y="415"/>
                    <a:pt x="123" y="413"/>
                  </a:cubicBezTo>
                  <a:cubicBezTo>
                    <a:pt x="206" y="393"/>
                    <a:pt x="206" y="393"/>
                    <a:pt x="206"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Freeform 16"/>
            <p:cNvSpPr>
              <a:spLocks/>
            </p:cNvSpPr>
            <p:nvPr/>
          </p:nvSpPr>
          <p:spPr bwMode="auto">
            <a:xfrm>
              <a:off x="24787226"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Freeform 17"/>
            <p:cNvSpPr>
              <a:spLocks/>
            </p:cNvSpPr>
            <p:nvPr/>
          </p:nvSpPr>
          <p:spPr bwMode="auto">
            <a:xfrm>
              <a:off x="13993813" y="10280650"/>
              <a:ext cx="3781425" cy="3263900"/>
            </a:xfrm>
            <a:custGeom>
              <a:avLst/>
              <a:gdLst>
                <a:gd name="T0" fmla="*/ 992 w 1008"/>
                <a:gd name="T1" fmla="*/ 0 h 869"/>
                <a:gd name="T2" fmla="*/ 185 w 1008"/>
                <a:gd name="T3" fmla="*/ 0 h 869"/>
                <a:gd name="T4" fmla="*/ 169 w 1008"/>
                <a:gd name="T5" fmla="*/ 16 h 869"/>
                <a:gd name="T6" fmla="*/ 169 w 1008"/>
                <a:gd name="T7" fmla="*/ 452 h 869"/>
                <a:gd name="T8" fmla="*/ 138 w 1008"/>
                <a:gd name="T9" fmla="*/ 444 h 869"/>
                <a:gd name="T10" fmla="*/ 124 w 1008"/>
                <a:gd name="T11" fmla="*/ 441 h 869"/>
                <a:gd name="T12" fmla="*/ 115 w 1008"/>
                <a:gd name="T13" fmla="*/ 447 h 869"/>
                <a:gd name="T14" fmla="*/ 40 w 1008"/>
                <a:gd name="T15" fmla="*/ 766 h 869"/>
                <a:gd name="T16" fmla="*/ 88 w 1008"/>
                <a:gd name="T17" fmla="*/ 561 h 869"/>
                <a:gd name="T18" fmla="*/ 57 w 1008"/>
                <a:gd name="T19" fmla="*/ 511 h 869"/>
                <a:gd name="T20" fmla="*/ 2 w 1008"/>
                <a:gd name="T21" fmla="*/ 744 h 869"/>
                <a:gd name="T22" fmla="*/ 2 w 1008"/>
                <a:gd name="T23" fmla="*/ 744 h 869"/>
                <a:gd name="T24" fmla="*/ 2 w 1008"/>
                <a:gd name="T25" fmla="*/ 745 h 869"/>
                <a:gd name="T26" fmla="*/ 2 w 1008"/>
                <a:gd name="T27" fmla="*/ 745 h 869"/>
                <a:gd name="T28" fmla="*/ 2 w 1008"/>
                <a:gd name="T29" fmla="*/ 745 h 869"/>
                <a:gd name="T30" fmla="*/ 15 w 1008"/>
                <a:gd name="T31" fmla="*/ 802 h 869"/>
                <a:gd name="T32" fmla="*/ 6 w 1008"/>
                <a:gd name="T33" fmla="*/ 800 h 869"/>
                <a:gd name="T34" fmla="*/ 0 w 1008"/>
                <a:gd name="T35" fmla="*/ 825 h 869"/>
                <a:gd name="T36" fmla="*/ 188 w 1008"/>
                <a:gd name="T37" fmla="*/ 869 h 869"/>
                <a:gd name="T38" fmla="*/ 194 w 1008"/>
                <a:gd name="T39" fmla="*/ 844 h 869"/>
                <a:gd name="T40" fmla="*/ 188 w 1008"/>
                <a:gd name="T41" fmla="*/ 843 h 869"/>
                <a:gd name="T42" fmla="*/ 200 w 1008"/>
                <a:gd name="T43" fmla="*/ 826 h 869"/>
                <a:gd name="T44" fmla="*/ 201 w 1008"/>
                <a:gd name="T45" fmla="*/ 826 h 869"/>
                <a:gd name="T46" fmla="*/ 211 w 1008"/>
                <a:gd name="T47" fmla="*/ 820 h 869"/>
                <a:gd name="T48" fmla="*/ 262 w 1008"/>
                <a:gd name="T49" fmla="*/ 601 h 869"/>
                <a:gd name="T50" fmla="*/ 364 w 1008"/>
                <a:gd name="T51" fmla="*/ 634 h 869"/>
                <a:gd name="T52" fmla="*/ 364 w 1008"/>
                <a:gd name="T53" fmla="*/ 676 h 869"/>
                <a:gd name="T54" fmla="*/ 481 w 1008"/>
                <a:gd name="T55" fmla="*/ 676 h 869"/>
                <a:gd name="T56" fmla="*/ 481 w 1008"/>
                <a:gd name="T57" fmla="*/ 605 h 869"/>
                <a:gd name="T58" fmla="*/ 514 w 1008"/>
                <a:gd name="T59" fmla="*/ 582 h 869"/>
                <a:gd name="T60" fmla="*/ 673 w 1008"/>
                <a:gd name="T61" fmla="*/ 582 h 869"/>
                <a:gd name="T62" fmla="*/ 706 w 1008"/>
                <a:gd name="T63" fmla="*/ 605 h 869"/>
                <a:gd name="T64" fmla="*/ 706 w 1008"/>
                <a:gd name="T65" fmla="*/ 676 h 869"/>
                <a:gd name="T66" fmla="*/ 823 w 1008"/>
                <a:gd name="T67" fmla="*/ 676 h 869"/>
                <a:gd name="T68" fmla="*/ 824 w 1008"/>
                <a:gd name="T69" fmla="*/ 634 h 869"/>
                <a:gd name="T70" fmla="*/ 949 w 1008"/>
                <a:gd name="T71" fmla="*/ 594 h 869"/>
                <a:gd name="T72" fmla="*/ 967 w 1008"/>
                <a:gd name="T73" fmla="*/ 582 h 869"/>
                <a:gd name="T74" fmla="*/ 992 w 1008"/>
                <a:gd name="T75" fmla="*/ 582 h 869"/>
                <a:gd name="T76" fmla="*/ 1008 w 1008"/>
                <a:gd name="T77" fmla="*/ 565 h 869"/>
                <a:gd name="T78" fmla="*/ 1008 w 1008"/>
                <a:gd name="T79" fmla="*/ 16 h 869"/>
                <a:gd name="T80" fmla="*/ 992 w 1008"/>
                <a:gd name="T81"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8" h="869">
                  <a:moveTo>
                    <a:pt x="992" y="0"/>
                  </a:moveTo>
                  <a:cubicBezTo>
                    <a:pt x="185" y="0"/>
                    <a:pt x="185" y="0"/>
                    <a:pt x="185" y="0"/>
                  </a:cubicBezTo>
                  <a:cubicBezTo>
                    <a:pt x="176" y="0"/>
                    <a:pt x="169" y="7"/>
                    <a:pt x="169" y="16"/>
                  </a:cubicBezTo>
                  <a:cubicBezTo>
                    <a:pt x="169" y="452"/>
                    <a:pt x="169" y="452"/>
                    <a:pt x="169" y="452"/>
                  </a:cubicBezTo>
                  <a:cubicBezTo>
                    <a:pt x="138" y="444"/>
                    <a:pt x="138" y="444"/>
                    <a:pt x="138" y="444"/>
                  </a:cubicBezTo>
                  <a:cubicBezTo>
                    <a:pt x="124" y="441"/>
                    <a:pt x="124" y="441"/>
                    <a:pt x="124" y="441"/>
                  </a:cubicBezTo>
                  <a:cubicBezTo>
                    <a:pt x="124" y="441"/>
                    <a:pt x="117" y="439"/>
                    <a:pt x="115" y="447"/>
                  </a:cubicBezTo>
                  <a:cubicBezTo>
                    <a:pt x="40" y="766"/>
                    <a:pt x="40" y="766"/>
                    <a:pt x="40" y="766"/>
                  </a:cubicBezTo>
                  <a:cubicBezTo>
                    <a:pt x="88" y="561"/>
                    <a:pt x="88" y="561"/>
                    <a:pt x="88" y="561"/>
                  </a:cubicBezTo>
                  <a:cubicBezTo>
                    <a:pt x="93" y="539"/>
                    <a:pt x="79" y="516"/>
                    <a:pt x="57" y="511"/>
                  </a:cubicBezTo>
                  <a:cubicBezTo>
                    <a:pt x="2" y="744"/>
                    <a:pt x="2" y="744"/>
                    <a:pt x="2" y="744"/>
                  </a:cubicBezTo>
                  <a:cubicBezTo>
                    <a:pt x="2" y="744"/>
                    <a:pt x="2" y="744"/>
                    <a:pt x="2" y="744"/>
                  </a:cubicBezTo>
                  <a:cubicBezTo>
                    <a:pt x="2" y="745"/>
                    <a:pt x="2" y="745"/>
                    <a:pt x="2" y="745"/>
                  </a:cubicBezTo>
                  <a:cubicBezTo>
                    <a:pt x="2" y="745"/>
                    <a:pt x="2" y="745"/>
                    <a:pt x="2" y="745"/>
                  </a:cubicBezTo>
                  <a:cubicBezTo>
                    <a:pt x="2" y="745"/>
                    <a:pt x="2" y="745"/>
                    <a:pt x="2" y="745"/>
                  </a:cubicBezTo>
                  <a:cubicBezTo>
                    <a:pt x="15" y="802"/>
                    <a:pt x="15" y="802"/>
                    <a:pt x="15" y="802"/>
                  </a:cubicBezTo>
                  <a:cubicBezTo>
                    <a:pt x="6" y="800"/>
                    <a:pt x="6" y="800"/>
                    <a:pt x="6" y="800"/>
                  </a:cubicBezTo>
                  <a:cubicBezTo>
                    <a:pt x="0" y="825"/>
                    <a:pt x="0" y="825"/>
                    <a:pt x="0" y="825"/>
                  </a:cubicBezTo>
                  <a:cubicBezTo>
                    <a:pt x="188" y="869"/>
                    <a:pt x="188" y="869"/>
                    <a:pt x="188" y="869"/>
                  </a:cubicBezTo>
                  <a:cubicBezTo>
                    <a:pt x="194" y="844"/>
                    <a:pt x="194" y="844"/>
                    <a:pt x="194" y="844"/>
                  </a:cubicBezTo>
                  <a:cubicBezTo>
                    <a:pt x="188" y="843"/>
                    <a:pt x="188" y="843"/>
                    <a:pt x="188" y="843"/>
                  </a:cubicBezTo>
                  <a:cubicBezTo>
                    <a:pt x="200" y="826"/>
                    <a:pt x="200" y="826"/>
                    <a:pt x="200" y="826"/>
                  </a:cubicBezTo>
                  <a:cubicBezTo>
                    <a:pt x="201" y="826"/>
                    <a:pt x="201" y="826"/>
                    <a:pt x="201" y="826"/>
                  </a:cubicBezTo>
                  <a:cubicBezTo>
                    <a:pt x="201" y="826"/>
                    <a:pt x="209" y="828"/>
                    <a:pt x="211" y="820"/>
                  </a:cubicBezTo>
                  <a:cubicBezTo>
                    <a:pt x="262" y="601"/>
                    <a:pt x="262" y="601"/>
                    <a:pt x="262" y="601"/>
                  </a:cubicBezTo>
                  <a:cubicBezTo>
                    <a:pt x="364" y="634"/>
                    <a:pt x="364" y="634"/>
                    <a:pt x="364" y="634"/>
                  </a:cubicBezTo>
                  <a:cubicBezTo>
                    <a:pt x="364" y="676"/>
                    <a:pt x="364" y="676"/>
                    <a:pt x="364" y="676"/>
                  </a:cubicBezTo>
                  <a:cubicBezTo>
                    <a:pt x="481" y="676"/>
                    <a:pt x="481" y="676"/>
                    <a:pt x="481" y="676"/>
                  </a:cubicBezTo>
                  <a:cubicBezTo>
                    <a:pt x="481" y="605"/>
                    <a:pt x="481" y="605"/>
                    <a:pt x="481" y="605"/>
                  </a:cubicBezTo>
                  <a:cubicBezTo>
                    <a:pt x="514" y="582"/>
                    <a:pt x="514" y="582"/>
                    <a:pt x="514" y="582"/>
                  </a:cubicBezTo>
                  <a:cubicBezTo>
                    <a:pt x="673" y="582"/>
                    <a:pt x="673" y="582"/>
                    <a:pt x="673" y="582"/>
                  </a:cubicBezTo>
                  <a:cubicBezTo>
                    <a:pt x="706" y="605"/>
                    <a:pt x="706" y="605"/>
                    <a:pt x="706" y="605"/>
                  </a:cubicBezTo>
                  <a:cubicBezTo>
                    <a:pt x="706" y="676"/>
                    <a:pt x="706" y="676"/>
                    <a:pt x="706" y="676"/>
                  </a:cubicBezTo>
                  <a:cubicBezTo>
                    <a:pt x="823" y="676"/>
                    <a:pt x="823" y="676"/>
                    <a:pt x="823" y="676"/>
                  </a:cubicBezTo>
                  <a:cubicBezTo>
                    <a:pt x="824" y="634"/>
                    <a:pt x="824" y="634"/>
                    <a:pt x="824" y="634"/>
                  </a:cubicBezTo>
                  <a:cubicBezTo>
                    <a:pt x="949" y="594"/>
                    <a:pt x="949" y="594"/>
                    <a:pt x="949" y="594"/>
                  </a:cubicBezTo>
                  <a:cubicBezTo>
                    <a:pt x="967" y="582"/>
                    <a:pt x="967" y="582"/>
                    <a:pt x="967" y="582"/>
                  </a:cubicBezTo>
                  <a:cubicBezTo>
                    <a:pt x="992" y="582"/>
                    <a:pt x="992" y="582"/>
                    <a:pt x="992" y="582"/>
                  </a:cubicBezTo>
                  <a:cubicBezTo>
                    <a:pt x="1001" y="582"/>
                    <a:pt x="1008" y="575"/>
                    <a:pt x="1008" y="565"/>
                  </a:cubicBezTo>
                  <a:cubicBezTo>
                    <a:pt x="1008" y="16"/>
                    <a:pt x="1008" y="16"/>
                    <a:pt x="1008" y="16"/>
                  </a:cubicBezTo>
                  <a:cubicBezTo>
                    <a:pt x="1008" y="7"/>
                    <a:pt x="1001" y="0"/>
                    <a:pt x="992"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 name="Freeform 18"/>
            <p:cNvSpPr>
              <a:spLocks/>
            </p:cNvSpPr>
            <p:nvPr/>
          </p:nvSpPr>
          <p:spPr bwMode="auto">
            <a:xfrm>
              <a:off x="14819313" y="13057188"/>
              <a:ext cx="107950" cy="165100"/>
            </a:xfrm>
            <a:custGeom>
              <a:avLst/>
              <a:gdLst>
                <a:gd name="T0" fmla="*/ 26 w 29"/>
                <a:gd name="T1" fmla="*/ 26 h 44"/>
                <a:gd name="T2" fmla="*/ 10 w 29"/>
                <a:gd name="T3" fmla="*/ 0 h 44"/>
                <a:gd name="T4" fmla="*/ 0 w 29"/>
                <a:gd name="T5" fmla="*/ 42 h 44"/>
                <a:gd name="T6" fmla="*/ 26 w 29"/>
                <a:gd name="T7" fmla="*/ 26 h 44"/>
              </a:gdLst>
              <a:ahLst/>
              <a:cxnLst>
                <a:cxn ang="0">
                  <a:pos x="T0" y="T1"/>
                </a:cxn>
                <a:cxn ang="0">
                  <a:pos x="T2" y="T3"/>
                </a:cxn>
                <a:cxn ang="0">
                  <a:pos x="T4" y="T5"/>
                </a:cxn>
                <a:cxn ang="0">
                  <a:pos x="T6" y="T7"/>
                </a:cxn>
              </a:cxnLst>
              <a:rect l="0" t="0" r="r" b="b"/>
              <a:pathLst>
                <a:path w="29" h="44">
                  <a:moveTo>
                    <a:pt x="26" y="26"/>
                  </a:moveTo>
                  <a:cubicBezTo>
                    <a:pt x="29"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Freeform 19"/>
            <p:cNvSpPr>
              <a:spLocks/>
            </p:cNvSpPr>
            <p:nvPr/>
          </p:nvSpPr>
          <p:spPr bwMode="auto">
            <a:xfrm>
              <a:off x="14855826"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 name="Freeform 20"/>
            <p:cNvSpPr>
              <a:spLocks/>
            </p:cNvSpPr>
            <p:nvPr/>
          </p:nvSpPr>
          <p:spPr bwMode="auto">
            <a:xfrm>
              <a:off x="14893926"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Freeform 21"/>
            <p:cNvSpPr>
              <a:spLocks/>
            </p:cNvSpPr>
            <p:nvPr/>
          </p:nvSpPr>
          <p:spPr bwMode="auto">
            <a:xfrm>
              <a:off x="14927263"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Freeform 22"/>
            <p:cNvSpPr>
              <a:spLocks/>
            </p:cNvSpPr>
            <p:nvPr/>
          </p:nvSpPr>
          <p:spPr bwMode="auto">
            <a:xfrm>
              <a:off x="15208251" y="12914313"/>
              <a:ext cx="619125" cy="1798638"/>
            </a:xfrm>
            <a:custGeom>
              <a:avLst/>
              <a:gdLst>
                <a:gd name="T0" fmla="*/ 0 w 390"/>
                <a:gd name="T1" fmla="*/ 1133 h 1133"/>
                <a:gd name="T2" fmla="*/ 310 w 390"/>
                <a:gd name="T3" fmla="*/ 1133 h 1133"/>
                <a:gd name="T4" fmla="*/ 390 w 390"/>
                <a:gd name="T5" fmla="*/ 0 h 1133"/>
                <a:gd name="T6" fmla="*/ 81 w 390"/>
                <a:gd name="T7" fmla="*/ 0 h 1133"/>
                <a:gd name="T8" fmla="*/ 0 w 390"/>
                <a:gd name="T9" fmla="*/ 1133 h 1133"/>
              </a:gdLst>
              <a:ahLst/>
              <a:cxnLst>
                <a:cxn ang="0">
                  <a:pos x="T0" y="T1"/>
                </a:cxn>
                <a:cxn ang="0">
                  <a:pos x="T2" y="T3"/>
                </a:cxn>
                <a:cxn ang="0">
                  <a:pos x="T4" y="T5"/>
                </a:cxn>
                <a:cxn ang="0">
                  <a:pos x="T6" y="T7"/>
                </a:cxn>
                <a:cxn ang="0">
                  <a:pos x="T8" y="T9"/>
                </a:cxn>
              </a:cxnLst>
              <a:rect l="0" t="0" r="r" b="b"/>
              <a:pathLst>
                <a:path w="390" h="1133">
                  <a:moveTo>
                    <a:pt x="0" y="1133"/>
                  </a:moveTo>
                  <a:lnTo>
                    <a:pt x="310" y="1133"/>
                  </a:lnTo>
                  <a:lnTo>
                    <a:pt x="390" y="0"/>
                  </a:lnTo>
                  <a:lnTo>
                    <a:pt x="81" y="0"/>
                  </a:lnTo>
                  <a:lnTo>
                    <a:pt x="0" y="113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Freeform 23"/>
            <p:cNvSpPr>
              <a:spLocks/>
            </p:cNvSpPr>
            <p:nvPr/>
          </p:nvSpPr>
          <p:spPr bwMode="auto">
            <a:xfrm>
              <a:off x="16611601" y="12914313"/>
              <a:ext cx="619125" cy="1798638"/>
            </a:xfrm>
            <a:custGeom>
              <a:avLst/>
              <a:gdLst>
                <a:gd name="T0" fmla="*/ 0 w 390"/>
                <a:gd name="T1" fmla="*/ 0 h 1133"/>
                <a:gd name="T2" fmla="*/ 81 w 390"/>
                <a:gd name="T3" fmla="*/ 1133 h 1133"/>
                <a:gd name="T4" fmla="*/ 390 w 390"/>
                <a:gd name="T5" fmla="*/ 1133 h 1133"/>
                <a:gd name="T6" fmla="*/ 312 w 390"/>
                <a:gd name="T7" fmla="*/ 0 h 1133"/>
                <a:gd name="T8" fmla="*/ 0 w 390"/>
                <a:gd name="T9" fmla="*/ 0 h 1133"/>
              </a:gdLst>
              <a:ahLst/>
              <a:cxnLst>
                <a:cxn ang="0">
                  <a:pos x="T0" y="T1"/>
                </a:cxn>
                <a:cxn ang="0">
                  <a:pos x="T2" y="T3"/>
                </a:cxn>
                <a:cxn ang="0">
                  <a:pos x="T4" y="T5"/>
                </a:cxn>
                <a:cxn ang="0">
                  <a:pos x="T6" y="T7"/>
                </a:cxn>
                <a:cxn ang="0">
                  <a:pos x="T8" y="T9"/>
                </a:cxn>
              </a:cxnLst>
              <a:rect l="0" t="0" r="r" b="b"/>
              <a:pathLst>
                <a:path w="390" h="1133">
                  <a:moveTo>
                    <a:pt x="0" y="0"/>
                  </a:moveTo>
                  <a:lnTo>
                    <a:pt x="81" y="1133"/>
                  </a:lnTo>
                  <a:lnTo>
                    <a:pt x="390" y="1133"/>
                  </a:lnTo>
                  <a:lnTo>
                    <a:pt x="312"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Freeform 24"/>
            <p:cNvSpPr>
              <a:spLocks/>
            </p:cNvSpPr>
            <p:nvPr/>
          </p:nvSpPr>
          <p:spPr bwMode="auto">
            <a:xfrm>
              <a:off x="13708063" y="13373100"/>
              <a:ext cx="1020763" cy="1339850"/>
            </a:xfrm>
            <a:custGeom>
              <a:avLst/>
              <a:gdLst>
                <a:gd name="T0" fmla="*/ 0 w 643"/>
                <a:gd name="T1" fmla="*/ 844 h 844"/>
                <a:gd name="T2" fmla="*/ 501 w 643"/>
                <a:gd name="T3" fmla="*/ 844 h 844"/>
                <a:gd name="T4" fmla="*/ 643 w 643"/>
                <a:gd name="T5" fmla="*/ 113 h 844"/>
                <a:gd name="T6" fmla="*/ 158 w 643"/>
                <a:gd name="T7" fmla="*/ 0 h 844"/>
                <a:gd name="T8" fmla="*/ 0 w 643"/>
                <a:gd name="T9" fmla="*/ 844 h 844"/>
              </a:gdLst>
              <a:ahLst/>
              <a:cxnLst>
                <a:cxn ang="0">
                  <a:pos x="T0" y="T1"/>
                </a:cxn>
                <a:cxn ang="0">
                  <a:pos x="T2" y="T3"/>
                </a:cxn>
                <a:cxn ang="0">
                  <a:pos x="T4" y="T5"/>
                </a:cxn>
                <a:cxn ang="0">
                  <a:pos x="T6" y="T7"/>
                </a:cxn>
                <a:cxn ang="0">
                  <a:pos x="T8" y="T9"/>
                </a:cxn>
              </a:cxnLst>
              <a:rect l="0" t="0" r="r" b="b"/>
              <a:pathLst>
                <a:path w="643" h="844">
                  <a:moveTo>
                    <a:pt x="0" y="844"/>
                  </a:moveTo>
                  <a:lnTo>
                    <a:pt x="501" y="844"/>
                  </a:lnTo>
                  <a:lnTo>
                    <a:pt x="643" y="113"/>
                  </a:lnTo>
                  <a:lnTo>
                    <a:pt x="158" y="0"/>
                  </a:lnTo>
                  <a:lnTo>
                    <a:pt x="0" y="844"/>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Freeform 25"/>
            <p:cNvSpPr>
              <a:spLocks/>
            </p:cNvSpPr>
            <p:nvPr/>
          </p:nvSpPr>
          <p:spPr bwMode="auto">
            <a:xfrm>
              <a:off x="17414876" y="10975975"/>
              <a:ext cx="1128713" cy="1757363"/>
            </a:xfrm>
            <a:custGeom>
              <a:avLst/>
              <a:gdLst>
                <a:gd name="T0" fmla="*/ 93 w 301"/>
                <a:gd name="T1" fmla="*/ 441 h 468"/>
                <a:gd name="T2" fmla="*/ 99 w 301"/>
                <a:gd name="T3" fmla="*/ 468 h 468"/>
                <a:gd name="T4" fmla="*/ 301 w 301"/>
                <a:gd name="T5" fmla="*/ 419 h 468"/>
                <a:gd name="T6" fmla="*/ 294 w 301"/>
                <a:gd name="T7" fmla="*/ 392 h 468"/>
                <a:gd name="T8" fmla="*/ 288 w 301"/>
                <a:gd name="T9" fmla="*/ 394 h 468"/>
                <a:gd name="T10" fmla="*/ 291 w 301"/>
                <a:gd name="T11" fmla="*/ 372 h 468"/>
                <a:gd name="T12" fmla="*/ 293 w 301"/>
                <a:gd name="T13" fmla="*/ 372 h 468"/>
                <a:gd name="T14" fmla="*/ 299 w 301"/>
                <a:gd name="T15" fmla="*/ 361 h 468"/>
                <a:gd name="T16" fmla="*/ 211 w 301"/>
                <a:gd name="T17" fmla="*/ 8 h 468"/>
                <a:gd name="T18" fmla="*/ 201 w 301"/>
                <a:gd name="T19" fmla="*/ 2 h 468"/>
                <a:gd name="T20" fmla="*/ 45 w 301"/>
                <a:gd name="T21" fmla="*/ 40 h 468"/>
                <a:gd name="T22" fmla="*/ 31 w 301"/>
                <a:gd name="T23" fmla="*/ 43 h 468"/>
                <a:gd name="T24" fmla="*/ 25 w 301"/>
                <a:gd name="T25" fmla="*/ 54 h 468"/>
                <a:gd name="T26" fmla="*/ 113 w 301"/>
                <a:gd name="T27" fmla="*/ 407 h 468"/>
                <a:gd name="T28" fmla="*/ 123 w 301"/>
                <a:gd name="T29" fmla="*/ 413 h 468"/>
                <a:gd name="T30" fmla="*/ 205 w 301"/>
                <a:gd name="T31" fmla="*/ 393 h 468"/>
                <a:gd name="T32" fmla="*/ 123 w 301"/>
                <a:gd name="T33" fmla="*/ 413 h 468"/>
                <a:gd name="T34" fmla="*/ 113 w 301"/>
                <a:gd name="T35" fmla="*/ 407 h 468"/>
                <a:gd name="T36" fmla="*/ 55 w 301"/>
                <a:gd name="T37" fmla="*/ 175 h 468"/>
                <a:gd name="T38" fmla="*/ 0 w 301"/>
                <a:gd name="T39" fmla="*/ 142 h 468"/>
                <a:gd name="T40" fmla="*/ 62 w 301"/>
                <a:gd name="T41" fmla="*/ 390 h 468"/>
                <a:gd name="T42" fmla="*/ 62 w 301"/>
                <a:gd name="T43" fmla="*/ 390 h 468"/>
                <a:gd name="T44" fmla="*/ 62 w 301"/>
                <a:gd name="T45" fmla="*/ 390 h 468"/>
                <a:gd name="T46" fmla="*/ 62 w 301"/>
                <a:gd name="T47" fmla="*/ 390 h 468"/>
                <a:gd name="T48" fmla="*/ 62 w 301"/>
                <a:gd name="T49" fmla="*/ 390 h 468"/>
                <a:gd name="T50" fmla="*/ 102 w 301"/>
                <a:gd name="T51" fmla="*/ 439 h 468"/>
                <a:gd name="T52" fmla="*/ 93 w 301"/>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468">
                  <a:moveTo>
                    <a:pt x="93" y="441"/>
                  </a:moveTo>
                  <a:cubicBezTo>
                    <a:pt x="99" y="468"/>
                    <a:pt x="99" y="468"/>
                    <a:pt x="99" y="468"/>
                  </a:cubicBezTo>
                  <a:cubicBezTo>
                    <a:pt x="301" y="419"/>
                    <a:pt x="301" y="419"/>
                    <a:pt x="301" y="419"/>
                  </a:cubicBezTo>
                  <a:cubicBezTo>
                    <a:pt x="294" y="392"/>
                    <a:pt x="294" y="392"/>
                    <a:pt x="294" y="392"/>
                  </a:cubicBezTo>
                  <a:cubicBezTo>
                    <a:pt x="288" y="394"/>
                    <a:pt x="288" y="394"/>
                    <a:pt x="288" y="394"/>
                  </a:cubicBezTo>
                  <a:cubicBezTo>
                    <a:pt x="291" y="372"/>
                    <a:pt x="291" y="372"/>
                    <a:pt x="291" y="372"/>
                  </a:cubicBezTo>
                  <a:cubicBezTo>
                    <a:pt x="293" y="372"/>
                    <a:pt x="293" y="372"/>
                    <a:pt x="293" y="372"/>
                  </a:cubicBezTo>
                  <a:cubicBezTo>
                    <a:pt x="293" y="372"/>
                    <a:pt x="301" y="370"/>
                    <a:pt x="299" y="361"/>
                  </a:cubicBezTo>
                  <a:cubicBezTo>
                    <a:pt x="211" y="8"/>
                    <a:pt x="211" y="8"/>
                    <a:pt x="211" y="8"/>
                  </a:cubicBezTo>
                  <a:cubicBezTo>
                    <a:pt x="211" y="8"/>
                    <a:pt x="209" y="0"/>
                    <a:pt x="201" y="2"/>
                  </a:cubicBezTo>
                  <a:cubicBezTo>
                    <a:pt x="45" y="40"/>
                    <a:pt x="45" y="40"/>
                    <a:pt x="45" y="40"/>
                  </a:cubicBezTo>
                  <a:cubicBezTo>
                    <a:pt x="31" y="43"/>
                    <a:pt x="31" y="43"/>
                    <a:pt x="31" y="43"/>
                  </a:cubicBezTo>
                  <a:cubicBezTo>
                    <a:pt x="31" y="43"/>
                    <a:pt x="22" y="45"/>
                    <a:pt x="25" y="54"/>
                  </a:cubicBezTo>
                  <a:cubicBezTo>
                    <a:pt x="113" y="407"/>
                    <a:pt x="113" y="407"/>
                    <a:pt x="113" y="407"/>
                  </a:cubicBezTo>
                  <a:cubicBezTo>
                    <a:pt x="113" y="407"/>
                    <a:pt x="115" y="415"/>
                    <a:pt x="123" y="413"/>
                  </a:cubicBezTo>
                  <a:cubicBezTo>
                    <a:pt x="205" y="393"/>
                    <a:pt x="205" y="393"/>
                    <a:pt x="205" y="393"/>
                  </a:cubicBezTo>
                  <a:cubicBezTo>
                    <a:pt x="123" y="413"/>
                    <a:pt x="123" y="413"/>
                    <a:pt x="123" y="413"/>
                  </a:cubicBezTo>
                  <a:cubicBezTo>
                    <a:pt x="115" y="415"/>
                    <a:pt x="113" y="407"/>
                    <a:pt x="113" y="407"/>
                  </a:cubicBezTo>
                  <a:cubicBezTo>
                    <a:pt x="55" y="175"/>
                    <a:pt x="55" y="175"/>
                    <a:pt x="55" y="175"/>
                  </a:cubicBezTo>
                  <a:cubicBezTo>
                    <a:pt x="49" y="151"/>
                    <a:pt x="24" y="136"/>
                    <a:pt x="0" y="142"/>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62" y="390"/>
                    <a:pt x="62" y="390"/>
                    <a:pt x="62" y="390"/>
                  </a:cubicBezTo>
                  <a:cubicBezTo>
                    <a:pt x="102" y="439"/>
                    <a:pt x="102" y="439"/>
                    <a:pt x="102" y="439"/>
                  </a:cubicBezTo>
                  <a:lnTo>
                    <a:pt x="93"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Freeform 26"/>
            <p:cNvSpPr>
              <a:spLocks/>
            </p:cNvSpPr>
            <p:nvPr/>
          </p:nvSpPr>
          <p:spPr bwMode="auto">
            <a:xfrm>
              <a:off x="17753013" y="12542838"/>
              <a:ext cx="1447800" cy="2170113"/>
            </a:xfrm>
            <a:custGeom>
              <a:avLst/>
              <a:gdLst>
                <a:gd name="T0" fmla="*/ 520 w 912"/>
                <a:gd name="T1" fmla="*/ 0 h 1367"/>
                <a:gd name="T2" fmla="*/ 0 w 912"/>
                <a:gd name="T3" fmla="*/ 125 h 1367"/>
                <a:gd name="T4" fmla="*/ 364 w 912"/>
                <a:gd name="T5" fmla="*/ 1367 h 1367"/>
                <a:gd name="T6" fmla="*/ 912 w 912"/>
                <a:gd name="T7" fmla="*/ 1367 h 1367"/>
                <a:gd name="T8" fmla="*/ 520 w 912"/>
                <a:gd name="T9" fmla="*/ 0 h 1367"/>
              </a:gdLst>
              <a:ahLst/>
              <a:cxnLst>
                <a:cxn ang="0">
                  <a:pos x="T0" y="T1"/>
                </a:cxn>
                <a:cxn ang="0">
                  <a:pos x="T2" y="T3"/>
                </a:cxn>
                <a:cxn ang="0">
                  <a:pos x="T4" y="T5"/>
                </a:cxn>
                <a:cxn ang="0">
                  <a:pos x="T6" y="T7"/>
                </a:cxn>
                <a:cxn ang="0">
                  <a:pos x="T8" y="T9"/>
                </a:cxn>
              </a:cxnLst>
              <a:rect l="0" t="0" r="r" b="b"/>
              <a:pathLst>
                <a:path w="912" h="1367">
                  <a:moveTo>
                    <a:pt x="520" y="0"/>
                  </a:moveTo>
                  <a:lnTo>
                    <a:pt x="0" y="125"/>
                  </a:lnTo>
                  <a:lnTo>
                    <a:pt x="364" y="1367"/>
                  </a:lnTo>
                  <a:lnTo>
                    <a:pt x="912" y="1367"/>
                  </a:lnTo>
                  <a:lnTo>
                    <a:pt x="52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27"/>
            <p:cNvSpPr>
              <a:spLocks/>
            </p:cNvSpPr>
            <p:nvPr/>
          </p:nvSpPr>
          <p:spPr bwMode="auto">
            <a:xfrm>
              <a:off x="20015201" y="10950575"/>
              <a:ext cx="1216025" cy="1757363"/>
            </a:xfrm>
            <a:custGeom>
              <a:avLst/>
              <a:gdLst>
                <a:gd name="T0" fmla="*/ 225 w 324"/>
                <a:gd name="T1" fmla="*/ 441 h 468"/>
                <a:gd name="T2" fmla="*/ 217 w 324"/>
                <a:gd name="T3" fmla="*/ 468 h 468"/>
                <a:gd name="T4" fmla="*/ 1 w 324"/>
                <a:gd name="T5" fmla="*/ 419 h 468"/>
                <a:gd name="T6" fmla="*/ 8 w 324"/>
                <a:gd name="T7" fmla="*/ 392 h 468"/>
                <a:gd name="T8" fmla="*/ 14 w 324"/>
                <a:gd name="T9" fmla="*/ 394 h 468"/>
                <a:gd name="T10" fmla="*/ 11 w 324"/>
                <a:gd name="T11" fmla="*/ 372 h 468"/>
                <a:gd name="T12" fmla="*/ 10 w 324"/>
                <a:gd name="T13" fmla="*/ 372 h 468"/>
                <a:gd name="T14" fmla="*/ 3 w 324"/>
                <a:gd name="T15" fmla="*/ 361 h 468"/>
                <a:gd name="T16" fmla="*/ 97 w 324"/>
                <a:gd name="T17" fmla="*/ 8 h 468"/>
                <a:gd name="T18" fmla="*/ 109 w 324"/>
                <a:gd name="T19" fmla="*/ 2 h 468"/>
                <a:gd name="T20" fmla="*/ 275 w 324"/>
                <a:gd name="T21" fmla="*/ 40 h 468"/>
                <a:gd name="T22" fmla="*/ 291 w 324"/>
                <a:gd name="T23" fmla="*/ 43 h 468"/>
                <a:gd name="T24" fmla="*/ 298 w 324"/>
                <a:gd name="T25" fmla="*/ 54 h 468"/>
                <a:gd name="T26" fmla="*/ 203 w 324"/>
                <a:gd name="T27" fmla="*/ 407 h 468"/>
                <a:gd name="T28" fmla="*/ 192 w 324"/>
                <a:gd name="T29" fmla="*/ 413 h 468"/>
                <a:gd name="T30" fmla="*/ 103 w 324"/>
                <a:gd name="T31" fmla="*/ 393 h 468"/>
                <a:gd name="T32" fmla="*/ 192 w 324"/>
                <a:gd name="T33" fmla="*/ 413 h 468"/>
                <a:gd name="T34" fmla="*/ 203 w 324"/>
                <a:gd name="T35" fmla="*/ 407 h 468"/>
                <a:gd name="T36" fmla="*/ 265 w 324"/>
                <a:gd name="T37" fmla="*/ 175 h 468"/>
                <a:gd name="T38" fmla="*/ 324 w 324"/>
                <a:gd name="T39" fmla="*/ 142 h 468"/>
                <a:gd name="T40" fmla="*/ 258 w 324"/>
                <a:gd name="T41" fmla="*/ 390 h 468"/>
                <a:gd name="T42" fmla="*/ 258 w 324"/>
                <a:gd name="T43" fmla="*/ 390 h 468"/>
                <a:gd name="T44" fmla="*/ 258 w 324"/>
                <a:gd name="T45" fmla="*/ 390 h 468"/>
                <a:gd name="T46" fmla="*/ 258 w 324"/>
                <a:gd name="T47" fmla="*/ 390 h 468"/>
                <a:gd name="T48" fmla="*/ 258 w 324"/>
                <a:gd name="T49" fmla="*/ 390 h 468"/>
                <a:gd name="T50" fmla="*/ 214 w 324"/>
                <a:gd name="T51" fmla="*/ 439 h 468"/>
                <a:gd name="T52" fmla="*/ 225 w 324"/>
                <a:gd name="T53" fmla="*/ 44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4" h="468">
                  <a:moveTo>
                    <a:pt x="225" y="441"/>
                  </a:moveTo>
                  <a:cubicBezTo>
                    <a:pt x="217" y="468"/>
                    <a:pt x="217" y="468"/>
                    <a:pt x="217" y="468"/>
                  </a:cubicBezTo>
                  <a:cubicBezTo>
                    <a:pt x="1" y="419"/>
                    <a:pt x="1" y="419"/>
                    <a:pt x="1" y="419"/>
                  </a:cubicBezTo>
                  <a:cubicBezTo>
                    <a:pt x="8" y="392"/>
                    <a:pt x="8" y="392"/>
                    <a:pt x="8" y="392"/>
                  </a:cubicBezTo>
                  <a:cubicBezTo>
                    <a:pt x="14" y="394"/>
                    <a:pt x="14" y="394"/>
                    <a:pt x="14" y="394"/>
                  </a:cubicBezTo>
                  <a:cubicBezTo>
                    <a:pt x="11" y="372"/>
                    <a:pt x="11" y="372"/>
                    <a:pt x="11" y="372"/>
                  </a:cubicBezTo>
                  <a:cubicBezTo>
                    <a:pt x="10" y="372"/>
                    <a:pt x="10" y="372"/>
                    <a:pt x="10" y="372"/>
                  </a:cubicBezTo>
                  <a:cubicBezTo>
                    <a:pt x="10" y="372"/>
                    <a:pt x="0" y="370"/>
                    <a:pt x="3" y="361"/>
                  </a:cubicBezTo>
                  <a:cubicBezTo>
                    <a:pt x="97" y="8"/>
                    <a:pt x="97" y="8"/>
                    <a:pt x="97" y="8"/>
                  </a:cubicBezTo>
                  <a:cubicBezTo>
                    <a:pt x="97" y="8"/>
                    <a:pt x="99" y="0"/>
                    <a:pt x="109" y="2"/>
                  </a:cubicBezTo>
                  <a:cubicBezTo>
                    <a:pt x="275" y="40"/>
                    <a:pt x="275" y="40"/>
                    <a:pt x="275" y="40"/>
                  </a:cubicBezTo>
                  <a:cubicBezTo>
                    <a:pt x="291" y="43"/>
                    <a:pt x="291" y="43"/>
                    <a:pt x="291" y="43"/>
                  </a:cubicBezTo>
                  <a:cubicBezTo>
                    <a:pt x="291" y="43"/>
                    <a:pt x="300" y="45"/>
                    <a:pt x="298" y="54"/>
                  </a:cubicBezTo>
                  <a:cubicBezTo>
                    <a:pt x="203" y="407"/>
                    <a:pt x="203" y="407"/>
                    <a:pt x="203" y="407"/>
                  </a:cubicBezTo>
                  <a:cubicBezTo>
                    <a:pt x="203" y="407"/>
                    <a:pt x="201" y="415"/>
                    <a:pt x="192" y="413"/>
                  </a:cubicBezTo>
                  <a:cubicBezTo>
                    <a:pt x="103" y="393"/>
                    <a:pt x="103" y="393"/>
                    <a:pt x="103" y="393"/>
                  </a:cubicBezTo>
                  <a:cubicBezTo>
                    <a:pt x="192" y="413"/>
                    <a:pt x="192" y="413"/>
                    <a:pt x="192" y="413"/>
                  </a:cubicBezTo>
                  <a:cubicBezTo>
                    <a:pt x="201" y="415"/>
                    <a:pt x="203" y="407"/>
                    <a:pt x="203" y="407"/>
                  </a:cubicBezTo>
                  <a:cubicBezTo>
                    <a:pt x="265" y="175"/>
                    <a:pt x="265" y="175"/>
                    <a:pt x="265" y="175"/>
                  </a:cubicBezTo>
                  <a:cubicBezTo>
                    <a:pt x="272" y="151"/>
                    <a:pt x="298" y="136"/>
                    <a:pt x="324" y="142"/>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58" y="390"/>
                    <a:pt x="258" y="390"/>
                    <a:pt x="258" y="390"/>
                  </a:cubicBezTo>
                  <a:cubicBezTo>
                    <a:pt x="214" y="439"/>
                    <a:pt x="214" y="439"/>
                    <a:pt x="214" y="439"/>
                  </a:cubicBezTo>
                  <a:lnTo>
                    <a:pt x="225" y="44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Freeform 28"/>
            <p:cNvSpPr>
              <a:spLocks/>
            </p:cNvSpPr>
            <p:nvPr/>
          </p:nvSpPr>
          <p:spPr bwMode="auto">
            <a:xfrm>
              <a:off x="19313526" y="12515850"/>
              <a:ext cx="1557338" cy="2171700"/>
            </a:xfrm>
            <a:custGeom>
              <a:avLst/>
              <a:gdLst>
                <a:gd name="T0" fmla="*/ 421 w 981"/>
                <a:gd name="T1" fmla="*/ 0 h 1368"/>
                <a:gd name="T2" fmla="*/ 981 w 981"/>
                <a:gd name="T3" fmla="*/ 128 h 1368"/>
                <a:gd name="T4" fmla="*/ 588 w 981"/>
                <a:gd name="T5" fmla="*/ 1368 h 1368"/>
                <a:gd name="T6" fmla="*/ 0 w 981"/>
                <a:gd name="T7" fmla="*/ 1368 h 1368"/>
                <a:gd name="T8" fmla="*/ 421 w 981"/>
                <a:gd name="T9" fmla="*/ 0 h 1368"/>
              </a:gdLst>
              <a:ahLst/>
              <a:cxnLst>
                <a:cxn ang="0">
                  <a:pos x="T0" y="T1"/>
                </a:cxn>
                <a:cxn ang="0">
                  <a:pos x="T2" y="T3"/>
                </a:cxn>
                <a:cxn ang="0">
                  <a:pos x="T4" y="T5"/>
                </a:cxn>
                <a:cxn ang="0">
                  <a:pos x="T6" y="T7"/>
                </a:cxn>
                <a:cxn ang="0">
                  <a:pos x="T8" y="T9"/>
                </a:cxn>
              </a:cxnLst>
              <a:rect l="0" t="0" r="r" b="b"/>
              <a:pathLst>
                <a:path w="981" h="1368">
                  <a:moveTo>
                    <a:pt x="421" y="0"/>
                  </a:moveTo>
                  <a:lnTo>
                    <a:pt x="981" y="128"/>
                  </a:lnTo>
                  <a:lnTo>
                    <a:pt x="588" y="1368"/>
                  </a:lnTo>
                  <a:lnTo>
                    <a:pt x="0" y="1368"/>
                  </a:lnTo>
                  <a:lnTo>
                    <a:pt x="421"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Freeform 30"/>
            <p:cNvSpPr>
              <a:spLocks/>
            </p:cNvSpPr>
            <p:nvPr/>
          </p:nvSpPr>
          <p:spPr bwMode="auto">
            <a:xfrm>
              <a:off x="30595888" y="13057188"/>
              <a:ext cx="104775" cy="165100"/>
            </a:xfrm>
            <a:custGeom>
              <a:avLst/>
              <a:gdLst>
                <a:gd name="T0" fmla="*/ 26 w 28"/>
                <a:gd name="T1" fmla="*/ 26 h 44"/>
                <a:gd name="T2" fmla="*/ 10 w 28"/>
                <a:gd name="T3" fmla="*/ 0 h 44"/>
                <a:gd name="T4" fmla="*/ 0 w 28"/>
                <a:gd name="T5" fmla="*/ 42 h 44"/>
                <a:gd name="T6" fmla="*/ 26 w 28"/>
                <a:gd name="T7" fmla="*/ 26 h 44"/>
              </a:gdLst>
              <a:ahLst/>
              <a:cxnLst>
                <a:cxn ang="0">
                  <a:pos x="T0" y="T1"/>
                </a:cxn>
                <a:cxn ang="0">
                  <a:pos x="T2" y="T3"/>
                </a:cxn>
                <a:cxn ang="0">
                  <a:pos x="T4" y="T5"/>
                </a:cxn>
                <a:cxn ang="0">
                  <a:pos x="T6" y="T7"/>
                </a:cxn>
              </a:cxnLst>
              <a:rect l="0" t="0" r="r" b="b"/>
              <a:pathLst>
                <a:path w="28" h="44">
                  <a:moveTo>
                    <a:pt x="26" y="26"/>
                  </a:moveTo>
                  <a:cubicBezTo>
                    <a:pt x="28" y="14"/>
                    <a:pt x="21" y="3"/>
                    <a:pt x="10" y="0"/>
                  </a:cubicBezTo>
                  <a:cubicBezTo>
                    <a:pt x="0" y="42"/>
                    <a:pt x="0" y="42"/>
                    <a:pt x="0" y="42"/>
                  </a:cubicBezTo>
                  <a:cubicBezTo>
                    <a:pt x="12" y="44"/>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31"/>
            <p:cNvSpPr>
              <a:spLocks/>
            </p:cNvSpPr>
            <p:nvPr/>
          </p:nvSpPr>
          <p:spPr bwMode="auto">
            <a:xfrm>
              <a:off x="30632401" y="12898438"/>
              <a:ext cx="104775" cy="169863"/>
            </a:xfrm>
            <a:custGeom>
              <a:avLst/>
              <a:gdLst>
                <a:gd name="T0" fmla="*/ 26 w 28"/>
                <a:gd name="T1" fmla="*/ 26 h 45"/>
                <a:gd name="T2" fmla="*/ 10 w 28"/>
                <a:gd name="T3" fmla="*/ 0 h 45"/>
                <a:gd name="T4" fmla="*/ 0 w 28"/>
                <a:gd name="T5" fmla="*/ 42 h 45"/>
                <a:gd name="T6" fmla="*/ 26 w 28"/>
                <a:gd name="T7" fmla="*/ 26 h 45"/>
              </a:gdLst>
              <a:ahLst/>
              <a:cxnLst>
                <a:cxn ang="0">
                  <a:pos x="T0" y="T1"/>
                </a:cxn>
                <a:cxn ang="0">
                  <a:pos x="T2" y="T3"/>
                </a:cxn>
                <a:cxn ang="0">
                  <a:pos x="T4" y="T5"/>
                </a:cxn>
                <a:cxn ang="0">
                  <a:pos x="T6" y="T7"/>
                </a:cxn>
              </a:cxnLst>
              <a:rect l="0" t="0" r="r" b="b"/>
              <a:pathLst>
                <a:path w="28" h="45">
                  <a:moveTo>
                    <a:pt x="26" y="26"/>
                  </a:moveTo>
                  <a:cubicBezTo>
                    <a:pt x="28" y="14"/>
                    <a:pt x="21" y="3"/>
                    <a:pt x="10" y="0"/>
                  </a:cubicBezTo>
                  <a:cubicBezTo>
                    <a:pt x="0" y="42"/>
                    <a:pt x="0" y="42"/>
                    <a:pt x="0" y="42"/>
                  </a:cubicBezTo>
                  <a:cubicBezTo>
                    <a:pt x="11" y="45"/>
                    <a:pt x="23" y="37"/>
                    <a:pt x="26"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Freeform 32"/>
            <p:cNvSpPr>
              <a:spLocks/>
            </p:cNvSpPr>
            <p:nvPr/>
          </p:nvSpPr>
          <p:spPr bwMode="auto">
            <a:xfrm>
              <a:off x="30670501" y="12741275"/>
              <a:ext cx="104775" cy="169863"/>
            </a:xfrm>
            <a:custGeom>
              <a:avLst/>
              <a:gdLst>
                <a:gd name="T0" fmla="*/ 25 w 28"/>
                <a:gd name="T1" fmla="*/ 26 h 45"/>
                <a:gd name="T2" fmla="*/ 9 w 28"/>
                <a:gd name="T3" fmla="*/ 0 h 45"/>
                <a:gd name="T4" fmla="*/ 0 w 28"/>
                <a:gd name="T5" fmla="*/ 42 h 45"/>
                <a:gd name="T6" fmla="*/ 25 w 28"/>
                <a:gd name="T7" fmla="*/ 26 h 45"/>
              </a:gdLst>
              <a:ahLst/>
              <a:cxnLst>
                <a:cxn ang="0">
                  <a:pos x="T0" y="T1"/>
                </a:cxn>
                <a:cxn ang="0">
                  <a:pos x="T2" y="T3"/>
                </a:cxn>
                <a:cxn ang="0">
                  <a:pos x="T4" y="T5"/>
                </a:cxn>
                <a:cxn ang="0">
                  <a:pos x="T6" y="T7"/>
                </a:cxn>
              </a:cxnLst>
              <a:rect l="0" t="0" r="r" b="b"/>
              <a:pathLst>
                <a:path w="28" h="45">
                  <a:moveTo>
                    <a:pt x="25" y="26"/>
                  </a:moveTo>
                  <a:cubicBezTo>
                    <a:pt x="28" y="15"/>
                    <a:pt x="21" y="3"/>
                    <a:pt x="9" y="0"/>
                  </a:cubicBezTo>
                  <a:cubicBezTo>
                    <a:pt x="0" y="42"/>
                    <a:pt x="0" y="42"/>
                    <a:pt x="0" y="42"/>
                  </a:cubicBezTo>
                  <a:cubicBezTo>
                    <a:pt x="11" y="45"/>
                    <a:pt x="23" y="38"/>
                    <a:pt x="25" y="26"/>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 name="Freeform 33"/>
            <p:cNvSpPr>
              <a:spLocks/>
            </p:cNvSpPr>
            <p:nvPr/>
          </p:nvSpPr>
          <p:spPr bwMode="auto">
            <a:xfrm>
              <a:off x="30703838" y="12587288"/>
              <a:ext cx="109538" cy="165100"/>
            </a:xfrm>
            <a:custGeom>
              <a:avLst/>
              <a:gdLst>
                <a:gd name="T0" fmla="*/ 10 w 29"/>
                <a:gd name="T1" fmla="*/ 0 h 44"/>
                <a:gd name="T2" fmla="*/ 0 w 29"/>
                <a:gd name="T3" fmla="*/ 41 h 44"/>
                <a:gd name="T4" fmla="*/ 26 w 29"/>
                <a:gd name="T5" fmla="*/ 25 h 44"/>
                <a:gd name="T6" fmla="*/ 10 w 29"/>
                <a:gd name="T7" fmla="*/ 0 h 44"/>
              </a:gdLst>
              <a:ahLst/>
              <a:cxnLst>
                <a:cxn ang="0">
                  <a:pos x="T0" y="T1"/>
                </a:cxn>
                <a:cxn ang="0">
                  <a:pos x="T2" y="T3"/>
                </a:cxn>
                <a:cxn ang="0">
                  <a:pos x="T4" y="T5"/>
                </a:cxn>
                <a:cxn ang="0">
                  <a:pos x="T6" y="T7"/>
                </a:cxn>
              </a:cxnLst>
              <a:rect l="0" t="0" r="r" b="b"/>
              <a:pathLst>
                <a:path w="29" h="44">
                  <a:moveTo>
                    <a:pt x="10" y="0"/>
                  </a:moveTo>
                  <a:cubicBezTo>
                    <a:pt x="0" y="41"/>
                    <a:pt x="0" y="41"/>
                    <a:pt x="0" y="41"/>
                  </a:cubicBezTo>
                  <a:cubicBezTo>
                    <a:pt x="12" y="44"/>
                    <a:pt x="23" y="37"/>
                    <a:pt x="26" y="25"/>
                  </a:cubicBezTo>
                  <a:cubicBezTo>
                    <a:pt x="29" y="14"/>
                    <a:pt x="22" y="2"/>
                    <a:pt x="10" y="0"/>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Freeform 37"/>
            <p:cNvSpPr>
              <a:spLocks/>
            </p:cNvSpPr>
            <p:nvPr/>
          </p:nvSpPr>
          <p:spPr bwMode="auto">
            <a:xfrm>
              <a:off x="17797463" y="7750175"/>
              <a:ext cx="4948238" cy="3436938"/>
            </a:xfrm>
            <a:custGeom>
              <a:avLst/>
              <a:gdLst>
                <a:gd name="T0" fmla="*/ 1293 w 1319"/>
                <a:gd name="T1" fmla="*/ 915 h 915"/>
                <a:gd name="T2" fmla="*/ 1319 w 1319"/>
                <a:gd name="T3" fmla="*/ 889 h 915"/>
                <a:gd name="T4" fmla="*/ 1319 w 1319"/>
                <a:gd name="T5" fmla="*/ 26 h 915"/>
                <a:gd name="T6" fmla="*/ 1293 w 1319"/>
                <a:gd name="T7" fmla="*/ 0 h 915"/>
                <a:gd name="T8" fmla="*/ 26 w 1319"/>
                <a:gd name="T9" fmla="*/ 0 h 915"/>
                <a:gd name="T10" fmla="*/ 0 w 1319"/>
                <a:gd name="T11" fmla="*/ 26 h 915"/>
                <a:gd name="T12" fmla="*/ 0 w 1319"/>
                <a:gd name="T13" fmla="*/ 889 h 915"/>
                <a:gd name="T14" fmla="*/ 26 w 1319"/>
                <a:gd name="T15" fmla="*/ 915 h 915"/>
                <a:gd name="T16" fmla="*/ 1293 w 1319"/>
                <a:gd name="T17" fmla="*/ 91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915">
                  <a:moveTo>
                    <a:pt x="1293" y="915"/>
                  </a:moveTo>
                  <a:cubicBezTo>
                    <a:pt x="1307" y="915"/>
                    <a:pt x="1319" y="903"/>
                    <a:pt x="1319" y="889"/>
                  </a:cubicBezTo>
                  <a:cubicBezTo>
                    <a:pt x="1319" y="26"/>
                    <a:pt x="1319" y="26"/>
                    <a:pt x="1319" y="26"/>
                  </a:cubicBezTo>
                  <a:cubicBezTo>
                    <a:pt x="1319" y="12"/>
                    <a:pt x="1307" y="0"/>
                    <a:pt x="1293" y="0"/>
                  </a:cubicBezTo>
                  <a:cubicBezTo>
                    <a:pt x="26" y="0"/>
                    <a:pt x="26" y="0"/>
                    <a:pt x="26" y="0"/>
                  </a:cubicBezTo>
                  <a:cubicBezTo>
                    <a:pt x="12" y="0"/>
                    <a:pt x="0" y="12"/>
                    <a:pt x="0" y="26"/>
                  </a:cubicBezTo>
                  <a:cubicBezTo>
                    <a:pt x="0" y="889"/>
                    <a:pt x="0" y="889"/>
                    <a:pt x="0" y="889"/>
                  </a:cubicBezTo>
                  <a:cubicBezTo>
                    <a:pt x="0" y="903"/>
                    <a:pt x="12" y="915"/>
                    <a:pt x="26" y="915"/>
                  </a:cubicBezTo>
                  <a:lnTo>
                    <a:pt x="1293" y="91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Rectangle 38"/>
            <p:cNvSpPr>
              <a:spLocks noChangeArrowheads="1"/>
            </p:cNvSpPr>
            <p:nvPr/>
          </p:nvSpPr>
          <p:spPr bwMode="auto">
            <a:xfrm>
              <a:off x="17954626" y="7900988"/>
              <a:ext cx="4633913" cy="2632075"/>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Freeform 39"/>
            <p:cNvSpPr>
              <a:spLocks/>
            </p:cNvSpPr>
            <p:nvPr/>
          </p:nvSpPr>
          <p:spPr bwMode="auto">
            <a:xfrm>
              <a:off x="24449088" y="10323513"/>
              <a:ext cx="2374900" cy="762000"/>
            </a:xfrm>
            <a:custGeom>
              <a:avLst/>
              <a:gdLst>
                <a:gd name="T0" fmla="*/ 1496 w 1496"/>
                <a:gd name="T1" fmla="*/ 0 h 480"/>
                <a:gd name="T2" fmla="*/ 0 w 1496"/>
                <a:gd name="T3" fmla="*/ 0 h 480"/>
                <a:gd name="T4" fmla="*/ 90 w 1496"/>
                <a:gd name="T5" fmla="*/ 59 h 480"/>
                <a:gd name="T6" fmla="*/ 728 w 1496"/>
                <a:gd name="T7" fmla="*/ 267 h 480"/>
                <a:gd name="T8" fmla="*/ 731 w 1496"/>
                <a:gd name="T9" fmla="*/ 480 h 480"/>
                <a:gd name="T10" fmla="*/ 1326 w 1496"/>
                <a:gd name="T11" fmla="*/ 480 h 480"/>
                <a:gd name="T12" fmla="*/ 1326 w 1496"/>
                <a:gd name="T13" fmla="*/ 118 h 480"/>
                <a:gd name="T14" fmla="*/ 1496 w 1496"/>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6" h="480">
                  <a:moveTo>
                    <a:pt x="1496" y="0"/>
                  </a:moveTo>
                  <a:lnTo>
                    <a:pt x="0" y="0"/>
                  </a:lnTo>
                  <a:lnTo>
                    <a:pt x="90" y="59"/>
                  </a:lnTo>
                  <a:lnTo>
                    <a:pt x="728" y="267"/>
                  </a:lnTo>
                  <a:lnTo>
                    <a:pt x="731" y="480"/>
                  </a:lnTo>
                  <a:lnTo>
                    <a:pt x="1326" y="480"/>
                  </a:lnTo>
                  <a:lnTo>
                    <a:pt x="1326" y="118"/>
                  </a:lnTo>
                  <a:lnTo>
                    <a:pt x="1496"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Freeform 40"/>
            <p:cNvSpPr>
              <a:spLocks/>
            </p:cNvSpPr>
            <p:nvPr/>
          </p:nvSpPr>
          <p:spPr bwMode="auto">
            <a:xfrm>
              <a:off x="18105438" y="11187113"/>
              <a:ext cx="1728788" cy="555625"/>
            </a:xfrm>
            <a:custGeom>
              <a:avLst/>
              <a:gdLst>
                <a:gd name="T0" fmla="*/ 1089 w 1089"/>
                <a:gd name="T1" fmla="*/ 0 h 350"/>
                <a:gd name="T2" fmla="*/ 0 w 1089"/>
                <a:gd name="T3" fmla="*/ 0 h 350"/>
                <a:gd name="T4" fmla="*/ 66 w 1089"/>
                <a:gd name="T5" fmla="*/ 42 h 350"/>
                <a:gd name="T6" fmla="*/ 532 w 1089"/>
                <a:gd name="T7" fmla="*/ 194 h 350"/>
                <a:gd name="T8" fmla="*/ 532 w 1089"/>
                <a:gd name="T9" fmla="*/ 350 h 350"/>
                <a:gd name="T10" fmla="*/ 964 w 1089"/>
                <a:gd name="T11" fmla="*/ 350 h 350"/>
                <a:gd name="T12" fmla="*/ 964 w 1089"/>
                <a:gd name="T13" fmla="*/ 85 h 350"/>
                <a:gd name="T14" fmla="*/ 1089 w 1089"/>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9" h="350">
                  <a:moveTo>
                    <a:pt x="1089" y="0"/>
                  </a:moveTo>
                  <a:lnTo>
                    <a:pt x="0" y="0"/>
                  </a:lnTo>
                  <a:lnTo>
                    <a:pt x="66" y="42"/>
                  </a:lnTo>
                  <a:lnTo>
                    <a:pt x="532" y="194"/>
                  </a:lnTo>
                  <a:lnTo>
                    <a:pt x="532" y="350"/>
                  </a:lnTo>
                  <a:lnTo>
                    <a:pt x="964" y="350"/>
                  </a:lnTo>
                  <a:lnTo>
                    <a:pt x="964" y="85"/>
                  </a:lnTo>
                  <a:lnTo>
                    <a:pt x="1089"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Freeform 41"/>
            <p:cNvSpPr>
              <a:spLocks/>
            </p:cNvSpPr>
            <p:nvPr/>
          </p:nvSpPr>
          <p:spPr bwMode="auto">
            <a:xfrm>
              <a:off x="20769263" y="11187113"/>
              <a:ext cx="1733550" cy="555625"/>
            </a:xfrm>
            <a:custGeom>
              <a:avLst/>
              <a:gdLst>
                <a:gd name="T0" fmla="*/ 0 w 1092"/>
                <a:gd name="T1" fmla="*/ 0 h 350"/>
                <a:gd name="T2" fmla="*/ 1092 w 1092"/>
                <a:gd name="T3" fmla="*/ 0 h 350"/>
                <a:gd name="T4" fmla="*/ 1026 w 1092"/>
                <a:gd name="T5" fmla="*/ 42 h 350"/>
                <a:gd name="T6" fmla="*/ 560 w 1092"/>
                <a:gd name="T7" fmla="*/ 194 h 350"/>
                <a:gd name="T8" fmla="*/ 560 w 1092"/>
                <a:gd name="T9" fmla="*/ 350 h 350"/>
                <a:gd name="T10" fmla="*/ 125 w 1092"/>
                <a:gd name="T11" fmla="*/ 350 h 350"/>
                <a:gd name="T12" fmla="*/ 125 w 1092"/>
                <a:gd name="T13" fmla="*/ 85 h 350"/>
                <a:gd name="T14" fmla="*/ 0 w 1092"/>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350">
                  <a:moveTo>
                    <a:pt x="0" y="0"/>
                  </a:moveTo>
                  <a:lnTo>
                    <a:pt x="1092" y="0"/>
                  </a:lnTo>
                  <a:lnTo>
                    <a:pt x="1026" y="42"/>
                  </a:lnTo>
                  <a:lnTo>
                    <a:pt x="560" y="194"/>
                  </a:lnTo>
                  <a:lnTo>
                    <a:pt x="560" y="350"/>
                  </a:lnTo>
                  <a:lnTo>
                    <a:pt x="125" y="350"/>
                  </a:lnTo>
                  <a:lnTo>
                    <a:pt x="125" y="85"/>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Rectangle 42"/>
            <p:cNvSpPr>
              <a:spLocks noChangeArrowheads="1"/>
            </p:cNvSpPr>
            <p:nvPr/>
          </p:nvSpPr>
          <p:spPr bwMode="auto">
            <a:xfrm>
              <a:off x="25590501" y="11085513"/>
              <a:ext cx="998538" cy="198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Freeform 43"/>
            <p:cNvSpPr>
              <a:spLocks/>
            </p:cNvSpPr>
            <p:nvPr/>
          </p:nvSpPr>
          <p:spPr bwMode="auto">
            <a:xfrm>
              <a:off x="27938413" y="11333163"/>
              <a:ext cx="2308225" cy="762000"/>
            </a:xfrm>
            <a:custGeom>
              <a:avLst/>
              <a:gdLst>
                <a:gd name="T0" fmla="*/ 0 w 1454"/>
                <a:gd name="T1" fmla="*/ 0 h 480"/>
                <a:gd name="T2" fmla="*/ 1454 w 1454"/>
                <a:gd name="T3" fmla="*/ 0 h 480"/>
                <a:gd name="T4" fmla="*/ 1366 w 1454"/>
                <a:gd name="T5" fmla="*/ 59 h 480"/>
                <a:gd name="T6" fmla="*/ 747 w 1454"/>
                <a:gd name="T7" fmla="*/ 267 h 480"/>
                <a:gd name="T8" fmla="*/ 745 w 1454"/>
                <a:gd name="T9" fmla="*/ 480 h 480"/>
                <a:gd name="T10" fmla="*/ 168 w 1454"/>
                <a:gd name="T11" fmla="*/ 480 h 480"/>
                <a:gd name="T12" fmla="*/ 168 w 1454"/>
                <a:gd name="T13" fmla="*/ 116 h 480"/>
                <a:gd name="T14" fmla="*/ 0 w 1454"/>
                <a:gd name="T15" fmla="*/ 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4" h="480">
                  <a:moveTo>
                    <a:pt x="0" y="0"/>
                  </a:moveTo>
                  <a:lnTo>
                    <a:pt x="1454" y="0"/>
                  </a:lnTo>
                  <a:lnTo>
                    <a:pt x="1366" y="59"/>
                  </a:lnTo>
                  <a:lnTo>
                    <a:pt x="747" y="267"/>
                  </a:lnTo>
                  <a:lnTo>
                    <a:pt x="745" y="480"/>
                  </a:lnTo>
                  <a:lnTo>
                    <a:pt x="168" y="480"/>
                  </a:lnTo>
                  <a:lnTo>
                    <a:pt x="168" y="116"/>
                  </a:lnTo>
                  <a:lnTo>
                    <a:pt x="0" y="0"/>
                  </a:lnTo>
                  <a:close/>
                </a:path>
              </a:pathLst>
            </a:custGeom>
            <a:solidFill>
              <a:srgbClr val="77573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Rectangle 44"/>
            <p:cNvSpPr>
              <a:spLocks noChangeArrowheads="1"/>
            </p:cNvSpPr>
            <p:nvPr/>
          </p:nvSpPr>
          <p:spPr bwMode="auto">
            <a:xfrm>
              <a:off x="28171776" y="12095163"/>
              <a:ext cx="968375" cy="2000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Freeform 45"/>
            <p:cNvSpPr>
              <a:spLocks/>
            </p:cNvSpPr>
            <p:nvPr/>
          </p:nvSpPr>
          <p:spPr bwMode="auto">
            <a:xfrm>
              <a:off x="23383876" y="10134600"/>
              <a:ext cx="4413250" cy="180975"/>
            </a:xfrm>
            <a:custGeom>
              <a:avLst/>
              <a:gdLst>
                <a:gd name="T0" fmla="*/ 0 w 1176"/>
                <a:gd name="T1" fmla="*/ 0 h 48"/>
                <a:gd name="T2" fmla="*/ 0 w 1176"/>
                <a:gd name="T3" fmla="*/ 23 h 48"/>
                <a:gd name="T4" fmla="*/ 0 w 1176"/>
                <a:gd name="T5" fmla="*/ 24 h 48"/>
                <a:gd name="T6" fmla="*/ 0 w 1176"/>
                <a:gd name="T7" fmla="*/ 25 h 48"/>
                <a:gd name="T8" fmla="*/ 0 w 1176"/>
                <a:gd name="T9" fmla="*/ 27 h 48"/>
                <a:gd name="T10" fmla="*/ 0 w 1176"/>
                <a:gd name="T11" fmla="*/ 28 h 48"/>
                <a:gd name="T12" fmla="*/ 24 w 1176"/>
                <a:gd name="T13" fmla="*/ 48 h 48"/>
                <a:gd name="T14" fmla="*/ 1152 w 1176"/>
                <a:gd name="T15" fmla="*/ 48 h 48"/>
                <a:gd name="T16" fmla="*/ 1176 w 1176"/>
                <a:gd name="T17" fmla="*/ 30 h 48"/>
                <a:gd name="T18" fmla="*/ 1176 w 1176"/>
                <a:gd name="T19" fmla="*/ 30 h 48"/>
                <a:gd name="T20" fmla="*/ 1176 w 1176"/>
                <a:gd name="T21" fmla="*/ 0 h 48"/>
                <a:gd name="T22" fmla="*/ 0 w 1176"/>
                <a:gd name="T23" fmla="*/ 0 h 48"/>
                <a:gd name="T24" fmla="*/ 0 w 117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48">
                  <a:moveTo>
                    <a:pt x="0" y="0"/>
                  </a:moveTo>
                  <a:cubicBezTo>
                    <a:pt x="0" y="23"/>
                    <a:pt x="0" y="23"/>
                    <a:pt x="0" y="23"/>
                  </a:cubicBezTo>
                  <a:cubicBezTo>
                    <a:pt x="0" y="24"/>
                    <a:pt x="0" y="24"/>
                    <a:pt x="0" y="24"/>
                  </a:cubicBezTo>
                  <a:cubicBezTo>
                    <a:pt x="0" y="24"/>
                    <a:pt x="0" y="24"/>
                    <a:pt x="0" y="25"/>
                  </a:cubicBezTo>
                  <a:cubicBezTo>
                    <a:pt x="0" y="27"/>
                    <a:pt x="0" y="27"/>
                    <a:pt x="0" y="27"/>
                  </a:cubicBezTo>
                  <a:cubicBezTo>
                    <a:pt x="0" y="28"/>
                    <a:pt x="0" y="28"/>
                    <a:pt x="0" y="28"/>
                  </a:cubicBezTo>
                  <a:cubicBezTo>
                    <a:pt x="1" y="39"/>
                    <a:pt x="12" y="48"/>
                    <a:pt x="24" y="48"/>
                  </a:cubicBezTo>
                  <a:cubicBezTo>
                    <a:pt x="1152" y="48"/>
                    <a:pt x="1152" y="48"/>
                    <a:pt x="1152" y="48"/>
                  </a:cubicBezTo>
                  <a:cubicBezTo>
                    <a:pt x="1163" y="48"/>
                    <a:pt x="1172" y="41"/>
                    <a:pt x="1176" y="30"/>
                  </a:cubicBezTo>
                  <a:cubicBezTo>
                    <a:pt x="1176" y="30"/>
                    <a:pt x="1176" y="30"/>
                    <a:pt x="1176" y="30"/>
                  </a:cubicBezTo>
                  <a:cubicBezTo>
                    <a:pt x="1176" y="0"/>
                    <a:pt x="1176" y="0"/>
                    <a:pt x="1176" y="0"/>
                  </a:cubicBezTo>
                  <a:cubicBezTo>
                    <a:pt x="0" y="0"/>
                    <a:pt x="0" y="0"/>
                    <a:pt x="0" y="0"/>
                  </a:cubicBezTo>
                  <a:cubicBezTo>
                    <a:pt x="0" y="0"/>
                    <a:pt x="0" y="0"/>
                    <a:pt x="0" y="0"/>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Freeform 46"/>
            <p:cNvSpPr>
              <a:spLocks/>
            </p:cNvSpPr>
            <p:nvPr/>
          </p:nvSpPr>
          <p:spPr bwMode="auto">
            <a:xfrm>
              <a:off x="23383876" y="10059988"/>
              <a:ext cx="4413250" cy="74613"/>
            </a:xfrm>
            <a:custGeom>
              <a:avLst/>
              <a:gdLst>
                <a:gd name="T0" fmla="*/ 0 w 2780"/>
                <a:gd name="T1" fmla="*/ 0 h 47"/>
                <a:gd name="T2" fmla="*/ 2780 w 2780"/>
                <a:gd name="T3" fmla="*/ 0 h 47"/>
                <a:gd name="T4" fmla="*/ 2780 w 2780"/>
                <a:gd name="T5" fmla="*/ 47 h 47"/>
                <a:gd name="T6" fmla="*/ 0 w 2780"/>
                <a:gd name="T7" fmla="*/ 47 h 47"/>
                <a:gd name="T8" fmla="*/ 0 w 2780"/>
                <a:gd name="T9" fmla="*/ 0 h 47"/>
                <a:gd name="T10" fmla="*/ 0 w 2780"/>
                <a:gd name="T11" fmla="*/ 0 h 47"/>
              </a:gdLst>
              <a:ahLst/>
              <a:cxnLst>
                <a:cxn ang="0">
                  <a:pos x="T0" y="T1"/>
                </a:cxn>
                <a:cxn ang="0">
                  <a:pos x="T2" y="T3"/>
                </a:cxn>
                <a:cxn ang="0">
                  <a:pos x="T4" y="T5"/>
                </a:cxn>
                <a:cxn ang="0">
                  <a:pos x="T6" y="T7"/>
                </a:cxn>
                <a:cxn ang="0">
                  <a:pos x="T8" y="T9"/>
                </a:cxn>
                <a:cxn ang="0">
                  <a:pos x="T10" y="T11"/>
                </a:cxn>
              </a:cxnLst>
              <a:rect l="0" t="0" r="r" b="b"/>
              <a:pathLst>
                <a:path w="2780" h="47">
                  <a:moveTo>
                    <a:pt x="0" y="0"/>
                  </a:moveTo>
                  <a:lnTo>
                    <a:pt x="2780" y="0"/>
                  </a:lnTo>
                  <a:lnTo>
                    <a:pt x="2780" y="47"/>
                  </a:lnTo>
                  <a:lnTo>
                    <a:pt x="0" y="47"/>
                  </a:lnTo>
                  <a:lnTo>
                    <a:pt x="0" y="0"/>
                  </a:lnTo>
                  <a:lnTo>
                    <a:pt x="0" y="0"/>
                  </a:lnTo>
                  <a:close/>
                </a:path>
              </a:pathLst>
            </a:custGeom>
            <a:solidFill>
              <a:srgbClr val="B957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Freeform 47"/>
            <p:cNvSpPr>
              <a:spLocks/>
            </p:cNvSpPr>
            <p:nvPr/>
          </p:nvSpPr>
          <p:spPr bwMode="auto">
            <a:xfrm>
              <a:off x="24085551" y="8047038"/>
              <a:ext cx="3024188" cy="1892300"/>
            </a:xfrm>
            <a:custGeom>
              <a:avLst/>
              <a:gdLst>
                <a:gd name="T0" fmla="*/ 0 w 1905"/>
                <a:gd name="T1" fmla="*/ 0 h 1192"/>
                <a:gd name="T2" fmla="*/ 1905 w 1905"/>
                <a:gd name="T3" fmla="*/ 0 h 1192"/>
                <a:gd name="T4" fmla="*/ 1905 w 1905"/>
                <a:gd name="T5" fmla="*/ 1192 h 1192"/>
                <a:gd name="T6" fmla="*/ 0 w 1905"/>
                <a:gd name="T7" fmla="*/ 1192 h 1192"/>
                <a:gd name="T8" fmla="*/ 0 w 1905"/>
                <a:gd name="T9" fmla="*/ 0 h 1192"/>
                <a:gd name="T10" fmla="*/ 0 w 1905"/>
                <a:gd name="T11" fmla="*/ 0 h 1192"/>
              </a:gdLst>
              <a:ahLst/>
              <a:cxnLst>
                <a:cxn ang="0">
                  <a:pos x="T0" y="T1"/>
                </a:cxn>
                <a:cxn ang="0">
                  <a:pos x="T2" y="T3"/>
                </a:cxn>
                <a:cxn ang="0">
                  <a:pos x="T4" y="T5"/>
                </a:cxn>
                <a:cxn ang="0">
                  <a:pos x="T6" y="T7"/>
                </a:cxn>
                <a:cxn ang="0">
                  <a:pos x="T8" y="T9"/>
                </a:cxn>
                <a:cxn ang="0">
                  <a:pos x="T10" y="T11"/>
                </a:cxn>
              </a:cxnLst>
              <a:rect l="0" t="0" r="r" b="b"/>
              <a:pathLst>
                <a:path w="1905" h="1192">
                  <a:moveTo>
                    <a:pt x="0" y="0"/>
                  </a:moveTo>
                  <a:lnTo>
                    <a:pt x="1905" y="0"/>
                  </a:lnTo>
                  <a:lnTo>
                    <a:pt x="1905" y="1192"/>
                  </a:lnTo>
                  <a:lnTo>
                    <a:pt x="0" y="1192"/>
                  </a:lnTo>
                  <a:lnTo>
                    <a:pt x="0" y="0"/>
                  </a:lnTo>
                  <a:lnTo>
                    <a:pt x="0" y="0"/>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Freeform 48"/>
            <p:cNvSpPr>
              <a:spLocks noEditPoints="1"/>
            </p:cNvSpPr>
            <p:nvPr/>
          </p:nvSpPr>
          <p:spPr bwMode="auto">
            <a:xfrm>
              <a:off x="23947438" y="7937500"/>
              <a:ext cx="3294063" cy="2122488"/>
            </a:xfrm>
            <a:custGeom>
              <a:avLst/>
              <a:gdLst>
                <a:gd name="T0" fmla="*/ 29 w 878"/>
                <a:gd name="T1" fmla="*/ 565 h 565"/>
                <a:gd name="T2" fmla="*/ 850 w 878"/>
                <a:gd name="T3" fmla="*/ 565 h 565"/>
                <a:gd name="T4" fmla="*/ 878 w 878"/>
                <a:gd name="T5" fmla="*/ 535 h 565"/>
                <a:gd name="T6" fmla="*/ 878 w 878"/>
                <a:gd name="T7" fmla="*/ 31 h 565"/>
                <a:gd name="T8" fmla="*/ 850 w 878"/>
                <a:gd name="T9" fmla="*/ 0 h 565"/>
                <a:gd name="T10" fmla="*/ 29 w 878"/>
                <a:gd name="T11" fmla="*/ 0 h 565"/>
                <a:gd name="T12" fmla="*/ 0 w 878"/>
                <a:gd name="T13" fmla="*/ 31 h 565"/>
                <a:gd name="T14" fmla="*/ 0 w 878"/>
                <a:gd name="T15" fmla="*/ 535 h 565"/>
                <a:gd name="T16" fmla="*/ 29 w 878"/>
                <a:gd name="T17" fmla="*/ 565 h 565"/>
                <a:gd name="T18" fmla="*/ 37 w 878"/>
                <a:gd name="T19" fmla="*/ 34 h 565"/>
                <a:gd name="T20" fmla="*/ 841 w 878"/>
                <a:gd name="T21" fmla="*/ 34 h 565"/>
                <a:gd name="T22" fmla="*/ 841 w 878"/>
                <a:gd name="T23" fmla="*/ 529 h 565"/>
                <a:gd name="T24" fmla="*/ 37 w 878"/>
                <a:gd name="T25" fmla="*/ 529 h 565"/>
                <a:gd name="T26" fmla="*/ 37 w 878"/>
                <a:gd name="T27" fmla="*/ 3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8" h="565">
                  <a:moveTo>
                    <a:pt x="29" y="565"/>
                  </a:moveTo>
                  <a:cubicBezTo>
                    <a:pt x="850" y="565"/>
                    <a:pt x="850" y="565"/>
                    <a:pt x="850" y="565"/>
                  </a:cubicBezTo>
                  <a:cubicBezTo>
                    <a:pt x="867" y="565"/>
                    <a:pt x="878" y="553"/>
                    <a:pt x="878" y="535"/>
                  </a:cubicBezTo>
                  <a:cubicBezTo>
                    <a:pt x="878" y="31"/>
                    <a:pt x="878" y="31"/>
                    <a:pt x="878" y="31"/>
                  </a:cubicBezTo>
                  <a:cubicBezTo>
                    <a:pt x="878" y="12"/>
                    <a:pt x="867" y="0"/>
                    <a:pt x="850" y="0"/>
                  </a:cubicBezTo>
                  <a:cubicBezTo>
                    <a:pt x="29" y="0"/>
                    <a:pt x="29" y="0"/>
                    <a:pt x="29" y="0"/>
                  </a:cubicBezTo>
                  <a:cubicBezTo>
                    <a:pt x="14" y="0"/>
                    <a:pt x="0" y="12"/>
                    <a:pt x="0" y="31"/>
                  </a:cubicBezTo>
                  <a:cubicBezTo>
                    <a:pt x="0" y="535"/>
                    <a:pt x="0" y="535"/>
                    <a:pt x="0" y="535"/>
                  </a:cubicBezTo>
                  <a:cubicBezTo>
                    <a:pt x="0" y="553"/>
                    <a:pt x="14" y="565"/>
                    <a:pt x="29" y="565"/>
                  </a:cubicBezTo>
                  <a:close/>
                  <a:moveTo>
                    <a:pt x="37" y="34"/>
                  </a:moveTo>
                  <a:cubicBezTo>
                    <a:pt x="841" y="34"/>
                    <a:pt x="841" y="34"/>
                    <a:pt x="841" y="34"/>
                  </a:cubicBezTo>
                  <a:cubicBezTo>
                    <a:pt x="841" y="529"/>
                    <a:pt x="841" y="529"/>
                    <a:pt x="841" y="529"/>
                  </a:cubicBezTo>
                  <a:cubicBezTo>
                    <a:pt x="37" y="529"/>
                    <a:pt x="37" y="529"/>
                    <a:pt x="37" y="529"/>
                  </a:cubicBezTo>
                  <a:cubicBezTo>
                    <a:pt x="37" y="34"/>
                    <a:pt x="37" y="34"/>
                    <a:pt x="37" y="34"/>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Freeform 49"/>
            <p:cNvSpPr>
              <a:spLocks/>
            </p:cNvSpPr>
            <p:nvPr/>
          </p:nvSpPr>
          <p:spPr bwMode="auto">
            <a:xfrm>
              <a:off x="27549476" y="9256713"/>
              <a:ext cx="3263900" cy="2068513"/>
            </a:xfrm>
            <a:custGeom>
              <a:avLst/>
              <a:gdLst>
                <a:gd name="T0" fmla="*/ 869 w 870"/>
                <a:gd name="T1" fmla="*/ 493 h 551"/>
                <a:gd name="T2" fmla="*/ 805 w 870"/>
                <a:gd name="T3" fmla="*/ 170 h 551"/>
                <a:gd name="T4" fmla="*/ 805 w 870"/>
                <a:gd name="T5" fmla="*/ 36 h 551"/>
                <a:gd name="T6" fmla="*/ 769 w 870"/>
                <a:gd name="T7" fmla="*/ 0 h 551"/>
                <a:gd name="T8" fmla="*/ 551 w 870"/>
                <a:gd name="T9" fmla="*/ 0 h 551"/>
                <a:gd name="T10" fmla="*/ 433 w 870"/>
                <a:gd name="T11" fmla="*/ 0 h 551"/>
                <a:gd name="T12" fmla="*/ 35 w 870"/>
                <a:gd name="T13" fmla="*/ 0 h 551"/>
                <a:gd name="T14" fmla="*/ 0 w 870"/>
                <a:gd name="T15" fmla="*/ 36 h 551"/>
                <a:gd name="T16" fmla="*/ 0 w 870"/>
                <a:gd name="T17" fmla="*/ 516 h 551"/>
                <a:gd name="T18" fmla="*/ 35 w 870"/>
                <a:gd name="T19" fmla="*/ 551 h 551"/>
                <a:gd name="T20" fmla="*/ 769 w 870"/>
                <a:gd name="T21" fmla="*/ 551 h 551"/>
                <a:gd name="T22" fmla="*/ 805 w 870"/>
                <a:gd name="T23" fmla="*/ 516 h 551"/>
                <a:gd name="T24" fmla="*/ 805 w 870"/>
                <a:gd name="T25" fmla="*/ 514 h 551"/>
                <a:gd name="T26" fmla="*/ 855 w 870"/>
                <a:gd name="T27" fmla="*/ 514 h 551"/>
                <a:gd name="T28" fmla="*/ 870 w 870"/>
                <a:gd name="T29" fmla="*/ 499 h 551"/>
                <a:gd name="T30" fmla="*/ 869 w 870"/>
                <a:gd name="T31" fmla="*/ 49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0" h="551">
                  <a:moveTo>
                    <a:pt x="869" y="493"/>
                  </a:moveTo>
                  <a:cubicBezTo>
                    <a:pt x="805" y="170"/>
                    <a:pt x="805" y="170"/>
                    <a:pt x="805" y="170"/>
                  </a:cubicBezTo>
                  <a:cubicBezTo>
                    <a:pt x="805" y="36"/>
                    <a:pt x="805" y="36"/>
                    <a:pt x="805" y="36"/>
                  </a:cubicBezTo>
                  <a:cubicBezTo>
                    <a:pt x="805" y="16"/>
                    <a:pt x="789" y="0"/>
                    <a:pt x="769" y="0"/>
                  </a:cubicBezTo>
                  <a:cubicBezTo>
                    <a:pt x="551" y="0"/>
                    <a:pt x="551" y="0"/>
                    <a:pt x="551" y="0"/>
                  </a:cubicBezTo>
                  <a:cubicBezTo>
                    <a:pt x="433" y="0"/>
                    <a:pt x="433" y="0"/>
                    <a:pt x="433" y="0"/>
                  </a:cubicBezTo>
                  <a:cubicBezTo>
                    <a:pt x="35" y="0"/>
                    <a:pt x="35" y="0"/>
                    <a:pt x="35" y="0"/>
                  </a:cubicBezTo>
                  <a:cubicBezTo>
                    <a:pt x="16" y="0"/>
                    <a:pt x="0" y="16"/>
                    <a:pt x="0" y="36"/>
                  </a:cubicBezTo>
                  <a:cubicBezTo>
                    <a:pt x="0" y="516"/>
                    <a:pt x="0" y="516"/>
                    <a:pt x="0" y="516"/>
                  </a:cubicBezTo>
                  <a:cubicBezTo>
                    <a:pt x="0" y="535"/>
                    <a:pt x="16" y="551"/>
                    <a:pt x="35" y="551"/>
                  </a:cubicBezTo>
                  <a:cubicBezTo>
                    <a:pt x="769" y="551"/>
                    <a:pt x="769" y="551"/>
                    <a:pt x="769" y="551"/>
                  </a:cubicBezTo>
                  <a:cubicBezTo>
                    <a:pt x="789" y="551"/>
                    <a:pt x="805" y="535"/>
                    <a:pt x="805" y="516"/>
                  </a:cubicBezTo>
                  <a:cubicBezTo>
                    <a:pt x="805" y="514"/>
                    <a:pt x="805" y="514"/>
                    <a:pt x="805" y="514"/>
                  </a:cubicBezTo>
                  <a:cubicBezTo>
                    <a:pt x="855" y="514"/>
                    <a:pt x="855" y="514"/>
                    <a:pt x="855" y="514"/>
                  </a:cubicBezTo>
                  <a:cubicBezTo>
                    <a:pt x="863" y="514"/>
                    <a:pt x="870" y="507"/>
                    <a:pt x="870" y="499"/>
                  </a:cubicBezTo>
                  <a:cubicBezTo>
                    <a:pt x="870" y="497"/>
                    <a:pt x="869" y="495"/>
                    <a:pt x="869" y="493"/>
                  </a:cubicBezTo>
                  <a:close/>
                </a:path>
              </a:pathLst>
            </a:custGeom>
            <a:solidFill>
              <a:srgbClr val="008D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Rectangle 50"/>
            <p:cNvSpPr>
              <a:spLocks noChangeArrowheads="1"/>
            </p:cNvSpPr>
            <p:nvPr/>
          </p:nvSpPr>
          <p:spPr bwMode="auto">
            <a:xfrm>
              <a:off x="27743151" y="9455150"/>
              <a:ext cx="2627313" cy="1674813"/>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Freeform 51"/>
            <p:cNvSpPr>
              <a:spLocks/>
            </p:cNvSpPr>
            <p:nvPr/>
          </p:nvSpPr>
          <p:spPr bwMode="auto">
            <a:xfrm>
              <a:off x="23961726" y="10709275"/>
              <a:ext cx="169863" cy="258763"/>
            </a:xfrm>
            <a:custGeom>
              <a:avLst/>
              <a:gdLst>
                <a:gd name="T0" fmla="*/ 0 w 45"/>
                <a:gd name="T1" fmla="*/ 4 h 69"/>
                <a:gd name="T2" fmla="*/ 16 w 45"/>
                <a:gd name="T3" fmla="*/ 69 h 69"/>
                <a:gd name="T4" fmla="*/ 40 w 45"/>
                <a:gd name="T5" fmla="*/ 29 h 69"/>
                <a:gd name="T6" fmla="*/ 0 w 45"/>
                <a:gd name="T7" fmla="*/ 4 h 69"/>
              </a:gdLst>
              <a:ahLst/>
              <a:cxnLst>
                <a:cxn ang="0">
                  <a:pos x="T0" y="T1"/>
                </a:cxn>
                <a:cxn ang="0">
                  <a:pos x="T2" y="T3"/>
                </a:cxn>
                <a:cxn ang="0">
                  <a:pos x="T4" y="T5"/>
                </a:cxn>
                <a:cxn ang="0">
                  <a:pos x="T6" y="T7"/>
                </a:cxn>
              </a:cxnLst>
              <a:rect l="0" t="0" r="r" b="b"/>
              <a:pathLst>
                <a:path w="45" h="69">
                  <a:moveTo>
                    <a:pt x="0" y="4"/>
                  </a:moveTo>
                  <a:cubicBezTo>
                    <a:pt x="16" y="69"/>
                    <a:pt x="16" y="69"/>
                    <a:pt x="16" y="69"/>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Freeform 52"/>
            <p:cNvSpPr>
              <a:spLocks/>
            </p:cNvSpPr>
            <p:nvPr/>
          </p:nvSpPr>
          <p:spPr bwMode="auto">
            <a:xfrm>
              <a:off x="23901401" y="10461625"/>
              <a:ext cx="169863" cy="263525"/>
            </a:xfrm>
            <a:custGeom>
              <a:avLst/>
              <a:gdLst>
                <a:gd name="T0" fmla="*/ 0 w 45"/>
                <a:gd name="T1" fmla="*/ 5 h 70"/>
                <a:gd name="T2" fmla="*/ 16 w 45"/>
                <a:gd name="T3" fmla="*/ 70 h 70"/>
                <a:gd name="T4" fmla="*/ 40 w 45"/>
                <a:gd name="T5" fmla="*/ 29 h 70"/>
                <a:gd name="T6" fmla="*/ 0 w 45"/>
                <a:gd name="T7" fmla="*/ 5 h 70"/>
              </a:gdLst>
              <a:ahLst/>
              <a:cxnLst>
                <a:cxn ang="0">
                  <a:pos x="T0" y="T1"/>
                </a:cxn>
                <a:cxn ang="0">
                  <a:pos x="T2" y="T3"/>
                </a:cxn>
                <a:cxn ang="0">
                  <a:pos x="T4" y="T5"/>
                </a:cxn>
                <a:cxn ang="0">
                  <a:pos x="T6" y="T7"/>
                </a:cxn>
              </a:cxnLst>
              <a:rect l="0" t="0" r="r" b="b"/>
              <a:pathLst>
                <a:path w="45" h="70">
                  <a:moveTo>
                    <a:pt x="0" y="5"/>
                  </a:moveTo>
                  <a:cubicBezTo>
                    <a:pt x="16" y="70"/>
                    <a:pt x="16" y="70"/>
                    <a:pt x="16" y="70"/>
                  </a:cubicBezTo>
                  <a:cubicBezTo>
                    <a:pt x="34" y="66"/>
                    <a:pt x="45" y="47"/>
                    <a:pt x="40" y="29"/>
                  </a:cubicBezTo>
                  <a:cubicBezTo>
                    <a:pt x="36" y="11"/>
                    <a:pt x="18" y="0"/>
                    <a:pt x="0" y="5"/>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Freeform 53"/>
            <p:cNvSpPr>
              <a:spLocks/>
            </p:cNvSpPr>
            <p:nvPr/>
          </p:nvSpPr>
          <p:spPr bwMode="auto">
            <a:xfrm>
              <a:off x="23842663" y="10217150"/>
              <a:ext cx="168275" cy="263525"/>
            </a:xfrm>
            <a:custGeom>
              <a:avLst/>
              <a:gdLst>
                <a:gd name="T0" fmla="*/ 0 w 45"/>
                <a:gd name="T1" fmla="*/ 4 h 70"/>
                <a:gd name="T2" fmla="*/ 16 w 45"/>
                <a:gd name="T3" fmla="*/ 70 h 70"/>
                <a:gd name="T4" fmla="*/ 40 w 45"/>
                <a:gd name="T5" fmla="*/ 29 h 70"/>
                <a:gd name="T6" fmla="*/ 0 w 45"/>
                <a:gd name="T7" fmla="*/ 4 h 70"/>
              </a:gdLst>
              <a:ahLst/>
              <a:cxnLst>
                <a:cxn ang="0">
                  <a:pos x="T0" y="T1"/>
                </a:cxn>
                <a:cxn ang="0">
                  <a:pos x="T2" y="T3"/>
                </a:cxn>
                <a:cxn ang="0">
                  <a:pos x="T4" y="T5"/>
                </a:cxn>
                <a:cxn ang="0">
                  <a:pos x="T6" y="T7"/>
                </a:cxn>
              </a:cxnLst>
              <a:rect l="0" t="0" r="r" b="b"/>
              <a:pathLst>
                <a:path w="45" h="70">
                  <a:moveTo>
                    <a:pt x="0" y="4"/>
                  </a:moveTo>
                  <a:cubicBezTo>
                    <a:pt x="16" y="70"/>
                    <a:pt x="16" y="70"/>
                    <a:pt x="16" y="70"/>
                  </a:cubicBezTo>
                  <a:cubicBezTo>
                    <a:pt x="34" y="65"/>
                    <a:pt x="45" y="47"/>
                    <a:pt x="40" y="29"/>
                  </a:cubicBezTo>
                  <a:cubicBezTo>
                    <a:pt x="36" y="11"/>
                    <a:pt x="18"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Freeform 54"/>
            <p:cNvSpPr>
              <a:spLocks/>
            </p:cNvSpPr>
            <p:nvPr/>
          </p:nvSpPr>
          <p:spPr bwMode="auto">
            <a:xfrm>
              <a:off x="23777576" y="9974263"/>
              <a:ext cx="173038" cy="258763"/>
            </a:xfrm>
            <a:custGeom>
              <a:avLst/>
              <a:gdLst>
                <a:gd name="T0" fmla="*/ 0 w 46"/>
                <a:gd name="T1" fmla="*/ 4 h 69"/>
                <a:gd name="T2" fmla="*/ 17 w 46"/>
                <a:gd name="T3" fmla="*/ 69 h 69"/>
                <a:gd name="T4" fmla="*/ 41 w 46"/>
                <a:gd name="T5" fmla="*/ 29 h 69"/>
                <a:gd name="T6" fmla="*/ 0 w 46"/>
                <a:gd name="T7" fmla="*/ 4 h 69"/>
              </a:gdLst>
              <a:ahLst/>
              <a:cxnLst>
                <a:cxn ang="0">
                  <a:pos x="T0" y="T1"/>
                </a:cxn>
                <a:cxn ang="0">
                  <a:pos x="T2" y="T3"/>
                </a:cxn>
                <a:cxn ang="0">
                  <a:pos x="T4" y="T5"/>
                </a:cxn>
                <a:cxn ang="0">
                  <a:pos x="T6" y="T7"/>
                </a:cxn>
              </a:cxnLst>
              <a:rect l="0" t="0" r="r" b="b"/>
              <a:pathLst>
                <a:path w="46" h="69">
                  <a:moveTo>
                    <a:pt x="0" y="4"/>
                  </a:moveTo>
                  <a:cubicBezTo>
                    <a:pt x="17" y="69"/>
                    <a:pt x="17" y="69"/>
                    <a:pt x="17" y="69"/>
                  </a:cubicBezTo>
                  <a:cubicBezTo>
                    <a:pt x="35" y="65"/>
                    <a:pt x="46" y="47"/>
                    <a:pt x="41" y="29"/>
                  </a:cubicBezTo>
                  <a:cubicBezTo>
                    <a:pt x="37" y="11"/>
                    <a:pt x="19" y="0"/>
                    <a:pt x="0" y="4"/>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Freeform 55"/>
            <p:cNvSpPr>
              <a:spLocks/>
            </p:cNvSpPr>
            <p:nvPr/>
          </p:nvSpPr>
          <p:spPr bwMode="auto">
            <a:xfrm>
              <a:off x="22566313" y="9204325"/>
              <a:ext cx="1524000" cy="2297113"/>
            </a:xfrm>
            <a:custGeom>
              <a:avLst/>
              <a:gdLst>
                <a:gd name="T0" fmla="*/ 12 w 406"/>
                <a:gd name="T1" fmla="*/ 64 h 612"/>
                <a:gd name="T2" fmla="*/ 3 w 406"/>
                <a:gd name="T3" fmla="*/ 79 h 612"/>
                <a:gd name="T4" fmla="*/ 131 w 406"/>
                <a:gd name="T5" fmla="*/ 600 h 612"/>
                <a:gd name="T6" fmla="*/ 147 w 406"/>
                <a:gd name="T7" fmla="*/ 609 h 612"/>
                <a:gd name="T8" fmla="*/ 394 w 406"/>
                <a:gd name="T9" fmla="*/ 548 h 612"/>
                <a:gd name="T10" fmla="*/ 403 w 406"/>
                <a:gd name="T11" fmla="*/ 533 h 612"/>
                <a:gd name="T12" fmla="*/ 275 w 406"/>
                <a:gd name="T13" fmla="*/ 12 h 612"/>
                <a:gd name="T14" fmla="*/ 260 w 406"/>
                <a:gd name="T15" fmla="*/ 3 h 612"/>
                <a:gd name="T16" fmla="*/ 33 w 406"/>
                <a:gd name="T17" fmla="*/ 59 h 612"/>
                <a:gd name="T18" fmla="*/ 12 w 406"/>
                <a:gd name="T19" fmla="*/ 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612">
                  <a:moveTo>
                    <a:pt x="12" y="64"/>
                  </a:moveTo>
                  <a:cubicBezTo>
                    <a:pt x="12" y="64"/>
                    <a:pt x="0" y="67"/>
                    <a:pt x="3" y="79"/>
                  </a:cubicBezTo>
                  <a:cubicBezTo>
                    <a:pt x="131" y="600"/>
                    <a:pt x="131" y="600"/>
                    <a:pt x="131" y="600"/>
                  </a:cubicBezTo>
                  <a:cubicBezTo>
                    <a:pt x="131" y="600"/>
                    <a:pt x="134" y="612"/>
                    <a:pt x="147" y="609"/>
                  </a:cubicBezTo>
                  <a:cubicBezTo>
                    <a:pt x="394" y="548"/>
                    <a:pt x="394" y="548"/>
                    <a:pt x="394" y="548"/>
                  </a:cubicBezTo>
                  <a:cubicBezTo>
                    <a:pt x="394" y="548"/>
                    <a:pt x="406" y="545"/>
                    <a:pt x="403" y="533"/>
                  </a:cubicBezTo>
                  <a:cubicBezTo>
                    <a:pt x="275" y="12"/>
                    <a:pt x="275" y="12"/>
                    <a:pt x="275" y="12"/>
                  </a:cubicBezTo>
                  <a:cubicBezTo>
                    <a:pt x="275" y="12"/>
                    <a:pt x="272" y="0"/>
                    <a:pt x="260" y="3"/>
                  </a:cubicBezTo>
                  <a:cubicBezTo>
                    <a:pt x="33" y="59"/>
                    <a:pt x="33" y="59"/>
                    <a:pt x="33" y="59"/>
                  </a:cubicBezTo>
                  <a:lnTo>
                    <a:pt x="12" y="64"/>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Freeform 56"/>
            <p:cNvSpPr>
              <a:spLocks/>
            </p:cNvSpPr>
            <p:nvPr/>
          </p:nvSpPr>
          <p:spPr bwMode="auto">
            <a:xfrm>
              <a:off x="22775863" y="9677400"/>
              <a:ext cx="1130300" cy="1457325"/>
            </a:xfrm>
            <a:custGeom>
              <a:avLst/>
              <a:gdLst>
                <a:gd name="T0" fmla="*/ 0 w 712"/>
                <a:gd name="T1" fmla="*/ 127 h 918"/>
                <a:gd name="T2" fmla="*/ 194 w 712"/>
                <a:gd name="T3" fmla="*/ 918 h 918"/>
                <a:gd name="T4" fmla="*/ 712 w 712"/>
                <a:gd name="T5" fmla="*/ 790 h 918"/>
                <a:gd name="T6" fmla="*/ 518 w 712"/>
                <a:gd name="T7" fmla="*/ 0 h 918"/>
                <a:gd name="T8" fmla="*/ 0 w 712"/>
                <a:gd name="T9" fmla="*/ 127 h 918"/>
              </a:gdLst>
              <a:ahLst/>
              <a:cxnLst>
                <a:cxn ang="0">
                  <a:pos x="T0" y="T1"/>
                </a:cxn>
                <a:cxn ang="0">
                  <a:pos x="T2" y="T3"/>
                </a:cxn>
                <a:cxn ang="0">
                  <a:pos x="T4" y="T5"/>
                </a:cxn>
                <a:cxn ang="0">
                  <a:pos x="T6" y="T7"/>
                </a:cxn>
                <a:cxn ang="0">
                  <a:pos x="T8" y="T9"/>
                </a:cxn>
              </a:cxnLst>
              <a:rect l="0" t="0" r="r" b="b"/>
              <a:pathLst>
                <a:path w="712" h="918">
                  <a:moveTo>
                    <a:pt x="0" y="127"/>
                  </a:moveTo>
                  <a:lnTo>
                    <a:pt x="194" y="918"/>
                  </a:lnTo>
                  <a:lnTo>
                    <a:pt x="712" y="790"/>
                  </a:lnTo>
                  <a:lnTo>
                    <a:pt x="518" y="0"/>
                  </a:lnTo>
                  <a:lnTo>
                    <a:pt x="0" y="127"/>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Freeform 57"/>
            <p:cNvSpPr>
              <a:spLocks/>
            </p:cNvSpPr>
            <p:nvPr/>
          </p:nvSpPr>
          <p:spPr bwMode="auto">
            <a:xfrm>
              <a:off x="22442488" y="9955213"/>
              <a:ext cx="1593850" cy="1677988"/>
            </a:xfrm>
            <a:custGeom>
              <a:avLst/>
              <a:gdLst>
                <a:gd name="T0" fmla="*/ 180 w 425"/>
                <a:gd name="T1" fmla="*/ 409 h 447"/>
                <a:gd name="T2" fmla="*/ 164 w 425"/>
                <a:gd name="T3" fmla="*/ 400 h 447"/>
                <a:gd name="T4" fmla="*/ 80 w 425"/>
                <a:gd name="T5" fmla="*/ 57 h 447"/>
                <a:gd name="T6" fmla="*/ 0 w 425"/>
                <a:gd name="T7" fmla="*/ 9 h 447"/>
                <a:gd name="T8" fmla="*/ 90 w 425"/>
                <a:gd name="T9" fmla="*/ 375 h 447"/>
                <a:gd name="T10" fmla="*/ 90 w 425"/>
                <a:gd name="T11" fmla="*/ 375 h 447"/>
                <a:gd name="T12" fmla="*/ 90 w 425"/>
                <a:gd name="T13" fmla="*/ 375 h 447"/>
                <a:gd name="T14" fmla="*/ 90 w 425"/>
                <a:gd name="T15" fmla="*/ 375 h 447"/>
                <a:gd name="T16" fmla="*/ 90 w 425"/>
                <a:gd name="T17" fmla="*/ 375 h 447"/>
                <a:gd name="T18" fmla="*/ 150 w 425"/>
                <a:gd name="T19" fmla="*/ 447 h 447"/>
                <a:gd name="T20" fmla="*/ 420 w 425"/>
                <a:gd name="T21" fmla="*/ 381 h 447"/>
                <a:gd name="T22" fmla="*/ 425 w 425"/>
                <a:gd name="T23" fmla="*/ 349 h 447"/>
                <a:gd name="T24" fmla="*/ 180 w 425"/>
                <a:gd name="T25" fmla="*/ 40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447">
                  <a:moveTo>
                    <a:pt x="180" y="409"/>
                  </a:moveTo>
                  <a:cubicBezTo>
                    <a:pt x="167" y="412"/>
                    <a:pt x="164" y="400"/>
                    <a:pt x="164" y="400"/>
                  </a:cubicBezTo>
                  <a:cubicBezTo>
                    <a:pt x="80" y="57"/>
                    <a:pt x="80" y="57"/>
                    <a:pt x="80" y="57"/>
                  </a:cubicBezTo>
                  <a:cubicBezTo>
                    <a:pt x="71" y="22"/>
                    <a:pt x="35" y="0"/>
                    <a:pt x="0" y="9"/>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90" y="375"/>
                    <a:pt x="90" y="375"/>
                    <a:pt x="90" y="375"/>
                  </a:cubicBezTo>
                  <a:cubicBezTo>
                    <a:pt x="150" y="447"/>
                    <a:pt x="150" y="447"/>
                    <a:pt x="150" y="447"/>
                  </a:cubicBezTo>
                  <a:cubicBezTo>
                    <a:pt x="420" y="381"/>
                    <a:pt x="420" y="381"/>
                    <a:pt x="420" y="381"/>
                  </a:cubicBezTo>
                  <a:cubicBezTo>
                    <a:pt x="425" y="349"/>
                    <a:pt x="425" y="349"/>
                    <a:pt x="425" y="349"/>
                  </a:cubicBezTo>
                  <a:lnTo>
                    <a:pt x="180" y="409"/>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Freeform 58"/>
            <p:cNvSpPr>
              <a:spLocks/>
            </p:cNvSpPr>
            <p:nvPr/>
          </p:nvSpPr>
          <p:spPr bwMode="auto">
            <a:xfrm>
              <a:off x="22948901" y="11374438"/>
              <a:ext cx="1141413" cy="420688"/>
            </a:xfrm>
            <a:custGeom>
              <a:avLst/>
              <a:gdLst>
                <a:gd name="T0" fmla="*/ 0 w 719"/>
                <a:gd name="T1" fmla="*/ 170 h 265"/>
                <a:gd name="T2" fmla="*/ 24 w 719"/>
                <a:gd name="T3" fmla="*/ 265 h 265"/>
                <a:gd name="T4" fmla="*/ 719 w 719"/>
                <a:gd name="T5" fmla="*/ 92 h 265"/>
                <a:gd name="T6" fmla="*/ 695 w 719"/>
                <a:gd name="T7" fmla="*/ 0 h 265"/>
                <a:gd name="T8" fmla="*/ 0 w 719"/>
                <a:gd name="T9" fmla="*/ 170 h 265"/>
              </a:gdLst>
              <a:ahLst/>
              <a:cxnLst>
                <a:cxn ang="0">
                  <a:pos x="T0" y="T1"/>
                </a:cxn>
                <a:cxn ang="0">
                  <a:pos x="T2" y="T3"/>
                </a:cxn>
                <a:cxn ang="0">
                  <a:pos x="T4" y="T5"/>
                </a:cxn>
                <a:cxn ang="0">
                  <a:pos x="T6" y="T7"/>
                </a:cxn>
                <a:cxn ang="0">
                  <a:pos x="T8" y="T9"/>
                </a:cxn>
              </a:cxnLst>
              <a:rect l="0" t="0" r="r" b="b"/>
              <a:pathLst>
                <a:path w="719" h="265">
                  <a:moveTo>
                    <a:pt x="0" y="170"/>
                  </a:moveTo>
                  <a:lnTo>
                    <a:pt x="24" y="265"/>
                  </a:lnTo>
                  <a:lnTo>
                    <a:pt x="719" y="92"/>
                  </a:lnTo>
                  <a:lnTo>
                    <a:pt x="695" y="0"/>
                  </a:lnTo>
                  <a:lnTo>
                    <a:pt x="0" y="17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Freeform 59"/>
            <p:cNvSpPr>
              <a:spLocks/>
            </p:cNvSpPr>
            <p:nvPr/>
          </p:nvSpPr>
          <p:spPr bwMode="auto">
            <a:xfrm>
              <a:off x="18102263" y="12111038"/>
              <a:ext cx="168275" cy="261938"/>
            </a:xfrm>
            <a:custGeom>
              <a:avLst/>
              <a:gdLst>
                <a:gd name="T0" fmla="*/ 16 w 45"/>
                <a:gd name="T1" fmla="*/ 0 h 70"/>
                <a:gd name="T2" fmla="*/ 0 w 45"/>
                <a:gd name="T3" fmla="*/ 66 h 70"/>
                <a:gd name="T4" fmla="*/ 41 w 45"/>
                <a:gd name="T5" fmla="*/ 41 h 70"/>
                <a:gd name="T6" fmla="*/ 16 w 45"/>
                <a:gd name="T7" fmla="*/ 0 h 70"/>
              </a:gdLst>
              <a:ahLst/>
              <a:cxnLst>
                <a:cxn ang="0">
                  <a:pos x="T0" y="T1"/>
                </a:cxn>
                <a:cxn ang="0">
                  <a:pos x="T2" y="T3"/>
                </a:cxn>
                <a:cxn ang="0">
                  <a:pos x="T4" y="T5"/>
                </a:cxn>
                <a:cxn ang="0">
                  <a:pos x="T6" y="T7"/>
                </a:cxn>
              </a:cxnLst>
              <a:rect l="0" t="0" r="r" b="b"/>
              <a:pathLst>
                <a:path w="45" h="70">
                  <a:moveTo>
                    <a:pt x="16" y="0"/>
                  </a:moveTo>
                  <a:cubicBezTo>
                    <a:pt x="0" y="66"/>
                    <a:pt x="0" y="66"/>
                    <a:pt x="0" y="66"/>
                  </a:cubicBezTo>
                  <a:cubicBezTo>
                    <a:pt x="18" y="70"/>
                    <a:pt x="37" y="59"/>
                    <a:pt x="41" y="41"/>
                  </a:cubicBezTo>
                  <a:cubicBezTo>
                    <a:pt x="45" y="23"/>
                    <a:pt x="34" y="4"/>
                    <a:pt x="16"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Freeform 60"/>
            <p:cNvSpPr>
              <a:spLocks/>
            </p:cNvSpPr>
            <p:nvPr/>
          </p:nvSpPr>
          <p:spPr bwMode="auto">
            <a:xfrm>
              <a:off x="18161001" y="11866563"/>
              <a:ext cx="165100" cy="258763"/>
            </a:xfrm>
            <a:custGeom>
              <a:avLst/>
              <a:gdLst>
                <a:gd name="T0" fmla="*/ 15 w 44"/>
                <a:gd name="T1" fmla="*/ 0 h 69"/>
                <a:gd name="T2" fmla="*/ 0 w 44"/>
                <a:gd name="T3" fmla="*/ 65 h 69"/>
                <a:gd name="T4" fmla="*/ 40 w 44"/>
                <a:gd name="T5" fmla="*/ 40 h 69"/>
                <a:gd name="T6" fmla="*/ 15 w 44"/>
                <a:gd name="T7" fmla="*/ 0 h 69"/>
              </a:gdLst>
              <a:ahLst/>
              <a:cxnLst>
                <a:cxn ang="0">
                  <a:pos x="T0" y="T1"/>
                </a:cxn>
                <a:cxn ang="0">
                  <a:pos x="T2" y="T3"/>
                </a:cxn>
                <a:cxn ang="0">
                  <a:pos x="T4" y="T5"/>
                </a:cxn>
                <a:cxn ang="0">
                  <a:pos x="T6" y="T7"/>
                </a:cxn>
              </a:cxnLst>
              <a:rect l="0" t="0" r="r" b="b"/>
              <a:pathLst>
                <a:path w="44" h="69">
                  <a:moveTo>
                    <a:pt x="15" y="0"/>
                  </a:moveTo>
                  <a:cubicBezTo>
                    <a:pt x="0" y="65"/>
                    <a:pt x="0" y="65"/>
                    <a:pt x="0" y="65"/>
                  </a:cubicBezTo>
                  <a:cubicBezTo>
                    <a:pt x="18" y="69"/>
                    <a:pt x="36" y="58"/>
                    <a:pt x="40" y="40"/>
                  </a:cubicBezTo>
                  <a:cubicBezTo>
                    <a:pt x="44"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Freeform 61"/>
            <p:cNvSpPr>
              <a:spLocks/>
            </p:cNvSpPr>
            <p:nvPr/>
          </p:nvSpPr>
          <p:spPr bwMode="auto">
            <a:xfrm>
              <a:off x="18218151" y="11618913"/>
              <a:ext cx="168275" cy="261938"/>
            </a:xfrm>
            <a:custGeom>
              <a:avLst/>
              <a:gdLst>
                <a:gd name="T0" fmla="*/ 15 w 45"/>
                <a:gd name="T1" fmla="*/ 0 h 70"/>
                <a:gd name="T2" fmla="*/ 0 w 45"/>
                <a:gd name="T3" fmla="*/ 66 h 70"/>
                <a:gd name="T4" fmla="*/ 40 w 45"/>
                <a:gd name="T5" fmla="*/ 41 h 70"/>
                <a:gd name="T6" fmla="*/ 15 w 45"/>
                <a:gd name="T7" fmla="*/ 0 h 70"/>
              </a:gdLst>
              <a:ahLst/>
              <a:cxnLst>
                <a:cxn ang="0">
                  <a:pos x="T0" y="T1"/>
                </a:cxn>
                <a:cxn ang="0">
                  <a:pos x="T2" y="T3"/>
                </a:cxn>
                <a:cxn ang="0">
                  <a:pos x="T4" y="T5"/>
                </a:cxn>
                <a:cxn ang="0">
                  <a:pos x="T6" y="T7"/>
                </a:cxn>
              </a:cxnLst>
              <a:rect l="0" t="0" r="r" b="b"/>
              <a:pathLst>
                <a:path w="45" h="70">
                  <a:moveTo>
                    <a:pt x="15" y="0"/>
                  </a:moveTo>
                  <a:cubicBezTo>
                    <a:pt x="0" y="66"/>
                    <a:pt x="0" y="66"/>
                    <a:pt x="0" y="66"/>
                  </a:cubicBezTo>
                  <a:cubicBezTo>
                    <a:pt x="18" y="70"/>
                    <a:pt x="36" y="59"/>
                    <a:pt x="40" y="41"/>
                  </a:cubicBezTo>
                  <a:cubicBezTo>
                    <a:pt x="45" y="22"/>
                    <a:pt x="33"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Freeform 62"/>
            <p:cNvSpPr>
              <a:spLocks/>
            </p:cNvSpPr>
            <p:nvPr/>
          </p:nvSpPr>
          <p:spPr bwMode="auto">
            <a:xfrm>
              <a:off x="18273713" y="11374438"/>
              <a:ext cx="169863" cy="258763"/>
            </a:xfrm>
            <a:custGeom>
              <a:avLst/>
              <a:gdLst>
                <a:gd name="T0" fmla="*/ 15 w 45"/>
                <a:gd name="T1" fmla="*/ 0 h 69"/>
                <a:gd name="T2" fmla="*/ 0 w 45"/>
                <a:gd name="T3" fmla="*/ 65 h 69"/>
                <a:gd name="T4" fmla="*/ 41 w 45"/>
                <a:gd name="T5" fmla="*/ 40 h 69"/>
                <a:gd name="T6" fmla="*/ 15 w 45"/>
                <a:gd name="T7" fmla="*/ 0 h 69"/>
              </a:gdLst>
              <a:ahLst/>
              <a:cxnLst>
                <a:cxn ang="0">
                  <a:pos x="T0" y="T1"/>
                </a:cxn>
                <a:cxn ang="0">
                  <a:pos x="T2" y="T3"/>
                </a:cxn>
                <a:cxn ang="0">
                  <a:pos x="T4" y="T5"/>
                </a:cxn>
                <a:cxn ang="0">
                  <a:pos x="T6" y="T7"/>
                </a:cxn>
              </a:cxnLst>
              <a:rect l="0" t="0" r="r" b="b"/>
              <a:pathLst>
                <a:path w="45" h="69">
                  <a:moveTo>
                    <a:pt x="15" y="0"/>
                  </a:moveTo>
                  <a:cubicBezTo>
                    <a:pt x="0" y="65"/>
                    <a:pt x="0" y="65"/>
                    <a:pt x="0" y="65"/>
                  </a:cubicBezTo>
                  <a:cubicBezTo>
                    <a:pt x="18" y="69"/>
                    <a:pt x="36" y="58"/>
                    <a:pt x="41" y="40"/>
                  </a:cubicBezTo>
                  <a:cubicBezTo>
                    <a:pt x="45" y="22"/>
                    <a:pt x="34" y="4"/>
                    <a:pt x="15" y="0"/>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Freeform 63"/>
            <p:cNvSpPr>
              <a:spLocks/>
            </p:cNvSpPr>
            <p:nvPr/>
          </p:nvSpPr>
          <p:spPr bwMode="auto">
            <a:xfrm>
              <a:off x="17013238" y="10345738"/>
              <a:ext cx="1501775" cy="2293938"/>
            </a:xfrm>
            <a:custGeom>
              <a:avLst/>
              <a:gdLst>
                <a:gd name="T0" fmla="*/ 140 w 400"/>
                <a:gd name="T1" fmla="*/ 3 h 611"/>
                <a:gd name="T2" fmla="*/ 125 w 400"/>
                <a:gd name="T3" fmla="*/ 12 h 611"/>
                <a:gd name="T4" fmla="*/ 3 w 400"/>
                <a:gd name="T5" fmla="*/ 535 h 611"/>
                <a:gd name="T6" fmla="*/ 12 w 400"/>
                <a:gd name="T7" fmla="*/ 550 h 611"/>
                <a:gd name="T8" fmla="*/ 260 w 400"/>
                <a:gd name="T9" fmla="*/ 608 h 611"/>
                <a:gd name="T10" fmla="*/ 276 w 400"/>
                <a:gd name="T11" fmla="*/ 598 h 611"/>
                <a:gd name="T12" fmla="*/ 397 w 400"/>
                <a:gd name="T13" fmla="*/ 76 h 611"/>
                <a:gd name="T14" fmla="*/ 388 w 400"/>
                <a:gd name="T15" fmla="*/ 61 h 611"/>
                <a:gd name="T16" fmla="*/ 161 w 400"/>
                <a:gd name="T17" fmla="*/ 8 h 611"/>
                <a:gd name="T18" fmla="*/ 140 w 400"/>
                <a:gd name="T19" fmla="*/ 3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611">
                  <a:moveTo>
                    <a:pt x="140" y="3"/>
                  </a:moveTo>
                  <a:cubicBezTo>
                    <a:pt x="140" y="3"/>
                    <a:pt x="128" y="0"/>
                    <a:pt x="125" y="12"/>
                  </a:cubicBezTo>
                  <a:cubicBezTo>
                    <a:pt x="3" y="535"/>
                    <a:pt x="3" y="535"/>
                    <a:pt x="3" y="535"/>
                  </a:cubicBezTo>
                  <a:cubicBezTo>
                    <a:pt x="3" y="535"/>
                    <a:pt x="0" y="547"/>
                    <a:pt x="12" y="550"/>
                  </a:cubicBezTo>
                  <a:cubicBezTo>
                    <a:pt x="260" y="608"/>
                    <a:pt x="260" y="608"/>
                    <a:pt x="260" y="608"/>
                  </a:cubicBezTo>
                  <a:cubicBezTo>
                    <a:pt x="260" y="608"/>
                    <a:pt x="273" y="611"/>
                    <a:pt x="276" y="598"/>
                  </a:cubicBezTo>
                  <a:cubicBezTo>
                    <a:pt x="397" y="76"/>
                    <a:pt x="397" y="76"/>
                    <a:pt x="397" y="76"/>
                  </a:cubicBezTo>
                  <a:cubicBezTo>
                    <a:pt x="397" y="76"/>
                    <a:pt x="400" y="64"/>
                    <a:pt x="388" y="61"/>
                  </a:cubicBezTo>
                  <a:cubicBezTo>
                    <a:pt x="161" y="8"/>
                    <a:pt x="161" y="8"/>
                    <a:pt x="161" y="8"/>
                  </a:cubicBezTo>
                  <a:lnTo>
                    <a:pt x="140" y="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5" name="Freeform 64"/>
            <p:cNvSpPr>
              <a:spLocks/>
            </p:cNvSpPr>
            <p:nvPr/>
          </p:nvSpPr>
          <p:spPr bwMode="auto">
            <a:xfrm>
              <a:off x="17194213" y="10821988"/>
              <a:ext cx="1117600" cy="1449388"/>
            </a:xfrm>
            <a:custGeom>
              <a:avLst/>
              <a:gdLst>
                <a:gd name="T0" fmla="*/ 184 w 704"/>
                <a:gd name="T1" fmla="*/ 0 h 913"/>
                <a:gd name="T2" fmla="*/ 0 w 704"/>
                <a:gd name="T3" fmla="*/ 793 h 913"/>
                <a:gd name="T4" fmla="*/ 517 w 704"/>
                <a:gd name="T5" fmla="*/ 913 h 913"/>
                <a:gd name="T6" fmla="*/ 704 w 704"/>
                <a:gd name="T7" fmla="*/ 121 h 913"/>
                <a:gd name="T8" fmla="*/ 184 w 704"/>
                <a:gd name="T9" fmla="*/ 0 h 913"/>
              </a:gdLst>
              <a:ahLst/>
              <a:cxnLst>
                <a:cxn ang="0">
                  <a:pos x="T0" y="T1"/>
                </a:cxn>
                <a:cxn ang="0">
                  <a:pos x="T2" y="T3"/>
                </a:cxn>
                <a:cxn ang="0">
                  <a:pos x="T4" y="T5"/>
                </a:cxn>
                <a:cxn ang="0">
                  <a:pos x="T6" y="T7"/>
                </a:cxn>
                <a:cxn ang="0">
                  <a:pos x="T8" y="T9"/>
                </a:cxn>
              </a:cxnLst>
              <a:rect l="0" t="0" r="r" b="b"/>
              <a:pathLst>
                <a:path w="704" h="913">
                  <a:moveTo>
                    <a:pt x="184" y="0"/>
                  </a:moveTo>
                  <a:lnTo>
                    <a:pt x="0" y="793"/>
                  </a:lnTo>
                  <a:lnTo>
                    <a:pt x="517" y="913"/>
                  </a:lnTo>
                  <a:lnTo>
                    <a:pt x="704" y="121"/>
                  </a:lnTo>
                  <a:lnTo>
                    <a:pt x="184" y="0"/>
                  </a:ln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Freeform 65"/>
            <p:cNvSpPr>
              <a:spLocks/>
            </p:cNvSpPr>
            <p:nvPr/>
          </p:nvSpPr>
          <p:spPr bwMode="auto">
            <a:xfrm>
              <a:off x="16817976" y="10766425"/>
              <a:ext cx="1163638" cy="1960563"/>
            </a:xfrm>
            <a:custGeom>
              <a:avLst/>
              <a:gdLst>
                <a:gd name="T0" fmla="*/ 64 w 310"/>
                <a:gd name="T1" fmla="*/ 438 h 522"/>
                <a:gd name="T2" fmla="*/ 55 w 310"/>
                <a:gd name="T3" fmla="*/ 423 h 522"/>
                <a:gd name="T4" fmla="*/ 135 w 310"/>
                <a:gd name="T5" fmla="*/ 79 h 522"/>
                <a:gd name="T6" fmla="*/ 86 w 310"/>
                <a:gd name="T7" fmla="*/ 0 h 522"/>
                <a:gd name="T8" fmla="*/ 0 w 310"/>
                <a:gd name="T9" fmla="*/ 367 h 522"/>
                <a:gd name="T10" fmla="*/ 0 w 310"/>
                <a:gd name="T11" fmla="*/ 367 h 522"/>
                <a:gd name="T12" fmla="*/ 0 w 310"/>
                <a:gd name="T13" fmla="*/ 367 h 522"/>
                <a:gd name="T14" fmla="*/ 0 w 310"/>
                <a:gd name="T15" fmla="*/ 367 h 522"/>
                <a:gd name="T16" fmla="*/ 0 w 310"/>
                <a:gd name="T17" fmla="*/ 367 h 522"/>
                <a:gd name="T18" fmla="*/ 20 w 310"/>
                <a:gd name="T19" fmla="*/ 458 h 522"/>
                <a:gd name="T20" fmla="*/ 292 w 310"/>
                <a:gd name="T21" fmla="*/ 522 h 522"/>
                <a:gd name="T22" fmla="*/ 310 w 310"/>
                <a:gd name="T23" fmla="*/ 495 h 522"/>
                <a:gd name="T24" fmla="*/ 64 w 310"/>
                <a:gd name="T25" fmla="*/ 43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522">
                  <a:moveTo>
                    <a:pt x="64" y="438"/>
                  </a:moveTo>
                  <a:cubicBezTo>
                    <a:pt x="52" y="435"/>
                    <a:pt x="55" y="423"/>
                    <a:pt x="55" y="423"/>
                  </a:cubicBezTo>
                  <a:cubicBezTo>
                    <a:pt x="135" y="79"/>
                    <a:pt x="135" y="79"/>
                    <a:pt x="135" y="79"/>
                  </a:cubicBezTo>
                  <a:cubicBezTo>
                    <a:pt x="143" y="44"/>
                    <a:pt x="121" y="8"/>
                    <a:pt x="86" y="0"/>
                  </a:cubicBezTo>
                  <a:cubicBezTo>
                    <a:pt x="0" y="367"/>
                    <a:pt x="0" y="367"/>
                    <a:pt x="0" y="367"/>
                  </a:cubicBezTo>
                  <a:cubicBezTo>
                    <a:pt x="0" y="367"/>
                    <a:pt x="0" y="367"/>
                    <a:pt x="0" y="367"/>
                  </a:cubicBezTo>
                  <a:cubicBezTo>
                    <a:pt x="0" y="367"/>
                    <a:pt x="0" y="367"/>
                    <a:pt x="0" y="367"/>
                  </a:cubicBezTo>
                  <a:cubicBezTo>
                    <a:pt x="0" y="367"/>
                    <a:pt x="0" y="367"/>
                    <a:pt x="0" y="367"/>
                  </a:cubicBezTo>
                  <a:cubicBezTo>
                    <a:pt x="0" y="367"/>
                    <a:pt x="0" y="367"/>
                    <a:pt x="0" y="367"/>
                  </a:cubicBezTo>
                  <a:cubicBezTo>
                    <a:pt x="20" y="458"/>
                    <a:pt x="20" y="458"/>
                    <a:pt x="20" y="458"/>
                  </a:cubicBezTo>
                  <a:cubicBezTo>
                    <a:pt x="292" y="522"/>
                    <a:pt x="292" y="522"/>
                    <a:pt x="292" y="522"/>
                  </a:cubicBezTo>
                  <a:cubicBezTo>
                    <a:pt x="310" y="495"/>
                    <a:pt x="310" y="495"/>
                    <a:pt x="310" y="495"/>
                  </a:cubicBezTo>
                  <a:lnTo>
                    <a:pt x="64" y="438"/>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Freeform 66"/>
            <p:cNvSpPr>
              <a:spLocks/>
            </p:cNvSpPr>
            <p:nvPr/>
          </p:nvSpPr>
          <p:spPr bwMode="auto">
            <a:xfrm>
              <a:off x="16806863" y="12474575"/>
              <a:ext cx="1141413" cy="406400"/>
            </a:xfrm>
            <a:custGeom>
              <a:avLst/>
              <a:gdLst>
                <a:gd name="T0" fmla="*/ 21 w 719"/>
                <a:gd name="T1" fmla="*/ 0 h 256"/>
                <a:gd name="T2" fmla="*/ 0 w 719"/>
                <a:gd name="T3" fmla="*/ 92 h 256"/>
                <a:gd name="T4" fmla="*/ 697 w 719"/>
                <a:gd name="T5" fmla="*/ 256 h 256"/>
                <a:gd name="T6" fmla="*/ 719 w 719"/>
                <a:gd name="T7" fmla="*/ 161 h 256"/>
                <a:gd name="T8" fmla="*/ 21 w 719"/>
                <a:gd name="T9" fmla="*/ 0 h 256"/>
              </a:gdLst>
              <a:ahLst/>
              <a:cxnLst>
                <a:cxn ang="0">
                  <a:pos x="T0" y="T1"/>
                </a:cxn>
                <a:cxn ang="0">
                  <a:pos x="T2" y="T3"/>
                </a:cxn>
                <a:cxn ang="0">
                  <a:pos x="T4" y="T5"/>
                </a:cxn>
                <a:cxn ang="0">
                  <a:pos x="T6" y="T7"/>
                </a:cxn>
                <a:cxn ang="0">
                  <a:pos x="T8" y="T9"/>
                </a:cxn>
              </a:cxnLst>
              <a:rect l="0" t="0" r="r" b="b"/>
              <a:pathLst>
                <a:path w="719" h="256">
                  <a:moveTo>
                    <a:pt x="21" y="0"/>
                  </a:moveTo>
                  <a:lnTo>
                    <a:pt x="0" y="92"/>
                  </a:lnTo>
                  <a:lnTo>
                    <a:pt x="697" y="256"/>
                  </a:lnTo>
                  <a:lnTo>
                    <a:pt x="719" y="161"/>
                  </a:lnTo>
                  <a:lnTo>
                    <a:pt x="2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Freeform 67"/>
            <p:cNvSpPr>
              <a:spLocks/>
            </p:cNvSpPr>
            <p:nvPr/>
          </p:nvSpPr>
          <p:spPr bwMode="auto">
            <a:xfrm>
              <a:off x="31427738" y="12388850"/>
              <a:ext cx="142875" cy="258763"/>
            </a:xfrm>
            <a:custGeom>
              <a:avLst/>
              <a:gdLst>
                <a:gd name="T0" fmla="*/ 0 w 38"/>
                <a:gd name="T1" fmla="*/ 2 h 69"/>
                <a:gd name="T2" fmla="*/ 6 w 38"/>
                <a:gd name="T3" fmla="*/ 69 h 69"/>
                <a:gd name="T4" fmla="*/ 36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6"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Freeform 68"/>
            <p:cNvSpPr>
              <a:spLocks/>
            </p:cNvSpPr>
            <p:nvPr/>
          </p:nvSpPr>
          <p:spPr bwMode="auto">
            <a:xfrm>
              <a:off x="31402338" y="12136438"/>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Freeform 69"/>
            <p:cNvSpPr>
              <a:spLocks/>
            </p:cNvSpPr>
            <p:nvPr/>
          </p:nvSpPr>
          <p:spPr bwMode="auto">
            <a:xfrm>
              <a:off x="31380113" y="11885613"/>
              <a:ext cx="141288" cy="258763"/>
            </a:xfrm>
            <a:custGeom>
              <a:avLst/>
              <a:gdLst>
                <a:gd name="T0" fmla="*/ 0 w 38"/>
                <a:gd name="T1" fmla="*/ 2 h 69"/>
                <a:gd name="T2" fmla="*/ 6 w 38"/>
                <a:gd name="T3" fmla="*/ 69 h 69"/>
                <a:gd name="T4" fmla="*/ 37 w 38"/>
                <a:gd name="T5" fmla="*/ 32 h 69"/>
                <a:gd name="T6" fmla="*/ 0 w 38"/>
                <a:gd name="T7" fmla="*/ 2 h 69"/>
              </a:gdLst>
              <a:ahLst/>
              <a:cxnLst>
                <a:cxn ang="0">
                  <a:pos x="T0" y="T1"/>
                </a:cxn>
                <a:cxn ang="0">
                  <a:pos x="T2" y="T3"/>
                </a:cxn>
                <a:cxn ang="0">
                  <a:pos x="T4" y="T5"/>
                </a:cxn>
                <a:cxn ang="0">
                  <a:pos x="T6" y="T7"/>
                </a:cxn>
              </a:cxnLst>
              <a:rect l="0" t="0" r="r" b="b"/>
              <a:pathLst>
                <a:path w="38" h="69">
                  <a:moveTo>
                    <a:pt x="0" y="2"/>
                  </a:moveTo>
                  <a:cubicBezTo>
                    <a:pt x="6" y="69"/>
                    <a:pt x="6" y="69"/>
                    <a:pt x="6" y="69"/>
                  </a:cubicBezTo>
                  <a:cubicBezTo>
                    <a:pt x="25" y="67"/>
                    <a:pt x="38" y="50"/>
                    <a:pt x="37" y="32"/>
                  </a:cubicBezTo>
                  <a:cubicBezTo>
                    <a:pt x="35" y="13"/>
                    <a:pt x="18"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Freeform 70"/>
            <p:cNvSpPr>
              <a:spLocks/>
            </p:cNvSpPr>
            <p:nvPr/>
          </p:nvSpPr>
          <p:spPr bwMode="auto">
            <a:xfrm>
              <a:off x="31353126" y="11633200"/>
              <a:ext cx="146050" cy="258763"/>
            </a:xfrm>
            <a:custGeom>
              <a:avLst/>
              <a:gdLst>
                <a:gd name="T0" fmla="*/ 0 w 39"/>
                <a:gd name="T1" fmla="*/ 2 h 69"/>
                <a:gd name="T2" fmla="*/ 7 w 39"/>
                <a:gd name="T3" fmla="*/ 69 h 69"/>
                <a:gd name="T4" fmla="*/ 37 w 39"/>
                <a:gd name="T5" fmla="*/ 32 h 69"/>
                <a:gd name="T6" fmla="*/ 0 w 39"/>
                <a:gd name="T7" fmla="*/ 2 h 69"/>
              </a:gdLst>
              <a:ahLst/>
              <a:cxnLst>
                <a:cxn ang="0">
                  <a:pos x="T0" y="T1"/>
                </a:cxn>
                <a:cxn ang="0">
                  <a:pos x="T2" y="T3"/>
                </a:cxn>
                <a:cxn ang="0">
                  <a:pos x="T4" y="T5"/>
                </a:cxn>
                <a:cxn ang="0">
                  <a:pos x="T6" y="T7"/>
                </a:cxn>
              </a:cxnLst>
              <a:rect l="0" t="0" r="r" b="b"/>
              <a:pathLst>
                <a:path w="39" h="69">
                  <a:moveTo>
                    <a:pt x="0" y="2"/>
                  </a:moveTo>
                  <a:cubicBezTo>
                    <a:pt x="7" y="69"/>
                    <a:pt x="7" y="69"/>
                    <a:pt x="7" y="69"/>
                  </a:cubicBezTo>
                  <a:cubicBezTo>
                    <a:pt x="25" y="67"/>
                    <a:pt x="39" y="50"/>
                    <a:pt x="37" y="32"/>
                  </a:cubicBezTo>
                  <a:cubicBezTo>
                    <a:pt x="35" y="13"/>
                    <a:pt x="19" y="0"/>
                    <a:pt x="0" y="2"/>
                  </a:cubicBezTo>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2" name="Freeform 71"/>
            <p:cNvSpPr>
              <a:spLocks/>
            </p:cNvSpPr>
            <p:nvPr/>
          </p:nvSpPr>
          <p:spPr bwMode="auto">
            <a:xfrm>
              <a:off x="30230763" y="10833100"/>
              <a:ext cx="1246188" cy="2201863"/>
            </a:xfrm>
            <a:custGeom>
              <a:avLst/>
              <a:gdLst>
                <a:gd name="T0" fmla="*/ 13 w 332"/>
                <a:gd name="T1" fmla="*/ 26 h 586"/>
                <a:gd name="T2" fmla="*/ 1 w 332"/>
                <a:gd name="T3" fmla="*/ 39 h 586"/>
                <a:gd name="T4" fmla="*/ 52 w 332"/>
                <a:gd name="T5" fmla="*/ 573 h 586"/>
                <a:gd name="T6" fmla="*/ 66 w 332"/>
                <a:gd name="T7" fmla="*/ 585 h 586"/>
                <a:gd name="T8" fmla="*/ 320 w 332"/>
                <a:gd name="T9" fmla="*/ 560 h 586"/>
                <a:gd name="T10" fmla="*/ 331 w 332"/>
                <a:gd name="T11" fmla="*/ 546 h 586"/>
                <a:gd name="T12" fmla="*/ 280 w 332"/>
                <a:gd name="T13" fmla="*/ 13 h 586"/>
                <a:gd name="T14" fmla="*/ 266 w 332"/>
                <a:gd name="T15" fmla="*/ 1 h 586"/>
                <a:gd name="T16" fmla="*/ 34 w 332"/>
                <a:gd name="T17" fmla="*/ 24 h 586"/>
                <a:gd name="T18" fmla="*/ 13 w 332"/>
                <a:gd name="T19" fmla="*/ 2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2" h="586">
                  <a:moveTo>
                    <a:pt x="13" y="26"/>
                  </a:moveTo>
                  <a:cubicBezTo>
                    <a:pt x="13" y="26"/>
                    <a:pt x="0" y="27"/>
                    <a:pt x="1" y="39"/>
                  </a:cubicBezTo>
                  <a:cubicBezTo>
                    <a:pt x="52" y="573"/>
                    <a:pt x="52" y="573"/>
                    <a:pt x="52" y="573"/>
                  </a:cubicBezTo>
                  <a:cubicBezTo>
                    <a:pt x="52" y="573"/>
                    <a:pt x="54" y="586"/>
                    <a:pt x="66" y="585"/>
                  </a:cubicBezTo>
                  <a:cubicBezTo>
                    <a:pt x="320" y="560"/>
                    <a:pt x="320" y="560"/>
                    <a:pt x="320" y="560"/>
                  </a:cubicBezTo>
                  <a:cubicBezTo>
                    <a:pt x="320" y="560"/>
                    <a:pt x="332" y="559"/>
                    <a:pt x="331" y="546"/>
                  </a:cubicBezTo>
                  <a:cubicBezTo>
                    <a:pt x="280" y="13"/>
                    <a:pt x="280" y="13"/>
                    <a:pt x="280" y="13"/>
                  </a:cubicBezTo>
                  <a:cubicBezTo>
                    <a:pt x="280" y="13"/>
                    <a:pt x="279" y="0"/>
                    <a:pt x="266" y="1"/>
                  </a:cubicBezTo>
                  <a:cubicBezTo>
                    <a:pt x="34" y="24"/>
                    <a:pt x="34" y="24"/>
                    <a:pt x="34" y="24"/>
                  </a:cubicBezTo>
                  <a:lnTo>
                    <a:pt x="13" y="26"/>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3" name="Freeform 72"/>
            <p:cNvSpPr>
              <a:spLocks/>
            </p:cNvSpPr>
            <p:nvPr/>
          </p:nvSpPr>
          <p:spPr bwMode="auto">
            <a:xfrm>
              <a:off x="30378401" y="11306175"/>
              <a:ext cx="963613" cy="1366838"/>
            </a:xfrm>
            <a:custGeom>
              <a:avLst/>
              <a:gdLst>
                <a:gd name="T0" fmla="*/ 0 w 607"/>
                <a:gd name="T1" fmla="*/ 50 h 861"/>
                <a:gd name="T2" fmla="*/ 78 w 607"/>
                <a:gd name="T3" fmla="*/ 861 h 861"/>
                <a:gd name="T4" fmla="*/ 607 w 607"/>
                <a:gd name="T5" fmla="*/ 809 h 861"/>
                <a:gd name="T6" fmla="*/ 529 w 607"/>
                <a:gd name="T7" fmla="*/ 0 h 861"/>
                <a:gd name="T8" fmla="*/ 0 w 607"/>
                <a:gd name="T9" fmla="*/ 50 h 861"/>
              </a:gdLst>
              <a:ahLst/>
              <a:cxnLst>
                <a:cxn ang="0">
                  <a:pos x="T0" y="T1"/>
                </a:cxn>
                <a:cxn ang="0">
                  <a:pos x="T2" y="T3"/>
                </a:cxn>
                <a:cxn ang="0">
                  <a:pos x="T4" y="T5"/>
                </a:cxn>
                <a:cxn ang="0">
                  <a:pos x="T6" y="T7"/>
                </a:cxn>
                <a:cxn ang="0">
                  <a:pos x="T8" y="T9"/>
                </a:cxn>
              </a:cxnLst>
              <a:rect l="0" t="0" r="r" b="b"/>
              <a:pathLst>
                <a:path w="607" h="861">
                  <a:moveTo>
                    <a:pt x="0" y="50"/>
                  </a:moveTo>
                  <a:lnTo>
                    <a:pt x="78" y="861"/>
                  </a:lnTo>
                  <a:lnTo>
                    <a:pt x="607" y="809"/>
                  </a:lnTo>
                  <a:lnTo>
                    <a:pt x="529" y="0"/>
                  </a:lnTo>
                  <a:lnTo>
                    <a:pt x="0" y="50"/>
                  </a:lnTo>
                  <a:close/>
                </a:path>
              </a:pathLst>
            </a:custGeom>
            <a:solidFill>
              <a:srgbClr val="00D8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Freeform 73"/>
            <p:cNvSpPr>
              <a:spLocks/>
            </p:cNvSpPr>
            <p:nvPr/>
          </p:nvSpPr>
          <p:spPr bwMode="auto">
            <a:xfrm>
              <a:off x="30032326" y="11430000"/>
              <a:ext cx="1389063" cy="1724025"/>
            </a:xfrm>
            <a:custGeom>
              <a:avLst/>
              <a:gdLst>
                <a:gd name="T0" fmla="*/ 119 w 370"/>
                <a:gd name="T1" fmla="*/ 426 h 459"/>
                <a:gd name="T2" fmla="*/ 105 w 370"/>
                <a:gd name="T3" fmla="*/ 414 h 459"/>
                <a:gd name="T4" fmla="*/ 72 w 370"/>
                <a:gd name="T5" fmla="*/ 63 h 459"/>
                <a:gd name="T6" fmla="*/ 0 w 370"/>
                <a:gd name="T7" fmla="*/ 4 h 459"/>
                <a:gd name="T8" fmla="*/ 36 w 370"/>
                <a:gd name="T9" fmla="*/ 379 h 459"/>
                <a:gd name="T10" fmla="*/ 36 w 370"/>
                <a:gd name="T11" fmla="*/ 379 h 459"/>
                <a:gd name="T12" fmla="*/ 36 w 370"/>
                <a:gd name="T13" fmla="*/ 379 h 459"/>
                <a:gd name="T14" fmla="*/ 36 w 370"/>
                <a:gd name="T15" fmla="*/ 379 h 459"/>
                <a:gd name="T16" fmla="*/ 36 w 370"/>
                <a:gd name="T17" fmla="*/ 379 h 459"/>
                <a:gd name="T18" fmla="*/ 84 w 370"/>
                <a:gd name="T19" fmla="*/ 459 h 459"/>
                <a:gd name="T20" fmla="*/ 362 w 370"/>
                <a:gd name="T21" fmla="*/ 432 h 459"/>
                <a:gd name="T22" fmla="*/ 370 w 370"/>
                <a:gd name="T23" fmla="*/ 402 h 459"/>
                <a:gd name="T24" fmla="*/ 119 w 370"/>
                <a:gd name="T25" fmla="*/ 42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459">
                  <a:moveTo>
                    <a:pt x="119" y="426"/>
                  </a:moveTo>
                  <a:cubicBezTo>
                    <a:pt x="107" y="427"/>
                    <a:pt x="105" y="414"/>
                    <a:pt x="105" y="414"/>
                  </a:cubicBezTo>
                  <a:cubicBezTo>
                    <a:pt x="72" y="63"/>
                    <a:pt x="72" y="63"/>
                    <a:pt x="72" y="63"/>
                  </a:cubicBezTo>
                  <a:cubicBezTo>
                    <a:pt x="68" y="27"/>
                    <a:pt x="36" y="0"/>
                    <a:pt x="0" y="4"/>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36" y="379"/>
                    <a:pt x="36" y="379"/>
                    <a:pt x="36" y="379"/>
                  </a:cubicBezTo>
                  <a:cubicBezTo>
                    <a:pt x="84" y="459"/>
                    <a:pt x="84" y="459"/>
                    <a:pt x="84" y="459"/>
                  </a:cubicBezTo>
                  <a:cubicBezTo>
                    <a:pt x="362" y="432"/>
                    <a:pt x="362" y="432"/>
                    <a:pt x="362" y="432"/>
                  </a:cubicBezTo>
                  <a:cubicBezTo>
                    <a:pt x="370" y="402"/>
                    <a:pt x="370" y="402"/>
                    <a:pt x="370" y="402"/>
                  </a:cubicBezTo>
                  <a:lnTo>
                    <a:pt x="119" y="426"/>
                  </a:ln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Freeform 74"/>
            <p:cNvSpPr>
              <a:spLocks/>
            </p:cNvSpPr>
            <p:nvPr/>
          </p:nvSpPr>
          <p:spPr bwMode="auto">
            <a:xfrm>
              <a:off x="30291088" y="13049250"/>
              <a:ext cx="1147763" cy="263525"/>
            </a:xfrm>
            <a:custGeom>
              <a:avLst/>
              <a:gdLst>
                <a:gd name="T0" fmla="*/ 0 w 723"/>
                <a:gd name="T1" fmla="*/ 69 h 166"/>
                <a:gd name="T2" fmla="*/ 10 w 723"/>
                <a:gd name="T3" fmla="*/ 166 h 166"/>
                <a:gd name="T4" fmla="*/ 723 w 723"/>
                <a:gd name="T5" fmla="*/ 97 h 166"/>
                <a:gd name="T6" fmla="*/ 714 w 723"/>
                <a:gd name="T7" fmla="*/ 0 h 166"/>
                <a:gd name="T8" fmla="*/ 0 w 723"/>
                <a:gd name="T9" fmla="*/ 69 h 166"/>
              </a:gdLst>
              <a:ahLst/>
              <a:cxnLst>
                <a:cxn ang="0">
                  <a:pos x="T0" y="T1"/>
                </a:cxn>
                <a:cxn ang="0">
                  <a:pos x="T2" y="T3"/>
                </a:cxn>
                <a:cxn ang="0">
                  <a:pos x="T4" y="T5"/>
                </a:cxn>
                <a:cxn ang="0">
                  <a:pos x="T6" y="T7"/>
                </a:cxn>
                <a:cxn ang="0">
                  <a:pos x="T8" y="T9"/>
                </a:cxn>
              </a:cxnLst>
              <a:rect l="0" t="0" r="r" b="b"/>
              <a:pathLst>
                <a:path w="723" h="166">
                  <a:moveTo>
                    <a:pt x="0" y="69"/>
                  </a:moveTo>
                  <a:lnTo>
                    <a:pt x="10" y="166"/>
                  </a:lnTo>
                  <a:lnTo>
                    <a:pt x="723" y="97"/>
                  </a:lnTo>
                  <a:lnTo>
                    <a:pt x="714" y="0"/>
                  </a:lnTo>
                  <a:lnTo>
                    <a:pt x="0" y="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Freeform 75"/>
            <p:cNvSpPr>
              <a:spLocks/>
            </p:cNvSpPr>
            <p:nvPr/>
          </p:nvSpPr>
          <p:spPr bwMode="auto">
            <a:xfrm>
              <a:off x="25488901" y="11283950"/>
              <a:ext cx="1128713" cy="3429000"/>
            </a:xfrm>
            <a:custGeom>
              <a:avLst/>
              <a:gdLst>
                <a:gd name="T0" fmla="*/ 43 w 711"/>
                <a:gd name="T1" fmla="*/ 0 h 2160"/>
                <a:gd name="T2" fmla="*/ 0 w 711"/>
                <a:gd name="T3" fmla="*/ 2160 h 2160"/>
                <a:gd name="T4" fmla="*/ 669 w 711"/>
                <a:gd name="T5" fmla="*/ 2160 h 2160"/>
                <a:gd name="T6" fmla="*/ 711 w 711"/>
                <a:gd name="T7" fmla="*/ 0 h 2160"/>
                <a:gd name="T8" fmla="*/ 43 w 711"/>
                <a:gd name="T9" fmla="*/ 0 h 2160"/>
              </a:gdLst>
              <a:ahLst/>
              <a:cxnLst>
                <a:cxn ang="0">
                  <a:pos x="T0" y="T1"/>
                </a:cxn>
                <a:cxn ang="0">
                  <a:pos x="T2" y="T3"/>
                </a:cxn>
                <a:cxn ang="0">
                  <a:pos x="T4" y="T5"/>
                </a:cxn>
                <a:cxn ang="0">
                  <a:pos x="T6" y="T7"/>
                </a:cxn>
                <a:cxn ang="0">
                  <a:pos x="T8" y="T9"/>
                </a:cxn>
              </a:cxnLst>
              <a:rect l="0" t="0" r="r" b="b"/>
              <a:pathLst>
                <a:path w="711" h="2160">
                  <a:moveTo>
                    <a:pt x="43" y="0"/>
                  </a:moveTo>
                  <a:lnTo>
                    <a:pt x="0" y="2160"/>
                  </a:lnTo>
                  <a:lnTo>
                    <a:pt x="669" y="2160"/>
                  </a:lnTo>
                  <a:lnTo>
                    <a:pt x="711" y="0"/>
                  </a:lnTo>
                  <a:lnTo>
                    <a:pt x="43"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Freeform 76"/>
            <p:cNvSpPr>
              <a:spLocks/>
            </p:cNvSpPr>
            <p:nvPr/>
          </p:nvSpPr>
          <p:spPr bwMode="auto">
            <a:xfrm>
              <a:off x="18713451" y="11885613"/>
              <a:ext cx="971550" cy="2827338"/>
            </a:xfrm>
            <a:custGeom>
              <a:avLst/>
              <a:gdLst>
                <a:gd name="T0" fmla="*/ 125 w 612"/>
                <a:gd name="T1" fmla="*/ 0 h 1781"/>
                <a:gd name="T2" fmla="*/ 0 w 612"/>
                <a:gd name="T3" fmla="*/ 1781 h 1781"/>
                <a:gd name="T4" fmla="*/ 487 w 612"/>
                <a:gd name="T5" fmla="*/ 1781 h 1781"/>
                <a:gd name="T6" fmla="*/ 612 w 612"/>
                <a:gd name="T7" fmla="*/ 0 h 1781"/>
                <a:gd name="T8" fmla="*/ 125 w 612"/>
                <a:gd name="T9" fmla="*/ 0 h 1781"/>
              </a:gdLst>
              <a:ahLst/>
              <a:cxnLst>
                <a:cxn ang="0">
                  <a:pos x="T0" y="T1"/>
                </a:cxn>
                <a:cxn ang="0">
                  <a:pos x="T2" y="T3"/>
                </a:cxn>
                <a:cxn ang="0">
                  <a:pos x="T4" y="T5"/>
                </a:cxn>
                <a:cxn ang="0">
                  <a:pos x="T6" y="T7"/>
                </a:cxn>
                <a:cxn ang="0">
                  <a:pos x="T8" y="T9"/>
                </a:cxn>
              </a:cxnLst>
              <a:rect l="0" t="0" r="r" b="b"/>
              <a:pathLst>
                <a:path w="612" h="1781">
                  <a:moveTo>
                    <a:pt x="125" y="0"/>
                  </a:moveTo>
                  <a:lnTo>
                    <a:pt x="0" y="1781"/>
                  </a:lnTo>
                  <a:lnTo>
                    <a:pt x="487" y="1781"/>
                  </a:lnTo>
                  <a:lnTo>
                    <a:pt x="612" y="0"/>
                  </a:lnTo>
                  <a:lnTo>
                    <a:pt x="125"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8" name="Freeform 77"/>
            <p:cNvSpPr>
              <a:spLocks/>
            </p:cNvSpPr>
            <p:nvPr/>
          </p:nvSpPr>
          <p:spPr bwMode="auto">
            <a:xfrm>
              <a:off x="20918488" y="11885613"/>
              <a:ext cx="973138" cy="2827338"/>
            </a:xfrm>
            <a:custGeom>
              <a:avLst/>
              <a:gdLst>
                <a:gd name="T0" fmla="*/ 0 w 613"/>
                <a:gd name="T1" fmla="*/ 0 h 1781"/>
                <a:gd name="T2" fmla="*/ 123 w 613"/>
                <a:gd name="T3" fmla="*/ 1781 h 1781"/>
                <a:gd name="T4" fmla="*/ 613 w 613"/>
                <a:gd name="T5" fmla="*/ 1781 h 1781"/>
                <a:gd name="T6" fmla="*/ 487 w 613"/>
                <a:gd name="T7" fmla="*/ 0 h 1781"/>
                <a:gd name="T8" fmla="*/ 0 w 613"/>
                <a:gd name="T9" fmla="*/ 0 h 1781"/>
              </a:gdLst>
              <a:ahLst/>
              <a:cxnLst>
                <a:cxn ang="0">
                  <a:pos x="T0" y="T1"/>
                </a:cxn>
                <a:cxn ang="0">
                  <a:pos x="T2" y="T3"/>
                </a:cxn>
                <a:cxn ang="0">
                  <a:pos x="T4" y="T5"/>
                </a:cxn>
                <a:cxn ang="0">
                  <a:pos x="T6" y="T7"/>
                </a:cxn>
                <a:cxn ang="0">
                  <a:pos x="T8" y="T9"/>
                </a:cxn>
              </a:cxnLst>
              <a:rect l="0" t="0" r="r" b="b"/>
              <a:pathLst>
                <a:path w="613" h="1781">
                  <a:moveTo>
                    <a:pt x="0" y="0"/>
                  </a:moveTo>
                  <a:lnTo>
                    <a:pt x="123" y="1781"/>
                  </a:lnTo>
                  <a:lnTo>
                    <a:pt x="613" y="1781"/>
                  </a:lnTo>
                  <a:lnTo>
                    <a:pt x="487" y="0"/>
                  </a:lnTo>
                  <a:lnTo>
                    <a:pt x="0" y="0"/>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9" name="Freeform 78"/>
            <p:cNvSpPr>
              <a:spLocks/>
            </p:cNvSpPr>
            <p:nvPr/>
          </p:nvSpPr>
          <p:spPr bwMode="auto">
            <a:xfrm>
              <a:off x="28055888" y="12295188"/>
              <a:ext cx="1114425" cy="2417763"/>
            </a:xfrm>
            <a:custGeom>
              <a:avLst/>
              <a:gdLst>
                <a:gd name="T0" fmla="*/ 52 w 702"/>
                <a:gd name="T1" fmla="*/ 0 h 1523"/>
                <a:gd name="T2" fmla="*/ 0 w 702"/>
                <a:gd name="T3" fmla="*/ 1523 h 1523"/>
                <a:gd name="T4" fmla="*/ 650 w 702"/>
                <a:gd name="T5" fmla="*/ 1523 h 1523"/>
                <a:gd name="T6" fmla="*/ 702 w 702"/>
                <a:gd name="T7" fmla="*/ 0 h 1523"/>
                <a:gd name="T8" fmla="*/ 52 w 702"/>
                <a:gd name="T9" fmla="*/ 0 h 1523"/>
              </a:gdLst>
              <a:ahLst/>
              <a:cxnLst>
                <a:cxn ang="0">
                  <a:pos x="T0" y="T1"/>
                </a:cxn>
                <a:cxn ang="0">
                  <a:pos x="T2" y="T3"/>
                </a:cxn>
                <a:cxn ang="0">
                  <a:pos x="T4" y="T5"/>
                </a:cxn>
                <a:cxn ang="0">
                  <a:pos x="T6" y="T7"/>
                </a:cxn>
                <a:cxn ang="0">
                  <a:pos x="T8" y="T9"/>
                </a:cxn>
              </a:cxnLst>
              <a:rect l="0" t="0" r="r" b="b"/>
              <a:pathLst>
                <a:path w="702" h="1523">
                  <a:moveTo>
                    <a:pt x="52" y="0"/>
                  </a:moveTo>
                  <a:lnTo>
                    <a:pt x="0" y="1523"/>
                  </a:lnTo>
                  <a:lnTo>
                    <a:pt x="650" y="1523"/>
                  </a:lnTo>
                  <a:lnTo>
                    <a:pt x="702" y="0"/>
                  </a:lnTo>
                  <a:lnTo>
                    <a:pt x="52"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0" name="Freeform 79"/>
            <p:cNvSpPr>
              <a:spLocks/>
            </p:cNvSpPr>
            <p:nvPr/>
          </p:nvSpPr>
          <p:spPr bwMode="auto">
            <a:xfrm>
              <a:off x="22934613" y="11509375"/>
              <a:ext cx="2111375" cy="3203575"/>
            </a:xfrm>
            <a:custGeom>
              <a:avLst/>
              <a:gdLst>
                <a:gd name="T0" fmla="*/ 0 w 1330"/>
                <a:gd name="T1" fmla="*/ 187 h 2018"/>
                <a:gd name="T2" fmla="*/ 531 w 1330"/>
                <a:gd name="T3" fmla="*/ 2018 h 2018"/>
                <a:gd name="T4" fmla="*/ 1330 w 1330"/>
                <a:gd name="T5" fmla="*/ 2018 h 2018"/>
                <a:gd name="T6" fmla="*/ 758 w 1330"/>
                <a:gd name="T7" fmla="*/ 0 h 2018"/>
                <a:gd name="T8" fmla="*/ 0 w 1330"/>
                <a:gd name="T9" fmla="*/ 187 h 2018"/>
              </a:gdLst>
              <a:ahLst/>
              <a:cxnLst>
                <a:cxn ang="0">
                  <a:pos x="T0" y="T1"/>
                </a:cxn>
                <a:cxn ang="0">
                  <a:pos x="T2" y="T3"/>
                </a:cxn>
                <a:cxn ang="0">
                  <a:pos x="T4" y="T5"/>
                </a:cxn>
                <a:cxn ang="0">
                  <a:pos x="T6" y="T7"/>
                </a:cxn>
                <a:cxn ang="0">
                  <a:pos x="T8" y="T9"/>
                </a:cxn>
              </a:cxnLst>
              <a:rect l="0" t="0" r="r" b="b"/>
              <a:pathLst>
                <a:path w="1330" h="2018">
                  <a:moveTo>
                    <a:pt x="0" y="187"/>
                  </a:moveTo>
                  <a:lnTo>
                    <a:pt x="531" y="2018"/>
                  </a:lnTo>
                  <a:lnTo>
                    <a:pt x="1330" y="2018"/>
                  </a:lnTo>
                  <a:lnTo>
                    <a:pt x="758" y="0"/>
                  </a:lnTo>
                  <a:lnTo>
                    <a:pt x="0" y="18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1" name="Freeform 80"/>
            <p:cNvSpPr>
              <a:spLocks/>
            </p:cNvSpPr>
            <p:nvPr/>
          </p:nvSpPr>
          <p:spPr bwMode="auto">
            <a:xfrm>
              <a:off x="16357601" y="12609513"/>
              <a:ext cx="1604963" cy="2103438"/>
            </a:xfrm>
            <a:custGeom>
              <a:avLst/>
              <a:gdLst>
                <a:gd name="T0" fmla="*/ 250 w 1011"/>
                <a:gd name="T1" fmla="*/ 0 h 1325"/>
                <a:gd name="T2" fmla="*/ 0 w 1011"/>
                <a:gd name="T3" fmla="*/ 1325 h 1325"/>
                <a:gd name="T4" fmla="*/ 784 w 1011"/>
                <a:gd name="T5" fmla="*/ 1325 h 1325"/>
                <a:gd name="T6" fmla="*/ 1011 w 1011"/>
                <a:gd name="T7" fmla="*/ 178 h 1325"/>
                <a:gd name="T8" fmla="*/ 250 w 1011"/>
                <a:gd name="T9" fmla="*/ 0 h 1325"/>
              </a:gdLst>
              <a:ahLst/>
              <a:cxnLst>
                <a:cxn ang="0">
                  <a:pos x="T0" y="T1"/>
                </a:cxn>
                <a:cxn ang="0">
                  <a:pos x="T2" y="T3"/>
                </a:cxn>
                <a:cxn ang="0">
                  <a:pos x="T4" y="T5"/>
                </a:cxn>
                <a:cxn ang="0">
                  <a:pos x="T6" y="T7"/>
                </a:cxn>
                <a:cxn ang="0">
                  <a:pos x="T8" y="T9"/>
                </a:cxn>
              </a:cxnLst>
              <a:rect l="0" t="0" r="r" b="b"/>
              <a:pathLst>
                <a:path w="1011" h="1325">
                  <a:moveTo>
                    <a:pt x="250" y="0"/>
                  </a:moveTo>
                  <a:lnTo>
                    <a:pt x="0" y="1325"/>
                  </a:lnTo>
                  <a:lnTo>
                    <a:pt x="784" y="1325"/>
                  </a:lnTo>
                  <a:lnTo>
                    <a:pt x="1011" y="178"/>
                  </a:lnTo>
                  <a:lnTo>
                    <a:pt x="250"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2" name="Freeform 81"/>
            <p:cNvSpPr>
              <a:spLocks/>
            </p:cNvSpPr>
            <p:nvPr/>
          </p:nvSpPr>
          <p:spPr bwMode="auto">
            <a:xfrm>
              <a:off x="30254576" y="13195300"/>
              <a:ext cx="1431925" cy="1517650"/>
            </a:xfrm>
            <a:custGeom>
              <a:avLst/>
              <a:gdLst>
                <a:gd name="T0" fmla="*/ 777 w 902"/>
                <a:gd name="T1" fmla="*/ 0 h 956"/>
                <a:gd name="T2" fmla="*/ 0 w 902"/>
                <a:gd name="T3" fmla="*/ 76 h 956"/>
                <a:gd name="T4" fmla="*/ 120 w 902"/>
                <a:gd name="T5" fmla="*/ 956 h 956"/>
                <a:gd name="T6" fmla="*/ 902 w 902"/>
                <a:gd name="T7" fmla="*/ 956 h 956"/>
                <a:gd name="T8" fmla="*/ 777 w 902"/>
                <a:gd name="T9" fmla="*/ 0 h 956"/>
              </a:gdLst>
              <a:ahLst/>
              <a:cxnLst>
                <a:cxn ang="0">
                  <a:pos x="T0" y="T1"/>
                </a:cxn>
                <a:cxn ang="0">
                  <a:pos x="T2" y="T3"/>
                </a:cxn>
                <a:cxn ang="0">
                  <a:pos x="T4" y="T5"/>
                </a:cxn>
                <a:cxn ang="0">
                  <a:pos x="T6" y="T7"/>
                </a:cxn>
                <a:cxn ang="0">
                  <a:pos x="T8" y="T9"/>
                </a:cxn>
              </a:cxnLst>
              <a:rect l="0" t="0" r="r" b="b"/>
              <a:pathLst>
                <a:path w="902" h="956">
                  <a:moveTo>
                    <a:pt x="777" y="0"/>
                  </a:moveTo>
                  <a:lnTo>
                    <a:pt x="0" y="76"/>
                  </a:lnTo>
                  <a:lnTo>
                    <a:pt x="120" y="956"/>
                  </a:lnTo>
                  <a:lnTo>
                    <a:pt x="902" y="956"/>
                  </a:lnTo>
                  <a:lnTo>
                    <a:pt x="777"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20" name="Picture 19"/>
          <p:cNvPicPr>
            <a:picLocks noChangeAspect="1"/>
          </p:cNvPicPr>
          <p:nvPr/>
        </p:nvPicPr>
        <p:blipFill>
          <a:blip r:embed="rId4"/>
          <a:stretch>
            <a:fillRect/>
          </a:stretch>
        </p:blipFill>
        <p:spPr>
          <a:xfrm>
            <a:off x="6761290" y="4686668"/>
            <a:ext cx="2276347" cy="1662577"/>
          </a:xfrm>
          <a:prstGeom prst="rect">
            <a:avLst/>
          </a:prstGeom>
        </p:spPr>
      </p:pic>
      <p:sp>
        <p:nvSpPr>
          <p:cNvPr id="72" name="TextBox 71"/>
          <p:cNvSpPr txBox="1"/>
          <p:nvPr/>
        </p:nvSpPr>
        <p:spPr>
          <a:xfrm>
            <a:off x="10022341" y="4408066"/>
            <a:ext cx="2414134" cy="721842"/>
          </a:xfrm>
          <a:prstGeom prst="rect">
            <a:avLst/>
          </a:prstGeom>
        </p:spPr>
        <p:txBody>
          <a:bodyPr vert="horz" wrap="square" lIns="93260" tIns="93260" rIns="93260" bIns="93260" rtlCol="0" anchor="ctr">
            <a:no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Users and customers install and use app</a:t>
            </a:r>
          </a:p>
        </p:txBody>
      </p:sp>
      <p:sp>
        <p:nvSpPr>
          <p:cNvPr id="153" name="TextBox 152"/>
          <p:cNvSpPr txBox="1"/>
          <p:nvPr/>
        </p:nvSpPr>
        <p:spPr>
          <a:xfrm>
            <a:off x="6761290" y="4226657"/>
            <a:ext cx="2276347" cy="488605"/>
          </a:xfrm>
          <a:prstGeom prst="rect">
            <a:avLst/>
          </a:prstGeom>
        </p:spPr>
        <p:txBody>
          <a:bodyPr vert="horz" wrap="square" lIns="93260" tIns="93260" rIns="93260" bIns="93260" rtlCol="0" anchor="ctr">
            <a:noAutofit/>
          </a:bodyPr>
          <a:lstStyle/>
          <a:p>
            <a:pPr marL="238007" marR="0" lvl="0" indent="-238007" algn="ctr" defTabSz="93259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Telemetry Collection</a:t>
            </a:r>
          </a:p>
        </p:txBody>
      </p:sp>
      <p:grpSp>
        <p:nvGrpSpPr>
          <p:cNvPr id="32" name="Group 31"/>
          <p:cNvGrpSpPr/>
          <p:nvPr/>
        </p:nvGrpSpPr>
        <p:grpSpPr>
          <a:xfrm>
            <a:off x="4784684" y="1410737"/>
            <a:ext cx="2771453" cy="1439294"/>
            <a:chOff x="4736128" y="1410737"/>
            <a:chExt cx="2771453" cy="1439294"/>
          </a:xfrm>
        </p:grpSpPr>
        <p:sp>
          <p:nvSpPr>
            <p:cNvPr id="25" name="TextBox 24"/>
            <p:cNvSpPr txBox="1"/>
            <p:nvPr/>
          </p:nvSpPr>
          <p:spPr>
            <a:xfrm>
              <a:off x="5306454" y="1410737"/>
              <a:ext cx="1630800" cy="388585"/>
            </a:xfrm>
            <a:prstGeom prst="rect">
              <a:avLst/>
            </a:prstGeom>
          </p:spPr>
          <p:txBody>
            <a:bodyPr vert="horz" wrap="square" lIns="93260" tIns="93260" rIns="93260" bIns="93260" rtlCol="0" anchor="ctr">
              <a:noAutofit/>
            </a:bodyPr>
            <a:lstStyle/>
            <a:p>
              <a:pPr marL="238007" marR="0" lvl="0" indent="-238007" algn="ctr" defTabSz="93259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App Testing</a:t>
              </a:r>
            </a:p>
          </p:txBody>
        </p:sp>
        <p:pic>
          <p:nvPicPr>
            <p:cNvPr id="155" name="Picture 154"/>
            <p:cNvPicPr>
              <a:picLocks noChangeAspect="1"/>
            </p:cNvPicPr>
            <p:nvPr/>
          </p:nvPicPr>
          <p:blipFill>
            <a:blip r:embed="rId5"/>
            <a:stretch>
              <a:fillRect/>
            </a:stretch>
          </p:blipFill>
          <p:spPr>
            <a:xfrm>
              <a:off x="4736128" y="2472415"/>
              <a:ext cx="2771453" cy="377616"/>
            </a:xfrm>
            <a:prstGeom prst="rect">
              <a:avLst/>
            </a:prstGeom>
          </p:spPr>
        </p:pic>
      </p:grpSp>
      <p:sp>
        <p:nvSpPr>
          <p:cNvPr id="27" name="TextBox 26"/>
          <p:cNvSpPr txBox="1"/>
          <p:nvPr/>
        </p:nvSpPr>
        <p:spPr>
          <a:xfrm>
            <a:off x="8271612" y="1410737"/>
            <a:ext cx="1632056" cy="388585"/>
          </a:xfrm>
          <a:prstGeom prst="rect">
            <a:avLst/>
          </a:prstGeom>
        </p:spPr>
        <p:txBody>
          <a:bodyPr vert="horz" wrap="square" lIns="93260" tIns="93260" rIns="93260" bIns="93260" rtlCol="0" anchor="ctr">
            <a:noAutofit/>
          </a:bodyPr>
          <a:lstStyle/>
          <a:p>
            <a:pPr marL="238007" marR="0" lvl="0" indent="-238007" algn="ctr" defTabSz="93259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Beta Testing</a:t>
            </a:r>
          </a:p>
        </p:txBody>
      </p:sp>
      <p:pic>
        <p:nvPicPr>
          <p:cNvPr id="156" name="Picture 155"/>
          <p:cNvPicPr>
            <a:picLocks noChangeAspect="1"/>
          </p:cNvPicPr>
          <p:nvPr/>
        </p:nvPicPr>
        <p:blipFill>
          <a:blip r:embed="rId6"/>
          <a:stretch>
            <a:fillRect/>
          </a:stretch>
        </p:blipFill>
        <p:spPr>
          <a:xfrm>
            <a:off x="8078174" y="2490888"/>
            <a:ext cx="2018932" cy="286083"/>
          </a:xfrm>
          <a:prstGeom prst="rect">
            <a:avLst/>
          </a:prstGeom>
        </p:spPr>
      </p:pic>
      <p:grpSp>
        <p:nvGrpSpPr>
          <p:cNvPr id="33" name="Group 32"/>
          <p:cNvGrpSpPr/>
          <p:nvPr/>
        </p:nvGrpSpPr>
        <p:grpSpPr>
          <a:xfrm>
            <a:off x="1287461" y="1410737"/>
            <a:ext cx="3480153" cy="1555643"/>
            <a:chOff x="1287461" y="1410737"/>
            <a:chExt cx="3480153" cy="1555643"/>
          </a:xfrm>
        </p:grpSpPr>
        <p:sp>
          <p:nvSpPr>
            <p:cNvPr id="12" name="TextBox 11"/>
            <p:cNvSpPr txBox="1"/>
            <p:nvPr/>
          </p:nvSpPr>
          <p:spPr>
            <a:xfrm>
              <a:off x="1287461" y="1410737"/>
              <a:ext cx="3480153" cy="388585"/>
            </a:xfrm>
            <a:prstGeom prst="rect">
              <a:avLst/>
            </a:prstGeom>
          </p:spPr>
          <p:txBody>
            <a:bodyPr vert="horz" wrap="square" lIns="93260" tIns="93260" rIns="93260" bIns="93260" rtlCol="0" anchor="ctr">
              <a:noAutofit/>
            </a:bodyPr>
            <a:lstStyle/>
            <a:p>
              <a:pPr marL="238007" lvl="0" indent="-238007" algn="ctr" defTabSz="932597"/>
              <a:r>
                <a:rPr lang="en-US" sz="1600" kern="0" dirty="0">
                  <a:solidFill>
                    <a:schemeClr val="tx2"/>
                  </a:solidFill>
                  <a:latin typeface="+mj-lt"/>
                  <a:ea typeface="Segoe UI" pitchFamily="34" charset="0"/>
                  <a:cs typeface="Segoe UI" pitchFamily="34" charset="0"/>
                </a:rPr>
                <a:t>Code Repository | Build + Deploy</a:t>
              </a:r>
            </a:p>
          </p:txBody>
        </p:sp>
        <p:sp>
          <p:nvSpPr>
            <p:cNvPr id="157" name="TextBox 156"/>
            <p:cNvSpPr txBox="1"/>
            <p:nvPr/>
          </p:nvSpPr>
          <p:spPr>
            <a:xfrm>
              <a:off x="1730288" y="2301583"/>
              <a:ext cx="2594498" cy="664797"/>
            </a:xfrm>
            <a:prstGeom prst="rect">
              <a:avLst/>
            </a:prstGeom>
            <a:noFill/>
          </p:spPr>
          <p:txBody>
            <a:bodyPr wrap="square" lIns="0" tIns="0" rIns="0" bIns="0" rtlCol="0">
              <a:spAutoFit/>
            </a:bodyPr>
            <a:lstStyle/>
            <a:p>
              <a:pPr marL="0" marR="0" lvl="0" indent="0" algn="ctr" defTabSz="932327" rtl="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Visual Studio</a:t>
              </a:r>
              <a:b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br>
              <a:r>
                <a:rPr kumimoji="0" lang="en-US" sz="24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mj-lt"/>
                  <a:ea typeface="+mn-ea"/>
                  <a:cs typeface="Segoe UI Semilight" panose="020B0402040204020203" pitchFamily="34" charset="0"/>
                </a:rPr>
                <a:t>Team Services</a:t>
              </a:r>
            </a:p>
          </p:txBody>
        </p:sp>
      </p:grpSp>
      <p:sp>
        <p:nvSpPr>
          <p:cNvPr id="161" name="Rounded Rectangle 6"/>
          <p:cNvSpPr/>
          <p:nvPr/>
        </p:nvSpPr>
        <p:spPr bwMode="auto">
          <a:xfrm>
            <a:off x="1217292" y="4184015"/>
            <a:ext cx="1564088" cy="721843"/>
          </a:xfrm>
          <a:prstGeom prst="roundRect">
            <a:avLst/>
          </a:pr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0" name="Picture 29"/>
          <p:cNvPicPr>
            <a:picLocks noChangeAspect="1"/>
          </p:cNvPicPr>
          <p:nvPr/>
        </p:nvPicPr>
        <p:blipFill>
          <a:blip r:embed="rId7"/>
          <a:stretch>
            <a:fillRect/>
          </a:stretch>
        </p:blipFill>
        <p:spPr>
          <a:xfrm>
            <a:off x="1185089" y="4355427"/>
            <a:ext cx="1628495" cy="416681"/>
          </a:xfrm>
          <a:prstGeom prst="rect">
            <a:avLst/>
          </a:prstGeom>
        </p:spPr>
      </p:pic>
      <p:grpSp>
        <p:nvGrpSpPr>
          <p:cNvPr id="162" name="Group 161"/>
          <p:cNvGrpSpPr/>
          <p:nvPr/>
        </p:nvGrpSpPr>
        <p:grpSpPr>
          <a:xfrm>
            <a:off x="10279514" y="5199091"/>
            <a:ext cx="1408286" cy="463276"/>
            <a:chOff x="2758049" y="1367486"/>
            <a:chExt cx="1829400" cy="601807"/>
          </a:xfrm>
        </p:grpSpPr>
        <p:pic>
          <p:nvPicPr>
            <p:cNvPr id="163" name="Picture 162"/>
            <p:cNvPicPr>
              <a:picLocks noChangeAspect="1"/>
            </p:cNvPicPr>
            <p:nvPr/>
          </p:nvPicPr>
          <p:blipFill rotWithShape="1">
            <a:blip r:embed="rId8">
              <a:lum bright="70000" contrast="-70000"/>
            </a:blip>
            <a:srcRect r="44359" b="54837"/>
            <a:stretch/>
          </p:blipFill>
          <p:spPr>
            <a:xfrm>
              <a:off x="3182379" y="1367486"/>
              <a:ext cx="716612" cy="601807"/>
            </a:xfrm>
            <a:prstGeom prst="rect">
              <a:avLst/>
            </a:prstGeom>
          </p:spPr>
        </p:pic>
        <p:sp>
          <p:nvSpPr>
            <p:cNvPr id="164" name="Freeform 94"/>
            <p:cNvSpPr>
              <a:spLocks noChangeAspect="1" noEditPoints="1"/>
            </p:cNvSpPr>
            <p:nvPr/>
          </p:nvSpPr>
          <p:spPr bwMode="black">
            <a:xfrm>
              <a:off x="2758049" y="1454947"/>
              <a:ext cx="410895" cy="409227"/>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5" name="Picture 164"/>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a:off x="3953111" y="1424846"/>
              <a:ext cx="634338" cy="405753"/>
            </a:xfrm>
            <a:prstGeom prst="rect">
              <a:avLst/>
            </a:prstGeom>
          </p:spPr>
        </p:pic>
      </p:grpSp>
      <p:sp>
        <p:nvSpPr>
          <p:cNvPr id="34" name="Rectangle 33"/>
          <p:cNvSpPr/>
          <p:nvPr/>
        </p:nvSpPr>
        <p:spPr bwMode="auto">
          <a:xfrm>
            <a:off x="6864824" y="5095164"/>
            <a:ext cx="2069910" cy="1057193"/>
          </a:xfrm>
          <a:prstGeom prst="rect">
            <a:avLst/>
          </a:prstGeom>
          <a:solidFill>
            <a:srgbClr val="1989C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TextBox 166"/>
          <p:cNvSpPr txBox="1"/>
          <p:nvPr/>
        </p:nvSpPr>
        <p:spPr>
          <a:xfrm>
            <a:off x="7101813" y="5324478"/>
            <a:ext cx="1667123" cy="221599"/>
          </a:xfrm>
          <a:prstGeom prst="rect">
            <a:avLst/>
          </a:prstGeom>
          <a:noFill/>
        </p:spPr>
        <p:txBody>
          <a:bodyPr wrap="none" lIns="0" tIns="0" rIns="0" bIns="0" rtlCol="0">
            <a:spAutoFit/>
          </a:bodyPr>
          <a:lstStyle/>
          <a:p>
            <a:pPr defTabSz="932418">
              <a:lnSpc>
                <a:spcPct val="90000"/>
              </a:lnSpc>
            </a:pPr>
            <a:r>
              <a:rPr lang="en-US" sz="1600" dirty="0">
                <a:gradFill>
                  <a:gsLst>
                    <a:gs pos="0">
                      <a:srgbClr val="FFFFFF"/>
                    </a:gs>
                    <a:gs pos="100000">
                      <a:srgbClr val="FFFFFF"/>
                    </a:gs>
                  </a:gsLst>
                  <a:lin ang="5400000" scaled="0"/>
                </a:gradFill>
                <a:latin typeface="+mj-lt"/>
                <a:ea typeface="Segoe UI" pitchFamily="34" charset="0"/>
                <a:cs typeface="Segoe UI" pitchFamily="34" charset="0"/>
              </a:rPr>
              <a:t>Application Insights</a:t>
            </a:r>
          </a:p>
        </p:txBody>
      </p:sp>
      <p:pic>
        <p:nvPicPr>
          <p:cNvPr id="168" name="Picture 167"/>
          <p:cNvPicPr>
            <a:picLocks noChangeAspect="1"/>
          </p:cNvPicPr>
          <p:nvPr/>
        </p:nvPicPr>
        <p:blipFill>
          <a:blip r:embed="rId6"/>
          <a:stretch>
            <a:fillRect/>
          </a:stretch>
        </p:blipFill>
        <p:spPr>
          <a:xfrm>
            <a:off x="7070544" y="5628032"/>
            <a:ext cx="1702366" cy="241226"/>
          </a:xfrm>
          <a:prstGeom prst="rect">
            <a:avLst/>
          </a:prstGeom>
        </p:spPr>
      </p:pic>
      <p:pic>
        <p:nvPicPr>
          <p:cNvPr id="35" name="Picture 34"/>
          <p:cNvPicPr>
            <a:picLocks noChangeAspect="1"/>
          </p:cNvPicPr>
          <p:nvPr/>
        </p:nvPicPr>
        <p:blipFill rotWithShape="1">
          <a:blip r:embed="rId11"/>
          <a:srcRect l="3410" t="11340" r="78999" b="34299"/>
          <a:stretch/>
        </p:blipFill>
        <p:spPr>
          <a:xfrm>
            <a:off x="1458694" y="5422446"/>
            <a:ext cx="259541" cy="248559"/>
          </a:xfrm>
          <a:prstGeom prst="rect">
            <a:avLst/>
          </a:prstGeom>
        </p:spPr>
      </p:pic>
      <p:pic>
        <p:nvPicPr>
          <p:cNvPr id="37" name="Picture 36"/>
          <p:cNvPicPr>
            <a:picLocks noChangeAspect="1"/>
          </p:cNvPicPr>
          <p:nvPr/>
        </p:nvPicPr>
        <p:blipFill rotWithShape="1">
          <a:blip r:embed="rId12"/>
          <a:srcRect l="17462" t="19887" r="15557" b="19717"/>
          <a:stretch/>
        </p:blipFill>
        <p:spPr>
          <a:xfrm>
            <a:off x="2265588" y="5403632"/>
            <a:ext cx="317390" cy="286187"/>
          </a:xfrm>
          <a:prstGeom prst="rect">
            <a:avLst/>
          </a:prstGeom>
        </p:spPr>
      </p:pic>
    </p:spTree>
    <p:extLst>
      <p:ext uri="{BB962C8B-B14F-4D97-AF65-F5344CB8AC3E}">
        <p14:creationId xmlns:p14="http://schemas.microsoft.com/office/powerpoint/2010/main" val="279873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212296" y="2760786"/>
            <a:ext cx="10506075" cy="1034129"/>
          </a:xfrm>
          <a:prstGeom prst="rect">
            <a:avLst/>
          </a:prstGeom>
          <a:noFill/>
        </p:spPr>
        <p:txBody>
          <a:bodyPr vert="horz" wrap="square" lIns="182880" tIns="146304" rIns="182880" bIns="146304" rtlCol="0">
            <a:spAutoFit/>
          </a:bodyPr>
          <a:lstStyle>
            <a:lvl1pPr marL="0" marR="0" indent="0" algn="l" defTabSz="931710" rtl="0" eaLnBrk="1" fontAlgn="auto" latinLnBrk="0" hangingPunct="1">
              <a:lnSpc>
                <a:spcPct val="90000"/>
              </a:lnSpc>
              <a:spcBef>
                <a:spcPts val="0"/>
              </a:spcBef>
              <a:spcAft>
                <a:spcPts val="0"/>
              </a:spcAft>
              <a:buClr>
                <a:schemeClr val="bg1"/>
              </a:buClr>
              <a:buSzPct val="100000"/>
              <a:buFontTx/>
              <a:buNone/>
              <a:tabLst/>
              <a:defRPr sz="4200" kern="1200" spc="0" baseline="0">
                <a:gradFill>
                  <a:gsLst>
                    <a:gs pos="0">
                      <a:schemeClr val="tx1"/>
                    </a:gs>
                    <a:gs pos="100000">
                      <a:schemeClr val="tx1"/>
                    </a:gs>
                  </a:gsLst>
                  <a:lin ang="5400000" scaled="0"/>
                </a:gra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0" marR="0" lvl="0" indent="0" algn="l" defTabSz="931710" rtl="0" eaLnBrk="1" fontAlgn="auto" latinLnBrk="0" hangingPunct="1">
              <a:lnSpc>
                <a:spcPct val="100000"/>
              </a:lnSpc>
              <a:spcBef>
                <a:spcPts val="0"/>
              </a:spcBef>
              <a:spcAft>
                <a:spcPts val="0"/>
              </a:spcAft>
              <a:buClr>
                <a:schemeClr val="bg1"/>
              </a:buClr>
              <a:buSzPct val="100000"/>
              <a:buFontTx/>
              <a:buNone/>
              <a:tabLst/>
              <a:defRPr/>
            </a:pPr>
            <a:r>
              <a:rPr kumimoji="0" lang="de-DE" sz="4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rPr>
              <a:t>Why</a:t>
            </a:r>
            <a:r>
              <a:rPr kumimoji="0" lang="de-DE" sz="4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rPr>
              <a:t> </a:t>
            </a:r>
            <a:r>
              <a:rPr kumimoji="0" lang="de-DE" sz="4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rPr>
              <a:t>the</a:t>
            </a:r>
            <a:r>
              <a:rPr kumimoji="0" lang="de-DE" sz="4800" b="0" i="0" u="none" strike="noStrike" kern="1200" cap="none" spc="0" normalizeH="0" noProof="0" dirty="0" smtClean="0">
                <a:ln>
                  <a:noFill/>
                </a:ln>
                <a:gradFill>
                  <a:gsLst>
                    <a:gs pos="0">
                      <a:schemeClr val="tx1"/>
                    </a:gs>
                    <a:gs pos="100000">
                      <a:schemeClr val="tx1"/>
                    </a:gs>
                  </a:gsLst>
                  <a:lin ang="5400000" scaled="0"/>
                </a:gradFill>
                <a:effectLst/>
                <a:uLnTx/>
                <a:uFillTx/>
                <a:latin typeface="+mj-lt"/>
                <a:ea typeface="+mn-ea"/>
                <a:cs typeface="+mn-cs"/>
              </a:rPr>
              <a:t> Cloud</a:t>
            </a:r>
            <a:r>
              <a:rPr kumimoji="0" lang="de-DE" sz="4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rPr>
              <a:t>?</a:t>
            </a:r>
            <a:endParaRPr kumimoji="0" lang="de-DE" sz="4800" b="0" i="0" u="none" strike="noStrike" kern="1200" cap="none" spc="0" normalizeH="0" baseline="0" noProof="0" dirty="0">
              <a:ln>
                <a:noFill/>
              </a:ln>
              <a:gradFill>
                <a:gsLst>
                  <a:gs pos="0">
                    <a:schemeClr val="tx1"/>
                  </a:gs>
                  <a:gs pos="100000">
                    <a:schemeClr val="tx1"/>
                  </a:gs>
                </a:gsLst>
                <a:lin ang="5400000" scaled="0"/>
              </a:gradFill>
              <a:effectLst/>
              <a:uLnTx/>
              <a:uFillTx/>
              <a:latin typeface="+mj-lt"/>
              <a:ea typeface="+mn-ea"/>
              <a:cs typeface="+mn-cs"/>
            </a:endParaRPr>
          </a:p>
        </p:txBody>
      </p:sp>
      <p:grpSp>
        <p:nvGrpSpPr>
          <p:cNvPr id="60" name="Group 59"/>
          <p:cNvGrpSpPr/>
          <p:nvPr/>
        </p:nvGrpSpPr>
        <p:grpSpPr>
          <a:xfrm>
            <a:off x="10155777" y="4262206"/>
            <a:ext cx="2280698" cy="2724382"/>
            <a:chOff x="6751637" y="4441068"/>
            <a:chExt cx="2130965" cy="2545520"/>
          </a:xfrm>
        </p:grpSpPr>
        <p:sp>
          <p:nvSpPr>
            <p:cNvPr id="61" name="Rectangle 117"/>
            <p:cNvSpPr>
              <a:spLocks noChangeArrowheads="1"/>
            </p:cNvSpPr>
            <p:nvPr/>
          </p:nvSpPr>
          <p:spPr bwMode="auto">
            <a:xfrm>
              <a:off x="8248213" y="4441069"/>
              <a:ext cx="634389" cy="2545518"/>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Isosceles Triangle 61"/>
            <p:cNvSpPr/>
            <p:nvPr/>
          </p:nvSpPr>
          <p:spPr bwMode="auto">
            <a:xfrm rot="10800000" flipH="1">
              <a:off x="7658732" y="5312101"/>
              <a:ext cx="511264" cy="771991"/>
            </a:xfrm>
            <a:prstGeom prst="triangle">
              <a:avLst>
                <a:gd name="adj" fmla="val 0"/>
              </a:avLst>
            </a:prstGeom>
            <a:solidFill>
              <a:srgbClr val="045B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42"/>
            <p:cNvSpPr>
              <a:spLocks noChangeArrowheads="1"/>
            </p:cNvSpPr>
            <p:nvPr/>
          </p:nvSpPr>
          <p:spPr bwMode="auto">
            <a:xfrm>
              <a:off x="7309563" y="5798482"/>
              <a:ext cx="616956" cy="1188105"/>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46"/>
            <p:cNvSpPr>
              <a:spLocks/>
            </p:cNvSpPr>
            <p:nvPr/>
          </p:nvSpPr>
          <p:spPr bwMode="auto">
            <a:xfrm>
              <a:off x="7657405" y="5182958"/>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0093E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0"/>
            <p:cNvSpPr>
              <a:spLocks noChangeArrowheads="1"/>
            </p:cNvSpPr>
            <p:nvPr/>
          </p:nvSpPr>
          <p:spPr bwMode="auto">
            <a:xfrm>
              <a:off x="8096861" y="5609531"/>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2"/>
            <p:cNvSpPr>
              <a:spLocks noChangeArrowheads="1"/>
            </p:cNvSpPr>
            <p:nvPr/>
          </p:nvSpPr>
          <p:spPr bwMode="auto">
            <a:xfrm>
              <a:off x="7909341" y="5864329"/>
              <a:ext cx="84456"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3"/>
            <p:cNvSpPr>
              <a:spLocks noChangeArrowheads="1"/>
            </p:cNvSpPr>
            <p:nvPr/>
          </p:nvSpPr>
          <p:spPr bwMode="auto">
            <a:xfrm>
              <a:off x="8096861" y="5864329"/>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4"/>
            <p:cNvSpPr>
              <a:spLocks noChangeArrowheads="1"/>
            </p:cNvSpPr>
            <p:nvPr/>
          </p:nvSpPr>
          <p:spPr bwMode="auto">
            <a:xfrm>
              <a:off x="7717526"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5"/>
            <p:cNvSpPr>
              <a:spLocks noChangeArrowheads="1"/>
            </p:cNvSpPr>
            <p:nvPr/>
          </p:nvSpPr>
          <p:spPr bwMode="auto">
            <a:xfrm>
              <a:off x="7909341" y="6120559"/>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Rectangle 106"/>
            <p:cNvSpPr>
              <a:spLocks noChangeArrowheads="1"/>
            </p:cNvSpPr>
            <p:nvPr/>
          </p:nvSpPr>
          <p:spPr bwMode="auto">
            <a:xfrm>
              <a:off x="8096861"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7"/>
            <p:cNvSpPr>
              <a:spLocks noChangeArrowheads="1"/>
            </p:cNvSpPr>
            <p:nvPr/>
          </p:nvSpPr>
          <p:spPr bwMode="auto">
            <a:xfrm>
              <a:off x="7717526"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Rectangle 108"/>
            <p:cNvSpPr>
              <a:spLocks noChangeArrowheads="1"/>
            </p:cNvSpPr>
            <p:nvPr/>
          </p:nvSpPr>
          <p:spPr bwMode="auto">
            <a:xfrm>
              <a:off x="7909341" y="6375358"/>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Rectangle 109"/>
            <p:cNvSpPr>
              <a:spLocks noChangeArrowheads="1"/>
            </p:cNvSpPr>
            <p:nvPr/>
          </p:nvSpPr>
          <p:spPr bwMode="auto">
            <a:xfrm>
              <a:off x="8096861"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Rectangle 110"/>
            <p:cNvSpPr>
              <a:spLocks noChangeArrowheads="1"/>
            </p:cNvSpPr>
            <p:nvPr/>
          </p:nvSpPr>
          <p:spPr bwMode="auto">
            <a:xfrm>
              <a:off x="7717526"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Rectangle 111"/>
            <p:cNvSpPr>
              <a:spLocks noChangeArrowheads="1"/>
            </p:cNvSpPr>
            <p:nvPr/>
          </p:nvSpPr>
          <p:spPr bwMode="auto">
            <a:xfrm>
              <a:off x="7909341" y="6630156"/>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Rectangle 112"/>
            <p:cNvSpPr>
              <a:spLocks noChangeArrowheads="1"/>
            </p:cNvSpPr>
            <p:nvPr/>
          </p:nvSpPr>
          <p:spPr bwMode="auto">
            <a:xfrm>
              <a:off x="8096861"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Rectangle 116"/>
            <p:cNvSpPr>
              <a:spLocks noChangeArrowheads="1"/>
            </p:cNvSpPr>
            <p:nvPr/>
          </p:nvSpPr>
          <p:spPr bwMode="auto">
            <a:xfrm>
              <a:off x="6751637" y="5379381"/>
              <a:ext cx="321176" cy="160720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Rectangle 117"/>
            <p:cNvSpPr>
              <a:spLocks noChangeArrowheads="1"/>
            </p:cNvSpPr>
            <p:nvPr/>
          </p:nvSpPr>
          <p:spPr bwMode="auto">
            <a:xfrm>
              <a:off x="6909571" y="4941094"/>
              <a:ext cx="634389" cy="2045494"/>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28"/>
            <p:cNvSpPr>
              <a:spLocks noChangeArrowheads="1"/>
            </p:cNvSpPr>
            <p:nvPr/>
          </p:nvSpPr>
          <p:spPr bwMode="auto">
            <a:xfrm>
              <a:off x="6990528"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Rectangle 129"/>
            <p:cNvSpPr>
              <a:spLocks noChangeArrowheads="1"/>
            </p:cNvSpPr>
            <p:nvPr/>
          </p:nvSpPr>
          <p:spPr bwMode="auto">
            <a:xfrm>
              <a:off x="7125900"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Rectangle 130"/>
            <p:cNvSpPr>
              <a:spLocks noChangeArrowheads="1"/>
            </p:cNvSpPr>
            <p:nvPr/>
          </p:nvSpPr>
          <p:spPr bwMode="auto">
            <a:xfrm>
              <a:off x="7261272" y="5019717"/>
              <a:ext cx="65032"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Rectangle 131"/>
            <p:cNvSpPr>
              <a:spLocks noChangeArrowheads="1"/>
            </p:cNvSpPr>
            <p:nvPr/>
          </p:nvSpPr>
          <p:spPr bwMode="auto">
            <a:xfrm>
              <a:off x="7395316"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32"/>
            <p:cNvSpPr>
              <a:spLocks noChangeArrowheads="1"/>
            </p:cNvSpPr>
            <p:nvPr/>
          </p:nvSpPr>
          <p:spPr bwMode="auto">
            <a:xfrm>
              <a:off x="6990528"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Rectangle 133"/>
            <p:cNvSpPr>
              <a:spLocks noChangeArrowheads="1"/>
            </p:cNvSpPr>
            <p:nvPr/>
          </p:nvSpPr>
          <p:spPr bwMode="auto">
            <a:xfrm>
              <a:off x="7125900"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Rectangle 134"/>
            <p:cNvSpPr>
              <a:spLocks noChangeArrowheads="1"/>
            </p:cNvSpPr>
            <p:nvPr/>
          </p:nvSpPr>
          <p:spPr bwMode="auto">
            <a:xfrm>
              <a:off x="7261272" y="5255954"/>
              <a:ext cx="65032"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Rectangle 135"/>
            <p:cNvSpPr>
              <a:spLocks noChangeArrowheads="1"/>
            </p:cNvSpPr>
            <p:nvPr/>
          </p:nvSpPr>
          <p:spPr bwMode="auto">
            <a:xfrm>
              <a:off x="7395316"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36"/>
            <p:cNvSpPr>
              <a:spLocks noChangeArrowheads="1"/>
            </p:cNvSpPr>
            <p:nvPr/>
          </p:nvSpPr>
          <p:spPr bwMode="auto">
            <a:xfrm>
              <a:off x="6990528"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6" name="Rectangle 137"/>
            <p:cNvSpPr>
              <a:spLocks noChangeArrowheads="1"/>
            </p:cNvSpPr>
            <p:nvPr/>
          </p:nvSpPr>
          <p:spPr bwMode="auto">
            <a:xfrm>
              <a:off x="7125900"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7" name="Rectangle 138"/>
            <p:cNvSpPr>
              <a:spLocks noChangeArrowheads="1"/>
            </p:cNvSpPr>
            <p:nvPr/>
          </p:nvSpPr>
          <p:spPr bwMode="auto">
            <a:xfrm>
              <a:off x="7261272" y="5488209"/>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8" name="Rectangle 139"/>
            <p:cNvSpPr>
              <a:spLocks noChangeArrowheads="1"/>
            </p:cNvSpPr>
            <p:nvPr/>
          </p:nvSpPr>
          <p:spPr bwMode="auto">
            <a:xfrm>
              <a:off x="7395316"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9" name="Rectangle 140"/>
            <p:cNvSpPr>
              <a:spLocks noChangeArrowheads="1"/>
            </p:cNvSpPr>
            <p:nvPr/>
          </p:nvSpPr>
          <p:spPr bwMode="auto">
            <a:xfrm>
              <a:off x="6990528"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41"/>
            <p:cNvSpPr>
              <a:spLocks noChangeArrowheads="1"/>
            </p:cNvSpPr>
            <p:nvPr/>
          </p:nvSpPr>
          <p:spPr bwMode="auto">
            <a:xfrm>
              <a:off x="7125900"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Rectangle 142"/>
            <p:cNvSpPr>
              <a:spLocks noChangeArrowheads="1"/>
            </p:cNvSpPr>
            <p:nvPr/>
          </p:nvSpPr>
          <p:spPr bwMode="auto">
            <a:xfrm>
              <a:off x="7261272" y="5724446"/>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2" name="Rectangle 143"/>
            <p:cNvSpPr>
              <a:spLocks noChangeArrowheads="1"/>
            </p:cNvSpPr>
            <p:nvPr/>
          </p:nvSpPr>
          <p:spPr bwMode="auto">
            <a:xfrm>
              <a:off x="7395316"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44"/>
            <p:cNvSpPr>
              <a:spLocks noChangeArrowheads="1"/>
            </p:cNvSpPr>
            <p:nvPr/>
          </p:nvSpPr>
          <p:spPr bwMode="auto">
            <a:xfrm>
              <a:off x="6990528"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Rectangle 145"/>
            <p:cNvSpPr>
              <a:spLocks noChangeArrowheads="1"/>
            </p:cNvSpPr>
            <p:nvPr/>
          </p:nvSpPr>
          <p:spPr bwMode="auto">
            <a:xfrm>
              <a:off x="7125900"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5" name="Rectangle 146"/>
            <p:cNvSpPr>
              <a:spLocks noChangeArrowheads="1"/>
            </p:cNvSpPr>
            <p:nvPr/>
          </p:nvSpPr>
          <p:spPr bwMode="auto">
            <a:xfrm>
              <a:off x="7261272" y="5960683"/>
              <a:ext cx="65032"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ectangle 147"/>
            <p:cNvSpPr>
              <a:spLocks noChangeArrowheads="1"/>
            </p:cNvSpPr>
            <p:nvPr/>
          </p:nvSpPr>
          <p:spPr bwMode="auto">
            <a:xfrm>
              <a:off x="7395316" y="5960683"/>
              <a:ext cx="66359"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Rectangle 148"/>
            <p:cNvSpPr>
              <a:spLocks noChangeArrowheads="1"/>
            </p:cNvSpPr>
            <p:nvPr/>
          </p:nvSpPr>
          <p:spPr bwMode="auto">
            <a:xfrm>
              <a:off x="6990528"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8" name="Rectangle 149"/>
            <p:cNvSpPr>
              <a:spLocks noChangeArrowheads="1"/>
            </p:cNvSpPr>
            <p:nvPr/>
          </p:nvSpPr>
          <p:spPr bwMode="auto">
            <a:xfrm>
              <a:off x="7125900"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50"/>
            <p:cNvSpPr>
              <a:spLocks noChangeArrowheads="1"/>
            </p:cNvSpPr>
            <p:nvPr/>
          </p:nvSpPr>
          <p:spPr bwMode="auto">
            <a:xfrm>
              <a:off x="7261272" y="6198247"/>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0" name="Rectangle 151"/>
            <p:cNvSpPr>
              <a:spLocks noChangeArrowheads="1"/>
            </p:cNvSpPr>
            <p:nvPr/>
          </p:nvSpPr>
          <p:spPr bwMode="auto">
            <a:xfrm>
              <a:off x="7395316"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1" name="Rectangle 152"/>
            <p:cNvSpPr>
              <a:spLocks noChangeArrowheads="1"/>
            </p:cNvSpPr>
            <p:nvPr/>
          </p:nvSpPr>
          <p:spPr bwMode="auto">
            <a:xfrm>
              <a:off x="6990528"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53"/>
            <p:cNvSpPr>
              <a:spLocks noChangeArrowheads="1"/>
            </p:cNvSpPr>
            <p:nvPr/>
          </p:nvSpPr>
          <p:spPr bwMode="auto">
            <a:xfrm>
              <a:off x="7125900"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Rectangle 154"/>
            <p:cNvSpPr>
              <a:spLocks noChangeArrowheads="1"/>
            </p:cNvSpPr>
            <p:nvPr/>
          </p:nvSpPr>
          <p:spPr bwMode="auto">
            <a:xfrm>
              <a:off x="7261272" y="6434484"/>
              <a:ext cx="65032"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Rectangle 155"/>
            <p:cNvSpPr>
              <a:spLocks noChangeArrowheads="1"/>
            </p:cNvSpPr>
            <p:nvPr/>
          </p:nvSpPr>
          <p:spPr bwMode="auto">
            <a:xfrm>
              <a:off x="7395316"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Rectangle 156"/>
            <p:cNvSpPr>
              <a:spLocks noChangeArrowheads="1"/>
            </p:cNvSpPr>
            <p:nvPr/>
          </p:nvSpPr>
          <p:spPr bwMode="auto">
            <a:xfrm>
              <a:off x="6990528"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57"/>
            <p:cNvSpPr>
              <a:spLocks noChangeArrowheads="1"/>
            </p:cNvSpPr>
            <p:nvPr/>
          </p:nvSpPr>
          <p:spPr bwMode="auto">
            <a:xfrm>
              <a:off x="7125900"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58"/>
            <p:cNvSpPr>
              <a:spLocks noChangeArrowheads="1"/>
            </p:cNvSpPr>
            <p:nvPr/>
          </p:nvSpPr>
          <p:spPr bwMode="auto">
            <a:xfrm>
              <a:off x="7261272" y="6666739"/>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59"/>
            <p:cNvSpPr>
              <a:spLocks noChangeArrowheads="1"/>
            </p:cNvSpPr>
            <p:nvPr/>
          </p:nvSpPr>
          <p:spPr bwMode="auto">
            <a:xfrm>
              <a:off x="7395316"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9" name="Group 148"/>
            <p:cNvGrpSpPr/>
            <p:nvPr/>
          </p:nvGrpSpPr>
          <p:grpSpPr>
            <a:xfrm>
              <a:off x="8353060" y="4441068"/>
              <a:ext cx="424695" cy="2545519"/>
              <a:chOff x="8546306" y="746197"/>
              <a:chExt cx="424695" cy="2545519"/>
            </a:xfrm>
          </p:grpSpPr>
          <p:sp>
            <p:nvSpPr>
              <p:cNvPr id="150" name="Line 160"/>
              <p:cNvSpPr>
                <a:spLocks noChangeShapeType="1"/>
              </p:cNvSpPr>
              <p:nvPr/>
            </p:nvSpPr>
            <p:spPr bwMode="auto">
              <a:xfrm>
                <a:off x="8971001"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Line 161"/>
              <p:cNvSpPr>
                <a:spLocks noChangeShapeType="1"/>
              </p:cNvSpPr>
              <p:nvPr/>
            </p:nvSpPr>
            <p:spPr bwMode="auto">
              <a:xfrm>
                <a:off x="8866155"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Line 162"/>
              <p:cNvSpPr>
                <a:spLocks noChangeShapeType="1"/>
              </p:cNvSpPr>
              <p:nvPr/>
            </p:nvSpPr>
            <p:spPr bwMode="auto">
              <a:xfrm>
                <a:off x="8757327"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Line 163"/>
              <p:cNvSpPr>
                <a:spLocks noChangeShapeType="1"/>
              </p:cNvSpPr>
              <p:nvPr/>
            </p:nvSpPr>
            <p:spPr bwMode="auto">
              <a:xfrm>
                <a:off x="8651153"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Line 164"/>
              <p:cNvSpPr>
                <a:spLocks noChangeShapeType="1"/>
              </p:cNvSpPr>
              <p:nvPr/>
            </p:nvSpPr>
            <p:spPr bwMode="auto">
              <a:xfrm>
                <a:off x="8546306"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248" y="2166275"/>
            <a:ext cx="3397653" cy="3397847"/>
          </a:xfrm>
          <a:prstGeom prst="rect">
            <a:avLst/>
          </a:prstGeom>
        </p:spPr>
      </p:pic>
    </p:spTree>
    <p:extLst>
      <p:ext uri="{BB962C8B-B14F-4D97-AF65-F5344CB8AC3E}">
        <p14:creationId xmlns:p14="http://schemas.microsoft.com/office/powerpoint/2010/main" val="187436789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212296" y="1608444"/>
            <a:ext cx="10506075" cy="1034129"/>
          </a:xfrm>
          <a:prstGeom prst="rect">
            <a:avLst/>
          </a:prstGeom>
          <a:noFill/>
        </p:spPr>
        <p:txBody>
          <a:bodyPr vert="horz" wrap="square" lIns="182880" tIns="146304" rIns="182880" bIns="146304" rtlCol="0">
            <a:spAutoFit/>
          </a:bodyPr>
          <a:lstStyle>
            <a:lvl1pPr marL="0" marR="0" indent="0" algn="l" defTabSz="931710" rtl="0" eaLnBrk="1" fontAlgn="auto" latinLnBrk="0" hangingPunct="1">
              <a:lnSpc>
                <a:spcPct val="90000"/>
              </a:lnSpc>
              <a:spcBef>
                <a:spcPts val="0"/>
              </a:spcBef>
              <a:spcAft>
                <a:spcPts val="0"/>
              </a:spcAft>
              <a:buClr>
                <a:schemeClr val="bg1"/>
              </a:buClr>
              <a:buSzPct val="100000"/>
              <a:buFontTx/>
              <a:buNone/>
              <a:tabLst/>
              <a:defRPr sz="4200" kern="1200" spc="0" baseline="0">
                <a:gradFill>
                  <a:gsLst>
                    <a:gs pos="0">
                      <a:schemeClr val="tx1"/>
                    </a:gs>
                    <a:gs pos="100000">
                      <a:schemeClr val="tx1"/>
                    </a:gs>
                  </a:gsLst>
                  <a:lin ang="5400000" scaled="0"/>
                </a:gra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0" marR="0" lvl="0" indent="0" algn="l" defTabSz="931710" rtl="0" eaLnBrk="1" fontAlgn="auto" latinLnBrk="0" hangingPunct="1">
              <a:lnSpc>
                <a:spcPct val="100000"/>
              </a:lnSpc>
              <a:spcBef>
                <a:spcPts val="0"/>
              </a:spcBef>
              <a:spcAft>
                <a:spcPts val="0"/>
              </a:spcAft>
              <a:buClr>
                <a:schemeClr val="bg1"/>
              </a:buClr>
              <a:buSzPct val="100000"/>
              <a:buFontTx/>
              <a:buNone/>
              <a:tabLst/>
              <a:defRPr/>
            </a:pPr>
            <a:r>
              <a:rPr kumimoji="0" lang="de-DE" sz="4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rPr>
              <a:t>Cognitive</a:t>
            </a:r>
            <a:r>
              <a:rPr kumimoji="0" lang="de-DE" sz="4800" b="0" i="0" u="none" strike="noStrike" kern="1200" cap="none" spc="0" normalizeH="0" noProof="0" dirty="0" smtClean="0">
                <a:ln>
                  <a:noFill/>
                </a:ln>
                <a:gradFill>
                  <a:gsLst>
                    <a:gs pos="0">
                      <a:schemeClr val="tx1"/>
                    </a:gs>
                    <a:gs pos="100000">
                      <a:schemeClr val="tx1"/>
                    </a:gs>
                  </a:gsLst>
                  <a:lin ang="5400000" scaled="0"/>
                </a:gradFill>
                <a:effectLst/>
                <a:uLnTx/>
                <a:uFillTx/>
                <a:latin typeface="+mj-lt"/>
                <a:ea typeface="+mn-ea"/>
                <a:cs typeface="+mn-cs"/>
              </a:rPr>
              <a:t> Services</a:t>
            </a:r>
          </a:p>
        </p:txBody>
      </p:sp>
      <p:grpSp>
        <p:nvGrpSpPr>
          <p:cNvPr id="60" name="Group 59"/>
          <p:cNvGrpSpPr/>
          <p:nvPr/>
        </p:nvGrpSpPr>
        <p:grpSpPr>
          <a:xfrm>
            <a:off x="10155777" y="4262206"/>
            <a:ext cx="2280698" cy="2724382"/>
            <a:chOff x="6751637" y="4441068"/>
            <a:chExt cx="2130965" cy="2545520"/>
          </a:xfrm>
        </p:grpSpPr>
        <p:sp>
          <p:nvSpPr>
            <p:cNvPr id="61" name="Rectangle 117"/>
            <p:cNvSpPr>
              <a:spLocks noChangeArrowheads="1"/>
            </p:cNvSpPr>
            <p:nvPr/>
          </p:nvSpPr>
          <p:spPr bwMode="auto">
            <a:xfrm>
              <a:off x="8248213" y="4441069"/>
              <a:ext cx="634389" cy="2545518"/>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Isosceles Triangle 61"/>
            <p:cNvSpPr/>
            <p:nvPr/>
          </p:nvSpPr>
          <p:spPr bwMode="auto">
            <a:xfrm rot="10800000" flipH="1">
              <a:off x="7658732" y="5312101"/>
              <a:ext cx="511264" cy="771991"/>
            </a:xfrm>
            <a:prstGeom prst="triangle">
              <a:avLst>
                <a:gd name="adj" fmla="val 0"/>
              </a:avLst>
            </a:prstGeom>
            <a:solidFill>
              <a:srgbClr val="045B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42"/>
            <p:cNvSpPr>
              <a:spLocks noChangeArrowheads="1"/>
            </p:cNvSpPr>
            <p:nvPr/>
          </p:nvSpPr>
          <p:spPr bwMode="auto">
            <a:xfrm>
              <a:off x="7309563" y="5798482"/>
              <a:ext cx="616956" cy="1188105"/>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46"/>
            <p:cNvSpPr>
              <a:spLocks/>
            </p:cNvSpPr>
            <p:nvPr/>
          </p:nvSpPr>
          <p:spPr bwMode="auto">
            <a:xfrm>
              <a:off x="7657405" y="5182958"/>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0093E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0"/>
            <p:cNvSpPr>
              <a:spLocks noChangeArrowheads="1"/>
            </p:cNvSpPr>
            <p:nvPr/>
          </p:nvSpPr>
          <p:spPr bwMode="auto">
            <a:xfrm>
              <a:off x="8096861" y="5609531"/>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2"/>
            <p:cNvSpPr>
              <a:spLocks noChangeArrowheads="1"/>
            </p:cNvSpPr>
            <p:nvPr/>
          </p:nvSpPr>
          <p:spPr bwMode="auto">
            <a:xfrm>
              <a:off x="7909341" y="5864329"/>
              <a:ext cx="84456"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3"/>
            <p:cNvSpPr>
              <a:spLocks noChangeArrowheads="1"/>
            </p:cNvSpPr>
            <p:nvPr/>
          </p:nvSpPr>
          <p:spPr bwMode="auto">
            <a:xfrm>
              <a:off x="8096861" y="5864329"/>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4"/>
            <p:cNvSpPr>
              <a:spLocks noChangeArrowheads="1"/>
            </p:cNvSpPr>
            <p:nvPr/>
          </p:nvSpPr>
          <p:spPr bwMode="auto">
            <a:xfrm>
              <a:off x="7717526"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5"/>
            <p:cNvSpPr>
              <a:spLocks noChangeArrowheads="1"/>
            </p:cNvSpPr>
            <p:nvPr/>
          </p:nvSpPr>
          <p:spPr bwMode="auto">
            <a:xfrm>
              <a:off x="7909341" y="6120559"/>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Rectangle 106"/>
            <p:cNvSpPr>
              <a:spLocks noChangeArrowheads="1"/>
            </p:cNvSpPr>
            <p:nvPr/>
          </p:nvSpPr>
          <p:spPr bwMode="auto">
            <a:xfrm>
              <a:off x="8096861"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7"/>
            <p:cNvSpPr>
              <a:spLocks noChangeArrowheads="1"/>
            </p:cNvSpPr>
            <p:nvPr/>
          </p:nvSpPr>
          <p:spPr bwMode="auto">
            <a:xfrm>
              <a:off x="7717526"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Rectangle 108"/>
            <p:cNvSpPr>
              <a:spLocks noChangeArrowheads="1"/>
            </p:cNvSpPr>
            <p:nvPr/>
          </p:nvSpPr>
          <p:spPr bwMode="auto">
            <a:xfrm>
              <a:off x="7909341" y="6375358"/>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Rectangle 109"/>
            <p:cNvSpPr>
              <a:spLocks noChangeArrowheads="1"/>
            </p:cNvSpPr>
            <p:nvPr/>
          </p:nvSpPr>
          <p:spPr bwMode="auto">
            <a:xfrm>
              <a:off x="8096861"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Rectangle 110"/>
            <p:cNvSpPr>
              <a:spLocks noChangeArrowheads="1"/>
            </p:cNvSpPr>
            <p:nvPr/>
          </p:nvSpPr>
          <p:spPr bwMode="auto">
            <a:xfrm>
              <a:off x="7717526"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Rectangle 111"/>
            <p:cNvSpPr>
              <a:spLocks noChangeArrowheads="1"/>
            </p:cNvSpPr>
            <p:nvPr/>
          </p:nvSpPr>
          <p:spPr bwMode="auto">
            <a:xfrm>
              <a:off x="7909341" y="6630156"/>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Rectangle 112"/>
            <p:cNvSpPr>
              <a:spLocks noChangeArrowheads="1"/>
            </p:cNvSpPr>
            <p:nvPr/>
          </p:nvSpPr>
          <p:spPr bwMode="auto">
            <a:xfrm>
              <a:off x="8096861"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Rectangle 116"/>
            <p:cNvSpPr>
              <a:spLocks noChangeArrowheads="1"/>
            </p:cNvSpPr>
            <p:nvPr/>
          </p:nvSpPr>
          <p:spPr bwMode="auto">
            <a:xfrm>
              <a:off x="6751637" y="5379381"/>
              <a:ext cx="321176" cy="160720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Rectangle 117"/>
            <p:cNvSpPr>
              <a:spLocks noChangeArrowheads="1"/>
            </p:cNvSpPr>
            <p:nvPr/>
          </p:nvSpPr>
          <p:spPr bwMode="auto">
            <a:xfrm>
              <a:off x="6909571" y="4941094"/>
              <a:ext cx="634389" cy="2045494"/>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28"/>
            <p:cNvSpPr>
              <a:spLocks noChangeArrowheads="1"/>
            </p:cNvSpPr>
            <p:nvPr/>
          </p:nvSpPr>
          <p:spPr bwMode="auto">
            <a:xfrm>
              <a:off x="6990528"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Rectangle 129"/>
            <p:cNvSpPr>
              <a:spLocks noChangeArrowheads="1"/>
            </p:cNvSpPr>
            <p:nvPr/>
          </p:nvSpPr>
          <p:spPr bwMode="auto">
            <a:xfrm>
              <a:off x="7125900"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Rectangle 130"/>
            <p:cNvSpPr>
              <a:spLocks noChangeArrowheads="1"/>
            </p:cNvSpPr>
            <p:nvPr/>
          </p:nvSpPr>
          <p:spPr bwMode="auto">
            <a:xfrm>
              <a:off x="7261272" y="5019717"/>
              <a:ext cx="65032"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Rectangle 131"/>
            <p:cNvSpPr>
              <a:spLocks noChangeArrowheads="1"/>
            </p:cNvSpPr>
            <p:nvPr/>
          </p:nvSpPr>
          <p:spPr bwMode="auto">
            <a:xfrm>
              <a:off x="7395316"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32"/>
            <p:cNvSpPr>
              <a:spLocks noChangeArrowheads="1"/>
            </p:cNvSpPr>
            <p:nvPr/>
          </p:nvSpPr>
          <p:spPr bwMode="auto">
            <a:xfrm>
              <a:off x="6990528"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Rectangle 133"/>
            <p:cNvSpPr>
              <a:spLocks noChangeArrowheads="1"/>
            </p:cNvSpPr>
            <p:nvPr/>
          </p:nvSpPr>
          <p:spPr bwMode="auto">
            <a:xfrm>
              <a:off x="7125900"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Rectangle 134"/>
            <p:cNvSpPr>
              <a:spLocks noChangeArrowheads="1"/>
            </p:cNvSpPr>
            <p:nvPr/>
          </p:nvSpPr>
          <p:spPr bwMode="auto">
            <a:xfrm>
              <a:off x="7261272" y="5255954"/>
              <a:ext cx="65032"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Rectangle 135"/>
            <p:cNvSpPr>
              <a:spLocks noChangeArrowheads="1"/>
            </p:cNvSpPr>
            <p:nvPr/>
          </p:nvSpPr>
          <p:spPr bwMode="auto">
            <a:xfrm>
              <a:off x="7395316"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36"/>
            <p:cNvSpPr>
              <a:spLocks noChangeArrowheads="1"/>
            </p:cNvSpPr>
            <p:nvPr/>
          </p:nvSpPr>
          <p:spPr bwMode="auto">
            <a:xfrm>
              <a:off x="6990528"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6" name="Rectangle 137"/>
            <p:cNvSpPr>
              <a:spLocks noChangeArrowheads="1"/>
            </p:cNvSpPr>
            <p:nvPr/>
          </p:nvSpPr>
          <p:spPr bwMode="auto">
            <a:xfrm>
              <a:off x="7125900"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7" name="Rectangle 138"/>
            <p:cNvSpPr>
              <a:spLocks noChangeArrowheads="1"/>
            </p:cNvSpPr>
            <p:nvPr/>
          </p:nvSpPr>
          <p:spPr bwMode="auto">
            <a:xfrm>
              <a:off x="7261272" y="5488209"/>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8" name="Rectangle 139"/>
            <p:cNvSpPr>
              <a:spLocks noChangeArrowheads="1"/>
            </p:cNvSpPr>
            <p:nvPr/>
          </p:nvSpPr>
          <p:spPr bwMode="auto">
            <a:xfrm>
              <a:off x="7395316"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9" name="Rectangle 140"/>
            <p:cNvSpPr>
              <a:spLocks noChangeArrowheads="1"/>
            </p:cNvSpPr>
            <p:nvPr/>
          </p:nvSpPr>
          <p:spPr bwMode="auto">
            <a:xfrm>
              <a:off x="6990528"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41"/>
            <p:cNvSpPr>
              <a:spLocks noChangeArrowheads="1"/>
            </p:cNvSpPr>
            <p:nvPr/>
          </p:nvSpPr>
          <p:spPr bwMode="auto">
            <a:xfrm>
              <a:off x="7125900"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Rectangle 142"/>
            <p:cNvSpPr>
              <a:spLocks noChangeArrowheads="1"/>
            </p:cNvSpPr>
            <p:nvPr/>
          </p:nvSpPr>
          <p:spPr bwMode="auto">
            <a:xfrm>
              <a:off x="7261272" y="5724446"/>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2" name="Rectangle 143"/>
            <p:cNvSpPr>
              <a:spLocks noChangeArrowheads="1"/>
            </p:cNvSpPr>
            <p:nvPr/>
          </p:nvSpPr>
          <p:spPr bwMode="auto">
            <a:xfrm>
              <a:off x="7395316"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44"/>
            <p:cNvSpPr>
              <a:spLocks noChangeArrowheads="1"/>
            </p:cNvSpPr>
            <p:nvPr/>
          </p:nvSpPr>
          <p:spPr bwMode="auto">
            <a:xfrm>
              <a:off x="6990528"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Rectangle 145"/>
            <p:cNvSpPr>
              <a:spLocks noChangeArrowheads="1"/>
            </p:cNvSpPr>
            <p:nvPr/>
          </p:nvSpPr>
          <p:spPr bwMode="auto">
            <a:xfrm>
              <a:off x="7125900"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5" name="Rectangle 146"/>
            <p:cNvSpPr>
              <a:spLocks noChangeArrowheads="1"/>
            </p:cNvSpPr>
            <p:nvPr/>
          </p:nvSpPr>
          <p:spPr bwMode="auto">
            <a:xfrm>
              <a:off x="7261272" y="5960683"/>
              <a:ext cx="65032"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ectangle 147"/>
            <p:cNvSpPr>
              <a:spLocks noChangeArrowheads="1"/>
            </p:cNvSpPr>
            <p:nvPr/>
          </p:nvSpPr>
          <p:spPr bwMode="auto">
            <a:xfrm>
              <a:off x="7395316" y="5960683"/>
              <a:ext cx="66359"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Rectangle 148"/>
            <p:cNvSpPr>
              <a:spLocks noChangeArrowheads="1"/>
            </p:cNvSpPr>
            <p:nvPr/>
          </p:nvSpPr>
          <p:spPr bwMode="auto">
            <a:xfrm>
              <a:off x="6990528"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8" name="Rectangle 149"/>
            <p:cNvSpPr>
              <a:spLocks noChangeArrowheads="1"/>
            </p:cNvSpPr>
            <p:nvPr/>
          </p:nvSpPr>
          <p:spPr bwMode="auto">
            <a:xfrm>
              <a:off x="7125900"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50"/>
            <p:cNvSpPr>
              <a:spLocks noChangeArrowheads="1"/>
            </p:cNvSpPr>
            <p:nvPr/>
          </p:nvSpPr>
          <p:spPr bwMode="auto">
            <a:xfrm>
              <a:off x="7261272" y="6198247"/>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0" name="Rectangle 151"/>
            <p:cNvSpPr>
              <a:spLocks noChangeArrowheads="1"/>
            </p:cNvSpPr>
            <p:nvPr/>
          </p:nvSpPr>
          <p:spPr bwMode="auto">
            <a:xfrm>
              <a:off x="7395316"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1" name="Rectangle 152"/>
            <p:cNvSpPr>
              <a:spLocks noChangeArrowheads="1"/>
            </p:cNvSpPr>
            <p:nvPr/>
          </p:nvSpPr>
          <p:spPr bwMode="auto">
            <a:xfrm>
              <a:off x="6990528"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53"/>
            <p:cNvSpPr>
              <a:spLocks noChangeArrowheads="1"/>
            </p:cNvSpPr>
            <p:nvPr/>
          </p:nvSpPr>
          <p:spPr bwMode="auto">
            <a:xfrm>
              <a:off x="7125900"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Rectangle 154"/>
            <p:cNvSpPr>
              <a:spLocks noChangeArrowheads="1"/>
            </p:cNvSpPr>
            <p:nvPr/>
          </p:nvSpPr>
          <p:spPr bwMode="auto">
            <a:xfrm>
              <a:off x="7261272" y="6434484"/>
              <a:ext cx="65032"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Rectangle 155"/>
            <p:cNvSpPr>
              <a:spLocks noChangeArrowheads="1"/>
            </p:cNvSpPr>
            <p:nvPr/>
          </p:nvSpPr>
          <p:spPr bwMode="auto">
            <a:xfrm>
              <a:off x="7395316"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Rectangle 156"/>
            <p:cNvSpPr>
              <a:spLocks noChangeArrowheads="1"/>
            </p:cNvSpPr>
            <p:nvPr/>
          </p:nvSpPr>
          <p:spPr bwMode="auto">
            <a:xfrm>
              <a:off x="6990528"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57"/>
            <p:cNvSpPr>
              <a:spLocks noChangeArrowheads="1"/>
            </p:cNvSpPr>
            <p:nvPr/>
          </p:nvSpPr>
          <p:spPr bwMode="auto">
            <a:xfrm>
              <a:off x="7125900"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58"/>
            <p:cNvSpPr>
              <a:spLocks noChangeArrowheads="1"/>
            </p:cNvSpPr>
            <p:nvPr/>
          </p:nvSpPr>
          <p:spPr bwMode="auto">
            <a:xfrm>
              <a:off x="7261272" y="6666739"/>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59"/>
            <p:cNvSpPr>
              <a:spLocks noChangeArrowheads="1"/>
            </p:cNvSpPr>
            <p:nvPr/>
          </p:nvSpPr>
          <p:spPr bwMode="auto">
            <a:xfrm>
              <a:off x="7395316"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9" name="Group 148"/>
            <p:cNvGrpSpPr/>
            <p:nvPr/>
          </p:nvGrpSpPr>
          <p:grpSpPr>
            <a:xfrm>
              <a:off x="8353060" y="4441068"/>
              <a:ext cx="424695" cy="2545519"/>
              <a:chOff x="8546306" y="746197"/>
              <a:chExt cx="424695" cy="2545519"/>
            </a:xfrm>
          </p:grpSpPr>
          <p:sp>
            <p:nvSpPr>
              <p:cNvPr id="150" name="Line 160"/>
              <p:cNvSpPr>
                <a:spLocks noChangeShapeType="1"/>
              </p:cNvSpPr>
              <p:nvPr/>
            </p:nvSpPr>
            <p:spPr bwMode="auto">
              <a:xfrm>
                <a:off x="8971001"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Line 161"/>
              <p:cNvSpPr>
                <a:spLocks noChangeShapeType="1"/>
              </p:cNvSpPr>
              <p:nvPr/>
            </p:nvSpPr>
            <p:spPr bwMode="auto">
              <a:xfrm>
                <a:off x="8866155"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Line 162"/>
              <p:cNvSpPr>
                <a:spLocks noChangeShapeType="1"/>
              </p:cNvSpPr>
              <p:nvPr/>
            </p:nvSpPr>
            <p:spPr bwMode="auto">
              <a:xfrm>
                <a:off x="8757327"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Line 163"/>
              <p:cNvSpPr>
                <a:spLocks noChangeShapeType="1"/>
              </p:cNvSpPr>
              <p:nvPr/>
            </p:nvSpPr>
            <p:spPr bwMode="auto">
              <a:xfrm>
                <a:off x="8651153"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Line 164"/>
              <p:cNvSpPr>
                <a:spLocks noChangeShapeType="1"/>
              </p:cNvSpPr>
              <p:nvPr/>
            </p:nvSpPr>
            <p:spPr bwMode="auto">
              <a:xfrm>
                <a:off x="8546306"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248" y="2166275"/>
            <a:ext cx="3397653" cy="3397847"/>
          </a:xfrm>
          <a:prstGeom prst="rect">
            <a:avLst/>
          </a:prstGeom>
        </p:spPr>
      </p:pic>
      <p:sp>
        <p:nvSpPr>
          <p:cNvPr id="2" name="TextBox 1"/>
          <p:cNvSpPr txBox="1"/>
          <p:nvPr/>
        </p:nvSpPr>
        <p:spPr>
          <a:xfrm>
            <a:off x="350520" y="2642573"/>
            <a:ext cx="8138160"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Image recognition</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Face detection</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Emotion detection</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Video recognition</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Speech recognition</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Language understanding</a:t>
            </a:r>
          </a:p>
          <a:p>
            <a:pPr marL="342900" indent="-342900">
              <a:lnSpc>
                <a:spcPct val="90000"/>
              </a:lnSpc>
              <a:spcAft>
                <a:spcPts val="600"/>
              </a:spcAft>
              <a:buFont typeface="Arial" charset="0"/>
              <a:buChar char="•"/>
            </a:pPr>
            <a:r>
              <a:rPr lang="en-US" sz="2400" dirty="0" smtClean="0">
                <a:gradFill>
                  <a:gsLst>
                    <a:gs pos="2917">
                      <a:schemeClr val="tx1"/>
                    </a:gs>
                    <a:gs pos="30000">
                      <a:schemeClr val="tx1"/>
                    </a:gs>
                  </a:gsLst>
                  <a:lin ang="5400000" scaled="0"/>
                </a:gradFill>
              </a:rPr>
              <a:t>Entity linking</a:t>
            </a:r>
          </a:p>
          <a:p>
            <a:pPr marL="342900" indent="-342900">
              <a:lnSpc>
                <a:spcPct val="90000"/>
              </a:lnSpc>
              <a:spcAft>
                <a:spcPts val="600"/>
              </a:spcAft>
              <a:buFont typeface="Arial" charset="0"/>
              <a:buChar char="•"/>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1952336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Text Placeholder 2"/>
          <p:cNvSpPr>
            <a:spLocks noGrp="1"/>
          </p:cNvSpPr>
          <p:nvPr>
            <p:ph type="body" sz="quarter" idx="13"/>
          </p:nvPr>
        </p:nvSpPr>
        <p:spPr>
          <a:xfrm>
            <a:off x="274640" y="1447244"/>
            <a:ext cx="11889564" cy="4961358"/>
          </a:xfrm>
        </p:spPr>
        <p:txBody>
          <a:bodyPr/>
          <a:lstStyle/>
          <a:p>
            <a:pPr marL="571500" indent="-571500">
              <a:buClr>
                <a:schemeClr val="tx1"/>
              </a:buClr>
              <a:buFont typeface="Arial" charset="0"/>
              <a:buChar char="•"/>
            </a:pPr>
            <a:r>
              <a:rPr lang="en-US" sz="3200" dirty="0" err="1" smtClean="0"/>
              <a:t>Aka.ms</a:t>
            </a:r>
            <a:r>
              <a:rPr lang="en-US" sz="3200" dirty="0" smtClean="0"/>
              <a:t>/ZUMO</a:t>
            </a:r>
          </a:p>
          <a:p>
            <a:pPr marL="571500" indent="-571500">
              <a:buClr>
                <a:schemeClr val="tx1"/>
              </a:buClr>
              <a:buFont typeface="Arial" charset="0"/>
              <a:buChar char="•"/>
            </a:pPr>
            <a:r>
              <a:rPr lang="en-US" sz="3200" dirty="0" err="1" smtClean="0"/>
              <a:t>Tryappservice.Azure.com</a:t>
            </a:r>
            <a:endParaRPr lang="en-US" sz="3200" dirty="0" smtClean="0"/>
          </a:p>
          <a:p>
            <a:pPr marL="571500" indent="-571500">
              <a:buClr>
                <a:schemeClr val="tx1"/>
              </a:buClr>
              <a:buFont typeface="Arial" charset="0"/>
              <a:buChar char="•"/>
            </a:pPr>
            <a:r>
              <a:rPr lang="en-US" sz="3200" dirty="0" err="1" smtClean="0"/>
              <a:t>VisualStudio.com</a:t>
            </a:r>
            <a:endParaRPr lang="en-US" sz="3200" dirty="0" smtClean="0"/>
          </a:p>
          <a:p>
            <a:pPr marL="571500" indent="-571500">
              <a:buClr>
                <a:schemeClr val="tx1"/>
              </a:buClr>
              <a:buFont typeface="Arial" charset="0"/>
              <a:buChar char="•"/>
            </a:pPr>
            <a:r>
              <a:rPr lang="en-US" sz="3200" dirty="0" err="1" smtClean="0"/>
              <a:t>TestCloud.Xamarin.Com</a:t>
            </a:r>
            <a:endParaRPr lang="en-US" sz="3200" dirty="0" smtClean="0"/>
          </a:p>
          <a:p>
            <a:pPr marL="571500" indent="-571500">
              <a:buClr>
                <a:schemeClr val="tx1"/>
              </a:buClr>
              <a:buFont typeface="Arial" charset="0"/>
              <a:buChar char="•"/>
            </a:pPr>
            <a:r>
              <a:rPr lang="en-US" sz="3200" dirty="0" err="1" smtClean="0"/>
              <a:t>HockeyApp.net</a:t>
            </a:r>
            <a:endParaRPr lang="en-US" sz="3200" dirty="0" smtClean="0"/>
          </a:p>
          <a:p>
            <a:pPr marL="571500" indent="-571500">
              <a:buClr>
                <a:schemeClr val="tx1"/>
              </a:buClr>
              <a:buFont typeface="Arial" charset="0"/>
              <a:buChar char="•"/>
            </a:pPr>
            <a:endParaRPr lang="en-US" sz="3200" dirty="0"/>
          </a:p>
          <a:p>
            <a:pPr marL="571500" indent="-571500">
              <a:buClr>
                <a:schemeClr val="tx1"/>
              </a:buClr>
              <a:buFont typeface="Arial" charset="0"/>
              <a:buChar char="•"/>
            </a:pPr>
            <a:r>
              <a:rPr lang="en-US" sz="3200" dirty="0" smtClean="0"/>
              <a:t>@</a:t>
            </a:r>
            <a:r>
              <a:rPr lang="en-US" sz="3200" dirty="0" err="1" smtClean="0"/>
              <a:t>ChrisRisner</a:t>
            </a:r>
            <a:endParaRPr lang="en-US" sz="3200" dirty="0" smtClean="0"/>
          </a:p>
          <a:p>
            <a:pPr marL="571500" indent="-571500">
              <a:buClr>
                <a:schemeClr val="tx1"/>
              </a:buClr>
              <a:buFont typeface="Arial" charset="0"/>
              <a:buChar char="•"/>
            </a:pPr>
            <a:r>
              <a:rPr lang="en-US" sz="3200" dirty="0" err="1" smtClean="0"/>
              <a:t>ChrisRisner.com</a:t>
            </a:r>
            <a:endParaRPr lang="en-US" sz="3200" dirty="0" smtClean="0"/>
          </a:p>
          <a:p>
            <a:pPr marL="571500" indent="-571500">
              <a:buClr>
                <a:schemeClr val="tx1"/>
              </a:buClr>
              <a:buFont typeface="Arial" charset="0"/>
              <a:buChar char="•"/>
            </a:pPr>
            <a:r>
              <a:rPr lang="en-US" sz="3200" dirty="0" err="1" smtClean="0"/>
              <a:t>Chrisner@microsoft.com</a:t>
            </a:r>
            <a:endParaRPr lang="en-US" sz="3200" dirty="0"/>
          </a:p>
        </p:txBody>
      </p:sp>
    </p:spTree>
    <p:extLst>
      <p:ext uri="{BB962C8B-B14F-4D97-AF65-F5344CB8AC3E}">
        <p14:creationId xmlns:p14="http://schemas.microsoft.com/office/powerpoint/2010/main" val="40635858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72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the cloud?</a:t>
            </a:r>
            <a:br>
              <a:rPr lang="en-US" dirty="0"/>
            </a:br>
            <a:endParaRPr lang="en-US" dirty="0"/>
          </a:p>
        </p:txBody>
      </p:sp>
      <p:sp>
        <p:nvSpPr>
          <p:cNvPr id="20" name="Content Placeholder 19"/>
          <p:cNvSpPr>
            <a:spLocks noGrp="1"/>
          </p:cNvSpPr>
          <p:nvPr>
            <p:ph sz="quarter" idx="10"/>
          </p:nvPr>
        </p:nvSpPr>
        <p:spPr/>
        <p:txBody>
          <a:bodyPr>
            <a:normAutofit/>
          </a:bodyPr>
          <a:lstStyle/>
          <a:p>
            <a:pPr>
              <a:spcBef>
                <a:spcPts val="1833"/>
              </a:spcBef>
            </a:pPr>
            <a:r>
              <a:rPr lang="en-US" sz="2853" dirty="0"/>
              <a:t>Rapidly setup environments </a:t>
            </a:r>
            <a:endParaRPr lang="en-US" sz="2853" dirty="0" smtClean="0"/>
          </a:p>
          <a:p>
            <a:pPr>
              <a:spcBef>
                <a:spcPts val="1833"/>
              </a:spcBef>
            </a:pPr>
            <a:r>
              <a:rPr lang="en-US" sz="2853" dirty="0" smtClean="0"/>
              <a:t>Scale </a:t>
            </a:r>
            <a:r>
              <a:rPr lang="en-US" sz="2853" dirty="0"/>
              <a:t>to meet peak demands </a:t>
            </a:r>
          </a:p>
          <a:p>
            <a:pPr>
              <a:spcBef>
                <a:spcPts val="1833"/>
              </a:spcBef>
            </a:pPr>
            <a:r>
              <a:rPr lang="en-US" sz="2853" dirty="0"/>
              <a:t>Increase daily activities, efficiency and reduced cost.</a:t>
            </a:r>
          </a:p>
          <a:p>
            <a:endParaRPr lang="en-US" sz="2853" dirty="0"/>
          </a:p>
          <a:p>
            <a:endParaRPr lang="en-US" sz="2853" dirty="0"/>
          </a:p>
        </p:txBody>
      </p:sp>
      <p:grpSp>
        <p:nvGrpSpPr>
          <p:cNvPr id="23" name="Group 22"/>
          <p:cNvGrpSpPr/>
          <p:nvPr/>
        </p:nvGrpSpPr>
        <p:grpSpPr>
          <a:xfrm>
            <a:off x="9663065" y="2755216"/>
            <a:ext cx="2382967" cy="2430384"/>
            <a:chOff x="9475837" y="2704505"/>
            <a:chExt cx="2339108" cy="2385653"/>
          </a:xfrm>
        </p:grpSpPr>
        <p:sp>
          <p:nvSpPr>
            <p:cNvPr id="5" name="Rectangle 4"/>
            <p:cNvSpPr/>
            <p:nvPr/>
          </p:nvSpPr>
          <p:spPr bwMode="auto">
            <a:xfrm>
              <a:off x="9516168" y="2704505"/>
              <a:ext cx="2298777" cy="2385653"/>
            </a:xfrm>
            <a:prstGeom prst="rect">
              <a:avLst/>
            </a:prstGeom>
            <a:solidFill>
              <a:schemeClr val="accent2">
                <a:lumMod val="50000"/>
              </a:schemeClr>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3898" rIns="0" bIns="47492" numCol="1" rtlCol="0" anchor="t" anchorCtr="0" compatLnSpc="1">
              <a:prstTxWarp prst="textNoShape">
                <a:avLst/>
              </a:prstTxWarp>
            </a:bodyPr>
            <a:lstStyle/>
            <a:p>
              <a:pPr algn="ctr" defTabSz="949514"/>
              <a:endParaRPr lang="en-US" sz="3194" dirty="0">
                <a:gradFill>
                  <a:gsLst>
                    <a:gs pos="0">
                      <a:srgbClr val="FFFFFF"/>
                    </a:gs>
                    <a:gs pos="100000">
                      <a:srgbClr val="FFFFFF"/>
                    </a:gs>
                  </a:gsLst>
                  <a:lin ang="5400000" scaled="0"/>
                </a:gradFill>
                <a:latin typeface="Segoe UI Light"/>
              </a:endParaRPr>
            </a:p>
          </p:txBody>
        </p:sp>
        <p:sp>
          <p:nvSpPr>
            <p:cNvPr id="6" name="Rectangle 5"/>
            <p:cNvSpPr/>
            <p:nvPr/>
          </p:nvSpPr>
          <p:spPr>
            <a:xfrm>
              <a:off x="9475837" y="2765254"/>
              <a:ext cx="2169028" cy="643963"/>
            </a:xfrm>
            <a:prstGeom prst="rect">
              <a:avLst/>
            </a:prstGeom>
          </p:spPr>
          <p:txBody>
            <a:bodyPr wrap="none">
              <a:spAutoFit/>
            </a:bodyPr>
            <a:lstStyle/>
            <a:p>
              <a:pPr algn="ctr" defTabSz="949514"/>
              <a:r>
                <a:rPr lang="en-US" sz="3668"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1092763" y="3988206"/>
              <a:ext cx="550479" cy="965267"/>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299" tIns="45649" rIns="91299" bIns="45649" numCol="1" anchor="t" anchorCtr="0" compatLnSpc="1">
              <a:prstTxWarp prst="textNoShape">
                <a:avLst/>
              </a:prstTxWarp>
            </a:bodyPr>
            <a:lstStyle/>
            <a:p>
              <a:pPr defTabSz="931020"/>
              <a:endParaRPr lang="en-US" sz="1797">
                <a:solidFill>
                  <a:srgbClr val="505050"/>
                </a:solidFill>
              </a:endParaRPr>
            </a:p>
          </p:txBody>
        </p:sp>
      </p:grpSp>
      <p:grpSp>
        <p:nvGrpSpPr>
          <p:cNvPr id="24" name="Group 23"/>
          <p:cNvGrpSpPr/>
          <p:nvPr/>
        </p:nvGrpSpPr>
        <p:grpSpPr>
          <a:xfrm>
            <a:off x="6679420" y="2752034"/>
            <a:ext cx="2414386" cy="2433566"/>
            <a:chOff x="6547106" y="2701381"/>
            <a:chExt cx="2369949" cy="2388777"/>
          </a:xfrm>
        </p:grpSpPr>
        <p:sp>
          <p:nvSpPr>
            <p:cNvPr id="9" name="Rectangle 8"/>
            <p:cNvSpPr/>
            <p:nvPr/>
          </p:nvSpPr>
          <p:spPr bwMode="auto">
            <a:xfrm>
              <a:off x="6575713" y="2701381"/>
              <a:ext cx="2341342" cy="2388777"/>
            </a:xfrm>
            <a:prstGeom prst="rect">
              <a:avLst/>
            </a:prstGeom>
            <a:solidFill>
              <a:schemeClr val="accent2">
                <a:lumMod val="75000"/>
              </a:schemeClr>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3898" rIns="0" bIns="47492" numCol="1" rtlCol="0" anchor="t" anchorCtr="0" compatLnSpc="1">
              <a:prstTxWarp prst="textNoShape">
                <a:avLst/>
              </a:prstTxWarp>
            </a:bodyPr>
            <a:lstStyle/>
            <a:p>
              <a:pPr algn="ctr" defTabSz="949514"/>
              <a:endParaRPr lang="en-US" sz="3194" dirty="0">
                <a:gradFill>
                  <a:gsLst>
                    <a:gs pos="0">
                      <a:srgbClr val="FFFFFF"/>
                    </a:gs>
                    <a:gs pos="100000">
                      <a:srgbClr val="FFFFFF"/>
                    </a:gs>
                  </a:gsLst>
                  <a:lin ang="5400000" scaled="0"/>
                </a:gradFill>
                <a:latin typeface="Segoe UI Light"/>
              </a:endParaRPr>
            </a:p>
          </p:txBody>
        </p:sp>
        <p:sp>
          <p:nvSpPr>
            <p:cNvPr id="10" name="Rectangle 9"/>
            <p:cNvSpPr/>
            <p:nvPr/>
          </p:nvSpPr>
          <p:spPr>
            <a:xfrm>
              <a:off x="6547106" y="2762209"/>
              <a:ext cx="1140813" cy="643963"/>
            </a:xfrm>
            <a:prstGeom prst="rect">
              <a:avLst/>
            </a:prstGeom>
          </p:spPr>
          <p:txBody>
            <a:bodyPr wrap="none">
              <a:spAutoFit/>
            </a:bodyPr>
            <a:lstStyle/>
            <a:p>
              <a:pPr algn="ctr" defTabSz="949514"/>
              <a:r>
                <a:rPr lang="en-US" sz="3668"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7790888" y="3958358"/>
              <a:ext cx="958889" cy="972126"/>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299" tIns="45649" rIns="91299" bIns="45649" numCol="1" anchor="t" anchorCtr="0" compatLnSpc="1">
                <a:prstTxWarp prst="textNoShape">
                  <a:avLst/>
                </a:prstTxWarp>
              </a:bodyPr>
              <a:lstStyle/>
              <a:p>
                <a:pPr defTabSz="931020"/>
                <a:endParaRPr lang="en-US" sz="1797">
                  <a:solidFill>
                    <a:srgbClr val="50505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299" tIns="45649" rIns="91299" bIns="45649" numCol="1" anchor="t" anchorCtr="0" compatLnSpc="1">
                <a:prstTxWarp prst="textNoShape">
                  <a:avLst/>
                </a:prstTxWarp>
              </a:bodyPr>
              <a:lstStyle/>
              <a:p>
                <a:pPr defTabSz="931020"/>
                <a:endParaRPr lang="en-US" sz="1797">
                  <a:solidFill>
                    <a:srgbClr val="50505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299" tIns="45649" rIns="91299" bIns="45649" numCol="1" anchor="t" anchorCtr="0" compatLnSpc="1">
                <a:prstTxWarp prst="textNoShape">
                  <a:avLst/>
                </a:prstTxWarp>
              </a:bodyPr>
              <a:lstStyle/>
              <a:p>
                <a:pPr defTabSz="931020"/>
                <a:endParaRPr lang="en-US" sz="1797">
                  <a:solidFill>
                    <a:srgbClr val="50505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299" tIns="45649" rIns="91299" bIns="45649" numCol="1" anchor="t" anchorCtr="0" compatLnSpc="1">
                <a:prstTxWarp prst="textNoShape">
                  <a:avLst/>
                </a:prstTxWarp>
              </a:bodyPr>
              <a:lstStyle/>
              <a:p>
                <a:pPr defTabSz="931020"/>
                <a:endParaRPr lang="en-US" sz="1797">
                  <a:solidFill>
                    <a:srgbClr val="505050"/>
                  </a:solidFill>
                </a:endParaRPr>
              </a:p>
            </p:txBody>
          </p:sp>
        </p:grpSp>
      </p:grpSp>
      <p:grpSp>
        <p:nvGrpSpPr>
          <p:cNvPr id="25" name="Group 24"/>
          <p:cNvGrpSpPr/>
          <p:nvPr/>
        </p:nvGrpSpPr>
        <p:grpSpPr>
          <a:xfrm>
            <a:off x="3669546" y="2752034"/>
            <a:ext cx="2422763" cy="2433566"/>
            <a:chOff x="3592628" y="2701381"/>
            <a:chExt cx="2378173" cy="2388777"/>
          </a:xfrm>
        </p:grpSpPr>
        <p:sp>
          <p:nvSpPr>
            <p:cNvPr id="17" name="Rectangle 16"/>
            <p:cNvSpPr/>
            <p:nvPr/>
          </p:nvSpPr>
          <p:spPr bwMode="auto">
            <a:xfrm>
              <a:off x="3629460" y="2701381"/>
              <a:ext cx="2341341" cy="2388777"/>
            </a:xfrm>
            <a:prstGeom prst="rect">
              <a:avLst/>
            </a:prstGeom>
            <a:solidFill>
              <a:schemeClr val="accent2"/>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3898" rIns="0" bIns="47492" numCol="1" rtlCol="0" anchor="t" anchorCtr="0" compatLnSpc="1">
              <a:prstTxWarp prst="textNoShape">
                <a:avLst/>
              </a:prstTxWarp>
            </a:bodyPr>
            <a:lstStyle/>
            <a:p>
              <a:pPr algn="ctr" defTabSz="949514"/>
              <a:endParaRPr lang="en-US" sz="3194" dirty="0">
                <a:gradFill>
                  <a:gsLst>
                    <a:gs pos="0">
                      <a:srgbClr val="FFFFFF"/>
                    </a:gs>
                    <a:gs pos="100000">
                      <a:srgbClr val="FFFFFF"/>
                    </a:gs>
                  </a:gsLst>
                  <a:lin ang="5400000" scaled="0"/>
                </a:gradFill>
                <a:latin typeface="Segoe UI Light"/>
              </a:endParaRPr>
            </a:p>
          </p:txBody>
        </p:sp>
        <p:sp>
          <p:nvSpPr>
            <p:cNvPr id="18" name="Rectangle 17"/>
            <p:cNvSpPr/>
            <p:nvPr/>
          </p:nvSpPr>
          <p:spPr>
            <a:xfrm>
              <a:off x="3592628" y="2762209"/>
              <a:ext cx="1336272" cy="643963"/>
            </a:xfrm>
            <a:prstGeom prst="rect">
              <a:avLst/>
            </a:prstGeom>
          </p:spPr>
          <p:txBody>
            <a:bodyPr wrap="none">
              <a:spAutoFit/>
            </a:bodyPr>
            <a:lstStyle/>
            <a:p>
              <a:pPr algn="ctr" defTabSz="949514"/>
              <a:r>
                <a:rPr lang="en-US" sz="3668"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4836209" y="3893699"/>
              <a:ext cx="967314" cy="1036785"/>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179" tIns="41089" rIns="82179" bIns="41089" numCol="1" anchor="t" anchorCtr="0" compatLnSpc="1">
              <a:prstTxWarp prst="textNoShape">
                <a:avLst/>
              </a:prstTxWarp>
            </a:bodyPr>
            <a:lstStyle/>
            <a:p>
              <a:pPr defTabSz="931020"/>
              <a:endParaRPr lang="en-US" sz="1597">
                <a:solidFill>
                  <a:srgbClr val="505050"/>
                </a:solidFill>
              </a:endParaRPr>
            </a:p>
          </p:txBody>
        </p:sp>
      </p:grpSp>
    </p:spTree>
    <p:extLst>
      <p:ext uri="{BB962C8B-B14F-4D97-AF65-F5344CB8AC3E}">
        <p14:creationId xmlns:p14="http://schemas.microsoft.com/office/powerpoint/2010/main" val="1820469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defRPr/>
            </a:pPr>
            <a:r>
              <a:rPr lang="en-US" sz="4075" dirty="0" smtClean="0">
                <a:solidFill>
                  <a:schemeClr val="bg2">
                    <a:lumMod val="25000"/>
                  </a:schemeClr>
                </a:solidFill>
              </a:rPr>
              <a:t>Global scale</a:t>
            </a:r>
            <a:endParaRPr lang="en-US" sz="4075" dirty="0">
              <a:solidFill>
                <a:schemeClr val="bg2">
                  <a:lumMod val="25000"/>
                </a:schemeClr>
              </a:solidFill>
            </a:endParaRPr>
          </a:p>
        </p:txBody>
      </p:sp>
      <p:sp>
        <p:nvSpPr>
          <p:cNvPr id="25" name="Rectangle 24"/>
          <p:cNvSpPr/>
          <p:nvPr/>
        </p:nvSpPr>
        <p:spPr bwMode="auto">
          <a:xfrm>
            <a:off x="282225" y="1666793"/>
            <a:ext cx="11872027" cy="502278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nSpc>
                <a:spcPct val="90000"/>
              </a:lnSpc>
            </a:pPr>
            <a:endParaRPr lang="en-US" sz="3196" dirty="0">
              <a:ln w="3175">
                <a:noFill/>
              </a:ln>
              <a:gradFill>
                <a:gsLst>
                  <a:gs pos="18750">
                    <a:schemeClr val="accent1"/>
                  </a:gs>
                  <a:gs pos="32143">
                    <a:schemeClr val="accent1"/>
                  </a:gs>
                </a:gsLst>
                <a:lin ang="5400000" scaled="0"/>
              </a:gradFill>
              <a:latin typeface="+mj-lt"/>
              <a:cs typeface="Segoe UI" pitchFamily="34" charset="0"/>
            </a:endParaRPr>
          </a:p>
        </p:txBody>
      </p:sp>
      <p:grpSp>
        <p:nvGrpSpPr>
          <p:cNvPr id="115" name="Group 114"/>
          <p:cNvGrpSpPr/>
          <p:nvPr/>
        </p:nvGrpSpPr>
        <p:grpSpPr>
          <a:xfrm>
            <a:off x="698223" y="1628024"/>
            <a:ext cx="10958021" cy="5184108"/>
            <a:chOff x="733216" y="1564692"/>
            <a:chExt cx="10972027" cy="5190734"/>
          </a:xfrm>
        </p:grpSpPr>
        <p:pic>
          <p:nvPicPr>
            <p:cNvPr id="116" name="World map" descr="world-map.png"/>
            <p:cNvPicPr>
              <a:picLocks noChangeAspect="1"/>
            </p:cNvPicPr>
            <p:nvPr/>
          </p:nvPicPr>
          <p:blipFill rotWithShape="1">
            <a:blip r:embed="rId3" cstate="screen">
              <a:alphaModFix amt="15000"/>
              <a:grayscl/>
              <a:extLst>
                <a:ext uri="{28A0092B-C50C-407E-A947-70E740481C1C}">
                  <a14:useLocalDpi xmlns:a14="http://schemas.microsoft.com/office/drawing/2010/main"/>
                </a:ext>
              </a:extLst>
            </a:blip>
            <a:srcRect/>
            <a:stretch/>
          </p:blipFill>
          <p:spPr>
            <a:xfrm>
              <a:off x="733216" y="1564692"/>
              <a:ext cx="10972027" cy="5190734"/>
            </a:xfrm>
            <a:prstGeom prst="rect">
              <a:avLst/>
            </a:prstGeom>
            <a:blipFill dpi="0" rotWithShape="1">
              <a:blip r:embed="rId4">
                <a:alphaModFix amt="15000"/>
                <a:grayscl/>
              </a:blip>
              <a:srcRect/>
              <a:stretch>
                <a:fillRect/>
              </a:stretch>
            </a:blipFill>
            <a:ln w="55000" cap="flat" cmpd="thickThin" algn="ctr">
              <a:noFill/>
              <a:prstDash val="solid"/>
              <a:headEnd type="none" w="med" len="med"/>
              <a:tailEnd type="none" w="med" len="med"/>
            </a:ln>
            <a:effectLst/>
          </p:spPr>
        </p:pic>
        <p:pic>
          <p:nvPicPr>
            <p:cNvPr id="117" name="Picture 1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13487" y="3844443"/>
              <a:ext cx="494651" cy="475125"/>
            </a:xfrm>
            <a:prstGeom prst="rect">
              <a:avLst/>
            </a:prstGeom>
            <a:effectLst>
              <a:outerShdw blurRad="63500" sx="102000" sy="102000" algn="ctr" rotWithShape="0">
                <a:prstClr val="black">
                  <a:alpha val="40000"/>
                </a:prstClr>
              </a:outerShdw>
            </a:effectLst>
          </p:spPr>
        </p:pic>
        <p:sp>
          <p:nvSpPr>
            <p:cNvPr id="118" name="Oval 117"/>
            <p:cNvSpPr/>
            <p:nvPr/>
          </p:nvSpPr>
          <p:spPr bwMode="auto">
            <a:xfrm>
              <a:off x="8224241" y="4045435"/>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9" name="Picture 1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69511" y="3878476"/>
              <a:ext cx="494651" cy="475125"/>
            </a:xfrm>
            <a:prstGeom prst="rect">
              <a:avLst/>
            </a:prstGeom>
            <a:effectLst>
              <a:outerShdw blurRad="63500" sx="102000" sy="102000" algn="ctr" rotWithShape="0">
                <a:prstClr val="black">
                  <a:alpha val="40000"/>
                </a:prstClr>
              </a:outerShdw>
            </a:effectLst>
          </p:spPr>
        </p:pic>
        <p:sp>
          <p:nvSpPr>
            <p:cNvPr id="120" name="Oval 119"/>
            <p:cNvSpPr/>
            <p:nvPr/>
          </p:nvSpPr>
          <p:spPr bwMode="auto">
            <a:xfrm>
              <a:off x="8284568" y="4088354"/>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1" name="Picture 1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16465" y="2803758"/>
              <a:ext cx="494651" cy="475125"/>
            </a:xfrm>
            <a:prstGeom prst="rect">
              <a:avLst/>
            </a:prstGeom>
            <a:effectLst>
              <a:outerShdw blurRad="63500" sx="102000" sy="102000" algn="ctr" rotWithShape="0">
                <a:prstClr val="black">
                  <a:alpha val="40000"/>
                </a:prstClr>
              </a:outerShdw>
            </a:effectLst>
          </p:spPr>
        </p:pic>
        <p:pic>
          <p:nvPicPr>
            <p:cNvPr id="122" name="Picture 12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58194" y="2819171"/>
              <a:ext cx="494651" cy="475125"/>
            </a:xfrm>
            <a:prstGeom prst="rect">
              <a:avLst/>
            </a:prstGeom>
            <a:effectLst>
              <a:outerShdw blurRad="63500" sx="102000" sy="102000" algn="ctr" rotWithShape="0">
                <a:prstClr val="black">
                  <a:alpha val="40000"/>
                </a:prstClr>
              </a:outerShdw>
            </a:effectLst>
          </p:spPr>
        </p:pic>
        <p:pic>
          <p:nvPicPr>
            <p:cNvPr id="123" name="Picture 1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30912" y="2899546"/>
              <a:ext cx="494651" cy="475125"/>
            </a:xfrm>
            <a:prstGeom prst="rect">
              <a:avLst/>
            </a:prstGeom>
            <a:effectLst>
              <a:outerShdw blurRad="63500" sx="102000" sy="102000" algn="ctr" rotWithShape="0">
                <a:prstClr val="black">
                  <a:alpha val="40000"/>
                </a:prstClr>
              </a:outerShdw>
            </a:effectLst>
          </p:spPr>
        </p:pic>
        <p:pic>
          <p:nvPicPr>
            <p:cNvPr id="124" name="Picture 1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56991" y="3236742"/>
              <a:ext cx="494651" cy="475125"/>
            </a:xfrm>
            <a:prstGeom prst="rect">
              <a:avLst/>
            </a:prstGeom>
            <a:effectLst>
              <a:outerShdw blurRad="63500" sx="102000" sy="102000" algn="ctr" rotWithShape="0">
                <a:prstClr val="black">
                  <a:alpha val="40000"/>
                </a:prstClr>
              </a:outerShdw>
            </a:effectLst>
          </p:spPr>
        </p:pic>
        <p:pic>
          <p:nvPicPr>
            <p:cNvPr id="134" name="Picture 13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29898" y="4045435"/>
              <a:ext cx="494651" cy="475125"/>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11411" y="4345780"/>
              <a:ext cx="494651" cy="475125"/>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83965" y="3769129"/>
              <a:ext cx="494651" cy="475125"/>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48095" y="5533571"/>
              <a:ext cx="494651" cy="475125"/>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1933" y="5420194"/>
              <a:ext cx="494651" cy="475125"/>
            </a:xfrm>
            <a:prstGeom prst="rect">
              <a:avLst/>
            </a:prstGeom>
            <a:effectLst>
              <a:outerShdw blurRad="63500" sx="102000" sy="102000" algn="ctr" rotWithShape="0">
                <a:prstClr val="black">
                  <a:alpha val="40000"/>
                </a:prstClr>
              </a:outerShdw>
            </a:effectLst>
          </p:spPr>
        </p:pic>
        <p:pic>
          <p:nvPicPr>
            <p:cNvPr id="144" name="Picture 14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68016" y="3518704"/>
              <a:ext cx="494651" cy="475125"/>
            </a:xfrm>
            <a:prstGeom prst="rect">
              <a:avLst/>
            </a:prstGeom>
            <a:effectLst>
              <a:outerShdw blurRad="63500" sx="102000" sy="102000" algn="ctr" rotWithShape="0">
                <a:prstClr val="black">
                  <a:alpha val="40000"/>
                </a:prstClr>
              </a:outerShdw>
            </a:effectLst>
          </p:spPr>
        </p:pic>
        <p:pic>
          <p:nvPicPr>
            <p:cNvPr id="145" name="Picture 14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37995" y="3253147"/>
              <a:ext cx="494651" cy="475125"/>
            </a:xfrm>
            <a:prstGeom prst="rect">
              <a:avLst/>
            </a:prstGeom>
            <a:effectLst>
              <a:outerShdw blurRad="63500" sx="102000" sy="102000" algn="ctr" rotWithShape="0">
                <a:prstClr val="black">
                  <a:alpha val="40000"/>
                </a:prstClr>
              </a:outerShdw>
            </a:effectLst>
          </p:spPr>
        </p:pic>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985598" y="3235717"/>
              <a:ext cx="494651" cy="475125"/>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915387" y="3363638"/>
              <a:ext cx="494651" cy="475125"/>
            </a:xfrm>
            <a:prstGeom prst="rect">
              <a:avLst/>
            </a:prstGeom>
            <a:effectLst>
              <a:outerShdw blurRad="63500" sx="102000" sy="102000" algn="ctr" rotWithShape="0">
                <a:prstClr val="black">
                  <a:alpha val="40000"/>
                </a:prstClr>
              </a:outerShdw>
            </a:effectLst>
          </p:spPr>
        </p:pic>
        <p:pic>
          <p:nvPicPr>
            <p:cNvPr id="148" name="Picture 14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31713" y="2780362"/>
              <a:ext cx="494651" cy="475125"/>
            </a:xfrm>
            <a:prstGeom prst="rect">
              <a:avLst/>
            </a:prstGeom>
            <a:effectLst>
              <a:outerShdw blurRad="63500" sx="102000" sy="102000" algn="ctr" rotWithShape="0">
                <a:prstClr val="black">
                  <a:alpha val="40000"/>
                </a:prstClr>
              </a:outerShdw>
            </a:effectLst>
          </p:spPr>
        </p:pic>
        <p:pic>
          <p:nvPicPr>
            <p:cNvPr id="149" name="Picture 14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85138" y="3617423"/>
              <a:ext cx="494651" cy="475125"/>
            </a:xfrm>
            <a:prstGeom prst="rect">
              <a:avLst/>
            </a:prstGeom>
            <a:effectLst>
              <a:outerShdw blurRad="63500" sx="102000" sy="102000" algn="ctr" rotWithShape="0">
                <a:prstClr val="black">
                  <a:alpha val="40000"/>
                </a:prstClr>
              </a:outerShdw>
            </a:effectLst>
          </p:spPr>
        </p:pic>
        <p:pic>
          <p:nvPicPr>
            <p:cNvPr id="150" name="Picture 14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12898" y="3136756"/>
              <a:ext cx="494651" cy="475125"/>
            </a:xfrm>
            <a:prstGeom prst="rect">
              <a:avLst/>
            </a:prstGeom>
            <a:effectLst>
              <a:outerShdw blurRad="63500" sx="102000" sy="102000" algn="ctr" rotWithShape="0">
                <a:prstClr val="black">
                  <a:alpha val="40000"/>
                </a:prstClr>
              </a:outerShdw>
            </a:effectLst>
          </p:spPr>
        </p:pic>
        <p:pic>
          <p:nvPicPr>
            <p:cNvPr id="151" name="Picture 15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29389" y="3218297"/>
              <a:ext cx="494651" cy="475125"/>
            </a:xfrm>
            <a:prstGeom prst="rect">
              <a:avLst/>
            </a:prstGeom>
            <a:effectLst>
              <a:outerShdw blurRad="63500" sx="102000" sy="102000" algn="ctr" rotWithShape="0">
                <a:prstClr val="black">
                  <a:alpha val="40000"/>
                </a:prstClr>
              </a:outerShdw>
            </a:effectLst>
          </p:spPr>
        </p:pic>
        <p:pic>
          <p:nvPicPr>
            <p:cNvPr id="152" name="Picture 15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99617" y="3321254"/>
              <a:ext cx="494651" cy="475125"/>
            </a:xfrm>
            <a:prstGeom prst="rect">
              <a:avLst/>
            </a:prstGeom>
            <a:effectLst>
              <a:outerShdw blurRad="63500" sx="102000" sy="102000" algn="ctr" rotWithShape="0">
                <a:prstClr val="black">
                  <a:alpha val="40000"/>
                </a:prstClr>
              </a:outerShdw>
            </a:effectLst>
          </p:spPr>
        </p:pic>
        <p:pic>
          <p:nvPicPr>
            <p:cNvPr id="153" name="Picture 1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39568" y="5087366"/>
              <a:ext cx="494651" cy="475125"/>
            </a:xfrm>
            <a:prstGeom prst="rect">
              <a:avLst/>
            </a:prstGeom>
            <a:effectLst>
              <a:outerShdw blurRad="63500" sx="102000" sy="102000" algn="ctr" rotWithShape="0">
                <a:prstClr val="black">
                  <a:alpha val="40000"/>
                </a:prstClr>
              </a:outerShdw>
            </a:effectLst>
          </p:spPr>
        </p:pic>
        <p:pic>
          <p:nvPicPr>
            <p:cNvPr id="154" name="Picture 15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04934" y="2935439"/>
              <a:ext cx="494651" cy="475125"/>
            </a:xfrm>
            <a:prstGeom prst="rect">
              <a:avLst/>
            </a:prstGeom>
            <a:effectLst>
              <a:outerShdw blurRad="63500" sx="102000" sy="102000" algn="ctr" rotWithShape="0">
                <a:prstClr val="black">
                  <a:alpha val="40000"/>
                </a:prstClr>
              </a:outerShdw>
            </a:effectLst>
          </p:spPr>
        </p:pic>
        <p:pic>
          <p:nvPicPr>
            <p:cNvPr id="155" name="Picture 15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540520" y="3057338"/>
              <a:ext cx="494651" cy="475125"/>
            </a:xfrm>
            <a:prstGeom prst="rect">
              <a:avLst/>
            </a:prstGeom>
            <a:effectLst>
              <a:outerShdw blurRad="63500" sx="102000" sy="102000" algn="ctr" rotWithShape="0">
                <a:prstClr val="black">
                  <a:alpha val="40000"/>
                </a:prstClr>
              </a:outerShdw>
            </a:effectLst>
          </p:spPr>
        </p:pic>
        <p:pic>
          <p:nvPicPr>
            <p:cNvPr id="157" name="Picture 15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20685" y="2777595"/>
              <a:ext cx="494651" cy="475125"/>
            </a:xfrm>
            <a:prstGeom prst="rect">
              <a:avLst/>
            </a:prstGeom>
            <a:effectLst>
              <a:outerShdw blurRad="63500" sx="102000" sy="102000" algn="ctr" rotWithShape="0">
                <a:prstClr val="black">
                  <a:alpha val="40000"/>
                </a:prstClr>
              </a:outerShdw>
            </a:effectLst>
          </p:spPr>
        </p:pic>
        <p:sp>
          <p:nvSpPr>
            <p:cNvPr id="165" name="Oval 164"/>
            <p:cNvSpPr/>
            <p:nvPr/>
          </p:nvSpPr>
          <p:spPr bwMode="auto">
            <a:xfrm>
              <a:off x="4755085" y="5293120"/>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66" name="Oval 165"/>
            <p:cNvSpPr/>
            <p:nvPr/>
          </p:nvSpPr>
          <p:spPr bwMode="auto">
            <a:xfrm>
              <a:off x="2467745" y="3442495"/>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Oval 166"/>
            <p:cNvSpPr/>
            <p:nvPr/>
          </p:nvSpPr>
          <p:spPr bwMode="auto">
            <a:xfrm>
              <a:off x="3195891" y="3818414"/>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solidFill>
                  <a:schemeClr val="accent1"/>
                </a:solidFill>
                <a:ea typeface="Segoe UI" pitchFamily="34" charset="0"/>
                <a:cs typeface="Segoe UI" pitchFamily="34" charset="0"/>
              </a:endParaRPr>
            </a:p>
          </p:txBody>
        </p:sp>
        <p:sp>
          <p:nvSpPr>
            <p:cNvPr id="168" name="Oval 167"/>
            <p:cNvSpPr/>
            <p:nvPr/>
          </p:nvSpPr>
          <p:spPr bwMode="auto">
            <a:xfrm>
              <a:off x="10356848" y="5739703"/>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Oval 168"/>
            <p:cNvSpPr/>
            <p:nvPr/>
          </p:nvSpPr>
          <p:spPr bwMode="auto">
            <a:xfrm>
              <a:off x="10550685" y="5626326"/>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Oval 169"/>
            <p:cNvSpPr/>
            <p:nvPr/>
          </p:nvSpPr>
          <p:spPr bwMode="auto">
            <a:xfrm>
              <a:off x="9124925" y="4547535"/>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Oval 170"/>
            <p:cNvSpPr/>
            <p:nvPr/>
          </p:nvSpPr>
          <p:spPr bwMode="auto">
            <a:xfrm>
              <a:off x="9398962" y="3974934"/>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Oval 171"/>
            <p:cNvSpPr/>
            <p:nvPr/>
          </p:nvSpPr>
          <p:spPr bwMode="auto">
            <a:xfrm>
              <a:off x="10121555" y="3568978"/>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Oval 173"/>
            <p:cNvSpPr/>
            <p:nvPr/>
          </p:nvSpPr>
          <p:spPr bwMode="auto">
            <a:xfrm>
              <a:off x="10199387" y="3439474"/>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Oval 174"/>
            <p:cNvSpPr/>
            <p:nvPr/>
          </p:nvSpPr>
          <p:spPr bwMode="auto">
            <a:xfrm>
              <a:off x="8437608" y="4244926"/>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solidFill>
                  <a:srgbClr val="C00000"/>
                </a:solidFill>
                <a:ea typeface="Segoe UI" pitchFamily="34" charset="0"/>
                <a:cs typeface="Segoe UI" pitchFamily="34" charset="0"/>
              </a:endParaRPr>
            </a:p>
          </p:txBody>
        </p:sp>
        <p:sp>
          <p:nvSpPr>
            <p:cNvPr id="177" name="Oval 176"/>
            <p:cNvSpPr/>
            <p:nvPr/>
          </p:nvSpPr>
          <p:spPr bwMode="auto">
            <a:xfrm>
              <a:off x="9576768" y="3727217"/>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Oval 177"/>
            <p:cNvSpPr/>
            <p:nvPr/>
          </p:nvSpPr>
          <p:spPr bwMode="auto">
            <a:xfrm>
              <a:off x="9457238" y="3459745"/>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Oval 179"/>
            <p:cNvSpPr/>
            <p:nvPr/>
          </p:nvSpPr>
          <p:spPr bwMode="auto">
            <a:xfrm>
              <a:off x="5842466" y="2986115"/>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Oval 181"/>
            <p:cNvSpPr/>
            <p:nvPr/>
          </p:nvSpPr>
          <p:spPr bwMode="auto">
            <a:xfrm>
              <a:off x="6227579" y="3008491"/>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Oval 184"/>
            <p:cNvSpPr/>
            <p:nvPr/>
          </p:nvSpPr>
          <p:spPr bwMode="auto">
            <a:xfrm>
              <a:off x="6341665" y="3110060"/>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Oval 185"/>
            <p:cNvSpPr/>
            <p:nvPr/>
          </p:nvSpPr>
          <p:spPr bwMode="auto">
            <a:xfrm>
              <a:off x="6473708" y="3024923"/>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Oval 189"/>
            <p:cNvSpPr/>
            <p:nvPr/>
          </p:nvSpPr>
          <p:spPr bwMode="auto">
            <a:xfrm>
              <a:off x="3751274" y="3258329"/>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solidFill>
                  <a:schemeClr val="accent4"/>
                </a:solidFill>
                <a:ea typeface="Segoe UI" pitchFamily="34" charset="0"/>
                <a:cs typeface="Segoe UI" pitchFamily="34" charset="0"/>
              </a:endParaRPr>
            </a:p>
          </p:txBody>
        </p:sp>
        <p:sp>
          <p:nvSpPr>
            <p:cNvPr id="191" name="Oval 190"/>
            <p:cNvSpPr/>
            <p:nvPr/>
          </p:nvSpPr>
          <p:spPr bwMode="auto">
            <a:xfrm>
              <a:off x="4015688" y="3136430"/>
              <a:ext cx="73142" cy="7314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4" name="Picture 20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43805" y="3310448"/>
              <a:ext cx="494651" cy="475125"/>
            </a:xfrm>
            <a:prstGeom prst="rect">
              <a:avLst/>
            </a:prstGeom>
            <a:effectLst>
              <a:outerShdw blurRad="63500" sx="102000" sy="102000" algn="ctr" rotWithShape="0">
                <a:prstClr val="black">
                  <a:alpha val="40000"/>
                </a:prstClr>
              </a:outerShdw>
            </a:effectLst>
          </p:spPr>
        </p:pic>
      </p:grpSp>
      <p:sp>
        <p:nvSpPr>
          <p:cNvPr id="207" name="Rectangle 206"/>
          <p:cNvSpPr/>
          <p:nvPr/>
        </p:nvSpPr>
        <p:spPr>
          <a:xfrm>
            <a:off x="557066" y="4341361"/>
            <a:ext cx="1706742" cy="2292359"/>
          </a:xfrm>
          <a:prstGeom prst="rect">
            <a:avLst/>
          </a:prstGeom>
        </p:spPr>
        <p:txBody>
          <a:bodyPr wrap="none">
            <a:spAutoFit/>
          </a:bodyPr>
          <a:lstStyle/>
          <a:p>
            <a:pPr defTabSz="950095">
              <a:lnSpc>
                <a:spcPct val="90000"/>
              </a:lnSpc>
              <a:defRPr/>
            </a:pPr>
            <a:r>
              <a:rPr lang="en-US" sz="11985" b="1" spc="-998" dirty="0">
                <a:gradFill>
                  <a:gsLst>
                    <a:gs pos="79464">
                      <a:srgbClr val="008272"/>
                    </a:gs>
                    <a:gs pos="48214">
                      <a:srgbClr val="008272"/>
                    </a:gs>
                  </a:gsLst>
                  <a:lin ang="5400000" scaled="0"/>
                </a:gradFill>
                <a:latin typeface="+mj-lt"/>
                <a:cs typeface="Segoe UI Semibold" panose="020B0702040204020203" pitchFamily="34" charset="0"/>
              </a:rPr>
              <a:t>3</a:t>
            </a:r>
            <a:r>
              <a:rPr lang="en-US" sz="11985" b="1" spc="-428" dirty="0">
                <a:gradFill>
                  <a:gsLst>
                    <a:gs pos="79464">
                      <a:srgbClr val="008272"/>
                    </a:gs>
                    <a:gs pos="48214">
                      <a:srgbClr val="008272"/>
                    </a:gs>
                  </a:gsLst>
                  <a:lin ang="5400000" scaled="0"/>
                </a:gradFill>
                <a:latin typeface="+mj-lt"/>
                <a:cs typeface="Segoe UI Semibold" panose="020B0702040204020203" pitchFamily="34" charset="0"/>
              </a:rPr>
              <a:t>4</a:t>
            </a:r>
            <a:r>
              <a:rPr lang="en-US" sz="3595" dirty="0">
                <a:gradFill>
                  <a:gsLst>
                    <a:gs pos="92857">
                      <a:schemeClr val="tx1"/>
                    </a:gs>
                    <a:gs pos="79464">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 </a:t>
            </a:r>
          </a:p>
          <a:p>
            <a:pPr defTabSz="950095">
              <a:lnSpc>
                <a:spcPct val="90000"/>
              </a:lnSpc>
              <a:defRPr/>
            </a:pPr>
            <a:r>
              <a:rPr lang="en-US" sz="3595" b="1" dirty="0">
                <a:gradFill>
                  <a:gsLst>
                    <a:gs pos="92857">
                      <a:schemeClr val="tx1"/>
                    </a:gs>
                    <a:gs pos="79464">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rPr>
              <a:t>regions</a:t>
            </a:r>
            <a:endParaRPr lang="en-US" sz="3196" b="1" dirty="0">
              <a:gradFill>
                <a:gsLst>
                  <a:gs pos="92857">
                    <a:schemeClr val="tx1"/>
                  </a:gs>
                  <a:gs pos="79464">
                    <a:schemeClr val="tx1"/>
                  </a:gs>
                </a:gsLst>
                <a:lin ang="5400000" scaled="0"/>
              </a:gradFill>
              <a:latin typeface="Segoe UI Semilight" panose="020B0402040204020203" pitchFamily="34" charset="0"/>
              <a:cs typeface="Segoe UI Semilight" panose="020B0402040204020203" pitchFamily="34" charset="0"/>
            </a:endParaRPr>
          </a:p>
        </p:txBody>
      </p:sp>
      <p:sp>
        <p:nvSpPr>
          <p:cNvPr id="96" name="Oval 95"/>
          <p:cNvSpPr/>
          <p:nvPr/>
        </p:nvSpPr>
        <p:spPr bwMode="auto">
          <a:xfrm>
            <a:off x="3283785" y="3401640"/>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solidFill>
                <a:schemeClr val="accent1"/>
              </a:solidFill>
              <a:ea typeface="Segoe UI" pitchFamily="34" charset="0"/>
              <a:cs typeface="Segoe UI" pitchFamily="34" charset="0"/>
            </a:endParaRPr>
          </a:p>
        </p:txBody>
      </p:sp>
      <p:sp>
        <p:nvSpPr>
          <p:cNvPr id="97" name="Oval 96"/>
          <p:cNvSpPr/>
          <p:nvPr/>
        </p:nvSpPr>
        <p:spPr bwMode="auto">
          <a:xfrm>
            <a:off x="3405797" y="3487523"/>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solidFill>
                <a:schemeClr val="accent1"/>
              </a:solidFill>
              <a:ea typeface="Segoe UI" pitchFamily="34" charset="0"/>
              <a:cs typeface="Segoe UI" pitchFamily="34" charset="0"/>
            </a:endParaRPr>
          </a:p>
        </p:txBody>
      </p:sp>
      <p:sp>
        <p:nvSpPr>
          <p:cNvPr id="98" name="Oval 97"/>
          <p:cNvSpPr/>
          <p:nvPr/>
        </p:nvSpPr>
        <p:spPr bwMode="auto">
          <a:xfrm>
            <a:off x="3675200" y="3581514"/>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p:cNvSpPr/>
          <p:nvPr/>
        </p:nvSpPr>
        <p:spPr bwMode="auto">
          <a:xfrm>
            <a:off x="5993225" y="3047633"/>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Oval 99"/>
          <p:cNvSpPr/>
          <p:nvPr/>
        </p:nvSpPr>
        <p:spPr bwMode="auto">
          <a:xfrm>
            <a:off x="9807923" y="3572286"/>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26545" y="3082679"/>
            <a:ext cx="494019" cy="474518"/>
          </a:xfrm>
          <a:prstGeom prst="rect">
            <a:avLst/>
          </a:prstGeom>
          <a:effectLst>
            <a:outerShdw blurRad="63500" sx="102000" sy="102000" algn="ctr" rotWithShape="0">
              <a:prstClr val="black">
                <a:alpha val="40000"/>
              </a:prstClr>
            </a:outerShdw>
          </a:effectLst>
        </p:spPr>
      </p:pic>
      <p:sp>
        <p:nvSpPr>
          <p:cNvPr id="62" name="Oval 61"/>
          <p:cNvSpPr/>
          <p:nvPr/>
        </p:nvSpPr>
        <p:spPr bwMode="auto">
          <a:xfrm>
            <a:off x="2437029" y="3288169"/>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56301" y="3245509"/>
            <a:ext cx="494019" cy="474518"/>
          </a:xfrm>
          <a:prstGeom prst="rect">
            <a:avLst/>
          </a:prstGeom>
          <a:effectLst>
            <a:outerShdw blurRad="63500" sx="102000" sy="102000" algn="ctr" rotWithShape="0">
              <a:prstClr val="black">
                <a:alpha val="40000"/>
              </a:prstClr>
            </a:outerShdw>
          </a:effectLst>
        </p:spPr>
      </p:pic>
      <p:sp>
        <p:nvSpPr>
          <p:cNvPr id="64" name="Oval 63"/>
          <p:cNvSpPr/>
          <p:nvPr/>
        </p:nvSpPr>
        <p:spPr bwMode="auto">
          <a:xfrm>
            <a:off x="2666785" y="3450999"/>
            <a:ext cx="73048" cy="73048"/>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20" tIns="146096" rIns="182620" bIns="146096" numCol="1" spcCol="0" rtlCol="0" fromWordArt="0" anchor="t" anchorCtr="0" forceAA="0" compatLnSpc="1">
            <a:prstTxWarp prst="textNoShape">
              <a:avLst/>
            </a:prstTxWarp>
            <a:noAutofit/>
          </a:bodyPr>
          <a:lstStyle/>
          <a:p>
            <a:pPr algn="ctr" defTabSz="931109" fontAlgn="base">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07739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8" name="Rectangle 77"/>
          <p:cNvSpPr/>
          <p:nvPr/>
        </p:nvSpPr>
        <p:spPr bwMode="auto">
          <a:xfrm>
            <a:off x="1629806" y="444822"/>
            <a:ext cx="9154597" cy="4643528"/>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766" fontAlgn="base">
              <a:lnSpc>
                <a:spcPct val="90000"/>
              </a:lnSpc>
              <a:defRPr/>
            </a:pPr>
            <a:endParaRPr lang="en-US" sz="1398"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7" name="Rectangle 86"/>
          <p:cNvSpPr/>
          <p:nvPr/>
        </p:nvSpPr>
        <p:spPr bwMode="auto">
          <a:xfrm>
            <a:off x="-3198" y="5122197"/>
            <a:ext cx="12420600" cy="132075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57" tIns="91323" rIns="179057" bIns="143245" numCol="1" spcCol="0" rtlCol="0" fromWordArt="0" anchor="t" anchorCtr="0" forceAA="0" compatLnSpc="1">
            <a:prstTxWarp prst="textNoShape">
              <a:avLst/>
            </a:prstTxWarp>
            <a:noAutofit/>
          </a:bodyPr>
          <a:lstStyle/>
          <a:p>
            <a:pPr algn="ctr" defTabSz="912766" fontAlgn="base">
              <a:lnSpc>
                <a:spcPct val="90000"/>
              </a:lnSpc>
              <a:defRPr/>
            </a:pPr>
            <a:r>
              <a:rPr lang="en-US" sz="1597"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41" name="Rectangle 40"/>
          <p:cNvSpPr/>
          <p:nvPr/>
        </p:nvSpPr>
        <p:spPr bwMode="auto">
          <a:xfrm>
            <a:off x="4304540" y="1115350"/>
            <a:ext cx="3692608" cy="1370184"/>
          </a:xfrm>
          <a:prstGeom prst="rect">
            <a:avLst/>
          </a:prstGeom>
          <a:solidFill>
            <a:srgbClr val="0078D7"/>
          </a:solidFill>
          <a:ln w="79375"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App Service</a:t>
            </a:r>
          </a:p>
        </p:txBody>
      </p:sp>
      <p:grpSp>
        <p:nvGrpSpPr>
          <p:cNvPr id="137" name="Group 136"/>
          <p:cNvGrpSpPr/>
          <p:nvPr/>
        </p:nvGrpSpPr>
        <p:grpSpPr>
          <a:xfrm>
            <a:off x="4426446" y="1532789"/>
            <a:ext cx="1007254" cy="300722"/>
            <a:chOff x="5594200" y="1965800"/>
            <a:chExt cx="1008542" cy="301106"/>
          </a:xfrm>
        </p:grpSpPr>
        <p:sp>
          <p:nvSpPr>
            <p:cNvPr id="151" name="TextBox 150"/>
            <p:cNvSpPr txBox="1"/>
            <p:nvPr/>
          </p:nvSpPr>
          <p:spPr>
            <a:xfrm>
              <a:off x="5943586" y="1965800"/>
              <a:ext cx="659156" cy="30110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Web </a:t>
              </a:r>
              <a:br>
                <a:rPr lang="en-US" sz="764" dirty="0">
                  <a:solidFill>
                    <a:prstClr val="white"/>
                  </a:solidFill>
                  <a:latin typeface="Segoe UI Light" charset="0"/>
                  <a:ea typeface="Arial Unicode MS" panose="020B0604020202020204" pitchFamily="34" charset="-128"/>
                  <a:cs typeface="Segoe UI Light" charset="0"/>
                </a:rPr>
              </a:br>
              <a:r>
                <a:rPr lang="en-US" sz="764" dirty="0">
                  <a:solidFill>
                    <a:prstClr val="white"/>
                  </a:solidFill>
                  <a:latin typeface="Segoe UI Light" charset="0"/>
                  <a:ea typeface="Arial Unicode MS" panose="020B0604020202020204" pitchFamily="34" charset="-128"/>
                  <a:cs typeface="Segoe UI Light" charset="0"/>
                </a:rPr>
                <a:t>Apps</a:t>
              </a:r>
            </a:p>
          </p:txBody>
        </p:sp>
        <p:pic>
          <p:nvPicPr>
            <p:cNvPr id="152" name="Picture 15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38" name="Group 137"/>
          <p:cNvGrpSpPr/>
          <p:nvPr/>
        </p:nvGrpSpPr>
        <p:grpSpPr>
          <a:xfrm>
            <a:off x="4432265" y="1946932"/>
            <a:ext cx="1014737" cy="290722"/>
            <a:chOff x="5600026" y="2460365"/>
            <a:chExt cx="1016034" cy="291093"/>
          </a:xfrm>
        </p:grpSpPr>
        <p:sp>
          <p:nvSpPr>
            <p:cNvPr id="153" name="TextBox 152"/>
            <p:cNvSpPr txBox="1"/>
            <p:nvPr/>
          </p:nvSpPr>
          <p:spPr>
            <a:xfrm>
              <a:off x="5956904" y="2475093"/>
              <a:ext cx="659156" cy="26163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Mobile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Apps</a:t>
              </a:r>
            </a:p>
          </p:txBody>
        </p:sp>
        <p:pic>
          <p:nvPicPr>
            <p:cNvPr id="154" name="Picture 1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41" name="Group 140"/>
          <p:cNvGrpSpPr/>
          <p:nvPr/>
        </p:nvGrpSpPr>
        <p:grpSpPr>
          <a:xfrm>
            <a:off x="6524117" y="1532789"/>
            <a:ext cx="1006630" cy="300722"/>
            <a:chOff x="7471235" y="1965800"/>
            <a:chExt cx="1007917" cy="301106"/>
          </a:xfrm>
        </p:grpSpPr>
        <p:sp>
          <p:nvSpPr>
            <p:cNvPr id="155" name="TextBox 154"/>
            <p:cNvSpPr txBox="1"/>
            <p:nvPr/>
          </p:nvSpPr>
          <p:spPr>
            <a:xfrm>
              <a:off x="7819996" y="1965800"/>
              <a:ext cx="659156" cy="30110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API</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Management</a:t>
              </a:r>
            </a:p>
          </p:txBody>
        </p:sp>
        <p:pic>
          <p:nvPicPr>
            <p:cNvPr id="156" name="Picture 1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39" name="Group 138"/>
          <p:cNvGrpSpPr/>
          <p:nvPr/>
        </p:nvGrpSpPr>
        <p:grpSpPr>
          <a:xfrm>
            <a:off x="5576713" y="1535935"/>
            <a:ext cx="1017026" cy="294430"/>
            <a:chOff x="6522621" y="1968951"/>
            <a:chExt cx="1018326" cy="294805"/>
          </a:xfrm>
        </p:grpSpPr>
        <p:sp>
          <p:nvSpPr>
            <p:cNvPr id="157" name="TextBox 156"/>
            <p:cNvSpPr txBox="1"/>
            <p:nvPr/>
          </p:nvSpPr>
          <p:spPr>
            <a:xfrm>
              <a:off x="6881791" y="1988052"/>
              <a:ext cx="659156" cy="256602"/>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API</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Apps</a:t>
              </a:r>
            </a:p>
          </p:txBody>
        </p:sp>
        <p:pic>
          <p:nvPicPr>
            <p:cNvPr id="158" name="Picture 15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grpSp>
        <p:nvGrpSpPr>
          <p:cNvPr id="140" name="Group 139"/>
          <p:cNvGrpSpPr/>
          <p:nvPr/>
        </p:nvGrpSpPr>
        <p:grpSpPr>
          <a:xfrm>
            <a:off x="5590982" y="1941931"/>
            <a:ext cx="1007254" cy="300722"/>
            <a:chOff x="6536908" y="2455358"/>
            <a:chExt cx="1008542" cy="301106"/>
          </a:xfrm>
        </p:grpSpPr>
        <p:sp>
          <p:nvSpPr>
            <p:cNvPr id="159" name="TextBox 158"/>
            <p:cNvSpPr txBox="1"/>
            <p:nvPr/>
          </p:nvSpPr>
          <p:spPr>
            <a:xfrm>
              <a:off x="6886294" y="2455358"/>
              <a:ext cx="659156" cy="301106"/>
            </a:xfrm>
            <a:prstGeom prst="rect">
              <a:avLst/>
            </a:prstGeom>
            <a:noFill/>
            <a:ln>
              <a:noFill/>
            </a:ln>
          </p:spPr>
          <p:txBody>
            <a:bodyPr wrap="none" lIns="0" tIns="27935" rIns="0" bIns="0" rtlCol="0" anchor="ctr">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Logic</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Apps</a:t>
              </a:r>
            </a:p>
          </p:txBody>
        </p:sp>
        <p:pic>
          <p:nvPicPr>
            <p:cNvPr id="160" name="Picture 15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grpSp>
        <p:nvGrpSpPr>
          <p:cNvPr id="142" name="Group 141"/>
          <p:cNvGrpSpPr/>
          <p:nvPr/>
        </p:nvGrpSpPr>
        <p:grpSpPr>
          <a:xfrm>
            <a:off x="6533530" y="1941931"/>
            <a:ext cx="1002279" cy="300722"/>
            <a:chOff x="7480661" y="2455358"/>
            <a:chExt cx="1003560" cy="301106"/>
          </a:xfrm>
        </p:grpSpPr>
        <p:sp>
          <p:nvSpPr>
            <p:cNvPr id="161" name="TextBox 160"/>
            <p:cNvSpPr txBox="1"/>
            <p:nvPr/>
          </p:nvSpPr>
          <p:spPr>
            <a:xfrm>
              <a:off x="7825065" y="2455358"/>
              <a:ext cx="659156" cy="301106"/>
            </a:xfrm>
            <a:prstGeom prst="rect">
              <a:avLst/>
            </a:prstGeom>
            <a:noFill/>
            <a:ln>
              <a:noFill/>
            </a:ln>
          </p:spPr>
          <p:txBody>
            <a:bodyPr wrap="none" lIns="0" tIns="27935" rIns="0" bIns="0" rtlCol="0" anchor="ctr">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Notification</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Hubs</a:t>
              </a:r>
            </a:p>
          </p:txBody>
        </p:sp>
        <p:pic>
          <p:nvPicPr>
            <p:cNvPr id="162" name="Picture 16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38" name="Rectangle 37"/>
          <p:cNvSpPr/>
          <p:nvPr/>
        </p:nvSpPr>
        <p:spPr bwMode="auto">
          <a:xfrm>
            <a:off x="2049207" y="4000995"/>
            <a:ext cx="2475989" cy="77296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343" name="Group 342"/>
          <p:cNvGrpSpPr/>
          <p:nvPr/>
        </p:nvGrpSpPr>
        <p:grpSpPr>
          <a:xfrm>
            <a:off x="3259201" y="4377990"/>
            <a:ext cx="1045338" cy="330904"/>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9" dirty="0">
                  <a:solidFill>
                    <a:srgbClr val="FFFFFF"/>
                  </a:solidFill>
                  <a:latin typeface="Segoe UI Light" charset="0"/>
                  <a:ea typeface="Arial Unicode MS" panose="020B0604020202020204" pitchFamily="34" charset="-128"/>
                  <a:cs typeface="Segoe UI Light" charset="0"/>
                </a:rPr>
                <a:t>Content Delivery</a:t>
              </a:r>
            </a:p>
            <a:p>
              <a:pPr defTabSz="931132" eaLnBrk="0" fontAlgn="base" hangingPunct="0">
                <a:lnSpc>
                  <a:spcPts val="815"/>
                </a:lnSpc>
                <a:spcBef>
                  <a:spcPct val="0"/>
                </a:spcBef>
                <a:spcAft>
                  <a:spcPct val="0"/>
                </a:spcAft>
                <a:defRPr/>
              </a:pPr>
              <a:r>
                <a:rPr lang="en-US" sz="769" dirty="0">
                  <a:solidFill>
                    <a:srgbClr val="FFFFFF"/>
                  </a:solidFill>
                  <a:latin typeface="Segoe UI Light" charset="0"/>
                  <a:ea typeface="Arial Unicode MS" panose="020B0604020202020204" pitchFamily="34" charset="-128"/>
                  <a:cs typeface="Segoe UI Light" charset="0"/>
                </a:rPr>
                <a:t>Network (CDN)</a:t>
              </a:r>
            </a:p>
          </p:txBody>
        </p:sp>
        <p:pic>
          <p:nvPicPr>
            <p:cNvPr id="164" name="Picture 163" descr="Content Delivery Network (CDN).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160659" y="4385636"/>
            <a:ext cx="1013469" cy="326028"/>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Media</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Services</a:t>
              </a:r>
            </a:p>
          </p:txBody>
        </p:sp>
        <p:pic>
          <p:nvPicPr>
            <p:cNvPr id="166" name="Picture 165" descr="Media Services.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9" name="Rectangle 38"/>
          <p:cNvSpPr/>
          <p:nvPr/>
        </p:nvSpPr>
        <p:spPr bwMode="auto">
          <a:xfrm>
            <a:off x="4677858" y="2626856"/>
            <a:ext cx="2792182" cy="21550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Analytics &amp; </a:t>
            </a:r>
            <a:r>
              <a:rPr lang="en-US" sz="1098" kern="0" dirty="0" err="1">
                <a:gradFill>
                  <a:gsLst>
                    <a:gs pos="0">
                      <a:srgbClr val="FFFFFF"/>
                    </a:gs>
                    <a:gs pos="100000">
                      <a:srgbClr val="FFFFFF"/>
                    </a:gs>
                  </a:gsLst>
                  <a:lin ang="5400000" scaled="0"/>
                </a:gradFill>
                <a:latin typeface="Segoe UI Light" charset="0"/>
                <a:ea typeface="Segoe UI Light" charset="0"/>
                <a:cs typeface="Segoe UI Light" charset="0"/>
              </a:rPr>
              <a:t>IoT</a:t>
            </a:r>
            <a:endParaRPr lang="en-US" sz="1098"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grpSp>
        <p:nvGrpSpPr>
          <p:cNvPr id="381" name="Group 380"/>
          <p:cNvGrpSpPr/>
          <p:nvPr/>
        </p:nvGrpSpPr>
        <p:grpSpPr>
          <a:xfrm>
            <a:off x="4849917" y="3134109"/>
            <a:ext cx="1010389" cy="346919"/>
            <a:chOff x="6171397" y="3452128"/>
            <a:chExt cx="1011681" cy="347362"/>
          </a:xfrm>
        </p:grpSpPr>
        <p:sp>
          <p:nvSpPr>
            <p:cNvPr id="181" name="TextBox 180"/>
            <p:cNvSpPr txBox="1"/>
            <p:nvPr/>
          </p:nvSpPr>
          <p:spPr>
            <a:xfrm>
              <a:off x="6523922" y="3498385"/>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err="1">
                  <a:solidFill>
                    <a:prstClr val="white"/>
                  </a:solidFill>
                  <a:latin typeface="Segoe UI Light" charset="0"/>
                  <a:ea typeface="Arial Unicode MS" panose="020B0604020202020204" pitchFamily="34" charset="-128"/>
                  <a:cs typeface="Segoe UI Light" charset="0"/>
                </a:rPr>
                <a:t>HDInsight</a:t>
              </a:r>
              <a:endParaRPr lang="en-US" sz="764" dirty="0">
                <a:solidFill>
                  <a:prstClr val="white"/>
                </a:solidFill>
                <a:latin typeface="Segoe UI Light" charset="0"/>
                <a:ea typeface="Arial Unicode MS" panose="020B0604020202020204" pitchFamily="34" charset="-128"/>
                <a:cs typeface="Segoe UI Light" charset="0"/>
              </a:endParaRPr>
            </a:p>
          </p:txBody>
        </p:sp>
        <p:pic>
          <p:nvPicPr>
            <p:cNvPr id="182" name="Picture 18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82" name="Group 381"/>
          <p:cNvGrpSpPr/>
          <p:nvPr/>
        </p:nvGrpSpPr>
        <p:grpSpPr>
          <a:xfrm>
            <a:off x="6082807" y="3169237"/>
            <a:ext cx="1010845" cy="318936"/>
            <a:chOff x="7271704" y="3487300"/>
            <a:chExt cx="1012136" cy="319344"/>
          </a:xfrm>
        </p:grpSpPr>
        <p:sp>
          <p:nvSpPr>
            <p:cNvPr id="183" name="TextBox 182"/>
            <p:cNvSpPr txBox="1"/>
            <p:nvPr/>
          </p:nvSpPr>
          <p:spPr>
            <a:xfrm>
              <a:off x="7624684" y="3505539"/>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Machine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Learning</a:t>
              </a:r>
            </a:p>
          </p:txBody>
        </p:sp>
        <p:pic>
          <p:nvPicPr>
            <p:cNvPr id="184" name="Picture 183"/>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83" name="Group 382"/>
          <p:cNvGrpSpPr/>
          <p:nvPr/>
        </p:nvGrpSpPr>
        <p:grpSpPr>
          <a:xfrm>
            <a:off x="4783266" y="4199980"/>
            <a:ext cx="1021400" cy="345020"/>
            <a:chOff x="6104661" y="4617996"/>
            <a:chExt cx="1022705" cy="345461"/>
          </a:xfrm>
        </p:grpSpPr>
        <p:sp>
          <p:nvSpPr>
            <p:cNvPr id="185" name="TextBox 184"/>
            <p:cNvSpPr txBox="1"/>
            <p:nvPr/>
          </p:nvSpPr>
          <p:spPr>
            <a:xfrm>
              <a:off x="6468210" y="4662352"/>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Stream</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Analytics</a:t>
              </a:r>
            </a:p>
          </p:txBody>
        </p:sp>
        <p:pic>
          <p:nvPicPr>
            <p:cNvPr id="186" name="Picture 185"/>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384" name="Group 383"/>
          <p:cNvGrpSpPr/>
          <p:nvPr/>
        </p:nvGrpSpPr>
        <p:grpSpPr>
          <a:xfrm>
            <a:off x="4814055" y="3685704"/>
            <a:ext cx="1001685" cy="334144"/>
            <a:chOff x="6135489" y="4056656"/>
            <a:chExt cx="1002965" cy="334571"/>
          </a:xfrm>
        </p:grpSpPr>
        <p:sp>
          <p:nvSpPr>
            <p:cNvPr id="187" name="TextBox 186"/>
            <p:cNvSpPr txBox="1"/>
            <p:nvPr/>
          </p:nvSpPr>
          <p:spPr>
            <a:xfrm>
              <a:off x="6479298" y="4090122"/>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Data</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Factory</a:t>
              </a:r>
            </a:p>
          </p:txBody>
        </p:sp>
        <p:pic>
          <p:nvPicPr>
            <p:cNvPr id="188" name="Picture 18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385" name="Group 384"/>
          <p:cNvGrpSpPr/>
          <p:nvPr/>
        </p:nvGrpSpPr>
        <p:grpSpPr>
          <a:xfrm>
            <a:off x="6080648" y="3693633"/>
            <a:ext cx="1004387" cy="327260"/>
            <a:chOff x="7269541" y="4064595"/>
            <a:chExt cx="1005670" cy="327678"/>
          </a:xfrm>
        </p:grpSpPr>
        <p:sp>
          <p:nvSpPr>
            <p:cNvPr id="189" name="TextBox 188"/>
            <p:cNvSpPr txBox="1"/>
            <p:nvPr/>
          </p:nvSpPr>
          <p:spPr>
            <a:xfrm>
              <a:off x="7616055" y="4091168"/>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Event</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Hubs</a:t>
              </a:r>
            </a:p>
          </p:txBody>
        </p:sp>
        <p:pic>
          <p:nvPicPr>
            <p:cNvPr id="190" name="Picture 189"/>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386" name="Group 385"/>
          <p:cNvGrpSpPr/>
          <p:nvPr/>
        </p:nvGrpSpPr>
        <p:grpSpPr>
          <a:xfrm>
            <a:off x="6075465" y="4199979"/>
            <a:ext cx="1031325" cy="339528"/>
            <a:chOff x="7264351" y="4617996"/>
            <a:chExt cx="1032644" cy="339962"/>
          </a:xfrm>
        </p:grpSpPr>
        <p:sp>
          <p:nvSpPr>
            <p:cNvPr id="191" name="TextBox 190"/>
            <p:cNvSpPr txBox="1"/>
            <p:nvPr/>
          </p:nvSpPr>
          <p:spPr>
            <a:xfrm>
              <a:off x="7637839" y="4676797"/>
              <a:ext cx="659156" cy="258458"/>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Mobile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Engagement</a:t>
              </a:r>
            </a:p>
          </p:txBody>
        </p:sp>
        <p:pic>
          <p:nvPicPr>
            <p:cNvPr id="192" name="Picture 191"/>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0" name="Rectangle 39"/>
          <p:cNvSpPr/>
          <p:nvPr/>
        </p:nvSpPr>
        <p:spPr bwMode="auto">
          <a:xfrm>
            <a:off x="2046913" y="2626855"/>
            <a:ext cx="2478284" cy="1248341"/>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377" name="Group 376"/>
          <p:cNvGrpSpPr/>
          <p:nvPr/>
        </p:nvGrpSpPr>
        <p:grpSpPr>
          <a:xfrm>
            <a:off x="3462385" y="3015662"/>
            <a:ext cx="1004302" cy="32030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err="1">
                  <a:solidFill>
                    <a:prstClr val="white"/>
                  </a:solidFill>
                  <a:latin typeface="Segoe UI Light" charset="0"/>
                  <a:ea typeface="Arial Unicode MS" panose="020B0604020202020204" pitchFamily="34" charset="-128"/>
                  <a:cs typeface="Segoe UI Light" charset="0"/>
                </a:rPr>
                <a:t>Biztalk</a:t>
              </a:r>
              <a:endParaRPr lang="en-US" sz="764" dirty="0">
                <a:solidFill>
                  <a:prstClr val="white"/>
                </a:solidFill>
                <a:latin typeface="Segoe UI Light" charset="0"/>
                <a:ea typeface="Arial Unicode MS" panose="020B0604020202020204" pitchFamily="34" charset="-128"/>
                <a:cs typeface="Segoe UI Light" charset="0"/>
              </a:endParaRP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Services</a:t>
              </a:r>
            </a:p>
          </p:txBody>
        </p:sp>
        <p:pic>
          <p:nvPicPr>
            <p:cNvPr id="215" name="Picture 214" descr="BizTalk Services.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2191174" y="3439970"/>
            <a:ext cx="1007020" cy="316317"/>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Hybrid</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Connections</a:t>
              </a:r>
            </a:p>
          </p:txBody>
        </p:sp>
        <p:pic>
          <p:nvPicPr>
            <p:cNvPr id="217" name="Picture 216" descr="Hybrid Connections (BizTalk).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3470722" y="3441648"/>
            <a:ext cx="997153" cy="323352"/>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Service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Bus</a:t>
              </a:r>
            </a:p>
          </p:txBody>
        </p:sp>
        <p:pic>
          <p:nvPicPr>
            <p:cNvPr id="219" name="Picture 218" descr="Service Bus.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2184793" y="3008141"/>
            <a:ext cx="1003463" cy="319115"/>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Storage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Queues</a:t>
              </a:r>
            </a:p>
          </p:txBody>
        </p:sp>
        <p:pic>
          <p:nvPicPr>
            <p:cNvPr id="221" name="Picture 220" descr="Storage queue.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71" name="Rectangle 70"/>
          <p:cNvSpPr/>
          <p:nvPr/>
        </p:nvSpPr>
        <p:spPr bwMode="auto">
          <a:xfrm>
            <a:off x="10936606" y="442892"/>
            <a:ext cx="1370037" cy="4477924"/>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766" fontAlgn="base">
              <a:lnSpc>
                <a:spcPct val="90000"/>
              </a:lnSpc>
              <a:defRPr/>
            </a:pPr>
            <a:endParaRPr lang="en-US" sz="1298" b="1" kern="0" dirty="0">
              <a:solidFill>
                <a:srgbClr val="FFFFFF"/>
              </a:solidFill>
              <a:latin typeface="Segoe UI Light" charset="0"/>
              <a:ea typeface="Segoe UI Light" charset="0"/>
              <a:cs typeface="Segoe UI Light" charset="0"/>
            </a:endParaRPr>
          </a:p>
        </p:txBody>
      </p:sp>
      <p:grpSp>
        <p:nvGrpSpPr>
          <p:cNvPr id="338" name="Group 337"/>
          <p:cNvGrpSpPr/>
          <p:nvPr/>
        </p:nvGrpSpPr>
        <p:grpSpPr>
          <a:xfrm>
            <a:off x="11166706" y="2299074"/>
            <a:ext cx="1009960" cy="331805"/>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Backup</a:t>
              </a:r>
            </a:p>
          </p:txBody>
        </p:sp>
        <p:pic>
          <p:nvPicPr>
            <p:cNvPr id="207" name="Picture 206" descr="Backup Servic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208" name="TextBox 207"/>
          <p:cNvSpPr txBox="1"/>
          <p:nvPr/>
        </p:nvSpPr>
        <p:spPr>
          <a:xfrm>
            <a:off x="11495667" y="4427674"/>
            <a:ext cx="658314" cy="300722"/>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err="1">
                <a:solidFill>
                  <a:prstClr val="white"/>
                </a:solidFill>
                <a:latin typeface="Segoe UI Light" charset="0"/>
                <a:ea typeface="Arial Unicode MS" panose="020B0604020202020204" pitchFamily="34" charset="-128"/>
                <a:cs typeface="Segoe UI Light" charset="0"/>
              </a:rPr>
              <a:t>StorSimple</a:t>
            </a:r>
            <a:endParaRPr lang="en-US" sz="764" dirty="0">
              <a:solidFill>
                <a:prstClr val="white"/>
              </a:solidFill>
              <a:latin typeface="Segoe UI Light" charset="0"/>
              <a:ea typeface="Arial Unicode MS" panose="020B0604020202020204" pitchFamily="34" charset="-128"/>
              <a:cs typeface="Segoe UI Light" charset="0"/>
            </a:endParaRPr>
          </a:p>
          <a:p>
            <a:pPr defTabSz="931132" eaLnBrk="0" fontAlgn="base" hangingPunct="0">
              <a:lnSpc>
                <a:spcPts val="815"/>
              </a:lnSpc>
              <a:spcBef>
                <a:spcPct val="0"/>
              </a:spcBef>
              <a:spcAft>
                <a:spcPct val="0"/>
              </a:spcAft>
              <a:defRPr/>
            </a:pPr>
            <a:endParaRPr lang="en-US" sz="764" dirty="0">
              <a:solidFill>
                <a:prstClr val="white"/>
              </a:solidFill>
              <a:latin typeface="Segoe UI Light" charset="0"/>
              <a:ea typeface="Arial Unicode MS" panose="020B0604020202020204" pitchFamily="34" charset="-128"/>
              <a:cs typeface="Segoe UI Light" charset="0"/>
            </a:endParaRPr>
          </a:p>
        </p:txBody>
      </p:sp>
      <p:pic>
        <p:nvPicPr>
          <p:cNvPr id="209" name="Picture 208" descr="StorSimple.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11149520" y="4397788"/>
            <a:ext cx="286462" cy="286462"/>
          </a:xfrm>
          <a:prstGeom prst="rect">
            <a:avLst/>
          </a:prstGeom>
        </p:spPr>
      </p:pic>
      <p:grpSp>
        <p:nvGrpSpPr>
          <p:cNvPr id="341" name="Group 340"/>
          <p:cNvGrpSpPr/>
          <p:nvPr/>
        </p:nvGrpSpPr>
        <p:grpSpPr>
          <a:xfrm>
            <a:off x="11144052" y="3845270"/>
            <a:ext cx="1001999" cy="345122"/>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Site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Recovery</a:t>
              </a:r>
            </a:p>
          </p:txBody>
        </p:sp>
        <p:pic>
          <p:nvPicPr>
            <p:cNvPr id="211" name="Picture 210" descr="Site Recovery.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1158278" y="3377816"/>
            <a:ext cx="995704" cy="32075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Import/Export</a:t>
              </a:r>
            </a:p>
          </p:txBody>
        </p:sp>
        <p:pic>
          <p:nvPicPr>
            <p:cNvPr id="213" name="Picture 212" descr="Storage (Azure).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7" name="Rectangle 36"/>
          <p:cNvSpPr/>
          <p:nvPr/>
        </p:nvSpPr>
        <p:spPr bwMode="auto">
          <a:xfrm>
            <a:off x="7622703" y="2626855"/>
            <a:ext cx="2750509" cy="215271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388" name="Group 387"/>
          <p:cNvGrpSpPr/>
          <p:nvPr/>
        </p:nvGrpSpPr>
        <p:grpSpPr>
          <a:xfrm>
            <a:off x="7743979" y="3164401"/>
            <a:ext cx="1007491" cy="323773"/>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SQL</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Database</a:t>
              </a:r>
            </a:p>
          </p:txBody>
        </p:sp>
        <p:pic>
          <p:nvPicPr>
            <p:cNvPr id="172" name="Picture 171"/>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7743979" y="4274286"/>
            <a:ext cx="1028393" cy="317748"/>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err="1">
                  <a:solidFill>
                    <a:prstClr val="white"/>
                  </a:solidFill>
                  <a:latin typeface="Segoe UI Light" charset="0"/>
                  <a:ea typeface="Arial Unicode MS" panose="020B0604020202020204" pitchFamily="34" charset="-128"/>
                  <a:cs typeface="Segoe UI Light" charset="0"/>
                </a:rPr>
                <a:t>DocumentDB</a:t>
              </a:r>
              <a:endParaRPr lang="en-US" sz="764" dirty="0">
                <a:solidFill>
                  <a:prstClr val="white"/>
                </a:solidFill>
                <a:latin typeface="Segoe UI Light" charset="0"/>
                <a:ea typeface="Arial Unicode MS" panose="020B0604020202020204" pitchFamily="34" charset="-128"/>
                <a:cs typeface="Segoe UI Light" charset="0"/>
              </a:endParaRPr>
            </a:p>
          </p:txBody>
        </p:sp>
        <p:pic>
          <p:nvPicPr>
            <p:cNvPr id="174" name="Picture 173"/>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7743979" y="3722016"/>
            <a:ext cx="1010472" cy="318432"/>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err="1">
                  <a:solidFill>
                    <a:prstClr val="white"/>
                  </a:solidFill>
                  <a:latin typeface="Segoe UI Light" charset="0"/>
                  <a:ea typeface="Arial Unicode MS" panose="020B0604020202020204" pitchFamily="34" charset="-128"/>
                  <a:cs typeface="Segoe UI Light" charset="0"/>
                </a:rPr>
                <a:t>Redis</a:t>
              </a:r>
              <a:endParaRPr lang="en-US" sz="764" dirty="0">
                <a:solidFill>
                  <a:prstClr val="white"/>
                </a:solidFill>
                <a:latin typeface="Segoe UI Light" charset="0"/>
                <a:ea typeface="Arial Unicode MS" panose="020B0604020202020204" pitchFamily="34" charset="-128"/>
                <a:cs typeface="Segoe UI Light" charset="0"/>
              </a:endParaRP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Cache</a:t>
              </a:r>
            </a:p>
          </p:txBody>
        </p:sp>
        <p:pic>
          <p:nvPicPr>
            <p:cNvPr id="176" name="Picture 175"/>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232780" y="3689420"/>
            <a:ext cx="1010269" cy="305003"/>
            <a:chOff x="9789813" y="4065697"/>
            <a:chExt cx="1011560" cy="305392"/>
          </a:xfrm>
        </p:grpSpPr>
        <p:sp>
          <p:nvSpPr>
            <p:cNvPr id="177" name="TextBox 176"/>
            <p:cNvSpPr txBox="1"/>
            <p:nvPr/>
          </p:nvSpPr>
          <p:spPr>
            <a:xfrm>
              <a:off x="10142217" y="4148331"/>
              <a:ext cx="659156" cy="222758"/>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Search</a:t>
              </a:r>
            </a:p>
          </p:txBody>
        </p:sp>
        <p:pic>
          <p:nvPicPr>
            <p:cNvPr id="178" name="Picture 177"/>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238205" y="4252993"/>
            <a:ext cx="1013478" cy="32833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Tables</a:t>
              </a:r>
            </a:p>
          </p:txBody>
        </p:sp>
        <p:pic>
          <p:nvPicPr>
            <p:cNvPr id="180" name="Picture 179" descr="Storage tab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206192" y="3140989"/>
            <a:ext cx="750881" cy="347184"/>
            <a:chOff x="9763191" y="3476801"/>
            <a:chExt cx="751841" cy="347627"/>
          </a:xfrm>
        </p:grpSpPr>
        <p:pic>
          <p:nvPicPr>
            <p:cNvPr id="17" name="Picture 16"/>
            <p:cNvPicPr>
              <a:picLocks noChangeAspect="1"/>
            </p:cNvPicPr>
            <p:nvPr/>
          </p:nvPicPr>
          <p:blipFill>
            <a:blip r:embed="rId30"/>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SQL Data</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Warehouse</a:t>
              </a:r>
            </a:p>
          </p:txBody>
        </p:sp>
      </p:grpSp>
      <p:sp>
        <p:nvSpPr>
          <p:cNvPr id="9" name="Freeform 8"/>
          <p:cNvSpPr/>
          <p:nvPr/>
        </p:nvSpPr>
        <p:spPr bwMode="auto">
          <a:xfrm>
            <a:off x="11367014" y="2706901"/>
            <a:ext cx="68968" cy="38674"/>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1557">
              <a:defRPr/>
            </a:pPr>
            <a:endParaRPr lang="en-US" sz="1798" dirty="0">
              <a:solidFill>
                <a:srgbClr val="FFFFFF"/>
              </a:solidFill>
              <a:latin typeface="Segoe UI Light" charset="0"/>
            </a:endParaRPr>
          </a:p>
        </p:txBody>
      </p:sp>
      <p:grpSp>
        <p:nvGrpSpPr>
          <p:cNvPr id="337" name="Group 336"/>
          <p:cNvGrpSpPr/>
          <p:nvPr/>
        </p:nvGrpSpPr>
        <p:grpSpPr>
          <a:xfrm>
            <a:off x="11186601" y="1184376"/>
            <a:ext cx="1009989" cy="333890"/>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Azure AD </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nvGrpSpPr>
              <p:cNvPr id="22" name="Group 21"/>
              <p:cNvGrpSpPr/>
              <p:nvPr/>
            </p:nvGrpSpPr>
            <p:grpSpPr>
              <a:xfrm>
                <a:off x="10911015" y="1312912"/>
                <a:ext cx="107890" cy="50914"/>
                <a:chOff x="11033154" y="1382736"/>
                <a:chExt cx="155481" cy="72282"/>
              </a:xfrm>
            </p:grpSpPr>
            <p:cxnSp>
              <p:nvCxnSpPr>
                <p:cNvPr id="11" name="Straight Connector 10"/>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42" name="Group 241"/>
          <p:cNvGrpSpPr/>
          <p:nvPr/>
        </p:nvGrpSpPr>
        <p:grpSpPr>
          <a:xfrm>
            <a:off x="2941848" y="5505121"/>
            <a:ext cx="2888430" cy="788796"/>
            <a:chOff x="2937660" y="4931023"/>
            <a:chExt cx="2892122" cy="789804"/>
          </a:xfrm>
        </p:grpSpPr>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25" name="Rectangle 24"/>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26" name="Rectangle 25"/>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61" name="Rectangle 60"/>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232" name="Picture 231"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233" name="Picture 232"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234" name="Picture 233" descr="Storage blob.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328" name="Group 327"/>
          <p:cNvGrpSpPr/>
          <p:nvPr/>
        </p:nvGrpSpPr>
        <p:grpSpPr>
          <a:xfrm>
            <a:off x="11217001" y="1759705"/>
            <a:ext cx="970922" cy="352900"/>
            <a:chOff x="11248838" y="2615973"/>
            <a:chExt cx="972163" cy="353351"/>
          </a:xfrm>
        </p:grpSpPr>
        <p:sp>
          <p:nvSpPr>
            <p:cNvPr id="236" name="TextBox 235"/>
            <p:cNvSpPr txBox="1"/>
            <p:nvPr/>
          </p:nvSpPr>
          <p:spPr>
            <a:xfrm>
              <a:off x="11561845" y="2668219"/>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AD Privileged</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Identity </a:t>
              </a:r>
              <a:r>
                <a:rPr lang="en-US" sz="764" dirty="0" err="1">
                  <a:solidFill>
                    <a:prstClr val="white"/>
                  </a:solidFill>
                  <a:latin typeface="Segoe UI Light" charset="0"/>
                  <a:ea typeface="Arial Unicode MS" panose="020B0604020202020204" pitchFamily="34" charset="-128"/>
                  <a:cs typeface="Segoe UI Light" charset="0"/>
                </a:rPr>
                <a:t>Mngt</a:t>
              </a:r>
              <a:endParaRPr lang="en-US" sz="764" dirty="0">
                <a:solidFill>
                  <a:prstClr val="white"/>
                </a:solidFill>
                <a:latin typeface="Segoe UI Light" charset="0"/>
                <a:ea typeface="Arial Unicode MS" panose="020B0604020202020204" pitchFamily="34" charset="-128"/>
                <a:cs typeface="Segoe UI Light" charset="0"/>
              </a:endParaRPr>
            </a:p>
          </p:txBody>
        </p:sp>
        <p:pic>
          <p:nvPicPr>
            <p:cNvPr id="272" name="Picture 271"/>
            <p:cNvPicPr>
              <a:picLocks noChangeAspect="1"/>
            </p:cNvPicPr>
            <p:nvPr/>
          </p:nvPicPr>
          <p:blipFill>
            <a:blip r:embed="rId33"/>
            <a:stretch>
              <a:fillRect/>
            </a:stretch>
          </p:blipFill>
          <p:spPr>
            <a:xfrm>
              <a:off x="11248838" y="2615973"/>
              <a:ext cx="245456" cy="317924"/>
            </a:xfrm>
            <a:prstGeom prst="rect">
              <a:avLst/>
            </a:prstGeom>
          </p:spPr>
        </p:pic>
      </p:grpSp>
      <p:grpSp>
        <p:nvGrpSpPr>
          <p:cNvPr id="339" name="Group 338"/>
          <p:cNvGrpSpPr/>
          <p:nvPr/>
        </p:nvGrpSpPr>
        <p:grpSpPr>
          <a:xfrm>
            <a:off x="11156110" y="2838445"/>
            <a:ext cx="999639" cy="313569"/>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Operational</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Insights</a:t>
              </a:r>
            </a:p>
          </p:txBody>
        </p:sp>
        <p:pic>
          <p:nvPicPr>
            <p:cNvPr id="330" name="Picture 329" descr="Operational Insights.png"/>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35" name="Rectangle 34"/>
          <p:cNvSpPr/>
          <p:nvPr/>
        </p:nvSpPr>
        <p:spPr bwMode="auto">
          <a:xfrm>
            <a:off x="2046914" y="1125458"/>
            <a:ext cx="2105468" cy="137166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344" name="Group 343"/>
          <p:cNvGrpSpPr/>
          <p:nvPr/>
        </p:nvGrpSpPr>
        <p:grpSpPr>
          <a:xfrm>
            <a:off x="2184794" y="1508608"/>
            <a:ext cx="1000085" cy="337582"/>
            <a:chOff x="3533110" y="1950842"/>
            <a:chExt cx="1001364" cy="338014"/>
          </a:xfrm>
        </p:grpSpPr>
        <p:sp>
          <p:nvSpPr>
            <p:cNvPr id="145" name="TextBox 144"/>
            <p:cNvSpPr txBox="1"/>
            <p:nvPr/>
          </p:nvSpPr>
          <p:spPr>
            <a:xfrm>
              <a:off x="3875318" y="1987750"/>
              <a:ext cx="659156" cy="30110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Cloud</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Services</a:t>
              </a:r>
            </a:p>
          </p:txBody>
        </p:sp>
        <p:pic>
          <p:nvPicPr>
            <p:cNvPr id="146" name="Picture 14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345" name="Group 344"/>
          <p:cNvGrpSpPr/>
          <p:nvPr/>
        </p:nvGrpSpPr>
        <p:grpSpPr>
          <a:xfrm>
            <a:off x="2214135" y="1971389"/>
            <a:ext cx="1006455" cy="386008"/>
            <a:chOff x="3562490" y="2321749"/>
            <a:chExt cx="1007741" cy="386501"/>
          </a:xfrm>
        </p:grpSpPr>
        <p:sp>
          <p:nvSpPr>
            <p:cNvPr id="147" name="TextBox 146"/>
            <p:cNvSpPr txBox="1"/>
            <p:nvPr/>
          </p:nvSpPr>
          <p:spPr>
            <a:xfrm>
              <a:off x="3911075" y="2407144"/>
              <a:ext cx="659156" cy="30110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Batch</a:t>
              </a:r>
            </a:p>
          </p:txBody>
        </p:sp>
        <p:pic>
          <p:nvPicPr>
            <p:cNvPr id="148" name="Picture 14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346" name="Group 345"/>
          <p:cNvGrpSpPr/>
          <p:nvPr/>
        </p:nvGrpSpPr>
        <p:grpSpPr>
          <a:xfrm>
            <a:off x="3131143" y="1978425"/>
            <a:ext cx="999383" cy="378298"/>
            <a:chOff x="4132786" y="2318520"/>
            <a:chExt cx="1000660" cy="378781"/>
          </a:xfrm>
        </p:grpSpPr>
        <p:sp>
          <p:nvSpPr>
            <p:cNvPr id="149" name="TextBox 148"/>
            <p:cNvSpPr txBox="1"/>
            <p:nvPr/>
          </p:nvSpPr>
          <p:spPr>
            <a:xfrm>
              <a:off x="4474290" y="2396195"/>
              <a:ext cx="659156" cy="301106"/>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Remote App</a:t>
              </a:r>
            </a:p>
          </p:txBody>
        </p:sp>
        <p:pic>
          <p:nvPicPr>
            <p:cNvPr id="150" name="Picture 149"/>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349" name="TextBox 348"/>
          <p:cNvSpPr txBox="1"/>
          <p:nvPr/>
        </p:nvSpPr>
        <p:spPr>
          <a:xfrm>
            <a:off x="3469144" y="1545468"/>
            <a:ext cx="658314" cy="300722"/>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Service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Fabric</a:t>
            </a:r>
          </a:p>
        </p:txBody>
      </p:sp>
      <p:sp>
        <p:nvSpPr>
          <p:cNvPr id="360" name="Freeform 359"/>
          <p:cNvSpPr/>
          <p:nvPr/>
        </p:nvSpPr>
        <p:spPr bwMode="auto">
          <a:xfrm>
            <a:off x="3127530" y="1529299"/>
            <a:ext cx="282081" cy="271118"/>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42" name="Rectangle 41"/>
          <p:cNvSpPr/>
          <p:nvPr/>
        </p:nvSpPr>
        <p:spPr bwMode="auto">
          <a:xfrm>
            <a:off x="8150861" y="1105573"/>
            <a:ext cx="2222350" cy="137166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44" name="Group 143"/>
          <p:cNvGrpSpPr/>
          <p:nvPr/>
        </p:nvGrpSpPr>
        <p:grpSpPr>
          <a:xfrm>
            <a:off x="8293629" y="1553994"/>
            <a:ext cx="1014941" cy="308701"/>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Visual Studio</a:t>
              </a:r>
            </a:p>
          </p:txBody>
        </p:sp>
        <p:pic>
          <p:nvPicPr>
            <p:cNvPr id="168" name="Picture 167" descr="Visual Studio Online.png"/>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373937" y="2030544"/>
            <a:ext cx="1032398" cy="303864"/>
            <a:chOff x="10156761" y="2472651"/>
            <a:chExt cx="1033718" cy="304252"/>
          </a:xfrm>
        </p:grpSpPr>
        <p:sp>
          <p:nvSpPr>
            <p:cNvPr id="169" name="TextBox 168"/>
            <p:cNvSpPr txBox="1"/>
            <p:nvPr/>
          </p:nvSpPr>
          <p:spPr>
            <a:xfrm>
              <a:off x="10531323" y="2475798"/>
              <a:ext cx="659156" cy="301105"/>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Application</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Insights</a:t>
              </a:r>
            </a:p>
          </p:txBody>
        </p:sp>
        <p:pic>
          <p:nvPicPr>
            <p:cNvPr id="170" name="Picture 169" descr="Application Insights.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361" name="Group 360"/>
          <p:cNvGrpSpPr/>
          <p:nvPr/>
        </p:nvGrpSpPr>
        <p:grpSpPr>
          <a:xfrm>
            <a:off x="9390273" y="1538154"/>
            <a:ext cx="895747" cy="317406"/>
            <a:chOff x="10173117" y="1979632"/>
            <a:chExt cx="896892" cy="317811"/>
          </a:xfrm>
        </p:grpSpPr>
        <p:pic>
          <p:nvPicPr>
            <p:cNvPr id="273" name="Picture 272"/>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Azure SDK</a:t>
              </a:r>
            </a:p>
          </p:txBody>
        </p:sp>
      </p:grpSp>
      <p:grpSp>
        <p:nvGrpSpPr>
          <p:cNvPr id="374" name="Group 373"/>
          <p:cNvGrpSpPr/>
          <p:nvPr/>
        </p:nvGrpSpPr>
        <p:grpSpPr>
          <a:xfrm>
            <a:off x="8293607" y="2015676"/>
            <a:ext cx="1006429" cy="306769"/>
            <a:chOff x="8298657" y="1380994"/>
            <a:chExt cx="1007716" cy="307161"/>
          </a:xfrm>
        </p:grpSpPr>
        <p:sp>
          <p:nvSpPr>
            <p:cNvPr id="239" name="TextBox 238"/>
            <p:cNvSpPr txBox="1"/>
            <p:nvPr/>
          </p:nvSpPr>
          <p:spPr>
            <a:xfrm>
              <a:off x="8645535" y="1438130"/>
              <a:ext cx="660838" cy="250025"/>
            </a:xfrm>
            <a:prstGeom prst="rect">
              <a:avLst/>
            </a:prstGeom>
            <a:noFill/>
            <a:ln>
              <a:noFill/>
            </a:ln>
          </p:spPr>
          <p:txBody>
            <a:bodyPr wrap="none" lIns="0" tIns="27935" rIns="0" bIns="0" rtlCol="0" anchor="t">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Team Project</a:t>
              </a:r>
            </a:p>
          </p:txBody>
        </p:sp>
        <p:sp>
          <p:nvSpPr>
            <p:cNvPr id="371"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grpSp>
        <p:nvGrpSpPr>
          <p:cNvPr id="243" name="Group 242"/>
          <p:cNvGrpSpPr/>
          <p:nvPr/>
        </p:nvGrpSpPr>
        <p:grpSpPr>
          <a:xfrm>
            <a:off x="135048" y="5505122"/>
            <a:ext cx="2625815" cy="788386"/>
            <a:chOff x="127272" y="4931023"/>
            <a:chExt cx="2629171" cy="789394"/>
          </a:xfrm>
        </p:grpSpPr>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43" name="Rectangle 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44" name="Rectangle 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62" name="Rectangle 61"/>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396" name="Picture 395"/>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412" name="Group 411"/>
            <p:cNvGrpSpPr/>
            <p:nvPr/>
          </p:nvGrpSpPr>
          <p:grpSpPr>
            <a:xfrm>
              <a:off x="1848962" y="5310201"/>
              <a:ext cx="221053" cy="170255"/>
              <a:chOff x="1403201"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398" name="Diamond 397"/>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399" name="Diamond 398"/>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sp>
            <p:nvSpPr>
              <p:cNvPr id="403"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406" name="Diamond 405"/>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407" name="Diamond 406"/>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410" name="Diamond 40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sp>
              <p:nvSpPr>
                <p:cNvPr id="411" name="Diamond 41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grpSp>
        </p:grpSp>
      </p:grpSp>
      <p:grpSp>
        <p:nvGrpSpPr>
          <p:cNvPr id="16" name="Group 15"/>
          <p:cNvGrpSpPr/>
          <p:nvPr/>
        </p:nvGrpSpPr>
        <p:grpSpPr>
          <a:xfrm>
            <a:off x="132592" y="459276"/>
            <a:ext cx="1370037" cy="4477923"/>
            <a:chOff x="426849" y="90536"/>
            <a:chExt cx="1371788" cy="4483646"/>
          </a:xfrm>
        </p:grpSpPr>
        <p:sp>
          <p:nvSpPr>
            <p:cNvPr id="238" name="Rectangle 237"/>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766" fontAlgn="base">
                <a:lnSpc>
                  <a:spcPct val="90000"/>
                </a:lnSpc>
                <a:defRPr/>
              </a:pPr>
              <a:endParaRPr lang="en-US" sz="1198" b="1" kern="0" dirty="0">
                <a:solidFill>
                  <a:srgbClr val="FFFFFF"/>
                </a:solidFill>
                <a:latin typeface="Segoe UI Light" charset="0"/>
                <a:ea typeface="Segoe UI Light" charset="0"/>
                <a:cs typeface="Segoe UI Light" charset="0"/>
              </a:endParaRPr>
            </a:p>
          </p:txBody>
        </p:sp>
        <p:grpSp>
          <p:nvGrpSpPr>
            <p:cNvPr id="334" name="Group 333"/>
            <p:cNvGrpSpPr/>
            <p:nvPr/>
          </p:nvGrpSpPr>
          <p:grpSpPr>
            <a:xfrm>
              <a:off x="559925" y="1337022"/>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Active</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Directory</a:t>
                </a:r>
              </a:p>
            </p:txBody>
          </p:sp>
          <p:pic>
            <p:nvPicPr>
              <p:cNvPr id="194" name="Picture 193" descr="Azure Active Directo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92781" y="1896250"/>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Multi-Factor</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Authentication</a:t>
                </a:r>
              </a:p>
            </p:txBody>
          </p:sp>
          <p:pic>
            <p:nvPicPr>
              <p:cNvPr id="196" name="Picture 195" descr="Multi-Factor Authentication.png"/>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6764" y="245314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Automation</a:t>
                </a:r>
              </a:p>
            </p:txBody>
          </p:sp>
          <p:pic>
            <p:nvPicPr>
              <p:cNvPr id="199" name="Picture 198" descr="Azure automation.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76737" y="796962"/>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Portal</a:t>
                </a:r>
              </a:p>
            </p:txBody>
          </p:sp>
          <p:pic>
            <p:nvPicPr>
              <p:cNvPr id="201" name="Picture 200" descr="Azure subscription.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62791" y="2957202"/>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Key Vault</a:t>
                </a:r>
              </a:p>
            </p:txBody>
          </p:sp>
          <p:pic>
            <p:nvPicPr>
              <p:cNvPr id="205" name="Picture 204" descr="AzureKeyVault_icon_white.png"/>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36" name="Group 335"/>
            <p:cNvGrpSpPr/>
            <p:nvPr/>
          </p:nvGrpSpPr>
          <p:grpSpPr>
            <a:xfrm>
              <a:off x="547196" y="346125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Store /</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Marketplace</a:t>
                </a:r>
              </a:p>
            </p:txBody>
          </p:sp>
          <p:pic>
            <p:nvPicPr>
              <p:cNvPr id="231" name="Picture 230" descr="Azure Marketplace.png"/>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417" name="Group 416"/>
            <p:cNvGrpSpPr/>
            <p:nvPr/>
          </p:nvGrpSpPr>
          <p:grpSpPr>
            <a:xfrm>
              <a:off x="559429" y="4065187"/>
              <a:ext cx="1008388" cy="309244"/>
              <a:chOff x="559429" y="4065187"/>
              <a:chExt cx="1008388" cy="309244"/>
            </a:xfrm>
          </p:grpSpPr>
          <p:pic>
            <p:nvPicPr>
              <p:cNvPr id="413" name="Picture 412"/>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35" rIns="0" bIns="0" rtlCol="0">
                <a:noAutofit/>
              </a:bodyPr>
              <a:lstStyle/>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VM Image Gallery</a:t>
                </a:r>
              </a:p>
              <a:p>
                <a:pPr defTabSz="931132" eaLnBrk="0" fontAlgn="base" hangingPunct="0">
                  <a:lnSpc>
                    <a:spcPts val="815"/>
                  </a:lnSpc>
                  <a:spcBef>
                    <a:spcPct val="0"/>
                  </a:spcBef>
                  <a:spcAft>
                    <a:spcPct val="0"/>
                  </a:spcAft>
                  <a:defRPr/>
                </a:pPr>
                <a:r>
                  <a:rPr lang="en-US" sz="764"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23" name="Group 22"/>
          <p:cNvGrpSpPr/>
          <p:nvPr/>
        </p:nvGrpSpPr>
        <p:grpSpPr>
          <a:xfrm>
            <a:off x="6023564" y="5505121"/>
            <a:ext cx="6283716" cy="788796"/>
            <a:chOff x="6023314" y="4931023"/>
            <a:chExt cx="6291748" cy="789804"/>
          </a:xfrm>
        </p:grpSpPr>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323" tIns="91323" rIns="91323" bIns="91323" numCol="1" spcCol="0" rtlCol="0" fromWordArt="0" anchor="t" anchorCtr="0" forceAA="0" compatLnSpc="1">
              <a:prstTxWarp prst="textNoShape">
                <a:avLst/>
              </a:prstTxWarp>
              <a:noAutofit/>
            </a:bodyPr>
            <a:lstStyle/>
            <a:p>
              <a:pPr defTabSz="912766" fontAlgn="base">
                <a:lnSpc>
                  <a:spcPct val="90000"/>
                </a:lnSpc>
                <a:defRPr/>
              </a:pPr>
              <a:r>
                <a:rPr lang="en-US" sz="1098"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24" name="Rectangle 23"/>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27" name="Rectangle 26"/>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28" name="Rectangle 27"/>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29" name="Rectangle 28"/>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30" name="Rectangle 29"/>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34" name="Rectangle 33"/>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247" name="Rectangle 246"/>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499" tIns="45661" rIns="0" bIns="143245" numCol="1" spcCol="0" rtlCol="0" fromWordArt="0" anchor="t" anchorCtr="0" forceAA="0" compatLnSpc="1">
              <a:prstTxWarp prst="textNoShape">
                <a:avLst/>
              </a:prstTxWarp>
              <a:noAutofit/>
            </a:bodyPr>
            <a:lstStyle/>
            <a:p>
              <a:pPr defTabSz="912766" fontAlgn="base">
                <a:lnSpc>
                  <a:spcPct val="90000"/>
                </a:lnSpc>
                <a:defRPr/>
              </a:pPr>
              <a:r>
                <a:rPr lang="en-US" sz="799"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227" name="Picture 226"/>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228" name="Picture 227"/>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89" name="Picture 88"/>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algn="ctr" defTabSz="931287" fontAlgn="base">
                <a:lnSpc>
                  <a:spcPct val="90000"/>
                </a:lnSpc>
                <a:spcBef>
                  <a:spcPct val="0"/>
                </a:spcBef>
                <a:spcAft>
                  <a:spcPct val="0"/>
                </a:spcAft>
                <a:defRPr/>
              </a:pPr>
              <a:endParaRPr lang="en-US" sz="1998" b="1" dirty="0">
                <a:solidFill>
                  <a:srgbClr val="333333"/>
                </a:solidFill>
                <a:latin typeface="Segoe UI Light" charset="0"/>
                <a:ea typeface="Segoe UI Light" charset="0"/>
                <a:cs typeface="Segoe UI Light" charset="0"/>
              </a:endParaRPr>
            </a:p>
          </p:txBody>
        </p:sp>
        <p:pic>
          <p:nvPicPr>
            <p:cNvPr id="4" name="Picture 3"/>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0" name="Picture 9"/>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12" name="Picture 11"/>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18" name="Rectangle 17"/>
          <p:cNvSpPr/>
          <p:nvPr/>
        </p:nvSpPr>
        <p:spPr bwMode="auto">
          <a:xfrm>
            <a:off x="132592" y="459275"/>
            <a:ext cx="1370037" cy="434371"/>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ctr" anchorCtr="0" forceAA="0" compatLnSpc="1">
            <a:prstTxWarp prst="textNoShape">
              <a:avLst/>
            </a:prstTxWarp>
            <a:noAutofit/>
          </a:bodyPr>
          <a:lstStyle/>
          <a:p>
            <a:pPr algn="ctr" defTabSz="912766" fontAlgn="base">
              <a:lnSpc>
                <a:spcPct val="90000"/>
              </a:lnSpc>
              <a:defRPr/>
            </a:pPr>
            <a:r>
              <a:rPr lang="en-US" sz="1048" kern="0" cap="all" dirty="0">
                <a:solidFill>
                  <a:srgbClr val="FFFFFF"/>
                </a:solidFill>
                <a:latin typeface="Segoe UI Light" charset="0"/>
                <a:ea typeface="Segoe UI Light" charset="0"/>
                <a:cs typeface="Segoe UI Light" charset="0"/>
              </a:rPr>
              <a:t>Security &amp; Management</a:t>
            </a:r>
          </a:p>
        </p:txBody>
      </p:sp>
      <p:sp>
        <p:nvSpPr>
          <p:cNvPr id="240" name="Rectangle 239"/>
          <p:cNvSpPr/>
          <p:nvPr/>
        </p:nvSpPr>
        <p:spPr bwMode="auto">
          <a:xfrm>
            <a:off x="1629805" y="442442"/>
            <a:ext cx="9154597" cy="440602"/>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ctr" anchorCtr="0" forceAA="0" compatLnSpc="1">
            <a:prstTxWarp prst="textNoShape">
              <a:avLst/>
            </a:prstTxWarp>
            <a:noAutofit/>
          </a:bodyPr>
          <a:lstStyle/>
          <a:p>
            <a:pPr algn="ctr" defTabSz="912766" fontAlgn="base">
              <a:lnSpc>
                <a:spcPct val="90000"/>
              </a:lnSpc>
              <a:defRPr/>
            </a:pPr>
            <a:r>
              <a:rPr lang="en-US" sz="1597" kern="0" cap="all" dirty="0">
                <a:solidFill>
                  <a:srgbClr val="FFFFFF"/>
                </a:solidFill>
                <a:latin typeface="Segoe UI Light" charset="0"/>
                <a:ea typeface="Segoe UI Light" charset="0"/>
                <a:cs typeface="Segoe UI Light" charset="0"/>
              </a:rPr>
              <a:t>Platform Services</a:t>
            </a:r>
          </a:p>
        </p:txBody>
      </p:sp>
      <p:sp>
        <p:nvSpPr>
          <p:cNvPr id="241" name="Rectangle 240"/>
          <p:cNvSpPr/>
          <p:nvPr/>
        </p:nvSpPr>
        <p:spPr bwMode="auto">
          <a:xfrm>
            <a:off x="10936606" y="442892"/>
            <a:ext cx="1370037" cy="434371"/>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ctr" anchorCtr="0" forceAA="0" compatLnSpc="1">
            <a:prstTxWarp prst="textNoShape">
              <a:avLst/>
            </a:prstTxWarp>
            <a:noAutofit/>
          </a:bodyPr>
          <a:lstStyle/>
          <a:p>
            <a:pPr algn="ctr" defTabSz="912766" fontAlgn="base">
              <a:lnSpc>
                <a:spcPct val="90000"/>
              </a:lnSpc>
              <a:defRPr/>
            </a:pPr>
            <a:r>
              <a:rPr lang="en-US" sz="1048" kern="0" cap="all" dirty="0">
                <a:solidFill>
                  <a:srgbClr val="FFFFFF"/>
                </a:solidFill>
                <a:latin typeface="Segoe UI Light" charset="0"/>
                <a:ea typeface="Segoe UI Light" charset="0"/>
                <a:cs typeface="Segoe UI Light" charset="0"/>
              </a:rPr>
              <a:t>Hybrid Operations</a:t>
            </a:r>
          </a:p>
        </p:txBody>
      </p:sp>
      <p:cxnSp>
        <p:nvCxnSpPr>
          <p:cNvPr id="21" name="Straight Connector 20"/>
          <p:cNvCxnSpPr/>
          <p:nvPr/>
        </p:nvCxnSpPr>
        <p:spPr>
          <a:xfrm>
            <a:off x="7938" y="5107182"/>
            <a:ext cx="12420600"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4240781" y="1080859"/>
            <a:ext cx="3796290" cy="1444763"/>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570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212296" y="2760786"/>
            <a:ext cx="10506075" cy="1034129"/>
          </a:xfrm>
          <a:prstGeom prst="rect">
            <a:avLst/>
          </a:prstGeom>
          <a:noFill/>
        </p:spPr>
        <p:txBody>
          <a:bodyPr vert="horz" wrap="square" lIns="182880" tIns="146304" rIns="182880" bIns="146304" rtlCol="0">
            <a:spAutoFit/>
          </a:bodyPr>
          <a:lstStyle>
            <a:lvl1pPr marL="0" marR="0" indent="0" algn="l" defTabSz="931710" rtl="0" eaLnBrk="1" fontAlgn="auto" latinLnBrk="0" hangingPunct="1">
              <a:lnSpc>
                <a:spcPct val="90000"/>
              </a:lnSpc>
              <a:spcBef>
                <a:spcPts val="0"/>
              </a:spcBef>
              <a:spcAft>
                <a:spcPts val="0"/>
              </a:spcAft>
              <a:buClr>
                <a:schemeClr val="bg1"/>
              </a:buClr>
              <a:buSzPct val="100000"/>
              <a:buFontTx/>
              <a:buNone/>
              <a:tabLst/>
              <a:defRPr sz="4200" kern="1200" spc="0" baseline="0">
                <a:gradFill>
                  <a:gsLst>
                    <a:gs pos="0">
                      <a:schemeClr val="tx1"/>
                    </a:gs>
                    <a:gs pos="100000">
                      <a:schemeClr val="tx1"/>
                    </a:gs>
                  </a:gsLst>
                  <a:lin ang="5400000" scaled="0"/>
                </a:gra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marL="0" marR="0" lvl="0" indent="0" algn="l" defTabSz="931710" rtl="0" eaLnBrk="1" fontAlgn="auto" latinLnBrk="0" hangingPunct="1">
              <a:lnSpc>
                <a:spcPct val="100000"/>
              </a:lnSpc>
              <a:spcBef>
                <a:spcPts val="0"/>
              </a:spcBef>
              <a:spcAft>
                <a:spcPts val="0"/>
              </a:spcAft>
              <a:buClr>
                <a:schemeClr val="bg1"/>
              </a:buClr>
              <a:buSzPct val="100000"/>
              <a:buFontTx/>
              <a:buNone/>
              <a:tabLst/>
              <a:defRPr/>
            </a:pPr>
            <a:r>
              <a:rPr kumimoji="0" lang="de-DE" sz="4800" b="0" i="0" u="none" strike="noStrike" kern="1200" cap="none" spc="0" normalizeH="0" baseline="0" noProof="0" dirty="0" smtClean="0">
                <a:ln>
                  <a:noFill/>
                </a:ln>
                <a:gradFill>
                  <a:gsLst>
                    <a:gs pos="0">
                      <a:schemeClr val="tx1"/>
                    </a:gs>
                    <a:gs pos="100000">
                      <a:schemeClr val="tx1"/>
                    </a:gs>
                  </a:gsLst>
                  <a:lin ang="5400000" scaled="0"/>
                </a:gradFill>
                <a:effectLst/>
                <a:uLnTx/>
                <a:uFillTx/>
                <a:latin typeface="+mj-lt"/>
                <a:ea typeface="+mn-ea"/>
                <a:cs typeface="+mn-cs"/>
              </a:rPr>
              <a:t>Building</a:t>
            </a:r>
            <a:r>
              <a:rPr kumimoji="0" lang="de-DE" sz="4800" b="0" i="0" u="none" strike="noStrike" kern="1200" cap="none" spc="0" normalizeH="0" noProof="0" dirty="0" smtClean="0">
                <a:ln>
                  <a:noFill/>
                </a:ln>
                <a:gradFill>
                  <a:gsLst>
                    <a:gs pos="0">
                      <a:schemeClr val="tx1"/>
                    </a:gs>
                    <a:gs pos="100000">
                      <a:schemeClr val="tx1"/>
                    </a:gs>
                  </a:gsLst>
                  <a:lin ang="5400000" scaled="0"/>
                </a:gradFill>
                <a:effectLst/>
                <a:uLnTx/>
                <a:uFillTx/>
                <a:latin typeface="+mj-lt"/>
                <a:ea typeface="+mn-ea"/>
                <a:cs typeface="+mn-cs"/>
              </a:rPr>
              <a:t> iOS Apps </a:t>
            </a:r>
            <a:r>
              <a:rPr kumimoji="0" lang="de-DE" sz="4800" b="0" i="0" u="none" strike="noStrike" kern="1200" cap="none" spc="0" normalizeH="0" noProof="0" dirty="0" err="1" smtClean="0">
                <a:ln>
                  <a:noFill/>
                </a:ln>
                <a:gradFill>
                  <a:gsLst>
                    <a:gs pos="0">
                      <a:schemeClr val="tx1"/>
                    </a:gs>
                    <a:gs pos="100000">
                      <a:schemeClr val="tx1"/>
                    </a:gs>
                  </a:gsLst>
                  <a:lin ang="5400000" scaled="0"/>
                </a:gradFill>
                <a:effectLst/>
                <a:uLnTx/>
                <a:uFillTx/>
                <a:latin typeface="+mj-lt"/>
                <a:ea typeface="+mn-ea"/>
                <a:cs typeface="+mn-cs"/>
              </a:rPr>
              <a:t>with</a:t>
            </a:r>
            <a:r>
              <a:rPr kumimoji="0" lang="de-DE" sz="4800" b="0" i="0" u="none" strike="noStrike" kern="1200" cap="none" spc="0" normalizeH="0" noProof="0" dirty="0" smtClean="0">
                <a:ln>
                  <a:noFill/>
                </a:ln>
                <a:gradFill>
                  <a:gsLst>
                    <a:gs pos="0">
                      <a:schemeClr val="tx1"/>
                    </a:gs>
                    <a:gs pos="100000">
                      <a:schemeClr val="tx1"/>
                    </a:gs>
                  </a:gsLst>
                  <a:lin ang="5400000" scaled="0"/>
                </a:gradFill>
                <a:effectLst/>
                <a:uLnTx/>
                <a:uFillTx/>
                <a:latin typeface="+mj-lt"/>
                <a:ea typeface="+mn-ea"/>
                <a:cs typeface="+mn-cs"/>
              </a:rPr>
              <a:t> </a:t>
            </a:r>
            <a:r>
              <a:rPr kumimoji="0" lang="de-DE" sz="4800" b="0" i="0" u="none" strike="noStrike" kern="1200" cap="none" spc="0" normalizeH="0" noProof="0" dirty="0" err="1" smtClean="0">
                <a:ln>
                  <a:noFill/>
                </a:ln>
                <a:gradFill>
                  <a:gsLst>
                    <a:gs pos="0">
                      <a:schemeClr val="tx1"/>
                    </a:gs>
                    <a:gs pos="100000">
                      <a:schemeClr val="tx1"/>
                    </a:gs>
                  </a:gsLst>
                  <a:lin ang="5400000" scaled="0"/>
                </a:gradFill>
                <a:effectLst/>
                <a:uLnTx/>
                <a:uFillTx/>
                <a:latin typeface="+mj-lt"/>
                <a:ea typeface="+mn-ea"/>
                <a:cs typeface="+mn-cs"/>
              </a:rPr>
              <a:t>Azure</a:t>
            </a:r>
            <a:endParaRPr kumimoji="0" lang="de-DE" sz="4800" b="0" i="0" u="none" strike="noStrike" kern="1200" cap="none" spc="0" normalizeH="0" baseline="0" noProof="0" dirty="0">
              <a:ln>
                <a:noFill/>
              </a:ln>
              <a:gradFill>
                <a:gsLst>
                  <a:gs pos="0">
                    <a:schemeClr val="tx1"/>
                  </a:gs>
                  <a:gs pos="100000">
                    <a:schemeClr val="tx1"/>
                  </a:gs>
                </a:gsLst>
                <a:lin ang="5400000" scaled="0"/>
              </a:gradFill>
              <a:effectLst/>
              <a:uLnTx/>
              <a:uFillTx/>
              <a:latin typeface="+mj-lt"/>
              <a:ea typeface="+mn-ea"/>
              <a:cs typeface="+mn-cs"/>
            </a:endParaRPr>
          </a:p>
        </p:txBody>
      </p:sp>
      <p:grpSp>
        <p:nvGrpSpPr>
          <p:cNvPr id="60" name="Group 59"/>
          <p:cNvGrpSpPr/>
          <p:nvPr/>
        </p:nvGrpSpPr>
        <p:grpSpPr>
          <a:xfrm>
            <a:off x="10155777" y="4262206"/>
            <a:ext cx="2280698" cy="2724382"/>
            <a:chOff x="6751637" y="4441068"/>
            <a:chExt cx="2130965" cy="2545520"/>
          </a:xfrm>
        </p:grpSpPr>
        <p:sp>
          <p:nvSpPr>
            <p:cNvPr id="61" name="Rectangle 117"/>
            <p:cNvSpPr>
              <a:spLocks noChangeArrowheads="1"/>
            </p:cNvSpPr>
            <p:nvPr/>
          </p:nvSpPr>
          <p:spPr bwMode="auto">
            <a:xfrm>
              <a:off x="8248213" y="4441069"/>
              <a:ext cx="634389" cy="2545518"/>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2" name="Isosceles Triangle 61"/>
            <p:cNvSpPr/>
            <p:nvPr/>
          </p:nvSpPr>
          <p:spPr bwMode="auto">
            <a:xfrm rot="10800000" flipH="1">
              <a:off x="7658732" y="5312101"/>
              <a:ext cx="511264" cy="771991"/>
            </a:xfrm>
            <a:prstGeom prst="triangle">
              <a:avLst>
                <a:gd name="adj" fmla="val 0"/>
              </a:avLst>
            </a:prstGeom>
            <a:solidFill>
              <a:srgbClr val="045B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42"/>
            <p:cNvSpPr>
              <a:spLocks noChangeArrowheads="1"/>
            </p:cNvSpPr>
            <p:nvPr/>
          </p:nvSpPr>
          <p:spPr bwMode="auto">
            <a:xfrm>
              <a:off x="7309563" y="5798482"/>
              <a:ext cx="616956" cy="1188105"/>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46"/>
            <p:cNvSpPr>
              <a:spLocks/>
            </p:cNvSpPr>
            <p:nvPr/>
          </p:nvSpPr>
          <p:spPr bwMode="auto">
            <a:xfrm>
              <a:off x="7657405" y="5182958"/>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0093E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2" name="Rectangle 100"/>
            <p:cNvSpPr>
              <a:spLocks noChangeArrowheads="1"/>
            </p:cNvSpPr>
            <p:nvPr/>
          </p:nvSpPr>
          <p:spPr bwMode="auto">
            <a:xfrm>
              <a:off x="8096861" y="5609531"/>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4" name="Rectangle 102"/>
            <p:cNvSpPr>
              <a:spLocks noChangeArrowheads="1"/>
            </p:cNvSpPr>
            <p:nvPr/>
          </p:nvSpPr>
          <p:spPr bwMode="auto">
            <a:xfrm>
              <a:off x="7909341" y="5864329"/>
              <a:ext cx="84456"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Rectangle 103"/>
            <p:cNvSpPr>
              <a:spLocks noChangeArrowheads="1"/>
            </p:cNvSpPr>
            <p:nvPr/>
          </p:nvSpPr>
          <p:spPr bwMode="auto">
            <a:xfrm>
              <a:off x="8096861" y="5864329"/>
              <a:ext cx="88750" cy="18465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Rectangle 104"/>
            <p:cNvSpPr>
              <a:spLocks noChangeArrowheads="1"/>
            </p:cNvSpPr>
            <p:nvPr/>
          </p:nvSpPr>
          <p:spPr bwMode="auto">
            <a:xfrm>
              <a:off x="7717526"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7" name="Rectangle 105"/>
            <p:cNvSpPr>
              <a:spLocks noChangeArrowheads="1"/>
            </p:cNvSpPr>
            <p:nvPr/>
          </p:nvSpPr>
          <p:spPr bwMode="auto">
            <a:xfrm>
              <a:off x="7909341" y="6120559"/>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8" name="Rectangle 106"/>
            <p:cNvSpPr>
              <a:spLocks noChangeArrowheads="1"/>
            </p:cNvSpPr>
            <p:nvPr/>
          </p:nvSpPr>
          <p:spPr bwMode="auto">
            <a:xfrm>
              <a:off x="8096861" y="6120559"/>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9" name="Rectangle 107"/>
            <p:cNvSpPr>
              <a:spLocks noChangeArrowheads="1"/>
            </p:cNvSpPr>
            <p:nvPr/>
          </p:nvSpPr>
          <p:spPr bwMode="auto">
            <a:xfrm>
              <a:off x="7717526"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0" name="Rectangle 108"/>
            <p:cNvSpPr>
              <a:spLocks noChangeArrowheads="1"/>
            </p:cNvSpPr>
            <p:nvPr/>
          </p:nvSpPr>
          <p:spPr bwMode="auto">
            <a:xfrm>
              <a:off x="7909341" y="6375358"/>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1" name="Rectangle 109"/>
            <p:cNvSpPr>
              <a:spLocks noChangeArrowheads="1"/>
            </p:cNvSpPr>
            <p:nvPr/>
          </p:nvSpPr>
          <p:spPr bwMode="auto">
            <a:xfrm>
              <a:off x="8096861" y="6375358"/>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Rectangle 110"/>
            <p:cNvSpPr>
              <a:spLocks noChangeArrowheads="1"/>
            </p:cNvSpPr>
            <p:nvPr/>
          </p:nvSpPr>
          <p:spPr bwMode="auto">
            <a:xfrm>
              <a:off x="7717526"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3" name="Rectangle 111"/>
            <p:cNvSpPr>
              <a:spLocks noChangeArrowheads="1"/>
            </p:cNvSpPr>
            <p:nvPr/>
          </p:nvSpPr>
          <p:spPr bwMode="auto">
            <a:xfrm>
              <a:off x="7909341" y="6630156"/>
              <a:ext cx="84456"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4" name="Rectangle 112"/>
            <p:cNvSpPr>
              <a:spLocks noChangeArrowheads="1"/>
            </p:cNvSpPr>
            <p:nvPr/>
          </p:nvSpPr>
          <p:spPr bwMode="auto">
            <a:xfrm>
              <a:off x="8096861" y="6630156"/>
              <a:ext cx="88750" cy="180363"/>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5" name="Rectangle 116"/>
            <p:cNvSpPr>
              <a:spLocks noChangeArrowheads="1"/>
            </p:cNvSpPr>
            <p:nvPr/>
          </p:nvSpPr>
          <p:spPr bwMode="auto">
            <a:xfrm>
              <a:off x="6751637" y="5379381"/>
              <a:ext cx="321176" cy="160720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6" name="Rectangle 117"/>
            <p:cNvSpPr>
              <a:spLocks noChangeArrowheads="1"/>
            </p:cNvSpPr>
            <p:nvPr/>
          </p:nvSpPr>
          <p:spPr bwMode="auto">
            <a:xfrm>
              <a:off x="6909571" y="4941094"/>
              <a:ext cx="634389" cy="2045494"/>
            </a:xfrm>
            <a:prstGeom prst="rect">
              <a:avLst/>
            </a:prstGeom>
            <a:solidFill>
              <a:srgbClr val="045BA6"/>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28"/>
            <p:cNvSpPr>
              <a:spLocks noChangeArrowheads="1"/>
            </p:cNvSpPr>
            <p:nvPr/>
          </p:nvSpPr>
          <p:spPr bwMode="auto">
            <a:xfrm>
              <a:off x="6990528"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8" name="Rectangle 129"/>
            <p:cNvSpPr>
              <a:spLocks noChangeArrowheads="1"/>
            </p:cNvSpPr>
            <p:nvPr/>
          </p:nvSpPr>
          <p:spPr bwMode="auto">
            <a:xfrm>
              <a:off x="7125900"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9" name="Rectangle 130"/>
            <p:cNvSpPr>
              <a:spLocks noChangeArrowheads="1"/>
            </p:cNvSpPr>
            <p:nvPr/>
          </p:nvSpPr>
          <p:spPr bwMode="auto">
            <a:xfrm>
              <a:off x="7261272" y="5019717"/>
              <a:ext cx="65032"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Rectangle 131"/>
            <p:cNvSpPr>
              <a:spLocks noChangeArrowheads="1"/>
            </p:cNvSpPr>
            <p:nvPr/>
          </p:nvSpPr>
          <p:spPr bwMode="auto">
            <a:xfrm>
              <a:off x="7395316" y="5019717"/>
              <a:ext cx="66359" cy="16324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Rectangle 132"/>
            <p:cNvSpPr>
              <a:spLocks noChangeArrowheads="1"/>
            </p:cNvSpPr>
            <p:nvPr/>
          </p:nvSpPr>
          <p:spPr bwMode="auto">
            <a:xfrm>
              <a:off x="6990528"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Rectangle 133"/>
            <p:cNvSpPr>
              <a:spLocks noChangeArrowheads="1"/>
            </p:cNvSpPr>
            <p:nvPr/>
          </p:nvSpPr>
          <p:spPr bwMode="auto">
            <a:xfrm>
              <a:off x="7125900"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Rectangle 134"/>
            <p:cNvSpPr>
              <a:spLocks noChangeArrowheads="1"/>
            </p:cNvSpPr>
            <p:nvPr/>
          </p:nvSpPr>
          <p:spPr bwMode="auto">
            <a:xfrm>
              <a:off x="7261272" y="5255954"/>
              <a:ext cx="65032"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Rectangle 135"/>
            <p:cNvSpPr>
              <a:spLocks noChangeArrowheads="1"/>
            </p:cNvSpPr>
            <p:nvPr/>
          </p:nvSpPr>
          <p:spPr bwMode="auto">
            <a:xfrm>
              <a:off x="7395316" y="5255954"/>
              <a:ext cx="66359" cy="1592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36"/>
            <p:cNvSpPr>
              <a:spLocks noChangeArrowheads="1"/>
            </p:cNvSpPr>
            <p:nvPr/>
          </p:nvSpPr>
          <p:spPr bwMode="auto">
            <a:xfrm>
              <a:off x="6990528"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6" name="Rectangle 137"/>
            <p:cNvSpPr>
              <a:spLocks noChangeArrowheads="1"/>
            </p:cNvSpPr>
            <p:nvPr/>
          </p:nvSpPr>
          <p:spPr bwMode="auto">
            <a:xfrm>
              <a:off x="7125900"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7" name="Rectangle 138"/>
            <p:cNvSpPr>
              <a:spLocks noChangeArrowheads="1"/>
            </p:cNvSpPr>
            <p:nvPr/>
          </p:nvSpPr>
          <p:spPr bwMode="auto">
            <a:xfrm>
              <a:off x="7261272" y="5488209"/>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8" name="Rectangle 139"/>
            <p:cNvSpPr>
              <a:spLocks noChangeArrowheads="1"/>
            </p:cNvSpPr>
            <p:nvPr/>
          </p:nvSpPr>
          <p:spPr bwMode="auto">
            <a:xfrm>
              <a:off x="7395316" y="5488209"/>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9" name="Rectangle 140"/>
            <p:cNvSpPr>
              <a:spLocks noChangeArrowheads="1"/>
            </p:cNvSpPr>
            <p:nvPr/>
          </p:nvSpPr>
          <p:spPr bwMode="auto">
            <a:xfrm>
              <a:off x="6990528"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0" name="Rectangle 141"/>
            <p:cNvSpPr>
              <a:spLocks noChangeArrowheads="1"/>
            </p:cNvSpPr>
            <p:nvPr/>
          </p:nvSpPr>
          <p:spPr bwMode="auto">
            <a:xfrm>
              <a:off x="7125900"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1" name="Rectangle 142"/>
            <p:cNvSpPr>
              <a:spLocks noChangeArrowheads="1"/>
            </p:cNvSpPr>
            <p:nvPr/>
          </p:nvSpPr>
          <p:spPr bwMode="auto">
            <a:xfrm>
              <a:off x="7261272" y="5724446"/>
              <a:ext cx="65032"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2" name="Rectangle 143"/>
            <p:cNvSpPr>
              <a:spLocks noChangeArrowheads="1"/>
            </p:cNvSpPr>
            <p:nvPr/>
          </p:nvSpPr>
          <p:spPr bwMode="auto">
            <a:xfrm>
              <a:off x="7395316" y="5724446"/>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3" name="Rectangle 144"/>
            <p:cNvSpPr>
              <a:spLocks noChangeArrowheads="1"/>
            </p:cNvSpPr>
            <p:nvPr/>
          </p:nvSpPr>
          <p:spPr bwMode="auto">
            <a:xfrm>
              <a:off x="6990528"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4" name="Rectangle 145"/>
            <p:cNvSpPr>
              <a:spLocks noChangeArrowheads="1"/>
            </p:cNvSpPr>
            <p:nvPr/>
          </p:nvSpPr>
          <p:spPr bwMode="auto">
            <a:xfrm>
              <a:off x="7125900" y="5960683"/>
              <a:ext cx="66359" cy="164570"/>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5" name="Rectangle 146"/>
            <p:cNvSpPr>
              <a:spLocks noChangeArrowheads="1"/>
            </p:cNvSpPr>
            <p:nvPr/>
          </p:nvSpPr>
          <p:spPr bwMode="auto">
            <a:xfrm>
              <a:off x="7261272" y="5960683"/>
              <a:ext cx="65032"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ectangle 147"/>
            <p:cNvSpPr>
              <a:spLocks noChangeArrowheads="1"/>
            </p:cNvSpPr>
            <p:nvPr/>
          </p:nvSpPr>
          <p:spPr bwMode="auto">
            <a:xfrm>
              <a:off x="7395316" y="5960683"/>
              <a:ext cx="66359" cy="1645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7" name="Rectangle 148"/>
            <p:cNvSpPr>
              <a:spLocks noChangeArrowheads="1"/>
            </p:cNvSpPr>
            <p:nvPr/>
          </p:nvSpPr>
          <p:spPr bwMode="auto">
            <a:xfrm>
              <a:off x="6990528"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8" name="Rectangle 149"/>
            <p:cNvSpPr>
              <a:spLocks noChangeArrowheads="1"/>
            </p:cNvSpPr>
            <p:nvPr/>
          </p:nvSpPr>
          <p:spPr bwMode="auto">
            <a:xfrm>
              <a:off x="7125900"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9" name="Rectangle 150"/>
            <p:cNvSpPr>
              <a:spLocks noChangeArrowheads="1"/>
            </p:cNvSpPr>
            <p:nvPr/>
          </p:nvSpPr>
          <p:spPr bwMode="auto">
            <a:xfrm>
              <a:off x="7261272" y="6198247"/>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0" name="Rectangle 151"/>
            <p:cNvSpPr>
              <a:spLocks noChangeArrowheads="1"/>
            </p:cNvSpPr>
            <p:nvPr/>
          </p:nvSpPr>
          <p:spPr bwMode="auto">
            <a:xfrm>
              <a:off x="7395316" y="6198247"/>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1" name="Rectangle 152"/>
            <p:cNvSpPr>
              <a:spLocks noChangeArrowheads="1"/>
            </p:cNvSpPr>
            <p:nvPr/>
          </p:nvSpPr>
          <p:spPr bwMode="auto">
            <a:xfrm>
              <a:off x="6990528"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2" name="Rectangle 153"/>
            <p:cNvSpPr>
              <a:spLocks noChangeArrowheads="1"/>
            </p:cNvSpPr>
            <p:nvPr/>
          </p:nvSpPr>
          <p:spPr bwMode="auto">
            <a:xfrm>
              <a:off x="7125900"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Rectangle 154"/>
            <p:cNvSpPr>
              <a:spLocks noChangeArrowheads="1"/>
            </p:cNvSpPr>
            <p:nvPr/>
          </p:nvSpPr>
          <p:spPr bwMode="auto">
            <a:xfrm>
              <a:off x="7261272" y="6434484"/>
              <a:ext cx="65032"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Rectangle 155"/>
            <p:cNvSpPr>
              <a:spLocks noChangeArrowheads="1"/>
            </p:cNvSpPr>
            <p:nvPr/>
          </p:nvSpPr>
          <p:spPr bwMode="auto">
            <a:xfrm>
              <a:off x="7395316" y="6434484"/>
              <a:ext cx="66359" cy="15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Rectangle 156"/>
            <p:cNvSpPr>
              <a:spLocks noChangeArrowheads="1"/>
            </p:cNvSpPr>
            <p:nvPr/>
          </p:nvSpPr>
          <p:spPr bwMode="auto">
            <a:xfrm>
              <a:off x="6990528"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Rectangle 157"/>
            <p:cNvSpPr>
              <a:spLocks noChangeArrowheads="1"/>
            </p:cNvSpPr>
            <p:nvPr/>
          </p:nvSpPr>
          <p:spPr bwMode="auto">
            <a:xfrm>
              <a:off x="7125900"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Rectangle 158"/>
            <p:cNvSpPr>
              <a:spLocks noChangeArrowheads="1"/>
            </p:cNvSpPr>
            <p:nvPr/>
          </p:nvSpPr>
          <p:spPr bwMode="auto">
            <a:xfrm>
              <a:off x="7261272" y="6666739"/>
              <a:ext cx="65032"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Rectangle 159"/>
            <p:cNvSpPr>
              <a:spLocks noChangeArrowheads="1"/>
            </p:cNvSpPr>
            <p:nvPr/>
          </p:nvSpPr>
          <p:spPr bwMode="auto">
            <a:xfrm>
              <a:off x="7395316" y="6666739"/>
              <a:ext cx="66359" cy="16324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49" name="Group 148"/>
            <p:cNvGrpSpPr/>
            <p:nvPr/>
          </p:nvGrpSpPr>
          <p:grpSpPr>
            <a:xfrm>
              <a:off x="8353060" y="4441068"/>
              <a:ext cx="424695" cy="2545519"/>
              <a:chOff x="8546306" y="746197"/>
              <a:chExt cx="424695" cy="2545519"/>
            </a:xfrm>
          </p:grpSpPr>
          <p:sp>
            <p:nvSpPr>
              <p:cNvPr id="150" name="Line 160"/>
              <p:cNvSpPr>
                <a:spLocks noChangeShapeType="1"/>
              </p:cNvSpPr>
              <p:nvPr/>
            </p:nvSpPr>
            <p:spPr bwMode="auto">
              <a:xfrm>
                <a:off x="8971001"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1" name="Line 161"/>
              <p:cNvSpPr>
                <a:spLocks noChangeShapeType="1"/>
              </p:cNvSpPr>
              <p:nvPr/>
            </p:nvSpPr>
            <p:spPr bwMode="auto">
              <a:xfrm>
                <a:off x="8866155"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2" name="Line 162"/>
              <p:cNvSpPr>
                <a:spLocks noChangeShapeType="1"/>
              </p:cNvSpPr>
              <p:nvPr/>
            </p:nvSpPr>
            <p:spPr bwMode="auto">
              <a:xfrm>
                <a:off x="8757327"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3" name="Line 163"/>
              <p:cNvSpPr>
                <a:spLocks noChangeShapeType="1"/>
              </p:cNvSpPr>
              <p:nvPr/>
            </p:nvSpPr>
            <p:spPr bwMode="auto">
              <a:xfrm>
                <a:off x="8651153"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4" name="Line 164"/>
              <p:cNvSpPr>
                <a:spLocks noChangeShapeType="1"/>
              </p:cNvSpPr>
              <p:nvPr/>
            </p:nvSpPr>
            <p:spPr bwMode="auto">
              <a:xfrm>
                <a:off x="8546306" y="746197"/>
                <a:ext cx="0" cy="2545519"/>
              </a:xfrm>
              <a:prstGeom prst="line">
                <a:avLst/>
              </a:prstGeom>
              <a:noFill/>
              <a:ln w="26988" cap="flat">
                <a:solidFill>
                  <a:srgbClr val="0093E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218"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gr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248" y="2166275"/>
            <a:ext cx="3397653" cy="3397847"/>
          </a:xfrm>
          <a:prstGeom prst="rect">
            <a:avLst/>
          </a:prstGeom>
        </p:spPr>
      </p:pic>
    </p:spTree>
    <p:extLst>
      <p:ext uri="{BB962C8B-B14F-4D97-AF65-F5344CB8AC3E}">
        <p14:creationId xmlns:p14="http://schemas.microsoft.com/office/powerpoint/2010/main" val="5929464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854433" y="4309575"/>
            <a:ext cx="2632528" cy="1878454"/>
            <a:chOff x="6276897" y="3849484"/>
            <a:chExt cx="2584077" cy="1843881"/>
          </a:xfrm>
          <a:gradFill>
            <a:gsLst>
              <a:gs pos="98000">
                <a:schemeClr val="bg1">
                  <a:lumMod val="75000"/>
                </a:schemeClr>
              </a:gs>
              <a:gs pos="0">
                <a:schemeClr val="tx2">
                  <a:lumMod val="25000"/>
                </a:schemeClr>
              </a:gs>
            </a:gsLst>
            <a:lin ang="5400000" scaled="1"/>
          </a:gradFill>
        </p:grpSpPr>
        <p:sp>
          <p:nvSpPr>
            <p:cNvPr id="4" name="TextBox 3"/>
            <p:cNvSpPr txBox="1"/>
            <p:nvPr/>
          </p:nvSpPr>
          <p:spPr>
            <a:xfrm>
              <a:off x="6276897" y="4696209"/>
              <a:ext cx="2584077" cy="463339"/>
            </a:xfrm>
            <a:prstGeom prst="flowChartOffpageConnector">
              <a:avLst/>
            </a:prstGeom>
            <a:noFill/>
          </p:spPr>
          <p:txBody>
            <a:bodyPr wrap="square" rtlCol="0">
              <a:spAutoFit/>
            </a:bodyPr>
            <a:lstStyle/>
            <a:p>
              <a:pPr algn="ctr" defTabSz="913394">
                <a:defRPr/>
              </a:pPr>
              <a:r>
                <a:rPr lang="en-US" sz="1871" b="1" kern="0" cap="all" dirty="0" err="1">
                  <a:solidFill>
                    <a:srgbClr val="FFFFFF"/>
                  </a:solidFill>
                </a:rPr>
                <a:t>Api</a:t>
              </a:r>
              <a:r>
                <a:rPr lang="en-US" sz="1871" b="1" kern="0" cap="all" dirty="0">
                  <a:solidFill>
                    <a:srgbClr val="FFFFFF"/>
                  </a:solidFill>
                </a:rPr>
                <a:t> Apps</a:t>
              </a:r>
            </a:p>
          </p:txBody>
        </p:sp>
        <p:sp>
          <p:nvSpPr>
            <p:cNvPr id="5" name="TextBox 4"/>
            <p:cNvSpPr txBox="1"/>
            <p:nvPr/>
          </p:nvSpPr>
          <p:spPr>
            <a:xfrm>
              <a:off x="6276897" y="5112533"/>
              <a:ext cx="2584077" cy="580832"/>
            </a:xfrm>
            <a:prstGeom prst="flowChartOffpageConnector">
              <a:avLst/>
            </a:prstGeom>
            <a:noFill/>
          </p:spPr>
          <p:txBody>
            <a:bodyPr wrap="square" lIns="186309" rIns="186309" rtlCol="0">
              <a:spAutoFit/>
            </a:bodyPr>
            <a:lstStyle/>
            <a:p>
              <a:pPr algn="ctr" defTabSz="913394">
                <a:lnSpc>
                  <a:spcPts val="1528"/>
                </a:lnSpc>
                <a:defRPr/>
              </a:pPr>
              <a:r>
                <a:rPr lang="en-US" sz="1426" kern="0" dirty="0">
                  <a:solidFill>
                    <a:srgbClr val="FFFFFF"/>
                  </a:solidFill>
                  <a:latin typeface="Segoe UI Light"/>
                </a:rPr>
                <a:t>Easily build and consume APIs in the cloud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7" name="Group 6"/>
          <p:cNvGrpSpPr/>
          <p:nvPr/>
        </p:nvGrpSpPr>
        <p:grpSpPr>
          <a:xfrm>
            <a:off x="5564263" y="1655370"/>
            <a:ext cx="3377600" cy="1712012"/>
            <a:chOff x="5563520" y="952400"/>
            <a:chExt cx="3381437" cy="1713957"/>
          </a:xfrm>
        </p:grpSpPr>
        <p:grpSp>
          <p:nvGrpSpPr>
            <p:cNvPr id="8" name="Group 7"/>
            <p:cNvGrpSpPr/>
            <p:nvPr/>
          </p:nvGrpSpPr>
          <p:grpSpPr>
            <a:xfrm>
              <a:off x="5563520" y="1750117"/>
              <a:ext cx="3381437" cy="916240"/>
              <a:chOff x="446273" y="4696209"/>
              <a:chExt cx="2982635" cy="898356"/>
            </a:xfrm>
          </p:grpSpPr>
          <p:sp>
            <p:nvSpPr>
              <p:cNvPr id="10" name="TextBox 9"/>
              <p:cNvSpPr txBox="1"/>
              <p:nvPr/>
            </p:nvSpPr>
            <p:spPr>
              <a:xfrm>
                <a:off x="634689" y="4696209"/>
                <a:ext cx="2584077" cy="459731"/>
              </a:xfrm>
              <a:prstGeom prst="hexagon">
                <a:avLst/>
              </a:prstGeom>
              <a:noFill/>
            </p:spPr>
            <p:txBody>
              <a:bodyPr wrap="square" rtlCol="0">
                <a:spAutoFit/>
              </a:bodyPr>
              <a:lstStyle/>
              <a:p>
                <a:pPr algn="ctr" defTabSz="913394">
                  <a:defRPr/>
                </a:pPr>
                <a:r>
                  <a:rPr lang="en-US" sz="1871" b="1" kern="0" cap="all" dirty="0">
                    <a:solidFill>
                      <a:srgbClr val="FFFFFF"/>
                    </a:solidFill>
                  </a:rPr>
                  <a:t>Web Apps</a:t>
                </a:r>
              </a:p>
            </p:txBody>
          </p:sp>
          <p:sp>
            <p:nvSpPr>
              <p:cNvPr id="11" name="TextBox 10"/>
              <p:cNvSpPr txBox="1"/>
              <p:nvPr/>
            </p:nvSpPr>
            <p:spPr>
              <a:xfrm>
                <a:off x="446273" y="5017601"/>
                <a:ext cx="2982635" cy="576964"/>
              </a:xfrm>
              <a:prstGeom prst="hexagon">
                <a:avLst/>
              </a:prstGeom>
              <a:noFill/>
            </p:spPr>
            <p:txBody>
              <a:bodyPr wrap="square" lIns="186309" rIns="186309" rtlCol="0">
                <a:spAutoFit/>
              </a:bodyPr>
              <a:lstStyle/>
              <a:p>
                <a:pPr algn="ctr" defTabSz="913394">
                  <a:lnSpc>
                    <a:spcPts val="1528"/>
                  </a:lnSpc>
                  <a:defRPr/>
                </a:pPr>
                <a:r>
                  <a:rPr lang="en-US" sz="1426" kern="0" dirty="0">
                    <a:solidFill>
                      <a:srgbClr val="FFFFFF"/>
                    </a:solidFill>
                    <a:latin typeface="Segoe UI Light"/>
                  </a:rPr>
                  <a:t>Web apps that scale with your business</a:t>
                </a:r>
              </a:p>
            </p:txBody>
          </p:sp>
        </p:grpSp>
        <p:pic>
          <p:nvPicPr>
            <p:cNvPr id="9" name="Picture 8"/>
            <p:cNvPicPr>
              <a:picLocks noChangeAspect="1"/>
            </p:cNvPicPr>
            <p:nvPr/>
          </p:nvPicPr>
          <p:blipFill>
            <a:blip r:embed="rId3"/>
            <a:stretch>
              <a:fillRect/>
            </a:stretch>
          </p:blipFill>
          <p:spPr>
            <a:xfrm>
              <a:off x="6910333" y="952400"/>
              <a:ext cx="724385" cy="707495"/>
            </a:xfrm>
            <a:prstGeom prst="rect">
              <a:avLst/>
            </a:prstGeom>
          </p:spPr>
        </p:pic>
      </p:grpSp>
      <p:grpSp>
        <p:nvGrpSpPr>
          <p:cNvPr id="12" name="Group 11"/>
          <p:cNvGrpSpPr/>
          <p:nvPr/>
        </p:nvGrpSpPr>
        <p:grpSpPr>
          <a:xfrm>
            <a:off x="5924497" y="4254452"/>
            <a:ext cx="2632528" cy="1827075"/>
            <a:chOff x="8878944" y="3895961"/>
            <a:chExt cx="2635519" cy="1829151"/>
          </a:xfrm>
        </p:grpSpPr>
        <p:grpSp>
          <p:nvGrpSpPr>
            <p:cNvPr id="13" name="Group 12"/>
            <p:cNvGrpSpPr/>
            <p:nvPr/>
          </p:nvGrpSpPr>
          <p:grpSpPr>
            <a:xfrm>
              <a:off x="8878944" y="4823446"/>
              <a:ext cx="2635519" cy="901666"/>
              <a:chOff x="8881767" y="4696209"/>
              <a:chExt cx="2584077" cy="884066"/>
            </a:xfrm>
          </p:grpSpPr>
          <p:sp>
            <p:nvSpPr>
              <p:cNvPr id="15" name="TextBox 14"/>
              <p:cNvSpPr txBox="1"/>
              <p:nvPr/>
            </p:nvSpPr>
            <p:spPr>
              <a:xfrm>
                <a:off x="8881767" y="4696209"/>
                <a:ext cx="2584077" cy="380553"/>
              </a:xfrm>
              <a:prstGeom prst="rect">
                <a:avLst/>
              </a:prstGeom>
              <a:noFill/>
            </p:spPr>
            <p:txBody>
              <a:bodyPr wrap="square" rtlCol="0">
                <a:spAutoFit/>
              </a:bodyPr>
              <a:lstStyle/>
              <a:p>
                <a:pPr algn="ctr" defTabSz="913394">
                  <a:defRPr/>
                </a:pPr>
                <a:r>
                  <a:rPr lang="en-US" sz="1871" b="1" kern="0" cap="all" dirty="0">
                    <a:solidFill>
                      <a:srgbClr val="FFFFFF"/>
                    </a:solidFill>
                  </a:rPr>
                  <a:t>LOGIC Apps</a:t>
                </a:r>
              </a:p>
            </p:txBody>
          </p:sp>
          <p:sp>
            <p:nvSpPr>
              <p:cNvPr id="16" name="TextBox 15"/>
              <p:cNvSpPr txBox="1"/>
              <p:nvPr/>
            </p:nvSpPr>
            <p:spPr>
              <a:xfrm>
                <a:off x="8881767" y="5112533"/>
                <a:ext cx="2584077" cy="467742"/>
              </a:xfrm>
              <a:prstGeom prst="rect">
                <a:avLst/>
              </a:prstGeom>
              <a:noFill/>
            </p:spPr>
            <p:txBody>
              <a:bodyPr wrap="square" lIns="186309" rIns="186309" rtlCol="0">
                <a:spAutoFit/>
              </a:bodyPr>
              <a:lstStyle/>
              <a:p>
                <a:pPr algn="ctr" defTabSz="913394">
                  <a:lnSpc>
                    <a:spcPts val="1528"/>
                  </a:lnSpc>
                  <a:defRPr/>
                </a:pPr>
                <a:r>
                  <a:rPr lang="en-US" sz="1426" kern="0" dirty="0">
                    <a:solidFill>
                      <a:srgbClr val="FFFFFF"/>
                    </a:solidFill>
                    <a:latin typeface="Segoe UI Light"/>
                  </a:rPr>
                  <a:t>Automate business process across SaaS and on-premises </a:t>
                </a:r>
              </a:p>
            </p:txBody>
          </p:sp>
        </p:grpSp>
        <p:pic>
          <p:nvPicPr>
            <p:cNvPr id="14" name="Picture 13"/>
            <p:cNvPicPr>
              <a:picLocks noChangeAspect="1"/>
            </p:cNvPicPr>
            <p:nvPr/>
          </p:nvPicPr>
          <p:blipFill>
            <a:blip r:embed="rId4"/>
            <a:stretch>
              <a:fillRect/>
            </a:stretch>
          </p:blipFill>
          <p:spPr>
            <a:xfrm>
              <a:off x="9803408" y="3895961"/>
              <a:ext cx="727877" cy="727065"/>
            </a:xfrm>
            <a:prstGeom prst="rect">
              <a:avLst/>
            </a:prstGeom>
          </p:spPr>
        </p:pic>
      </p:grpSp>
      <p:grpSp>
        <p:nvGrpSpPr>
          <p:cNvPr id="17" name="Group 16"/>
          <p:cNvGrpSpPr/>
          <p:nvPr/>
        </p:nvGrpSpPr>
        <p:grpSpPr>
          <a:xfrm>
            <a:off x="8854432" y="1564156"/>
            <a:ext cx="2632529" cy="1898748"/>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20" name="TextBox 19"/>
              <p:cNvSpPr txBox="1"/>
              <p:nvPr/>
            </p:nvSpPr>
            <p:spPr>
              <a:xfrm>
                <a:off x="3376683" y="4696209"/>
                <a:ext cx="2584077" cy="463339"/>
              </a:xfrm>
              <a:prstGeom prst="flowChartOffpageConnector">
                <a:avLst/>
              </a:prstGeom>
              <a:noFill/>
            </p:spPr>
            <p:txBody>
              <a:bodyPr wrap="square" rtlCol="0">
                <a:spAutoFit/>
              </a:bodyPr>
              <a:lstStyle/>
              <a:p>
                <a:pPr algn="ctr" defTabSz="913394">
                  <a:defRPr/>
                </a:pPr>
                <a:r>
                  <a:rPr lang="en-US" sz="1871" b="1" kern="0" cap="all" dirty="0">
                    <a:solidFill>
                      <a:srgbClr val="FFFFFF"/>
                    </a:solidFill>
                  </a:rPr>
                  <a:t>Mobile Apps</a:t>
                </a:r>
              </a:p>
            </p:txBody>
          </p:sp>
          <p:sp>
            <p:nvSpPr>
              <p:cNvPr id="21" name="TextBox 20"/>
              <p:cNvSpPr txBox="1"/>
              <p:nvPr/>
            </p:nvSpPr>
            <p:spPr>
              <a:xfrm>
                <a:off x="3376682" y="5069325"/>
                <a:ext cx="2584077" cy="580832"/>
              </a:xfrm>
              <a:prstGeom prst="flowChartOffpageConnector">
                <a:avLst/>
              </a:prstGeom>
              <a:noFill/>
            </p:spPr>
            <p:txBody>
              <a:bodyPr wrap="square" lIns="186309" rIns="186309" rtlCol="0">
                <a:spAutoFit/>
              </a:bodyPr>
              <a:lstStyle/>
              <a:p>
                <a:pPr algn="ctr" defTabSz="913394">
                  <a:lnSpc>
                    <a:spcPts val="1528"/>
                  </a:lnSpc>
                  <a:defRPr/>
                </a:pPr>
                <a:r>
                  <a:rPr lang="en-US" sz="1426" kern="0" dirty="0">
                    <a:solidFill>
                      <a:srgbClr val="FFFFFF"/>
                    </a:solidFill>
                    <a:latin typeface="Segoe UI Light"/>
                  </a:rPr>
                  <a:t>Build Mobile apps for any device</a:t>
                </a:r>
              </a:p>
            </p:txBody>
          </p:sp>
        </p:grpSp>
        <p:pic>
          <p:nvPicPr>
            <p:cNvPr id="19" name="Picture 18"/>
            <p:cNvPicPr>
              <a:picLocks noChangeAspect="1"/>
            </p:cNvPicPr>
            <p:nvPr/>
          </p:nvPicPr>
          <p:blipFill>
            <a:blip r:embed="rId5"/>
            <a:stretch>
              <a:fillRect/>
            </a:stretch>
          </p:blipFill>
          <p:spPr>
            <a:xfrm>
              <a:off x="9897141" y="774015"/>
              <a:ext cx="556316" cy="798813"/>
            </a:xfrm>
            <a:prstGeom prst="rect">
              <a:avLst/>
            </a:prstGeom>
          </p:spPr>
        </p:pic>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581" y="2240190"/>
            <a:ext cx="3105846" cy="3105846"/>
          </a:xfrm>
          <a:prstGeom prst="rect">
            <a:avLst/>
          </a:prstGeom>
        </p:spPr>
      </p:pic>
      <p:cxnSp>
        <p:nvCxnSpPr>
          <p:cNvPr id="23" name="Straight Connector 22"/>
          <p:cNvCxnSpPr/>
          <p:nvPr/>
        </p:nvCxnSpPr>
        <p:spPr>
          <a:xfrm flipH="1">
            <a:off x="8621568" y="1199491"/>
            <a:ext cx="18446" cy="5465240"/>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71181" y="3791622"/>
            <a:ext cx="5337666" cy="4656"/>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4926008" y="3616388"/>
            <a:ext cx="462183" cy="272187"/>
            <a:chOff x="4924540" y="2915646"/>
            <a:chExt cx="462708" cy="272496"/>
          </a:xfrm>
          <a:solidFill>
            <a:schemeClr val="tx1"/>
          </a:solidFill>
        </p:grpSpPr>
        <p:sp>
          <p:nvSpPr>
            <p:cNvPr id="26" name="Rectangle 25"/>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itle 2"/>
          <p:cNvSpPr txBox="1">
            <a:spLocks/>
          </p:cNvSpPr>
          <p:nvPr/>
        </p:nvSpPr>
        <p:spPr>
          <a:xfrm>
            <a:off x="533198" y="365246"/>
            <a:ext cx="11299498" cy="91653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nSpc>
                <a:spcPct val="100000"/>
              </a:lnSpc>
              <a:spcAft>
                <a:spcPts val="599"/>
              </a:spcAft>
            </a:pPr>
            <a:r>
              <a:rPr lang="en-US" sz="4891" dirty="0">
                <a:solidFill>
                  <a:srgbClr val="FFFFFF"/>
                </a:solidFill>
              </a:rPr>
              <a:t>Azure App Service</a:t>
            </a:r>
            <a:endParaRPr lang="en-US" sz="3260" dirty="0">
              <a:solidFill>
                <a:srgbClr val="FFFFFF"/>
              </a:solidFill>
            </a:endParaRPr>
          </a:p>
        </p:txBody>
      </p:sp>
    </p:spTree>
    <p:extLst>
      <p:ext uri="{BB962C8B-B14F-4D97-AF65-F5344CB8AC3E}">
        <p14:creationId xmlns:p14="http://schemas.microsoft.com/office/powerpoint/2010/main" val="56578814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F16C0FFC2A86459DA0A75B68E51DF0" ma:contentTypeVersion="2" ma:contentTypeDescription="Create a new document." ma:contentTypeScope="" ma:versionID="d7c997675111af17920222b7b17678c1">
  <xsd:schema xmlns:xsd="http://www.w3.org/2001/XMLSchema" xmlns:xs="http://www.w3.org/2001/XMLSchema" xmlns:p="http://schemas.microsoft.com/office/2006/metadata/properties" xmlns:ns2="726b8fdb-8854-4512-bfeb-a28d72213e8e" targetNamespace="http://schemas.microsoft.com/office/2006/metadata/properties" ma:root="true" ma:fieldsID="c7d8e771dc24de6d5bf41094c1cd1f97" ns2:_="">
    <xsd:import namespace="726b8fdb-8854-4512-bfeb-a28d72213e8e"/>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6b8fdb-8854-4512-bfeb-a28d72213e8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2735B1-2917-48B3-B26E-DC36B1404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6b8fdb-8854-4512-bfeb-a28d72213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elements/1.1/"/>
    <ds:schemaRef ds:uri="726b8fdb-8854-4512-bfeb-a28d72213e8e"/>
    <ds:schemaRef ds:uri="http://schemas.openxmlformats.org/package/2006/metadata/core-properties"/>
    <ds:schemaRef ds:uri="http://www.w3.org/XML/1998/namespace"/>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20899</TotalTime>
  <Words>3797</Words>
  <Application>Microsoft Macintosh PowerPoint</Application>
  <PresentationFormat>Custom</PresentationFormat>
  <Paragraphs>551</Paragraphs>
  <Slides>42</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 Unicode MS</vt:lpstr>
      <vt:lpstr>Calibri</vt:lpstr>
      <vt:lpstr>Helvetica</vt:lpstr>
      <vt:lpstr>MS PGothic</vt:lpstr>
      <vt:lpstr>Segoe</vt:lpstr>
      <vt:lpstr>Segoe Light</vt:lpstr>
      <vt:lpstr>Segoe UI</vt:lpstr>
      <vt:lpstr>Segoe UI Light</vt:lpstr>
      <vt:lpstr>Segoe UI Semibold</vt:lpstr>
      <vt:lpstr>Segoe UI Semilight</vt:lpstr>
      <vt:lpstr>Symbol</vt:lpstr>
      <vt:lpstr>Wingdings</vt:lpstr>
      <vt:lpstr>Arial</vt:lpstr>
      <vt:lpstr>Template (March 2016)</vt:lpstr>
      <vt:lpstr>PowerPoint Presentation</vt:lpstr>
      <vt:lpstr>PowerPoint Presentation</vt:lpstr>
      <vt:lpstr>Agenda</vt:lpstr>
      <vt:lpstr>PowerPoint Presentation</vt:lpstr>
      <vt:lpstr>Why the cloud? </vt:lpstr>
      <vt:lpstr>Global scale</vt:lpstr>
      <vt:lpstr>PowerPoint Presentation</vt:lpstr>
      <vt:lpstr>PowerPoint Presentation</vt:lpstr>
      <vt:lpstr>PowerPoint Presentation</vt:lpstr>
      <vt:lpstr>What does Mobile Apps give you?</vt:lpstr>
      <vt:lpstr>Azure App Service Mobile Apps</vt:lpstr>
      <vt:lpstr>PowerPoint Presentation</vt:lpstr>
      <vt:lpstr>PowerPoint Presentation</vt:lpstr>
      <vt:lpstr>Connect to any data source</vt:lpstr>
      <vt:lpstr>Integrate with On-Premises  Enterprise Systems</vt:lpstr>
      <vt:lpstr>Offline Data Sync</vt:lpstr>
      <vt:lpstr>PowerPoint Presentation</vt:lpstr>
      <vt:lpstr>PowerPoint Presentation</vt:lpstr>
      <vt:lpstr>PowerPoint Presentation</vt:lpstr>
      <vt:lpstr>PowerPoint Presentation</vt:lpstr>
      <vt:lpstr>PowerPoint Presentation</vt:lpstr>
      <vt:lpstr>PowerPoint Presentation</vt:lpstr>
      <vt:lpstr>Push Notifications 101</vt:lpstr>
      <vt:lpstr>Azure Notification Hubs</vt:lpstr>
      <vt:lpstr>Advantages of using Notification Hubs</vt:lpstr>
      <vt:lpstr>PowerPoint Presentation</vt:lpstr>
      <vt:lpstr>PowerPoint Presentation</vt:lpstr>
      <vt:lpstr>User Auth Flow (server)</vt:lpstr>
      <vt:lpstr>User Auth Flow (client)</vt:lpstr>
      <vt:lpstr>The User object</vt:lpstr>
      <vt:lpstr>PowerPoint Presentation</vt:lpstr>
      <vt:lpstr>PowerPoint Presentation</vt:lpstr>
      <vt:lpstr>PowerPoint Presentation</vt:lpstr>
      <vt:lpstr>Mobile app continuous delivery</vt:lpstr>
      <vt:lpstr>PowerPoint Presentation</vt:lpstr>
      <vt:lpstr>Mobile platform fragmentation</vt:lpstr>
      <vt:lpstr> for</vt:lpstr>
      <vt:lpstr> for</vt:lpstr>
      <vt:lpstr>Mobile app continuous delivery with Microsoft</vt:lpstr>
      <vt:lpstr>PowerPoint Presentation</vt:lpstr>
      <vt:lpstr>More Information</vt:lpstr>
      <vt:lpstr>PowerPoint Presentation</vt:lpstr>
    </vt:vector>
  </TitlesOfParts>
  <Manager>&lt;Speech writer name goes here&gt;</Manager>
  <Company>Microsoft Corporation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Connect (); // 2015</dc:subject>
  <dc:creator>Mindseye</dc:creator>
  <cp:keywords/>
  <dc:description>Template: Jordan Cayabyab, Artitudes Design
Formatting: 
Audience Type:</dc:description>
  <cp:lastModifiedBy>Chris Risner</cp:lastModifiedBy>
  <cp:revision>1954</cp:revision>
  <dcterms:created xsi:type="dcterms:W3CDTF">2014-06-18T20:55:12Z</dcterms:created>
  <dcterms:modified xsi:type="dcterms:W3CDTF">2016-08-22T19:46:57Z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0x0101000AF16C0FFC2A86459DA0A75B68E51DF0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