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4" r:id="rId4"/>
    <p:sldId id="260" r:id="rId5"/>
    <p:sldId id="262" r:id="rId6"/>
    <p:sldId id="263" r:id="rId7"/>
    <p:sldId id="268" r:id="rId8"/>
    <p:sldId id="265" r:id="rId9"/>
    <p:sldId id="266" r:id="rId10"/>
    <p:sldId id="267" r:id="rId11"/>
    <p:sldId id="291" r:id="rId12"/>
    <p:sldId id="258" r:id="rId13"/>
    <p:sldId id="269" r:id="rId14"/>
    <p:sldId id="259" r:id="rId15"/>
    <p:sldId id="270" r:id="rId16"/>
    <p:sldId id="297" r:id="rId17"/>
    <p:sldId id="298" r:id="rId18"/>
    <p:sldId id="299" r:id="rId19"/>
    <p:sldId id="271" r:id="rId20"/>
    <p:sldId id="272" r:id="rId21"/>
    <p:sldId id="273" r:id="rId22"/>
    <p:sldId id="276" r:id="rId23"/>
    <p:sldId id="288" r:id="rId24"/>
    <p:sldId id="289" r:id="rId25"/>
    <p:sldId id="274" r:id="rId26"/>
    <p:sldId id="275" r:id="rId27"/>
    <p:sldId id="287" r:id="rId28"/>
    <p:sldId id="277" r:id="rId29"/>
    <p:sldId id="278" r:id="rId30"/>
    <p:sldId id="281" r:id="rId31"/>
    <p:sldId id="279" r:id="rId32"/>
    <p:sldId id="296" r:id="rId33"/>
    <p:sldId id="295" r:id="rId34"/>
    <p:sldId id="280" r:id="rId35"/>
    <p:sldId id="282" r:id="rId36"/>
    <p:sldId id="290" r:id="rId37"/>
    <p:sldId id="286" r:id="rId38"/>
    <p:sldId id="285" r:id="rId39"/>
    <p:sldId id="283" r:id="rId40"/>
    <p:sldId id="284" r:id="rId41"/>
    <p:sldId id="264" r:id="rId42"/>
    <p:sldId id="292" r:id="rId43"/>
    <p:sldId id="293" r:id="rId44"/>
    <p:sldId id="26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EF498C-8DE9-41FB-8C48-B94231C0EBAF}">
          <p14:sldIdLst>
            <p14:sldId id="256"/>
            <p14:sldId id="257"/>
            <p14:sldId id="294"/>
            <p14:sldId id="260"/>
            <p14:sldId id="262"/>
            <p14:sldId id="263"/>
            <p14:sldId id="268"/>
            <p14:sldId id="265"/>
            <p14:sldId id="266"/>
            <p14:sldId id="267"/>
            <p14:sldId id="291"/>
            <p14:sldId id="258"/>
            <p14:sldId id="269"/>
            <p14:sldId id="259"/>
            <p14:sldId id="270"/>
            <p14:sldId id="297"/>
            <p14:sldId id="298"/>
            <p14:sldId id="299"/>
            <p14:sldId id="271"/>
            <p14:sldId id="272"/>
            <p14:sldId id="273"/>
            <p14:sldId id="276"/>
            <p14:sldId id="288"/>
            <p14:sldId id="289"/>
            <p14:sldId id="274"/>
            <p14:sldId id="275"/>
            <p14:sldId id="287"/>
            <p14:sldId id="277"/>
            <p14:sldId id="278"/>
            <p14:sldId id="281"/>
            <p14:sldId id="279"/>
            <p14:sldId id="296"/>
            <p14:sldId id="295"/>
            <p14:sldId id="280"/>
            <p14:sldId id="282"/>
            <p14:sldId id="290"/>
            <p14:sldId id="286"/>
            <p14:sldId id="285"/>
            <p14:sldId id="283"/>
            <p14:sldId id="284"/>
            <p14:sldId id="264"/>
            <p14:sldId id="292"/>
            <p14:sldId id="29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91" autoAdjust="0"/>
  </p:normalViewPr>
  <p:slideViewPr>
    <p:cSldViewPr>
      <p:cViewPr varScale="1">
        <p:scale>
          <a:sx n="92" d="100"/>
          <a:sy n="92" d="100"/>
        </p:scale>
        <p:origin x="-292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1E7AB-88D6-49B7-AAAB-76B11C82D318}" type="datetimeFigureOut">
              <a:rPr lang="en-US" smtClean="0"/>
              <a:t>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E1A8-DC15-43C2-8EB9-3409F8B6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AVD Manager – create and set up AVDs</a:t>
            </a:r>
          </a:p>
          <a:p>
            <a:r>
              <a:rPr lang="en-US" dirty="0" smtClean="0"/>
              <a:t>SDK Manager – Install different version</a:t>
            </a:r>
            <a:r>
              <a:rPr lang="en-US" baseline="0" dirty="0" smtClean="0"/>
              <a:t>s of Android /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APIs, samples, different device images.</a:t>
            </a:r>
          </a:p>
          <a:p>
            <a:r>
              <a:rPr lang="en-US" baseline="0" dirty="0" smtClean="0"/>
              <a:t>DDMS – Device / emulator debugging, logging, file explorer, screenshots,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Hierarchy Viewer – Used to review layouts live on device / emulator</a:t>
            </a:r>
          </a:p>
          <a:p>
            <a:r>
              <a:rPr lang="en-US" baseline="0" dirty="0" smtClean="0"/>
              <a:t>ADB – Command line tool for connecting / running tools on devices / emulators</a:t>
            </a:r>
          </a:p>
          <a:p>
            <a:r>
              <a:rPr lang="en-US" baseline="0" dirty="0" err="1" smtClean="0"/>
              <a:t>LogCat</a:t>
            </a:r>
            <a:r>
              <a:rPr lang="en-US" baseline="0" dirty="0" smtClean="0"/>
              <a:t> – used to view logs from emulator and devices</a:t>
            </a:r>
          </a:p>
          <a:p>
            <a:r>
              <a:rPr lang="en-US" dirty="0" smtClean="0"/>
              <a:t>Visual editor for XML 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LinuxKernel</a:t>
            </a:r>
            <a:r>
              <a:rPr lang="en-US" baseline="0" dirty="0" smtClean="0"/>
              <a:t> – display, camera, memory, keyboard, network, audio,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Libraries – Surface, </a:t>
            </a:r>
            <a:r>
              <a:rPr lang="en-US" baseline="0" dirty="0" err="1" smtClean="0"/>
              <a:t>openGL</a:t>
            </a:r>
            <a:r>
              <a:rPr lang="en-US" baseline="0" dirty="0" smtClean="0"/>
              <a:t>, media, SSL, SQLite, </a:t>
            </a:r>
            <a:r>
              <a:rPr lang="en-US" baseline="0" dirty="0" err="1" smtClean="0"/>
              <a:t>WebKit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Android Runtime – Core libs,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VM</a:t>
            </a:r>
          </a:p>
          <a:p>
            <a:r>
              <a:rPr lang="en-US" baseline="0" dirty="0" smtClean="0"/>
              <a:t>App Framework – Activity manager, Window Manager, content Providers, Package Manager, Resource manager, location manager, notification manager</a:t>
            </a:r>
          </a:p>
          <a:p>
            <a:r>
              <a:rPr lang="en-US" baseline="0" dirty="0" smtClean="0"/>
              <a:t>Apps – Home, contacts, Phone, Browser, your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VM is what</a:t>
            </a:r>
            <a:r>
              <a:rPr lang="en-US" baseline="0" dirty="0" smtClean="0"/>
              <a:t> each app is run in.</a:t>
            </a:r>
          </a:p>
          <a:p>
            <a:r>
              <a:rPr lang="en-US" baseline="0" dirty="0" smtClean="0"/>
              <a:t>Each app run in a separate DVM</a:t>
            </a:r>
          </a:p>
          <a:p>
            <a:r>
              <a:rPr lang="en-US" baseline="0" dirty="0" smtClean="0"/>
              <a:t>JIT compilation runs </a:t>
            </a:r>
            <a:r>
              <a:rPr lang="en-US" baseline="0" dirty="0" err="1" smtClean="0"/>
              <a:t>dex</a:t>
            </a:r>
            <a:r>
              <a:rPr lang="en-US" baseline="0" dirty="0" smtClean="0"/>
              <a:t>-code which is created from Java Byte code.</a:t>
            </a:r>
          </a:p>
          <a:p>
            <a:r>
              <a:rPr lang="en-US" baseline="0" dirty="0" smtClean="0"/>
              <a:t>DVM isn’t actually JVM</a:t>
            </a:r>
          </a:p>
          <a:p>
            <a:r>
              <a:rPr lang="en-US" baseline="0" dirty="0" smtClean="0"/>
              <a:t>DVM is optimized for battery powered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3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Layouts –</a:t>
            </a:r>
            <a:r>
              <a:rPr lang="en-US" baseline="0" dirty="0" smtClean="0"/>
              <a:t> UI – xml</a:t>
            </a:r>
          </a:p>
          <a:p>
            <a:r>
              <a:rPr lang="en-US" baseline="0" dirty="0" smtClean="0"/>
              <a:t>Activities – Code behind for UI element</a:t>
            </a:r>
          </a:p>
          <a:p>
            <a:r>
              <a:rPr lang="en-US" baseline="0" dirty="0" smtClean="0"/>
              <a:t>Services – Background processes</a:t>
            </a:r>
          </a:p>
          <a:p>
            <a:r>
              <a:rPr lang="en-US" baseline="0" dirty="0" smtClean="0"/>
              <a:t>Intents – messages sent between apps / parts of an app</a:t>
            </a:r>
          </a:p>
          <a:p>
            <a:r>
              <a:rPr lang="en-US" baseline="0" dirty="0" smtClean="0"/>
              <a:t>Content Provider – share data between apps</a:t>
            </a:r>
          </a:p>
          <a:p>
            <a:r>
              <a:rPr lang="en-US" baseline="0" dirty="0" smtClean="0"/>
              <a:t>Broadcast receivers – intent processor for system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3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Xml files</a:t>
            </a:r>
          </a:p>
          <a:p>
            <a:r>
              <a:rPr lang="en-US" dirty="0" smtClean="0"/>
              <a:t>Contains description of UI elements</a:t>
            </a:r>
          </a:p>
          <a:p>
            <a:r>
              <a:rPr lang="en-US" dirty="0" smtClean="0"/>
              <a:t>Can be specific to orientation,</a:t>
            </a:r>
            <a:r>
              <a:rPr lang="en-US" baseline="0" dirty="0" smtClean="0"/>
              <a:t> screen size,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Fly in XML</a:t>
            </a:r>
          </a:p>
          <a:p>
            <a:r>
              <a:rPr lang="en-US" baseline="0" dirty="0" smtClean="0"/>
              <a:t>Fly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some</a:t>
            </a:r>
            <a:r>
              <a:rPr lang="en-US" baseline="0" dirty="0" smtClean="0"/>
              <a:t> of the different containers you use in layouts.  Any of these can be root element but layouts can contain layouts.</a:t>
            </a:r>
          </a:p>
          <a:p>
            <a:r>
              <a:rPr lang="en-US" baseline="0" dirty="0" smtClean="0"/>
              <a:t>Linear Layouts</a:t>
            </a:r>
          </a:p>
          <a:p>
            <a:r>
              <a:rPr lang="en-US" baseline="0" dirty="0" smtClean="0"/>
              <a:t>Relative Layouts</a:t>
            </a:r>
          </a:p>
          <a:p>
            <a:r>
              <a:rPr lang="en-US" baseline="0" dirty="0" smtClean="0"/>
              <a:t>Table Layouts</a:t>
            </a:r>
          </a:p>
          <a:p>
            <a:r>
              <a:rPr lang="en-US" baseline="0" dirty="0" smtClean="0"/>
              <a:t>Frame Layouts</a:t>
            </a:r>
          </a:p>
          <a:p>
            <a:r>
              <a:rPr lang="en-US" baseline="0" dirty="0" smtClean="0"/>
              <a:t>Grid 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TextViws</a:t>
            </a:r>
            <a:endParaRPr lang="en-US" dirty="0" smtClean="0"/>
          </a:p>
          <a:p>
            <a:r>
              <a:rPr lang="en-US" dirty="0" err="1" smtClean="0"/>
              <a:t>EditTexts</a:t>
            </a:r>
            <a:endParaRPr lang="en-US" dirty="0" smtClean="0"/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Toggles</a:t>
            </a:r>
          </a:p>
          <a:p>
            <a:r>
              <a:rPr lang="en-US" dirty="0" smtClean="0"/>
              <a:t>Radio Buttons and </a:t>
            </a:r>
            <a:r>
              <a:rPr lang="en-US" dirty="0" err="1" smtClean="0"/>
              <a:t>CheckBoxs</a:t>
            </a:r>
            <a:endParaRPr lang="en-US" dirty="0" smtClean="0"/>
          </a:p>
          <a:p>
            <a:r>
              <a:rPr lang="en-US" dirty="0" smtClean="0"/>
              <a:t>Drop</a:t>
            </a:r>
            <a:r>
              <a:rPr lang="en-US" baseline="0" dirty="0" smtClean="0"/>
              <a:t> downs (called spinners)</a:t>
            </a:r>
          </a:p>
          <a:p>
            <a:r>
              <a:rPr lang="en-US" baseline="0" dirty="0" smtClean="0"/>
              <a:t>Progress indicator</a:t>
            </a:r>
          </a:p>
          <a:p>
            <a:r>
              <a:rPr lang="en-US" baseline="0" dirty="0" smtClean="0"/>
              <a:t>Sliders</a:t>
            </a:r>
          </a:p>
          <a:p>
            <a:r>
              <a:rPr lang="en-US" baseline="0" dirty="0" smtClean="0"/>
              <a:t>Images and video view</a:t>
            </a:r>
          </a:p>
          <a:p>
            <a:r>
              <a:rPr lang="en-US" baseline="0" dirty="0" smtClean="0"/>
              <a:t>Date / time selector</a:t>
            </a:r>
          </a:p>
          <a:p>
            <a:r>
              <a:rPr lang="en-US" baseline="0" dirty="0" err="1" smtClean="0"/>
              <a:t>ScrollView</a:t>
            </a:r>
            <a:endParaRPr lang="en-US" baseline="0" dirty="0" smtClean="0"/>
          </a:p>
          <a:p>
            <a:r>
              <a:rPr lang="en-US" baseline="0" dirty="0" err="1" smtClean="0"/>
              <a:t>SurfaceView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4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ListViews</a:t>
            </a:r>
            <a:endParaRPr lang="en-US" dirty="0" smtClean="0"/>
          </a:p>
          <a:p>
            <a:r>
              <a:rPr lang="en-US" dirty="0" smtClean="0"/>
              <a:t>-Scrollable</a:t>
            </a:r>
            <a:r>
              <a:rPr lang="en-US" baseline="0" dirty="0" smtClean="0"/>
              <a:t> list of items</a:t>
            </a:r>
          </a:p>
          <a:p>
            <a:r>
              <a:rPr lang="en-US" baseline="0" dirty="0" smtClean="0"/>
              <a:t>-default template or custom layout for each </a:t>
            </a:r>
          </a:p>
          <a:p>
            <a:r>
              <a:rPr lang="en-US" dirty="0" smtClean="0"/>
              <a:t>-Put in layout</a:t>
            </a:r>
            <a:r>
              <a:rPr lang="en-US" baseline="0" dirty="0" smtClean="0"/>
              <a:t> or use </a:t>
            </a:r>
            <a:r>
              <a:rPr lang="en-US" baseline="0" dirty="0" err="1" smtClean="0"/>
              <a:t>ListActivity</a:t>
            </a:r>
            <a:endParaRPr lang="en-US" baseline="0" dirty="0" smtClean="0"/>
          </a:p>
          <a:p>
            <a:r>
              <a:rPr lang="en-US" baseline="0" dirty="0" smtClean="0"/>
              <a:t>-Don’t use with </a:t>
            </a:r>
            <a:r>
              <a:rPr lang="en-US" baseline="0" dirty="0" err="1" smtClean="0"/>
              <a:t>Scrollview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</a:p>
          <a:p>
            <a:r>
              <a:rPr lang="en-US" dirty="0" smtClean="0"/>
              <a:t>Sets content to layout or generates UI</a:t>
            </a:r>
          </a:p>
          <a:p>
            <a:r>
              <a:rPr lang="en-US" dirty="0" smtClean="0"/>
              <a:t>Handles</a:t>
            </a:r>
            <a:r>
              <a:rPr lang="en-US" baseline="0" dirty="0" smtClean="0"/>
              <a:t> user interaction logic</a:t>
            </a:r>
          </a:p>
          <a:p>
            <a:r>
              <a:rPr lang="en-US" baseline="0" dirty="0" smtClean="0"/>
              <a:t>Follows a life cycle (more on this)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have an activity</a:t>
            </a:r>
          </a:p>
          <a:p>
            <a:r>
              <a:rPr lang="en-US" baseline="0" dirty="0" smtClean="0"/>
              <a:t>Extends Activity class from Android SDK</a:t>
            </a:r>
          </a:p>
          <a:p>
            <a:r>
              <a:rPr lang="en-US" baseline="0" dirty="0" smtClean="0"/>
              <a:t>Overrides the </a:t>
            </a:r>
            <a:r>
              <a:rPr lang="en-US" baseline="0" dirty="0" err="1" smtClean="0"/>
              <a:t>onCreate</a:t>
            </a:r>
            <a:r>
              <a:rPr lang="en-US" baseline="0" dirty="0" smtClean="0"/>
              <a:t> method</a:t>
            </a:r>
          </a:p>
          <a:p>
            <a:r>
              <a:rPr lang="en-US" baseline="0" dirty="0" smtClean="0"/>
              <a:t>Set’s content view to a layout file</a:t>
            </a:r>
          </a:p>
          <a:p>
            <a:r>
              <a:rPr lang="en-US" baseline="0" dirty="0" smtClean="0"/>
              <a:t>Gets access to visual elements using </a:t>
            </a:r>
            <a:r>
              <a:rPr lang="en-US" baseline="0" dirty="0" err="1" smtClean="0"/>
              <a:t>findViewById</a:t>
            </a:r>
            <a:endParaRPr lang="en-US" baseline="0" dirty="0" smtClean="0"/>
          </a:p>
          <a:p>
            <a:r>
              <a:rPr lang="en-US" baseline="0" dirty="0" smtClean="0"/>
              <a:t>Create anonymous methods to handle button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4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of Android</a:t>
            </a:r>
          </a:p>
          <a:p>
            <a:r>
              <a:rPr lang="en-US" dirty="0" smtClean="0"/>
              <a:t>Setting</a:t>
            </a:r>
            <a:r>
              <a:rPr lang="en-US" baseline="0" dirty="0" smtClean="0"/>
              <a:t> up for development</a:t>
            </a:r>
          </a:p>
          <a:p>
            <a:r>
              <a:rPr lang="en-US" baseline="0" dirty="0" smtClean="0"/>
              <a:t>Development</a:t>
            </a:r>
          </a:p>
          <a:p>
            <a:r>
              <a:rPr lang="en-US" baseline="0" dirty="0" smtClean="0"/>
              <a:t>Demo</a:t>
            </a:r>
          </a:p>
          <a:p>
            <a:r>
              <a:rPr lang="en-US" baseline="0" dirty="0" smtClean="0"/>
              <a:t>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life cycle</a:t>
            </a:r>
          </a:p>
          <a:p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err="1" smtClean="0"/>
              <a:t>onStart</a:t>
            </a:r>
            <a:endParaRPr lang="en-US" dirty="0" smtClean="0"/>
          </a:p>
          <a:p>
            <a:r>
              <a:rPr lang="en-US" dirty="0" err="1" smtClean="0"/>
              <a:t>onResume</a:t>
            </a:r>
            <a:endParaRPr lang="en-US" dirty="0" smtClean="0"/>
          </a:p>
          <a:p>
            <a:r>
              <a:rPr lang="en-US" dirty="0" err="1" smtClean="0"/>
              <a:t>onPause</a:t>
            </a:r>
            <a:endParaRPr lang="en-US" dirty="0" smtClean="0"/>
          </a:p>
          <a:p>
            <a:r>
              <a:rPr lang="en-US" dirty="0" err="1" smtClean="0"/>
              <a:t>onStop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onRestart</a:t>
            </a:r>
            <a:endParaRPr lang="en-US" dirty="0" smtClean="0"/>
          </a:p>
          <a:p>
            <a:r>
              <a:rPr lang="en-US" dirty="0" err="1" smtClean="0"/>
              <a:t>onDestroy</a:t>
            </a:r>
            <a:endParaRPr lang="en-US" dirty="0" smtClean="0"/>
          </a:p>
          <a:p>
            <a:r>
              <a:rPr lang="en-US" dirty="0" smtClean="0"/>
              <a:t>ON SAVE INSTANCE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8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</a:p>
          <a:p>
            <a:r>
              <a:rPr lang="en-US" dirty="0" smtClean="0"/>
              <a:t>Messages between</a:t>
            </a:r>
            <a:r>
              <a:rPr lang="en-US" baseline="0" dirty="0" smtClean="0"/>
              <a:t> apps or parts of app</a:t>
            </a:r>
          </a:p>
          <a:p>
            <a:r>
              <a:rPr lang="en-US" baseline="0" dirty="0" smtClean="0"/>
              <a:t>Used to go from one activity to another</a:t>
            </a:r>
          </a:p>
          <a:p>
            <a:r>
              <a:rPr lang="en-US" baseline="0" dirty="0" err="1" smtClean="0"/>
              <a:t>startActivity</a:t>
            </a:r>
            <a:r>
              <a:rPr lang="en-US" baseline="0" dirty="0" smtClean="0"/>
              <a:t> starts a new one</a:t>
            </a:r>
          </a:p>
          <a:p>
            <a:r>
              <a:rPr lang="en-US" baseline="0" dirty="0" err="1" smtClean="0"/>
              <a:t>startActivityForResult</a:t>
            </a:r>
            <a:r>
              <a:rPr lang="en-US" baseline="0" dirty="0" smtClean="0"/>
              <a:t> starts a new one and expects a result back</a:t>
            </a:r>
          </a:p>
          <a:p>
            <a:r>
              <a:rPr lang="en-US" baseline="0" dirty="0" smtClean="0"/>
              <a:t>Used to start / send messages to services</a:t>
            </a:r>
          </a:p>
          <a:p>
            <a:r>
              <a:rPr lang="en-US" baseline="0" dirty="0" smtClean="0"/>
              <a:t>Used to send broadcasts</a:t>
            </a:r>
          </a:p>
          <a:p>
            <a:r>
              <a:rPr lang="en-US" baseline="0" dirty="0" smtClean="0"/>
              <a:t>Can include data using Extras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3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phone calls</a:t>
            </a:r>
          </a:p>
          <a:p>
            <a:r>
              <a:rPr lang="en-US" dirty="0" smtClean="0"/>
              <a:t>Send emails</a:t>
            </a:r>
          </a:p>
          <a:p>
            <a:r>
              <a:rPr lang="en-US" dirty="0" smtClean="0"/>
              <a:t>Sharing (using</a:t>
            </a:r>
            <a:r>
              <a:rPr lang="en-US" baseline="0" dirty="0" smtClean="0"/>
              <a:t> other installed apps)</a:t>
            </a:r>
          </a:p>
          <a:p>
            <a:r>
              <a:rPr lang="en-US" baseline="0" dirty="0" smtClean="0"/>
              <a:t>Open websites</a:t>
            </a:r>
          </a:p>
          <a:p>
            <a:r>
              <a:rPr lang="en-US" baseline="0" dirty="0" smtClean="0"/>
              <a:t>Pull up address on maps</a:t>
            </a:r>
          </a:p>
          <a:p>
            <a:r>
              <a:rPr lang="en-US" baseline="0" dirty="0" smtClean="0"/>
              <a:t>Create new calendar entry</a:t>
            </a:r>
          </a:p>
          <a:p>
            <a:r>
              <a:rPr lang="en-US" baseline="0" dirty="0" smtClean="0"/>
              <a:t>Open up market (search or specific app)</a:t>
            </a:r>
          </a:p>
          <a:p>
            <a:r>
              <a:rPr lang="en-US" baseline="0" dirty="0" smtClean="0"/>
              <a:t>Fires any application / class with an intent Android knows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9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phone calls</a:t>
            </a:r>
          </a:p>
          <a:p>
            <a:r>
              <a:rPr lang="en-US" dirty="0" smtClean="0"/>
              <a:t>Send emails</a:t>
            </a:r>
          </a:p>
          <a:p>
            <a:r>
              <a:rPr lang="en-US" dirty="0" smtClean="0"/>
              <a:t>Sharing (using</a:t>
            </a:r>
            <a:r>
              <a:rPr lang="en-US" baseline="0" dirty="0" smtClean="0"/>
              <a:t> other installed apps)</a:t>
            </a:r>
          </a:p>
          <a:p>
            <a:r>
              <a:rPr lang="en-US" baseline="0" dirty="0" smtClean="0"/>
              <a:t>Open websites</a:t>
            </a:r>
          </a:p>
          <a:p>
            <a:r>
              <a:rPr lang="en-US" baseline="0" dirty="0" smtClean="0"/>
              <a:t>Pull up address on maps</a:t>
            </a:r>
          </a:p>
          <a:p>
            <a:r>
              <a:rPr lang="en-US" baseline="0" dirty="0" smtClean="0"/>
              <a:t>Create new calendar entry</a:t>
            </a:r>
          </a:p>
          <a:p>
            <a:r>
              <a:rPr lang="en-US" baseline="0" dirty="0" smtClean="0"/>
              <a:t>Open up market (search or specific app)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r>
              <a:rPr lang="en-US" dirty="0" smtClean="0"/>
              <a:t>Run in background</a:t>
            </a:r>
          </a:p>
          <a:p>
            <a:r>
              <a:rPr lang="en-US" dirty="0" smtClean="0"/>
              <a:t>Used for long running background</a:t>
            </a:r>
            <a:r>
              <a:rPr lang="en-US" baseline="0" dirty="0" smtClean="0"/>
              <a:t> process or ANY NETWORK access</a:t>
            </a:r>
          </a:p>
          <a:p>
            <a:r>
              <a:rPr lang="en-US" baseline="0" dirty="0" smtClean="0"/>
              <a:t>Updates UI by sending messages (intents) back to activities</a:t>
            </a:r>
          </a:p>
          <a:p>
            <a:r>
              <a:rPr lang="en-US" baseline="0" dirty="0" smtClean="0"/>
              <a:t>Doesn’t use a separate thread unless you make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IntentService</a:t>
            </a:r>
            <a:endParaRPr lang="en-US" dirty="0" smtClean="0"/>
          </a:p>
          <a:p>
            <a:r>
              <a:rPr lang="en-US" dirty="0" smtClean="0"/>
              <a:t>Must implement </a:t>
            </a:r>
            <a:r>
              <a:rPr lang="en-US" dirty="0" err="1" smtClean="0"/>
              <a:t>onHandleIntent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Starting</a:t>
            </a:r>
            <a:r>
              <a:rPr lang="en-US" baseline="0" dirty="0" smtClean="0"/>
              <a:t> a service with an intent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1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Updating UI</a:t>
            </a:r>
          </a:p>
          <a:p>
            <a:r>
              <a:rPr lang="en-US" dirty="0" smtClean="0"/>
              <a:t>Create</a:t>
            </a:r>
            <a:r>
              <a:rPr lang="en-US" baseline="0" dirty="0" smtClean="0"/>
              <a:t> class that extends </a:t>
            </a:r>
            <a:r>
              <a:rPr lang="en-US" baseline="0" dirty="0" err="1" smtClean="0"/>
              <a:t>ResultReceiver</a:t>
            </a:r>
            <a:endParaRPr lang="en-US" baseline="0" dirty="0" smtClean="0"/>
          </a:p>
          <a:p>
            <a:r>
              <a:rPr lang="en-US" baseline="0" dirty="0" smtClean="0"/>
              <a:t>Make activity implement </a:t>
            </a:r>
            <a:r>
              <a:rPr lang="en-US" baseline="0" dirty="0" err="1" smtClean="0"/>
              <a:t>class.Receiver</a:t>
            </a:r>
            <a:endParaRPr lang="en-US" baseline="0" dirty="0" smtClean="0"/>
          </a:p>
          <a:p>
            <a:r>
              <a:rPr lang="en-US" baseline="0" dirty="0" smtClean="0"/>
              <a:t>Add instance of that class to your activity</a:t>
            </a:r>
          </a:p>
          <a:p>
            <a:r>
              <a:rPr lang="en-US" baseline="0" dirty="0" smtClean="0"/>
              <a:t>Pass receiver to service as extra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onReceiveResult</a:t>
            </a:r>
            <a:r>
              <a:rPr lang="en-US" baseline="0" dirty="0" smtClean="0"/>
              <a:t> method to </a:t>
            </a:r>
            <a:r>
              <a:rPr lang="en-US" baseline="0" dirty="0" err="1" smtClean="0"/>
              <a:t>Activitiy</a:t>
            </a:r>
            <a:endParaRPr lang="en-US" baseline="0" dirty="0" smtClean="0"/>
          </a:p>
          <a:p>
            <a:r>
              <a:rPr lang="en-US" baseline="0" dirty="0" smtClean="0"/>
              <a:t>In Activity, use receiver </a:t>
            </a:r>
            <a:r>
              <a:rPr lang="en-US" baseline="0" dirty="0" err="1" smtClean="0"/>
              <a:t>ot</a:t>
            </a:r>
            <a:r>
              <a:rPr lang="en-US" baseline="0" dirty="0" smtClean="0"/>
              <a:t> send messages back to activity (to update UI)</a:t>
            </a:r>
          </a:p>
          <a:p>
            <a:r>
              <a:rPr lang="en-US" baseline="0" dirty="0" smtClean="0"/>
              <a:t>There are other ways to accomplish background tasks but this is the approach I’ll recommend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6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</a:p>
          <a:p>
            <a:r>
              <a:rPr lang="en-US" dirty="0" smtClean="0"/>
              <a:t>Enable apps to access</a:t>
            </a:r>
            <a:r>
              <a:rPr lang="en-US" baseline="0" dirty="0" smtClean="0"/>
              <a:t> / update shared data.</a:t>
            </a:r>
          </a:p>
          <a:p>
            <a:r>
              <a:rPr lang="en-US" baseline="0" dirty="0" smtClean="0"/>
              <a:t>Some already built in, you can also provider your own.</a:t>
            </a:r>
          </a:p>
          <a:p>
            <a:r>
              <a:rPr lang="en-US" baseline="0" dirty="0" smtClean="0"/>
              <a:t>Contacts, Call Logs, Images, Video, Music, calendar (new in 4.0)</a:t>
            </a:r>
          </a:p>
          <a:p>
            <a:r>
              <a:rPr lang="en-US" baseline="0" dirty="0" smtClean="0"/>
              <a:t>SQL-like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BroadCast</a:t>
            </a:r>
            <a:r>
              <a:rPr lang="en-US" baseline="0" dirty="0" smtClean="0"/>
              <a:t> Receivers</a:t>
            </a:r>
          </a:p>
          <a:p>
            <a:r>
              <a:rPr lang="en-US" baseline="0" dirty="0" smtClean="0"/>
              <a:t>Processes intents sent by system</a:t>
            </a:r>
          </a:p>
          <a:p>
            <a:r>
              <a:rPr lang="en-US" baseline="0" dirty="0" smtClean="0"/>
              <a:t>Ex:  picture is taken, c2dm message has been received, screen has shut off</a:t>
            </a:r>
          </a:p>
          <a:p>
            <a:r>
              <a:rPr lang="en-US" baseline="0" dirty="0" smtClean="0"/>
              <a:t>You can send messages to the system and other apps</a:t>
            </a:r>
          </a:p>
          <a:p>
            <a:r>
              <a:rPr lang="en-US" baseline="0" dirty="0" smtClean="0"/>
              <a:t>Ex:  a file has been downloaded and is ready to be opened.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9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Manifest File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psuedo</a:t>
            </a:r>
            <a:r>
              <a:rPr lang="en-US" baseline="0" dirty="0" smtClean="0"/>
              <a:t> app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  <a:endParaRPr lang="en-US" dirty="0" smtClean="0"/>
          </a:p>
          <a:p>
            <a:r>
              <a:rPr lang="en-US" dirty="0" smtClean="0"/>
              <a:t>-activities</a:t>
            </a:r>
          </a:p>
          <a:p>
            <a:r>
              <a:rPr lang="en-US" dirty="0" smtClean="0"/>
              <a:t>-intent filters</a:t>
            </a:r>
          </a:p>
          <a:p>
            <a:r>
              <a:rPr lang="en-US" dirty="0" smtClean="0"/>
              <a:t>-Services</a:t>
            </a:r>
            <a:r>
              <a:rPr lang="en-US" baseline="0" dirty="0" smtClean="0"/>
              <a:t> and receivers</a:t>
            </a:r>
          </a:p>
          <a:p>
            <a:r>
              <a:rPr lang="en-US" baseline="0" dirty="0" smtClean="0"/>
              <a:t>-permissions</a:t>
            </a:r>
          </a:p>
          <a:p>
            <a:r>
              <a:rPr lang="en-US" baseline="0" dirty="0" smtClean="0"/>
              <a:t>-minimum and target SDK versions</a:t>
            </a:r>
          </a:p>
          <a:p>
            <a:r>
              <a:rPr lang="en-US" baseline="0" dirty="0" smtClean="0"/>
              <a:t>-app version number</a:t>
            </a:r>
          </a:p>
          <a:p>
            <a:r>
              <a:rPr lang="en-US" baseline="0" dirty="0" smtClean="0"/>
              <a:t>-device limitations (i.e. doesn’t support specific screen size, requires camera,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in 2003</a:t>
            </a:r>
          </a:p>
          <a:p>
            <a:r>
              <a:rPr lang="en-US" baseline="0" dirty="0" smtClean="0"/>
              <a:t>Purchased by Google in 2007</a:t>
            </a:r>
          </a:p>
          <a:p>
            <a:r>
              <a:rPr lang="en-US" baseline="0" dirty="0" smtClean="0"/>
              <a:t>OS of open handset alliance</a:t>
            </a:r>
          </a:p>
          <a:p>
            <a:r>
              <a:rPr lang="en-US" baseline="0" dirty="0" smtClean="0"/>
              <a:t>Runs on Phones, tablets, </a:t>
            </a:r>
            <a:r>
              <a:rPr lang="en-US" baseline="0" dirty="0" err="1" smtClean="0"/>
              <a:t>tvs</a:t>
            </a:r>
            <a:r>
              <a:rPr lang="en-US" baseline="0" dirty="0" smtClean="0"/>
              <a:t>, etc.</a:t>
            </a:r>
          </a:p>
          <a:p>
            <a:r>
              <a:rPr lang="en-US" baseline="0" dirty="0" smtClean="0"/>
              <a:t>Open source – you can download and compile the code and even install it on a device (sort of).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Devices with the same screen size</a:t>
            </a:r>
            <a:r>
              <a:rPr lang="en-US" baseline="0" dirty="0" smtClean="0"/>
              <a:t> don’t necessarily have the same density or resolution.</a:t>
            </a:r>
          </a:p>
          <a:p>
            <a:r>
              <a:rPr lang="en-US" baseline="0" dirty="0" smtClean="0"/>
              <a:t>Similarly, devices with the same density may have different real pixel density.</a:t>
            </a:r>
          </a:p>
          <a:p>
            <a:r>
              <a:rPr lang="en-US" baseline="0" dirty="0" smtClean="0"/>
              <a:t>Use these buckets for layouts and </a:t>
            </a:r>
            <a:r>
              <a:rPr lang="en-US" baseline="0" dirty="0" err="1" smtClean="0"/>
              <a:t>drawables</a:t>
            </a:r>
            <a:endParaRPr lang="en-US" baseline="0" dirty="0" smtClean="0"/>
          </a:p>
          <a:p>
            <a:r>
              <a:rPr lang="en-US" baseline="0" dirty="0" smtClean="0"/>
              <a:t>You don’t necessarily need to provide resources for EVERY screen size.  Android will try to scale resources as needed, though this may introduce artifacts.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1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r>
              <a:rPr lang="en-US" baseline="0" dirty="0" smtClean="0"/>
              <a:t> enable you to combine pieces of a User Interface on a larger screen and reuse that functionality on separate screens for smaller devices.  </a:t>
            </a:r>
          </a:p>
          <a:p>
            <a:r>
              <a:rPr lang="en-US" baseline="0" dirty="0" smtClean="0"/>
              <a:t>Common examples:  email, news readers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9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you can see on the chart, most screen sizes are normal with a density of HDPI.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6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Drawables</a:t>
            </a:r>
            <a:r>
              <a:rPr lang="en-US" dirty="0" smtClean="0"/>
              <a:t> (images)</a:t>
            </a:r>
          </a:p>
          <a:p>
            <a:r>
              <a:rPr lang="en-US" dirty="0" smtClean="0"/>
              <a:t>-Strings</a:t>
            </a:r>
            <a:r>
              <a:rPr lang="en-US" baseline="0" dirty="0" smtClean="0"/>
              <a:t> (text) – used for localization</a:t>
            </a:r>
          </a:p>
          <a:p>
            <a:r>
              <a:rPr lang="en-US" baseline="0" dirty="0" smtClean="0"/>
              <a:t>-Colors (hex values)</a:t>
            </a:r>
          </a:p>
          <a:p>
            <a:r>
              <a:rPr lang="en-US" baseline="0" dirty="0" smtClean="0"/>
              <a:t>-Animations (</a:t>
            </a:r>
            <a:r>
              <a:rPr lang="en-US" baseline="0" dirty="0" err="1" smtClean="0"/>
              <a:t>xmls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-Others (shapes,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4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NDK</a:t>
            </a:r>
          </a:p>
          <a:p>
            <a:r>
              <a:rPr lang="en-US" dirty="0" smtClean="0"/>
              <a:t>Java development is done through</a:t>
            </a:r>
            <a:r>
              <a:rPr lang="en-US" baseline="0" dirty="0" smtClean="0"/>
              <a:t> SDK</a:t>
            </a:r>
          </a:p>
          <a:p>
            <a:r>
              <a:rPr lang="en-US" baseline="0" dirty="0" smtClean="0"/>
              <a:t>NDK allows you to make apps in C and C++</a:t>
            </a:r>
          </a:p>
          <a:p>
            <a:r>
              <a:rPr lang="en-US" baseline="0" dirty="0" smtClean="0"/>
              <a:t>Apps still packaged in APK, run through VM</a:t>
            </a:r>
          </a:p>
          <a:p>
            <a:r>
              <a:rPr lang="en-US" baseline="0" dirty="0" smtClean="0"/>
              <a:t>Not necessarily a performance increase</a:t>
            </a:r>
          </a:p>
          <a:p>
            <a:r>
              <a:rPr lang="en-US" baseline="0" dirty="0" smtClean="0"/>
              <a:t>Good for CPU intensive processes</a:t>
            </a:r>
          </a:p>
          <a:p>
            <a:r>
              <a:rPr lang="en-US" baseline="0" dirty="0" smtClean="0"/>
              <a:t>Signal Processing, Physics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1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JNI</a:t>
            </a:r>
            <a:r>
              <a:rPr lang="en-US" baseline="0" dirty="0" smtClean="0"/>
              <a:t> – Java Native Interface</a:t>
            </a:r>
          </a:p>
          <a:p>
            <a:r>
              <a:rPr lang="en-US" baseline="0" dirty="0" smtClean="0"/>
              <a:t>Allows your app to be done in java and call into C / C++ code</a:t>
            </a:r>
          </a:p>
          <a:p>
            <a:r>
              <a:rPr lang="en-US" baseline="0" dirty="0" smtClean="0"/>
              <a:t>Most of app should be in Java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0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Apps run in own</a:t>
            </a:r>
            <a:r>
              <a:rPr lang="en-US" baseline="0" dirty="0" smtClean="0"/>
              <a:t> VM</a:t>
            </a:r>
          </a:p>
          <a:p>
            <a:r>
              <a:rPr lang="en-US" baseline="0" dirty="0" smtClean="0"/>
              <a:t>Flies created are for app only by default</a:t>
            </a:r>
          </a:p>
          <a:p>
            <a:r>
              <a:rPr lang="en-US" baseline="0" dirty="0" smtClean="0"/>
              <a:t>-external storage not safe</a:t>
            </a:r>
          </a:p>
          <a:p>
            <a:r>
              <a:rPr lang="en-US" baseline="0" dirty="0" smtClean="0"/>
              <a:t>Intents can specify app package / class (to make sure it goes to specific one)</a:t>
            </a:r>
          </a:p>
          <a:p>
            <a:r>
              <a:rPr lang="en-US" baseline="0" dirty="0" smtClean="0"/>
              <a:t>Apps must request and be granted </a:t>
            </a:r>
            <a:r>
              <a:rPr lang="en-US" baseline="0" dirty="0" err="1" smtClean="0"/>
              <a:t>permsissions</a:t>
            </a:r>
            <a:endParaRPr lang="en-US" baseline="0" dirty="0" smtClean="0"/>
          </a:p>
          <a:p>
            <a:r>
              <a:rPr lang="en-US" baseline="0" dirty="0" smtClean="0"/>
              <a:t>HTTPS</a:t>
            </a:r>
          </a:p>
          <a:p>
            <a:r>
              <a:rPr lang="en-US" baseline="0" dirty="0" smtClean="0"/>
              <a:t>Encryption</a:t>
            </a:r>
          </a:p>
          <a:p>
            <a:r>
              <a:rPr lang="en-US" baseline="0" dirty="0" smtClean="0"/>
              <a:t>APKs signed by certs</a:t>
            </a:r>
          </a:p>
          <a:p>
            <a:r>
              <a:rPr lang="en-US" baseline="0" dirty="0" smtClean="0"/>
              <a:t>No access to installed apps, unless installed to external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1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r>
              <a:rPr lang="en-US" baseline="0" dirty="0" smtClean="0"/>
              <a:t> are key value pairs stored either per activity or by file name.</a:t>
            </a:r>
          </a:p>
          <a:p>
            <a:r>
              <a:rPr lang="en-US" baseline="0" dirty="0" smtClean="0"/>
              <a:t>Internal and external storage is normal file IO.  Private to your app by default but can be public.  Public by default if written to external storage.</a:t>
            </a:r>
          </a:p>
          <a:p>
            <a:r>
              <a:rPr lang="en-US" dirty="0" smtClean="0"/>
              <a:t>Android provides full support</a:t>
            </a:r>
            <a:r>
              <a:rPr lang="en-US" baseline="0" dirty="0" smtClean="0"/>
              <a:t> for SQLite and provides a method to handle upgrading your database on app version updates.</a:t>
            </a:r>
          </a:p>
          <a:p>
            <a:r>
              <a:rPr lang="en-US" dirty="0" smtClean="0"/>
              <a:t>Network storage</a:t>
            </a:r>
            <a:r>
              <a:rPr lang="en-US" baseline="0" dirty="0" smtClean="0"/>
              <a:t> is any storage you use over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1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one time fee must be paid</a:t>
            </a:r>
            <a:r>
              <a:rPr lang="en-US" baseline="0" dirty="0" smtClean="0"/>
              <a:t> using Google Checkout.</a:t>
            </a:r>
          </a:p>
          <a:p>
            <a:r>
              <a:rPr lang="en-US" baseline="0" dirty="0" smtClean="0"/>
              <a:t>There are instructions on the Android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portal for generating the key / certificate.  The tools to do so are part of the JDK.</a:t>
            </a:r>
          </a:p>
          <a:p>
            <a:r>
              <a:rPr lang="en-US" baseline="0" dirty="0" smtClean="0"/>
              <a:t>YOU MUST KEEP THE CERTIFICATE!  Otherwise you can’t upload a new app with the same package name.</a:t>
            </a:r>
          </a:p>
          <a:p>
            <a:r>
              <a:rPr lang="en-US" baseline="0" dirty="0" smtClean="0"/>
              <a:t>Your package name must be unique to other apps.</a:t>
            </a:r>
          </a:p>
          <a:p>
            <a:r>
              <a:rPr lang="en-US" baseline="0" dirty="0" smtClean="0"/>
              <a:t>Android Tools enable creation of your signed APK.</a:t>
            </a:r>
          </a:p>
          <a:p>
            <a:r>
              <a:rPr lang="en-US" baseline="0" dirty="0" smtClean="0"/>
              <a:t>In addition to the APK, you need / can upload screenshots, high res icon, promotional graphic, promo video, description details, countries your app is available in, contact information.  </a:t>
            </a:r>
          </a:p>
          <a:p>
            <a:r>
              <a:rPr lang="en-US" baseline="0" dirty="0" smtClean="0"/>
              <a:t>You can also manually specify devices that aren’t eligible to install your app.</a:t>
            </a:r>
          </a:p>
          <a:p>
            <a:r>
              <a:rPr lang="en-US" baseline="0" dirty="0" smtClean="0"/>
              <a:t>Lastly, you can specify different APKs for different API levels, screen sizes, and more by specifying information in your manifest.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3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don’t need to register your device or pay for a development account for anyone to put an app on a device you have.</a:t>
            </a:r>
          </a:p>
          <a:p>
            <a:r>
              <a:rPr lang="en-US" baseline="0" dirty="0" smtClean="0"/>
              <a:t>There are other markets available, some free, some at cost.  In addition different ones pay different amounts to developers for app purchases.</a:t>
            </a:r>
          </a:p>
          <a:p>
            <a:r>
              <a:rPr lang="en-US" baseline="0" dirty="0" smtClean="0"/>
              <a:t>Lastly, you can just provide links to your APK file.  Users would need to enable install from unknown sources to get this to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700k devices</a:t>
            </a:r>
            <a:r>
              <a:rPr lang="en-US" baseline="0" dirty="0" smtClean="0"/>
              <a:t> activated per day.</a:t>
            </a:r>
          </a:p>
          <a:p>
            <a:r>
              <a:rPr lang="en-US" baseline="0" dirty="0" smtClean="0"/>
              <a:t>Over 50% of smart phone market sales.</a:t>
            </a:r>
            <a:endParaRPr lang="en-US" dirty="0" smtClean="0"/>
          </a:p>
          <a:p>
            <a:r>
              <a:rPr lang="en-US" dirty="0" smtClean="0"/>
              <a:t>Tablet sales aren’t great but, Google is rumored to be entering</a:t>
            </a:r>
            <a:r>
              <a:rPr lang="en-US" baseline="0" dirty="0" smtClean="0"/>
              <a:t> the tablet market with their own tablet</a:t>
            </a:r>
          </a:p>
          <a:p>
            <a:r>
              <a:rPr lang="en-US" baseline="0" dirty="0" smtClean="0"/>
              <a:t>Explain that all the carriers release their branded versions, the Nexus devices, and non-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devices like the Kindles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9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a new AVD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a new app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manifest file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Activity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launcher intent filter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permission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button to the main layout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new activity to the application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activity to the manifest file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new layout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ability to place specific filters on the layout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the new layout to the new activity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the new activity on button click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difference between finishing and not finishing first activity when Back is tapped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LogCat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DDMS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077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31 days of android</a:t>
            </a:r>
          </a:p>
          <a:p>
            <a:r>
              <a:rPr lang="en-US" dirty="0" smtClean="0"/>
              <a:t>Android training</a:t>
            </a:r>
          </a:p>
          <a:p>
            <a:r>
              <a:rPr lang="en-US" dirty="0" smtClean="0"/>
              <a:t>Android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Site</a:t>
            </a:r>
          </a:p>
          <a:p>
            <a:r>
              <a:rPr lang="en-US" baseline="0" dirty="0" smtClean="0"/>
              <a:t>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9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“Big” releases in 3 years.</a:t>
            </a:r>
          </a:p>
          <a:p>
            <a:r>
              <a:rPr lang="en-US" dirty="0" smtClean="0"/>
              <a:t>Purchased</a:t>
            </a:r>
            <a:r>
              <a:rPr lang="en-US" baseline="0" dirty="0" smtClean="0"/>
              <a:t> in 2007, 1.0 release in 2008.</a:t>
            </a:r>
          </a:p>
          <a:p>
            <a:r>
              <a:rPr lang="en-US" baseline="0" dirty="0" smtClean="0"/>
              <a:t>3.0 release to tablets only at end of 2010.</a:t>
            </a:r>
          </a:p>
          <a:p>
            <a:r>
              <a:rPr lang="en-US" baseline="0" dirty="0" smtClean="0"/>
              <a:t>4.0 release this past October, merges Gingerbread (handheld) and 3.0 (honeycomb)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today,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Froyo</a:t>
            </a:r>
            <a:r>
              <a:rPr lang="en-US" baseline="0" dirty="0" smtClean="0"/>
              <a:t> (2.2) and above accounts for all but 10.2% of devices.  </a:t>
            </a:r>
          </a:p>
          <a:p>
            <a:r>
              <a:rPr lang="en-US" baseline="0" dirty="0" smtClean="0"/>
              <a:t>Honeycomb is small and will likely stay small as new tablets are released with ICS.</a:t>
            </a:r>
          </a:p>
          <a:p>
            <a:r>
              <a:rPr lang="en-US" baseline="0" dirty="0" smtClean="0"/>
              <a:t>ICS should get bigger as everything else goes down.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setup for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2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VS (for </a:t>
            </a:r>
            <a:r>
              <a:rPr lang="en-US" dirty="0" err="1" smtClean="0"/>
              <a:t>monodroid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you need to install Eclipse for Java developers</a:t>
            </a:r>
          </a:p>
          <a:p>
            <a:r>
              <a:rPr lang="en-US" dirty="0" smtClean="0"/>
              <a:t>Install Android SDK</a:t>
            </a:r>
          </a:p>
          <a:p>
            <a:r>
              <a:rPr lang="en-US" dirty="0" smtClean="0"/>
              <a:t>Install the Android Eclipse</a:t>
            </a:r>
            <a:r>
              <a:rPr lang="en-US" baseline="0" dirty="0" smtClean="0"/>
              <a:t> plugin</a:t>
            </a:r>
          </a:p>
          <a:p>
            <a:r>
              <a:rPr lang="en-US" baseline="0" dirty="0" smtClean="0"/>
              <a:t>Install API Versions (through Eclipse / Android SDK Manager)</a:t>
            </a:r>
          </a:p>
          <a:p>
            <a:r>
              <a:rPr lang="en-US" baseline="0" dirty="0" smtClean="0"/>
              <a:t>Create AVDs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AVDs are emulators</a:t>
            </a:r>
          </a:p>
          <a:p>
            <a:r>
              <a:rPr lang="en-US" dirty="0" smtClean="0"/>
              <a:t>Actually emulate ARM architecture</a:t>
            </a:r>
          </a:p>
          <a:p>
            <a:r>
              <a:rPr lang="en-US" dirty="0" smtClean="0"/>
              <a:t>Target either Android APIs or Google APIs</a:t>
            </a:r>
            <a:r>
              <a:rPr lang="en-US" baseline="0" dirty="0" smtClean="0"/>
              <a:t> (explain difference, Maps, C2DM)</a:t>
            </a:r>
          </a:p>
          <a:p>
            <a:r>
              <a:rPr lang="en-US" baseline="0" dirty="0" smtClean="0"/>
              <a:t>Can be slow and painful, especially on old computers</a:t>
            </a:r>
          </a:p>
          <a:p>
            <a:r>
              <a:rPr lang="en-US" baseline="0" dirty="0" smtClean="0"/>
              <a:t>Not guaranteed to be the same as device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Possibly mention differences between this and simulators.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FE1A8-DC15-43C2-8EB9-3409F8B60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E8AE-E5F0-4313-8065-C8AD313B2365}" type="datetimeFigureOut">
              <a:rPr lang="en-US" smtClean="0"/>
              <a:t>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47FE-008C-4F48-9BD8-C329EA9E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hrisrisner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market.android.com/publis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risner.com/" TargetMode="External"/><Relationship Id="rId4" Type="http://schemas.openxmlformats.org/officeDocument/2006/relationships/hyperlink" Target="http://developer.android.com/training" TargetMode="External"/><Relationship Id="rId5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clip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Risner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1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Virtual Devices (AVDs) are emulated Android devices you can run on your computer.</a:t>
            </a:r>
          </a:p>
          <a:p>
            <a:r>
              <a:rPr lang="en-US" dirty="0" smtClean="0"/>
              <a:t>AVDs actually emulate ARM architecture.</a:t>
            </a:r>
          </a:p>
          <a:p>
            <a:r>
              <a:rPr lang="en-US" dirty="0" smtClean="0"/>
              <a:t>Slow and painful</a:t>
            </a:r>
          </a:p>
          <a:p>
            <a:r>
              <a:rPr lang="en-US" dirty="0" smtClean="0"/>
              <a:t>Can target either Android APIs or Google APIs.</a:t>
            </a:r>
          </a:p>
          <a:p>
            <a:r>
              <a:rPr lang="en-US" dirty="0" smtClean="0"/>
              <a:t>Works for testing but not good enough for A+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AVD Manager</a:t>
            </a:r>
          </a:p>
          <a:p>
            <a:r>
              <a:rPr lang="en-US" dirty="0" smtClean="0"/>
              <a:t>SDK Manager</a:t>
            </a:r>
          </a:p>
          <a:p>
            <a:r>
              <a:rPr lang="en-US" dirty="0" smtClean="0"/>
              <a:t>DDMS</a:t>
            </a:r>
          </a:p>
          <a:p>
            <a:r>
              <a:rPr lang="en-US" dirty="0" smtClean="0"/>
              <a:t>Hierarchy Viewer</a:t>
            </a:r>
          </a:p>
          <a:p>
            <a:r>
              <a:rPr lang="en-US" dirty="0" smtClean="0"/>
              <a:t>ADB</a:t>
            </a:r>
          </a:p>
          <a:p>
            <a:r>
              <a:rPr lang="en-US" dirty="0" err="1" smtClean="0"/>
              <a:t>LogCat</a:t>
            </a:r>
            <a:endParaRPr lang="en-US" dirty="0" smtClean="0"/>
          </a:p>
          <a:p>
            <a:r>
              <a:rPr lang="en-US" dirty="0" smtClean="0"/>
              <a:t>Layout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Stack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10151"/>
            <a:ext cx="6791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362326"/>
            <a:ext cx="67913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162175"/>
            <a:ext cx="6791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26" y="1323975"/>
            <a:ext cx="6791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70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 runs in its own VM.</a:t>
            </a:r>
          </a:p>
          <a:p>
            <a:r>
              <a:rPr lang="en-US" dirty="0"/>
              <a:t>DVM isn’t actually a JVM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JIT compilation runs </a:t>
            </a:r>
            <a:r>
              <a:rPr lang="en-US" dirty="0" err="1" smtClean="0"/>
              <a:t>dex</a:t>
            </a:r>
            <a:r>
              <a:rPr lang="en-US" dirty="0" smtClean="0"/>
              <a:t>-code (created from Java Byte code).</a:t>
            </a:r>
          </a:p>
          <a:p>
            <a:r>
              <a:rPr lang="en-US" dirty="0" smtClean="0"/>
              <a:t>Optimized for battery powered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86030"/>
              </p:ext>
            </p:extLst>
          </p:nvPr>
        </p:nvGraphicFramePr>
        <p:xfrm>
          <a:off x="457200" y="1620520"/>
          <a:ext cx="8229600" cy="438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5029200"/>
              </a:tblGrid>
              <a:tr h="3327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Layouts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User interface (xml)</a:t>
                      </a: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Activities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Code behind for a User Interaction element</a:t>
                      </a: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Services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Background processes</a:t>
                      </a:r>
                      <a:endParaRPr lang="en-US" sz="28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Messaging system between apps</a:t>
                      </a:r>
                      <a:r>
                        <a:rPr lang="en-US" sz="2800" baseline="0" dirty="0" smtClean="0"/>
                        <a:t> and parts of an app</a:t>
                      </a: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Content Providers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Shares data between apps</a:t>
                      </a:r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Broadcast Receivers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An intent processor for system messages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1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r>
              <a:rPr lang="en-US" dirty="0" smtClean="0"/>
              <a:t>XML files</a:t>
            </a:r>
          </a:p>
          <a:p>
            <a:r>
              <a:rPr lang="en-US" dirty="0" smtClean="0"/>
              <a:t>Contains description of all UI elements</a:t>
            </a:r>
          </a:p>
          <a:p>
            <a:r>
              <a:rPr lang="en-US" dirty="0" smtClean="0"/>
              <a:t>Can be specific to orientation, screen size,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83754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91000"/>
            <a:ext cx="3837542" cy="255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72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Linear Layouts</a:t>
            </a:r>
          </a:p>
          <a:p>
            <a:pPr lvl="1"/>
            <a:r>
              <a:rPr lang="en-US" dirty="0" smtClean="0"/>
              <a:t>Content is in single row or column</a:t>
            </a:r>
          </a:p>
          <a:p>
            <a:r>
              <a:rPr lang="en-US" dirty="0" smtClean="0"/>
              <a:t>Relative Layouts</a:t>
            </a:r>
          </a:p>
          <a:p>
            <a:pPr lvl="1"/>
            <a:r>
              <a:rPr lang="en-US" dirty="0" smtClean="0"/>
              <a:t>Children are placed in relation to each other or parent.</a:t>
            </a:r>
          </a:p>
          <a:p>
            <a:r>
              <a:rPr lang="en-US" dirty="0" smtClean="0"/>
              <a:t>Table Layout</a:t>
            </a:r>
          </a:p>
          <a:p>
            <a:pPr lvl="1"/>
            <a:r>
              <a:rPr lang="en-US" dirty="0" smtClean="0"/>
              <a:t>Children are placed in rows and columns</a:t>
            </a:r>
          </a:p>
          <a:p>
            <a:r>
              <a:rPr lang="en-US" dirty="0" smtClean="0"/>
              <a:t>Frame Layout</a:t>
            </a:r>
          </a:p>
          <a:p>
            <a:pPr lvl="1"/>
            <a:r>
              <a:rPr lang="en-US" dirty="0" smtClean="0"/>
              <a:t>Used to display a single interchangeable element.</a:t>
            </a:r>
          </a:p>
          <a:p>
            <a:r>
              <a:rPr lang="en-US" dirty="0" smtClean="0"/>
              <a:t>Grid Layout</a:t>
            </a:r>
          </a:p>
          <a:p>
            <a:pPr lvl="1"/>
            <a:r>
              <a:rPr lang="en-US" dirty="0" smtClean="0"/>
              <a:t>New in 4.0.  May “replace” linear layout and table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TextViews</a:t>
            </a:r>
            <a:r>
              <a:rPr lang="en-US" dirty="0" smtClean="0"/>
              <a:t> – Read only labels</a:t>
            </a:r>
          </a:p>
          <a:p>
            <a:r>
              <a:rPr lang="en-US" dirty="0" err="1" smtClean="0"/>
              <a:t>EditTexts</a:t>
            </a:r>
            <a:r>
              <a:rPr lang="en-US" dirty="0" smtClean="0"/>
              <a:t> – Textboxes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Toggles</a:t>
            </a:r>
          </a:p>
          <a:p>
            <a:r>
              <a:rPr lang="en-US" dirty="0" smtClean="0"/>
              <a:t>Radio Buttons and Checkboxes</a:t>
            </a:r>
          </a:p>
          <a:p>
            <a:r>
              <a:rPr lang="en-US" dirty="0" smtClean="0"/>
              <a:t>Drop downs (Spinner)</a:t>
            </a:r>
          </a:p>
          <a:p>
            <a:r>
              <a:rPr lang="en-US" dirty="0" smtClean="0"/>
              <a:t>Progress indicators</a:t>
            </a:r>
          </a:p>
          <a:p>
            <a:r>
              <a:rPr lang="en-US" dirty="0" smtClean="0"/>
              <a:t>Sliders</a:t>
            </a:r>
            <a:endParaRPr lang="en-US" dirty="0"/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Video view</a:t>
            </a:r>
          </a:p>
          <a:p>
            <a:r>
              <a:rPr lang="en-US" dirty="0" smtClean="0"/>
              <a:t>Date / Time Selector</a:t>
            </a:r>
          </a:p>
          <a:p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err="1" smtClean="0"/>
              <a:t>ScrollView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88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a list of scrollable items.</a:t>
            </a:r>
          </a:p>
          <a:p>
            <a:r>
              <a:rPr lang="en-US" dirty="0" smtClean="0"/>
              <a:t>Can use a default template for each item or a custom layout.</a:t>
            </a:r>
          </a:p>
          <a:p>
            <a:r>
              <a:rPr lang="en-US" dirty="0" smtClean="0"/>
              <a:t>Can be added to a layout or used with a </a:t>
            </a:r>
            <a:r>
              <a:rPr lang="en-US" dirty="0" err="1" smtClean="0"/>
              <a:t>ListActivity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USE WITH SCROLLVIEW</a:t>
            </a:r>
          </a:p>
        </p:txBody>
      </p:sp>
    </p:spTree>
    <p:extLst>
      <p:ext uri="{BB962C8B-B14F-4D97-AF65-F5344CB8AC3E}">
        <p14:creationId xmlns:p14="http://schemas.microsoft.com/office/powerpoint/2010/main" val="6587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content to a layout or generates the UI in code.</a:t>
            </a:r>
          </a:p>
          <a:p>
            <a:r>
              <a:rPr lang="en-US" dirty="0" smtClean="0"/>
              <a:t>Handles user interaction with elements in UI.</a:t>
            </a:r>
          </a:p>
          <a:p>
            <a:r>
              <a:rPr lang="en-US" dirty="0" smtClean="0"/>
              <a:t>Follows a specific life cycle (more on 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Team Leader at Quicken Loans</a:t>
            </a:r>
          </a:p>
          <a:p>
            <a:r>
              <a:rPr lang="en-US" dirty="0" smtClean="0"/>
              <a:t>Co-Founder of Detroit GTUG</a:t>
            </a:r>
          </a:p>
          <a:p>
            <a:r>
              <a:rPr lang="en-US" dirty="0" smtClean="0"/>
              <a:t>Google+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chrisrisner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http://chrisrisner.com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1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03224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986407" y="1536701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62600" y="2590800"/>
            <a:ext cx="15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2895600" y="21717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00300" y="3200400"/>
            <a:ext cx="15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990600" y="33157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69008" y="3657600"/>
            <a:ext cx="28315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Arrow 17"/>
          <p:cNvSpPr/>
          <p:nvPr/>
        </p:nvSpPr>
        <p:spPr>
          <a:xfrm>
            <a:off x="7359396" y="36967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69008" y="4038600"/>
            <a:ext cx="51175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762000" y="44058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69008" y="4038600"/>
            <a:ext cx="5269992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8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 Cycle</a:t>
            </a:r>
            <a:endParaRPr lang="en-US" dirty="0"/>
          </a:p>
        </p:txBody>
      </p:sp>
      <p:pic>
        <p:nvPicPr>
          <p:cNvPr id="7170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54420"/>
            <a:ext cx="4429125" cy="57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0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message used to communicate between apps or parts of an app.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startActivity</a:t>
            </a:r>
            <a:r>
              <a:rPr lang="en-US" dirty="0" smtClean="0"/>
              <a:t> to start a new activity or </a:t>
            </a:r>
            <a:r>
              <a:rPr lang="en-US" dirty="0" err="1" smtClean="0"/>
              <a:t>startActivityForResult</a:t>
            </a:r>
            <a:r>
              <a:rPr lang="en-US" dirty="0" smtClean="0"/>
              <a:t> to start an activity when you expect a result back.</a:t>
            </a:r>
          </a:p>
          <a:p>
            <a:r>
              <a:rPr lang="en-US" dirty="0" smtClean="0"/>
              <a:t>Can be used to start and send messages to services as well as returning data from services.</a:t>
            </a:r>
          </a:p>
          <a:p>
            <a:r>
              <a:rPr lang="en-US" dirty="0" smtClean="0"/>
              <a:t>Used to send broadcasts.</a:t>
            </a:r>
          </a:p>
          <a:p>
            <a:r>
              <a:rPr lang="en-US" dirty="0" smtClean="0"/>
              <a:t>Can include unspecified data using Extras.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 can you do with Intents?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phone calls.</a:t>
            </a:r>
          </a:p>
          <a:p>
            <a:r>
              <a:rPr lang="en-US" dirty="0" smtClean="0"/>
              <a:t>Send emails.</a:t>
            </a:r>
          </a:p>
          <a:p>
            <a:r>
              <a:rPr lang="en-US" dirty="0" smtClean="0"/>
              <a:t>Sharing (using other installed apps).</a:t>
            </a:r>
          </a:p>
          <a:p>
            <a:r>
              <a:rPr lang="en-US" dirty="0" smtClean="0"/>
              <a:t>Open websites.</a:t>
            </a:r>
          </a:p>
          <a:p>
            <a:r>
              <a:rPr lang="en-US" dirty="0" smtClean="0"/>
              <a:t>Pull up an address on maps.</a:t>
            </a:r>
          </a:p>
          <a:p>
            <a:r>
              <a:rPr lang="en-US" dirty="0" smtClean="0"/>
              <a:t>Create a new calendar entry.</a:t>
            </a:r>
          </a:p>
          <a:p>
            <a:r>
              <a:rPr lang="en-US" dirty="0" smtClean="0"/>
              <a:t>Open up the market.</a:t>
            </a:r>
          </a:p>
          <a:p>
            <a:r>
              <a:rPr lang="en-US" dirty="0" smtClean="0"/>
              <a:t>Trigger any application with an intent Android knows about.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3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9187"/>
            <a:ext cx="4838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4651" y="1383815"/>
            <a:ext cx="571182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Intents!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14474"/>
            <a:ext cx="5419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68" y="833437"/>
            <a:ext cx="1927307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1595437"/>
            <a:ext cx="5857876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1766887"/>
            <a:ext cx="55435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01367" y="1967326"/>
            <a:ext cx="4495800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29" y="2128837"/>
            <a:ext cx="4114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20799" y="2324100"/>
            <a:ext cx="585787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86024"/>
            <a:ext cx="5562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17675" y="2605087"/>
            <a:ext cx="592455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57487"/>
            <a:ext cx="56007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31086" y="3419474"/>
            <a:ext cx="5600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23" y="3571874"/>
            <a:ext cx="5305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78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in the background.</a:t>
            </a:r>
          </a:p>
          <a:p>
            <a:r>
              <a:rPr lang="en-US" dirty="0" smtClean="0"/>
              <a:t>Should be used for any long running background process or network access (really, ANY network access).</a:t>
            </a:r>
          </a:p>
          <a:p>
            <a:r>
              <a:rPr lang="en-US" dirty="0" smtClean="0"/>
              <a:t>Updates UI by sending out messages.</a:t>
            </a:r>
          </a:p>
          <a:p>
            <a:r>
              <a:rPr lang="en-US" dirty="0" smtClean="0"/>
              <a:t>Not actually a separate thread unless you define the service to use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8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4463"/>
            <a:ext cx="5357811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2514600"/>
            <a:ext cx="4724400" cy="685800"/>
          </a:xfrm>
          <a:prstGeom prst="rect">
            <a:avLst/>
          </a:prstGeom>
          <a:solidFill>
            <a:srgbClr val="0066CC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715000" y="25537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791496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8805" y="5130800"/>
            <a:ext cx="3429795" cy="279400"/>
          </a:xfrm>
          <a:prstGeom prst="rect">
            <a:avLst/>
          </a:prstGeom>
          <a:solidFill>
            <a:srgbClr val="0066CC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191000" y="502818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7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class that extends </a:t>
            </a:r>
            <a:r>
              <a:rPr lang="en-US" dirty="0" err="1" smtClean="0"/>
              <a:t>ResultReceiver</a:t>
            </a:r>
            <a:endParaRPr lang="en-US" dirty="0" smtClean="0"/>
          </a:p>
          <a:p>
            <a:r>
              <a:rPr lang="en-US" dirty="0" smtClean="0"/>
              <a:t>Make your Activity implement the </a:t>
            </a:r>
            <a:r>
              <a:rPr lang="en-US" dirty="0" err="1" smtClean="0"/>
              <a:t>class.Receiver</a:t>
            </a:r>
            <a:endParaRPr lang="en-US" dirty="0" smtClean="0"/>
          </a:p>
          <a:p>
            <a:r>
              <a:rPr lang="en-US" dirty="0" smtClean="0"/>
              <a:t>Add an instance of that class to your Activity</a:t>
            </a:r>
          </a:p>
          <a:p>
            <a:r>
              <a:rPr lang="en-US" dirty="0" smtClean="0"/>
              <a:t>Pass the receiver to your Service as an extra.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onReceiveResult</a:t>
            </a:r>
            <a:r>
              <a:rPr lang="en-US" dirty="0" smtClean="0"/>
              <a:t> method to your Activity.</a:t>
            </a:r>
          </a:p>
          <a:p>
            <a:r>
              <a:rPr lang="en-US" dirty="0" smtClean="0"/>
              <a:t>In your </a:t>
            </a:r>
            <a:r>
              <a:rPr lang="en-US" dirty="0" smtClean="0"/>
              <a:t>Service use </a:t>
            </a:r>
            <a:r>
              <a:rPr lang="en-US" dirty="0" smtClean="0"/>
              <a:t>the receiver to send a message back to the Activity.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2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Enables your apps to access shared data.</a:t>
            </a:r>
          </a:p>
          <a:p>
            <a:r>
              <a:rPr lang="en-US" dirty="0" smtClean="0"/>
              <a:t>Allows you to share data to other apps.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Call logs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Music</a:t>
            </a:r>
          </a:p>
          <a:p>
            <a:pPr lvl="1"/>
            <a:r>
              <a:rPr lang="en-US" dirty="0" smtClean="0"/>
              <a:t>Calendar (new in 4.0)</a:t>
            </a:r>
          </a:p>
          <a:p>
            <a:r>
              <a:rPr lang="en-US" dirty="0" smtClean="0"/>
              <a:t>Accessible through SQL-like querying.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5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intents sent by the system.</a:t>
            </a:r>
          </a:p>
          <a:p>
            <a:pPr lvl="1"/>
            <a:r>
              <a:rPr lang="en-US" dirty="0" smtClean="0"/>
              <a:t>A picture has been taken.</a:t>
            </a:r>
          </a:p>
          <a:p>
            <a:pPr lvl="1"/>
            <a:r>
              <a:rPr lang="en-US" dirty="0" smtClean="0"/>
              <a:t>A C2DM message has been received.</a:t>
            </a:r>
          </a:p>
          <a:p>
            <a:pPr lvl="1"/>
            <a:r>
              <a:rPr lang="en-US" dirty="0" smtClean="0"/>
              <a:t>The screen has shut off.</a:t>
            </a:r>
          </a:p>
          <a:p>
            <a:r>
              <a:rPr lang="en-US" dirty="0" smtClean="0"/>
              <a:t>You can send messages to the system / other applications.</a:t>
            </a:r>
          </a:p>
          <a:p>
            <a:pPr lvl="1"/>
            <a:r>
              <a:rPr lang="en-US" dirty="0" smtClean="0"/>
              <a:t>A file has been downloaded and is ready to be opened.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5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history of Android</a:t>
            </a:r>
          </a:p>
          <a:p>
            <a:r>
              <a:rPr lang="en-US" dirty="0" smtClean="0"/>
              <a:t>Getting set up for development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Manifest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ALL activities.</a:t>
            </a:r>
          </a:p>
          <a:p>
            <a:r>
              <a:rPr lang="en-US" dirty="0" smtClean="0"/>
              <a:t>Lists intent-filters.</a:t>
            </a:r>
          </a:p>
          <a:p>
            <a:r>
              <a:rPr lang="en-US" dirty="0" smtClean="0"/>
              <a:t>Lists services and receivers.</a:t>
            </a:r>
          </a:p>
          <a:p>
            <a:r>
              <a:rPr lang="en-US" dirty="0" smtClean="0"/>
              <a:t>Lists all permissions required by app.</a:t>
            </a:r>
          </a:p>
          <a:p>
            <a:r>
              <a:rPr lang="en-US" dirty="0" smtClean="0"/>
              <a:t>Lists minimum and target SDK versions.</a:t>
            </a:r>
          </a:p>
          <a:p>
            <a:r>
              <a:rPr lang="en-US" dirty="0" smtClean="0"/>
              <a:t>Application version number.</a:t>
            </a:r>
          </a:p>
          <a:p>
            <a:r>
              <a:rPr lang="en-US" dirty="0" smtClean="0"/>
              <a:t>Device limitations.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6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Screen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Different buckets based off screen density (dots per inch)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DPI</a:t>
            </a:r>
          </a:p>
          <a:p>
            <a:pPr lvl="1"/>
            <a:r>
              <a:rPr lang="en-US" dirty="0" smtClean="0"/>
              <a:t>MDPI</a:t>
            </a:r>
          </a:p>
          <a:p>
            <a:pPr lvl="1"/>
            <a:r>
              <a:rPr lang="en-US" dirty="0" smtClean="0"/>
              <a:t>HDPI</a:t>
            </a:r>
          </a:p>
          <a:p>
            <a:pPr lvl="1"/>
            <a:r>
              <a:rPr lang="en-US" dirty="0" smtClean="0"/>
              <a:t>XHDPI</a:t>
            </a:r>
          </a:p>
          <a:p>
            <a:r>
              <a:rPr lang="en-US" dirty="0" smtClean="0"/>
              <a:t>Different buckets based off of screen size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Large</a:t>
            </a:r>
          </a:p>
          <a:p>
            <a:pPr lvl="1"/>
            <a:r>
              <a:rPr lang="en-US" dirty="0" err="1" smtClean="0"/>
              <a:t>XLarge</a:t>
            </a:r>
            <a:endParaRPr lang="en-US" dirty="0" smtClean="0"/>
          </a:p>
          <a:p>
            <a:r>
              <a:rPr lang="en-US" dirty="0" smtClean="0"/>
              <a:t>Fragments.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0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pic>
        <p:nvPicPr>
          <p:cNvPr id="2050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2646"/>
            <a:ext cx="8302625" cy="479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 Distribution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57734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8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Drawables</a:t>
            </a:r>
            <a:r>
              <a:rPr lang="en-US" dirty="0" smtClean="0"/>
              <a:t> (images)</a:t>
            </a:r>
          </a:p>
          <a:p>
            <a:r>
              <a:rPr lang="en-US" dirty="0" smtClean="0"/>
              <a:t>Strings (text)</a:t>
            </a:r>
          </a:p>
          <a:p>
            <a:r>
              <a:rPr lang="en-US" dirty="0" smtClean="0"/>
              <a:t>Colors (hex values)</a:t>
            </a:r>
          </a:p>
          <a:p>
            <a:r>
              <a:rPr lang="en-US" dirty="0" smtClean="0"/>
              <a:t>Animations (</a:t>
            </a:r>
            <a:r>
              <a:rPr lang="en-US" dirty="0" err="1" smtClean="0"/>
              <a:t>xmls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development done through the SDK.</a:t>
            </a:r>
          </a:p>
          <a:p>
            <a:r>
              <a:rPr lang="en-US" dirty="0" smtClean="0"/>
              <a:t>Natural Development Kit (NDK) allows you to develop in C and C++.</a:t>
            </a:r>
          </a:p>
          <a:p>
            <a:r>
              <a:rPr lang="en-US" dirty="0" smtClean="0"/>
              <a:t>Apps are still packaged in an APK file and run in VM.</a:t>
            </a:r>
          </a:p>
          <a:p>
            <a:r>
              <a:rPr lang="en-US" dirty="0" smtClean="0"/>
              <a:t>Not always a performance increase.  </a:t>
            </a:r>
            <a:br>
              <a:rPr lang="en-US" dirty="0" smtClean="0"/>
            </a:br>
            <a:r>
              <a:rPr lang="en-US" dirty="0" smtClean="0"/>
              <a:t>Good for contained, CPU-intensive operations such as signal processing, physics simulations,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3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Native Interface (JNI)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of merging the SDK and NDK.</a:t>
            </a:r>
          </a:p>
          <a:p>
            <a:r>
              <a:rPr lang="en-US" dirty="0" smtClean="0"/>
              <a:t>Bulk of your application is done in Java.</a:t>
            </a:r>
          </a:p>
          <a:p>
            <a:r>
              <a:rPr lang="en-US" dirty="0" smtClean="0"/>
              <a:t>JNI allows you to call into C/C++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app, one 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App only files by default</a:t>
            </a:r>
          </a:p>
          <a:p>
            <a:pPr lvl="1"/>
            <a:r>
              <a:rPr lang="en-US" dirty="0" smtClean="0"/>
              <a:t>External storage, not safe</a:t>
            </a:r>
          </a:p>
          <a:p>
            <a:r>
              <a:rPr lang="en-US" dirty="0" smtClean="0"/>
              <a:t>Intents can specify app package / class recipient.</a:t>
            </a:r>
          </a:p>
          <a:p>
            <a:r>
              <a:rPr lang="en-US" dirty="0" smtClean="0"/>
              <a:t>Apps need permissions</a:t>
            </a:r>
          </a:p>
          <a:p>
            <a:r>
              <a:rPr lang="en-US" dirty="0" smtClean="0"/>
              <a:t>HTTPS</a:t>
            </a:r>
            <a:endParaRPr lang="en-US" dirty="0"/>
          </a:p>
          <a:p>
            <a:r>
              <a:rPr lang="en-US" dirty="0" smtClean="0"/>
              <a:t>Encryption</a:t>
            </a:r>
          </a:p>
          <a:p>
            <a:r>
              <a:rPr lang="en-US" dirty="0" smtClean="0"/>
              <a:t>Signed APK files</a:t>
            </a:r>
            <a:endParaRPr lang="en-US" dirty="0"/>
          </a:p>
          <a:p>
            <a:r>
              <a:rPr lang="en-US" dirty="0" smtClean="0"/>
              <a:t>Installed apps are (mostly) internal</a:t>
            </a:r>
          </a:p>
        </p:txBody>
      </p:sp>
    </p:spTree>
    <p:extLst>
      <p:ext uri="{BB962C8B-B14F-4D97-AF65-F5344CB8AC3E}">
        <p14:creationId xmlns:p14="http://schemas.microsoft.com/office/powerpoint/2010/main" val="323504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Internal / External storage</a:t>
            </a:r>
          </a:p>
          <a:p>
            <a:r>
              <a:rPr lang="en-US" dirty="0" smtClean="0"/>
              <a:t>SQLite Databases</a:t>
            </a:r>
          </a:p>
          <a:p>
            <a:r>
              <a:rPr lang="en-US" dirty="0" smtClean="0"/>
              <a:t>Network storage</a:t>
            </a:r>
          </a:p>
        </p:txBody>
      </p:sp>
    </p:spTree>
    <p:extLst>
      <p:ext uri="{BB962C8B-B14F-4D97-AF65-F5344CB8AC3E}">
        <p14:creationId xmlns:p14="http://schemas.microsoft.com/office/powerpoint/2010/main" val="394700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 App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market.android.com/publish</a:t>
            </a:r>
            <a:endParaRPr lang="en-US" dirty="0" smtClean="0"/>
          </a:p>
          <a:p>
            <a:r>
              <a:rPr lang="en-US" dirty="0"/>
              <a:t>Must pay one time $25 fee (per publishing account, not app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You need to generate a private key and a certificate.</a:t>
            </a:r>
          </a:p>
          <a:p>
            <a:pPr lvl="1"/>
            <a:r>
              <a:rPr lang="en-US" dirty="0" smtClean="0"/>
              <a:t>You need to have this certificate in order to update your app.</a:t>
            </a:r>
          </a:p>
          <a:p>
            <a:r>
              <a:rPr lang="en-US" dirty="0" smtClean="0"/>
              <a:t>Use the certificate / key to sign and generate a release APK.</a:t>
            </a:r>
          </a:p>
          <a:p>
            <a:r>
              <a:rPr lang="en-US" dirty="0" smtClean="0"/>
              <a:t>Upload APK and media material to market.</a:t>
            </a:r>
          </a:p>
          <a:p>
            <a:r>
              <a:rPr lang="en-US" dirty="0" smtClean="0"/>
              <a:t>Possible to create different APK versions for different API levels, screen sizes,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2003</a:t>
            </a:r>
          </a:p>
          <a:p>
            <a:r>
              <a:rPr lang="en-US" dirty="0" smtClean="0"/>
              <a:t>Purchased by Google in 2007</a:t>
            </a:r>
          </a:p>
          <a:p>
            <a:r>
              <a:rPr lang="en-US" dirty="0" smtClean="0"/>
              <a:t>OS of choice of the Open Handset Alliance</a:t>
            </a:r>
          </a:p>
          <a:p>
            <a:r>
              <a:rPr lang="en-US" dirty="0" smtClean="0"/>
              <a:t>Runs on phones and tablets (and more)</a:t>
            </a:r>
          </a:p>
          <a:p>
            <a:r>
              <a:rPr lang="en-US" dirty="0" smtClean="0"/>
              <a:t>“Open Source”</a:t>
            </a:r>
          </a:p>
          <a:p>
            <a:r>
              <a:rPr lang="en-US" dirty="0" smtClean="0"/>
              <a:t>Regularly updated by Google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33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have to use the Marketplace?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</a:t>
            </a:r>
          </a:p>
          <a:p>
            <a:r>
              <a:rPr lang="en-US" dirty="0" smtClean="0"/>
              <a:t>Other markets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Appstore</a:t>
            </a:r>
            <a:r>
              <a:rPr lang="en-US" dirty="0" smtClean="0"/>
              <a:t>, </a:t>
            </a:r>
            <a:r>
              <a:rPr lang="en-US" dirty="0" err="1" smtClean="0"/>
              <a:t>AppBrain</a:t>
            </a:r>
            <a:r>
              <a:rPr lang="en-US" dirty="0" smtClean="0"/>
              <a:t>, </a:t>
            </a:r>
            <a:r>
              <a:rPr lang="en-US" dirty="0" err="1" smtClean="0"/>
              <a:t>SlideME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Install over the web</a:t>
            </a:r>
          </a:p>
        </p:txBody>
      </p:sp>
    </p:spTree>
    <p:extLst>
      <p:ext uri="{BB962C8B-B14F-4D97-AF65-F5344CB8AC3E}">
        <p14:creationId xmlns:p14="http://schemas.microsoft.com/office/powerpoint/2010/main" val="307176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4988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 Days of Android on </a:t>
            </a:r>
            <a:r>
              <a:rPr lang="en-US" dirty="0" smtClean="0">
                <a:hlinkClick r:id="rId3"/>
              </a:rPr>
              <a:t>http://chrisrisner.com</a:t>
            </a:r>
            <a:endParaRPr lang="en-US" dirty="0" smtClean="0"/>
          </a:p>
          <a:p>
            <a:r>
              <a:rPr lang="en-US" dirty="0" smtClean="0"/>
              <a:t>Android Training at </a:t>
            </a:r>
            <a:r>
              <a:rPr lang="en-US" dirty="0" smtClean="0">
                <a:hlinkClick r:id="rId4"/>
              </a:rPr>
              <a:t>http://developer.android.com/training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Dev</a:t>
            </a:r>
            <a:r>
              <a:rPr lang="en-US" dirty="0" smtClean="0"/>
              <a:t> Site: </a:t>
            </a:r>
            <a:r>
              <a:rPr lang="en-US" dirty="0" smtClean="0">
                <a:hlinkClick r:id="rId5"/>
              </a:rPr>
              <a:t>http://developer.android.com</a:t>
            </a:r>
            <a:endParaRPr lang="en-US" dirty="0" smtClean="0"/>
          </a:p>
          <a:p>
            <a:r>
              <a:rPr lang="en-US" dirty="0" err="1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 Major Releases in 3 Years</a:t>
            </a:r>
          </a:p>
          <a:p>
            <a:pPr lvl="1"/>
            <a:r>
              <a:rPr lang="en-US" sz="2000" dirty="0" smtClean="0"/>
              <a:t>1.0 – September 2008</a:t>
            </a:r>
          </a:p>
          <a:p>
            <a:pPr lvl="1"/>
            <a:r>
              <a:rPr lang="en-US" sz="2000" dirty="0" smtClean="0"/>
              <a:t>1.1 – February 2009</a:t>
            </a:r>
          </a:p>
          <a:p>
            <a:pPr lvl="1"/>
            <a:r>
              <a:rPr lang="en-US" sz="2000" dirty="0" smtClean="0"/>
              <a:t>1.5 – April 2009 – Cupcake</a:t>
            </a:r>
          </a:p>
          <a:p>
            <a:pPr lvl="1"/>
            <a:r>
              <a:rPr lang="en-US" sz="2000" dirty="0" smtClean="0"/>
              <a:t>1.6 – September 2009 – Donut</a:t>
            </a:r>
          </a:p>
          <a:p>
            <a:pPr lvl="1"/>
            <a:r>
              <a:rPr lang="en-US" sz="2000" dirty="0" smtClean="0"/>
              <a:t>2.0 – October 2009 – Éclair</a:t>
            </a:r>
          </a:p>
          <a:p>
            <a:pPr lvl="1"/>
            <a:r>
              <a:rPr lang="en-US" sz="2000" dirty="0" smtClean="0"/>
              <a:t>2.2 – May 2010 – </a:t>
            </a:r>
            <a:r>
              <a:rPr lang="en-US" sz="2000" dirty="0" err="1" smtClean="0"/>
              <a:t>Froyo</a:t>
            </a:r>
            <a:endParaRPr lang="en-US" sz="2000" dirty="0" smtClean="0"/>
          </a:p>
          <a:p>
            <a:pPr lvl="1"/>
            <a:r>
              <a:rPr lang="en-US" sz="2000" dirty="0" smtClean="0"/>
              <a:t>2.3 – December 2010 – Gingerbread - Handheld</a:t>
            </a:r>
          </a:p>
          <a:p>
            <a:pPr lvl="1"/>
            <a:r>
              <a:rPr lang="en-US" sz="2000" dirty="0" smtClean="0"/>
              <a:t>3.0 – February 2011 – Honeycomb – Tablets Only</a:t>
            </a:r>
          </a:p>
          <a:p>
            <a:pPr lvl="1"/>
            <a:r>
              <a:rPr lang="en-US" sz="2000" dirty="0" smtClean="0"/>
              <a:t>4.0 – October 2011 – Ice Cream Sandwich – Handheld and Tablet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700k devices activated per day as of Dec 20, 2011</a:t>
            </a:r>
          </a:p>
          <a:p>
            <a:r>
              <a:rPr lang="en-US" dirty="0" smtClean="0"/>
              <a:t>52.5% of the smartphone market share (by sales) in Q3 2011</a:t>
            </a:r>
          </a:p>
          <a:p>
            <a:r>
              <a:rPr lang="en-US" dirty="0" smtClean="0"/>
              <a:t>Tablet sales, not so hot </a:t>
            </a:r>
          </a:p>
          <a:p>
            <a:r>
              <a:rPr lang="en-US" dirty="0" smtClean="0"/>
              <a:t>Distributed on carrier-Google devices, Google devices, and on non-</a:t>
            </a:r>
            <a:r>
              <a:rPr lang="en-US" dirty="0" err="1" smtClean="0"/>
              <a:t>Googleized</a:t>
            </a:r>
            <a:r>
              <a:rPr lang="en-US" dirty="0" smtClean="0"/>
              <a:t>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6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Share Per Version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828800"/>
            <a:ext cx="91059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4768334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of 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Getting Set Up For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IDEs</a:t>
            </a:r>
            <a:endParaRPr lang="en-US" dirty="0"/>
          </a:p>
        </p:txBody>
      </p:sp>
      <p:pic>
        <p:nvPicPr>
          <p:cNvPr id="4098" name="Picture 2" descr="http://1.bp.blogspot.com/-dyxfg1WSTSM/TtZzmxcA1nI/AAAAAAAAARs/-43aX2amLHY/s1600/ecli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24000"/>
            <a:ext cx="5715798" cy="1105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7" y="3447729"/>
            <a:ext cx="4943846" cy="1079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98" y="4724400"/>
            <a:ext cx="4724400" cy="18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 Java Developer version from </a:t>
            </a:r>
            <a:r>
              <a:rPr lang="en-US" dirty="0" smtClean="0">
                <a:hlinkClick r:id="rId3"/>
              </a:rPr>
              <a:t>eclipse.org</a:t>
            </a:r>
            <a:endParaRPr lang="en-US" dirty="0" smtClean="0"/>
          </a:p>
          <a:p>
            <a:r>
              <a:rPr lang="en-US" dirty="0" smtClean="0"/>
              <a:t>Install Android SDK</a:t>
            </a:r>
          </a:p>
          <a:p>
            <a:r>
              <a:rPr lang="en-US" dirty="0" smtClean="0"/>
              <a:t>Install Android Eclipse plugin</a:t>
            </a:r>
          </a:p>
          <a:p>
            <a:r>
              <a:rPr lang="en-US" dirty="0" smtClean="0"/>
              <a:t>Install Android API versions</a:t>
            </a:r>
          </a:p>
          <a:p>
            <a:r>
              <a:rPr lang="en-US" dirty="0" smtClean="0"/>
              <a:t>Create Android Virtual Devices (AVDs)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14701</TotalTime>
  <Words>3064</Words>
  <Application>Microsoft Macintosh PowerPoint</Application>
  <PresentationFormat>On-screen Show (4:3)</PresentationFormat>
  <Paragraphs>517</Paragraphs>
  <Slides>44</Slides>
  <Notes>42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Intro to Android</vt:lpstr>
      <vt:lpstr>About Me</vt:lpstr>
      <vt:lpstr>What We’re Going to Talk About</vt:lpstr>
      <vt:lpstr>Android</vt:lpstr>
      <vt:lpstr>Install Base</vt:lpstr>
      <vt:lpstr>Market Share Per Version</vt:lpstr>
      <vt:lpstr>Getting Set Up For Development</vt:lpstr>
      <vt:lpstr>The IDEs</vt:lpstr>
      <vt:lpstr>Eclipse Setup</vt:lpstr>
      <vt:lpstr>AVDs</vt:lpstr>
      <vt:lpstr>SDK Tools</vt:lpstr>
      <vt:lpstr>The Android Stack</vt:lpstr>
      <vt:lpstr>Dalvik Virtual Machine</vt:lpstr>
      <vt:lpstr>Basic Building Blocks</vt:lpstr>
      <vt:lpstr>Layouts</vt:lpstr>
      <vt:lpstr>More Layouts</vt:lpstr>
      <vt:lpstr>UI Elements</vt:lpstr>
      <vt:lpstr>ListViews</vt:lpstr>
      <vt:lpstr>Activities</vt:lpstr>
      <vt:lpstr>Activity Code</vt:lpstr>
      <vt:lpstr>Activity Life Cycle</vt:lpstr>
      <vt:lpstr>Intents</vt:lpstr>
      <vt:lpstr>What else can you do with Intents?</vt:lpstr>
      <vt:lpstr>Intents!</vt:lpstr>
      <vt:lpstr>Services</vt:lpstr>
      <vt:lpstr>Service Example</vt:lpstr>
      <vt:lpstr>Updating your UI</vt:lpstr>
      <vt:lpstr>Content Providers</vt:lpstr>
      <vt:lpstr>Broadcast Receivers</vt:lpstr>
      <vt:lpstr>The Manifest File</vt:lpstr>
      <vt:lpstr>Different Screen Sizes</vt:lpstr>
      <vt:lpstr>Fragments</vt:lpstr>
      <vt:lpstr>Screen Size Distribution</vt:lpstr>
      <vt:lpstr>Other Resources</vt:lpstr>
      <vt:lpstr>Natural Development Kit</vt:lpstr>
      <vt:lpstr>Java Native Interface (JNI)</vt:lpstr>
      <vt:lpstr>Security</vt:lpstr>
      <vt:lpstr>Data Persistence</vt:lpstr>
      <vt:lpstr>Getting your App to Market</vt:lpstr>
      <vt:lpstr>Do you have to use the Marketplace?</vt:lpstr>
      <vt:lpstr>Demo</vt:lpstr>
      <vt:lpstr>Further Reading</vt:lpstr>
      <vt:lpstr>Questions</vt:lpstr>
      <vt:lpstr>Versions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Default User Name</cp:lastModifiedBy>
  <cp:revision>64</cp:revision>
  <dcterms:created xsi:type="dcterms:W3CDTF">2012-01-02T16:54:17Z</dcterms:created>
  <dcterms:modified xsi:type="dcterms:W3CDTF">2012-01-17T16:42:26Z</dcterms:modified>
</cp:coreProperties>
</file>