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95" r:id="rId3"/>
    <p:sldId id="296" r:id="rId4"/>
    <p:sldId id="298" r:id="rId5"/>
    <p:sldId id="299" r:id="rId6"/>
    <p:sldId id="300" r:id="rId7"/>
    <p:sldId id="301" r:id="rId8"/>
    <p:sldId id="297" r:id="rId9"/>
  </p:sldIdLst>
  <p:sldSz cx="9144000" cy="5143500" type="screen16x9"/>
  <p:notesSz cx="6858000" cy="9144000"/>
  <p:embeddedFontLst>
    <p:embeddedFont>
      <p:font typeface="Amatic SC" panose="020B0604020202020204" pitchFamily="2" charset="-79"/>
      <p:regular r:id="rId11"/>
      <p:bold r:id="rId12"/>
    </p:embeddedFont>
    <p:embeddedFont>
      <p:font typeface="Quicksand" panose="020B0604020202020204" charset="0"/>
      <p:regular r:id="rId13"/>
      <p:bold r:id="rId14"/>
    </p:embeddedFont>
    <p:embeddedFont>
      <p:font typeface="Roboto" panose="020B0604020202020204" pitchFamily="2" charset="0"/>
      <p:regular r:id="rId15"/>
      <p:bold r:id="rId16"/>
      <p:italic r:id="rId17"/>
      <p:boldItalic r:id="rId18"/>
    </p:embeddedFont>
    <p:embeddedFont>
      <p:font typeface="Short Stack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3CB37-95F9-485E-A174-E9CAC466BC3E}">
  <a:tblStyle styleId="{2B03CB37-95F9-485E-A174-E9CAC466B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D57D16-7341-47D1-A7A5-6802A93928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8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06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248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997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057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37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382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47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2310485" y="1344707"/>
            <a:ext cx="4523029" cy="17481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Factibilidad de la regresión KNN en el desarrollo de modelos de predicción de fallas de software basados en interacción</a:t>
            </a:r>
            <a:endParaRPr sz="3200" dirty="0"/>
          </a:p>
        </p:txBody>
      </p:sp>
      <p:sp>
        <p:nvSpPr>
          <p:cNvPr id="2" name="Google Shape;694;p13">
            <a:extLst>
              <a:ext uri="{FF2B5EF4-FFF2-40B4-BE49-F238E27FC236}">
                <a16:creationId xmlns:a16="http://schemas.microsoft.com/office/drawing/2014/main" id="{D0ADE4CE-BF74-DD75-89CF-586BC14AB8F5}"/>
              </a:ext>
            </a:extLst>
          </p:cNvPr>
          <p:cNvSpPr txBox="1">
            <a:spLocks/>
          </p:cNvSpPr>
          <p:nvPr/>
        </p:nvSpPr>
        <p:spPr>
          <a:xfrm>
            <a:off x="1886400" y="3328147"/>
            <a:ext cx="5371200" cy="57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MX" sz="2000" dirty="0"/>
              <a:t>Christopher rojano jimenez 8° 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0"/>
          <p:cNvSpPr txBox="1">
            <a:spLocks noGrp="1"/>
          </p:cNvSpPr>
          <p:nvPr>
            <p:ph type="body" idx="1"/>
          </p:nvPr>
        </p:nvSpPr>
        <p:spPr>
          <a:xfrm>
            <a:off x="564752" y="1155382"/>
            <a:ext cx="8014446" cy="28451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dirty="0"/>
              <a:t>Las métricas de software son predictores y estimadores estadísticos que asignan valores numéricos a algunos atributos de un producto, proceso o recurso en el desarrollo de software.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MX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dirty="0"/>
              <a:t>La tendencia a las fallas es una métrica externa y un modelo de predicción de fallas utiliza métricas de software internas para predecir fallas en un módulo recientemente desarrollado del proyecto incluso antes de que se libere y se pruebe.</a:t>
            </a:r>
            <a:endParaRPr sz="1600" dirty="0"/>
          </a:p>
        </p:txBody>
      </p:sp>
      <p:sp>
        <p:nvSpPr>
          <p:cNvPr id="747" name="Google Shape;747;p20"/>
          <p:cNvSpPr txBox="1">
            <a:spLocks noGrp="1"/>
          </p:cNvSpPr>
          <p:nvPr>
            <p:ph type="title"/>
          </p:nvPr>
        </p:nvSpPr>
        <p:spPr>
          <a:xfrm>
            <a:off x="1028473" y="56908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88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2"/>
          <p:cNvSpPr txBox="1">
            <a:spLocks noGrp="1"/>
          </p:cNvSpPr>
          <p:nvPr>
            <p:ph type="title"/>
          </p:nvPr>
        </p:nvSpPr>
        <p:spPr>
          <a:xfrm>
            <a:off x="356022" y="589252"/>
            <a:ext cx="3544500" cy="5430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de datos</a:t>
            </a:r>
            <a:endParaRPr dirty="0"/>
          </a:p>
        </p:txBody>
      </p:sp>
      <p:sp>
        <p:nvSpPr>
          <p:cNvPr id="764" name="Google Shape;764;p22"/>
          <p:cNvSpPr txBox="1">
            <a:spLocks noGrp="1"/>
          </p:cNvSpPr>
          <p:nvPr>
            <p:ph type="body" idx="1"/>
          </p:nvPr>
        </p:nvSpPr>
        <p:spPr>
          <a:xfrm>
            <a:off x="356022" y="1727947"/>
            <a:ext cx="4664790" cy="18220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400" dirty="0"/>
              <a:t>Este estudio utiliza el conjunto de datos público de predicción de errores.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MX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400" dirty="0"/>
              <a:t>El conjunto de datos de predicción de errores es una colección de modelos y métricas de sistemas de software y sus historias.</a:t>
            </a:r>
            <a:endParaRPr sz="1400" dirty="0"/>
          </a:p>
        </p:txBody>
      </p:sp>
      <p:sp>
        <p:nvSpPr>
          <p:cNvPr id="766" name="Google Shape;766;p2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B6CF33-AB4D-E5AA-795A-21A1980CEE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48"/>
          <a:stretch/>
        </p:blipFill>
        <p:spPr>
          <a:xfrm>
            <a:off x="5296564" y="-13448"/>
            <a:ext cx="3847436" cy="51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5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0"/>
          <p:cNvSpPr txBox="1">
            <a:spLocks noGrp="1"/>
          </p:cNvSpPr>
          <p:nvPr>
            <p:ph type="body" idx="1"/>
          </p:nvPr>
        </p:nvSpPr>
        <p:spPr>
          <a:xfrm>
            <a:off x="564751" y="1714500"/>
            <a:ext cx="2091019" cy="6504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400" b="0" i="0" dirty="0">
                <a:solidFill>
                  <a:srgbClr val="252525"/>
                </a:solidFill>
                <a:effectLst/>
                <a:latin typeface="Quicksand" panose="020B0604020202020204" charset="0"/>
              </a:rPr>
              <a:t>Se genera la salida prevista Y</a:t>
            </a:r>
            <a:endParaRPr sz="1400" dirty="0">
              <a:latin typeface="Quicksand" panose="020B0604020202020204" charset="0"/>
            </a:endParaRPr>
          </a:p>
        </p:txBody>
      </p:sp>
      <p:sp>
        <p:nvSpPr>
          <p:cNvPr id="747" name="Google Shape;747;p20"/>
          <p:cNvSpPr txBox="1">
            <a:spLocks noGrp="1"/>
          </p:cNvSpPr>
          <p:nvPr>
            <p:ph type="title"/>
          </p:nvPr>
        </p:nvSpPr>
        <p:spPr>
          <a:xfrm>
            <a:off x="1028473" y="56908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Metodología de modelado</a:t>
            </a:r>
          </a:p>
        </p:txBody>
      </p:sp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D3055A-3832-44A5-B513-C681979C9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3" t="4750" r="4704" b="7328"/>
          <a:stretch/>
        </p:blipFill>
        <p:spPr>
          <a:xfrm>
            <a:off x="564752" y="2769551"/>
            <a:ext cx="2091018" cy="7132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0B05065-D9FB-03C0-2A0F-C0BB0EE6B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467" y="2830053"/>
            <a:ext cx="2067554" cy="5922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4E5288-166C-1178-03C8-DE381443E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718" y="2787975"/>
            <a:ext cx="2362530" cy="676369"/>
          </a:xfrm>
          <a:prstGeom prst="rect">
            <a:avLst/>
          </a:prstGeom>
        </p:spPr>
      </p:pic>
      <p:sp>
        <p:nvSpPr>
          <p:cNvPr id="8" name="Google Shape;746;p20">
            <a:extLst>
              <a:ext uri="{FF2B5EF4-FFF2-40B4-BE49-F238E27FC236}">
                <a16:creationId xmlns:a16="http://schemas.microsoft.com/office/drawing/2014/main" id="{A417DE9B-76EB-02AC-44AB-7E4AEF73C3BE}"/>
              </a:ext>
            </a:extLst>
          </p:cNvPr>
          <p:cNvSpPr txBox="1">
            <a:spLocks/>
          </p:cNvSpPr>
          <p:nvPr/>
        </p:nvSpPr>
        <p:spPr>
          <a:xfrm>
            <a:off x="3402467" y="1714500"/>
            <a:ext cx="206755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buFont typeface="Quicksand"/>
              <a:buNone/>
            </a:pPr>
            <a:r>
              <a:rPr lang="es-MX" sz="1400" dirty="0">
                <a:solidFill>
                  <a:srgbClr val="252525"/>
                </a:solidFill>
                <a:latin typeface="Quicksand" panose="020B0604020202020204" charset="0"/>
              </a:rPr>
              <a:t>Se ajusta el modelo lineal al conjunto de datos de entrenamiento</a:t>
            </a:r>
            <a:endParaRPr lang="es-MX" sz="1400" dirty="0">
              <a:latin typeface="Quicksand" panose="020B0604020202020204" charset="0"/>
            </a:endParaRPr>
          </a:p>
        </p:txBody>
      </p:sp>
      <p:sp>
        <p:nvSpPr>
          <p:cNvPr id="9" name="Google Shape;746;p20">
            <a:extLst>
              <a:ext uri="{FF2B5EF4-FFF2-40B4-BE49-F238E27FC236}">
                <a16:creationId xmlns:a16="http://schemas.microsoft.com/office/drawing/2014/main" id="{E7EB9891-4750-AAC3-D623-099EA34F02DE}"/>
              </a:ext>
            </a:extLst>
          </p:cNvPr>
          <p:cNvSpPr txBox="1">
            <a:spLocks/>
          </p:cNvSpPr>
          <p:nvPr/>
        </p:nvSpPr>
        <p:spPr>
          <a:xfrm>
            <a:off x="6216718" y="1358154"/>
            <a:ext cx="2362530" cy="1213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buFont typeface="Quicksand"/>
              <a:buNone/>
            </a:pPr>
            <a:r>
              <a:rPr lang="es-MX" sz="1400" dirty="0">
                <a:solidFill>
                  <a:srgbClr val="252525"/>
                </a:solidFill>
                <a:latin typeface="Quicksand" panose="020B0604020202020204" charset="0"/>
              </a:rPr>
              <a:t>Se incorpora </a:t>
            </a:r>
            <a:r>
              <a:rPr lang="es-MX" sz="1400" b="0" i="0" dirty="0">
                <a:solidFill>
                  <a:srgbClr val="252525"/>
                </a:solidFill>
                <a:effectLst/>
                <a:latin typeface="Quicksand" panose="020B0604020202020204" charset="0"/>
              </a:rPr>
              <a:t>el efecto de interacción de predictores combinados agregando un nivel a la ecuación anterior</a:t>
            </a:r>
            <a:endParaRPr lang="es-MX" sz="1400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74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0"/>
          <p:cNvSpPr txBox="1">
            <a:spLocks noGrp="1"/>
          </p:cNvSpPr>
          <p:nvPr>
            <p:ph type="body" idx="1"/>
          </p:nvPr>
        </p:nvSpPr>
        <p:spPr>
          <a:xfrm>
            <a:off x="1356555" y="1696016"/>
            <a:ext cx="2091019" cy="9328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400" b="0" i="0" dirty="0">
                <a:solidFill>
                  <a:srgbClr val="252525"/>
                </a:solidFill>
                <a:effectLst/>
                <a:latin typeface="Quicksand" panose="020B0604020202020204" charset="0"/>
              </a:rPr>
              <a:t>Se calcula el promedio de K observaciones con xi proximidad</a:t>
            </a:r>
            <a:endParaRPr sz="1400" dirty="0">
              <a:latin typeface="Quicksand" panose="020B0604020202020204" charset="0"/>
            </a:endParaRPr>
          </a:p>
        </p:txBody>
      </p:sp>
      <p:sp>
        <p:nvSpPr>
          <p:cNvPr id="747" name="Google Shape;747;p20"/>
          <p:cNvSpPr txBox="1">
            <a:spLocks noGrp="1"/>
          </p:cNvSpPr>
          <p:nvPr>
            <p:ph type="title"/>
          </p:nvPr>
        </p:nvSpPr>
        <p:spPr>
          <a:xfrm>
            <a:off x="1028473" y="56908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Metodología de modelado</a:t>
            </a:r>
          </a:p>
        </p:txBody>
      </p:sp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746;p20">
            <a:extLst>
              <a:ext uri="{FF2B5EF4-FFF2-40B4-BE49-F238E27FC236}">
                <a16:creationId xmlns:a16="http://schemas.microsoft.com/office/drawing/2014/main" id="{A417DE9B-76EB-02AC-44AB-7E4AEF73C3BE}"/>
              </a:ext>
            </a:extLst>
          </p:cNvPr>
          <p:cNvSpPr txBox="1">
            <a:spLocks/>
          </p:cNvSpPr>
          <p:nvPr/>
        </p:nvSpPr>
        <p:spPr>
          <a:xfrm>
            <a:off x="5419982" y="1822496"/>
            <a:ext cx="2067554" cy="67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buFont typeface="Quicksand"/>
              <a:buNone/>
            </a:pPr>
            <a:r>
              <a:rPr lang="es-MX" sz="1400" dirty="0">
                <a:solidFill>
                  <a:srgbClr val="252525"/>
                </a:solidFill>
                <a:latin typeface="Quicksand" panose="020B0604020202020204" charset="0"/>
              </a:rPr>
              <a:t>Se asigna pesos a un punto del vecindario</a:t>
            </a:r>
            <a:endParaRPr lang="es-MX" sz="1400" dirty="0">
              <a:latin typeface="Quicksand" panose="020B060402020202020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911B6E-ECE1-07E9-A8C8-3A144D90D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07" y="2804418"/>
            <a:ext cx="2071967" cy="84029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3BE2F2E-CFE1-AA8C-1CFA-BCE954AE3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126" y="2824461"/>
            <a:ext cx="2629267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8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0"/>
          <p:cNvSpPr txBox="1">
            <a:spLocks noGrp="1"/>
          </p:cNvSpPr>
          <p:nvPr>
            <p:ph type="title"/>
          </p:nvPr>
        </p:nvSpPr>
        <p:spPr>
          <a:xfrm>
            <a:off x="1028473" y="56908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Resultados</a:t>
            </a:r>
          </a:p>
        </p:txBody>
      </p:sp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746;p20">
            <a:extLst>
              <a:ext uri="{FF2B5EF4-FFF2-40B4-BE49-F238E27FC236}">
                <a16:creationId xmlns:a16="http://schemas.microsoft.com/office/drawing/2014/main" id="{51A4318E-0497-8AEF-4745-56420F3809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3099" y="1144686"/>
            <a:ext cx="8217751" cy="28625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400" b="0" i="0" dirty="0">
                <a:solidFill>
                  <a:schemeClr val="tx1"/>
                </a:solidFill>
                <a:effectLst/>
                <a:latin typeface="Quicksand" panose="020B0604020202020204" charset="0"/>
              </a:rPr>
              <a:t>Se considera una combinación de CK y OO métricas de forma aislada, así como los términos que interactúan, para resaltar adecuadamente la relevancia de las técnicas no paramétricas en el manejo de una gran cantidad de predictores y el efecto de la interacción.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s-MX" sz="14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tx1"/>
                </a:solidFill>
              </a:rPr>
              <a:t>Para validar la precisión predictiva de estos modelos, se utilizó el error absoluto medio (MAE) y el CNK absoluto como predictores estadísticos.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s-MX" sz="14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16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0"/>
          <p:cNvSpPr txBox="1">
            <a:spLocks noGrp="1"/>
          </p:cNvSpPr>
          <p:nvPr>
            <p:ph type="title"/>
          </p:nvPr>
        </p:nvSpPr>
        <p:spPr>
          <a:xfrm>
            <a:off x="1028473" y="56908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Resultados</a:t>
            </a:r>
          </a:p>
        </p:txBody>
      </p:sp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9E5C74-F262-297F-C4B3-9557D38D400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55" y="1377772"/>
            <a:ext cx="7590890" cy="210461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EF648AC-B640-1261-46C9-8CE22EAA222D}"/>
              </a:ext>
            </a:extLst>
          </p:cNvPr>
          <p:cNvSpPr/>
          <p:nvPr/>
        </p:nvSpPr>
        <p:spPr>
          <a:xfrm>
            <a:off x="3267635" y="2191875"/>
            <a:ext cx="49754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4B69699-72E3-6370-01E6-03A1F2E20832}"/>
              </a:ext>
            </a:extLst>
          </p:cNvPr>
          <p:cNvSpPr/>
          <p:nvPr/>
        </p:nvSpPr>
        <p:spPr>
          <a:xfrm>
            <a:off x="3267634" y="2902836"/>
            <a:ext cx="49754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20C65D9-13DA-C37D-70E4-1D59C72B4BE7}"/>
              </a:ext>
            </a:extLst>
          </p:cNvPr>
          <p:cNvSpPr/>
          <p:nvPr/>
        </p:nvSpPr>
        <p:spPr>
          <a:xfrm>
            <a:off x="5000064" y="2191875"/>
            <a:ext cx="497541" cy="1800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6181FED-556B-91FC-8D20-0CA20B5E314E}"/>
              </a:ext>
            </a:extLst>
          </p:cNvPr>
          <p:cNvSpPr/>
          <p:nvPr/>
        </p:nvSpPr>
        <p:spPr>
          <a:xfrm>
            <a:off x="5000063" y="3256677"/>
            <a:ext cx="497541" cy="1800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84F99D6-8F84-F71E-1159-F4799AAEC4AC}"/>
              </a:ext>
            </a:extLst>
          </p:cNvPr>
          <p:cNvSpPr/>
          <p:nvPr/>
        </p:nvSpPr>
        <p:spPr>
          <a:xfrm>
            <a:off x="5569322" y="3248262"/>
            <a:ext cx="497541" cy="180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95DB6A6-1A68-B75E-686D-506BD490C59F}"/>
              </a:ext>
            </a:extLst>
          </p:cNvPr>
          <p:cNvSpPr/>
          <p:nvPr/>
        </p:nvSpPr>
        <p:spPr>
          <a:xfrm>
            <a:off x="7028896" y="3256677"/>
            <a:ext cx="497541" cy="180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28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9"/>
          <p:cNvSpPr/>
          <p:nvPr/>
        </p:nvSpPr>
        <p:spPr>
          <a:xfrm>
            <a:off x="4799294" y="679841"/>
            <a:ext cx="1628410" cy="165009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D9EE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7" name="Google Shape;737;p19"/>
          <p:cNvSpPr/>
          <p:nvPr/>
        </p:nvSpPr>
        <p:spPr>
          <a:xfrm rot="1473006">
            <a:off x="2757087" y="1311735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D9EE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4297625" y="302456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D9EE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4041576" y="2392000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D9EE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7085AA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7085AA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1498175" y="3059528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Gracias por su atención!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2" name="Google Shape;738;p19">
            <a:extLst>
              <a:ext uri="{FF2B5EF4-FFF2-40B4-BE49-F238E27FC236}">
                <a16:creationId xmlns:a16="http://schemas.microsoft.com/office/drawing/2014/main" id="{F49EB611-4851-34F6-7FD5-36CC0DA05DC2}"/>
              </a:ext>
            </a:extLst>
          </p:cNvPr>
          <p:cNvSpPr/>
          <p:nvPr/>
        </p:nvSpPr>
        <p:spPr>
          <a:xfrm>
            <a:off x="1498175" y="679841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D9EE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Google Shape;738;p19">
            <a:extLst>
              <a:ext uri="{FF2B5EF4-FFF2-40B4-BE49-F238E27FC236}">
                <a16:creationId xmlns:a16="http://schemas.microsoft.com/office/drawing/2014/main" id="{B1F9D0AC-92E6-A340-CC52-3D2EEE53D6BE}"/>
              </a:ext>
            </a:extLst>
          </p:cNvPr>
          <p:cNvSpPr/>
          <p:nvPr/>
        </p:nvSpPr>
        <p:spPr>
          <a:xfrm>
            <a:off x="8134519" y="2329931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D9EE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738;p19">
            <a:extLst>
              <a:ext uri="{FF2B5EF4-FFF2-40B4-BE49-F238E27FC236}">
                <a16:creationId xmlns:a16="http://schemas.microsoft.com/office/drawing/2014/main" id="{4670949B-6378-9F29-E4E4-E9934AE9FAAA}"/>
              </a:ext>
            </a:extLst>
          </p:cNvPr>
          <p:cNvSpPr/>
          <p:nvPr/>
        </p:nvSpPr>
        <p:spPr>
          <a:xfrm>
            <a:off x="536931" y="4099009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D9EE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739;p19">
            <a:extLst>
              <a:ext uri="{FF2B5EF4-FFF2-40B4-BE49-F238E27FC236}">
                <a16:creationId xmlns:a16="http://schemas.microsoft.com/office/drawing/2014/main" id="{037407AF-C82E-E052-FB68-3C462FA77E00}"/>
              </a:ext>
            </a:extLst>
          </p:cNvPr>
          <p:cNvSpPr/>
          <p:nvPr/>
        </p:nvSpPr>
        <p:spPr>
          <a:xfrm rot="2487045">
            <a:off x="7609530" y="4200070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D9EE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Google Shape;739;p19">
            <a:extLst>
              <a:ext uri="{FF2B5EF4-FFF2-40B4-BE49-F238E27FC236}">
                <a16:creationId xmlns:a16="http://schemas.microsoft.com/office/drawing/2014/main" id="{C457422F-2A8E-6C0D-828E-54B8849F2E97}"/>
              </a:ext>
            </a:extLst>
          </p:cNvPr>
          <p:cNvSpPr/>
          <p:nvPr/>
        </p:nvSpPr>
        <p:spPr>
          <a:xfrm rot="2487045">
            <a:off x="7704020" y="790755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D9EE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739;p19">
            <a:extLst>
              <a:ext uri="{FF2B5EF4-FFF2-40B4-BE49-F238E27FC236}">
                <a16:creationId xmlns:a16="http://schemas.microsoft.com/office/drawing/2014/main" id="{8FFB2B86-7FA8-4D67-63FD-B417D9DAF1C1}"/>
              </a:ext>
            </a:extLst>
          </p:cNvPr>
          <p:cNvSpPr/>
          <p:nvPr/>
        </p:nvSpPr>
        <p:spPr>
          <a:xfrm rot="2487045">
            <a:off x="183371" y="1979677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D9EE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739;p19">
            <a:extLst>
              <a:ext uri="{FF2B5EF4-FFF2-40B4-BE49-F238E27FC236}">
                <a16:creationId xmlns:a16="http://schemas.microsoft.com/office/drawing/2014/main" id="{F7F7866F-A067-D0AE-3511-4FE7000E96EF}"/>
              </a:ext>
            </a:extLst>
          </p:cNvPr>
          <p:cNvSpPr/>
          <p:nvPr/>
        </p:nvSpPr>
        <p:spPr>
          <a:xfrm rot="2487045">
            <a:off x="3628516" y="4426755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D9EE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5724079"/>
      </p:ext>
    </p:extLst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278</Words>
  <Application>Microsoft Office PowerPoint</Application>
  <PresentationFormat>Presentación en pantalla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Amatic SC</vt:lpstr>
      <vt:lpstr>Arial</vt:lpstr>
      <vt:lpstr>Roboto</vt:lpstr>
      <vt:lpstr>Short Stack</vt:lpstr>
      <vt:lpstr>Quicksand</vt:lpstr>
      <vt:lpstr>Knight template</vt:lpstr>
      <vt:lpstr>Factibilidad de la regresión KNN en el desarrollo de modelos de predicción de fallas de software basados en interacción</vt:lpstr>
      <vt:lpstr>Introducción</vt:lpstr>
      <vt:lpstr>Base de datos</vt:lpstr>
      <vt:lpstr>Metodología de modelado</vt:lpstr>
      <vt:lpstr>Metodología de modelado</vt:lpstr>
      <vt:lpstr>Resultados</vt:lpstr>
      <vt:lpstr>Resultados</vt:lpstr>
      <vt:lpstr>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Factibilidad de la regresión KNN en el desarrollo de modelos de predicción de fallas de software basados en interacción</dc:title>
  <cp:lastModifiedBy>CHRISTOPHER ROJANO JIMENEZ</cp:lastModifiedBy>
  <cp:revision>3</cp:revision>
  <dcterms:modified xsi:type="dcterms:W3CDTF">2023-03-08T21:20:13Z</dcterms:modified>
</cp:coreProperties>
</file>