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D2BBE8-2022-4A39-BF09-425FC0BE4AFD}">
          <p14:sldIdLst>
            <p14:sldId id="256"/>
          </p14:sldIdLst>
        </p14:section>
        <p14:section name="Explaining Agile Roles" id="{59842619-55AC-4467-B4BF-71DD8FCF1B44}">
          <p14:sldIdLst>
            <p14:sldId id="257"/>
            <p14:sldId id="258"/>
          </p14:sldIdLst>
        </p14:section>
        <p14:section name="Software Development Lifecycle" id="{1A50CC11-2E32-4E4C-B8AD-C83630B3E2E2}">
          <p14:sldIdLst>
            <p14:sldId id="259"/>
            <p14:sldId id="260"/>
          </p14:sldIdLst>
        </p14:section>
        <p14:section name="Agile VS Waterfall" id="{910B9945-EA39-46AB-A766-998CCB97C637}">
          <p14:sldIdLst>
            <p14:sldId id="261"/>
          </p14:sldIdLst>
        </p14:section>
        <p14:section name="References" id="{9B2C12D3-9B17-41F5-85C0-4517D910FC66}">
          <p14:sldIdLst>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6" autoAdjust="0"/>
    <p:restoredTop sz="81487" autoAdjust="0"/>
  </p:normalViewPr>
  <p:slideViewPr>
    <p:cSldViewPr snapToGrid="0">
      <p:cViewPr varScale="1">
        <p:scale>
          <a:sx n="74" d="100"/>
          <a:sy n="74" d="100"/>
        </p:scale>
        <p:origin x="642"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BB698D-45D1-40E9-8749-DAC6DF4F0E0F}"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F8E352-59CD-41BC-9E50-223C60CF4B99}" type="slidenum">
              <a:rPr lang="en-US" smtClean="0"/>
              <a:t>‹#›</a:t>
            </a:fld>
            <a:endParaRPr lang="en-US"/>
          </a:p>
        </p:txBody>
      </p:sp>
    </p:spTree>
    <p:extLst>
      <p:ext uri="{BB962C8B-B14F-4D97-AF65-F5344CB8AC3E}">
        <p14:creationId xmlns:p14="http://schemas.microsoft.com/office/powerpoint/2010/main" val="367091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Beginning of Agile Development presentation.</a:t>
            </a:r>
          </a:p>
        </p:txBody>
      </p:sp>
      <p:sp>
        <p:nvSpPr>
          <p:cNvPr id="4" name="Slide Number Placeholder 3"/>
          <p:cNvSpPr>
            <a:spLocks noGrp="1"/>
          </p:cNvSpPr>
          <p:nvPr>
            <p:ph type="sldNum" sz="quarter" idx="5"/>
          </p:nvPr>
        </p:nvSpPr>
        <p:spPr/>
        <p:txBody>
          <a:bodyPr/>
          <a:lstStyle/>
          <a:p>
            <a:fld id="{EEF8E352-59CD-41BC-9E50-223C60CF4B99}" type="slidenum">
              <a:rPr lang="en-US" smtClean="0"/>
              <a:t>1</a:t>
            </a:fld>
            <a:endParaRPr lang="en-US"/>
          </a:p>
        </p:txBody>
      </p:sp>
    </p:spTree>
    <p:extLst>
      <p:ext uri="{BB962C8B-B14F-4D97-AF65-F5344CB8AC3E}">
        <p14:creationId xmlns:p14="http://schemas.microsoft.com/office/powerpoint/2010/main" val="420006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explaining Agile roles.</a:t>
            </a:r>
          </a:p>
          <a:p>
            <a:endParaRPr lang="en-US" dirty="0"/>
          </a:p>
          <a:p>
            <a:r>
              <a:rPr lang="en-US" dirty="0"/>
              <a:t>Image resource:</a:t>
            </a:r>
          </a:p>
          <a:p>
            <a:r>
              <a:rPr lang="en-US" dirty="0"/>
              <a:t>https://selfteam.org/wp-content/uploads/guest-interview-1-320x240.jpg</a:t>
            </a:r>
          </a:p>
        </p:txBody>
      </p:sp>
      <p:sp>
        <p:nvSpPr>
          <p:cNvPr id="4" name="Slide Number Placeholder 3"/>
          <p:cNvSpPr>
            <a:spLocks noGrp="1"/>
          </p:cNvSpPr>
          <p:nvPr>
            <p:ph type="sldNum" sz="quarter" idx="5"/>
          </p:nvPr>
        </p:nvSpPr>
        <p:spPr/>
        <p:txBody>
          <a:bodyPr/>
          <a:lstStyle/>
          <a:p>
            <a:fld id="{EEF8E352-59CD-41BC-9E50-223C60CF4B99}" type="slidenum">
              <a:rPr lang="en-US" smtClean="0"/>
              <a:t>2</a:t>
            </a:fld>
            <a:endParaRPr lang="en-US"/>
          </a:p>
        </p:txBody>
      </p:sp>
    </p:spTree>
    <p:extLst>
      <p:ext uri="{BB962C8B-B14F-4D97-AF65-F5344CB8AC3E}">
        <p14:creationId xmlns:p14="http://schemas.microsoft.com/office/powerpoint/2010/main" val="245371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Introducing Product Owner, Scrum Master, and Development Team roles.</a:t>
            </a:r>
          </a:p>
          <a:p>
            <a:endParaRPr lang="en-US" dirty="0"/>
          </a:p>
          <a:p>
            <a:r>
              <a:rPr lang="en-US" dirty="0"/>
              <a:t>Image resource:</a:t>
            </a:r>
          </a:p>
          <a:p>
            <a:r>
              <a:rPr lang="en-US" dirty="0"/>
              <a:t>https://selfteam.org/wp-content/uploads/guest-interview-1-320x240.jpg</a:t>
            </a:r>
          </a:p>
        </p:txBody>
      </p:sp>
      <p:sp>
        <p:nvSpPr>
          <p:cNvPr id="4" name="Slide Number Placeholder 3"/>
          <p:cNvSpPr>
            <a:spLocks noGrp="1"/>
          </p:cNvSpPr>
          <p:nvPr>
            <p:ph type="sldNum" sz="quarter" idx="5"/>
          </p:nvPr>
        </p:nvSpPr>
        <p:spPr/>
        <p:txBody>
          <a:bodyPr/>
          <a:lstStyle/>
          <a:p>
            <a:fld id="{EEF8E352-59CD-41BC-9E50-223C60CF4B99}" type="slidenum">
              <a:rPr lang="en-US" smtClean="0"/>
              <a:t>3</a:t>
            </a:fld>
            <a:endParaRPr lang="en-US"/>
          </a:p>
        </p:txBody>
      </p:sp>
    </p:spTree>
    <p:extLst>
      <p:ext uri="{BB962C8B-B14F-4D97-AF65-F5344CB8AC3E}">
        <p14:creationId xmlns:p14="http://schemas.microsoft.com/office/powerpoint/2010/main" val="3381952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to software development lifecycle.</a:t>
            </a:r>
          </a:p>
          <a:p>
            <a:endParaRPr lang="en-US" dirty="0"/>
          </a:p>
          <a:p>
            <a:r>
              <a:rPr lang="en-US" dirty="0"/>
              <a:t>Image resource:</a:t>
            </a:r>
          </a:p>
          <a:p>
            <a:r>
              <a:rPr lang="en-US" dirty="0"/>
              <a:t>https://images.ctfassets.net/vp0agmmd9xgu/2n8RiT7Kql5oGJU5iDaBza/0aff682bfc2112e9b143fb15093caba3/My_project__1_.png?w=912&amp;h=782&amp;q=60&amp;fm=webp</a:t>
            </a:r>
          </a:p>
        </p:txBody>
      </p:sp>
      <p:sp>
        <p:nvSpPr>
          <p:cNvPr id="4" name="Slide Number Placeholder 3"/>
          <p:cNvSpPr>
            <a:spLocks noGrp="1"/>
          </p:cNvSpPr>
          <p:nvPr>
            <p:ph type="sldNum" sz="quarter" idx="5"/>
          </p:nvPr>
        </p:nvSpPr>
        <p:spPr/>
        <p:txBody>
          <a:bodyPr/>
          <a:lstStyle/>
          <a:p>
            <a:fld id="{EEF8E352-59CD-41BC-9E50-223C60CF4B99}" type="slidenum">
              <a:rPr lang="en-US" smtClean="0"/>
              <a:t>4</a:t>
            </a:fld>
            <a:endParaRPr lang="en-US"/>
          </a:p>
        </p:txBody>
      </p:sp>
    </p:spTree>
    <p:extLst>
      <p:ext uri="{BB962C8B-B14F-4D97-AF65-F5344CB8AC3E}">
        <p14:creationId xmlns:p14="http://schemas.microsoft.com/office/powerpoint/2010/main" val="1681422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Analysis – In this phase, the project team collaborates with stakeholders to define the project vision, goals, and high-level requirements. User stories are created to capture functional requirements.</a:t>
            </a:r>
          </a:p>
          <a:p>
            <a:r>
              <a:rPr lang="en-US" dirty="0"/>
              <a:t>Design – The team designs the architecture and user interface of the software. This phase may involve creating wireframes and prototypes.</a:t>
            </a:r>
          </a:p>
          <a:p>
            <a:r>
              <a:rPr lang="en-US" dirty="0"/>
              <a:t>Development – The actual coding takes place in this phase. Developers work in short iterations (sprints) to build features based on the prioritized user stories.</a:t>
            </a:r>
          </a:p>
          <a:p>
            <a:r>
              <a:rPr lang="en-US" dirty="0"/>
              <a:t>Testing – Testing is integrated throughout the development process. Continuous testing is performed to identify and fix defects early.</a:t>
            </a:r>
          </a:p>
          <a:p>
            <a:r>
              <a:rPr lang="en-US" dirty="0"/>
              <a:t>Deployment – Once the software is tested and approved, it is deployed to production. This can be done incrementally or as a whole.</a:t>
            </a:r>
          </a:p>
          <a:p>
            <a:r>
              <a:rPr lang="en-US" dirty="0"/>
              <a:t>Maintenance – Post-deployment, the team addresses any issues that arise and implements enhancements based on user feedback.</a:t>
            </a:r>
          </a:p>
          <a:p>
            <a:endParaRPr lang="en-US" dirty="0"/>
          </a:p>
          <a:p>
            <a:r>
              <a:rPr lang="en-US" dirty="0"/>
              <a:t>Image resource:</a:t>
            </a:r>
          </a:p>
          <a:p>
            <a:r>
              <a:rPr lang="en-US" dirty="0"/>
              <a:t>https://images.ctfassets.net/vp0agmmd9xgu/2n8RiT7Kql5oGJU5iDaBza/0aff682bfc2112e9b143fb15093caba3/My_project__1_.png?w=912&amp;h=782&amp;q=60&amp;fm=webp</a:t>
            </a:r>
          </a:p>
        </p:txBody>
      </p:sp>
      <p:sp>
        <p:nvSpPr>
          <p:cNvPr id="4" name="Slide Number Placeholder 3"/>
          <p:cNvSpPr>
            <a:spLocks noGrp="1"/>
          </p:cNvSpPr>
          <p:nvPr>
            <p:ph type="sldNum" sz="quarter" idx="5"/>
          </p:nvPr>
        </p:nvSpPr>
        <p:spPr/>
        <p:txBody>
          <a:bodyPr/>
          <a:lstStyle/>
          <a:p>
            <a:fld id="{EEF8E352-59CD-41BC-9E50-223C60CF4B99}" type="slidenum">
              <a:rPr lang="en-US" smtClean="0"/>
              <a:t>5</a:t>
            </a:fld>
            <a:endParaRPr lang="en-US"/>
          </a:p>
        </p:txBody>
      </p:sp>
    </p:spTree>
    <p:extLst>
      <p:ext uri="{BB962C8B-B14F-4D97-AF65-F5344CB8AC3E}">
        <p14:creationId xmlns:p14="http://schemas.microsoft.com/office/powerpoint/2010/main" val="106794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Waterfall emphasizes comprehensive documentation at each stage whereas Agile focuses on working software over extensive documentation, promoting direct communication. The choice between Waterfall and Agile should be based on the specific needs of the project, the environment in which the team operates, and the nature of the requirements. Each approach has its strengths and weaknesses, and understanding these factors can lead to a more successful project outcome.</a:t>
            </a:r>
          </a:p>
          <a:p>
            <a:endParaRPr lang="en-US" dirty="0"/>
          </a:p>
          <a:p>
            <a:r>
              <a:rPr lang="en-US" dirty="0"/>
              <a:t>Reference for image:</a:t>
            </a:r>
          </a:p>
          <a:p>
            <a:r>
              <a:rPr lang="en-US" dirty="0"/>
              <a:t>https://impalaintech.com/wp-content/uploads/2023/05/Agile-vs.-Waterfall-Methodology-The-Battle-For-Efficiency-1024x386.webp</a:t>
            </a:r>
          </a:p>
        </p:txBody>
      </p:sp>
      <p:sp>
        <p:nvSpPr>
          <p:cNvPr id="4" name="Slide Number Placeholder 3"/>
          <p:cNvSpPr>
            <a:spLocks noGrp="1"/>
          </p:cNvSpPr>
          <p:nvPr>
            <p:ph type="sldNum" sz="quarter" idx="5"/>
          </p:nvPr>
        </p:nvSpPr>
        <p:spPr/>
        <p:txBody>
          <a:bodyPr/>
          <a:lstStyle/>
          <a:p>
            <a:fld id="{EEF8E352-59CD-41BC-9E50-223C60CF4B99}" type="slidenum">
              <a:rPr lang="en-US" smtClean="0"/>
              <a:t>6</a:t>
            </a:fld>
            <a:endParaRPr lang="en-US"/>
          </a:p>
        </p:txBody>
      </p:sp>
    </p:spTree>
    <p:extLst>
      <p:ext uri="{BB962C8B-B14F-4D97-AF65-F5344CB8AC3E}">
        <p14:creationId xmlns:p14="http://schemas.microsoft.com/office/powerpoint/2010/main" val="323030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page</a:t>
            </a:r>
          </a:p>
        </p:txBody>
      </p:sp>
      <p:sp>
        <p:nvSpPr>
          <p:cNvPr id="4" name="Slide Number Placeholder 3"/>
          <p:cNvSpPr>
            <a:spLocks noGrp="1"/>
          </p:cNvSpPr>
          <p:nvPr>
            <p:ph type="sldNum" sz="quarter" idx="5"/>
          </p:nvPr>
        </p:nvSpPr>
        <p:spPr/>
        <p:txBody>
          <a:bodyPr/>
          <a:lstStyle/>
          <a:p>
            <a:fld id="{EEF8E352-59CD-41BC-9E50-223C60CF4B99}" type="slidenum">
              <a:rPr lang="en-US" smtClean="0"/>
              <a:t>7</a:t>
            </a:fld>
            <a:endParaRPr lang="en-US"/>
          </a:p>
        </p:txBody>
      </p:sp>
    </p:spTree>
    <p:extLst>
      <p:ext uri="{BB962C8B-B14F-4D97-AF65-F5344CB8AC3E}">
        <p14:creationId xmlns:p14="http://schemas.microsoft.com/office/powerpoint/2010/main" val="2501025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D66ED5C-A563-4364-9B46-361BC3C7454B}"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3540479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437290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72583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76921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216985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66ED5C-A563-4364-9B46-361BC3C7454B}"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2814331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66ED5C-A563-4364-9B46-361BC3C7454B}"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071228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6ED5C-A563-4364-9B46-361BC3C7454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80756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6ED5C-A563-4364-9B46-361BC3C7454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46020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66ED5C-A563-4364-9B46-361BC3C7454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530788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66ED5C-A563-4364-9B46-361BC3C7454B}"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286750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56156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66ED5C-A563-4364-9B46-361BC3C7454B}"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303395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66ED5C-A563-4364-9B46-361BC3C7454B}"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107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6ED5C-A563-4364-9B46-361BC3C7454B}"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1589709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4144493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66ED5C-A563-4364-9B46-361BC3C7454B}"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31DCC-14B3-44AE-AAAE-E3159B0C4171}" type="slidenum">
              <a:rPr lang="en-US" smtClean="0"/>
              <a:t>‹#›</a:t>
            </a:fld>
            <a:endParaRPr lang="en-US"/>
          </a:p>
        </p:txBody>
      </p:sp>
    </p:spTree>
    <p:extLst>
      <p:ext uri="{BB962C8B-B14F-4D97-AF65-F5344CB8AC3E}">
        <p14:creationId xmlns:p14="http://schemas.microsoft.com/office/powerpoint/2010/main" val="3660969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D66ED5C-A563-4364-9B46-361BC3C7454B}"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2D031DCC-14B3-44AE-AAAE-E3159B0C4171}" type="slidenum">
              <a:rPr lang="en-US" smtClean="0"/>
              <a:t>‹#›</a:t>
            </a:fld>
            <a:endParaRPr lang="en-US"/>
          </a:p>
        </p:txBody>
      </p:sp>
    </p:spTree>
    <p:extLst>
      <p:ext uri="{BB962C8B-B14F-4D97-AF65-F5344CB8AC3E}">
        <p14:creationId xmlns:p14="http://schemas.microsoft.com/office/powerpoint/2010/main" val="7053247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016/j.ijproman.2015.11.002"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da Tech Presentation Logo">
            <a:extLst>
              <a:ext uri="{FF2B5EF4-FFF2-40B4-BE49-F238E27FC236}">
                <a16:creationId xmlns:a16="http://schemas.microsoft.com/office/drawing/2014/main" id="{64ACB445-8B8D-19EA-2BE4-3D99CF443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510" y="0"/>
            <a:ext cx="4667490" cy="3111660"/>
          </a:xfrm>
          <a:prstGeom prst="rect">
            <a:avLst/>
          </a:prstGeom>
        </p:spPr>
      </p:pic>
      <p:sp>
        <p:nvSpPr>
          <p:cNvPr id="6" name="Title 5">
            <a:extLst>
              <a:ext uri="{FF2B5EF4-FFF2-40B4-BE49-F238E27FC236}">
                <a16:creationId xmlns:a16="http://schemas.microsoft.com/office/drawing/2014/main" id="{704723EC-7186-04A3-E47B-55EF77908902}"/>
              </a:ext>
            </a:extLst>
          </p:cNvPr>
          <p:cNvSpPr>
            <a:spLocks noGrp="1"/>
          </p:cNvSpPr>
          <p:nvPr>
            <p:ph type="title"/>
          </p:nvPr>
        </p:nvSpPr>
        <p:spPr>
          <a:xfrm>
            <a:off x="1749286" y="4393786"/>
            <a:ext cx="10346635" cy="1325563"/>
          </a:xfrm>
        </p:spPr>
        <p:txBody>
          <a:bodyPr>
            <a:normAutofit fontScale="90000"/>
          </a:bodyPr>
          <a:lstStyle/>
          <a:p>
            <a:r>
              <a:rPr lang="en-US" dirty="0"/>
              <a:t>                                  AGILE DEVELOPMENT</a:t>
            </a:r>
          </a:p>
        </p:txBody>
      </p:sp>
      <p:sp>
        <p:nvSpPr>
          <p:cNvPr id="7" name="TextBox 6">
            <a:extLst>
              <a:ext uri="{FF2B5EF4-FFF2-40B4-BE49-F238E27FC236}">
                <a16:creationId xmlns:a16="http://schemas.microsoft.com/office/drawing/2014/main" id="{BE356E21-7AFD-AAA5-654D-6CD1808B17AA}"/>
              </a:ext>
            </a:extLst>
          </p:cNvPr>
          <p:cNvSpPr txBox="1"/>
          <p:nvPr/>
        </p:nvSpPr>
        <p:spPr>
          <a:xfrm>
            <a:off x="716692" y="1037968"/>
            <a:ext cx="4460789"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By: Chris Williford</a:t>
            </a:r>
          </a:p>
          <a:p>
            <a:r>
              <a:rPr lang="en-US" sz="2000" dirty="0">
                <a:latin typeface="Times New Roman" panose="02020603050405020304" pitchFamily="18" charset="0"/>
                <a:cs typeface="Times New Roman" panose="02020603050405020304" pitchFamily="18" charset="0"/>
              </a:rPr>
              <a:t>Date: June 17, 2025</a:t>
            </a:r>
          </a:p>
        </p:txBody>
      </p:sp>
    </p:spTree>
    <p:extLst>
      <p:ext uri="{BB962C8B-B14F-4D97-AF65-F5344CB8AC3E}">
        <p14:creationId xmlns:p14="http://schemas.microsoft.com/office/powerpoint/2010/main" val="400883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tanding in a line&#10;&#10;AI-generated content may be incorrect.">
            <a:extLst>
              <a:ext uri="{FF2B5EF4-FFF2-40B4-BE49-F238E27FC236}">
                <a16:creationId xmlns:a16="http://schemas.microsoft.com/office/drawing/2014/main" id="{CF56CFA5-4DA7-6BBA-E4D2-2A1B7E68F8D9}"/>
              </a:ext>
            </a:extLst>
          </p:cNvPr>
          <p:cNvPicPr>
            <a:picLocks noChangeAspect="1"/>
          </p:cNvPicPr>
          <p:nvPr/>
        </p:nvPicPr>
        <p:blipFill>
          <a:blip r:embed="rId3">
            <a:alphaModFix/>
            <a:duotone>
              <a:prstClr val="black"/>
              <a:srgbClr val="002060">
                <a:tint val="45000"/>
                <a:satMod val="400000"/>
              </a:srgbClr>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9" name="TextBox 8">
            <a:extLst>
              <a:ext uri="{FF2B5EF4-FFF2-40B4-BE49-F238E27FC236}">
                <a16:creationId xmlns:a16="http://schemas.microsoft.com/office/drawing/2014/main" id="{C703E95D-0576-AD1D-1AD9-D854E98D519A}"/>
              </a:ext>
            </a:extLst>
          </p:cNvPr>
          <p:cNvSpPr txBox="1"/>
          <p:nvPr/>
        </p:nvSpPr>
        <p:spPr>
          <a:xfrm>
            <a:off x="0" y="0"/>
            <a:ext cx="7413674" cy="830997"/>
          </a:xfrm>
          <a:prstGeom prst="rect">
            <a:avLst/>
          </a:prstGeom>
          <a:noFill/>
        </p:spPr>
        <p:txBody>
          <a:bodyPr wrap="square" rtlCol="0">
            <a:spAutoFit/>
          </a:bodyPr>
          <a:lstStyle/>
          <a:p>
            <a:r>
              <a:rPr lang="en-US" sz="4800" dirty="0">
                <a:solidFill>
                  <a:schemeClr val="bg1"/>
                </a:solidFill>
              </a:rPr>
              <a:t>EXPLAINING AGILE ROLES</a:t>
            </a:r>
          </a:p>
        </p:txBody>
      </p:sp>
    </p:spTree>
    <p:extLst>
      <p:ext uri="{BB962C8B-B14F-4D97-AF65-F5344CB8AC3E}">
        <p14:creationId xmlns:p14="http://schemas.microsoft.com/office/powerpoint/2010/main" val="42399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7A528-9555-3768-5F48-372FBD49E07C}"/>
            </a:ext>
          </a:extLst>
        </p:cNvPr>
        <p:cNvGrpSpPr/>
        <p:nvPr/>
      </p:nvGrpSpPr>
      <p:grpSpPr>
        <a:xfrm>
          <a:off x="0" y="0"/>
          <a:ext cx="0" cy="0"/>
          <a:chOff x="0" y="0"/>
          <a:chExt cx="0" cy="0"/>
        </a:xfrm>
      </p:grpSpPr>
      <p:pic>
        <p:nvPicPr>
          <p:cNvPr id="5" name="Picture 4" descr="A group of people standing in a line&#10;&#10;AI-generated content may be incorrect.">
            <a:extLst>
              <a:ext uri="{FF2B5EF4-FFF2-40B4-BE49-F238E27FC236}">
                <a16:creationId xmlns:a16="http://schemas.microsoft.com/office/drawing/2014/main" id="{6896D055-5DA4-F34D-3DDF-1228444B9C96}"/>
              </a:ext>
            </a:extLst>
          </p:cNvPr>
          <p:cNvPicPr>
            <a:picLocks noChangeAspect="1"/>
          </p:cNvPicPr>
          <p:nvPr/>
        </p:nvPicPr>
        <p:blipFill>
          <a:blip r:embed="rId3">
            <a:alphaModFix/>
            <a:duotone>
              <a:prstClr val="black"/>
              <a:srgbClr val="002060">
                <a:tint val="45000"/>
                <a:satMod val="400000"/>
              </a:srgbClr>
            </a:duotone>
            <a:extLst>
              <a:ext uri="{BEBA8EAE-BF5A-486C-A8C5-ECC9F3942E4B}">
                <a14:imgProps xmlns:a14="http://schemas.microsoft.com/office/drawing/2010/main">
                  <a14:imgLayer r:embed="rId4">
                    <a14:imgEffect>
                      <a14:colorTemperature colorTemp="112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p:spPr>
      </p:pic>
      <p:sp>
        <p:nvSpPr>
          <p:cNvPr id="9" name="TextBox 8">
            <a:extLst>
              <a:ext uri="{FF2B5EF4-FFF2-40B4-BE49-F238E27FC236}">
                <a16:creationId xmlns:a16="http://schemas.microsoft.com/office/drawing/2014/main" id="{39F9497D-F2BB-B156-7B29-EB347F0FB25A}"/>
              </a:ext>
            </a:extLst>
          </p:cNvPr>
          <p:cNvSpPr txBox="1"/>
          <p:nvPr/>
        </p:nvSpPr>
        <p:spPr>
          <a:xfrm>
            <a:off x="0" y="0"/>
            <a:ext cx="7413674" cy="830997"/>
          </a:xfrm>
          <a:prstGeom prst="rect">
            <a:avLst/>
          </a:prstGeom>
          <a:noFill/>
        </p:spPr>
        <p:txBody>
          <a:bodyPr wrap="square" rtlCol="0">
            <a:spAutoFit/>
          </a:bodyPr>
          <a:lstStyle/>
          <a:p>
            <a:r>
              <a:rPr lang="en-US" sz="4800" dirty="0">
                <a:solidFill>
                  <a:schemeClr val="bg1"/>
                </a:solidFill>
              </a:rPr>
              <a:t>EXPLAINING AGILE ROLES</a:t>
            </a:r>
          </a:p>
        </p:txBody>
      </p:sp>
      <p:sp>
        <p:nvSpPr>
          <p:cNvPr id="2" name="TextBox 1">
            <a:extLst>
              <a:ext uri="{FF2B5EF4-FFF2-40B4-BE49-F238E27FC236}">
                <a16:creationId xmlns:a16="http://schemas.microsoft.com/office/drawing/2014/main" id="{31DC8972-85E5-8681-75F8-F966C8E3E35C}"/>
              </a:ext>
            </a:extLst>
          </p:cNvPr>
          <p:cNvSpPr txBox="1"/>
          <p:nvPr/>
        </p:nvSpPr>
        <p:spPr>
          <a:xfrm>
            <a:off x="1" y="959555"/>
            <a:ext cx="465102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Product Owner</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Represents stakeholders and customers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Responsible for defining the product backlog and prioritizing features</a:t>
            </a:r>
          </a:p>
        </p:txBody>
      </p:sp>
      <p:sp>
        <p:nvSpPr>
          <p:cNvPr id="3" name="TextBox 2">
            <a:extLst>
              <a:ext uri="{FF2B5EF4-FFF2-40B4-BE49-F238E27FC236}">
                <a16:creationId xmlns:a16="http://schemas.microsoft.com/office/drawing/2014/main" id="{CE44CEDB-E053-681E-F73B-15097942188A}"/>
              </a:ext>
            </a:extLst>
          </p:cNvPr>
          <p:cNvSpPr txBox="1"/>
          <p:nvPr/>
        </p:nvSpPr>
        <p:spPr>
          <a:xfrm>
            <a:off x="0" y="2101250"/>
            <a:ext cx="371404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Scrum Master</a:t>
            </a:r>
          </a:p>
          <a:p>
            <a:pPr marL="742950" lvl="1" indent="-285750">
              <a:buFont typeface="Arial" panose="020B0604020202020204" pitchFamily="34" charset="0"/>
              <a:buChar char="•"/>
            </a:pPr>
            <a:r>
              <a:rPr lang="en-US" dirty="0"/>
              <a:t>Facilitates the Scrum process</a:t>
            </a:r>
          </a:p>
          <a:p>
            <a:pPr marL="742950" lvl="1" indent="-285750">
              <a:buFont typeface="Arial" panose="020B0604020202020204" pitchFamily="34" charset="0"/>
              <a:buChar char="•"/>
            </a:pPr>
            <a:r>
              <a:rPr lang="en-US" dirty="0"/>
              <a:t>Removes impediments</a:t>
            </a:r>
          </a:p>
          <a:p>
            <a:pPr marL="742950" lvl="1" indent="-285750">
              <a:buFont typeface="Arial" panose="020B0604020202020204" pitchFamily="34" charset="0"/>
              <a:buChar char="•"/>
            </a:pPr>
            <a:r>
              <a:rPr lang="en-US" dirty="0"/>
              <a:t>Ensures the team follows Agile principles</a:t>
            </a:r>
          </a:p>
        </p:txBody>
      </p:sp>
      <p:sp>
        <p:nvSpPr>
          <p:cNvPr id="4" name="TextBox 3">
            <a:extLst>
              <a:ext uri="{FF2B5EF4-FFF2-40B4-BE49-F238E27FC236}">
                <a16:creationId xmlns:a16="http://schemas.microsoft.com/office/drawing/2014/main" id="{095F77A5-F95C-CA6C-F419-6276DEEDB340}"/>
              </a:ext>
            </a:extLst>
          </p:cNvPr>
          <p:cNvSpPr txBox="1"/>
          <p:nvPr/>
        </p:nvSpPr>
        <p:spPr>
          <a:xfrm>
            <a:off x="0" y="3578578"/>
            <a:ext cx="371404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Development Team</a:t>
            </a:r>
          </a:p>
          <a:p>
            <a:pPr marL="742950" lvl="1" indent="-285750">
              <a:buFont typeface="Arial" panose="020B0604020202020204" pitchFamily="34" charset="0"/>
              <a:buChar char="•"/>
            </a:pPr>
            <a:r>
              <a:rPr lang="en-US" dirty="0"/>
              <a:t>Cross-functional group that works collaboratively to deliver increments of the product.</a:t>
            </a:r>
          </a:p>
        </p:txBody>
      </p:sp>
    </p:spTree>
    <p:extLst>
      <p:ext uri="{BB962C8B-B14F-4D97-AF65-F5344CB8AC3E}">
        <p14:creationId xmlns:p14="http://schemas.microsoft.com/office/powerpoint/2010/main" val="59683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2230-7103-21BC-4F2C-B8CAFF48909A}"/>
              </a:ext>
            </a:extLst>
          </p:cNvPr>
          <p:cNvSpPr>
            <a:spLocks noGrp="1"/>
          </p:cNvSpPr>
          <p:nvPr>
            <p:ph type="title"/>
          </p:nvPr>
        </p:nvSpPr>
        <p:spPr>
          <a:xfrm>
            <a:off x="838200" y="5145932"/>
            <a:ext cx="10515600" cy="959586"/>
          </a:xfrm>
        </p:spPr>
        <p:txBody>
          <a:bodyPr vert="horz" wrap="none" lIns="91440" tIns="45720" rIns="91440" bIns="45720" rtlCol="0" anchor="t">
            <a:normAutofit/>
          </a:bodyPr>
          <a:lstStyle/>
          <a:p>
            <a:pPr algn="r"/>
            <a:r>
              <a:rPr lang="en-US" sz="40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SOFTWARE DEVELOPMENT LIFECYCLE</a:t>
            </a:r>
          </a:p>
        </p:txBody>
      </p:sp>
      <p:pic>
        <p:nvPicPr>
          <p:cNvPr id="5" name="Picture 4" descr="A diagram of software development">
            <a:extLst>
              <a:ext uri="{FF2B5EF4-FFF2-40B4-BE49-F238E27FC236}">
                <a16:creationId xmlns:a16="http://schemas.microsoft.com/office/drawing/2014/main" id="{8497E0E8-D6B8-DF37-58D8-26FA7CA6F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932" y="632175"/>
            <a:ext cx="6601177" cy="3889625"/>
          </a:xfrm>
          <a:prstGeom prst="rect">
            <a:avLst/>
          </a:prstGeom>
        </p:spPr>
      </p:pic>
    </p:spTree>
    <p:extLst>
      <p:ext uri="{BB962C8B-B14F-4D97-AF65-F5344CB8AC3E}">
        <p14:creationId xmlns:p14="http://schemas.microsoft.com/office/powerpoint/2010/main" val="3726389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9166E95A-5DCD-7AB3-70D0-5744E902E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AF393-296E-98F7-FCC5-5C3320E901B0}"/>
              </a:ext>
            </a:extLst>
          </p:cNvPr>
          <p:cNvSpPr>
            <a:spLocks noGrp="1"/>
          </p:cNvSpPr>
          <p:nvPr>
            <p:ph type="title"/>
          </p:nvPr>
        </p:nvSpPr>
        <p:spPr>
          <a:xfrm>
            <a:off x="838200" y="5145932"/>
            <a:ext cx="10515600" cy="959586"/>
          </a:xfrm>
        </p:spPr>
        <p:txBody>
          <a:bodyPr vert="horz" wrap="none" lIns="91440" tIns="45720" rIns="91440" bIns="45720" rtlCol="0" anchor="t">
            <a:normAutofit/>
          </a:bodyPr>
          <a:lstStyle/>
          <a:p>
            <a:pPr algn="r"/>
            <a:r>
              <a:rPr lang="en-US" sz="40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rPr>
              <a:t>SOFTWARE DEVELOPMENT LIFECYCLE</a:t>
            </a:r>
          </a:p>
        </p:txBody>
      </p:sp>
      <p:pic>
        <p:nvPicPr>
          <p:cNvPr id="5" name="Picture 4" descr="A diagram of software development">
            <a:extLst>
              <a:ext uri="{FF2B5EF4-FFF2-40B4-BE49-F238E27FC236}">
                <a16:creationId xmlns:a16="http://schemas.microsoft.com/office/drawing/2014/main" id="{C6CF3B6C-E5C3-3B7B-F44B-9133DD6E4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9932" y="632175"/>
            <a:ext cx="6601177" cy="3889625"/>
          </a:xfrm>
          <a:prstGeom prst="rect">
            <a:avLst/>
          </a:prstGeom>
        </p:spPr>
      </p:pic>
      <p:sp>
        <p:nvSpPr>
          <p:cNvPr id="3" name="TextBox 2">
            <a:extLst>
              <a:ext uri="{FF2B5EF4-FFF2-40B4-BE49-F238E27FC236}">
                <a16:creationId xmlns:a16="http://schemas.microsoft.com/office/drawing/2014/main" id="{55EA0CCA-DF4A-852B-4476-7AC7B98733F9}"/>
              </a:ext>
            </a:extLst>
          </p:cNvPr>
          <p:cNvSpPr txBox="1"/>
          <p:nvPr/>
        </p:nvSpPr>
        <p:spPr>
          <a:xfrm>
            <a:off x="6007259" y="331598"/>
            <a:ext cx="3183038" cy="738664"/>
          </a:xfrm>
          <a:prstGeom prst="rect">
            <a:avLst/>
          </a:prstGeom>
          <a:noFill/>
        </p:spPr>
        <p:txBody>
          <a:bodyPr wrap="square" rtlCol="0">
            <a:spAutoFit/>
          </a:bodyPr>
          <a:lstStyle/>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Analysis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Collaborate with stakeholders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Gather requirements</a:t>
            </a:r>
          </a:p>
        </p:txBody>
      </p:sp>
      <p:sp>
        <p:nvSpPr>
          <p:cNvPr id="4" name="TextBox 3">
            <a:extLst>
              <a:ext uri="{FF2B5EF4-FFF2-40B4-BE49-F238E27FC236}">
                <a16:creationId xmlns:a16="http://schemas.microsoft.com/office/drawing/2014/main" id="{59F74FE0-546A-12DE-048C-EC23F473BB65}"/>
              </a:ext>
            </a:extLst>
          </p:cNvPr>
          <p:cNvSpPr txBox="1"/>
          <p:nvPr/>
        </p:nvSpPr>
        <p:spPr>
          <a:xfrm>
            <a:off x="6007259" y="1070262"/>
            <a:ext cx="4421529"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2. 	Design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Define detailed process for functionality</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Define wireframes, prototypes, and time frames</a:t>
            </a:r>
          </a:p>
        </p:txBody>
      </p:sp>
      <p:sp>
        <p:nvSpPr>
          <p:cNvPr id="6" name="TextBox 5">
            <a:extLst>
              <a:ext uri="{FF2B5EF4-FFF2-40B4-BE49-F238E27FC236}">
                <a16:creationId xmlns:a16="http://schemas.microsoft.com/office/drawing/2014/main" id="{649A4CAD-7F77-24A7-10B6-40D08DC9B89B}"/>
              </a:ext>
            </a:extLst>
          </p:cNvPr>
          <p:cNvSpPr txBox="1"/>
          <p:nvPr/>
        </p:nvSpPr>
        <p:spPr>
          <a:xfrm>
            <a:off x="6007259" y="1713633"/>
            <a:ext cx="4624087" cy="738664"/>
          </a:xfrm>
          <a:prstGeom prst="rect">
            <a:avLst/>
          </a:prstGeom>
          <a:noFill/>
        </p:spPr>
        <p:txBody>
          <a:bodyPr wrap="square" rtlCol="0">
            <a:spAutoFit/>
          </a:bodyPr>
          <a:lstStyle/>
          <a:p>
            <a:pPr marL="342900" indent="-342900">
              <a:buAutoNum type="arabicPeriod" startAt="3"/>
            </a:pPr>
            <a:r>
              <a:rPr lang="en-US" sz="1400" dirty="0">
                <a:latin typeface="Times New Roman" panose="02020603050405020304" pitchFamily="18" charset="0"/>
                <a:cs typeface="Times New Roman" panose="02020603050405020304" pitchFamily="18" charset="0"/>
              </a:rPr>
              <a:t>Implementation</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Development begins</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Functionality is broken up into smaller increments</a:t>
            </a:r>
          </a:p>
        </p:txBody>
      </p:sp>
      <p:sp>
        <p:nvSpPr>
          <p:cNvPr id="7" name="TextBox 6">
            <a:extLst>
              <a:ext uri="{FF2B5EF4-FFF2-40B4-BE49-F238E27FC236}">
                <a16:creationId xmlns:a16="http://schemas.microsoft.com/office/drawing/2014/main" id="{AACE8D23-6FE3-B08D-ED75-91F257BD9FEA}"/>
              </a:ext>
            </a:extLst>
          </p:cNvPr>
          <p:cNvSpPr txBox="1"/>
          <p:nvPr/>
        </p:nvSpPr>
        <p:spPr>
          <a:xfrm>
            <a:off x="6007259" y="2452297"/>
            <a:ext cx="5190103" cy="954107"/>
          </a:xfrm>
          <a:prstGeom prst="rect">
            <a:avLst/>
          </a:prstGeom>
          <a:noFill/>
        </p:spPr>
        <p:txBody>
          <a:bodyPr wrap="square" rtlCol="0">
            <a:spAutoFit/>
          </a:bodyPr>
          <a:lstStyle/>
          <a:p>
            <a:pPr marL="342900" indent="-342900">
              <a:buAutoNum type="arabicPeriod" startAt="4"/>
            </a:pPr>
            <a:r>
              <a:rPr lang="en-US" sz="1400" dirty="0">
                <a:latin typeface="Times New Roman" panose="02020603050405020304" pitchFamily="18" charset="0"/>
                <a:cs typeface="Times New Roman" panose="02020603050405020304" pitchFamily="18" charset="0"/>
              </a:rPr>
              <a:t>Testing</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Occurs in conjunction with Development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Process for identifying and mitigating reported defects and issue tracking</a:t>
            </a:r>
          </a:p>
        </p:txBody>
      </p:sp>
      <p:sp>
        <p:nvSpPr>
          <p:cNvPr id="8" name="TextBox 7">
            <a:extLst>
              <a:ext uri="{FF2B5EF4-FFF2-40B4-BE49-F238E27FC236}">
                <a16:creationId xmlns:a16="http://schemas.microsoft.com/office/drawing/2014/main" id="{C1F8CCCB-3CB6-E425-2414-E636CF84B1F0}"/>
              </a:ext>
            </a:extLst>
          </p:cNvPr>
          <p:cNvSpPr txBox="1"/>
          <p:nvPr/>
        </p:nvSpPr>
        <p:spPr>
          <a:xfrm>
            <a:off x="6007259" y="3406404"/>
            <a:ext cx="5190103" cy="523220"/>
          </a:xfrm>
          <a:prstGeom prst="rect">
            <a:avLst/>
          </a:prstGeom>
          <a:noFill/>
        </p:spPr>
        <p:txBody>
          <a:bodyPr wrap="square" rtlCol="0">
            <a:spAutoFit/>
          </a:bodyPr>
          <a:lstStyle/>
          <a:p>
            <a:pPr marL="342900" indent="-342900">
              <a:buAutoNum type="arabicPeriod" startAt="5"/>
            </a:pPr>
            <a:r>
              <a:rPr lang="en-US" sz="1400" dirty="0">
                <a:latin typeface="Times New Roman" panose="02020603050405020304" pitchFamily="18" charset="0"/>
                <a:cs typeface="Times New Roman" panose="02020603050405020304" pitchFamily="18" charset="0"/>
              </a:rPr>
              <a:t>Deployment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Testing complete and deployed to production</a:t>
            </a:r>
          </a:p>
        </p:txBody>
      </p:sp>
      <p:sp>
        <p:nvSpPr>
          <p:cNvPr id="9" name="TextBox 8">
            <a:extLst>
              <a:ext uri="{FF2B5EF4-FFF2-40B4-BE49-F238E27FC236}">
                <a16:creationId xmlns:a16="http://schemas.microsoft.com/office/drawing/2014/main" id="{5B40FF3E-6670-4B17-97C1-BA2F881F9124}"/>
              </a:ext>
            </a:extLst>
          </p:cNvPr>
          <p:cNvSpPr txBox="1"/>
          <p:nvPr/>
        </p:nvSpPr>
        <p:spPr>
          <a:xfrm>
            <a:off x="6007258" y="3929624"/>
            <a:ext cx="5190103" cy="954107"/>
          </a:xfrm>
          <a:prstGeom prst="rect">
            <a:avLst/>
          </a:prstGeom>
          <a:noFill/>
        </p:spPr>
        <p:txBody>
          <a:bodyPr wrap="square" rtlCol="0">
            <a:spAutoFit/>
          </a:bodyPr>
          <a:lstStyle/>
          <a:p>
            <a:pPr marL="342900" indent="-342900">
              <a:buAutoNum type="arabicPeriod" startAt="6"/>
            </a:pPr>
            <a:r>
              <a:rPr lang="en-US" sz="1400" dirty="0">
                <a:latin typeface="Times New Roman" panose="02020603050405020304" pitchFamily="18" charset="0"/>
                <a:cs typeface="Times New Roman" panose="02020603050405020304" pitchFamily="18" charset="0"/>
              </a:rPr>
              <a:t>Maintenance</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Product is in production environment</a:t>
            </a:r>
          </a:p>
          <a:p>
            <a:pPr marL="742950" lvl="1"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Developers must be ready to implement NEW features and bug fixes as they come up</a:t>
            </a:r>
          </a:p>
        </p:txBody>
      </p:sp>
    </p:spTree>
    <p:extLst>
      <p:ext uri="{BB962C8B-B14F-4D97-AF65-F5344CB8AC3E}">
        <p14:creationId xmlns:p14="http://schemas.microsoft.com/office/powerpoint/2010/main" val="11507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 name="Picture 4" descr="Two men pulling a rope&#10;&#10;AI-generated content may be incorrect.">
            <a:extLst>
              <a:ext uri="{FF2B5EF4-FFF2-40B4-BE49-F238E27FC236}">
                <a16:creationId xmlns:a16="http://schemas.microsoft.com/office/drawing/2014/main" id="{4353C641-DB6C-F8F5-8977-08DBA765E62E}"/>
              </a:ext>
            </a:extLst>
          </p:cNvPr>
          <p:cNvPicPr>
            <a:picLocks noChangeAspect="1"/>
          </p:cNvPicPr>
          <p:nvPr/>
        </p:nvPicPr>
        <p:blipFill>
          <a:blip r:embed="rId4">
            <a:extLst>
              <a:ext uri="{28A0092B-C50C-407E-A947-70E740481C1C}">
                <a14:useLocalDpi xmlns:a14="http://schemas.microsoft.com/office/drawing/2010/main" val="0"/>
              </a:ext>
            </a:extLst>
          </a:blip>
          <a:srcRect l="16383" r="16506"/>
          <a:stretch>
            <a:fillRect/>
          </a:stretch>
        </p:blipFill>
        <p:spPr>
          <a:xfrm>
            <a:off x="20" y="10"/>
            <a:ext cx="12191980" cy="6857990"/>
          </a:xfrm>
          <a:prstGeom prst="rect">
            <a:avLst/>
          </a:prstGeom>
        </p:spPr>
      </p:pic>
      <p:sp>
        <p:nvSpPr>
          <p:cNvPr id="7" name="TextBox 6">
            <a:extLst>
              <a:ext uri="{FF2B5EF4-FFF2-40B4-BE49-F238E27FC236}">
                <a16:creationId xmlns:a16="http://schemas.microsoft.com/office/drawing/2014/main" id="{0F68E30F-AC76-6876-FC29-B87C08AD0D63}"/>
              </a:ext>
            </a:extLst>
          </p:cNvPr>
          <p:cNvSpPr txBox="1"/>
          <p:nvPr/>
        </p:nvSpPr>
        <p:spPr>
          <a:xfrm>
            <a:off x="1178011" y="0"/>
            <a:ext cx="491798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 need to define all requirements</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Major requirements can be defined but functionality can evolve over time</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No time to market constraint</a:t>
            </a:r>
          </a:p>
        </p:txBody>
      </p:sp>
      <p:sp>
        <p:nvSpPr>
          <p:cNvPr id="8" name="TextBox 7">
            <a:extLst>
              <a:ext uri="{FF2B5EF4-FFF2-40B4-BE49-F238E27FC236}">
                <a16:creationId xmlns:a16="http://schemas.microsoft.com/office/drawing/2014/main" id="{55C8DF92-A7B6-0935-FB1B-4FA6B237B869}"/>
              </a:ext>
            </a:extLst>
          </p:cNvPr>
          <p:cNvSpPr txBox="1"/>
          <p:nvPr/>
        </p:nvSpPr>
        <p:spPr>
          <a:xfrm>
            <a:off x="7797114" y="0"/>
            <a:ext cx="439486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All requirements must be defined</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Contract Negotiation</a:t>
            </a:r>
          </a:p>
          <a:p>
            <a:pPr marL="285750" indent="-28575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Best for simple, unchanging projects</a:t>
            </a:r>
          </a:p>
        </p:txBody>
      </p:sp>
    </p:spTree>
    <p:extLst>
      <p:ext uri="{BB962C8B-B14F-4D97-AF65-F5344CB8AC3E}">
        <p14:creationId xmlns:p14="http://schemas.microsoft.com/office/powerpoint/2010/main" val="13757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8BDAB-C8C5-3CE5-471B-028299619ED6}"/>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2D9579C9-D355-08E8-33CB-16ECC3ACD46F}"/>
              </a:ext>
            </a:extLst>
          </p:cNvPr>
          <p:cNvSpPr>
            <a:spLocks noGrp="1"/>
          </p:cNvSpPr>
          <p:nvPr>
            <p:ph idx="1"/>
          </p:nvPr>
        </p:nvSpPr>
        <p:spPr>
          <a:xfrm>
            <a:off x="1120000" y="1825625"/>
            <a:ext cx="10233800" cy="3425997"/>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Beck, K., &amp; Andres, C. (2019). *Extreme Programming Explained: Embrace Change* (2nd ed.). Addison-Wesley.</a:t>
            </a:r>
          </a:p>
          <a:p>
            <a:pPr marL="0" indent="0">
              <a:buNone/>
            </a:pPr>
            <a:r>
              <a:rPr lang="en-US" sz="2000" dirty="0">
                <a:latin typeface="Times New Roman" panose="02020603050405020304" pitchFamily="18" charset="0"/>
                <a:cs typeface="Times New Roman" panose="02020603050405020304" pitchFamily="18" charset="0"/>
              </a:rPr>
              <a:t>Conforto, E., Amaral, D. C., da Silva, S. L., &amp; de Almeida, L. M. (2016). Can Agile Project Management Be Adopted by Traditional Project Management? *International Journal of Project Management*, 34(4), 681-693. </a:t>
            </a:r>
            <a:r>
              <a:rPr lang="en-US" sz="2000" dirty="0">
                <a:latin typeface="Times New Roman" panose="02020603050405020304" pitchFamily="18" charset="0"/>
                <a:cs typeface="Times New Roman" panose="02020603050405020304" pitchFamily="18" charset="0"/>
                <a:hlinkClick r:id="rId3"/>
              </a:rPr>
              <a:t>https://doi.org/10.1016/j.ijproman.2015.11.002</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Highsmith, J. (2021). *Agile Project Management: Creating Innovative Products* (2nd ed.). Addison-Wesley.</a:t>
            </a:r>
          </a:p>
          <a:p>
            <a:pPr marL="0" indent="0">
              <a:buNone/>
            </a:pPr>
            <a:r>
              <a:rPr lang="en-US" sz="2000" dirty="0">
                <a:latin typeface="Times New Roman" panose="02020603050405020304" pitchFamily="18" charset="0"/>
                <a:cs typeface="Times New Roman" panose="02020603050405020304" pitchFamily="18" charset="0"/>
              </a:rPr>
              <a:t>Sutherland, J., &amp; Schwaber, K. (2020). *The Scrum Guide: The Definitive Guide to Scrum: The Rules of the Game*. Scrum.org. Retrieved from https://www.scrumguides.org/scrum-guide.html</a:t>
            </a:r>
          </a:p>
        </p:txBody>
      </p:sp>
    </p:spTree>
    <p:extLst>
      <p:ext uri="{BB962C8B-B14F-4D97-AF65-F5344CB8AC3E}">
        <p14:creationId xmlns:p14="http://schemas.microsoft.com/office/powerpoint/2010/main" val="2659011512"/>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TM04033923[[fn=Depth]]</Template>
  <TotalTime>210</TotalTime>
  <Words>735</Words>
  <Application>Microsoft Office PowerPoint</Application>
  <PresentationFormat>Widescreen</PresentationFormat>
  <Paragraphs>78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Corbel</vt:lpstr>
      <vt:lpstr>Times New Roman</vt:lpstr>
      <vt:lpstr>Depth</vt:lpstr>
      <vt:lpstr>                                  AGILE DEVELOPMENT</vt:lpstr>
      <vt:lpstr>PowerPoint Presentation</vt:lpstr>
      <vt:lpstr>PowerPoint Presentation</vt:lpstr>
      <vt:lpstr>SOFTWARE DEVELOPMENT LIFECYCLE</vt:lpstr>
      <vt:lpstr>SOFTWARE DEVELOPMENT LIFECYCLE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Williford, Christopher</dc:creator>
  <cp:lastModifiedBy>Williford, Christopher</cp:lastModifiedBy>
  <cp:revision>3</cp:revision>
  <dcterms:created xsi:type="dcterms:W3CDTF">2025-06-22T16:20:36Z</dcterms:created>
  <dcterms:modified xsi:type="dcterms:W3CDTF">2025-06-22T19:51:18Z</dcterms:modified>
</cp:coreProperties>
</file>