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notesMasterIdLst>
    <p:notesMasterId r:id="rId26"/>
  </p:notesMasterIdLst>
  <p:sldIdLst>
    <p:sldId id="423" r:id="rId2"/>
    <p:sldId id="1313" r:id="rId3"/>
    <p:sldId id="1321" r:id="rId4"/>
    <p:sldId id="432" r:id="rId5"/>
    <p:sldId id="1376" r:id="rId6"/>
    <p:sldId id="1293" r:id="rId7"/>
    <p:sldId id="1285" r:id="rId8"/>
    <p:sldId id="1384" r:id="rId9"/>
    <p:sldId id="1257" r:id="rId10"/>
    <p:sldId id="1385" r:id="rId11"/>
    <p:sldId id="1386" r:id="rId12"/>
    <p:sldId id="1381" r:id="rId13"/>
    <p:sldId id="1351" r:id="rId14"/>
    <p:sldId id="401" r:id="rId15"/>
    <p:sldId id="1382" r:id="rId16"/>
    <p:sldId id="413" r:id="rId17"/>
    <p:sldId id="402" r:id="rId18"/>
    <p:sldId id="1310" r:id="rId19"/>
    <p:sldId id="435" r:id="rId20"/>
    <p:sldId id="438" r:id="rId21"/>
    <p:sldId id="1377" r:id="rId22"/>
    <p:sldId id="436" r:id="rId23"/>
    <p:sldId id="1378" r:id="rId24"/>
    <p:sldId id="358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43B"/>
    <a:srgbClr val="EF253C"/>
    <a:srgbClr val="F0F0F0"/>
    <a:srgbClr val="FFFFFF"/>
    <a:srgbClr val="4472C4"/>
    <a:srgbClr val="6AA50B"/>
    <a:srgbClr val="E2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5" autoAdjust="0"/>
    <p:restoredTop sz="95141" autoAdjust="0"/>
  </p:normalViewPr>
  <p:slideViewPr>
    <p:cSldViewPr>
      <p:cViewPr varScale="1">
        <p:scale>
          <a:sx n="84" d="100"/>
          <a:sy n="84" d="100"/>
        </p:scale>
        <p:origin x="50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7438FA-4E44-41BA-81A6-0496A209F649}" type="doc">
      <dgm:prSet loTypeId="urn:microsoft.com/office/officeart/2005/8/layout/default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227784A6-D474-41B6-BD52-D2DFCAC1F06C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CA" sz="1800" b="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Selecting important information from raw data </a:t>
          </a:r>
          <a:endParaRPr lang="en-US" sz="1800" b="0" dirty="0">
            <a:solidFill>
              <a:schemeClr val="tx1"/>
            </a:solidFill>
          </a:endParaRPr>
        </a:p>
      </dgm:t>
    </dgm:pt>
    <dgm:pt modelId="{89730E3F-5C22-4F9E-997E-7D462EDF1011}" type="parTrans" cxnId="{C35A8142-E988-4798-ABC8-4A26FAEA2B21}">
      <dgm:prSet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97D9689D-83CB-4C78-83AB-C42343540217}" type="sibTrans" cxnId="{C35A8142-E988-4798-ABC8-4A26FAEA2B21}">
      <dgm:prSet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F5348B85-5466-4270-B0DD-5948F91868A8}">
      <dgm:prSet custT="1"/>
      <dgm:spPr/>
      <dgm:t>
        <a:bodyPr/>
        <a:lstStyle/>
        <a:p>
          <a:r>
            <a:rPr lang="en-CA" sz="1800" b="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Removing unnecessary information (</a:t>
          </a:r>
          <a:r>
            <a:rPr lang="en-CA" sz="1800" b="0" dirty="0" err="1">
              <a:solidFill>
                <a:schemeClr val="tx1"/>
              </a:solidFill>
              <a:latin typeface="Montserrat" charset="0"/>
              <a:ea typeface="+mn-ea"/>
              <a:cs typeface="+mn-cs"/>
            </a:rPr>
            <a:t>e.x</a:t>
          </a:r>
          <a:r>
            <a:rPr lang="en-CA" sz="1800" b="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.: outliers)</a:t>
          </a:r>
        </a:p>
      </dgm:t>
    </dgm:pt>
    <dgm:pt modelId="{F756AFE3-4161-4FD7-98E3-DCEBBCF39C1F}" type="parTrans" cxnId="{E606926E-64CB-4B29-A959-BF4B948721FA}">
      <dgm:prSet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9BA330B3-7720-4BE0-9121-94AEAE1A2A46}" type="sibTrans" cxnId="{E606926E-64CB-4B29-A959-BF4B948721FA}">
      <dgm:prSet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20AFFFA2-FE46-4546-B1B9-CCCC9E2200C9}">
      <dgm:prSet custT="1"/>
      <dgm:spPr/>
      <dgm:t>
        <a:bodyPr/>
        <a:lstStyle/>
        <a:p>
          <a:r>
            <a:rPr lang="en-CA" sz="1800" b="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Adding your own domain knowledge to improve the data</a:t>
          </a:r>
        </a:p>
      </dgm:t>
    </dgm:pt>
    <dgm:pt modelId="{51318DDB-5EE2-4A8A-B7AA-0B392CD7C51D}" type="parTrans" cxnId="{FBD68322-CBE6-4F11-9C87-194B5418F1C4}">
      <dgm:prSet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43751594-5FE4-4939-AD53-C4472D2BE047}" type="sibTrans" cxnId="{FBD68322-CBE6-4F11-9C87-194B5418F1C4}">
      <dgm:prSet/>
      <dgm:spPr/>
      <dgm:t>
        <a:bodyPr/>
        <a:lstStyle/>
        <a:p>
          <a:endParaRPr lang="en-US" sz="1400" b="0">
            <a:solidFill>
              <a:schemeClr val="tx1"/>
            </a:solidFill>
          </a:endParaRPr>
        </a:p>
      </dgm:t>
    </dgm:pt>
    <dgm:pt modelId="{B3AC9F33-D1D1-4A9E-9E93-8AD7C0BB003D}">
      <dgm:prSet custT="1"/>
      <dgm:spPr/>
      <dgm:t>
        <a:bodyPr/>
        <a:lstStyle/>
        <a:p>
          <a:r>
            <a:rPr lang="en-CA" sz="1800" b="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Filling in missing values  </a:t>
          </a:r>
        </a:p>
      </dgm:t>
    </dgm:pt>
    <dgm:pt modelId="{50D55BAA-8405-41F1-8EA6-00486A0DD98B}" type="parTrans" cxnId="{83809794-4B38-4FF6-B8BA-8DF8C2DF33A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7AD0447A-55C1-4835-A880-D8FF5D975FC1}" type="sibTrans" cxnId="{83809794-4B38-4FF6-B8BA-8DF8C2DF33AD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3014280A-505D-4614-A73B-00652DEA4ED6}">
      <dgm:prSet custT="1"/>
      <dgm:spPr/>
      <dgm:t>
        <a:bodyPr/>
        <a:lstStyle/>
        <a:p>
          <a:r>
            <a:rPr lang="en-CA" sz="1800" b="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Merging several data sources into one single dataset</a:t>
          </a:r>
        </a:p>
      </dgm:t>
    </dgm:pt>
    <dgm:pt modelId="{C40F5556-D9AC-4E4E-9CEA-F9AFDCDF9BAB}" type="parTrans" cxnId="{9986EBDC-D78C-44D2-B9B7-7E089C17094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2CEE6EE-7813-4538-8A06-51EF46028DDD}" type="sibTrans" cxnId="{9986EBDC-D78C-44D2-B9B7-7E089C170948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0BF92B7E-8EB6-49AE-9EB2-38B33E55CB31}" type="pres">
      <dgm:prSet presAssocID="{557438FA-4E44-41BA-81A6-0496A209F649}" presName="diagram" presStyleCnt="0">
        <dgm:presLayoutVars>
          <dgm:dir/>
          <dgm:resizeHandles val="exact"/>
        </dgm:presLayoutVars>
      </dgm:prSet>
      <dgm:spPr/>
    </dgm:pt>
    <dgm:pt modelId="{1E9950DC-606F-47FB-99AA-B3946D2738A4}" type="pres">
      <dgm:prSet presAssocID="{227784A6-D474-41B6-BD52-D2DFCAC1F06C}" presName="node" presStyleLbl="node1" presStyleIdx="0" presStyleCnt="5">
        <dgm:presLayoutVars>
          <dgm:bulletEnabled val="1"/>
        </dgm:presLayoutVars>
      </dgm:prSet>
      <dgm:spPr/>
    </dgm:pt>
    <dgm:pt modelId="{5B2C6AC8-C399-48F2-91EC-CA74FE94C9FE}" type="pres">
      <dgm:prSet presAssocID="{97D9689D-83CB-4C78-83AB-C42343540217}" presName="sibTrans" presStyleCnt="0"/>
      <dgm:spPr/>
    </dgm:pt>
    <dgm:pt modelId="{F2AD6D54-A531-4886-BDDD-62877AB900EA}" type="pres">
      <dgm:prSet presAssocID="{F5348B85-5466-4270-B0DD-5948F91868A8}" presName="node" presStyleLbl="node1" presStyleIdx="1" presStyleCnt="5">
        <dgm:presLayoutVars>
          <dgm:bulletEnabled val="1"/>
        </dgm:presLayoutVars>
      </dgm:prSet>
      <dgm:spPr/>
    </dgm:pt>
    <dgm:pt modelId="{2745A43A-B8AE-416F-B24D-DF02C8374AB9}" type="pres">
      <dgm:prSet presAssocID="{9BA330B3-7720-4BE0-9121-94AEAE1A2A46}" presName="sibTrans" presStyleCnt="0"/>
      <dgm:spPr/>
    </dgm:pt>
    <dgm:pt modelId="{49D7F98F-0B67-47D3-B8F5-2678467324EF}" type="pres">
      <dgm:prSet presAssocID="{20AFFFA2-FE46-4546-B1B9-CCCC9E2200C9}" presName="node" presStyleLbl="node1" presStyleIdx="2" presStyleCnt="5">
        <dgm:presLayoutVars>
          <dgm:bulletEnabled val="1"/>
        </dgm:presLayoutVars>
      </dgm:prSet>
      <dgm:spPr/>
    </dgm:pt>
    <dgm:pt modelId="{58BB7D03-B825-4424-99A0-A340388A4D8D}" type="pres">
      <dgm:prSet presAssocID="{43751594-5FE4-4939-AD53-C4472D2BE047}" presName="sibTrans" presStyleCnt="0"/>
      <dgm:spPr/>
    </dgm:pt>
    <dgm:pt modelId="{DA0F84CE-FE70-48FC-A204-D441E4ACE15E}" type="pres">
      <dgm:prSet presAssocID="{B3AC9F33-D1D1-4A9E-9E93-8AD7C0BB003D}" presName="node" presStyleLbl="node1" presStyleIdx="3" presStyleCnt="5">
        <dgm:presLayoutVars>
          <dgm:bulletEnabled val="1"/>
        </dgm:presLayoutVars>
      </dgm:prSet>
      <dgm:spPr/>
    </dgm:pt>
    <dgm:pt modelId="{7B0ED0CA-E97F-4842-8B8A-1B6A570D3BA4}" type="pres">
      <dgm:prSet presAssocID="{7AD0447A-55C1-4835-A880-D8FF5D975FC1}" presName="sibTrans" presStyleCnt="0"/>
      <dgm:spPr/>
    </dgm:pt>
    <dgm:pt modelId="{B880B081-868F-4B62-A192-1AD8AAD82010}" type="pres">
      <dgm:prSet presAssocID="{3014280A-505D-4614-A73B-00652DEA4ED6}" presName="node" presStyleLbl="node1" presStyleIdx="4" presStyleCnt="5">
        <dgm:presLayoutVars>
          <dgm:bulletEnabled val="1"/>
        </dgm:presLayoutVars>
      </dgm:prSet>
      <dgm:spPr/>
    </dgm:pt>
  </dgm:ptLst>
  <dgm:cxnLst>
    <dgm:cxn modelId="{A0DA750B-2396-41EE-BC90-92CA7382113B}" type="presOf" srcId="{227784A6-D474-41B6-BD52-D2DFCAC1F06C}" destId="{1E9950DC-606F-47FB-99AA-B3946D2738A4}" srcOrd="0" destOrd="0" presId="urn:microsoft.com/office/officeart/2005/8/layout/default"/>
    <dgm:cxn modelId="{FBD68322-CBE6-4F11-9C87-194B5418F1C4}" srcId="{557438FA-4E44-41BA-81A6-0496A209F649}" destId="{20AFFFA2-FE46-4546-B1B9-CCCC9E2200C9}" srcOrd="2" destOrd="0" parTransId="{51318DDB-5EE2-4A8A-B7AA-0B392CD7C51D}" sibTransId="{43751594-5FE4-4939-AD53-C4472D2BE047}"/>
    <dgm:cxn modelId="{98960A29-DF85-4EB2-94C4-48C1FD2BDA7D}" type="presOf" srcId="{557438FA-4E44-41BA-81A6-0496A209F649}" destId="{0BF92B7E-8EB6-49AE-9EB2-38B33E55CB31}" srcOrd="0" destOrd="0" presId="urn:microsoft.com/office/officeart/2005/8/layout/default"/>
    <dgm:cxn modelId="{C5534A37-3152-45FF-927F-31E986C45749}" type="presOf" srcId="{B3AC9F33-D1D1-4A9E-9E93-8AD7C0BB003D}" destId="{DA0F84CE-FE70-48FC-A204-D441E4ACE15E}" srcOrd="0" destOrd="0" presId="urn:microsoft.com/office/officeart/2005/8/layout/default"/>
    <dgm:cxn modelId="{C35A8142-E988-4798-ABC8-4A26FAEA2B21}" srcId="{557438FA-4E44-41BA-81A6-0496A209F649}" destId="{227784A6-D474-41B6-BD52-D2DFCAC1F06C}" srcOrd="0" destOrd="0" parTransId="{89730E3F-5C22-4F9E-997E-7D462EDF1011}" sibTransId="{97D9689D-83CB-4C78-83AB-C42343540217}"/>
    <dgm:cxn modelId="{E606926E-64CB-4B29-A959-BF4B948721FA}" srcId="{557438FA-4E44-41BA-81A6-0496A209F649}" destId="{F5348B85-5466-4270-B0DD-5948F91868A8}" srcOrd="1" destOrd="0" parTransId="{F756AFE3-4161-4FD7-98E3-DCEBBCF39C1F}" sibTransId="{9BA330B3-7720-4BE0-9121-94AEAE1A2A46}"/>
    <dgm:cxn modelId="{B0919A4E-58D1-45D8-9E70-7669708DE3F7}" type="presOf" srcId="{20AFFFA2-FE46-4546-B1B9-CCCC9E2200C9}" destId="{49D7F98F-0B67-47D3-B8F5-2678467324EF}" srcOrd="0" destOrd="0" presId="urn:microsoft.com/office/officeart/2005/8/layout/default"/>
    <dgm:cxn modelId="{83809794-4B38-4FF6-B8BA-8DF8C2DF33AD}" srcId="{557438FA-4E44-41BA-81A6-0496A209F649}" destId="{B3AC9F33-D1D1-4A9E-9E93-8AD7C0BB003D}" srcOrd="3" destOrd="0" parTransId="{50D55BAA-8405-41F1-8EA6-00486A0DD98B}" sibTransId="{7AD0447A-55C1-4835-A880-D8FF5D975FC1}"/>
    <dgm:cxn modelId="{A4819DD2-CB65-4568-AD4C-2EE6E6895F61}" type="presOf" srcId="{F5348B85-5466-4270-B0DD-5948F91868A8}" destId="{F2AD6D54-A531-4886-BDDD-62877AB900EA}" srcOrd="0" destOrd="0" presId="urn:microsoft.com/office/officeart/2005/8/layout/default"/>
    <dgm:cxn modelId="{A73948DA-2362-4691-AB1F-DDF897A5B588}" type="presOf" srcId="{3014280A-505D-4614-A73B-00652DEA4ED6}" destId="{B880B081-868F-4B62-A192-1AD8AAD82010}" srcOrd="0" destOrd="0" presId="urn:microsoft.com/office/officeart/2005/8/layout/default"/>
    <dgm:cxn modelId="{9986EBDC-D78C-44D2-B9B7-7E089C170948}" srcId="{557438FA-4E44-41BA-81A6-0496A209F649}" destId="{3014280A-505D-4614-A73B-00652DEA4ED6}" srcOrd="4" destOrd="0" parTransId="{C40F5556-D9AC-4E4E-9CEA-F9AFDCDF9BAB}" sibTransId="{02CEE6EE-7813-4538-8A06-51EF46028DDD}"/>
    <dgm:cxn modelId="{A3535331-9BE7-4D6D-B386-74F3D30E0205}" type="presParOf" srcId="{0BF92B7E-8EB6-49AE-9EB2-38B33E55CB31}" destId="{1E9950DC-606F-47FB-99AA-B3946D2738A4}" srcOrd="0" destOrd="0" presId="urn:microsoft.com/office/officeart/2005/8/layout/default"/>
    <dgm:cxn modelId="{446698AA-6F11-436D-A2C3-0B2E41795301}" type="presParOf" srcId="{0BF92B7E-8EB6-49AE-9EB2-38B33E55CB31}" destId="{5B2C6AC8-C399-48F2-91EC-CA74FE94C9FE}" srcOrd="1" destOrd="0" presId="urn:microsoft.com/office/officeart/2005/8/layout/default"/>
    <dgm:cxn modelId="{1C67C614-0D45-47CD-B8B8-87D2B57792C7}" type="presParOf" srcId="{0BF92B7E-8EB6-49AE-9EB2-38B33E55CB31}" destId="{F2AD6D54-A531-4886-BDDD-62877AB900EA}" srcOrd="2" destOrd="0" presId="urn:microsoft.com/office/officeart/2005/8/layout/default"/>
    <dgm:cxn modelId="{BBFA0587-C8F3-46DF-A936-4F36E00776DA}" type="presParOf" srcId="{0BF92B7E-8EB6-49AE-9EB2-38B33E55CB31}" destId="{2745A43A-B8AE-416F-B24D-DF02C8374AB9}" srcOrd="3" destOrd="0" presId="urn:microsoft.com/office/officeart/2005/8/layout/default"/>
    <dgm:cxn modelId="{66E7A9DB-0ADB-4E0D-9F17-521F5014EA16}" type="presParOf" srcId="{0BF92B7E-8EB6-49AE-9EB2-38B33E55CB31}" destId="{49D7F98F-0B67-47D3-B8F5-2678467324EF}" srcOrd="4" destOrd="0" presId="urn:microsoft.com/office/officeart/2005/8/layout/default"/>
    <dgm:cxn modelId="{CBF81A1F-42D3-4548-807E-3AB8DA6BC20D}" type="presParOf" srcId="{0BF92B7E-8EB6-49AE-9EB2-38B33E55CB31}" destId="{58BB7D03-B825-4424-99A0-A340388A4D8D}" srcOrd="5" destOrd="0" presId="urn:microsoft.com/office/officeart/2005/8/layout/default"/>
    <dgm:cxn modelId="{409CF50A-804A-4C71-AD5B-74E09B458EE5}" type="presParOf" srcId="{0BF92B7E-8EB6-49AE-9EB2-38B33E55CB31}" destId="{DA0F84CE-FE70-48FC-A204-D441E4ACE15E}" srcOrd="6" destOrd="0" presId="urn:microsoft.com/office/officeart/2005/8/layout/default"/>
    <dgm:cxn modelId="{337096AC-BCEA-46D3-916B-3C44B1FDE9B4}" type="presParOf" srcId="{0BF92B7E-8EB6-49AE-9EB2-38B33E55CB31}" destId="{7B0ED0CA-E97F-4842-8B8A-1B6A570D3BA4}" srcOrd="7" destOrd="0" presId="urn:microsoft.com/office/officeart/2005/8/layout/default"/>
    <dgm:cxn modelId="{014D49EC-502C-4761-AAE1-FB72C5A13002}" type="presParOf" srcId="{0BF92B7E-8EB6-49AE-9EB2-38B33E55CB31}" destId="{B880B081-868F-4B62-A192-1AD8AAD8201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F00E2-6D5D-43CD-A98A-908A7D8E2FA4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04CBFB90-0168-48FA-B092-A1A079FA26E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CA" dirty="0">
              <a:solidFill>
                <a:schemeClr val="tx1"/>
              </a:solidFill>
              <a:latin typeface="Montserrat" charset="0"/>
            </a:rPr>
            <a:t>Perform statistical analysis on real world datasets. </a:t>
          </a:r>
          <a:endParaRPr lang="en-US" dirty="0">
            <a:solidFill>
              <a:schemeClr val="tx1"/>
            </a:solidFill>
          </a:endParaRPr>
        </a:p>
      </dgm:t>
    </dgm:pt>
    <dgm:pt modelId="{6EB10C9E-2534-432C-A203-F48A90E61EA8}" type="parTrans" cxnId="{018A0074-7ABC-4948-AB54-41E4020147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ED5ABF-657E-4CD7-96E4-42BBCCF51E09}" type="sibTrans" cxnId="{018A0074-7ABC-4948-AB54-41E4020147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EC63F-CF4D-4B4C-8550-B07105A1A326}">
      <dgm:prSet/>
      <dgm:spPr/>
      <dgm:t>
        <a:bodyPr/>
        <a:lstStyle/>
        <a:p>
          <a:r>
            <a:rPr lang="en-CA">
              <a:solidFill>
                <a:schemeClr val="tx1"/>
              </a:solidFill>
              <a:latin typeface="Montserrat" charset="0"/>
            </a:rPr>
            <a:t>Deal with missing data using pandas</a:t>
          </a:r>
          <a:endParaRPr lang="en-CA" dirty="0">
            <a:solidFill>
              <a:schemeClr val="tx1"/>
            </a:solidFill>
            <a:latin typeface="Montserrat" charset="0"/>
          </a:endParaRPr>
        </a:p>
      </dgm:t>
    </dgm:pt>
    <dgm:pt modelId="{1B0B7425-4385-4B59-8D82-C769BBBEBED4}" type="parTrans" cxnId="{20683F03-5A17-4E0F-8B04-AE2FB4CECE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A7C80E7-C391-4295-A8D6-69A71E4D5E08}" type="sibTrans" cxnId="{20683F03-5A17-4E0F-8B04-AE2FB4CECE4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D14057-EEF1-4192-8B08-C44D483BA5AA}">
      <dgm:prSet/>
      <dgm:spPr/>
      <dgm:t>
        <a:bodyPr/>
        <a:lstStyle/>
        <a:p>
          <a:r>
            <a:rPr lang="en-CA">
              <a:solidFill>
                <a:schemeClr val="tx1"/>
              </a:solidFill>
              <a:latin typeface="Montserrat" charset="0"/>
            </a:rPr>
            <a:t>Perform one-hot encoding</a:t>
          </a:r>
          <a:endParaRPr lang="en-CA" dirty="0">
            <a:solidFill>
              <a:schemeClr val="tx1"/>
            </a:solidFill>
            <a:latin typeface="Montserrat" charset="0"/>
          </a:endParaRPr>
        </a:p>
      </dgm:t>
    </dgm:pt>
    <dgm:pt modelId="{FCF3A1BD-0C57-4FEF-8A59-FCB68D0117AE}" type="parTrans" cxnId="{4AA45320-A071-47A9-870A-3E48FD0017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63D980-2201-43B5-BB31-CA67990AFA13}" type="sibTrans" cxnId="{4AA45320-A071-47A9-870A-3E48FD0017B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044C999-7E4D-4571-8B88-44F987E43A57}">
      <dgm:prSet/>
      <dgm:spPr/>
      <dgm:t>
        <a:bodyPr/>
        <a:lstStyle/>
        <a:p>
          <a:r>
            <a:rPr lang="en-CA">
              <a:solidFill>
                <a:schemeClr val="tx1"/>
              </a:solidFill>
              <a:latin typeface="Montserrat" charset="0"/>
            </a:rPr>
            <a:t>Perform scaling including normalization and Standardization</a:t>
          </a:r>
          <a:endParaRPr lang="en-CA" dirty="0">
            <a:solidFill>
              <a:schemeClr val="tx1"/>
            </a:solidFill>
            <a:latin typeface="Montserrat" charset="0"/>
          </a:endParaRPr>
        </a:p>
      </dgm:t>
    </dgm:pt>
    <dgm:pt modelId="{829198A6-2440-4ED7-AD13-52485CFAFFCE}" type="parTrans" cxnId="{4F90206C-FD5C-4D5D-BC62-D545138B2F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15869D8-CF94-4436-B794-13619C1199C5}" type="sibTrans" cxnId="{4F90206C-FD5C-4D5D-BC62-D545138B2F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ED8215-488B-4B03-9FEF-FEE5A7F6A3CD}">
      <dgm:prSet/>
      <dgm:spPr/>
      <dgm:t>
        <a:bodyPr/>
        <a:lstStyle/>
        <a:p>
          <a:r>
            <a:rPr lang="en-CA">
              <a:solidFill>
                <a:schemeClr val="tx1"/>
              </a:solidFill>
              <a:latin typeface="Montserrat" charset="0"/>
            </a:rPr>
            <a:t>Define a function and apply it to a Pandas DataFrame column</a:t>
          </a:r>
          <a:endParaRPr lang="en-CA" dirty="0">
            <a:solidFill>
              <a:schemeClr val="tx1"/>
            </a:solidFill>
            <a:latin typeface="Montserrat" charset="0"/>
          </a:endParaRPr>
        </a:p>
      </dgm:t>
    </dgm:pt>
    <dgm:pt modelId="{46A12021-EC95-4E3B-8301-A03F6ECFDA3A}" type="parTrans" cxnId="{003C154E-7DEE-49C1-9765-569CDF2BD7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3729AA-3486-4A5A-8213-D3EF159A0B23}" type="sibTrans" cxnId="{003C154E-7DEE-49C1-9765-569CDF2BD7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886AA90-D171-4EA7-A668-25F15549969C}">
      <dgm:prSet/>
      <dgm:spPr/>
      <dgm:t>
        <a:bodyPr/>
        <a:lstStyle/>
        <a:p>
          <a:r>
            <a:rPr lang="en-CA">
              <a:solidFill>
                <a:schemeClr val="tx1"/>
              </a:solidFill>
              <a:latin typeface="Montserrat" charset="0"/>
            </a:rPr>
            <a:t>Perform Pandas operations and filtering</a:t>
          </a:r>
          <a:endParaRPr lang="en-CA" dirty="0">
            <a:solidFill>
              <a:schemeClr val="tx1"/>
            </a:solidFill>
            <a:latin typeface="Montserrat" charset="0"/>
          </a:endParaRPr>
        </a:p>
      </dgm:t>
    </dgm:pt>
    <dgm:pt modelId="{4E20711B-37A4-4D67-8FAE-62382534EDA0}" type="parTrans" cxnId="{1EDF340F-F1D7-4525-B3C4-133ADE0F14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19D2AC-ACE6-4910-BE5F-9B22B338FC87}" type="sibTrans" cxnId="{1EDF340F-F1D7-4525-B3C4-133ADE0F14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29F28F-E262-4B0B-ABB2-BE5622B94644}">
      <dgm:prSet/>
      <dgm:spPr/>
      <dgm:t>
        <a:bodyPr/>
        <a:lstStyle/>
        <a:p>
          <a:r>
            <a:rPr lang="en-CA" dirty="0">
              <a:solidFill>
                <a:schemeClr val="tx1"/>
              </a:solidFill>
              <a:latin typeface="Montserrat" charset="0"/>
            </a:rPr>
            <a:t>Calculate and display correlation matrix &amp; heatmaps</a:t>
          </a:r>
        </a:p>
      </dgm:t>
    </dgm:pt>
    <dgm:pt modelId="{0D9F257D-10C9-45F3-A177-86358C994B67}" type="parTrans" cxnId="{150A1757-6523-409C-9126-10925E8989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72BBA4C-E81A-4D71-9C1A-15D8EFCAAD4C}" type="sibTrans" cxnId="{150A1757-6523-409C-9126-10925E89897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B712E8-7424-46C7-BBF6-B6F2BB9F8B03}" type="pres">
      <dgm:prSet presAssocID="{6A4F00E2-6D5D-43CD-A98A-908A7D8E2FA4}" presName="linear" presStyleCnt="0">
        <dgm:presLayoutVars>
          <dgm:animLvl val="lvl"/>
          <dgm:resizeHandles val="exact"/>
        </dgm:presLayoutVars>
      </dgm:prSet>
      <dgm:spPr/>
    </dgm:pt>
    <dgm:pt modelId="{63C45018-C263-4470-B0BD-5860F7BDEE99}" type="pres">
      <dgm:prSet presAssocID="{04CBFB90-0168-48FA-B092-A1A079FA26E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0B574A1-053B-48A5-AD8B-B25E5564E60B}" type="pres">
      <dgm:prSet presAssocID="{ACED5ABF-657E-4CD7-96E4-42BBCCF51E09}" presName="spacer" presStyleCnt="0"/>
      <dgm:spPr/>
    </dgm:pt>
    <dgm:pt modelId="{9A48B911-24E9-47D4-ACCC-F5E7A4CBE97C}" type="pres">
      <dgm:prSet presAssocID="{FADEC63F-CF4D-4B4C-8550-B07105A1A32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B22A112-2C9B-409E-856F-E14863FDB7FB}" type="pres">
      <dgm:prSet presAssocID="{BA7C80E7-C391-4295-A8D6-69A71E4D5E08}" presName="spacer" presStyleCnt="0"/>
      <dgm:spPr/>
    </dgm:pt>
    <dgm:pt modelId="{656475E0-136B-457D-A9BC-48E27D0E0897}" type="pres">
      <dgm:prSet presAssocID="{3CD14057-EEF1-4192-8B08-C44D483BA5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2A78C58-CBC0-465B-B460-B90520B5023F}" type="pres">
      <dgm:prSet presAssocID="{E363D980-2201-43B5-BB31-CA67990AFA13}" presName="spacer" presStyleCnt="0"/>
      <dgm:spPr/>
    </dgm:pt>
    <dgm:pt modelId="{4E1E694A-F94D-423C-93A9-BDB854787FC1}" type="pres">
      <dgm:prSet presAssocID="{D044C999-7E4D-4571-8B88-44F987E43A5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0C86E87-A4D2-4DFC-9801-08FDA5B597D5}" type="pres">
      <dgm:prSet presAssocID="{F15869D8-CF94-4436-B794-13619C1199C5}" presName="spacer" presStyleCnt="0"/>
      <dgm:spPr/>
    </dgm:pt>
    <dgm:pt modelId="{0D1391BB-854F-443F-B268-872AEA53AAA9}" type="pres">
      <dgm:prSet presAssocID="{89ED8215-488B-4B03-9FEF-FEE5A7F6A3C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A22E295-500F-4FC8-850D-9CC0E9318477}" type="pres">
      <dgm:prSet presAssocID="{D33729AA-3486-4A5A-8213-D3EF159A0B23}" presName="spacer" presStyleCnt="0"/>
      <dgm:spPr/>
    </dgm:pt>
    <dgm:pt modelId="{532B6BCA-FBFE-4D5B-8A91-B4173A5AC94A}" type="pres">
      <dgm:prSet presAssocID="{2886AA90-D171-4EA7-A668-25F15549969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20FA3EA-F1FA-4F69-A5DF-51BF48157CB1}" type="pres">
      <dgm:prSet presAssocID="{E719D2AC-ACE6-4910-BE5F-9B22B338FC87}" presName="spacer" presStyleCnt="0"/>
      <dgm:spPr/>
    </dgm:pt>
    <dgm:pt modelId="{DB975B3C-0824-4BBA-AA09-C9B20E8F7335}" type="pres">
      <dgm:prSet presAssocID="{6129F28F-E262-4B0B-ABB2-BE5622B9464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0683F03-5A17-4E0F-8B04-AE2FB4CECE41}" srcId="{6A4F00E2-6D5D-43CD-A98A-908A7D8E2FA4}" destId="{FADEC63F-CF4D-4B4C-8550-B07105A1A326}" srcOrd="1" destOrd="0" parTransId="{1B0B7425-4385-4B59-8D82-C769BBBEBED4}" sibTransId="{BA7C80E7-C391-4295-A8D6-69A71E4D5E08}"/>
    <dgm:cxn modelId="{4D103104-F016-43EF-99B9-B400955F04BF}" type="presOf" srcId="{D044C999-7E4D-4571-8B88-44F987E43A57}" destId="{4E1E694A-F94D-423C-93A9-BDB854787FC1}" srcOrd="0" destOrd="0" presId="urn:microsoft.com/office/officeart/2005/8/layout/vList2"/>
    <dgm:cxn modelId="{1EDF340F-F1D7-4525-B3C4-133ADE0F1463}" srcId="{6A4F00E2-6D5D-43CD-A98A-908A7D8E2FA4}" destId="{2886AA90-D171-4EA7-A668-25F15549969C}" srcOrd="5" destOrd="0" parTransId="{4E20711B-37A4-4D67-8FAE-62382534EDA0}" sibTransId="{E719D2AC-ACE6-4910-BE5F-9B22B338FC87}"/>
    <dgm:cxn modelId="{6072F711-8F32-4757-ABF9-86688A79DF8D}" type="presOf" srcId="{FADEC63F-CF4D-4B4C-8550-B07105A1A326}" destId="{9A48B911-24E9-47D4-ACCC-F5E7A4CBE97C}" srcOrd="0" destOrd="0" presId="urn:microsoft.com/office/officeart/2005/8/layout/vList2"/>
    <dgm:cxn modelId="{4AA45320-A071-47A9-870A-3E48FD0017BB}" srcId="{6A4F00E2-6D5D-43CD-A98A-908A7D8E2FA4}" destId="{3CD14057-EEF1-4192-8B08-C44D483BA5AA}" srcOrd="2" destOrd="0" parTransId="{FCF3A1BD-0C57-4FEF-8A59-FCB68D0117AE}" sibTransId="{E363D980-2201-43B5-BB31-CA67990AFA13}"/>
    <dgm:cxn modelId="{4D528B40-FA8E-4654-82EB-C20F82167FF3}" type="presOf" srcId="{89ED8215-488B-4B03-9FEF-FEE5A7F6A3CD}" destId="{0D1391BB-854F-443F-B268-872AEA53AAA9}" srcOrd="0" destOrd="0" presId="urn:microsoft.com/office/officeart/2005/8/layout/vList2"/>
    <dgm:cxn modelId="{4F90206C-FD5C-4D5D-BC62-D545138B2FE9}" srcId="{6A4F00E2-6D5D-43CD-A98A-908A7D8E2FA4}" destId="{D044C999-7E4D-4571-8B88-44F987E43A57}" srcOrd="3" destOrd="0" parTransId="{829198A6-2440-4ED7-AD13-52485CFAFFCE}" sibTransId="{F15869D8-CF94-4436-B794-13619C1199C5}"/>
    <dgm:cxn modelId="{003C154E-7DEE-49C1-9765-569CDF2BD702}" srcId="{6A4F00E2-6D5D-43CD-A98A-908A7D8E2FA4}" destId="{89ED8215-488B-4B03-9FEF-FEE5A7F6A3CD}" srcOrd="4" destOrd="0" parTransId="{46A12021-EC95-4E3B-8301-A03F6ECFDA3A}" sibTransId="{D33729AA-3486-4A5A-8213-D3EF159A0B23}"/>
    <dgm:cxn modelId="{018A0074-7ABC-4948-AB54-41E402014769}" srcId="{6A4F00E2-6D5D-43CD-A98A-908A7D8E2FA4}" destId="{04CBFB90-0168-48FA-B092-A1A079FA26E3}" srcOrd="0" destOrd="0" parTransId="{6EB10C9E-2534-432C-A203-F48A90E61EA8}" sibTransId="{ACED5ABF-657E-4CD7-96E4-42BBCCF51E09}"/>
    <dgm:cxn modelId="{150A1757-6523-409C-9126-10925E89897C}" srcId="{6A4F00E2-6D5D-43CD-A98A-908A7D8E2FA4}" destId="{6129F28F-E262-4B0B-ABB2-BE5622B94644}" srcOrd="6" destOrd="0" parTransId="{0D9F257D-10C9-45F3-A177-86358C994B67}" sibTransId="{972BBA4C-E81A-4D71-9C1A-15D8EFCAAD4C}"/>
    <dgm:cxn modelId="{15164B89-FEB4-4828-815C-E2B858B3B3CE}" type="presOf" srcId="{2886AA90-D171-4EA7-A668-25F15549969C}" destId="{532B6BCA-FBFE-4D5B-8A91-B4173A5AC94A}" srcOrd="0" destOrd="0" presId="urn:microsoft.com/office/officeart/2005/8/layout/vList2"/>
    <dgm:cxn modelId="{9038988C-EAF9-4872-9B12-66E248CDE971}" type="presOf" srcId="{3CD14057-EEF1-4192-8B08-C44D483BA5AA}" destId="{656475E0-136B-457D-A9BC-48E27D0E0897}" srcOrd="0" destOrd="0" presId="urn:microsoft.com/office/officeart/2005/8/layout/vList2"/>
    <dgm:cxn modelId="{D036AEB8-ECDF-43C2-B77A-F6686D80A0C2}" type="presOf" srcId="{04CBFB90-0168-48FA-B092-A1A079FA26E3}" destId="{63C45018-C263-4470-B0BD-5860F7BDEE99}" srcOrd="0" destOrd="0" presId="urn:microsoft.com/office/officeart/2005/8/layout/vList2"/>
    <dgm:cxn modelId="{B05205BD-29EF-4C26-B9FF-DEB99ABAA7A6}" type="presOf" srcId="{6A4F00E2-6D5D-43CD-A98A-908A7D8E2FA4}" destId="{ECB712E8-7424-46C7-BBF6-B6F2BB9F8B03}" srcOrd="0" destOrd="0" presId="urn:microsoft.com/office/officeart/2005/8/layout/vList2"/>
    <dgm:cxn modelId="{2F771FDD-3CF9-41D3-B23D-3A966FF541C6}" type="presOf" srcId="{6129F28F-E262-4B0B-ABB2-BE5622B94644}" destId="{DB975B3C-0824-4BBA-AA09-C9B20E8F7335}" srcOrd="0" destOrd="0" presId="urn:microsoft.com/office/officeart/2005/8/layout/vList2"/>
    <dgm:cxn modelId="{B15EB715-E14D-4CE1-A116-FE000B56B825}" type="presParOf" srcId="{ECB712E8-7424-46C7-BBF6-B6F2BB9F8B03}" destId="{63C45018-C263-4470-B0BD-5860F7BDEE99}" srcOrd="0" destOrd="0" presId="urn:microsoft.com/office/officeart/2005/8/layout/vList2"/>
    <dgm:cxn modelId="{9A094E4E-87F8-4B57-AE78-DAC951296BFD}" type="presParOf" srcId="{ECB712E8-7424-46C7-BBF6-B6F2BB9F8B03}" destId="{D0B574A1-053B-48A5-AD8B-B25E5564E60B}" srcOrd="1" destOrd="0" presId="urn:microsoft.com/office/officeart/2005/8/layout/vList2"/>
    <dgm:cxn modelId="{D41DAD25-C320-4551-BB4F-72027907BD65}" type="presParOf" srcId="{ECB712E8-7424-46C7-BBF6-B6F2BB9F8B03}" destId="{9A48B911-24E9-47D4-ACCC-F5E7A4CBE97C}" srcOrd="2" destOrd="0" presId="urn:microsoft.com/office/officeart/2005/8/layout/vList2"/>
    <dgm:cxn modelId="{1BC295D3-6A65-4232-8161-B4C8656D35FE}" type="presParOf" srcId="{ECB712E8-7424-46C7-BBF6-B6F2BB9F8B03}" destId="{0B22A112-2C9B-409E-856F-E14863FDB7FB}" srcOrd="3" destOrd="0" presId="urn:microsoft.com/office/officeart/2005/8/layout/vList2"/>
    <dgm:cxn modelId="{8A9AD670-7729-489A-9AD2-5C06A7E1447E}" type="presParOf" srcId="{ECB712E8-7424-46C7-BBF6-B6F2BB9F8B03}" destId="{656475E0-136B-457D-A9BC-48E27D0E0897}" srcOrd="4" destOrd="0" presId="urn:microsoft.com/office/officeart/2005/8/layout/vList2"/>
    <dgm:cxn modelId="{29A8CC79-4E5D-47FD-9155-6F7D981E0B7E}" type="presParOf" srcId="{ECB712E8-7424-46C7-BBF6-B6F2BB9F8B03}" destId="{32A78C58-CBC0-465B-B460-B90520B5023F}" srcOrd="5" destOrd="0" presId="urn:microsoft.com/office/officeart/2005/8/layout/vList2"/>
    <dgm:cxn modelId="{C3D9C5FE-51C3-40D7-8C6B-96F7252A9E98}" type="presParOf" srcId="{ECB712E8-7424-46C7-BBF6-B6F2BB9F8B03}" destId="{4E1E694A-F94D-423C-93A9-BDB854787FC1}" srcOrd="6" destOrd="0" presId="urn:microsoft.com/office/officeart/2005/8/layout/vList2"/>
    <dgm:cxn modelId="{BA7BA78E-D948-462C-A74A-921A31F38EE6}" type="presParOf" srcId="{ECB712E8-7424-46C7-BBF6-B6F2BB9F8B03}" destId="{E0C86E87-A4D2-4DFC-9801-08FDA5B597D5}" srcOrd="7" destOrd="0" presId="urn:microsoft.com/office/officeart/2005/8/layout/vList2"/>
    <dgm:cxn modelId="{6E1A42EE-681D-4BCD-9BD6-134E2802ABE4}" type="presParOf" srcId="{ECB712E8-7424-46C7-BBF6-B6F2BB9F8B03}" destId="{0D1391BB-854F-443F-B268-872AEA53AAA9}" srcOrd="8" destOrd="0" presId="urn:microsoft.com/office/officeart/2005/8/layout/vList2"/>
    <dgm:cxn modelId="{18F6CC32-165C-48A8-A376-61A3005497D4}" type="presParOf" srcId="{ECB712E8-7424-46C7-BBF6-B6F2BB9F8B03}" destId="{0A22E295-500F-4FC8-850D-9CC0E9318477}" srcOrd="9" destOrd="0" presId="urn:microsoft.com/office/officeart/2005/8/layout/vList2"/>
    <dgm:cxn modelId="{989114C6-7F61-4981-A232-91E1890663D6}" type="presParOf" srcId="{ECB712E8-7424-46C7-BBF6-B6F2BB9F8B03}" destId="{532B6BCA-FBFE-4D5B-8A91-B4173A5AC94A}" srcOrd="10" destOrd="0" presId="urn:microsoft.com/office/officeart/2005/8/layout/vList2"/>
    <dgm:cxn modelId="{251346D2-1BAE-4112-89E4-75C5886B6FDD}" type="presParOf" srcId="{ECB712E8-7424-46C7-BBF6-B6F2BB9F8B03}" destId="{220FA3EA-F1FA-4F69-A5DF-51BF48157CB1}" srcOrd="11" destOrd="0" presId="urn:microsoft.com/office/officeart/2005/8/layout/vList2"/>
    <dgm:cxn modelId="{A85AF09B-6B3D-4C7B-87E7-230E3F5166A8}" type="presParOf" srcId="{ECB712E8-7424-46C7-BBF6-B6F2BB9F8B03}" destId="{DB975B3C-0824-4BBA-AA09-C9B20E8F733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950DC-606F-47FB-99AA-B3946D2738A4}">
      <dsp:nvSpPr>
        <dsp:cNvPr id="0" name=""/>
        <dsp:cNvSpPr/>
      </dsp:nvSpPr>
      <dsp:spPr>
        <a:xfrm>
          <a:off x="553388" y="2096"/>
          <a:ext cx="2386915" cy="143214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1800" b="0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Selecting important information from raw data </a:t>
          </a:r>
          <a:endParaRPr lang="en-US" sz="1800" b="0" kern="1200" dirty="0">
            <a:solidFill>
              <a:schemeClr val="tx1"/>
            </a:solidFill>
          </a:endParaRPr>
        </a:p>
      </dsp:txBody>
      <dsp:txXfrm>
        <a:off x="553388" y="2096"/>
        <a:ext cx="2386915" cy="1432149"/>
      </dsp:txXfrm>
    </dsp:sp>
    <dsp:sp modelId="{F2AD6D54-A531-4886-BDDD-62877AB900EA}">
      <dsp:nvSpPr>
        <dsp:cNvPr id="0" name=""/>
        <dsp:cNvSpPr/>
      </dsp:nvSpPr>
      <dsp:spPr>
        <a:xfrm>
          <a:off x="3178996" y="2096"/>
          <a:ext cx="2386915" cy="143214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Removing unnecessary information (</a:t>
          </a:r>
          <a:r>
            <a:rPr lang="en-CA" sz="1800" b="0" kern="1200" dirty="0" err="1">
              <a:solidFill>
                <a:schemeClr val="tx1"/>
              </a:solidFill>
              <a:latin typeface="Montserrat" charset="0"/>
              <a:ea typeface="+mn-ea"/>
              <a:cs typeface="+mn-cs"/>
            </a:rPr>
            <a:t>e.x</a:t>
          </a:r>
          <a:r>
            <a:rPr lang="en-CA" sz="1800" b="0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.: outliers)</a:t>
          </a:r>
        </a:p>
      </dsp:txBody>
      <dsp:txXfrm>
        <a:off x="3178996" y="2096"/>
        <a:ext cx="2386915" cy="1432149"/>
      </dsp:txXfrm>
    </dsp:sp>
    <dsp:sp modelId="{49D7F98F-0B67-47D3-B8F5-2678467324EF}">
      <dsp:nvSpPr>
        <dsp:cNvPr id="0" name=""/>
        <dsp:cNvSpPr/>
      </dsp:nvSpPr>
      <dsp:spPr>
        <a:xfrm>
          <a:off x="5804603" y="2096"/>
          <a:ext cx="2386915" cy="143214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Adding your own domain knowledge to improve the data</a:t>
          </a:r>
        </a:p>
      </dsp:txBody>
      <dsp:txXfrm>
        <a:off x="5804603" y="2096"/>
        <a:ext cx="2386915" cy="1432149"/>
      </dsp:txXfrm>
    </dsp:sp>
    <dsp:sp modelId="{DA0F84CE-FE70-48FC-A204-D441E4ACE15E}">
      <dsp:nvSpPr>
        <dsp:cNvPr id="0" name=""/>
        <dsp:cNvSpPr/>
      </dsp:nvSpPr>
      <dsp:spPr>
        <a:xfrm>
          <a:off x="1866192" y="1672937"/>
          <a:ext cx="2386915" cy="143214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87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287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287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Filling in missing values  </a:t>
          </a:r>
        </a:p>
      </dsp:txBody>
      <dsp:txXfrm>
        <a:off x="1866192" y="1672937"/>
        <a:ext cx="2386915" cy="1432149"/>
      </dsp:txXfrm>
    </dsp:sp>
    <dsp:sp modelId="{B880B081-868F-4B62-A192-1AD8AAD82010}">
      <dsp:nvSpPr>
        <dsp:cNvPr id="0" name=""/>
        <dsp:cNvSpPr/>
      </dsp:nvSpPr>
      <dsp:spPr>
        <a:xfrm>
          <a:off x="4491799" y="1672937"/>
          <a:ext cx="2386915" cy="1432149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143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143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143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0" kern="1200" dirty="0">
              <a:solidFill>
                <a:schemeClr val="tx1"/>
              </a:solidFill>
              <a:latin typeface="Montserrat" charset="0"/>
              <a:ea typeface="+mn-ea"/>
              <a:cs typeface="+mn-cs"/>
            </a:rPr>
            <a:t>Merging several data sources into one single dataset</a:t>
          </a:r>
        </a:p>
      </dsp:txBody>
      <dsp:txXfrm>
        <a:off x="4491799" y="1672937"/>
        <a:ext cx="2386915" cy="1432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45018-C263-4470-B0BD-5860F7BDEE99}">
      <dsp:nvSpPr>
        <dsp:cNvPr id="0" name=""/>
        <dsp:cNvSpPr/>
      </dsp:nvSpPr>
      <dsp:spPr>
        <a:xfrm>
          <a:off x="0" y="7032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1800" kern="1200" dirty="0">
              <a:solidFill>
                <a:schemeClr val="tx1"/>
              </a:solidFill>
              <a:latin typeface="Montserrat" charset="0"/>
            </a:rPr>
            <a:t>Perform statistical analysis on real world datasets. 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1589" y="724809"/>
        <a:ext cx="7601205" cy="399082"/>
      </dsp:txXfrm>
    </dsp:sp>
    <dsp:sp modelId="{9A48B911-24E9-47D4-ACCC-F5E7A4CBE97C}">
      <dsp:nvSpPr>
        <dsp:cNvPr id="0" name=""/>
        <dsp:cNvSpPr/>
      </dsp:nvSpPr>
      <dsp:spPr>
        <a:xfrm>
          <a:off x="0" y="11973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31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solidFill>
                <a:schemeClr val="tx1"/>
              </a:solidFill>
              <a:latin typeface="Montserrat" charset="0"/>
            </a:rPr>
            <a:t>Deal with missing data using pandas</a:t>
          </a:r>
          <a:endParaRPr lang="en-CA" sz="1800" kern="1200" dirty="0">
            <a:solidFill>
              <a:schemeClr val="tx1"/>
            </a:solidFill>
            <a:latin typeface="Montserrat" charset="0"/>
          </a:endParaRPr>
        </a:p>
      </dsp:txBody>
      <dsp:txXfrm>
        <a:off x="21589" y="1218909"/>
        <a:ext cx="7601205" cy="399082"/>
      </dsp:txXfrm>
    </dsp:sp>
    <dsp:sp modelId="{656475E0-136B-457D-A9BC-48E27D0E0897}">
      <dsp:nvSpPr>
        <dsp:cNvPr id="0" name=""/>
        <dsp:cNvSpPr/>
      </dsp:nvSpPr>
      <dsp:spPr>
        <a:xfrm>
          <a:off x="0" y="16914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solidFill>
                <a:schemeClr val="tx1"/>
              </a:solidFill>
              <a:latin typeface="Montserrat" charset="0"/>
            </a:rPr>
            <a:t>Perform one-hot encoding</a:t>
          </a:r>
          <a:endParaRPr lang="en-CA" sz="1800" kern="1200" dirty="0">
            <a:solidFill>
              <a:schemeClr val="tx1"/>
            </a:solidFill>
            <a:latin typeface="Montserrat" charset="0"/>
          </a:endParaRPr>
        </a:p>
      </dsp:txBody>
      <dsp:txXfrm>
        <a:off x="21589" y="1713009"/>
        <a:ext cx="7601205" cy="399082"/>
      </dsp:txXfrm>
    </dsp:sp>
    <dsp:sp modelId="{4E1E694A-F94D-423C-93A9-BDB854787FC1}">
      <dsp:nvSpPr>
        <dsp:cNvPr id="0" name=""/>
        <dsp:cNvSpPr/>
      </dsp:nvSpPr>
      <dsp:spPr>
        <a:xfrm>
          <a:off x="0" y="21855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solidFill>
                <a:schemeClr val="tx1"/>
              </a:solidFill>
              <a:latin typeface="Montserrat" charset="0"/>
            </a:rPr>
            <a:t>Perform scaling including normalization and Standardization</a:t>
          </a:r>
          <a:endParaRPr lang="en-CA" sz="1800" kern="1200" dirty="0">
            <a:solidFill>
              <a:schemeClr val="tx1"/>
            </a:solidFill>
            <a:latin typeface="Montserrat" charset="0"/>
          </a:endParaRPr>
        </a:p>
      </dsp:txBody>
      <dsp:txXfrm>
        <a:off x="21589" y="2207109"/>
        <a:ext cx="7601205" cy="399082"/>
      </dsp:txXfrm>
    </dsp:sp>
    <dsp:sp modelId="{0D1391BB-854F-443F-B268-872AEA53AAA9}">
      <dsp:nvSpPr>
        <dsp:cNvPr id="0" name=""/>
        <dsp:cNvSpPr/>
      </dsp:nvSpPr>
      <dsp:spPr>
        <a:xfrm>
          <a:off x="0" y="26796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solidFill>
                <a:schemeClr val="tx1"/>
              </a:solidFill>
              <a:latin typeface="Montserrat" charset="0"/>
            </a:rPr>
            <a:t>Define a function and apply it to a Pandas DataFrame column</a:t>
          </a:r>
          <a:endParaRPr lang="en-CA" sz="1800" kern="1200" dirty="0">
            <a:solidFill>
              <a:schemeClr val="tx1"/>
            </a:solidFill>
            <a:latin typeface="Montserrat" charset="0"/>
          </a:endParaRPr>
        </a:p>
      </dsp:txBody>
      <dsp:txXfrm>
        <a:off x="21589" y="2701209"/>
        <a:ext cx="7601205" cy="399082"/>
      </dsp:txXfrm>
    </dsp:sp>
    <dsp:sp modelId="{532B6BCA-FBFE-4D5B-8A91-B4173A5AC94A}">
      <dsp:nvSpPr>
        <dsp:cNvPr id="0" name=""/>
        <dsp:cNvSpPr/>
      </dsp:nvSpPr>
      <dsp:spPr>
        <a:xfrm>
          <a:off x="0" y="31737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59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solidFill>
                <a:schemeClr val="tx1"/>
              </a:solidFill>
              <a:latin typeface="Montserrat" charset="0"/>
            </a:rPr>
            <a:t>Perform Pandas operations and filtering</a:t>
          </a:r>
          <a:endParaRPr lang="en-CA" sz="1800" kern="1200" dirty="0">
            <a:solidFill>
              <a:schemeClr val="tx1"/>
            </a:solidFill>
            <a:latin typeface="Montserrat" charset="0"/>
          </a:endParaRPr>
        </a:p>
      </dsp:txBody>
      <dsp:txXfrm>
        <a:off x="21589" y="3195309"/>
        <a:ext cx="7601205" cy="399082"/>
      </dsp:txXfrm>
    </dsp:sp>
    <dsp:sp modelId="{DB975B3C-0824-4BBA-AA09-C9B20E8F7335}">
      <dsp:nvSpPr>
        <dsp:cNvPr id="0" name=""/>
        <dsp:cNvSpPr/>
      </dsp:nvSpPr>
      <dsp:spPr>
        <a:xfrm>
          <a:off x="0" y="3667820"/>
          <a:ext cx="7644383" cy="4422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tx1"/>
              </a:solidFill>
              <a:latin typeface="Montserrat" charset="0"/>
            </a:rPr>
            <a:t>Calculate and display correlation matrix &amp; heatmaps</a:t>
          </a:r>
        </a:p>
      </dsp:txBody>
      <dsp:txXfrm>
        <a:off x="21589" y="3689409"/>
        <a:ext cx="7601205" cy="39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2022-07-09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09.07.2022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E631E-4923-1F18-A6A7-DC210F7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04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565717-A4C5-EDF5-1273-D345F599858F}"/>
              </a:ext>
            </a:extLst>
          </p:cNvPr>
          <p:cNvSpPr txBox="1">
            <a:spLocks/>
          </p:cNvSpPr>
          <p:nvPr/>
        </p:nvSpPr>
        <p:spPr>
          <a:xfrm>
            <a:off x="339128" y="1600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 WEEK </a:t>
            </a:r>
          </a:p>
          <a:p>
            <a:pPr algn="l"/>
            <a:r>
              <a:rPr lang="en-US" sz="4000" dirty="0">
                <a:solidFill>
                  <a:srgbClr val="FFFF00"/>
                </a:solidFill>
                <a:latin typeface="Montserrat" charset="0"/>
                <a:ea typeface="Montserrat" charset="0"/>
                <a:cs typeface="Montserrat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25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6948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5F24B-7560-7A66-3D72-F49BF85B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D46A08D-EBD8-02BF-1A55-45190237489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93726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FINAL CAPSTONE PROJECT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111F0-0D44-4DC7-9637-F497D1518800}"/>
              </a:ext>
            </a:extLst>
          </p:cNvPr>
          <p:cNvSpPr txBox="1"/>
          <p:nvPr/>
        </p:nvSpPr>
        <p:spPr>
          <a:xfrm>
            <a:off x="76200" y="1232082"/>
            <a:ext cx="11439023" cy="4770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>
                <a:solidFill>
                  <a:schemeClr val="bg1"/>
                </a:solidFill>
                <a:latin typeface="Montserrat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 this project, we will perform basic Exploratory Data Analysis (EDA) on Kyphosis disease Dataset.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Kyphosis is an abnormally excessive convex curvature of the spine.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Dataset contains 81 rows and 4 columns representing data on children who have had corrective spinal surgery.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INPUTS: 1. Age: in months, 2. Number: the number of vertebrae involved, 3. Start: the number of the first (topmost) vertebra operated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OUTPUTS: Kyphosis which represents a factor with levels absent present indicating if a kyphosis (a type of deformation) was present after the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the “kyphosis.csv" included in the course package, write a python script to perform the following tasks: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Import the “kyphosis.csv" file using Pandas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Perform basic Exploratory Data Analysis (EDA) on the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List the average, minimum and maximum age (in years) considered using 2 methods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Plot the </a:t>
            </a:r>
            <a:r>
              <a:rPr lang="en-US" sz="1600" dirty="0">
                <a:latin typeface="Montserrat" panose="00000500000000000000" pitchFamily="2" charset="0"/>
              </a:rPr>
              <a:t>correlation matrix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Montserrat" panose="00000500000000000000" pitchFamily="2" charset="0"/>
              </a:rPr>
              <a:t>Convert the age column datatype from int64 to float64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Montserrat" panose="00000500000000000000" pitchFamily="2" charset="0"/>
              </a:rPr>
              <a:t>Define a function that converts age from months to years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Montserrat" panose="00000500000000000000" pitchFamily="2" charset="0"/>
              </a:rPr>
              <a:t>Apply function to “Age” column and add the results into a new column entitled “Age in Years”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Montserrat" panose="00000500000000000000" pitchFamily="2" charset="0"/>
              </a:rPr>
              <a:t>What are the features of the oldest and youngest child in this study?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>
                <a:latin typeface="Montserrat" panose="00000500000000000000" pitchFamily="2" charset="0"/>
              </a:rPr>
              <a:t>Scale </a:t>
            </a:r>
            <a:r>
              <a:rPr lang="en-US" sz="1600" dirty="0">
                <a:latin typeface="Montserrat" panose="00000500000000000000" pitchFamily="2" charset="0"/>
              </a:rPr>
              <a:t>raw Age column (in months) using standardization &amp; Normalization. Perform a sanity check. </a:t>
            </a:r>
          </a:p>
        </p:txBody>
      </p:sp>
    </p:spTree>
    <p:extLst>
      <p:ext uri="{BB962C8B-B14F-4D97-AF65-F5344CB8AC3E}">
        <p14:creationId xmlns:p14="http://schemas.microsoft.com/office/powerpoint/2010/main" val="429081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95938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1A2E8E-149F-8409-01F1-FE9FF500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11"/>
          <a:stretch/>
        </p:blipFill>
        <p:spPr>
          <a:xfrm>
            <a:off x="0" y="0"/>
            <a:ext cx="12192001" cy="47244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171450" y="184744"/>
            <a:ext cx="11353800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ONE-HOT ENCODING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457200" y="1151162"/>
            <a:ext cx="11563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Can we simply replace colors with integer values?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The machine learning model will assume that: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836AFB-4B57-4EBF-87CC-1A7CE92C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64506"/>
              </p:ext>
            </p:extLst>
          </p:nvPr>
        </p:nvGraphicFramePr>
        <p:xfrm>
          <a:off x="2459551" y="2345594"/>
          <a:ext cx="2278135" cy="36448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78135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</a:tblGrid>
              <a:tr h="60747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COLOR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60747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RED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60747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RED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60747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YELLOW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60747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GREEN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607470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YELLOW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E493F7-F2AB-4AD6-8DA2-2D0FB1559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97493"/>
              </p:ext>
            </p:extLst>
          </p:nvPr>
        </p:nvGraphicFramePr>
        <p:xfrm>
          <a:off x="6629400" y="2345594"/>
          <a:ext cx="3360676" cy="356187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360676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</a:tblGrid>
              <a:tr h="593645">
                <a:tc>
                  <a:txBody>
                    <a:bodyPr/>
                    <a:lstStyle/>
                    <a:p>
                      <a:r>
                        <a:rPr lang="en-CA" sz="3200" dirty="0"/>
                        <a:t>ENCODED</a:t>
                      </a:r>
                      <a:r>
                        <a:rPr lang="en-CA" sz="3200" baseline="0" dirty="0"/>
                        <a:t> </a:t>
                      </a:r>
                      <a:r>
                        <a:rPr lang="en-CA" sz="3200" b="1" kern="1200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sz="3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1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593645">
                <a:tc>
                  <a:txBody>
                    <a:bodyPr/>
                    <a:lstStyle/>
                    <a:p>
                      <a:pPr algn="ctr"/>
                      <a:r>
                        <a:rPr lang="en-CA" sz="3200" dirty="0"/>
                        <a:t>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3EF1978-1FE0-45E5-A21A-E2BE9345E926}"/>
              </a:ext>
            </a:extLst>
          </p:cNvPr>
          <p:cNvSpPr/>
          <p:nvPr/>
        </p:nvSpPr>
        <p:spPr>
          <a:xfrm>
            <a:off x="4837479" y="3719619"/>
            <a:ext cx="1801821" cy="89677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72649" y="1760819"/>
                <a:ext cx="719055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𝑮𝑹𝑬𝑬𝑵</m:t>
                      </m:r>
                      <m:r>
                        <a:rPr lang="en-CA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CA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𝒀𝑬𝑳𝑳𝑶𝑾</m:t>
                      </m:r>
                      <m:r>
                        <a:rPr lang="en-CA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CA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𝑹𝑬𝑫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  <a:latin typeface="Montserrat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49" y="1760819"/>
                <a:ext cx="719055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 rot="19151904">
            <a:off x="4705225" y="3876778"/>
            <a:ext cx="498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200" b="1" dirty="0">
                <a:solidFill>
                  <a:srgbClr val="FF0000"/>
                </a:solidFill>
              </a:rPr>
              <a:t>WRONG!</a:t>
            </a:r>
          </a:p>
        </p:txBody>
      </p:sp>
    </p:spTree>
    <p:extLst>
      <p:ext uri="{BB962C8B-B14F-4D97-AF65-F5344CB8AC3E}">
        <p14:creationId xmlns:p14="http://schemas.microsoft.com/office/powerpoint/2010/main" val="239560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73DD52-1C1B-62A5-F7AE-CCEFDC98F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778"/>
          <a:stretch/>
        </p:blipFill>
        <p:spPr>
          <a:xfrm>
            <a:off x="0" y="0"/>
            <a:ext cx="12192001" cy="4953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ONE-HOT ENCODING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532106" y="1271531"/>
            <a:ext cx="115633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One hot encoding works by converting values such as “color” into columns with 1’s and 0’s in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Since data science models deal with numbers, we perform one hot encoding to convert from categorical data into numerical.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836AFB-4B57-4EBF-87CC-1A7CE92C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38642"/>
              </p:ext>
            </p:extLst>
          </p:nvPr>
        </p:nvGraphicFramePr>
        <p:xfrm>
          <a:off x="3087412" y="3285861"/>
          <a:ext cx="1374775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YELLOW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E493F7-F2AB-4AD6-8DA2-2D0FB1559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94756"/>
              </p:ext>
            </p:extLst>
          </p:nvPr>
        </p:nvGraphicFramePr>
        <p:xfrm>
          <a:off x="5382936" y="3285861"/>
          <a:ext cx="3530022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76674">
                  <a:extLst>
                    <a:ext uri="{9D8B030D-6E8A-4147-A177-3AD203B41FA5}">
                      <a16:colId xmlns:a16="http://schemas.microsoft.com/office/drawing/2014/main" val="1326069585"/>
                    </a:ext>
                  </a:extLst>
                </a:gridCol>
                <a:gridCol w="1176674">
                  <a:extLst>
                    <a:ext uri="{9D8B030D-6E8A-4147-A177-3AD203B41FA5}">
                      <a16:colId xmlns:a16="http://schemas.microsoft.com/office/drawing/2014/main" val="4180477793"/>
                    </a:ext>
                  </a:extLst>
                </a:gridCol>
                <a:gridCol w="1176674">
                  <a:extLst>
                    <a:ext uri="{9D8B030D-6E8A-4147-A177-3AD203B41FA5}">
                      <a16:colId xmlns:a16="http://schemas.microsoft.com/office/drawing/2014/main" val="3706352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90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6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1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2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1416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3EF1978-1FE0-45E5-A21A-E2BE9345E926}"/>
              </a:ext>
            </a:extLst>
          </p:cNvPr>
          <p:cNvSpPr/>
          <p:nvPr/>
        </p:nvSpPr>
        <p:spPr>
          <a:xfrm>
            <a:off x="4491927" y="4212202"/>
            <a:ext cx="861270" cy="620786"/>
          </a:xfrm>
          <a:prstGeom prst="rightArrow">
            <a:avLst/>
          </a:prstGeom>
          <a:solidFill>
            <a:srgbClr val="EF243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74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89350" y="1752600"/>
            <a:ext cx="59746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SCALING: NORMALIZATION &amp;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161396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63AF2C-F0D5-4CF3-B70F-A0A3EC3C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FEATURE SCALING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449411" y="1076250"/>
            <a:ext cx="112931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Feature Scaling is </a:t>
            </a:r>
            <a:r>
              <a:rPr lang="en-CA" dirty="0">
                <a:latin typeface="Montserrat" charset="0"/>
              </a:rPr>
              <a:t>an important step to take</a:t>
            </a:r>
            <a:r>
              <a:rPr lang="en-CA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 prior to training of machine learning models to ensure that features are within the same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Example: interest rate and employment score are at a different scale. This will result in one feature dominating the other feature.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Scikit Learn offers several tools to perform feature scaling.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5CF08-A7D5-4B08-8A97-75A80CB5D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20" y="2833624"/>
            <a:ext cx="2845329" cy="3184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153E36-1D75-48F3-80B6-B2825F407B2E}"/>
              </a:ext>
            </a:extLst>
          </p:cNvPr>
          <p:cNvSpPr txBox="1"/>
          <p:nvPr/>
        </p:nvSpPr>
        <p:spPr>
          <a:xfrm>
            <a:off x="7318888" y="3045460"/>
            <a:ext cx="1623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QUICK STATS!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04DB73-E828-44C7-A4ED-53459938F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693" y="3352800"/>
            <a:ext cx="3337849" cy="2347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D1A6D3-E8E6-4328-A773-8898831A051D}"/>
              </a:ext>
            </a:extLst>
          </p:cNvPr>
          <p:cNvSpPr txBox="1"/>
          <p:nvPr/>
        </p:nvSpPr>
        <p:spPr>
          <a:xfrm>
            <a:off x="2245165" y="2472324"/>
            <a:ext cx="2800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RAW ORIGINAL DATASET</a:t>
            </a:r>
          </a:p>
        </p:txBody>
      </p:sp>
    </p:spTree>
    <p:extLst>
      <p:ext uri="{BB962C8B-B14F-4D97-AF65-F5344CB8AC3E}">
        <p14:creationId xmlns:p14="http://schemas.microsoft.com/office/powerpoint/2010/main" val="14415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29A113-ACFD-D1D0-1463-4E18E321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NORMALIZATION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314325" y="1382401"/>
            <a:ext cx="11563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Normalization is conducted to make feature values range from 0 to 1.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99834" y="2201043"/>
                <a:ext cx="3367140" cy="874598"/>
              </a:xfrm>
              <a:prstGeom prst="rect">
                <a:avLst/>
              </a:prstGeom>
              <a:ln w="571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CA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34" y="2201043"/>
                <a:ext cx="3367140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4253FDE-5727-4EA0-82F3-7DC15FD80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724"/>
          <a:stretch/>
        </p:blipFill>
        <p:spPr>
          <a:xfrm>
            <a:off x="1219201" y="3581400"/>
            <a:ext cx="8686800" cy="135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FD46291-2A50-B769-85A9-385B92D1C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83"/>
          <a:stretch/>
        </p:blipFill>
        <p:spPr>
          <a:xfrm>
            <a:off x="0" y="0"/>
            <a:ext cx="12192001" cy="6063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8CAF21-583C-4164-8D14-B0A84EB3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325583"/>
            <a:ext cx="3263303" cy="2874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05C63-81CC-4A63-8DC2-4AE493EB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598" y="1325583"/>
            <a:ext cx="3254608" cy="30035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5E7B1CE-6239-4133-A956-7932F574BD09}"/>
              </a:ext>
            </a:extLst>
          </p:cNvPr>
          <p:cNvSpPr/>
          <p:nvPr/>
        </p:nvSpPr>
        <p:spPr>
          <a:xfrm>
            <a:off x="4833206" y="2429121"/>
            <a:ext cx="1491466" cy="54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314325" y="1058690"/>
            <a:ext cx="11563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Normalization is conducted to make feature values range from 0 to 1.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C91B05-7FA4-4054-B910-79A8711F9B90}"/>
              </a:ext>
            </a:extLst>
          </p:cNvPr>
          <p:cNvSpPr/>
          <p:nvPr/>
        </p:nvSpPr>
        <p:spPr>
          <a:xfrm>
            <a:off x="4833206" y="5128313"/>
            <a:ext cx="1574756" cy="541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2EA24A-2E2E-49EB-978D-0DACD7769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4329158"/>
            <a:ext cx="3330229" cy="22633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45B196-7D7B-456C-B771-1731613D6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4647" y="4496594"/>
            <a:ext cx="3337849" cy="234716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CE55424-503F-44C2-953E-BA0919FA5C54}"/>
              </a:ext>
            </a:extLst>
          </p:cNvPr>
          <p:cNvSpPr/>
          <p:nvPr/>
        </p:nvSpPr>
        <p:spPr>
          <a:xfrm>
            <a:off x="6477000" y="5375819"/>
            <a:ext cx="3436440" cy="291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389FEE-8866-4FCA-8EAD-FE9B13FD3360}"/>
              </a:ext>
            </a:extLst>
          </p:cNvPr>
          <p:cNvSpPr/>
          <p:nvPr/>
        </p:nvSpPr>
        <p:spPr>
          <a:xfrm>
            <a:off x="6477000" y="6347396"/>
            <a:ext cx="3436440" cy="291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9">
            <a:extLst>
              <a:ext uri="{FF2B5EF4-FFF2-40B4-BE49-F238E27FC236}">
                <a16:creationId xmlns:a16="http://schemas.microsoft.com/office/drawing/2014/main" id="{178E9AF2-0431-04FB-C212-7AD05EB0525B}"/>
              </a:ext>
            </a:extLst>
          </p:cNvPr>
          <p:cNvSpPr/>
          <p:nvPr/>
        </p:nvSpPr>
        <p:spPr>
          <a:xfrm>
            <a:off x="554183" y="297659"/>
            <a:ext cx="982749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NORMALIZATION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4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82EE940-5DBB-7FC3-D81C-A6190B19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76224"/>
              </p:ext>
            </p:extLst>
          </p:nvPr>
        </p:nvGraphicFramePr>
        <p:xfrm>
          <a:off x="1254125" y="2423294"/>
          <a:ext cx="1949450" cy="35009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S&amp;P 500 PRICE</a:t>
                      </a:r>
                    </a:p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(ORIGINAL)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2206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2319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1800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55352"/>
              </p:ext>
            </p:extLst>
          </p:nvPr>
        </p:nvGraphicFramePr>
        <p:xfrm>
          <a:off x="7010400" y="2438400"/>
          <a:ext cx="1949450" cy="35009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S&amp;P 500 PRICE (NORMALIZED)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0.338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0.432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424237" y="3715490"/>
            <a:ext cx="3430034" cy="4728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4171" y="3146231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800" b="1" dirty="0">
                <a:solidFill>
                  <a:schemeClr val="tx1"/>
                </a:solidFill>
              </a:rPr>
              <a:t>NORMALIZATION/</a:t>
            </a:r>
          </a:p>
          <a:p>
            <a:pPr algn="ctr"/>
            <a:r>
              <a:rPr lang="en-CA" sz="1800" b="1" dirty="0">
                <a:solidFill>
                  <a:schemeClr val="tx1"/>
                </a:solidFill>
              </a:rPr>
              <a:t>SCALING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8722" y="4998892"/>
            <a:ext cx="39565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000" b="1" dirty="0"/>
              <a:t>S&amp;P 500 PRICE (Max) = 3000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000" b="1" dirty="0"/>
              <a:t>S&amp;P 500 PRICE (Min) = 1800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96144" y="1257796"/>
                <a:ext cx="7986482" cy="1004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𝐦𝐢𝐧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𝟐𝟐𝟎𝟔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𝟏𝟖𝟎𝟎</m:t>
                          </m:r>
                        </m:num>
                        <m:den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𝟑𝟎𝟎𝟎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𝟏𝟖𝟎𝟎</m:t>
                          </m:r>
                        </m:den>
                      </m:f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𝟑𝟑𝟖</m:t>
                      </m:r>
                    </m:oMath>
                  </m:oMathPara>
                </a14:m>
                <a:endParaRPr lang="en-CA" sz="28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44" y="1257796"/>
                <a:ext cx="7986482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F8281D5-BBD7-4713-A675-0B6DAE0B47D1}"/>
              </a:ext>
            </a:extLst>
          </p:cNvPr>
          <p:cNvSpPr/>
          <p:nvPr/>
        </p:nvSpPr>
        <p:spPr>
          <a:xfrm>
            <a:off x="7606786" y="4480792"/>
            <a:ext cx="756678" cy="14585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urved Connector 5">
            <a:extLst>
              <a:ext uri="{FF2B5EF4-FFF2-40B4-BE49-F238E27FC236}">
                <a16:creationId xmlns:a16="http://schemas.microsoft.com/office/drawing/2014/main" id="{4456C118-B33D-4D04-A45D-7B94795F51ED}"/>
              </a:ext>
            </a:extLst>
          </p:cNvPr>
          <p:cNvCxnSpPr>
            <a:cxnSpLocks/>
          </p:cNvCxnSpPr>
          <p:nvPr/>
        </p:nvCxnSpPr>
        <p:spPr>
          <a:xfrm flipV="1">
            <a:off x="8278330" y="3951922"/>
            <a:ext cx="1266959" cy="842393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292E6A-9F90-449C-81D1-EFB6758A39E5}"/>
              </a:ext>
            </a:extLst>
          </p:cNvPr>
          <p:cNvSpPr txBox="1"/>
          <p:nvPr/>
        </p:nvSpPr>
        <p:spPr>
          <a:xfrm>
            <a:off x="8967342" y="2517034"/>
            <a:ext cx="1954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1"/>
                </a:solidFill>
              </a:rPr>
              <a:t>NOTE THAT NUMBERS NOW RANGE FROM 0 TO 1 AFTER NORMALIZATION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58AC3-DAB1-4342-8E4A-1AEA717E820E}"/>
              </a:ext>
            </a:extLst>
          </p:cNvPr>
          <p:cNvSpPr txBox="1"/>
          <p:nvPr/>
        </p:nvSpPr>
        <p:spPr>
          <a:xfrm>
            <a:off x="304252" y="401936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8D7AFC-F753-4941-BA3C-0C59F9DA03CE}"/>
              </a:ext>
            </a:extLst>
          </p:cNvPr>
          <p:cNvSpPr txBox="1"/>
          <p:nvPr/>
        </p:nvSpPr>
        <p:spPr>
          <a:xfrm>
            <a:off x="151831" y="4691115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Maximum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3776B8-3C76-4DB5-B9C8-9FE299DEF54C}"/>
              </a:ext>
            </a:extLst>
          </p:cNvPr>
          <p:cNvSpPr txBox="1"/>
          <p:nvPr/>
        </p:nvSpPr>
        <p:spPr>
          <a:xfrm>
            <a:off x="164783" y="5370714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19660-63E5-453F-AD34-9B0ED1EB6AA0}"/>
              </a:ext>
            </a:extLst>
          </p:cNvPr>
          <p:cNvSpPr txBox="1"/>
          <p:nvPr/>
        </p:nvSpPr>
        <p:spPr>
          <a:xfrm>
            <a:off x="130900" y="3088456"/>
            <a:ext cx="1145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Randomly selected Value</a:t>
            </a: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14FF1139-98AA-BA7F-A6FD-34C0EB1AE579}"/>
              </a:ext>
            </a:extLst>
          </p:cNvPr>
          <p:cNvSpPr/>
          <p:nvPr/>
        </p:nvSpPr>
        <p:spPr>
          <a:xfrm>
            <a:off x="554183" y="297659"/>
            <a:ext cx="982749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NORMALIZATION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1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0" y="15240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DATA WRANGLING &amp; EXPLORATORY DATA ANALYSIS (EDA) </a:t>
            </a:r>
          </a:p>
        </p:txBody>
      </p:sp>
    </p:spTree>
    <p:extLst>
      <p:ext uri="{BB962C8B-B14F-4D97-AF65-F5344CB8AC3E}">
        <p14:creationId xmlns:p14="http://schemas.microsoft.com/office/powerpoint/2010/main" val="311334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732EAD-B64E-468C-9D24-3B71FCBD0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STANDARDIZATION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208629" y="1137421"/>
            <a:ext cx="92102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Standardization is conducted to transform the data to have a mean of zero and standard deviation of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Standardization is also known as Z-score normalization in whic</a:t>
            </a:r>
            <a:r>
              <a:rPr lang="en-CA" sz="2000" dirty="0">
                <a:latin typeface="Montserrat" charset="0"/>
              </a:rPr>
              <a:t>h properties will have the behaviour of a standard normal distribution</a:t>
            </a: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kern="1200" dirty="0">
              <a:solidFill>
                <a:schemeClr val="tx1"/>
              </a:solidFill>
              <a:latin typeface="Montserrat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29056" y="2626006"/>
                <a:ext cx="1981633" cy="1008289"/>
              </a:xfrm>
              <a:prstGeom prst="rect">
                <a:avLst/>
              </a:prstGeom>
              <a:ln w="57150">
                <a:solidFill>
                  <a:srgbClr val="EF253C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CA" sz="3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en-CA" sz="3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56" y="2626006"/>
                <a:ext cx="1981633" cy="1008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EF253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5A152EB-4BA7-4B2B-B7FF-E9F4F3833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99" y="3825748"/>
            <a:ext cx="8449366" cy="1157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DEBE3-4BB6-4E6A-8523-5BC550D22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059" y="1368560"/>
            <a:ext cx="4418541" cy="4248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76C9F4-7FB5-4607-9DA5-67F97ED4F7A6}"/>
              </a:ext>
            </a:extLst>
          </p:cNvPr>
          <p:cNvSpPr txBox="1"/>
          <p:nvPr/>
        </p:nvSpPr>
        <p:spPr>
          <a:xfrm>
            <a:off x="211499" y="6269832"/>
            <a:ext cx="7245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 Source: https://commons.wikimedia.org/wiki/File:Wechsler.svg</a:t>
            </a:r>
          </a:p>
        </p:txBody>
      </p:sp>
    </p:spTree>
    <p:extLst>
      <p:ext uri="{BB962C8B-B14F-4D97-AF65-F5344CB8AC3E}">
        <p14:creationId xmlns:p14="http://schemas.microsoft.com/office/powerpoint/2010/main" val="2433374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B15DA0-B83F-F0CA-4428-366751B39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75"/>
          <a:stretch/>
        </p:blipFill>
        <p:spPr>
          <a:xfrm>
            <a:off x="0" y="0"/>
            <a:ext cx="12192001" cy="55636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STANDARDIZATION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05C63-81CC-4A63-8DC2-4AE493EB0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34" y="1436265"/>
            <a:ext cx="3254608" cy="30035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5E7B1CE-6239-4133-A956-7932F574BD09}"/>
              </a:ext>
            </a:extLst>
          </p:cNvPr>
          <p:cNvSpPr/>
          <p:nvPr/>
        </p:nvSpPr>
        <p:spPr>
          <a:xfrm>
            <a:off x="4101438" y="2524835"/>
            <a:ext cx="1491466" cy="541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2A6EB-4D65-4602-BAE7-E5275770135C}"/>
              </a:ext>
            </a:extLst>
          </p:cNvPr>
          <p:cNvSpPr/>
          <p:nvPr/>
        </p:nvSpPr>
        <p:spPr>
          <a:xfrm>
            <a:off x="228600" y="1036155"/>
            <a:ext cx="11563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Standardization transforms data to have a mean of zero and standard deviation of 1.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C91B05-7FA4-4054-B910-79A8711F9B90}"/>
              </a:ext>
            </a:extLst>
          </p:cNvPr>
          <p:cNvSpPr/>
          <p:nvPr/>
        </p:nvSpPr>
        <p:spPr>
          <a:xfrm>
            <a:off x="4101438" y="5257478"/>
            <a:ext cx="1574756" cy="5418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DC860-F075-4652-8CC0-51BBAA30F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469717"/>
            <a:ext cx="3505539" cy="3093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FB854-6CCC-4655-81C6-FCA8680B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395" y="4569166"/>
            <a:ext cx="3391194" cy="2293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D90B78-AB96-4033-A439-8ABEC1AE1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753" y="4515822"/>
            <a:ext cx="3337849" cy="234716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0730C0C-92A9-48B8-967C-93E7FE50B431}"/>
              </a:ext>
            </a:extLst>
          </p:cNvPr>
          <p:cNvSpPr/>
          <p:nvPr/>
        </p:nvSpPr>
        <p:spPr>
          <a:xfrm>
            <a:off x="5852149" y="5093017"/>
            <a:ext cx="3436440" cy="291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5DA161-4AA6-4C04-8E25-BDFD4B9D827A}"/>
              </a:ext>
            </a:extLst>
          </p:cNvPr>
          <p:cNvSpPr/>
          <p:nvPr/>
        </p:nvSpPr>
        <p:spPr>
          <a:xfrm>
            <a:off x="5860819" y="5363948"/>
            <a:ext cx="3436440" cy="2919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7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901F025-CDCD-DD65-C870-17C1A0CAD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75"/>
          <a:stretch/>
        </p:blipFill>
        <p:spPr>
          <a:xfrm>
            <a:off x="0" y="0"/>
            <a:ext cx="12192001" cy="5563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13228"/>
              </p:ext>
            </p:extLst>
          </p:nvPr>
        </p:nvGraphicFramePr>
        <p:xfrm>
          <a:off x="1341217" y="2182278"/>
          <a:ext cx="1949450" cy="35009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S&amp;P 500 PRICE</a:t>
                      </a:r>
                    </a:p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(ORIGINAL)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2206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2319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1800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0203"/>
              </p:ext>
            </p:extLst>
          </p:nvPr>
        </p:nvGraphicFramePr>
        <p:xfrm>
          <a:off x="7162800" y="2128365"/>
          <a:ext cx="1949450" cy="350096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99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S&amp;P 500 PRICE (STANDARIZED)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-0.583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3.513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982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/>
                        <a:t>-2.67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620578" y="3409715"/>
            <a:ext cx="2687638" cy="4728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0946" y="306996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STANDARIZATION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69920" y="4604605"/>
            <a:ext cx="41136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000" b="1" dirty="0"/>
              <a:t>S&amp;P 500 PRICE (Mean) = 2319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000" b="1" dirty="0"/>
              <a:t>S&amp;P 500 PRICE (Std) = 193.8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CA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27400" y="1139703"/>
                <a:ext cx="6946004" cy="1017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CA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𝟐𝟐𝟎𝟔</m:t>
                          </m:r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𝟐𝟑𝟏𝟗</m:t>
                          </m:r>
                        </m:num>
                        <m:den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𝟏𝟗𝟑</m:t>
                          </m:r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CA" sz="32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𝟓𝟖𝟑</m:t>
                      </m:r>
                    </m:oMath>
                  </m:oMathPara>
                </a14:m>
                <a:endParaRPr lang="en-CA" sz="32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400" y="1139703"/>
                <a:ext cx="6946004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786302" y="3544959"/>
            <a:ext cx="756678" cy="71437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flipV="1">
            <a:off x="8542980" y="3078234"/>
            <a:ext cx="900672" cy="800086"/>
          </a:xfrm>
          <a:prstGeom prst="curved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413960" y="1753093"/>
            <a:ext cx="2399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solidFill>
                  <a:schemeClr val="tx1"/>
                </a:solidFill>
              </a:rPr>
              <a:t>NOTE THAT AFTER STANDARDIZATION THE AVERAGE IS SET TO ZERO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C7445-1E09-423D-9B6E-2CE8C08B1D66}"/>
              </a:ext>
            </a:extLst>
          </p:cNvPr>
          <p:cNvSpPr txBox="1"/>
          <p:nvPr/>
        </p:nvSpPr>
        <p:spPr>
          <a:xfrm>
            <a:off x="301845" y="379111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Average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47EE7-53F4-4EC9-847C-5EBF88EB67D4}"/>
              </a:ext>
            </a:extLst>
          </p:cNvPr>
          <p:cNvSpPr txBox="1"/>
          <p:nvPr/>
        </p:nvSpPr>
        <p:spPr>
          <a:xfrm>
            <a:off x="269701" y="4476316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Maximum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8E62F-36DD-4380-AC0D-99EF34B30BB5}"/>
              </a:ext>
            </a:extLst>
          </p:cNvPr>
          <p:cNvSpPr txBox="1"/>
          <p:nvPr/>
        </p:nvSpPr>
        <p:spPr>
          <a:xfrm>
            <a:off x="301845" y="5154005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Minimum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A66AE0-4B23-49ED-A06B-2F94CB883611}"/>
              </a:ext>
            </a:extLst>
          </p:cNvPr>
          <p:cNvSpPr txBox="1"/>
          <p:nvPr/>
        </p:nvSpPr>
        <p:spPr>
          <a:xfrm>
            <a:off x="128493" y="2860208"/>
            <a:ext cx="1145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Randomly selected Value</a:t>
            </a:r>
          </a:p>
        </p:txBody>
      </p:sp>
      <p:sp>
        <p:nvSpPr>
          <p:cNvPr id="20" name="Прямоугольник 9">
            <a:extLst>
              <a:ext uri="{FF2B5EF4-FFF2-40B4-BE49-F238E27FC236}">
                <a16:creationId xmlns:a16="http://schemas.microsoft.com/office/drawing/2014/main" id="{6DFB0218-58BB-080D-2F31-761826705D40}"/>
              </a:ext>
            </a:extLst>
          </p:cNvPr>
          <p:cNvSpPr/>
          <p:nvPr/>
        </p:nvSpPr>
        <p:spPr>
          <a:xfrm>
            <a:off x="554183" y="297659"/>
            <a:ext cx="982749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STANDARDIZATION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2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82AE3D-E37A-AB17-C31F-C916CF11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75"/>
          <a:stretch/>
        </p:blipFill>
        <p:spPr>
          <a:xfrm>
            <a:off x="0" y="0"/>
            <a:ext cx="12192001" cy="5563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D4F8-22C9-4DC4-B6D8-5D4C9062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20" y="2146315"/>
            <a:ext cx="9906555" cy="1255728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i="1" dirty="0">
                <a:latin typeface="Montserrat" charset="0"/>
              </a:rPr>
              <a:t>“A standardized dataset will always have a mean of 0 and standard deviation of 1, but can have any upper and lower values”</a:t>
            </a:r>
          </a:p>
        </p:txBody>
      </p:sp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191656DF-B465-417D-97FE-C3FCA3E009C3}"/>
              </a:ext>
            </a:extLst>
          </p:cNvPr>
          <p:cNvSpPr/>
          <p:nvPr/>
        </p:nvSpPr>
        <p:spPr>
          <a:xfrm>
            <a:off x="554182" y="297659"/>
            <a:ext cx="1149760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ALWAYS REMEMBER!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E209-A4EE-4AC3-97DF-93F6F52B8F3C}"/>
              </a:ext>
            </a:extLst>
          </p:cNvPr>
          <p:cNvSpPr txBox="1"/>
          <p:nvPr/>
        </p:nvSpPr>
        <p:spPr>
          <a:xfrm>
            <a:off x="741631" y="1221987"/>
            <a:ext cx="1131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Montserrat" charset="0"/>
              </a:rPr>
              <a:t>“A normalized dataset will always range from 0 to 1”</a:t>
            </a:r>
          </a:p>
        </p:txBody>
      </p:sp>
    </p:spTree>
    <p:extLst>
      <p:ext uri="{BB962C8B-B14F-4D97-AF65-F5344CB8AC3E}">
        <p14:creationId xmlns:p14="http://schemas.microsoft.com/office/powerpoint/2010/main" val="217036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BFD56E-CACB-0A90-F517-193E03F8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49882" y="295358"/>
            <a:ext cx="10885925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PROPER QUESTIONS TO ASK?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5A63-6AEB-458F-B6E5-5F0BA3A326F4}"/>
              </a:ext>
            </a:extLst>
          </p:cNvPr>
          <p:cNvSpPr/>
          <p:nvPr/>
        </p:nvSpPr>
        <p:spPr>
          <a:xfrm>
            <a:off x="504688" y="1249693"/>
            <a:ext cx="115599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As a data scientist, you need to answer the following questions: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2CC0D-6DDA-4A89-83F0-961E9A34D53E}"/>
              </a:ext>
            </a:extLst>
          </p:cNvPr>
          <p:cNvSpPr txBox="1"/>
          <p:nvPr/>
        </p:nvSpPr>
        <p:spPr>
          <a:xfrm>
            <a:off x="516081" y="3414356"/>
            <a:ext cx="9008919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  <a:lvl2pPr>
              <a:defRPr sz="18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2pPr>
          </a:lstStyle>
          <a:p>
            <a:endParaRPr lang="en-CA" dirty="0"/>
          </a:p>
          <a:p>
            <a:r>
              <a:rPr lang="en-CA" dirty="0"/>
              <a:t>It is important to choose features that are most relevant to the problem. </a:t>
            </a:r>
          </a:p>
          <a:p>
            <a:r>
              <a:rPr lang="en-CA" dirty="0"/>
              <a:t>Adding new features that are unnecessary will increase the computational requirements needed to train the model (curse of dimensionality).</a:t>
            </a:r>
          </a:p>
          <a:p>
            <a:r>
              <a:rPr lang="en-CA" dirty="0"/>
              <a:t>There are many techniques that could be used to reduce the number of features (compress/encode the data) such as Principal Component Analysis (PCA).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EABA5-FF0E-4361-9007-766024808155}"/>
              </a:ext>
            </a:extLst>
          </p:cNvPr>
          <p:cNvSpPr txBox="1"/>
          <p:nvPr/>
        </p:nvSpPr>
        <p:spPr>
          <a:xfrm>
            <a:off x="1752600" y="1791688"/>
            <a:ext cx="93142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CA" sz="2000" b="1" i="1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Which features should I select?</a:t>
            </a:r>
          </a:p>
          <a:p>
            <a:pPr lvl="1"/>
            <a:r>
              <a:rPr lang="en-CA" sz="2000" b="1" i="1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Can I add my domain knowledge to use less features?</a:t>
            </a:r>
          </a:p>
          <a:p>
            <a:pPr lvl="1"/>
            <a:r>
              <a:rPr lang="en-CA" sz="2000" b="1" i="1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Can I come up with new features from the data I have at hand?</a:t>
            </a:r>
          </a:p>
          <a:p>
            <a:pPr lvl="1"/>
            <a:r>
              <a:rPr lang="en-CA" sz="2000" b="1" i="1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What should I put in the missing data locations? </a:t>
            </a:r>
          </a:p>
        </p:txBody>
      </p:sp>
    </p:spTree>
    <p:extLst>
      <p:ext uri="{BB962C8B-B14F-4D97-AF65-F5344CB8AC3E}">
        <p14:creationId xmlns:p14="http://schemas.microsoft.com/office/powerpoint/2010/main" val="202014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INTRODUCTION &amp;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88062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500E59-A9C5-2524-B6DA-3BECEBF12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381000" y="263740"/>
            <a:ext cx="982749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WHAT IS DATA WRANGLING?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5A63-6AEB-458F-B6E5-5F0BA3A326F4}"/>
              </a:ext>
            </a:extLst>
          </p:cNvPr>
          <p:cNvSpPr/>
          <p:nvPr/>
        </p:nvSpPr>
        <p:spPr>
          <a:xfrm>
            <a:off x="598533" y="1118411"/>
            <a:ext cx="115599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In the real world, raw data rarely comes in a useable form.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charset="0"/>
                <a:ea typeface="Montserrat" charset="0"/>
                <a:cs typeface="Montserrat" charset="0"/>
              </a:rPr>
              <a:t>Data wrangling is a process of transforming raw data into more useful format.</a:t>
            </a:r>
            <a:endParaRPr lang="en-CA" sz="2000" dirty="0">
              <a:latin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Let’s look at this data and see what’s wrong with it!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48222"/>
              </p:ext>
            </p:extLst>
          </p:nvPr>
        </p:nvGraphicFramePr>
        <p:xfrm>
          <a:off x="685800" y="2209800"/>
          <a:ext cx="9583356" cy="388826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95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47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CUSTOMER</a:t>
                      </a:r>
                      <a:r>
                        <a:rPr lang="en-CA" sz="2000" baseline="0" dirty="0"/>
                        <a:t> ID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CUSTOMER</a:t>
                      </a:r>
                      <a:r>
                        <a:rPr lang="en-CA" sz="2000" baseline="0" dirty="0"/>
                        <a:t> NAME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LOCATION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CLICK</a:t>
                      </a:r>
                      <a:r>
                        <a:rPr lang="en-CA" sz="2000" baseline="0" dirty="0"/>
                        <a:t> ON AD?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Georgina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USA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/>
                        <a:t>Leila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Canada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Sarah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Bird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Netherlands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Sarah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06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3095E4A-4580-CCEE-BCF4-AFB23E46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411819" y="239854"/>
            <a:ext cx="982749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DATA WRANGLING EXAMPLE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83249"/>
              </p:ext>
            </p:extLst>
          </p:nvPr>
        </p:nvGraphicFramePr>
        <p:xfrm>
          <a:off x="533889" y="1828800"/>
          <a:ext cx="9583356" cy="388826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95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47">
                <a:tc>
                  <a:txBody>
                    <a:bodyPr/>
                    <a:lstStyle/>
                    <a:p>
                      <a:pPr algn="ctr"/>
                      <a:r>
                        <a:rPr lang="en-CA" sz="2000" b="1" kern="1200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CA" sz="2000" b="1" baseline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2000" b="1" kern="1200" dirty="0">
                          <a:solidFill>
                            <a:schemeClr val="tx1"/>
                          </a:solidFill>
                        </a:rPr>
                        <a:t>CUSTOMER NAME</a:t>
                      </a:r>
                      <a:endParaRPr lang="en-CA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solidFill>
                            <a:schemeClr val="tx1"/>
                          </a:solidFill>
                        </a:rPr>
                        <a:t>CLICK</a:t>
                      </a:r>
                      <a:r>
                        <a:rPr lang="en-CA" sz="2000" b="1" baseline="0" dirty="0">
                          <a:solidFill>
                            <a:schemeClr val="tx1"/>
                          </a:solidFill>
                        </a:rPr>
                        <a:t> ON AD?</a:t>
                      </a:r>
                      <a:endParaRPr lang="en-CA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Georgina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USA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kern="1200" dirty="0">
                          <a:solidFill>
                            <a:schemeClr val="dk1"/>
                          </a:solidFill>
                        </a:rPr>
                        <a:t>Leila</a:t>
                      </a:r>
                      <a:endParaRPr lang="en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Canada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Sarah 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Bird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Netherlands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Sarah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France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C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25567" y="4261536"/>
            <a:ext cx="2383138" cy="438150"/>
          </a:xfrm>
          <a:prstGeom prst="rect">
            <a:avLst/>
          </a:prstGeom>
          <a:noFill/>
          <a:ln w="57150">
            <a:solidFill>
              <a:srgbClr val="EF2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urved Connector 6"/>
          <p:cNvCxnSpPr>
            <a:stCxn id="4" idx="3"/>
          </p:cNvCxnSpPr>
          <p:nvPr/>
        </p:nvCxnSpPr>
        <p:spPr>
          <a:xfrm flipV="1">
            <a:off x="7708705" y="1828801"/>
            <a:ext cx="2766368" cy="2651810"/>
          </a:xfrm>
          <a:prstGeom prst="curvedConnector3">
            <a:avLst/>
          </a:prstGeom>
          <a:ln w="57150">
            <a:solidFill>
              <a:srgbClr val="EF25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420108" y="1524676"/>
            <a:ext cx="15716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MISSING INFORMATION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887" y="3690036"/>
            <a:ext cx="9583357" cy="504825"/>
          </a:xfrm>
          <a:prstGeom prst="rect">
            <a:avLst/>
          </a:prstGeom>
          <a:noFill/>
          <a:ln w="57150">
            <a:solidFill>
              <a:srgbClr val="EF2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33887" y="5204511"/>
            <a:ext cx="9583357" cy="504825"/>
          </a:xfrm>
          <a:prstGeom prst="rect">
            <a:avLst/>
          </a:prstGeom>
          <a:noFill/>
          <a:ln w="57150">
            <a:solidFill>
              <a:srgbClr val="EF2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urved Connector 14"/>
          <p:cNvCxnSpPr>
            <a:cxnSpLocks/>
            <a:endCxn id="21" idx="0"/>
          </p:cNvCxnSpPr>
          <p:nvPr/>
        </p:nvCxnSpPr>
        <p:spPr>
          <a:xfrm rot="10800000" flipV="1">
            <a:off x="2458489" y="4214051"/>
            <a:ext cx="1403385" cy="294799"/>
          </a:xfrm>
          <a:prstGeom prst="curvedConnector2">
            <a:avLst/>
          </a:prstGeom>
          <a:ln w="57150">
            <a:solidFill>
              <a:srgbClr val="EF25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cxnSpLocks/>
            <a:endCxn id="21" idx="2"/>
          </p:cNvCxnSpPr>
          <p:nvPr/>
        </p:nvCxnSpPr>
        <p:spPr>
          <a:xfrm rot="10800000">
            <a:off x="2458489" y="4878183"/>
            <a:ext cx="1259271" cy="333890"/>
          </a:xfrm>
          <a:prstGeom prst="curvedConnector2">
            <a:avLst/>
          </a:prstGeom>
          <a:ln w="57150">
            <a:solidFill>
              <a:srgbClr val="EF25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86663" y="4508851"/>
            <a:ext cx="19436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DUPLICATE ENTRY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6230" y="1253836"/>
            <a:ext cx="25711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ENTIRE COLUMN REQUIRES ENCODING</a:t>
            </a:r>
          </a:p>
        </p:txBody>
      </p:sp>
      <p:cxnSp>
        <p:nvCxnSpPr>
          <p:cNvPr id="24" name="Curved Connector 23"/>
          <p:cNvCxnSpPr>
            <a:cxnSpLocks/>
          </p:cNvCxnSpPr>
          <p:nvPr/>
        </p:nvCxnSpPr>
        <p:spPr>
          <a:xfrm flipV="1">
            <a:off x="6342404" y="1563132"/>
            <a:ext cx="533398" cy="457200"/>
          </a:xfrm>
          <a:prstGeom prst="curvedConnector3">
            <a:avLst/>
          </a:prstGeom>
          <a:ln w="57150">
            <a:solidFill>
              <a:srgbClr val="EF25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708705" y="2716557"/>
            <a:ext cx="2383138" cy="438150"/>
          </a:xfrm>
          <a:prstGeom prst="rect">
            <a:avLst/>
          </a:prstGeom>
          <a:noFill/>
          <a:ln w="57150">
            <a:solidFill>
              <a:srgbClr val="EF25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Curved Connector 28"/>
          <p:cNvCxnSpPr/>
          <p:nvPr/>
        </p:nvCxnSpPr>
        <p:spPr>
          <a:xfrm>
            <a:off x="10084714" y="2916130"/>
            <a:ext cx="704169" cy="672390"/>
          </a:xfrm>
          <a:prstGeom prst="curvedConnector3">
            <a:avLst/>
          </a:prstGeom>
          <a:ln w="57150">
            <a:solidFill>
              <a:srgbClr val="EF253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520636" y="2895435"/>
            <a:ext cx="157162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REQUIRES FORMATTING</a:t>
            </a:r>
          </a:p>
        </p:txBody>
      </p:sp>
    </p:spTree>
    <p:extLst>
      <p:ext uri="{BB962C8B-B14F-4D97-AF65-F5344CB8AC3E}">
        <p14:creationId xmlns:p14="http://schemas.microsoft.com/office/powerpoint/2010/main" val="59144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 animBg="1"/>
      <p:bldP spid="13" grpId="0" animBg="1"/>
      <p:bldP spid="21" grpId="0"/>
      <p:bldP spid="23" grpId="0"/>
      <p:bldP spid="28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307BC-F21A-B7DC-4884-5374D1F6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2" y="297659"/>
            <a:ext cx="10494817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KEY DATA WRANGLING TASKS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9044" y="4572000"/>
            <a:ext cx="963795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>
              <a:latin typeface="Montserrat" charset="0"/>
              <a:ea typeface="Montserrat" charset="0"/>
              <a:cs typeface="Montserrat" charset="0"/>
            </a:endParaRPr>
          </a:p>
          <a:p>
            <a:pPr algn="l"/>
            <a:r>
              <a:rPr lang="en-US" sz="1800" i="1" dirty="0">
                <a:latin typeface="Montserrat" charset="0"/>
                <a:ea typeface="Montserrat" charset="0"/>
                <a:cs typeface="Montserrat" charset="0"/>
              </a:rPr>
              <a:t>Exploratory Data Analysis (EDA) is a process of analyzing data to gain valuable insights such as statistical summary &amp; visualizations.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i="1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7AC054-D3AE-B272-1268-6B9343FF8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4267387"/>
              </p:ext>
            </p:extLst>
          </p:nvPr>
        </p:nvGraphicFramePr>
        <p:xfrm>
          <a:off x="914400" y="1371600"/>
          <a:ext cx="8744908" cy="310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4CBA23-E570-08DC-393D-2FBB7CB65896}"/>
              </a:ext>
            </a:extLst>
          </p:cNvPr>
          <p:cNvSpPr txBox="1"/>
          <p:nvPr/>
        </p:nvSpPr>
        <p:spPr>
          <a:xfrm>
            <a:off x="554182" y="4543893"/>
            <a:ext cx="10190018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>
                <a:latin typeface="Montserrat" charset="0"/>
                <a:ea typeface="Montserrat" charset="0"/>
                <a:cs typeface="Montserrat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i="1" dirty="0"/>
              <a:t>“Data scientists spend ~80% of their time performing data wrangling &amp; EDA*” </a:t>
            </a:r>
          </a:p>
        </p:txBody>
      </p:sp>
    </p:spTree>
    <p:extLst>
      <p:ext uri="{BB962C8B-B14F-4D97-AF65-F5344CB8AC3E}">
        <p14:creationId xmlns:p14="http://schemas.microsoft.com/office/powerpoint/2010/main" val="402315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B8F5C7-9BA0-0ADF-5949-DCE4B6F35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333"/>
          <a:stretch/>
        </p:blipFill>
        <p:spPr>
          <a:xfrm>
            <a:off x="0" y="0"/>
            <a:ext cx="12192001" cy="5943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CCED54-BB5A-43EB-9B2C-F11C3010932A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PROJECT OVERVIEW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8180EC8-A1AE-439A-A9AF-398910F47595}"/>
              </a:ext>
            </a:extLst>
          </p:cNvPr>
          <p:cNvSpPr txBox="1">
            <a:spLocks/>
          </p:cNvSpPr>
          <p:nvPr/>
        </p:nvSpPr>
        <p:spPr>
          <a:xfrm>
            <a:off x="161657" y="1123008"/>
            <a:ext cx="12030343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In this project, we will analyze human resources data by performing data wrangling &amp; EDA.</a:t>
            </a:r>
          </a:p>
          <a:p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Pandas is a powerful open source data analysis tools in python. 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We will learn how to: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endParaRPr lang="en-CA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EA0A99-3EB4-55FE-3875-AE63F7A60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03213"/>
              </p:ext>
            </p:extLst>
          </p:nvPr>
        </p:nvGraphicFramePr>
        <p:xfrm>
          <a:off x="533286" y="1771540"/>
          <a:ext cx="7644383" cy="4813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 descr="Image result for pandas numpy matplotlib">
            <a:extLst>
              <a:ext uri="{FF2B5EF4-FFF2-40B4-BE49-F238E27FC236}">
                <a16:creationId xmlns:a16="http://schemas.microsoft.com/office/drawing/2014/main" id="{A0694736-9D4C-990C-6561-DFC36F0D0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04" b="6715"/>
          <a:stretch/>
        </p:blipFill>
        <p:spPr bwMode="auto">
          <a:xfrm>
            <a:off x="8495812" y="3423449"/>
            <a:ext cx="3086588" cy="10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pandas numpy matplotlib">
            <a:extLst>
              <a:ext uri="{FF2B5EF4-FFF2-40B4-BE49-F238E27FC236}">
                <a16:creationId xmlns:a16="http://schemas.microsoft.com/office/drawing/2014/main" id="{9785C079-6444-9B75-B7DC-B746B0048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97"/>
          <a:stretch/>
        </p:blipFill>
        <p:spPr bwMode="auto">
          <a:xfrm>
            <a:off x="8177671" y="1765813"/>
            <a:ext cx="3404729" cy="164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21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7322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5F24B-7560-7A66-3D72-F49BF85B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D46A08D-EBD8-02BF-1A55-45190237489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C3D87-6F75-6DAB-64D6-2179E99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256121"/>
            <a:ext cx="9753600" cy="449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6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Words>1161</Words>
  <Application>Microsoft Office PowerPoint</Application>
  <PresentationFormat>Widescreen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ryanahmedaly@outlook.com</cp:lastModifiedBy>
  <cp:revision>557</cp:revision>
  <cp:lastPrinted>2015-02-18T03:35:51Z</cp:lastPrinted>
  <dcterms:created xsi:type="dcterms:W3CDTF">2006-08-16T00:00:00Z</dcterms:created>
  <dcterms:modified xsi:type="dcterms:W3CDTF">2022-07-09T08:34:41Z</dcterms:modified>
</cp:coreProperties>
</file>