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notesMasterIdLst>
    <p:notesMasterId r:id="rId24"/>
  </p:notesMasterIdLst>
  <p:sldIdLst>
    <p:sldId id="423" r:id="rId2"/>
    <p:sldId id="1336" r:id="rId3"/>
    <p:sldId id="590" r:id="rId4"/>
    <p:sldId id="591" r:id="rId5"/>
    <p:sldId id="593" r:id="rId6"/>
    <p:sldId id="594" r:id="rId7"/>
    <p:sldId id="595" r:id="rId8"/>
    <p:sldId id="596" r:id="rId9"/>
    <p:sldId id="657" r:id="rId10"/>
    <p:sldId id="658" r:id="rId11"/>
    <p:sldId id="1337" r:id="rId12"/>
    <p:sldId id="659" r:id="rId13"/>
    <p:sldId id="905" r:id="rId14"/>
    <p:sldId id="1021" r:id="rId15"/>
    <p:sldId id="907" r:id="rId16"/>
    <p:sldId id="908" r:id="rId17"/>
    <p:sldId id="909" r:id="rId18"/>
    <p:sldId id="1338" r:id="rId19"/>
    <p:sldId id="911" r:id="rId20"/>
    <p:sldId id="912" r:id="rId21"/>
    <p:sldId id="913" r:id="rId22"/>
    <p:sldId id="914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43B"/>
    <a:srgbClr val="EF253C"/>
    <a:srgbClr val="F0F0F0"/>
    <a:srgbClr val="FFFFFF"/>
    <a:srgbClr val="4472C4"/>
    <a:srgbClr val="6AA50B"/>
    <a:srgbClr val="E2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5141" autoAdjust="0"/>
  </p:normalViewPr>
  <p:slideViewPr>
    <p:cSldViewPr>
      <p:cViewPr varScale="1">
        <p:scale>
          <a:sx n="84" d="100"/>
          <a:sy n="84" d="100"/>
        </p:scale>
        <p:origin x="50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Overfitted_Data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E631E-4923-1F18-A6A7-DC210F7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04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565717-A4C5-EDF5-1273-D345F599858F}"/>
              </a:ext>
            </a:extLst>
          </p:cNvPr>
          <p:cNvSpPr txBox="1">
            <a:spLocks/>
          </p:cNvSpPr>
          <p:nvPr/>
        </p:nvSpPr>
        <p:spPr>
          <a:xfrm>
            <a:off x="339128" y="1600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 WEEK </a:t>
            </a:r>
          </a:p>
          <a:p>
            <a:pPr algn="l"/>
            <a:r>
              <a:rPr lang="en-US" sz="4000" dirty="0">
                <a:solidFill>
                  <a:srgbClr val="FFFF00"/>
                </a:solidFill>
                <a:latin typeface="Montserrat" charset="0"/>
                <a:ea typeface="Montserrat" charset="0"/>
                <a:cs typeface="Montserrat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25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E4A460-4B14-F6FC-2EB3-E468093AB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A6B4B7FE-11E6-F84A-8600-214C463EA14A}"/>
              </a:ext>
            </a:extLst>
          </p:cNvPr>
          <p:cNvSpPr/>
          <p:nvPr/>
        </p:nvSpPr>
        <p:spPr>
          <a:xfrm>
            <a:off x="360986" y="238808"/>
            <a:ext cx="11856414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MODEL COMPLEXITY VS. ERROR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D5ECD8-CEF2-7E4A-932D-72F2C8D3C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872833"/>
              </p:ext>
            </p:extLst>
          </p:nvPr>
        </p:nvGraphicFramePr>
        <p:xfrm>
          <a:off x="464268" y="1155771"/>
          <a:ext cx="10972800" cy="272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MODEL #1 (LINEAR</a:t>
                      </a:r>
                      <a:r>
                        <a:rPr lang="en-CA" sz="1600" baseline="0" dirty="0"/>
                        <a:t> REGRESSION) (SIMPLE)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MODEL #2 (HIGH</a:t>
                      </a:r>
                      <a:r>
                        <a:rPr lang="en-CA" sz="1600" baseline="0" dirty="0"/>
                        <a:t> ORDER POLYNOMIAL) (COMPLEX)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="0" dirty="0"/>
                        <a:t>Model has </a:t>
                      </a:r>
                      <a:r>
                        <a:rPr lang="en-CA" sz="1600" b="1" dirty="0"/>
                        <a:t>High</a:t>
                      </a:r>
                      <a:r>
                        <a:rPr lang="en-CA" sz="1600" b="1" baseline="0" dirty="0"/>
                        <a:t> bias </a:t>
                      </a:r>
                      <a:r>
                        <a:rPr lang="en-CA" sz="1600" baseline="0" dirty="0"/>
                        <a:t>because it is very rigid (not flexible) and cannot fit the training dataset well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Model has </a:t>
                      </a:r>
                      <a:r>
                        <a:rPr lang="en-CA" sz="1600" b="1" dirty="0"/>
                        <a:t>small</a:t>
                      </a:r>
                      <a:r>
                        <a:rPr lang="en-CA" sz="1600" b="1" baseline="0" dirty="0"/>
                        <a:t> bias </a:t>
                      </a:r>
                      <a:r>
                        <a:rPr lang="en-CA" sz="1600" baseline="0" dirty="0"/>
                        <a:t>because it is flexible and can fit the training dataset very well.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Has </a:t>
                      </a:r>
                      <a:r>
                        <a:rPr lang="en-CA" sz="1600" b="1" dirty="0"/>
                        <a:t>small variance</a:t>
                      </a:r>
                      <a:r>
                        <a:rPr lang="en-CA" sz="1600" b="1" baseline="0" dirty="0"/>
                        <a:t> (variability) </a:t>
                      </a:r>
                      <a:r>
                        <a:rPr lang="en-CA" sz="1600" baseline="0" dirty="0"/>
                        <a:t>because it can fit the training data and the testing data with similar level (the model is able to generalize better) and avoids overfitting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Has </a:t>
                      </a:r>
                      <a:r>
                        <a:rPr lang="en-CA" sz="1600" b="1" dirty="0"/>
                        <a:t>large</a:t>
                      </a:r>
                      <a:r>
                        <a:rPr lang="en-CA" sz="1600" b="1" baseline="0" dirty="0"/>
                        <a:t> variance (variability) </a:t>
                      </a:r>
                      <a:r>
                        <a:rPr lang="en-CA" sz="1600" baseline="0" dirty="0"/>
                        <a:t>because the model over fitted the training dataset and it performs poorly on the testing dataset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baseline="0" dirty="0"/>
                        <a:t>Performance is consistent between the training dataset and the testing dataset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Performance</a:t>
                      </a:r>
                      <a:r>
                        <a:rPr lang="en-CA" sz="1600" baseline="0" dirty="0"/>
                        <a:t> varies greatly between the training dataset and the testing dataset (high variability)</a:t>
                      </a:r>
                      <a:endParaRPr lang="en-C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600" dirty="0"/>
                        <a:t>Good</a:t>
                      </a:r>
                      <a:r>
                        <a:rPr lang="en-CA" sz="1600" baseline="0" dirty="0"/>
                        <a:t> generalization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Over fitted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526E5E-CBE6-DB4F-8FD9-25A44B87BB17}"/>
              </a:ext>
            </a:extLst>
          </p:cNvPr>
          <p:cNvSpPr txBox="1"/>
          <p:nvPr/>
        </p:nvSpPr>
        <p:spPr>
          <a:xfrm>
            <a:off x="298858" y="3939784"/>
            <a:ext cx="111255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dirty="0">
                <a:solidFill>
                  <a:schemeClr val="tx1"/>
                </a:solidFill>
                <a:latin typeface="Montserrat"/>
              </a:rPr>
              <a:t>Variance measures the difference in fits between the training dataset and the testing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dirty="0">
                <a:solidFill>
                  <a:schemeClr val="tx1"/>
                </a:solidFill>
                <a:latin typeface="Montserrat"/>
              </a:rPr>
              <a:t>If the model generalizes better, the model has small variance which means the model performance is consistent among the training and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i="1" dirty="0">
                <a:solidFill>
                  <a:schemeClr val="tx1"/>
                </a:solidFill>
                <a:latin typeface="Montserrat"/>
              </a:rPr>
              <a:t>If the model over fits the training dataset, the model has large variance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19333-E65F-7D41-8D0D-0676BBE10115}"/>
              </a:ext>
            </a:extLst>
          </p:cNvPr>
          <p:cNvSpPr txBox="1"/>
          <p:nvPr/>
        </p:nvSpPr>
        <p:spPr>
          <a:xfrm>
            <a:off x="1981200" y="5017002"/>
            <a:ext cx="7426185" cy="9541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>
                <a:solidFill>
                  <a:srgbClr val="002060"/>
                </a:solidFill>
                <a:latin typeface="Montserrat"/>
              </a:rPr>
              <a:t>PERFECT REGRESSION MODEL SHALL HAVE SMALL BIAS AND SMALL VARIABILITY!</a:t>
            </a:r>
          </a:p>
          <a:p>
            <a:pPr algn="ctr"/>
            <a:r>
              <a:rPr lang="en-CA" sz="1400" b="1" dirty="0">
                <a:solidFill>
                  <a:srgbClr val="002060"/>
                </a:solidFill>
                <a:latin typeface="Montserrat"/>
              </a:rPr>
              <a:t>A TRADEOFF BETWEEN THE BIAS AND VARIANCE SHALL BE PERFORMED FOR ULTIMATE RESULTS</a:t>
            </a:r>
          </a:p>
        </p:txBody>
      </p:sp>
    </p:spTree>
    <p:extLst>
      <p:ext uri="{BB962C8B-B14F-4D97-AF65-F5344CB8AC3E}">
        <p14:creationId xmlns:p14="http://schemas.microsoft.com/office/powerpoint/2010/main" val="364075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1" y="1752600"/>
            <a:ext cx="5562599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BASICS: L2 REGULARIZATION 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(RIDGE REGRESSION)</a:t>
            </a:r>
          </a:p>
        </p:txBody>
      </p:sp>
    </p:spTree>
    <p:extLst>
      <p:ext uri="{BB962C8B-B14F-4D97-AF65-F5344CB8AC3E}">
        <p14:creationId xmlns:p14="http://schemas.microsoft.com/office/powerpoint/2010/main" val="42519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C5052A-1C06-8A95-FA3E-8911C904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44D2B382-449A-DF42-A695-16FB764C8234}"/>
              </a:ext>
            </a:extLst>
          </p:cNvPr>
          <p:cNvSpPr/>
          <p:nvPr/>
        </p:nvSpPr>
        <p:spPr>
          <a:xfrm>
            <a:off x="355231" y="267156"/>
            <a:ext cx="12175089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REGULARIZATION: INTUITION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AE7EDBE0-C66A-1841-9A2A-CAC5F295F570}"/>
              </a:ext>
            </a:extLst>
          </p:cNvPr>
          <p:cNvSpPr/>
          <p:nvPr/>
        </p:nvSpPr>
        <p:spPr>
          <a:xfrm>
            <a:off x="454228" y="1248421"/>
            <a:ext cx="51270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Regularization techniques are used to avoid networks overfitting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Overfitting occurs when the model provide great results on the training data but performs poorly on testing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Overfitting occurs when the model learns all the patterns of the training dataset but fails to generalize.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Overfitted models generally provide high accuracy on training dataset but low accuracy on testing and validation (evaluation) 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6" name="Picture 2" descr="File:Overfitted Data.png">
            <a:extLst>
              <a:ext uri="{FF2B5EF4-FFF2-40B4-BE49-F238E27FC236}">
                <a16:creationId xmlns:a16="http://schemas.microsoft.com/office/drawing/2014/main" id="{6A47DF2C-E29E-6741-99E7-2C89E78B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76" y="1371600"/>
            <a:ext cx="4935725" cy="33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9403F5-187A-E547-AC91-20186B5BBBD2}"/>
              </a:ext>
            </a:extLst>
          </p:cNvPr>
          <p:cNvSpPr/>
          <p:nvPr/>
        </p:nvSpPr>
        <p:spPr>
          <a:xfrm>
            <a:off x="3338040" y="5772736"/>
            <a:ext cx="7366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https://commons.wikimedia.org/wiki/File:Overfitted_Data.png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84CEAEC-F026-1661-D1D7-F2C86299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2E82B20D-A324-AC46-B6D6-51299081E3FA}"/>
              </a:ext>
            </a:extLst>
          </p:cNvPr>
          <p:cNvSpPr/>
          <p:nvPr/>
        </p:nvSpPr>
        <p:spPr>
          <a:xfrm>
            <a:off x="469773" y="258584"/>
            <a:ext cx="9151782" cy="158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RIDGE REGRESSION (L2):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544D3F-E14F-2048-813D-5F06A7B41C58}"/>
              </a:ext>
            </a:extLst>
          </p:cNvPr>
          <p:cNvCxnSpPr/>
          <p:nvPr/>
        </p:nvCxnSpPr>
        <p:spPr>
          <a:xfrm flipV="1">
            <a:off x="5809888" y="4746319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EEF8A5-924E-F940-AEEE-5F2388549407}"/>
              </a:ext>
            </a:extLst>
          </p:cNvPr>
          <p:cNvCxnSpPr/>
          <p:nvPr/>
        </p:nvCxnSpPr>
        <p:spPr>
          <a:xfrm flipH="1" flipV="1">
            <a:off x="5810985" y="1094301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21084A-F5EC-F442-8DED-CDB6E9BA8879}"/>
              </a:ext>
            </a:extLst>
          </p:cNvPr>
          <p:cNvSpPr/>
          <p:nvPr/>
        </p:nvSpPr>
        <p:spPr>
          <a:xfrm>
            <a:off x="7674617" y="330498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D3F6A5-C0B3-324F-AC05-5AE1CFFD54D2}"/>
              </a:ext>
            </a:extLst>
          </p:cNvPr>
          <p:cNvSpPr/>
          <p:nvPr/>
        </p:nvSpPr>
        <p:spPr>
          <a:xfrm>
            <a:off x="8291697" y="239516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24416C-AD4F-1340-A631-2F4472DA02C9}"/>
              </a:ext>
            </a:extLst>
          </p:cNvPr>
          <p:cNvSpPr/>
          <p:nvPr/>
        </p:nvSpPr>
        <p:spPr>
          <a:xfrm>
            <a:off x="6248322" y="417939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DA48D-A3D2-5D41-9DA7-179F9381F353}"/>
              </a:ext>
            </a:extLst>
          </p:cNvPr>
          <p:cNvSpPr/>
          <p:nvPr/>
        </p:nvSpPr>
        <p:spPr>
          <a:xfrm>
            <a:off x="7390418" y="37645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99D3C3-BBB7-C340-850E-8601425FA57C}"/>
              </a:ext>
            </a:extLst>
          </p:cNvPr>
          <p:cNvSpPr/>
          <p:nvPr/>
        </p:nvSpPr>
        <p:spPr>
          <a:xfrm>
            <a:off x="9317271" y="219410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30249-B0EE-2B41-9A0E-8F9C839C5CCB}"/>
              </a:ext>
            </a:extLst>
          </p:cNvPr>
          <p:cNvSpPr/>
          <p:nvPr/>
        </p:nvSpPr>
        <p:spPr>
          <a:xfrm>
            <a:off x="6877043" y="394591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4C616E-E2A8-2E4D-B791-CD97238DCFF2}"/>
              </a:ext>
            </a:extLst>
          </p:cNvPr>
          <p:cNvSpPr/>
          <p:nvPr/>
        </p:nvSpPr>
        <p:spPr>
          <a:xfrm>
            <a:off x="9621555" y="179753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6852C-B1BE-5F44-A6C7-B5C890FCB386}"/>
              </a:ext>
            </a:extLst>
          </p:cNvPr>
          <p:cNvSpPr txBox="1"/>
          <p:nvPr/>
        </p:nvSpPr>
        <p:spPr>
          <a:xfrm>
            <a:off x="5617008" y="4724400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C36F9-F593-8D4F-8E96-3354663B548A}"/>
              </a:ext>
            </a:extLst>
          </p:cNvPr>
          <p:cNvSpPr txBox="1"/>
          <p:nvPr/>
        </p:nvSpPr>
        <p:spPr>
          <a:xfrm rot="16200000">
            <a:off x="4057729" y="2460643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508B4C-BA65-A34D-83D8-6B44EB9EC18C}"/>
              </a:ext>
            </a:extLst>
          </p:cNvPr>
          <p:cNvCxnSpPr/>
          <p:nvPr/>
        </p:nvCxnSpPr>
        <p:spPr>
          <a:xfrm flipH="1">
            <a:off x="5931085" y="1691037"/>
            <a:ext cx="4318140" cy="2949753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7103476-A7E4-664F-AC79-83A24014C7BB}"/>
              </a:ext>
            </a:extLst>
          </p:cNvPr>
          <p:cNvSpPr/>
          <p:nvPr/>
        </p:nvSpPr>
        <p:spPr>
          <a:xfrm>
            <a:off x="8875534" y="22406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43DF88-FC7F-CD40-912E-BEF568300CD6}"/>
              </a:ext>
            </a:extLst>
          </p:cNvPr>
          <p:cNvSpPr/>
          <p:nvPr/>
        </p:nvSpPr>
        <p:spPr>
          <a:xfrm>
            <a:off x="8149598" y="321053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8F22D9F-30C5-594A-879F-D47E34094F21}"/>
              </a:ext>
            </a:extLst>
          </p:cNvPr>
          <p:cNvSpPr/>
          <p:nvPr/>
        </p:nvSpPr>
        <p:spPr>
          <a:xfrm rot="4218535">
            <a:off x="7384507" y="1106792"/>
            <a:ext cx="1114478" cy="4343946"/>
          </a:xfrm>
          <a:custGeom>
            <a:avLst/>
            <a:gdLst>
              <a:gd name="connsiteX0" fmla="*/ 282950 w 1114478"/>
              <a:gd name="connsiteY0" fmla="*/ 0 h 3744685"/>
              <a:gd name="connsiteX1" fmla="*/ 21693 w 1114478"/>
              <a:gd name="connsiteY1" fmla="*/ 1186542 h 3744685"/>
              <a:gd name="connsiteX2" fmla="*/ 783693 w 1114478"/>
              <a:gd name="connsiteY2" fmla="*/ 1502228 h 3744685"/>
              <a:gd name="connsiteX3" fmla="*/ 685722 w 1114478"/>
              <a:gd name="connsiteY3" fmla="*/ 2046514 h 3744685"/>
              <a:gd name="connsiteX4" fmla="*/ 1099379 w 1114478"/>
              <a:gd name="connsiteY4" fmla="*/ 2514600 h 3744685"/>
              <a:gd name="connsiteX5" fmla="*/ 1023179 w 1114478"/>
              <a:gd name="connsiteY5" fmla="*/ 3744685 h 374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4478" h="3744685">
                <a:moveTo>
                  <a:pt x="282950" y="0"/>
                </a:moveTo>
                <a:cubicBezTo>
                  <a:pt x="110593" y="468085"/>
                  <a:pt x="-61764" y="936171"/>
                  <a:pt x="21693" y="1186542"/>
                </a:cubicBezTo>
                <a:cubicBezTo>
                  <a:pt x="105150" y="1436913"/>
                  <a:pt x="673022" y="1358899"/>
                  <a:pt x="783693" y="1502228"/>
                </a:cubicBezTo>
                <a:cubicBezTo>
                  <a:pt x="894364" y="1645557"/>
                  <a:pt x="633108" y="1877785"/>
                  <a:pt x="685722" y="2046514"/>
                </a:cubicBezTo>
                <a:cubicBezTo>
                  <a:pt x="738336" y="2215243"/>
                  <a:pt x="1043136" y="2231572"/>
                  <a:pt x="1099379" y="2514600"/>
                </a:cubicBezTo>
                <a:cubicBezTo>
                  <a:pt x="1155622" y="2797629"/>
                  <a:pt x="1037693" y="3519714"/>
                  <a:pt x="1023179" y="3744685"/>
                </a:cubicBezTo>
              </a:path>
            </a:pathLst>
          </a:custGeom>
          <a:ln w="57150">
            <a:solidFill>
              <a:srgbClr val="188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DBD5CF1-74D4-8847-BC30-8533C3CEA00E}"/>
              </a:ext>
            </a:extLst>
          </p:cNvPr>
          <p:cNvCxnSpPr/>
          <p:nvPr/>
        </p:nvCxnSpPr>
        <p:spPr>
          <a:xfrm rot="10800000">
            <a:off x="7816717" y="1861027"/>
            <a:ext cx="889868" cy="534140"/>
          </a:xfrm>
          <a:prstGeom prst="curvedConnector3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A0A4C2-810C-FE4E-8F4C-EBBAF045B1B5}"/>
              </a:ext>
            </a:extLst>
          </p:cNvPr>
          <p:cNvSpPr txBox="1"/>
          <p:nvPr/>
        </p:nvSpPr>
        <p:spPr>
          <a:xfrm>
            <a:off x="6332485" y="1464320"/>
            <a:ext cx="16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OVERFITTED MODEL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AC01B6B-B2EC-0743-8E17-0E8CFF52078A}"/>
              </a:ext>
            </a:extLst>
          </p:cNvPr>
          <p:cNvCxnSpPr/>
          <p:nvPr/>
        </p:nvCxnSpPr>
        <p:spPr>
          <a:xfrm>
            <a:off x="8904774" y="2622050"/>
            <a:ext cx="1131940" cy="962145"/>
          </a:xfrm>
          <a:prstGeom prst="curvedConnector3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BAE298-394A-4E4E-9A24-8D1B9C27E0D6}"/>
              </a:ext>
            </a:extLst>
          </p:cNvPr>
          <p:cNvSpPr txBox="1"/>
          <p:nvPr/>
        </p:nvSpPr>
        <p:spPr>
          <a:xfrm>
            <a:off x="9365710" y="3572188"/>
            <a:ext cx="1356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BALANCED/GENERAL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EBF41B0-321E-524E-B1CC-73AD0B255E91}"/>
              </a:ext>
            </a:extLst>
          </p:cNvPr>
          <p:cNvSpPr txBox="1">
            <a:spLocks/>
          </p:cNvSpPr>
          <p:nvPr/>
        </p:nvSpPr>
        <p:spPr>
          <a:xfrm>
            <a:off x="438063" y="1302523"/>
            <a:ext cx="4091209" cy="472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Ridge regression advantage is to avoid overfitting.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Our ultimate model is the one that could generalize patterns; i.e.: works best on the training and testing dataset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Overfitting occurs when the trained model performs well on the training data and performs poorly on the testing datasets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Ridge regression works by applying a penalizing term (reducing the weights and biases) to overcome overfitting.</a:t>
            </a:r>
          </a:p>
        </p:txBody>
      </p:sp>
    </p:spTree>
    <p:extLst>
      <p:ext uri="{BB962C8B-B14F-4D97-AF65-F5344CB8AC3E}">
        <p14:creationId xmlns:p14="http://schemas.microsoft.com/office/powerpoint/2010/main" val="57719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6681F200-5CF5-55EB-F0E5-39282584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66D437B5-9180-DD47-943C-AC3DDC4C8E70}"/>
              </a:ext>
            </a:extLst>
          </p:cNvPr>
          <p:cNvSpPr/>
          <p:nvPr/>
        </p:nvSpPr>
        <p:spPr>
          <a:xfrm>
            <a:off x="335586" y="278327"/>
            <a:ext cx="9607417" cy="158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RIDGE REGRESSION (L2):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297A4-BF15-C94B-964E-E2340961A81F}"/>
              </a:ext>
            </a:extLst>
          </p:cNvPr>
          <p:cNvCxnSpPr/>
          <p:nvPr/>
        </p:nvCxnSpPr>
        <p:spPr>
          <a:xfrm flipV="1">
            <a:off x="5843980" y="5468710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43925B-5311-5843-88E6-1078BF5AF168}"/>
              </a:ext>
            </a:extLst>
          </p:cNvPr>
          <p:cNvCxnSpPr/>
          <p:nvPr/>
        </p:nvCxnSpPr>
        <p:spPr>
          <a:xfrm flipH="1" flipV="1">
            <a:off x="5845077" y="1816692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C526AB-A26C-D344-A32C-8D9DB0A970E6}"/>
              </a:ext>
            </a:extLst>
          </p:cNvPr>
          <p:cNvSpPr txBox="1"/>
          <p:nvPr/>
        </p:nvSpPr>
        <p:spPr>
          <a:xfrm>
            <a:off x="5743830" y="5440712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C2774-0EBF-2246-95A8-3D8E564999E8}"/>
              </a:ext>
            </a:extLst>
          </p:cNvPr>
          <p:cNvSpPr txBox="1"/>
          <p:nvPr/>
        </p:nvSpPr>
        <p:spPr>
          <a:xfrm rot="16200000">
            <a:off x="4092063" y="2408523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934946-9349-ED4F-87CC-F9E781038B10}"/>
              </a:ext>
            </a:extLst>
          </p:cNvPr>
          <p:cNvCxnSpPr/>
          <p:nvPr/>
        </p:nvCxnSpPr>
        <p:spPr>
          <a:xfrm flipH="1">
            <a:off x="6129804" y="639700"/>
            <a:ext cx="4232569" cy="4818138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6DE8B2C-DAF1-0843-B36B-6D5097B6B3A5}"/>
              </a:ext>
            </a:extLst>
          </p:cNvPr>
          <p:cNvCxnSpPr/>
          <p:nvPr/>
        </p:nvCxnSpPr>
        <p:spPr>
          <a:xfrm rot="10800000" flipV="1">
            <a:off x="4740049" y="4308043"/>
            <a:ext cx="2201818" cy="44223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793FA0-9922-3D45-8FCC-2DAC292BC2A2}"/>
              </a:ext>
            </a:extLst>
          </p:cNvPr>
          <p:cNvSpPr txBox="1"/>
          <p:nvPr/>
        </p:nvSpPr>
        <p:spPr>
          <a:xfrm>
            <a:off x="4432086" y="3990576"/>
            <a:ext cx="1228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TRAINING </a:t>
            </a:r>
          </a:p>
          <a:p>
            <a:pPr algn="ctr"/>
            <a:r>
              <a:rPr lang="en-CA" b="1" dirty="0">
                <a:solidFill>
                  <a:srgbClr val="002060"/>
                </a:solidFill>
              </a:rPr>
              <a:t>DATASET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D6D2B61-82FD-2C4E-AAD4-F898B9418BEA}"/>
              </a:ext>
            </a:extLst>
          </p:cNvPr>
          <p:cNvCxnSpPr/>
          <p:nvPr/>
        </p:nvCxnSpPr>
        <p:spPr>
          <a:xfrm>
            <a:off x="7765399" y="3177798"/>
            <a:ext cx="1879291" cy="157248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1D42D6-7ADD-4949-B07A-6A2F52C6D5CE}"/>
              </a:ext>
            </a:extLst>
          </p:cNvPr>
          <p:cNvSpPr txBox="1"/>
          <p:nvPr/>
        </p:nvSpPr>
        <p:spPr>
          <a:xfrm>
            <a:off x="8041232" y="478964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TESTING DATASET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A1AD5E6-AA36-A147-B8DA-4907C2E1CB70}"/>
              </a:ext>
            </a:extLst>
          </p:cNvPr>
          <p:cNvCxnSpPr/>
          <p:nvPr/>
        </p:nvCxnSpPr>
        <p:spPr>
          <a:xfrm rot="10800000">
            <a:off x="4959174" y="4862723"/>
            <a:ext cx="1673233" cy="46133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2DBD70A-8033-734E-B059-B624F00A1B01}"/>
              </a:ext>
            </a:extLst>
          </p:cNvPr>
          <p:cNvCxnSpPr/>
          <p:nvPr/>
        </p:nvCxnSpPr>
        <p:spPr>
          <a:xfrm rot="5400000">
            <a:off x="9335085" y="3670467"/>
            <a:ext cx="1527046" cy="52752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0B51F33-6BF3-F14B-BA72-55A88BCB12B7}"/>
              </a:ext>
            </a:extLst>
          </p:cNvPr>
          <p:cNvSpPr/>
          <p:nvPr/>
        </p:nvSpPr>
        <p:spPr>
          <a:xfrm>
            <a:off x="6913784" y="41812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2331F-BF09-F549-A86F-52A088616C38}"/>
              </a:ext>
            </a:extLst>
          </p:cNvPr>
          <p:cNvSpPr/>
          <p:nvPr/>
        </p:nvSpPr>
        <p:spPr>
          <a:xfrm>
            <a:off x="6411057" y="4798232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E82571-9F5B-B545-9072-AD461927021D}"/>
              </a:ext>
            </a:extLst>
          </p:cNvPr>
          <p:cNvSpPr/>
          <p:nvPr/>
        </p:nvSpPr>
        <p:spPr>
          <a:xfrm>
            <a:off x="7369077" y="36701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309E53D5-2178-4449-9828-1C7FAADEDFB3}"/>
              </a:ext>
            </a:extLst>
          </p:cNvPr>
          <p:cNvCxnSpPr>
            <a:stCxn id="18" idx="1"/>
            <a:endCxn id="11" idx="3"/>
          </p:cNvCxnSpPr>
          <p:nvPr/>
        </p:nvCxnSpPr>
        <p:spPr>
          <a:xfrm rot="16200000" flipH="1" flipV="1">
            <a:off x="6235879" y="3138923"/>
            <a:ext cx="599622" cy="1750015"/>
          </a:xfrm>
          <a:prstGeom prst="curvedConnector4">
            <a:avLst>
              <a:gd name="adj1" fmla="val -38124"/>
              <a:gd name="adj2" fmla="val 51189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AD54911-729C-FE4A-8C27-C4B626BBD656}"/>
              </a:ext>
            </a:extLst>
          </p:cNvPr>
          <p:cNvSpPr/>
          <p:nvPr/>
        </p:nvSpPr>
        <p:spPr>
          <a:xfrm>
            <a:off x="7481200" y="28705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ACBADE-9862-804B-8F76-113869C9771E}"/>
              </a:ext>
            </a:extLst>
          </p:cNvPr>
          <p:cNvSpPr/>
          <p:nvPr/>
        </p:nvSpPr>
        <p:spPr>
          <a:xfrm>
            <a:off x="8070125" y="22850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F94954-16CC-2D49-8D3E-6121C7DA9380}"/>
              </a:ext>
            </a:extLst>
          </p:cNvPr>
          <p:cNvSpPr/>
          <p:nvPr/>
        </p:nvSpPr>
        <p:spPr>
          <a:xfrm>
            <a:off x="9834843" y="2879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90623B-A49C-FD4F-898C-B26DE7F469D5}"/>
              </a:ext>
            </a:extLst>
          </p:cNvPr>
          <p:cNvSpPr/>
          <p:nvPr/>
        </p:nvSpPr>
        <p:spPr>
          <a:xfrm>
            <a:off x="9299106" y="24381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C52A3-99F2-714E-896E-9FBE71A71852}"/>
              </a:ext>
            </a:extLst>
          </p:cNvPr>
          <p:cNvSpPr/>
          <p:nvPr/>
        </p:nvSpPr>
        <p:spPr>
          <a:xfrm>
            <a:off x="10256307" y="28776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CF1EE0F-18D8-7D4B-B567-D042CC7408E7}"/>
              </a:ext>
            </a:extLst>
          </p:cNvPr>
          <p:cNvCxnSpPr/>
          <p:nvPr/>
        </p:nvCxnSpPr>
        <p:spPr>
          <a:xfrm rot="16200000" flipH="1">
            <a:off x="7838749" y="2922670"/>
            <a:ext cx="2309745" cy="142419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BC7D51-EEFC-F542-A1A2-F2E949804A7E}"/>
              </a:ext>
            </a:extLst>
          </p:cNvPr>
          <p:cNvCxnSpPr/>
          <p:nvPr/>
        </p:nvCxnSpPr>
        <p:spPr>
          <a:xfrm flipH="1">
            <a:off x="9727483" y="1286305"/>
            <a:ext cx="27121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86730E-9E18-964B-B1DF-0B0DBC29809A}"/>
              </a:ext>
            </a:extLst>
          </p:cNvPr>
          <p:cNvCxnSpPr/>
          <p:nvPr/>
        </p:nvCxnSpPr>
        <p:spPr>
          <a:xfrm flipH="1">
            <a:off x="9443284" y="1672568"/>
            <a:ext cx="27121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4E7E6-17BD-3645-AC02-A2712DF102E1}"/>
              </a:ext>
            </a:extLst>
          </p:cNvPr>
          <p:cNvCxnSpPr>
            <a:endCxn id="22" idx="0"/>
          </p:cNvCxnSpPr>
          <p:nvPr/>
        </p:nvCxnSpPr>
        <p:spPr>
          <a:xfrm flipH="1">
            <a:off x="9976943" y="1019749"/>
            <a:ext cx="44251" cy="186017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95B302-2034-4F46-9ABB-AF2BB35CB8D4}"/>
              </a:ext>
            </a:extLst>
          </p:cNvPr>
          <p:cNvCxnSpPr/>
          <p:nvPr/>
        </p:nvCxnSpPr>
        <p:spPr>
          <a:xfrm flipH="1">
            <a:off x="10398407" y="639700"/>
            <a:ext cx="53947" cy="22402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6292C9-50B5-A140-8A18-9915D786E2B7}"/>
              </a:ext>
            </a:extLst>
          </p:cNvPr>
          <p:cNvCxnSpPr/>
          <p:nvPr/>
        </p:nvCxnSpPr>
        <p:spPr>
          <a:xfrm>
            <a:off x="8239022" y="2453521"/>
            <a:ext cx="2766" cy="574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27CB9E-1B71-3944-924B-DB4AA203713E}"/>
              </a:ext>
            </a:extLst>
          </p:cNvPr>
          <p:cNvCxnSpPr/>
          <p:nvPr/>
        </p:nvCxnSpPr>
        <p:spPr>
          <a:xfrm>
            <a:off x="7651893" y="3156343"/>
            <a:ext cx="2766" cy="574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89BE34E-0384-9543-A6B8-8D150C8F9041}"/>
              </a:ext>
            </a:extLst>
          </p:cNvPr>
          <p:cNvSpPr/>
          <p:nvPr/>
        </p:nvSpPr>
        <p:spPr>
          <a:xfrm>
            <a:off x="9585384" y="18737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F24E359-D97D-D648-8502-5DA8C9B5C71B}"/>
              </a:ext>
            </a:extLst>
          </p:cNvPr>
          <p:cNvSpPr txBox="1">
            <a:spLocks/>
          </p:cNvSpPr>
          <p:nvPr/>
        </p:nvSpPr>
        <p:spPr>
          <a:xfrm>
            <a:off x="390060" y="1417288"/>
            <a:ext cx="4252044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Least sum of squares is applied to obtain the best fit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Since the line passes through the 3 training dataset points, the sum of squared residuals =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However, for the testing dataset, the sum of residuals is large so the line has a high variance.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Variance means that there is a difference in fit (or variability) between the training dataset and the testing dataset.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This regression model is overfitting the training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37240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2BDF5123-392B-2455-42FC-E8C6E7441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847"/>
          <a:stretch/>
        </p:blipFill>
        <p:spPr>
          <a:xfrm>
            <a:off x="0" y="0"/>
            <a:ext cx="12192001" cy="4536802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DC079E90-C4CF-C445-9351-6EE5ACE69464}"/>
              </a:ext>
            </a:extLst>
          </p:cNvPr>
          <p:cNvSpPr/>
          <p:nvPr/>
        </p:nvSpPr>
        <p:spPr>
          <a:xfrm>
            <a:off x="340090" y="38961"/>
            <a:ext cx="8676969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RIDGE REGRESSION (L2 REGULARIZATION): INTUITION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BC825E-7F55-7B40-A5D8-5544CBE38B87}"/>
              </a:ext>
            </a:extLst>
          </p:cNvPr>
          <p:cNvSpPr txBox="1">
            <a:spLocks/>
          </p:cNvSpPr>
          <p:nvPr/>
        </p:nvSpPr>
        <p:spPr>
          <a:xfrm>
            <a:off x="94119" y="1212266"/>
            <a:ext cx="4455926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Ridge regression works by attempting at increasing the bias to improve variance (generalization capability)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This works by changing the slope of the 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The model performance might be little poor on the training set but it will perform consistently well on both the training and testing datasets.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6DE2D9-E3DD-3541-9C68-5E0467587FE3}"/>
              </a:ext>
            </a:extLst>
          </p:cNvPr>
          <p:cNvCxnSpPr/>
          <p:nvPr/>
        </p:nvCxnSpPr>
        <p:spPr>
          <a:xfrm flipV="1">
            <a:off x="5158937" y="6159700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EEE988-B0D2-034B-82A3-17E50117D120}"/>
              </a:ext>
            </a:extLst>
          </p:cNvPr>
          <p:cNvCxnSpPr/>
          <p:nvPr/>
        </p:nvCxnSpPr>
        <p:spPr>
          <a:xfrm flipH="1" flipV="1">
            <a:off x="5160034" y="2507682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9F7D3C-2479-0B43-A649-A4628D8A465E}"/>
              </a:ext>
            </a:extLst>
          </p:cNvPr>
          <p:cNvCxnSpPr/>
          <p:nvPr/>
        </p:nvCxnSpPr>
        <p:spPr>
          <a:xfrm flipH="1">
            <a:off x="5444761" y="1064608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FB621C-D0CE-8E4B-8BF2-5E9BBC83192E}"/>
              </a:ext>
            </a:extLst>
          </p:cNvPr>
          <p:cNvSpPr txBox="1"/>
          <p:nvPr/>
        </p:nvSpPr>
        <p:spPr>
          <a:xfrm>
            <a:off x="5088448" y="2123961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TRAINING DATASET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954A870C-9476-DF49-ACC8-47CE7AD1D6E5}"/>
              </a:ext>
            </a:extLst>
          </p:cNvPr>
          <p:cNvCxnSpPr/>
          <p:nvPr/>
        </p:nvCxnSpPr>
        <p:spPr>
          <a:xfrm>
            <a:off x="7004502" y="3792153"/>
            <a:ext cx="1854149" cy="149704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C1DA02-5EFA-B04D-AC57-266BB802BB6E}"/>
              </a:ext>
            </a:extLst>
          </p:cNvPr>
          <p:cNvSpPr txBox="1"/>
          <p:nvPr/>
        </p:nvSpPr>
        <p:spPr>
          <a:xfrm>
            <a:off x="8061366" y="5441980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TESTING DATASET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EBCEB7-2A81-234D-8C07-617BF536F9AF}"/>
              </a:ext>
            </a:extLst>
          </p:cNvPr>
          <p:cNvSpPr/>
          <p:nvPr/>
        </p:nvSpPr>
        <p:spPr>
          <a:xfrm>
            <a:off x="6228741" y="487224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7E7076-C4E6-2F41-9B3E-BF8765641109}"/>
              </a:ext>
            </a:extLst>
          </p:cNvPr>
          <p:cNvSpPr/>
          <p:nvPr/>
        </p:nvSpPr>
        <p:spPr>
          <a:xfrm>
            <a:off x="5726014" y="5489222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936BB2-3181-224E-9025-257116639CA1}"/>
              </a:ext>
            </a:extLst>
          </p:cNvPr>
          <p:cNvSpPr/>
          <p:nvPr/>
        </p:nvSpPr>
        <p:spPr>
          <a:xfrm>
            <a:off x="6684034" y="436115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DB54D8F-C016-EF43-A667-EE8524D3055A}"/>
              </a:ext>
            </a:extLst>
          </p:cNvPr>
          <p:cNvCxnSpPr>
            <a:stCxn id="16" idx="1"/>
          </p:cNvCxnSpPr>
          <p:nvPr/>
        </p:nvCxnSpPr>
        <p:spPr>
          <a:xfrm rot="16200000" flipV="1">
            <a:off x="5105005" y="2784460"/>
            <a:ext cx="1921402" cy="1319897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AEBE045-3E42-EA4E-8331-3BB7D4106B60}"/>
              </a:ext>
            </a:extLst>
          </p:cNvPr>
          <p:cNvSpPr/>
          <p:nvPr/>
        </p:nvSpPr>
        <p:spPr>
          <a:xfrm>
            <a:off x="6796157" y="35615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95438E-BDB4-BA49-BD01-7C3D0D07135B}"/>
              </a:ext>
            </a:extLst>
          </p:cNvPr>
          <p:cNvSpPr/>
          <p:nvPr/>
        </p:nvSpPr>
        <p:spPr>
          <a:xfrm>
            <a:off x="7385082" y="297606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0D4F8-DACA-354E-AD9E-FCF09EC47072}"/>
              </a:ext>
            </a:extLst>
          </p:cNvPr>
          <p:cNvSpPr/>
          <p:nvPr/>
        </p:nvSpPr>
        <p:spPr>
          <a:xfrm>
            <a:off x="9149800" y="35709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E168AE-A9DF-F04C-AD23-F8922A25F53E}"/>
              </a:ext>
            </a:extLst>
          </p:cNvPr>
          <p:cNvSpPr/>
          <p:nvPr/>
        </p:nvSpPr>
        <p:spPr>
          <a:xfrm>
            <a:off x="8614063" y="312913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DBE1CA-8FF3-104A-B408-06CC9C961E4D}"/>
              </a:ext>
            </a:extLst>
          </p:cNvPr>
          <p:cNvSpPr/>
          <p:nvPr/>
        </p:nvSpPr>
        <p:spPr>
          <a:xfrm>
            <a:off x="9571264" y="356867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E02B41-DDAB-D941-B51D-362FD204A2A5}"/>
              </a:ext>
            </a:extLst>
          </p:cNvPr>
          <p:cNvCxnSpPr>
            <a:endCxn id="20" idx="0"/>
          </p:cNvCxnSpPr>
          <p:nvPr/>
        </p:nvCxnSpPr>
        <p:spPr>
          <a:xfrm flipH="1">
            <a:off x="9291900" y="2564729"/>
            <a:ext cx="21762" cy="100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8968D5-FE3B-3F42-BF9E-224381C104C7}"/>
              </a:ext>
            </a:extLst>
          </p:cNvPr>
          <p:cNvCxnSpPr/>
          <p:nvPr/>
        </p:nvCxnSpPr>
        <p:spPr>
          <a:xfrm flipH="1">
            <a:off x="9713365" y="2283808"/>
            <a:ext cx="928" cy="12871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BDB53AD-0104-6E41-9685-2D87A9272466}"/>
              </a:ext>
            </a:extLst>
          </p:cNvPr>
          <p:cNvSpPr/>
          <p:nvPr/>
        </p:nvSpPr>
        <p:spPr>
          <a:xfrm>
            <a:off x="8900341" y="256472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D15CFA-8BA2-EB40-AADB-91FA6CD5D3C0}"/>
              </a:ext>
            </a:extLst>
          </p:cNvPr>
          <p:cNvCxnSpPr/>
          <p:nvPr/>
        </p:nvCxnSpPr>
        <p:spPr>
          <a:xfrm flipH="1">
            <a:off x="5130330" y="1710739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1F6A50C7-010B-184E-8D3B-D862BD1D4700}"/>
              </a:ext>
            </a:extLst>
          </p:cNvPr>
          <p:cNvSpPr/>
          <p:nvPr/>
        </p:nvSpPr>
        <p:spPr>
          <a:xfrm rot="17946447">
            <a:off x="10195075" y="945407"/>
            <a:ext cx="566402" cy="932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800A1B-1F56-324A-BE51-97B948640A9C}"/>
              </a:ext>
            </a:extLst>
          </p:cNvPr>
          <p:cNvCxnSpPr/>
          <p:nvPr/>
        </p:nvCxnSpPr>
        <p:spPr>
          <a:xfrm>
            <a:off x="7536964" y="3276181"/>
            <a:ext cx="0" cy="6854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2F20C6-256C-874E-B7CC-F2304C9FE805}"/>
              </a:ext>
            </a:extLst>
          </p:cNvPr>
          <p:cNvCxnSpPr/>
          <p:nvPr/>
        </p:nvCxnSpPr>
        <p:spPr>
          <a:xfrm>
            <a:off x="6976344" y="3825790"/>
            <a:ext cx="28158" cy="5353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E76DEA-A1D5-4648-81D0-D0AB2312D425}"/>
              </a:ext>
            </a:extLst>
          </p:cNvPr>
          <p:cNvSpPr txBox="1"/>
          <p:nvPr/>
        </p:nvSpPr>
        <p:spPr>
          <a:xfrm rot="18722621">
            <a:off x="7537012" y="2109116"/>
            <a:ext cx="20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2060"/>
                </a:solidFill>
              </a:rPr>
              <a:t>LEAST SQUARES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D71FF4-37B8-A64B-986B-F804C80FB767}"/>
              </a:ext>
            </a:extLst>
          </p:cNvPr>
          <p:cNvSpPr txBox="1"/>
          <p:nvPr/>
        </p:nvSpPr>
        <p:spPr>
          <a:xfrm rot="19291139">
            <a:off x="8969713" y="1922936"/>
            <a:ext cx="14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2060"/>
                </a:solidFill>
              </a:rPr>
              <a:t>RIDGE REGRESSION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752376-378C-4A1A-883D-A6EB66D4AADA}"/>
              </a:ext>
            </a:extLst>
          </p:cNvPr>
          <p:cNvSpPr txBox="1"/>
          <p:nvPr/>
        </p:nvSpPr>
        <p:spPr>
          <a:xfrm>
            <a:off x="5088448" y="6185408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4599A1-F311-4EF7-8B70-3D3D1D0E2B37}"/>
              </a:ext>
            </a:extLst>
          </p:cNvPr>
          <p:cNvSpPr txBox="1"/>
          <p:nvPr/>
        </p:nvSpPr>
        <p:spPr>
          <a:xfrm rot="16200000">
            <a:off x="3508454" y="3619410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</p:spTree>
    <p:extLst>
      <p:ext uri="{BB962C8B-B14F-4D97-AF65-F5344CB8AC3E}">
        <p14:creationId xmlns:p14="http://schemas.microsoft.com/office/powerpoint/2010/main" val="163483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1A9F569-38F1-1A7D-3E28-9DEF0855B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04"/>
          <a:stretch/>
        </p:blipFill>
        <p:spPr>
          <a:xfrm>
            <a:off x="0" y="0"/>
            <a:ext cx="12192001" cy="4587692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1948703E-0FA9-0F48-B3CF-F157FC8551E4}"/>
              </a:ext>
            </a:extLst>
          </p:cNvPr>
          <p:cNvSpPr/>
          <p:nvPr/>
        </p:nvSpPr>
        <p:spPr>
          <a:xfrm>
            <a:off x="446866" y="53736"/>
            <a:ext cx="10900403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RIDGE REGRESSION (L2 REGULARIZATION): 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5EEF43-7F97-DC44-93F9-201D518DEC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9425" y="3887266"/>
                <a:ext cx="6486397" cy="4729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b="1" u="sng" dirty="0">
                    <a:solidFill>
                      <a:srgbClr val="002060"/>
                    </a:solidFill>
                  </a:rPr>
                  <a:t>Least Squares Regression: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r>
                  <a:rPr lang="en-CA" sz="2000" b="1" u="sng" dirty="0">
                    <a:solidFill>
                      <a:srgbClr val="002060"/>
                    </a:solidFill>
                  </a:rPr>
                  <a:t>Ridge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l-GR" sz="2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</m:t>
                      </m:r>
                      <m:sSup>
                        <m:sSupPr>
                          <m:ctrlPr>
                            <a:rPr lang="en-CA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5EEF43-7F97-DC44-93F9-201D518D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9425" y="3887266"/>
                <a:ext cx="6486397" cy="4729126"/>
              </a:xfrm>
              <a:prstGeom prst="rect">
                <a:avLst/>
              </a:prstGeom>
              <a:blipFill>
                <a:blip r:embed="rId3"/>
                <a:stretch>
                  <a:fillRect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B36B51-A07E-1447-AE60-A270ABF6EF1B}"/>
              </a:ext>
            </a:extLst>
          </p:cNvPr>
          <p:cNvCxnSpPr/>
          <p:nvPr/>
        </p:nvCxnSpPr>
        <p:spPr>
          <a:xfrm flipV="1">
            <a:off x="5983254" y="6132384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84CE2-4E6D-6C41-9E03-37BC05AF05C2}"/>
              </a:ext>
            </a:extLst>
          </p:cNvPr>
          <p:cNvCxnSpPr/>
          <p:nvPr/>
        </p:nvCxnSpPr>
        <p:spPr>
          <a:xfrm flipH="1" flipV="1">
            <a:off x="5984351" y="2480366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CBDBCF-F343-B442-9864-04CE67F22256}"/>
              </a:ext>
            </a:extLst>
          </p:cNvPr>
          <p:cNvCxnSpPr/>
          <p:nvPr/>
        </p:nvCxnSpPr>
        <p:spPr>
          <a:xfrm flipH="1">
            <a:off x="6269078" y="1037292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CF5DF43-13FE-BB41-8F70-79153A65CAD2}"/>
              </a:ext>
            </a:extLst>
          </p:cNvPr>
          <p:cNvSpPr/>
          <p:nvPr/>
        </p:nvSpPr>
        <p:spPr>
          <a:xfrm>
            <a:off x="7035546" y="495237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8FC0D3-7D84-5941-8D87-C6481DFC5DF4}"/>
              </a:ext>
            </a:extLst>
          </p:cNvPr>
          <p:cNvSpPr/>
          <p:nvPr/>
        </p:nvSpPr>
        <p:spPr>
          <a:xfrm>
            <a:off x="6633714" y="54314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CECB35-F60F-8A4D-B6FD-EA5FFCC3CB25}"/>
              </a:ext>
            </a:extLst>
          </p:cNvPr>
          <p:cNvSpPr/>
          <p:nvPr/>
        </p:nvSpPr>
        <p:spPr>
          <a:xfrm>
            <a:off x="7508351" y="433384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679FAA-227C-0240-BCB7-62F7BA948441}"/>
              </a:ext>
            </a:extLst>
          </p:cNvPr>
          <p:cNvSpPr/>
          <p:nvPr/>
        </p:nvSpPr>
        <p:spPr>
          <a:xfrm>
            <a:off x="7620474" y="353426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7CE914-C4DD-9744-B657-331C8E7DFF82}"/>
              </a:ext>
            </a:extLst>
          </p:cNvPr>
          <p:cNvSpPr/>
          <p:nvPr/>
        </p:nvSpPr>
        <p:spPr>
          <a:xfrm>
            <a:off x="8209399" y="29487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C6518E-8ECE-5341-B52B-AEA98855F37B}"/>
              </a:ext>
            </a:extLst>
          </p:cNvPr>
          <p:cNvSpPr/>
          <p:nvPr/>
        </p:nvSpPr>
        <p:spPr>
          <a:xfrm>
            <a:off x="9974117" y="354359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06797-FB87-0D48-AD55-2202BB3C00C6}"/>
              </a:ext>
            </a:extLst>
          </p:cNvPr>
          <p:cNvSpPr/>
          <p:nvPr/>
        </p:nvSpPr>
        <p:spPr>
          <a:xfrm>
            <a:off x="9438380" y="310182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F75752-834B-8D45-B707-1C1F5AE27D6E}"/>
              </a:ext>
            </a:extLst>
          </p:cNvPr>
          <p:cNvSpPr/>
          <p:nvPr/>
        </p:nvSpPr>
        <p:spPr>
          <a:xfrm>
            <a:off x="10395581" y="354135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F643A-A938-D44A-80C2-B2A50D4D9927}"/>
              </a:ext>
            </a:extLst>
          </p:cNvPr>
          <p:cNvCxnSpPr>
            <a:endCxn id="16" idx="0"/>
          </p:cNvCxnSpPr>
          <p:nvPr/>
        </p:nvCxnSpPr>
        <p:spPr>
          <a:xfrm flipH="1">
            <a:off x="10116217" y="2537413"/>
            <a:ext cx="21762" cy="100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DC9D43-5A5B-A548-A5E6-6D56E6DC276D}"/>
              </a:ext>
            </a:extLst>
          </p:cNvPr>
          <p:cNvCxnSpPr/>
          <p:nvPr/>
        </p:nvCxnSpPr>
        <p:spPr>
          <a:xfrm flipH="1">
            <a:off x="10537682" y="2256492"/>
            <a:ext cx="928" cy="12871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5D9EFDB-34B7-B54B-82B8-8B6AB17DD5DD}"/>
              </a:ext>
            </a:extLst>
          </p:cNvPr>
          <p:cNvSpPr/>
          <p:nvPr/>
        </p:nvSpPr>
        <p:spPr>
          <a:xfrm>
            <a:off x="9724658" y="253741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A61CCD-578C-A24F-9612-94FE1EED843B}"/>
              </a:ext>
            </a:extLst>
          </p:cNvPr>
          <p:cNvCxnSpPr/>
          <p:nvPr/>
        </p:nvCxnSpPr>
        <p:spPr>
          <a:xfrm flipH="1">
            <a:off x="5954647" y="1683423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rved Left Arrow 22">
            <a:extLst>
              <a:ext uri="{FF2B5EF4-FFF2-40B4-BE49-F238E27FC236}">
                <a16:creationId xmlns:a16="http://schemas.microsoft.com/office/drawing/2014/main" id="{AF9A7E34-49E8-D84B-8098-FB9E5FFD9CA2}"/>
              </a:ext>
            </a:extLst>
          </p:cNvPr>
          <p:cNvSpPr/>
          <p:nvPr/>
        </p:nvSpPr>
        <p:spPr>
          <a:xfrm rot="17946447">
            <a:off x="10819527" y="1023907"/>
            <a:ext cx="566402" cy="932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87CB32-3CB2-CC4E-9BD9-DCCECA61283C}"/>
              </a:ext>
            </a:extLst>
          </p:cNvPr>
          <p:cNvCxnSpPr/>
          <p:nvPr/>
        </p:nvCxnSpPr>
        <p:spPr>
          <a:xfrm>
            <a:off x="8361281" y="3248865"/>
            <a:ext cx="0" cy="6854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643899-513A-F647-BA4C-D2EF0F056D6A}"/>
              </a:ext>
            </a:extLst>
          </p:cNvPr>
          <p:cNvCxnSpPr/>
          <p:nvPr/>
        </p:nvCxnSpPr>
        <p:spPr>
          <a:xfrm>
            <a:off x="7800661" y="3798474"/>
            <a:ext cx="28158" cy="5353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3718573-8387-6D4D-8E55-DE923A0E4136}"/>
              </a:ext>
            </a:extLst>
          </p:cNvPr>
          <p:cNvSpPr txBox="1"/>
          <p:nvPr/>
        </p:nvSpPr>
        <p:spPr>
          <a:xfrm rot="18722621">
            <a:off x="8361329" y="2081800"/>
            <a:ext cx="20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2060"/>
                </a:solidFill>
              </a:rPr>
              <a:t>LEAST SQUARES REGRESSION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59CF54-8309-764E-89E3-3706F91BF7C3}"/>
              </a:ext>
            </a:extLst>
          </p:cNvPr>
          <p:cNvSpPr txBox="1"/>
          <p:nvPr/>
        </p:nvSpPr>
        <p:spPr>
          <a:xfrm rot="19291139">
            <a:off x="9794030" y="1895620"/>
            <a:ext cx="14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2060"/>
                </a:solidFill>
              </a:rPr>
              <a:t>RIDGE REGRESSION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C4CE247-F429-FA46-ACD5-496CB624ADB0}"/>
              </a:ext>
            </a:extLst>
          </p:cNvPr>
          <p:cNvSpPr/>
          <p:nvPr/>
        </p:nvSpPr>
        <p:spPr>
          <a:xfrm>
            <a:off x="3825664" y="5115694"/>
            <a:ext cx="1428589" cy="67178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E8EB1D0-38F4-E340-BBAD-9C410A3DB245}"/>
              </a:ext>
            </a:extLst>
          </p:cNvPr>
          <p:cNvCxnSpPr/>
          <p:nvPr/>
        </p:nvCxnSpPr>
        <p:spPr>
          <a:xfrm rot="16200000" flipV="1">
            <a:off x="3588222" y="3605772"/>
            <a:ext cx="1695866" cy="1323978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A52172-68B0-364C-B1CE-11AACC7F347B}"/>
              </a:ext>
            </a:extLst>
          </p:cNvPr>
          <p:cNvSpPr txBox="1"/>
          <p:nvPr/>
        </p:nvSpPr>
        <p:spPr>
          <a:xfrm>
            <a:off x="2902266" y="3073977"/>
            <a:ext cx="163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PENALTY TERM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2D0630-5A06-7B48-AA22-0D0A8601A82B}"/>
              </a:ext>
            </a:extLst>
          </p:cNvPr>
          <p:cNvSpPr txBox="1">
            <a:spLocks/>
          </p:cNvSpPr>
          <p:nvPr/>
        </p:nvSpPr>
        <p:spPr>
          <a:xfrm>
            <a:off x="215157" y="1241621"/>
            <a:ext cx="3858649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Slope has been reduced with ridge regression penalty and therefore the model becomes less sensitive to changes in the independent variable (temperature)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BCEFAD-E42A-493A-87CA-84058F22F3F8}"/>
              </a:ext>
            </a:extLst>
          </p:cNvPr>
          <p:cNvSpPr txBox="1"/>
          <p:nvPr/>
        </p:nvSpPr>
        <p:spPr>
          <a:xfrm>
            <a:off x="5835017" y="6173569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29E0F7-C572-42FD-856D-AD39C78AACBF}"/>
              </a:ext>
            </a:extLst>
          </p:cNvPr>
          <p:cNvSpPr txBox="1"/>
          <p:nvPr/>
        </p:nvSpPr>
        <p:spPr>
          <a:xfrm rot="16200000">
            <a:off x="4354632" y="3642880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</p:spTree>
    <p:extLst>
      <p:ext uri="{BB962C8B-B14F-4D97-AF65-F5344CB8AC3E}">
        <p14:creationId xmlns:p14="http://schemas.microsoft.com/office/powerpoint/2010/main" val="86882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467605D-6953-2A16-5C4D-6DA78E708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091"/>
          <a:stretch/>
        </p:blipFill>
        <p:spPr>
          <a:xfrm>
            <a:off x="0" y="0"/>
            <a:ext cx="12192001" cy="4588658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4CFD38A5-5102-C44E-8947-EE86182DCE50}"/>
              </a:ext>
            </a:extLst>
          </p:cNvPr>
          <p:cNvSpPr/>
          <p:nvPr/>
        </p:nvSpPr>
        <p:spPr>
          <a:xfrm>
            <a:off x="436450" y="111720"/>
            <a:ext cx="8883915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RIDGE REGRESSION (L2 REGULARIZATION): ALPHA EFFECT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C073D-F757-D44E-8A61-18A8A16B358D}"/>
              </a:ext>
            </a:extLst>
          </p:cNvPr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002060"/>
              </a:solidFill>
              <a:latin typeface="Calibri Light" panose="020F0302020204030204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CA9842-287D-1E4B-93F5-6B132A00119A}"/>
              </a:ext>
            </a:extLst>
          </p:cNvPr>
          <p:cNvCxnSpPr/>
          <p:nvPr/>
        </p:nvCxnSpPr>
        <p:spPr>
          <a:xfrm flipV="1">
            <a:off x="3698192" y="6256698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4901CD-218F-E94F-8D16-034EE3B084C7}"/>
              </a:ext>
            </a:extLst>
          </p:cNvPr>
          <p:cNvCxnSpPr/>
          <p:nvPr/>
        </p:nvCxnSpPr>
        <p:spPr>
          <a:xfrm flipH="1" flipV="1">
            <a:off x="3699289" y="2604680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41A6BE-E07F-9C4C-9D57-41B41F118A0F}"/>
              </a:ext>
            </a:extLst>
          </p:cNvPr>
          <p:cNvCxnSpPr/>
          <p:nvPr/>
        </p:nvCxnSpPr>
        <p:spPr>
          <a:xfrm flipH="1">
            <a:off x="3984016" y="1161606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B0E84B8-3D54-D649-9721-90287F38BDAC}"/>
              </a:ext>
            </a:extLst>
          </p:cNvPr>
          <p:cNvSpPr/>
          <p:nvPr/>
        </p:nvSpPr>
        <p:spPr>
          <a:xfrm>
            <a:off x="4767996" y="496924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203D54-1AA4-4848-B17B-BC330182835A}"/>
              </a:ext>
            </a:extLst>
          </p:cNvPr>
          <p:cNvSpPr/>
          <p:nvPr/>
        </p:nvSpPr>
        <p:spPr>
          <a:xfrm>
            <a:off x="4265269" y="558622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D93CC8-F919-224C-9798-445B913DDA79}"/>
              </a:ext>
            </a:extLst>
          </p:cNvPr>
          <p:cNvSpPr/>
          <p:nvPr/>
        </p:nvSpPr>
        <p:spPr>
          <a:xfrm>
            <a:off x="5223289" y="445815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339EC5-CDE4-C146-9BD5-CA631D13B38A}"/>
              </a:ext>
            </a:extLst>
          </p:cNvPr>
          <p:cNvSpPr/>
          <p:nvPr/>
        </p:nvSpPr>
        <p:spPr>
          <a:xfrm>
            <a:off x="5335412" y="36585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6BD66D-A6FF-BC45-946D-5ADF60287D06}"/>
              </a:ext>
            </a:extLst>
          </p:cNvPr>
          <p:cNvSpPr/>
          <p:nvPr/>
        </p:nvSpPr>
        <p:spPr>
          <a:xfrm>
            <a:off x="5924337" y="30730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DCDA25-8AC2-D642-81C3-4B0CBE138F37}"/>
              </a:ext>
            </a:extLst>
          </p:cNvPr>
          <p:cNvSpPr/>
          <p:nvPr/>
        </p:nvSpPr>
        <p:spPr>
          <a:xfrm>
            <a:off x="7689055" y="366791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17CCA7-7A2D-7B43-A9CF-E31F6BDE65D5}"/>
              </a:ext>
            </a:extLst>
          </p:cNvPr>
          <p:cNvSpPr/>
          <p:nvPr/>
        </p:nvSpPr>
        <p:spPr>
          <a:xfrm>
            <a:off x="7153318" y="322613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DB108-A87F-5C48-B6C6-803594948B99}"/>
              </a:ext>
            </a:extLst>
          </p:cNvPr>
          <p:cNvSpPr/>
          <p:nvPr/>
        </p:nvSpPr>
        <p:spPr>
          <a:xfrm>
            <a:off x="8110519" y="366566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36505D-5A17-DC48-853A-D7A2FD1C8D7F}"/>
              </a:ext>
            </a:extLst>
          </p:cNvPr>
          <p:cNvSpPr/>
          <p:nvPr/>
        </p:nvSpPr>
        <p:spPr>
          <a:xfrm>
            <a:off x="7439596" y="266172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F4560F-8D99-D042-A223-67BB16C7A7FB}"/>
              </a:ext>
            </a:extLst>
          </p:cNvPr>
          <p:cNvCxnSpPr/>
          <p:nvPr/>
        </p:nvCxnSpPr>
        <p:spPr>
          <a:xfrm flipH="1">
            <a:off x="3669585" y="1807737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7AB43B5E-EA80-2043-B066-DBE7772AA661}"/>
              </a:ext>
            </a:extLst>
          </p:cNvPr>
          <p:cNvSpPr/>
          <p:nvPr/>
        </p:nvSpPr>
        <p:spPr>
          <a:xfrm rot="18647945">
            <a:off x="8946469" y="779748"/>
            <a:ext cx="566402" cy="1363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06CE23-633D-B14D-99A3-FDBD3360E5A0}"/>
                  </a:ext>
                </a:extLst>
              </p:cNvPr>
              <p:cNvSpPr txBox="1"/>
              <p:nvPr/>
            </p:nvSpPr>
            <p:spPr>
              <a:xfrm rot="18722621">
                <a:off x="5826776" y="2206114"/>
                <a:ext cx="2543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LEAST SQUARES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06CE23-633D-B14D-99A3-FDBD3360E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2621">
                <a:off x="5826776" y="2206114"/>
                <a:ext cx="2543325" cy="276999"/>
              </a:xfrm>
              <a:prstGeom prst="rect">
                <a:avLst/>
              </a:prstGeom>
              <a:blipFill>
                <a:blip r:embed="rId3"/>
                <a:stretch>
                  <a:fillRect b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A8E37-F4A3-A449-8362-0BC1A72B2630}"/>
                  </a:ext>
                </a:extLst>
              </p:cNvPr>
              <p:cNvSpPr txBox="1"/>
              <p:nvPr/>
            </p:nvSpPr>
            <p:spPr>
              <a:xfrm rot="19291139">
                <a:off x="7497679" y="1931353"/>
                <a:ext cx="1831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RIDGE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2A8E37-F4A3-A449-8362-0BC1A72B2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1139">
                <a:off x="7497679" y="1931353"/>
                <a:ext cx="1831399" cy="276999"/>
              </a:xfrm>
              <a:prstGeom prst="rect">
                <a:avLst/>
              </a:prstGeom>
              <a:blipFill>
                <a:blip r:embed="rId4"/>
                <a:stretch>
                  <a:fillRect b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3AF8A3-9433-0845-A733-078AD8D78F06}"/>
              </a:ext>
            </a:extLst>
          </p:cNvPr>
          <p:cNvSpPr txBox="1">
            <a:spLocks/>
          </p:cNvSpPr>
          <p:nvPr/>
        </p:nvSpPr>
        <p:spPr>
          <a:xfrm>
            <a:off x="184027" y="1689267"/>
            <a:ext cx="2589269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As Alpha increases, the slope of the regression line is reduced and becomes more horizontal.</a:t>
            </a:r>
          </a:p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As Alpha increases, the model becomes less sensitive to the variations of the independent variable (Temperature) </a:t>
            </a:r>
          </a:p>
          <a:p>
            <a:endParaRPr lang="en-CA" sz="18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6588E7-5829-514D-A79F-81F2DF343673}"/>
              </a:ext>
            </a:extLst>
          </p:cNvPr>
          <p:cNvCxnSpPr/>
          <p:nvPr/>
        </p:nvCxnSpPr>
        <p:spPr>
          <a:xfrm flipH="1">
            <a:off x="3059047" y="2317159"/>
            <a:ext cx="6274942" cy="3349824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15F265-DEC7-5441-9C13-3E4193BB4FEE}"/>
                  </a:ext>
                </a:extLst>
              </p:cNvPr>
              <p:cNvSpPr txBox="1"/>
              <p:nvPr/>
            </p:nvSpPr>
            <p:spPr>
              <a:xfrm rot="19927992">
                <a:off x="7671791" y="2385001"/>
                <a:ext cx="1831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RIDGE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15F265-DEC7-5441-9C13-3E4193BB4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7992">
                <a:off x="7671791" y="2385001"/>
                <a:ext cx="1831399" cy="276999"/>
              </a:xfrm>
              <a:prstGeom prst="rect">
                <a:avLst/>
              </a:prstGeom>
              <a:blipFill>
                <a:blip r:embed="rId5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C7826F-9F96-9C47-80C6-32016055FEDD}"/>
              </a:ext>
            </a:extLst>
          </p:cNvPr>
          <p:cNvCxnSpPr/>
          <p:nvPr/>
        </p:nvCxnSpPr>
        <p:spPr>
          <a:xfrm flipH="1">
            <a:off x="2541210" y="3159269"/>
            <a:ext cx="7020828" cy="197524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6887E6-EA9D-DB4D-86EE-D3ACBD39B651}"/>
                  </a:ext>
                </a:extLst>
              </p:cNvPr>
              <p:cNvSpPr txBox="1"/>
              <p:nvPr/>
            </p:nvSpPr>
            <p:spPr>
              <a:xfrm rot="20668477">
                <a:off x="7583533" y="3111335"/>
                <a:ext cx="19339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RIDGE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6887E6-EA9D-DB4D-86EE-D3ACBD39B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8477">
                <a:off x="7583533" y="3111335"/>
                <a:ext cx="1933991" cy="276999"/>
              </a:xfrm>
              <a:prstGeom prst="rect">
                <a:avLst/>
              </a:prstGeom>
              <a:blipFill>
                <a:blip r:embed="rId6"/>
                <a:stretch>
                  <a:fillRect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3767D9-1D50-423E-8B43-8B4DB51C2869}"/>
              </a:ext>
            </a:extLst>
          </p:cNvPr>
          <p:cNvSpPr txBox="1"/>
          <p:nvPr/>
        </p:nvSpPr>
        <p:spPr>
          <a:xfrm>
            <a:off x="3564203" y="6232903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DBD0E-A2CE-4EC1-ADA6-CCAD3B7E0F7E}"/>
              </a:ext>
            </a:extLst>
          </p:cNvPr>
          <p:cNvSpPr txBox="1"/>
          <p:nvPr/>
        </p:nvSpPr>
        <p:spPr>
          <a:xfrm rot="16200000">
            <a:off x="2048424" y="3240116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</p:spTree>
    <p:extLst>
      <p:ext uri="{BB962C8B-B14F-4D97-AF65-F5344CB8AC3E}">
        <p14:creationId xmlns:p14="http://schemas.microsoft.com/office/powerpoint/2010/main" val="102885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1" y="1752600"/>
            <a:ext cx="5562599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BASICS: L1 REGULARIZATION 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(LASSO REGRESSION)</a:t>
            </a:r>
          </a:p>
        </p:txBody>
      </p:sp>
    </p:spTree>
    <p:extLst>
      <p:ext uri="{BB962C8B-B14F-4D97-AF65-F5344CB8AC3E}">
        <p14:creationId xmlns:p14="http://schemas.microsoft.com/office/powerpoint/2010/main" val="3624806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4F403A2-1ECE-270F-2E11-177A5A02B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413"/>
          <a:stretch/>
        </p:blipFill>
        <p:spPr>
          <a:xfrm>
            <a:off x="0" y="0"/>
            <a:ext cx="12192001" cy="4360766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0472492E-1BC3-4847-989D-7DB725BB011E}"/>
              </a:ext>
            </a:extLst>
          </p:cNvPr>
          <p:cNvSpPr/>
          <p:nvPr/>
        </p:nvSpPr>
        <p:spPr>
          <a:xfrm>
            <a:off x="426203" y="14716"/>
            <a:ext cx="8946998" cy="1015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LASSO REGRESSION (L1 REGULARIZATION): MATH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69FA1E-1562-A14B-9690-1C8B1758B5E0}"/>
              </a:ext>
            </a:extLst>
          </p:cNvPr>
          <p:cNvCxnSpPr>
            <a:cxnSpLocks/>
          </p:cNvCxnSpPr>
          <p:nvPr/>
        </p:nvCxnSpPr>
        <p:spPr>
          <a:xfrm flipV="1">
            <a:off x="6409283" y="6058956"/>
            <a:ext cx="3141769" cy="2000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953C37-C98C-E946-AD5E-1A6AECC59BB1}"/>
              </a:ext>
            </a:extLst>
          </p:cNvPr>
          <p:cNvCxnSpPr/>
          <p:nvPr/>
        </p:nvCxnSpPr>
        <p:spPr>
          <a:xfrm flipH="1" flipV="1">
            <a:off x="6410380" y="2394228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110180-9B43-9946-B1FA-4176BC2EC8D6}"/>
              </a:ext>
            </a:extLst>
          </p:cNvPr>
          <p:cNvSpPr txBox="1"/>
          <p:nvPr/>
        </p:nvSpPr>
        <p:spPr>
          <a:xfrm>
            <a:off x="5911606" y="6211669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4ABF1-BB7D-2849-A8E1-8D22841E26CA}"/>
              </a:ext>
            </a:extLst>
          </p:cNvPr>
          <p:cNvSpPr txBox="1"/>
          <p:nvPr/>
        </p:nvSpPr>
        <p:spPr>
          <a:xfrm rot="16200000">
            <a:off x="4657125" y="4198720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D393D5-283E-3B42-A124-19873D7F4CC0}"/>
              </a:ext>
            </a:extLst>
          </p:cNvPr>
          <p:cNvCxnSpPr/>
          <p:nvPr/>
        </p:nvCxnSpPr>
        <p:spPr>
          <a:xfrm flipH="1">
            <a:off x="6695107" y="951154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EFC5A72-AB3A-FB42-97E2-909C3878B701}"/>
              </a:ext>
            </a:extLst>
          </p:cNvPr>
          <p:cNvSpPr/>
          <p:nvPr/>
        </p:nvSpPr>
        <p:spPr>
          <a:xfrm>
            <a:off x="7479087" y="475879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5B3EEF-3EE2-7742-822E-50789A9DA78C}"/>
              </a:ext>
            </a:extLst>
          </p:cNvPr>
          <p:cNvSpPr/>
          <p:nvPr/>
        </p:nvSpPr>
        <p:spPr>
          <a:xfrm>
            <a:off x="6976360" y="537576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529E10-DDFC-844F-B1C0-79718568DDF4}"/>
              </a:ext>
            </a:extLst>
          </p:cNvPr>
          <p:cNvSpPr/>
          <p:nvPr/>
        </p:nvSpPr>
        <p:spPr>
          <a:xfrm>
            <a:off x="7934380" y="424770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95F2AC-0647-624A-9125-D5E7D8074A42}"/>
              </a:ext>
            </a:extLst>
          </p:cNvPr>
          <p:cNvSpPr/>
          <p:nvPr/>
        </p:nvSpPr>
        <p:spPr>
          <a:xfrm>
            <a:off x="8046503" y="344812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A08C18-57DB-3C42-A3C4-D7B0D4C0F5D3}"/>
              </a:ext>
            </a:extLst>
          </p:cNvPr>
          <p:cNvSpPr/>
          <p:nvPr/>
        </p:nvSpPr>
        <p:spPr>
          <a:xfrm>
            <a:off x="8635428" y="28626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121A0F-645E-E740-BC08-7052CC89CC36}"/>
              </a:ext>
            </a:extLst>
          </p:cNvPr>
          <p:cNvSpPr/>
          <p:nvPr/>
        </p:nvSpPr>
        <p:spPr>
          <a:xfrm>
            <a:off x="10400146" y="345745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93233-C563-D544-B076-27CA1D10B3F6}"/>
              </a:ext>
            </a:extLst>
          </p:cNvPr>
          <p:cNvSpPr/>
          <p:nvPr/>
        </p:nvSpPr>
        <p:spPr>
          <a:xfrm>
            <a:off x="9864409" y="301568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FDA6D0-ADC3-2446-8275-FA589D9B65C0}"/>
              </a:ext>
            </a:extLst>
          </p:cNvPr>
          <p:cNvSpPr/>
          <p:nvPr/>
        </p:nvSpPr>
        <p:spPr>
          <a:xfrm>
            <a:off x="10821610" y="345521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1F3BD9-387A-354A-81F3-711359B3D8DC}"/>
              </a:ext>
            </a:extLst>
          </p:cNvPr>
          <p:cNvCxnSpPr>
            <a:endCxn id="15" idx="0"/>
          </p:cNvCxnSpPr>
          <p:nvPr/>
        </p:nvCxnSpPr>
        <p:spPr>
          <a:xfrm flipH="1">
            <a:off x="10542246" y="2451275"/>
            <a:ext cx="21762" cy="100618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9B2FAA-79C8-924E-8481-6E069265DC1A}"/>
              </a:ext>
            </a:extLst>
          </p:cNvPr>
          <p:cNvCxnSpPr/>
          <p:nvPr/>
        </p:nvCxnSpPr>
        <p:spPr>
          <a:xfrm flipH="1">
            <a:off x="10963711" y="2170354"/>
            <a:ext cx="928" cy="128710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7418688-2F50-A342-89A9-58512E58C49F}"/>
              </a:ext>
            </a:extLst>
          </p:cNvPr>
          <p:cNvSpPr/>
          <p:nvPr/>
        </p:nvSpPr>
        <p:spPr>
          <a:xfrm>
            <a:off x="10150687" y="245127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29FC02-63BD-324F-83C9-DE5BB811768D}"/>
              </a:ext>
            </a:extLst>
          </p:cNvPr>
          <p:cNvCxnSpPr/>
          <p:nvPr/>
        </p:nvCxnSpPr>
        <p:spPr>
          <a:xfrm flipH="1">
            <a:off x="6380676" y="1597285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BE148C11-D48A-E442-8C62-B04A23B7A99C}"/>
              </a:ext>
            </a:extLst>
          </p:cNvPr>
          <p:cNvSpPr/>
          <p:nvPr/>
        </p:nvSpPr>
        <p:spPr>
          <a:xfrm rot="17946447">
            <a:off x="11294245" y="898033"/>
            <a:ext cx="566402" cy="93293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5F28-A5CE-704F-9E4E-0C815E9C16B2}"/>
              </a:ext>
            </a:extLst>
          </p:cNvPr>
          <p:cNvCxnSpPr/>
          <p:nvPr/>
        </p:nvCxnSpPr>
        <p:spPr>
          <a:xfrm>
            <a:off x="8787310" y="3162727"/>
            <a:ext cx="0" cy="68542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BE3C67-3430-D14B-BE78-71BD555E35AB}"/>
              </a:ext>
            </a:extLst>
          </p:cNvPr>
          <p:cNvCxnSpPr/>
          <p:nvPr/>
        </p:nvCxnSpPr>
        <p:spPr>
          <a:xfrm>
            <a:off x="8226690" y="3712336"/>
            <a:ext cx="28158" cy="53536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44C236-290D-3D46-BFBC-66A9F8616966}"/>
              </a:ext>
            </a:extLst>
          </p:cNvPr>
          <p:cNvSpPr txBox="1"/>
          <p:nvPr/>
        </p:nvSpPr>
        <p:spPr>
          <a:xfrm rot="18722621">
            <a:off x="8787358" y="1995662"/>
            <a:ext cx="204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2060"/>
                </a:solidFill>
              </a:rPr>
              <a:t>LEAST SQUARES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41BFB-DD9A-3B4E-9DA2-CBA09D248F78}"/>
              </a:ext>
            </a:extLst>
          </p:cNvPr>
          <p:cNvSpPr txBox="1"/>
          <p:nvPr/>
        </p:nvSpPr>
        <p:spPr>
          <a:xfrm rot="19291139">
            <a:off x="10233685" y="1809482"/>
            <a:ext cx="14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solidFill>
                  <a:srgbClr val="002060"/>
                </a:solidFill>
              </a:rPr>
              <a:t>LASSO REGRESSION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13ED296-0F8F-2240-B568-650259B8521E}"/>
              </a:ext>
            </a:extLst>
          </p:cNvPr>
          <p:cNvSpPr/>
          <p:nvPr/>
        </p:nvSpPr>
        <p:spPr>
          <a:xfrm>
            <a:off x="4201114" y="4192851"/>
            <a:ext cx="1428589" cy="67178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9F7F6098-69A6-664F-8E68-3BA5D48ECFA7}"/>
              </a:ext>
            </a:extLst>
          </p:cNvPr>
          <p:cNvCxnSpPr/>
          <p:nvPr/>
        </p:nvCxnSpPr>
        <p:spPr>
          <a:xfrm rot="16200000" flipV="1">
            <a:off x="4029816" y="2758863"/>
            <a:ext cx="1595327" cy="125272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B9F73B-F0A4-2146-AF9F-B47F5645E5CF}"/>
              </a:ext>
            </a:extLst>
          </p:cNvPr>
          <p:cNvSpPr txBox="1"/>
          <p:nvPr/>
        </p:nvSpPr>
        <p:spPr>
          <a:xfrm>
            <a:off x="3345313" y="2291233"/>
            <a:ext cx="163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PENALTY TERM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F970BF7-2B23-1E43-9217-5D49077FA595}"/>
              </a:ext>
            </a:extLst>
          </p:cNvPr>
          <p:cNvSpPr txBox="1">
            <a:spLocks/>
          </p:cNvSpPr>
          <p:nvPr/>
        </p:nvSpPr>
        <p:spPr>
          <a:xfrm>
            <a:off x="267138" y="1031928"/>
            <a:ext cx="8741185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Lasso Regression is similar to Ridge regression</a:t>
            </a:r>
          </a:p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It works by introducing a bias term but instead of squaring the slope, the absolute value of the slope is added as a penalty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B986D31A-A153-F343-9615-E96D4FA713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26917" y="2964226"/>
                <a:ext cx="6486397" cy="1886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b="1" u="sng" dirty="0">
                    <a:solidFill>
                      <a:srgbClr val="002060"/>
                    </a:solidFill>
                  </a:rPr>
                  <a:t>Least Squares Regression: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r>
                  <a:rPr lang="en-CA" sz="2000" b="1" u="sng" dirty="0">
                    <a:solidFill>
                      <a:srgbClr val="002060"/>
                    </a:solidFill>
                  </a:rPr>
                  <a:t>Lasso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∗|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𝑠𝑙𝑜𝑝𝑒</m:t>
                      </m:r>
                      <m:r>
                        <a:rPr lang="en-CA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  <a:p>
                <a:endParaRPr lang="en-CA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B986D31A-A153-F343-9615-E96D4FA71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917" y="2964226"/>
                <a:ext cx="6486397" cy="1886437"/>
              </a:xfrm>
              <a:prstGeom prst="rect">
                <a:avLst/>
              </a:prstGeom>
              <a:blipFill>
                <a:blip r:embed="rId3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1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1" y="1752600"/>
            <a:ext cx="4800599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BIAS VARIANCE TRADEOFF</a:t>
            </a:r>
          </a:p>
        </p:txBody>
      </p:sp>
    </p:spTree>
    <p:extLst>
      <p:ext uri="{BB962C8B-B14F-4D97-AF65-F5344CB8AC3E}">
        <p14:creationId xmlns:p14="http://schemas.microsoft.com/office/powerpoint/2010/main" val="2100359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1A4D2F5-73E6-4A5D-2561-9279062CA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24DCE841-3B9F-3D40-8C62-74ED40A019BE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LASSO REGRESSION (L1 REGULARIZATION)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633D31-D691-8342-99B3-D45E10AFF1C0}"/>
              </a:ext>
            </a:extLst>
          </p:cNvPr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002060"/>
              </a:solidFill>
              <a:latin typeface="Calibri Light" panose="020F03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7094A8-D8F3-324C-ADD7-24673ACF2D25}"/>
              </a:ext>
            </a:extLst>
          </p:cNvPr>
          <p:cNvSpPr txBox="1">
            <a:spLocks/>
          </p:cNvSpPr>
          <p:nvPr/>
        </p:nvSpPr>
        <p:spPr>
          <a:xfrm>
            <a:off x="330635" y="1365165"/>
            <a:ext cx="4887780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The effect of Alpha on Lasso regression is similar to its effect on ridge regression</a:t>
            </a:r>
          </a:p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As Alpha increases, the slope of the regression line is reduced and becomes more horizontal.</a:t>
            </a:r>
          </a:p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As Alpha increases, the model becomes less sensitive to the variations of the independent variable (Temperature) </a:t>
            </a:r>
          </a:p>
          <a:p>
            <a:endParaRPr lang="en-CA" sz="1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CFD2FA-EBA6-E242-91C5-522989923E07}"/>
              </a:ext>
            </a:extLst>
          </p:cNvPr>
          <p:cNvCxnSpPr>
            <a:cxnSpLocks/>
          </p:cNvCxnSpPr>
          <p:nvPr/>
        </p:nvCxnSpPr>
        <p:spPr>
          <a:xfrm>
            <a:off x="5959310" y="6315421"/>
            <a:ext cx="3278694" cy="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BE5BAE-25F3-FF49-A989-9F7825FAB5AF}"/>
              </a:ext>
            </a:extLst>
          </p:cNvPr>
          <p:cNvCxnSpPr/>
          <p:nvPr/>
        </p:nvCxnSpPr>
        <p:spPr>
          <a:xfrm flipH="1" flipV="1">
            <a:off x="5960407" y="2630692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6C72A8-4A16-4C4E-B8CF-3F1F8381B049}"/>
              </a:ext>
            </a:extLst>
          </p:cNvPr>
          <p:cNvSpPr txBox="1"/>
          <p:nvPr/>
        </p:nvSpPr>
        <p:spPr>
          <a:xfrm>
            <a:off x="5222157" y="6251457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B619E-6051-AA48-8CAA-FB31314B4F36}"/>
              </a:ext>
            </a:extLst>
          </p:cNvPr>
          <p:cNvSpPr txBox="1"/>
          <p:nvPr/>
        </p:nvSpPr>
        <p:spPr>
          <a:xfrm rot="16200000">
            <a:off x="4207152" y="3997034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6A1662-2787-6F4A-801D-A55191A56A40}"/>
              </a:ext>
            </a:extLst>
          </p:cNvPr>
          <p:cNvCxnSpPr/>
          <p:nvPr/>
        </p:nvCxnSpPr>
        <p:spPr>
          <a:xfrm flipH="1">
            <a:off x="6245134" y="1187618"/>
            <a:ext cx="4435700" cy="508422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8EA7D1-A4D0-6044-A333-237ABD9F5F43}"/>
              </a:ext>
            </a:extLst>
          </p:cNvPr>
          <p:cNvSpPr/>
          <p:nvPr/>
        </p:nvSpPr>
        <p:spPr>
          <a:xfrm>
            <a:off x="7029114" y="49952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496592-51E9-054D-AA0E-17B20A9140B2}"/>
              </a:ext>
            </a:extLst>
          </p:cNvPr>
          <p:cNvSpPr/>
          <p:nvPr/>
        </p:nvSpPr>
        <p:spPr>
          <a:xfrm>
            <a:off x="6526387" y="5612232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73FEF2-7C60-9442-881C-59B0ECD03C12}"/>
              </a:ext>
            </a:extLst>
          </p:cNvPr>
          <p:cNvSpPr/>
          <p:nvPr/>
        </p:nvSpPr>
        <p:spPr>
          <a:xfrm>
            <a:off x="7484407" y="448416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AE16CA-F888-BB4C-9AB6-40626A0A1D3F}"/>
              </a:ext>
            </a:extLst>
          </p:cNvPr>
          <p:cNvSpPr/>
          <p:nvPr/>
        </p:nvSpPr>
        <p:spPr>
          <a:xfrm>
            <a:off x="7596530" y="368459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1BBEC7-673F-444A-8849-4824ABBEAFBF}"/>
              </a:ext>
            </a:extLst>
          </p:cNvPr>
          <p:cNvSpPr/>
          <p:nvPr/>
        </p:nvSpPr>
        <p:spPr>
          <a:xfrm>
            <a:off x="8185455" y="309907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D12526-2FDC-CE45-9F31-101FED93786F}"/>
              </a:ext>
            </a:extLst>
          </p:cNvPr>
          <p:cNvSpPr/>
          <p:nvPr/>
        </p:nvSpPr>
        <p:spPr>
          <a:xfrm>
            <a:off x="9950173" y="36939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86140A-2A1B-F74A-BDAE-43DD47C66586}"/>
              </a:ext>
            </a:extLst>
          </p:cNvPr>
          <p:cNvSpPr/>
          <p:nvPr/>
        </p:nvSpPr>
        <p:spPr>
          <a:xfrm>
            <a:off x="9414436" y="325214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AED0BC-9638-B74F-ADDB-C47527E21634}"/>
              </a:ext>
            </a:extLst>
          </p:cNvPr>
          <p:cNvSpPr/>
          <p:nvPr/>
        </p:nvSpPr>
        <p:spPr>
          <a:xfrm>
            <a:off x="10371637" y="369168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73969D-970D-DD4D-9F2B-8CA755D7EE6E}"/>
              </a:ext>
            </a:extLst>
          </p:cNvPr>
          <p:cNvSpPr/>
          <p:nvPr/>
        </p:nvSpPr>
        <p:spPr>
          <a:xfrm>
            <a:off x="9700714" y="268773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BB0E9C-65CB-BD45-BC1A-799D3217B87F}"/>
              </a:ext>
            </a:extLst>
          </p:cNvPr>
          <p:cNvCxnSpPr/>
          <p:nvPr/>
        </p:nvCxnSpPr>
        <p:spPr>
          <a:xfrm flipH="1">
            <a:off x="5930703" y="1833749"/>
            <a:ext cx="5308942" cy="4139226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Left Arrow 21">
            <a:extLst>
              <a:ext uri="{FF2B5EF4-FFF2-40B4-BE49-F238E27FC236}">
                <a16:creationId xmlns:a16="http://schemas.microsoft.com/office/drawing/2014/main" id="{8F9979DB-92AD-2C43-9F3F-6B211B8384B2}"/>
              </a:ext>
            </a:extLst>
          </p:cNvPr>
          <p:cNvSpPr/>
          <p:nvPr/>
        </p:nvSpPr>
        <p:spPr>
          <a:xfrm rot="18647945">
            <a:off x="11207587" y="805760"/>
            <a:ext cx="566402" cy="1363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786DCF-D38C-3D47-A81F-FC58F6BDDCAC}"/>
                  </a:ext>
                </a:extLst>
              </p:cNvPr>
              <p:cNvSpPr txBox="1"/>
              <p:nvPr/>
            </p:nvSpPr>
            <p:spPr>
              <a:xfrm rot="18722621">
                <a:off x="8087894" y="2232126"/>
                <a:ext cx="2543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LEAST SQUARES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786DCF-D38C-3D47-A81F-FC58F6BD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22621">
                <a:off x="8087894" y="2232126"/>
                <a:ext cx="2543325" cy="27699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FAAD4-844F-F14F-A0B0-B123E76122EF}"/>
                  </a:ext>
                </a:extLst>
              </p:cNvPr>
              <p:cNvSpPr txBox="1"/>
              <p:nvPr/>
            </p:nvSpPr>
            <p:spPr>
              <a:xfrm rot="19291139">
                <a:off x="9754790" y="1957365"/>
                <a:ext cx="1839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LASSO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CFAAD4-844F-F14F-A0B0-B123E7612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1139">
                <a:off x="9754790" y="1957365"/>
                <a:ext cx="1839414" cy="276999"/>
              </a:xfrm>
              <a:prstGeom prst="rect">
                <a:avLst/>
              </a:prstGeom>
              <a:blipFill>
                <a:blip r:embed="rId4"/>
                <a:stretch>
                  <a:fillRect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AFF154-6B08-AB46-AB91-1CFAF3382504}"/>
              </a:ext>
            </a:extLst>
          </p:cNvPr>
          <p:cNvCxnSpPr/>
          <p:nvPr/>
        </p:nvCxnSpPr>
        <p:spPr>
          <a:xfrm flipH="1">
            <a:off x="5320165" y="2343171"/>
            <a:ext cx="6274942" cy="3349824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B89598-69FD-D94D-A254-37BEE311C6F6}"/>
                  </a:ext>
                </a:extLst>
              </p:cNvPr>
              <p:cNvSpPr txBox="1"/>
              <p:nvPr/>
            </p:nvSpPr>
            <p:spPr>
              <a:xfrm rot="19927992">
                <a:off x="9928902" y="2411013"/>
                <a:ext cx="18394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LASSO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B89598-69FD-D94D-A254-37BEE311C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7992">
                <a:off x="9928902" y="2411013"/>
                <a:ext cx="1839414" cy="276999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648960-F4B9-FC44-A615-68B222F602F9}"/>
              </a:ext>
            </a:extLst>
          </p:cNvPr>
          <p:cNvCxnSpPr/>
          <p:nvPr/>
        </p:nvCxnSpPr>
        <p:spPr>
          <a:xfrm flipH="1">
            <a:off x="4802328" y="3185281"/>
            <a:ext cx="7020828" cy="1975242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7BE0FE-34C0-BA4D-9E3D-24B5A8476C1D}"/>
                  </a:ext>
                </a:extLst>
              </p:cNvPr>
              <p:cNvSpPr txBox="1"/>
              <p:nvPr/>
            </p:nvSpPr>
            <p:spPr>
              <a:xfrm rot="20668477">
                <a:off x="9840644" y="3137347"/>
                <a:ext cx="19420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b="1" dirty="0">
                    <a:solidFill>
                      <a:srgbClr val="002060"/>
                    </a:solidFill>
                  </a:rPr>
                  <a:t>LASSO REGRESSION, </a:t>
                </a:r>
                <a14:m>
                  <m:oMath xmlns:m="http://schemas.openxmlformats.org/officeDocument/2006/math">
                    <m:r>
                      <a:rPr lang="el-GR" sz="1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9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endParaRPr lang="en-CA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A7BE0FE-34C0-BA4D-9E3D-24B5A8476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68477">
                <a:off x="9840644" y="3137347"/>
                <a:ext cx="1942006" cy="276999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57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9174CF-A32F-97E2-52B4-74D12B95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0C73E35-6228-9141-975C-7C0BC360B10F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LASSO REGRESSION: MATH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7B93C1-F98B-894B-89BC-D49C7FB59F0B}"/>
              </a:ext>
            </a:extLst>
          </p:cNvPr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00206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B59A68-1540-6F47-A8AD-4136645D4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5051" y="3101764"/>
                <a:ext cx="6486397" cy="47291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sz="2000" b="1" u="sng" dirty="0">
                    <a:solidFill>
                      <a:schemeClr val="tx1"/>
                    </a:solidFill>
                  </a:rPr>
                  <a:t>Least Squares Regression: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</a:endParaRPr>
              </a:p>
              <a:p>
                <a:r>
                  <a:rPr lang="en-CA" sz="2000" b="1" u="sng" dirty="0">
                    <a:solidFill>
                      <a:schemeClr val="tx1"/>
                    </a:solidFill>
                  </a:rPr>
                  <a:t>Ridge Regression (L2 regularization):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</m:t>
                      </m:r>
                      <m:sSup>
                        <m:sSupPr>
                          <m:ctrlPr>
                            <a:rPr lang="en-CA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</a:endParaRPr>
              </a:p>
              <a:p>
                <a:r>
                  <a:rPr lang="en-CA" sz="2000" b="1" u="sng" dirty="0">
                    <a:solidFill>
                      <a:schemeClr val="tx1"/>
                    </a:solidFill>
                  </a:rPr>
                  <a:t>Lasso Regression (L1 regularization):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𝑠𝑞𝑢𝑎𝑟𝑒𝑑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𝑟𝑒𝑠𝑖𝑑𝑢𝑎𝑙𝑠</m:t>
                      </m:r>
                      <m:r>
                        <a:rPr lang="en-CA" sz="2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∗|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𝑠𝑙𝑜𝑝𝑒</m:t>
                      </m:r>
                      <m:r>
                        <a:rPr lang="en-CA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</a:endParaRPr>
              </a:p>
              <a:p>
                <a:endParaRPr lang="en-CA" sz="2000" dirty="0">
                  <a:solidFill>
                    <a:schemeClr val="tx1"/>
                  </a:solidFill>
                </a:endParaRPr>
              </a:p>
              <a:p>
                <a:endParaRPr lang="en-CA" sz="2000" dirty="0">
                  <a:solidFill>
                    <a:schemeClr val="tx1"/>
                  </a:solidFill>
                </a:endParaRPr>
              </a:p>
              <a:p>
                <a:endParaRPr lang="en-CA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B59A68-1540-6F47-A8AD-4136645D4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051" y="3101764"/>
                <a:ext cx="6486397" cy="4729126"/>
              </a:xfrm>
              <a:prstGeom prst="rect">
                <a:avLst/>
              </a:prstGeom>
              <a:blipFill>
                <a:blip r:embed="rId3"/>
                <a:stretch>
                  <a:fillRect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C07754-C589-9940-9775-9EBF3C694087}"/>
              </a:ext>
            </a:extLst>
          </p:cNvPr>
          <p:cNvSpPr txBox="1">
            <a:spLocks/>
          </p:cNvSpPr>
          <p:nvPr/>
        </p:nvSpPr>
        <p:spPr>
          <a:xfrm>
            <a:off x="335586" y="1192233"/>
            <a:ext cx="9781363" cy="472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Lasso regression (L1 regularization) helps reduce overfitting and it is particularly useful for feature selection </a:t>
            </a:r>
          </a:p>
          <a:p>
            <a:r>
              <a:rPr lang="en-CA" sz="1800" b="1" dirty="0">
                <a:latin typeface="Montserrat" charset="0"/>
                <a:ea typeface="Montserrat" charset="0"/>
                <a:cs typeface="Montserrat" charset="0"/>
              </a:rPr>
              <a:t>Lasso regression (L1 regularization) can be useful if we have several independent variables that are useless</a:t>
            </a:r>
          </a:p>
          <a:p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Ridge regression can reduce the slope close to zero (but not exactly zero) but Lasso regression can reduce the slope to be exactly equal to zero. 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06395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57D2F6-7C58-F270-3F58-94CCEB41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C1B36F9-F9CB-CA4E-A00E-4A2AADFED32B}"/>
              </a:ext>
            </a:extLst>
          </p:cNvPr>
          <p:cNvSpPr/>
          <p:nvPr/>
        </p:nvSpPr>
        <p:spPr>
          <a:xfrm>
            <a:off x="335586" y="278327"/>
            <a:ext cx="11856414" cy="553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IN SUMMARY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B11A85-0F87-8046-A5FB-71BA4A310EAF}"/>
              </a:ext>
            </a:extLst>
          </p:cNvPr>
          <p:cNvSpPr txBox="1">
            <a:spLocks/>
          </p:cNvSpPr>
          <p:nvPr/>
        </p:nvSpPr>
        <p:spPr>
          <a:xfrm>
            <a:off x="1066800" y="601302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CA" sz="3200" dirty="0">
              <a:solidFill>
                <a:srgbClr val="002060"/>
              </a:solidFill>
              <a:latin typeface="Calibri Light" panose="020F03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C5C411-DD6D-FF4E-B7D2-69C646F22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451111"/>
              </p:ext>
            </p:extLst>
          </p:nvPr>
        </p:nvGraphicFramePr>
        <p:xfrm>
          <a:off x="1306325" y="1331644"/>
          <a:ext cx="8839200" cy="12869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3693303563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796293049"/>
                    </a:ext>
                  </a:extLst>
                </a:gridCol>
              </a:tblGrid>
              <a:tr h="37257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L1 Regularization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L2 regularization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4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Used to perform feature selection so some features are allowed to go to zero</a:t>
                      </a:r>
                      <a:endParaRPr lang="en-US" sz="1800" dirty="0"/>
                    </a:p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All features are maintained but weighted accordingly. No features are allowed to go to zero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31193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F3905C7-6C93-484F-8711-5541F6BCB121}"/>
              </a:ext>
            </a:extLst>
          </p:cNvPr>
          <p:cNvSpPr/>
          <p:nvPr/>
        </p:nvSpPr>
        <p:spPr>
          <a:xfrm>
            <a:off x="749300" y="2895600"/>
            <a:ext cx="10375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i="1" dirty="0">
                <a:latin typeface="Montserrat"/>
              </a:rPr>
              <a:t>When to choose L1?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>
                <a:latin typeface="Montserrat"/>
              </a:rPr>
              <a:t>If you believe that some features are not important and you can afford to lose them, then L1 regularization is a good choice.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>
                <a:latin typeface="Montserrat"/>
              </a:rPr>
              <a:t>The output might become sparse since some features might have been removed.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b="1" i="1" dirty="0">
                <a:latin typeface="Montserrat"/>
              </a:rPr>
              <a:t>When to choose L2?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800" i="1" dirty="0">
                <a:latin typeface="Montserrat"/>
              </a:rPr>
              <a:t>If you believe that all features are important and you’d like to keep them but weigh them accordingly.</a:t>
            </a:r>
          </a:p>
        </p:txBody>
      </p:sp>
    </p:spTree>
    <p:extLst>
      <p:ext uri="{BB962C8B-B14F-4D97-AF65-F5344CB8AC3E}">
        <p14:creationId xmlns:p14="http://schemas.microsoft.com/office/powerpoint/2010/main" val="42085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D0694D8-75A7-DE92-B9C6-4CD88F730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12C6E965-CE0F-404D-9CD3-EB96CF077C49}"/>
              </a:ext>
            </a:extLst>
          </p:cNvPr>
          <p:cNvSpPr/>
          <p:nvPr/>
        </p:nvSpPr>
        <p:spPr>
          <a:xfrm>
            <a:off x="288863" y="268215"/>
            <a:ext cx="12175089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BIAS VARIANCE INTUITION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D6F42F-BEED-4B4B-A18A-29A1B02E9635}"/>
              </a:ext>
            </a:extLst>
          </p:cNvPr>
          <p:cNvSpPr txBox="1">
            <a:spLocks/>
          </p:cNvSpPr>
          <p:nvPr/>
        </p:nvSpPr>
        <p:spPr>
          <a:xfrm>
            <a:off x="263463" y="1166018"/>
            <a:ext cx="4731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Let’s assume that we want to get the relationship between the Temperature and weekly sales.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temperature increase, people tend to be happier and shop more.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This will likely increase the weekly sales.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As temperature goes beyond a certain limit, sales tend to plateau and they do not increase anymore.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4A5C07-6616-6E41-8A35-FFAD6627D873}"/>
              </a:ext>
            </a:extLst>
          </p:cNvPr>
          <p:cNvCxnSpPr/>
          <p:nvPr/>
        </p:nvCxnSpPr>
        <p:spPr>
          <a:xfrm flipV="1">
            <a:off x="6096000" y="5009545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38CA92-F4B6-1144-8614-BA49AE141560}"/>
              </a:ext>
            </a:extLst>
          </p:cNvPr>
          <p:cNvCxnSpPr/>
          <p:nvPr/>
        </p:nvCxnSpPr>
        <p:spPr>
          <a:xfrm flipH="1" flipV="1">
            <a:off x="6097097" y="135752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ADFCDEF-913B-A74E-9C33-9AA39DD2EEBE}"/>
              </a:ext>
            </a:extLst>
          </p:cNvPr>
          <p:cNvSpPr/>
          <p:nvPr/>
        </p:nvSpPr>
        <p:spPr>
          <a:xfrm>
            <a:off x="7313381" y="2804022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144707-9C89-5A41-B818-3F344CF11978}"/>
              </a:ext>
            </a:extLst>
          </p:cNvPr>
          <p:cNvSpPr/>
          <p:nvPr/>
        </p:nvSpPr>
        <p:spPr>
          <a:xfrm>
            <a:off x="7934609" y="2244825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CEF67-F03F-AD45-A0CF-37F576C6E45E}"/>
              </a:ext>
            </a:extLst>
          </p:cNvPr>
          <p:cNvSpPr/>
          <p:nvPr/>
        </p:nvSpPr>
        <p:spPr>
          <a:xfrm>
            <a:off x="6534434" y="4442617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D1C64B-BB01-A745-986E-C7F9D1C5476C}"/>
              </a:ext>
            </a:extLst>
          </p:cNvPr>
          <p:cNvSpPr/>
          <p:nvPr/>
        </p:nvSpPr>
        <p:spPr>
          <a:xfrm>
            <a:off x="7430746" y="4226393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B13C7F-B5AC-6B40-A0C7-7A8395975078}"/>
              </a:ext>
            </a:extLst>
          </p:cNvPr>
          <p:cNvSpPr/>
          <p:nvPr/>
        </p:nvSpPr>
        <p:spPr>
          <a:xfrm>
            <a:off x="8691113" y="191070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AD6D67-258F-B54A-A68D-E736AF7D1C3F}"/>
              </a:ext>
            </a:extLst>
          </p:cNvPr>
          <p:cNvSpPr/>
          <p:nvPr/>
        </p:nvSpPr>
        <p:spPr>
          <a:xfrm>
            <a:off x="6629215" y="384006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F9034-C600-2F49-B332-8F8D02A3AE3C}"/>
              </a:ext>
            </a:extLst>
          </p:cNvPr>
          <p:cNvSpPr/>
          <p:nvPr/>
        </p:nvSpPr>
        <p:spPr>
          <a:xfrm>
            <a:off x="8653627" y="251827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1DFEA-D05B-854D-B161-493C6A6595F3}"/>
              </a:ext>
            </a:extLst>
          </p:cNvPr>
          <p:cNvSpPr txBox="1"/>
          <p:nvPr/>
        </p:nvSpPr>
        <p:spPr>
          <a:xfrm>
            <a:off x="7313381" y="5020063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5ED6D-8DD3-0D43-B034-5B2B70DE66CD}"/>
              </a:ext>
            </a:extLst>
          </p:cNvPr>
          <p:cNvSpPr txBox="1"/>
          <p:nvPr/>
        </p:nvSpPr>
        <p:spPr>
          <a:xfrm rot="16200000">
            <a:off x="4343844" y="2723869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7A1437-FEE4-4949-AF45-21D9DE6718E7}"/>
              </a:ext>
            </a:extLst>
          </p:cNvPr>
          <p:cNvSpPr/>
          <p:nvPr/>
        </p:nvSpPr>
        <p:spPr>
          <a:xfrm>
            <a:off x="8209609" y="2818388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DEEC81-C42C-ED46-A37A-2E2B9B13145F}"/>
              </a:ext>
            </a:extLst>
          </p:cNvPr>
          <p:cNvSpPr/>
          <p:nvPr/>
        </p:nvSpPr>
        <p:spPr>
          <a:xfrm>
            <a:off x="7607622" y="328091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76C676-70CA-CA40-9BB6-4CBC796AE0F5}"/>
              </a:ext>
            </a:extLst>
          </p:cNvPr>
          <p:cNvSpPr/>
          <p:nvPr/>
        </p:nvSpPr>
        <p:spPr>
          <a:xfrm>
            <a:off x="10353712" y="152579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4C5F82-CE35-A542-8957-57D4BF65DD7B}"/>
              </a:ext>
            </a:extLst>
          </p:cNvPr>
          <p:cNvSpPr/>
          <p:nvPr/>
        </p:nvSpPr>
        <p:spPr>
          <a:xfrm>
            <a:off x="10889575" y="1982234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ECE515-8869-9244-BFD6-1632180D31DF}"/>
              </a:ext>
            </a:extLst>
          </p:cNvPr>
          <p:cNvSpPr/>
          <p:nvPr/>
        </p:nvSpPr>
        <p:spPr>
          <a:xfrm>
            <a:off x="9879994" y="214505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9C6F78-7736-5841-826A-512A77E898E1}"/>
              </a:ext>
            </a:extLst>
          </p:cNvPr>
          <p:cNvCxnSpPr/>
          <p:nvPr/>
        </p:nvCxnSpPr>
        <p:spPr>
          <a:xfrm flipV="1">
            <a:off x="9297497" y="2244825"/>
            <a:ext cx="0" cy="276472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5B2E50-9600-0D42-8B91-2445B505B8BE}"/>
              </a:ext>
            </a:extLst>
          </p:cNvPr>
          <p:cNvCxnSpPr/>
          <p:nvPr/>
        </p:nvCxnSpPr>
        <p:spPr>
          <a:xfrm flipH="1">
            <a:off x="6157246" y="2264091"/>
            <a:ext cx="3184950" cy="18261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AA13A453-2052-1F48-8985-737C154290F7}"/>
              </a:ext>
            </a:extLst>
          </p:cNvPr>
          <p:cNvSpPr/>
          <p:nvPr/>
        </p:nvSpPr>
        <p:spPr>
          <a:xfrm>
            <a:off x="7061928" y="1780860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569EFAC-BDBB-7246-B1EB-8AA24A0C414F}"/>
              </a:ext>
            </a:extLst>
          </p:cNvPr>
          <p:cNvCxnSpPr/>
          <p:nvPr/>
        </p:nvCxnSpPr>
        <p:spPr>
          <a:xfrm rot="10800000">
            <a:off x="8824231" y="1597893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6F3E54-BAB2-AB4B-8E19-D13749C893C2}"/>
              </a:ext>
            </a:extLst>
          </p:cNvPr>
          <p:cNvSpPr txBox="1"/>
          <p:nvPr/>
        </p:nvSpPr>
        <p:spPr>
          <a:xfrm>
            <a:off x="7542948" y="1114661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AF604A-F3E9-B04C-B227-6E8714FA0C67}"/>
              </a:ext>
            </a:extLst>
          </p:cNvPr>
          <p:cNvSpPr/>
          <p:nvPr/>
        </p:nvSpPr>
        <p:spPr>
          <a:xfrm>
            <a:off x="9657981" y="1525790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D960A6-1172-634A-9490-76B7777788B8}"/>
              </a:ext>
            </a:extLst>
          </p:cNvPr>
          <p:cNvSpPr/>
          <p:nvPr/>
        </p:nvSpPr>
        <p:spPr>
          <a:xfrm>
            <a:off x="11229800" y="1389259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9C88A87-0B8E-1B46-97A8-1F193CB0DC45}"/>
              </a:ext>
            </a:extLst>
          </p:cNvPr>
          <p:cNvSpPr/>
          <p:nvPr/>
        </p:nvSpPr>
        <p:spPr>
          <a:xfrm>
            <a:off x="11396037" y="1994991"/>
            <a:ext cx="284199" cy="300118"/>
          </a:xfrm>
          <a:prstGeom prst="ellips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A72AD35-BD62-D90D-8E57-4746D475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376FCE22-A404-3C43-8FBA-0BE403CEE972}"/>
              </a:ext>
            </a:extLst>
          </p:cNvPr>
          <p:cNvSpPr/>
          <p:nvPr/>
        </p:nvSpPr>
        <p:spPr>
          <a:xfrm>
            <a:off x="554183" y="36842"/>
            <a:ext cx="7086472" cy="1077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BIAS VARIANCE TRAINING VS. TESTING DATASETS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42F461-81E6-C244-BC2B-FF4A019A5E9F}"/>
              </a:ext>
            </a:extLst>
          </p:cNvPr>
          <p:cNvSpPr txBox="1">
            <a:spLocks/>
          </p:cNvSpPr>
          <p:nvPr/>
        </p:nvSpPr>
        <p:spPr>
          <a:xfrm>
            <a:off x="453612" y="1264643"/>
            <a:ext cx="47312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Dataset is divided to training and testing datasets</a:t>
            </a:r>
          </a:p>
          <a:p>
            <a:r>
              <a:rPr lang="en-CA" dirty="0"/>
              <a:t>Testing datasets have never been seen by the model before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C6B94-4EC1-6149-9A38-E18E0857ED83}"/>
              </a:ext>
            </a:extLst>
          </p:cNvPr>
          <p:cNvCxnSpPr/>
          <p:nvPr/>
        </p:nvCxnSpPr>
        <p:spPr>
          <a:xfrm flipV="1">
            <a:off x="5912629" y="4803789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8CE72-7E2D-014D-878E-0126963C2295}"/>
              </a:ext>
            </a:extLst>
          </p:cNvPr>
          <p:cNvCxnSpPr/>
          <p:nvPr/>
        </p:nvCxnSpPr>
        <p:spPr>
          <a:xfrm flipH="1" flipV="1">
            <a:off x="5913726" y="1151771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EEACEAE-E92C-394F-8DEC-754F21CBF4D8}"/>
              </a:ext>
            </a:extLst>
          </p:cNvPr>
          <p:cNvSpPr/>
          <p:nvPr/>
        </p:nvSpPr>
        <p:spPr>
          <a:xfrm>
            <a:off x="7130010" y="259826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B0E206-B123-0544-ADF1-AB940FFBF7B9}"/>
              </a:ext>
            </a:extLst>
          </p:cNvPr>
          <p:cNvSpPr/>
          <p:nvPr/>
        </p:nvSpPr>
        <p:spPr>
          <a:xfrm>
            <a:off x="7751238" y="203906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941C68-8F8D-F446-B909-0B4F4D4AFAB8}"/>
              </a:ext>
            </a:extLst>
          </p:cNvPr>
          <p:cNvSpPr/>
          <p:nvPr/>
        </p:nvSpPr>
        <p:spPr>
          <a:xfrm>
            <a:off x="6351063" y="4236861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BE7BF0-FC4C-7149-B697-429D870729DE}"/>
              </a:ext>
            </a:extLst>
          </p:cNvPr>
          <p:cNvSpPr/>
          <p:nvPr/>
        </p:nvSpPr>
        <p:spPr>
          <a:xfrm>
            <a:off x="7247375" y="40206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33C9EA-5119-7E4B-B58E-C55A186953F7}"/>
              </a:ext>
            </a:extLst>
          </p:cNvPr>
          <p:cNvSpPr/>
          <p:nvPr/>
        </p:nvSpPr>
        <p:spPr>
          <a:xfrm>
            <a:off x="8507742" y="170494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1AC7EA-1BBC-A243-8E60-CCBF1E237F04}"/>
              </a:ext>
            </a:extLst>
          </p:cNvPr>
          <p:cNvSpPr/>
          <p:nvPr/>
        </p:nvSpPr>
        <p:spPr>
          <a:xfrm>
            <a:off x="6445844" y="363430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81BE00-2219-CB4E-9467-B7FA903E55B8}"/>
              </a:ext>
            </a:extLst>
          </p:cNvPr>
          <p:cNvSpPr/>
          <p:nvPr/>
        </p:nvSpPr>
        <p:spPr>
          <a:xfrm>
            <a:off x="8470256" y="231251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30272-BAE2-4C40-A527-359375443D4B}"/>
              </a:ext>
            </a:extLst>
          </p:cNvPr>
          <p:cNvSpPr txBox="1"/>
          <p:nvPr/>
        </p:nvSpPr>
        <p:spPr>
          <a:xfrm>
            <a:off x="7035380" y="4843012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77CFC-5370-4147-ABFB-8782F9A903E0}"/>
              </a:ext>
            </a:extLst>
          </p:cNvPr>
          <p:cNvSpPr txBox="1"/>
          <p:nvPr/>
        </p:nvSpPr>
        <p:spPr>
          <a:xfrm rot="16200000">
            <a:off x="4160473" y="2518113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D8E8A7-5308-1B4C-9746-7B8AA9F697B0}"/>
              </a:ext>
            </a:extLst>
          </p:cNvPr>
          <p:cNvSpPr/>
          <p:nvPr/>
        </p:nvSpPr>
        <p:spPr>
          <a:xfrm>
            <a:off x="8026238" y="2612632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D3D487-A9E2-0C4F-83F8-A55A63D23348}"/>
              </a:ext>
            </a:extLst>
          </p:cNvPr>
          <p:cNvSpPr/>
          <p:nvPr/>
        </p:nvSpPr>
        <p:spPr>
          <a:xfrm>
            <a:off x="7424251" y="307515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08D7F8-7C65-3040-A599-D3F66EC0B576}"/>
              </a:ext>
            </a:extLst>
          </p:cNvPr>
          <p:cNvSpPr/>
          <p:nvPr/>
        </p:nvSpPr>
        <p:spPr>
          <a:xfrm>
            <a:off x="10170341" y="132003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2F260D-2E64-B14D-AA2E-14BC5E7966BB}"/>
              </a:ext>
            </a:extLst>
          </p:cNvPr>
          <p:cNvSpPr/>
          <p:nvPr/>
        </p:nvSpPr>
        <p:spPr>
          <a:xfrm>
            <a:off x="10706204" y="177647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1687FD-F6E4-DC41-9AAE-144A73E38439}"/>
              </a:ext>
            </a:extLst>
          </p:cNvPr>
          <p:cNvSpPr/>
          <p:nvPr/>
        </p:nvSpPr>
        <p:spPr>
          <a:xfrm>
            <a:off x="9696623" y="193929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03489E4-F4D4-5A41-AA98-8AAA9CAEE5F1}"/>
              </a:ext>
            </a:extLst>
          </p:cNvPr>
          <p:cNvSpPr/>
          <p:nvPr/>
        </p:nvSpPr>
        <p:spPr>
          <a:xfrm>
            <a:off x="6878557" y="1575104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357F27D-F86B-0B44-B8AB-FF9A32580408}"/>
              </a:ext>
            </a:extLst>
          </p:cNvPr>
          <p:cNvCxnSpPr>
            <a:stCxn id="14" idx="2"/>
          </p:cNvCxnSpPr>
          <p:nvPr/>
        </p:nvCxnSpPr>
        <p:spPr>
          <a:xfrm rot="10800000" flipV="1">
            <a:off x="4713478" y="3784363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A47E56C-AC70-5D41-8D6C-6B4EE08B1BB8}"/>
              </a:ext>
            </a:extLst>
          </p:cNvPr>
          <p:cNvSpPr/>
          <p:nvPr/>
        </p:nvSpPr>
        <p:spPr>
          <a:xfrm>
            <a:off x="9474610" y="1320034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8A741B-5014-9548-9CA4-2F9D70398A6D}"/>
              </a:ext>
            </a:extLst>
          </p:cNvPr>
          <p:cNvSpPr/>
          <p:nvPr/>
        </p:nvSpPr>
        <p:spPr>
          <a:xfrm>
            <a:off x="11046429" y="118350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E5EE76-45C7-D144-9600-FEBE199F95C6}"/>
              </a:ext>
            </a:extLst>
          </p:cNvPr>
          <p:cNvSpPr/>
          <p:nvPr/>
        </p:nvSpPr>
        <p:spPr>
          <a:xfrm>
            <a:off x="11212666" y="178923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0C0AF3-A1A1-8C4C-B38D-0CC67DC83513}"/>
              </a:ext>
            </a:extLst>
          </p:cNvPr>
          <p:cNvSpPr txBox="1"/>
          <p:nvPr/>
        </p:nvSpPr>
        <p:spPr>
          <a:xfrm>
            <a:off x="2514600" y="4894931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TRAINING DATASET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B9517BAE-7A85-0342-B1F1-DA2720E2DE29}"/>
              </a:ext>
            </a:extLst>
          </p:cNvPr>
          <p:cNvCxnSpPr>
            <a:stCxn id="15" idx="6"/>
          </p:cNvCxnSpPr>
          <p:nvPr/>
        </p:nvCxnSpPr>
        <p:spPr>
          <a:xfrm>
            <a:off x="8754455" y="2462573"/>
            <a:ext cx="1574565" cy="1622789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6FAB37-D268-7C43-9A7F-0CB1A2B36840}"/>
              </a:ext>
            </a:extLst>
          </p:cNvPr>
          <p:cNvSpPr txBox="1"/>
          <p:nvPr/>
        </p:nvSpPr>
        <p:spPr>
          <a:xfrm>
            <a:off x="9331366" y="4037344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TESTING DATASET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5C098CB-BF53-0041-AA75-03FC34E949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55578" y="4243934"/>
            <a:ext cx="2461158" cy="777232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651C3C5-11D4-6C4F-A7AC-82E0CF6B6ACC}"/>
              </a:ext>
            </a:extLst>
          </p:cNvPr>
          <p:cNvCxnSpPr>
            <a:stCxn id="25" idx="4"/>
          </p:cNvCxnSpPr>
          <p:nvPr/>
        </p:nvCxnSpPr>
        <p:spPr>
          <a:xfrm rot="16200000" flipH="1">
            <a:off x="8874701" y="2362161"/>
            <a:ext cx="2400484" cy="91646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9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F32B3BB-1BBF-91FF-F9DB-2BABCA52C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B004116A-BBF3-7247-864E-6EC15E13EBC8}"/>
              </a:ext>
            </a:extLst>
          </p:cNvPr>
          <p:cNvSpPr/>
          <p:nvPr/>
        </p:nvSpPr>
        <p:spPr>
          <a:xfrm>
            <a:off x="341514" y="279841"/>
            <a:ext cx="9498359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BIAS AND VARIANCE: SIMPLE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56334E-9A37-324E-95F7-A6E4E3AFA0E4}"/>
              </a:ext>
            </a:extLst>
          </p:cNvPr>
          <p:cNvCxnSpPr>
            <a:cxnSpLocks/>
          </p:cNvCxnSpPr>
          <p:nvPr/>
        </p:nvCxnSpPr>
        <p:spPr>
          <a:xfrm flipV="1">
            <a:off x="6046126" y="5189585"/>
            <a:ext cx="3722737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E75D7-A600-1E43-8B5F-59D8930E3D63}"/>
              </a:ext>
            </a:extLst>
          </p:cNvPr>
          <p:cNvCxnSpPr/>
          <p:nvPr/>
        </p:nvCxnSpPr>
        <p:spPr>
          <a:xfrm flipH="1" flipV="1">
            <a:off x="6047223" y="1537567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5FE18E8-97C1-7443-BF9B-CCF5C59B3136}"/>
              </a:ext>
            </a:extLst>
          </p:cNvPr>
          <p:cNvSpPr/>
          <p:nvPr/>
        </p:nvSpPr>
        <p:spPr>
          <a:xfrm>
            <a:off x="7263507" y="2984062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1F94A9-578D-3845-8CB7-2B248075DE84}"/>
              </a:ext>
            </a:extLst>
          </p:cNvPr>
          <p:cNvSpPr/>
          <p:nvPr/>
        </p:nvSpPr>
        <p:spPr>
          <a:xfrm>
            <a:off x="7380872" y="440643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59C4B-5E1F-4A49-BBEC-CA3CF814C7A5}"/>
              </a:ext>
            </a:extLst>
          </p:cNvPr>
          <p:cNvSpPr/>
          <p:nvPr/>
        </p:nvSpPr>
        <p:spPr>
          <a:xfrm>
            <a:off x="8641239" y="209074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22629E-DAEA-644F-AF14-739772D43727}"/>
              </a:ext>
            </a:extLst>
          </p:cNvPr>
          <p:cNvSpPr/>
          <p:nvPr/>
        </p:nvSpPr>
        <p:spPr>
          <a:xfrm>
            <a:off x="6579341" y="402010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49E68-98DD-E743-BC29-4A6510CF6FCA}"/>
              </a:ext>
            </a:extLst>
          </p:cNvPr>
          <p:cNvSpPr txBox="1"/>
          <p:nvPr/>
        </p:nvSpPr>
        <p:spPr>
          <a:xfrm>
            <a:off x="5887568" y="5231887"/>
            <a:ext cx="313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F2A38-D59C-E343-8772-8C3801285760}"/>
              </a:ext>
            </a:extLst>
          </p:cNvPr>
          <p:cNvSpPr txBox="1"/>
          <p:nvPr/>
        </p:nvSpPr>
        <p:spPr>
          <a:xfrm rot="16200000">
            <a:off x="4437616" y="2808536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E79DD9-9D77-FF42-8333-E1295838665E}"/>
              </a:ext>
            </a:extLst>
          </p:cNvPr>
          <p:cNvSpPr/>
          <p:nvPr/>
        </p:nvSpPr>
        <p:spPr>
          <a:xfrm>
            <a:off x="8159735" y="299842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62847F-92CA-CE44-85D6-E3153558A604}"/>
              </a:ext>
            </a:extLst>
          </p:cNvPr>
          <p:cNvSpPr/>
          <p:nvPr/>
        </p:nvSpPr>
        <p:spPr>
          <a:xfrm>
            <a:off x="10303838" y="170583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1F2512-A058-5745-9F04-66E3B11738EC}"/>
              </a:ext>
            </a:extLst>
          </p:cNvPr>
          <p:cNvSpPr/>
          <p:nvPr/>
        </p:nvSpPr>
        <p:spPr>
          <a:xfrm>
            <a:off x="9830120" y="232509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980DF1B-21F3-1544-B593-03854E7ED4B5}"/>
              </a:ext>
            </a:extLst>
          </p:cNvPr>
          <p:cNvSpPr/>
          <p:nvPr/>
        </p:nvSpPr>
        <p:spPr>
          <a:xfrm>
            <a:off x="7012054" y="1960900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7D28955-10CD-E34A-A4F2-C70B416CFCC0}"/>
              </a:ext>
            </a:extLst>
          </p:cNvPr>
          <p:cNvCxnSpPr>
            <a:stCxn id="11" idx="2"/>
          </p:cNvCxnSpPr>
          <p:nvPr/>
        </p:nvCxnSpPr>
        <p:spPr>
          <a:xfrm rot="10800000" flipV="1">
            <a:off x="4846975" y="4170159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F17C435-E5EC-1246-B285-E48879EB3758}"/>
              </a:ext>
            </a:extLst>
          </p:cNvPr>
          <p:cNvSpPr/>
          <p:nvPr/>
        </p:nvSpPr>
        <p:spPr>
          <a:xfrm>
            <a:off x="11346163" y="217503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3400E6-A83A-D840-8E89-0B454E7C84F6}"/>
              </a:ext>
            </a:extLst>
          </p:cNvPr>
          <p:cNvSpPr txBox="1"/>
          <p:nvPr/>
        </p:nvSpPr>
        <p:spPr>
          <a:xfrm>
            <a:off x="2742727" y="5222296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TRAINING DATASET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2E143F-307A-FE40-B063-8458F4585126}"/>
              </a:ext>
            </a:extLst>
          </p:cNvPr>
          <p:cNvCxnSpPr/>
          <p:nvPr/>
        </p:nvCxnSpPr>
        <p:spPr>
          <a:xfrm flipV="1">
            <a:off x="6161523" y="1223697"/>
            <a:ext cx="5891868" cy="2860672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1700339-50D3-0946-A3C6-98BA903C3D94}"/>
              </a:ext>
            </a:extLst>
          </p:cNvPr>
          <p:cNvCxnSpPr/>
          <p:nvPr/>
        </p:nvCxnSpPr>
        <p:spPr>
          <a:xfrm rot="10800000">
            <a:off x="8774357" y="1777933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5A8A2C-864C-3944-9DA8-48E6BCD559C8}"/>
              </a:ext>
            </a:extLst>
          </p:cNvPr>
          <p:cNvSpPr txBox="1"/>
          <p:nvPr/>
        </p:nvSpPr>
        <p:spPr>
          <a:xfrm>
            <a:off x="7493074" y="1294701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EF04D32-C419-E947-A918-5F5E5671C7AB}"/>
              </a:ext>
            </a:extLst>
          </p:cNvPr>
          <p:cNvCxnSpPr/>
          <p:nvPr/>
        </p:nvCxnSpPr>
        <p:spPr>
          <a:xfrm>
            <a:off x="8695387" y="2901400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24473D-C55B-884A-9F21-5BAAE6778407}"/>
              </a:ext>
            </a:extLst>
          </p:cNvPr>
          <p:cNvSpPr txBox="1"/>
          <p:nvPr/>
        </p:nvSpPr>
        <p:spPr>
          <a:xfrm>
            <a:off x="8896181" y="4206296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LINEAR REGRESSION MODEL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D031A0B2-4C03-414A-AF95-F90D660FF756}"/>
              </a:ext>
            </a:extLst>
          </p:cNvPr>
          <p:cNvCxnSpPr/>
          <p:nvPr/>
        </p:nvCxnSpPr>
        <p:spPr>
          <a:xfrm rot="10800000" flipV="1">
            <a:off x="5134444" y="4594502"/>
            <a:ext cx="2320605" cy="847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1752614-EA2C-7049-8824-C2F7B7A355A2}"/>
              </a:ext>
            </a:extLst>
          </p:cNvPr>
          <p:cNvSpPr/>
          <p:nvPr/>
        </p:nvSpPr>
        <p:spPr>
          <a:xfrm>
            <a:off x="125909" y="1380131"/>
            <a:ext cx="5457946" cy="2585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Linear Regression model uses a straight line to fit the training dataset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Linear regression model lacks flexibility so it cannot properly fit the data (as the true perfect model does!)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The linear model has a large “bias” which indicates that the model is unable to accurately capture the true relationship between temperature and weekly sales.</a:t>
            </a:r>
          </a:p>
        </p:txBody>
      </p:sp>
    </p:spTree>
    <p:extLst>
      <p:ext uri="{BB962C8B-B14F-4D97-AF65-F5344CB8AC3E}">
        <p14:creationId xmlns:p14="http://schemas.microsoft.com/office/powerpoint/2010/main" val="105695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3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CB36E6A-5321-777A-4C2A-010274B7C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2B977A27-1BC7-7841-A02B-4D913871C26C}"/>
              </a:ext>
            </a:extLst>
          </p:cNvPr>
          <p:cNvSpPr/>
          <p:nvPr/>
        </p:nvSpPr>
        <p:spPr>
          <a:xfrm>
            <a:off x="275870" y="239942"/>
            <a:ext cx="10488778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BIAS AND VARIANCE: COMPLEX MODEL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AD2F74-2BE4-D543-BD00-31B7D2543DEE}"/>
              </a:ext>
            </a:extLst>
          </p:cNvPr>
          <p:cNvCxnSpPr>
            <a:cxnSpLocks/>
          </p:cNvCxnSpPr>
          <p:nvPr/>
        </p:nvCxnSpPr>
        <p:spPr>
          <a:xfrm flipV="1">
            <a:off x="5960629" y="4976472"/>
            <a:ext cx="3326432" cy="439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F2AF2-9DF0-5847-8036-6C2778D68E8F}"/>
              </a:ext>
            </a:extLst>
          </p:cNvPr>
          <p:cNvCxnSpPr/>
          <p:nvPr/>
        </p:nvCxnSpPr>
        <p:spPr>
          <a:xfrm flipH="1" flipV="1">
            <a:off x="5961726" y="1296134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144AC69-E823-544D-8579-E3B52A17B8A5}"/>
              </a:ext>
            </a:extLst>
          </p:cNvPr>
          <p:cNvSpPr/>
          <p:nvPr/>
        </p:nvSpPr>
        <p:spPr>
          <a:xfrm>
            <a:off x="7178010" y="274262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E49FC2-B918-C345-8DAA-270D37EC02E5}"/>
              </a:ext>
            </a:extLst>
          </p:cNvPr>
          <p:cNvSpPr/>
          <p:nvPr/>
        </p:nvSpPr>
        <p:spPr>
          <a:xfrm>
            <a:off x="7295375" y="416500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7BC07-8E3A-4442-8746-3611A0FA9D2F}"/>
              </a:ext>
            </a:extLst>
          </p:cNvPr>
          <p:cNvSpPr/>
          <p:nvPr/>
        </p:nvSpPr>
        <p:spPr>
          <a:xfrm>
            <a:off x="8555742" y="184930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8C0AE1-DDC7-8643-8BE0-E26256CD0AD7}"/>
              </a:ext>
            </a:extLst>
          </p:cNvPr>
          <p:cNvSpPr/>
          <p:nvPr/>
        </p:nvSpPr>
        <p:spPr>
          <a:xfrm>
            <a:off x="6493844" y="377866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0230-6E99-BC47-90F3-01B778668132}"/>
              </a:ext>
            </a:extLst>
          </p:cNvPr>
          <p:cNvSpPr txBox="1"/>
          <p:nvPr/>
        </p:nvSpPr>
        <p:spPr>
          <a:xfrm>
            <a:off x="6157501" y="5003089"/>
            <a:ext cx="303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156DB-A0D9-C748-AC84-E12758693B78}"/>
              </a:ext>
            </a:extLst>
          </p:cNvPr>
          <p:cNvSpPr txBox="1"/>
          <p:nvPr/>
        </p:nvSpPr>
        <p:spPr>
          <a:xfrm rot="16200000">
            <a:off x="4208473" y="2662476"/>
            <a:ext cx="27187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276B84-6E0E-3147-9283-60219E10725C}"/>
              </a:ext>
            </a:extLst>
          </p:cNvPr>
          <p:cNvSpPr/>
          <p:nvPr/>
        </p:nvSpPr>
        <p:spPr>
          <a:xfrm>
            <a:off x="8074238" y="275699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497103-32CD-0841-B284-2176D0A0765B}"/>
              </a:ext>
            </a:extLst>
          </p:cNvPr>
          <p:cNvSpPr/>
          <p:nvPr/>
        </p:nvSpPr>
        <p:spPr>
          <a:xfrm>
            <a:off x="10218341" y="146439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7A7146-0971-E54B-99D2-05D8F8BD7039}"/>
              </a:ext>
            </a:extLst>
          </p:cNvPr>
          <p:cNvSpPr/>
          <p:nvPr/>
        </p:nvSpPr>
        <p:spPr>
          <a:xfrm>
            <a:off x="9744623" y="208365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4B62525-CFE5-1348-B4C2-FC0415BB51DF}"/>
              </a:ext>
            </a:extLst>
          </p:cNvPr>
          <p:cNvSpPr/>
          <p:nvPr/>
        </p:nvSpPr>
        <p:spPr>
          <a:xfrm>
            <a:off x="6926557" y="171946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0977550-5623-D948-87D5-AF39B652E5BE}"/>
              </a:ext>
            </a:extLst>
          </p:cNvPr>
          <p:cNvCxnSpPr>
            <a:stCxn id="11" idx="2"/>
          </p:cNvCxnSpPr>
          <p:nvPr/>
        </p:nvCxnSpPr>
        <p:spPr>
          <a:xfrm rot="10800000" flipV="1">
            <a:off x="4761478" y="3928726"/>
            <a:ext cx="1732366" cy="125859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5DE9E51-2D54-BF45-BF66-34AA300A3D03}"/>
              </a:ext>
            </a:extLst>
          </p:cNvPr>
          <p:cNvSpPr/>
          <p:nvPr/>
        </p:nvSpPr>
        <p:spPr>
          <a:xfrm>
            <a:off x="11260666" y="193359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07E824-281C-A94E-B15F-74A7D9C2E158}"/>
              </a:ext>
            </a:extLst>
          </p:cNvPr>
          <p:cNvSpPr txBox="1"/>
          <p:nvPr/>
        </p:nvSpPr>
        <p:spPr>
          <a:xfrm>
            <a:off x="2657230" y="4980863"/>
            <a:ext cx="224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TRAINING DATASET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7478C11D-CD28-C942-AF88-6833B4EF6E08}"/>
              </a:ext>
            </a:extLst>
          </p:cNvPr>
          <p:cNvCxnSpPr/>
          <p:nvPr/>
        </p:nvCxnSpPr>
        <p:spPr>
          <a:xfrm rot="10800000">
            <a:off x="8688860" y="153650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C1CBDE-8CFA-6F43-B85B-DF806F1381DF}"/>
              </a:ext>
            </a:extLst>
          </p:cNvPr>
          <p:cNvSpPr txBox="1"/>
          <p:nvPr/>
        </p:nvSpPr>
        <p:spPr>
          <a:xfrm>
            <a:off x="7407577" y="105326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31A3C59-3DD3-F440-AA82-C16833F2ABD4}"/>
              </a:ext>
            </a:extLst>
          </p:cNvPr>
          <p:cNvCxnSpPr/>
          <p:nvPr/>
        </p:nvCxnSpPr>
        <p:spPr>
          <a:xfrm>
            <a:off x="7407577" y="3778668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CCD034-1EDB-9747-8D67-431A248F7E36}"/>
              </a:ext>
            </a:extLst>
          </p:cNvPr>
          <p:cNvSpPr txBox="1"/>
          <p:nvPr/>
        </p:nvSpPr>
        <p:spPr>
          <a:xfrm>
            <a:off x="8810684" y="396486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HIGH ORDER POLYNOMIAL MODEL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9B60E93-653A-5B4D-ABDD-EFB142914132}"/>
              </a:ext>
            </a:extLst>
          </p:cNvPr>
          <p:cNvSpPr/>
          <p:nvPr/>
        </p:nvSpPr>
        <p:spPr>
          <a:xfrm>
            <a:off x="6495643" y="1594331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E4F9F99C-04B5-0E48-9D07-E72C1B0C6329}"/>
              </a:ext>
            </a:extLst>
          </p:cNvPr>
          <p:cNvCxnSpPr>
            <a:stCxn id="8" idx="4"/>
          </p:cNvCxnSpPr>
          <p:nvPr/>
        </p:nvCxnSpPr>
        <p:spPr>
          <a:xfrm rot="5400000">
            <a:off x="5824874" y="3637129"/>
            <a:ext cx="784613" cy="2440591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78128-B411-9742-91B4-1FB4F2091748}"/>
              </a:ext>
            </a:extLst>
          </p:cNvPr>
          <p:cNvSpPr/>
          <p:nvPr/>
        </p:nvSpPr>
        <p:spPr>
          <a:xfrm>
            <a:off x="269885" y="1507805"/>
            <a:ext cx="4363808" cy="1477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High order polynomial model is able to have a very small bias and can perfectly fit the training dataset.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High-order polynomial model is very flexible </a:t>
            </a:r>
          </a:p>
        </p:txBody>
      </p:sp>
    </p:spTree>
    <p:extLst>
      <p:ext uri="{BB962C8B-B14F-4D97-AF65-F5344CB8AC3E}">
        <p14:creationId xmlns:p14="http://schemas.microsoft.com/office/powerpoint/2010/main" val="185111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20E0BC8D-2BF8-065F-2A7B-D5F1C572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899"/>
          <a:stretch/>
        </p:blipFill>
        <p:spPr>
          <a:xfrm>
            <a:off x="0" y="0"/>
            <a:ext cx="12192001" cy="4876104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8D4CB51-D180-0E41-8B77-DFC4B121C6DE}"/>
              </a:ext>
            </a:extLst>
          </p:cNvPr>
          <p:cNvSpPr/>
          <p:nvPr/>
        </p:nvSpPr>
        <p:spPr>
          <a:xfrm>
            <a:off x="413136" y="99969"/>
            <a:ext cx="11644979" cy="95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BIAS AND VARIANCE: MODEL #1 Vs. MODEL #2 DURING TRAINING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AE7E3A-8B01-6043-923B-9A0C3CD666CE}"/>
              </a:ext>
            </a:extLst>
          </p:cNvPr>
          <p:cNvCxnSpPr/>
          <p:nvPr/>
        </p:nvCxnSpPr>
        <p:spPr>
          <a:xfrm flipV="1">
            <a:off x="6207328" y="5035678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C8C895-F7DE-274E-8883-47A64AD7F57C}"/>
              </a:ext>
            </a:extLst>
          </p:cNvPr>
          <p:cNvCxnSpPr/>
          <p:nvPr/>
        </p:nvCxnSpPr>
        <p:spPr>
          <a:xfrm flipH="1" flipV="1">
            <a:off x="6208425" y="1383660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3790A4B-2E30-C64F-9C01-696008A680D1}"/>
              </a:ext>
            </a:extLst>
          </p:cNvPr>
          <p:cNvSpPr/>
          <p:nvPr/>
        </p:nvSpPr>
        <p:spPr>
          <a:xfrm>
            <a:off x="7424709" y="283015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727B6-96FC-E744-93D5-CD07AD20483D}"/>
              </a:ext>
            </a:extLst>
          </p:cNvPr>
          <p:cNvSpPr/>
          <p:nvPr/>
        </p:nvSpPr>
        <p:spPr>
          <a:xfrm>
            <a:off x="7542074" y="4252526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49BD99-0A41-D14A-B360-595D229CD50A}"/>
              </a:ext>
            </a:extLst>
          </p:cNvPr>
          <p:cNvSpPr/>
          <p:nvPr/>
        </p:nvSpPr>
        <p:spPr>
          <a:xfrm>
            <a:off x="8802441" y="193683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60BA1F6-3471-4840-8C04-0D47C7D7DF1B}"/>
              </a:ext>
            </a:extLst>
          </p:cNvPr>
          <p:cNvSpPr/>
          <p:nvPr/>
        </p:nvSpPr>
        <p:spPr>
          <a:xfrm>
            <a:off x="6740543" y="386619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4C7ED-4799-D64F-8566-20211FD99736}"/>
              </a:ext>
            </a:extLst>
          </p:cNvPr>
          <p:cNvSpPr txBox="1"/>
          <p:nvPr/>
        </p:nvSpPr>
        <p:spPr>
          <a:xfrm>
            <a:off x="6543348" y="5088510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C3199-E5D5-0C4D-9EFA-8B5EE5BAC5A2}"/>
              </a:ext>
            </a:extLst>
          </p:cNvPr>
          <p:cNvSpPr txBox="1"/>
          <p:nvPr/>
        </p:nvSpPr>
        <p:spPr>
          <a:xfrm rot="16200000">
            <a:off x="5003469" y="2737794"/>
            <a:ext cx="2276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WEEKLY SALES</a:t>
            </a:r>
          </a:p>
          <a:p>
            <a:endParaRPr lang="en-CA" sz="2000" b="1" dirty="0">
              <a:solidFill>
                <a:srgbClr val="00206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7992D3-D457-5243-9240-F3CE6F10CE01}"/>
              </a:ext>
            </a:extLst>
          </p:cNvPr>
          <p:cNvSpPr/>
          <p:nvPr/>
        </p:nvSpPr>
        <p:spPr>
          <a:xfrm>
            <a:off x="8320937" y="2844521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F9A868-DFAF-944C-9F67-166874D619E5}"/>
              </a:ext>
            </a:extLst>
          </p:cNvPr>
          <p:cNvSpPr/>
          <p:nvPr/>
        </p:nvSpPr>
        <p:spPr>
          <a:xfrm>
            <a:off x="10465040" y="155192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90AA23-F2D1-DC40-A473-A1D99EB131EB}"/>
              </a:ext>
            </a:extLst>
          </p:cNvPr>
          <p:cNvSpPr/>
          <p:nvPr/>
        </p:nvSpPr>
        <p:spPr>
          <a:xfrm>
            <a:off x="9991322" y="2171183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5FD9D3F-D552-1740-ACF1-A52D5EC92BEF}"/>
              </a:ext>
            </a:extLst>
          </p:cNvPr>
          <p:cNvSpPr/>
          <p:nvPr/>
        </p:nvSpPr>
        <p:spPr>
          <a:xfrm>
            <a:off x="7173256" y="1806993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8530D1-8BE6-F946-9208-45770D34C711}"/>
              </a:ext>
            </a:extLst>
          </p:cNvPr>
          <p:cNvSpPr/>
          <p:nvPr/>
        </p:nvSpPr>
        <p:spPr>
          <a:xfrm>
            <a:off x="11507365" y="2021124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78415A5-7E30-654E-A9BC-4390850A4F77}"/>
              </a:ext>
            </a:extLst>
          </p:cNvPr>
          <p:cNvCxnSpPr/>
          <p:nvPr/>
        </p:nvCxnSpPr>
        <p:spPr>
          <a:xfrm rot="10800000">
            <a:off x="8591165" y="1496394"/>
            <a:ext cx="1234263" cy="661772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BB37EB-978C-C548-A66B-9DB67DA47741}"/>
              </a:ext>
            </a:extLst>
          </p:cNvPr>
          <p:cNvSpPr txBox="1"/>
          <p:nvPr/>
        </p:nvSpPr>
        <p:spPr>
          <a:xfrm>
            <a:off x="7100328" y="1030678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6ADACE0-3DA9-254B-AA28-56D5FC4A8774}"/>
              </a:ext>
            </a:extLst>
          </p:cNvPr>
          <p:cNvCxnSpPr/>
          <p:nvPr/>
        </p:nvCxnSpPr>
        <p:spPr>
          <a:xfrm>
            <a:off x="7654276" y="3866194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0F0C76-9300-5847-9B88-66E882B0408A}"/>
              </a:ext>
            </a:extLst>
          </p:cNvPr>
          <p:cNvSpPr txBox="1"/>
          <p:nvPr/>
        </p:nvSpPr>
        <p:spPr>
          <a:xfrm>
            <a:off x="9057383" y="4052389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HIGH ORDER POLYNOMIAL MODEL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8BE7555-6213-E64C-82F3-822B025E34B0}"/>
              </a:ext>
            </a:extLst>
          </p:cNvPr>
          <p:cNvSpPr/>
          <p:nvPr/>
        </p:nvSpPr>
        <p:spPr>
          <a:xfrm>
            <a:off x="6742342" y="1681857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BA28E-1256-2641-95BA-33C477AC0DC4}"/>
              </a:ext>
            </a:extLst>
          </p:cNvPr>
          <p:cNvCxnSpPr/>
          <p:nvPr/>
        </p:nvCxnSpPr>
        <p:spPr>
          <a:xfrm flipV="1">
            <a:off x="755099" y="5030482"/>
            <a:ext cx="4795616" cy="3271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42F027-2FF4-CB4F-A313-BA9CBC8BA57C}"/>
              </a:ext>
            </a:extLst>
          </p:cNvPr>
          <p:cNvCxnSpPr/>
          <p:nvPr/>
        </p:nvCxnSpPr>
        <p:spPr>
          <a:xfrm flipH="1" flipV="1">
            <a:off x="756196" y="1378464"/>
            <a:ext cx="18138" cy="3706956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AFADAE1-43A5-3745-98FF-04CEBD43F379}"/>
              </a:ext>
            </a:extLst>
          </p:cNvPr>
          <p:cNvSpPr/>
          <p:nvPr/>
        </p:nvSpPr>
        <p:spPr>
          <a:xfrm>
            <a:off x="1972480" y="2824959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556A72-D154-2847-99FC-7A99EA24B005}"/>
              </a:ext>
            </a:extLst>
          </p:cNvPr>
          <p:cNvSpPr/>
          <p:nvPr/>
        </p:nvSpPr>
        <p:spPr>
          <a:xfrm>
            <a:off x="2089845" y="4247330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6237C1-BD1F-EC49-9ECB-F637315B6B72}"/>
              </a:ext>
            </a:extLst>
          </p:cNvPr>
          <p:cNvSpPr/>
          <p:nvPr/>
        </p:nvSpPr>
        <p:spPr>
          <a:xfrm>
            <a:off x="3350212" y="193163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E4B8D-FED2-F740-B95C-37CC1A12738C}"/>
              </a:ext>
            </a:extLst>
          </p:cNvPr>
          <p:cNvSpPr txBox="1"/>
          <p:nvPr/>
        </p:nvSpPr>
        <p:spPr>
          <a:xfrm>
            <a:off x="1714308" y="5117575"/>
            <a:ext cx="27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12B0F0-DA48-DB42-A504-B65AE743D4A4}"/>
              </a:ext>
            </a:extLst>
          </p:cNvPr>
          <p:cNvSpPr txBox="1"/>
          <p:nvPr/>
        </p:nvSpPr>
        <p:spPr>
          <a:xfrm rot="16200000">
            <a:off x="-745105" y="2619560"/>
            <a:ext cx="2545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037917-CAF0-E744-84D7-C7BA44101B6B}"/>
              </a:ext>
            </a:extLst>
          </p:cNvPr>
          <p:cNvSpPr/>
          <p:nvPr/>
        </p:nvSpPr>
        <p:spPr>
          <a:xfrm>
            <a:off x="2868708" y="2839325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691E42-47D3-0741-953C-676D4B2C3EC8}"/>
              </a:ext>
            </a:extLst>
          </p:cNvPr>
          <p:cNvSpPr/>
          <p:nvPr/>
        </p:nvSpPr>
        <p:spPr>
          <a:xfrm>
            <a:off x="5012811" y="154672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3A154F-1B1C-AE47-A23F-6FD9EEFAE25E}"/>
              </a:ext>
            </a:extLst>
          </p:cNvPr>
          <p:cNvSpPr/>
          <p:nvPr/>
        </p:nvSpPr>
        <p:spPr>
          <a:xfrm>
            <a:off x="4539093" y="2165987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5F3DD23-6F35-D841-B2F1-F687E4978D77}"/>
              </a:ext>
            </a:extLst>
          </p:cNvPr>
          <p:cNvSpPr/>
          <p:nvPr/>
        </p:nvSpPr>
        <p:spPr>
          <a:xfrm>
            <a:off x="1721027" y="1801797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F32887-4CC5-B243-8CD0-FD843A403352}"/>
              </a:ext>
            </a:extLst>
          </p:cNvPr>
          <p:cNvCxnSpPr/>
          <p:nvPr/>
        </p:nvCxnSpPr>
        <p:spPr>
          <a:xfrm flipV="1">
            <a:off x="188625" y="1662865"/>
            <a:ext cx="5362090" cy="268305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9969A86-6139-5041-9FDC-012B9AD19791}"/>
              </a:ext>
            </a:extLst>
          </p:cNvPr>
          <p:cNvCxnSpPr/>
          <p:nvPr/>
        </p:nvCxnSpPr>
        <p:spPr>
          <a:xfrm rot="10800000">
            <a:off x="3483330" y="1618830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B4A604-643C-5F4E-8BAE-70C50DB4FDE4}"/>
              </a:ext>
            </a:extLst>
          </p:cNvPr>
          <p:cNvSpPr txBox="1"/>
          <p:nvPr/>
        </p:nvSpPr>
        <p:spPr>
          <a:xfrm>
            <a:off x="2089845" y="1115341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76FA5938-F42B-5249-A9EF-897A75A9A2B4}"/>
              </a:ext>
            </a:extLst>
          </p:cNvPr>
          <p:cNvCxnSpPr/>
          <p:nvPr/>
        </p:nvCxnSpPr>
        <p:spPr>
          <a:xfrm>
            <a:off x="3404360" y="2742297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E792E5-2BD9-5047-8236-18AEBC0149A4}"/>
              </a:ext>
            </a:extLst>
          </p:cNvPr>
          <p:cNvSpPr txBox="1"/>
          <p:nvPr/>
        </p:nvSpPr>
        <p:spPr>
          <a:xfrm>
            <a:off x="3605154" y="4047193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LINEAR REGRESSION MODEL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F0055C-364C-E346-923A-4D3C7375A83C}"/>
              </a:ext>
            </a:extLst>
          </p:cNvPr>
          <p:cNvCxnSpPr>
            <a:stCxn id="26" idx="4"/>
          </p:cNvCxnSpPr>
          <p:nvPr/>
        </p:nvCxnSpPr>
        <p:spPr>
          <a:xfrm flipH="1">
            <a:off x="2114166" y="3125077"/>
            <a:ext cx="414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81EEC-8FC8-D349-BA44-06A932479F83}"/>
              </a:ext>
            </a:extLst>
          </p:cNvPr>
          <p:cNvCxnSpPr>
            <a:stCxn id="34" idx="1"/>
          </p:cNvCxnSpPr>
          <p:nvPr/>
        </p:nvCxnSpPr>
        <p:spPr>
          <a:xfrm flipH="1">
            <a:off x="2230225" y="3478456"/>
            <a:ext cx="27120" cy="7889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FE9BC5-CA9A-F842-A1E9-5886026400ED}"/>
              </a:ext>
            </a:extLst>
          </p:cNvPr>
          <p:cNvCxnSpPr>
            <a:stCxn id="28" idx="4"/>
          </p:cNvCxnSpPr>
          <p:nvPr/>
        </p:nvCxnSpPr>
        <p:spPr>
          <a:xfrm>
            <a:off x="3492312" y="2231755"/>
            <a:ext cx="0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E7CB4F9-1988-4846-9811-6D13FD345924}"/>
              </a:ext>
            </a:extLst>
          </p:cNvPr>
          <p:cNvCxnSpPr/>
          <p:nvPr/>
        </p:nvCxnSpPr>
        <p:spPr>
          <a:xfrm>
            <a:off x="2997012" y="2817099"/>
            <a:ext cx="901" cy="1549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593F73-6AE0-8E43-9126-CCB8E4B9076A}"/>
              </a:ext>
            </a:extLst>
          </p:cNvPr>
          <p:cNvCxnSpPr/>
          <p:nvPr/>
        </p:nvCxnSpPr>
        <p:spPr>
          <a:xfrm flipH="1">
            <a:off x="1454271" y="3695719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721B73C-EEDC-584C-9E56-6D60DAE8C6CF}"/>
              </a:ext>
            </a:extLst>
          </p:cNvPr>
          <p:cNvSpPr/>
          <p:nvPr/>
        </p:nvSpPr>
        <p:spPr>
          <a:xfrm>
            <a:off x="1288314" y="3860998"/>
            <a:ext cx="284199" cy="30011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82F7F77-6BB5-394D-BDFC-41DB8059FF89}"/>
              </a:ext>
            </a:extLst>
          </p:cNvPr>
          <p:cNvCxnSpPr/>
          <p:nvPr/>
        </p:nvCxnSpPr>
        <p:spPr>
          <a:xfrm flipH="1">
            <a:off x="4680181" y="2070867"/>
            <a:ext cx="416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2CB05F-E6A5-E746-9108-C37B0A08E024}"/>
              </a:ext>
            </a:extLst>
          </p:cNvPr>
          <p:cNvCxnSpPr>
            <a:endCxn id="32" idx="4"/>
          </p:cNvCxnSpPr>
          <p:nvPr/>
        </p:nvCxnSpPr>
        <p:spPr>
          <a:xfrm>
            <a:off x="5154911" y="1635178"/>
            <a:ext cx="0" cy="21166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5602DC-F72D-2048-BE3B-52A19296EE63}"/>
              </a:ext>
            </a:extLst>
          </p:cNvPr>
          <p:cNvSpPr txBox="1"/>
          <p:nvPr/>
        </p:nvSpPr>
        <p:spPr>
          <a:xfrm>
            <a:off x="1306950" y="5457531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SUM OF SQUARES (LARGE)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DA8ADC-AF71-3E44-88FC-9354E22DA6FF}"/>
              </a:ext>
            </a:extLst>
          </p:cNvPr>
          <p:cNvSpPr txBox="1"/>
          <p:nvPr/>
        </p:nvSpPr>
        <p:spPr>
          <a:xfrm>
            <a:off x="6237576" y="5486400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SUM OF SQUARES (SMALL ~0)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0BDC94-946C-7E49-8430-51ABFAAF19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79589" y="5110328"/>
            <a:ext cx="803737" cy="75664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CA46E8F-D38E-0441-A154-A83A6D6799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3088" y="5075613"/>
            <a:ext cx="784893" cy="8171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EAC5E1F-3892-484D-A400-091448EA871D}"/>
              </a:ext>
            </a:extLst>
          </p:cNvPr>
          <p:cNvSpPr txBox="1"/>
          <p:nvPr/>
        </p:nvSpPr>
        <p:spPr>
          <a:xfrm>
            <a:off x="1644585" y="5911187"/>
            <a:ext cx="891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  <a:latin typeface="Montserrat"/>
              </a:rPr>
              <a:t>THIS IS NOT THE WHOLE STORY!!</a:t>
            </a:r>
          </a:p>
        </p:txBody>
      </p:sp>
    </p:spTree>
    <p:extLst>
      <p:ext uri="{BB962C8B-B14F-4D97-AF65-F5344CB8AC3E}">
        <p14:creationId xmlns:p14="http://schemas.microsoft.com/office/powerpoint/2010/main" val="15226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92C042BC-710C-C39C-2FE6-CABB4916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E58C1744-F9B4-8349-9A40-F49E53D80E5D}"/>
              </a:ext>
            </a:extLst>
          </p:cNvPr>
          <p:cNvSpPr/>
          <p:nvPr/>
        </p:nvSpPr>
        <p:spPr>
          <a:xfrm>
            <a:off x="417915" y="88279"/>
            <a:ext cx="9719202" cy="1588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BIAS AND VARIANCE: MODEL #1 Vs. MODEL #2 DURING TESTING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6E8DFE-AF77-B74F-8D81-090119D4B830}"/>
              </a:ext>
            </a:extLst>
          </p:cNvPr>
          <p:cNvCxnSpPr/>
          <p:nvPr/>
        </p:nvCxnSpPr>
        <p:spPr>
          <a:xfrm flipV="1">
            <a:off x="6403377" y="4869393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944A30-A529-B147-911D-794F15D2F17A}"/>
              </a:ext>
            </a:extLst>
          </p:cNvPr>
          <p:cNvCxnSpPr/>
          <p:nvPr/>
        </p:nvCxnSpPr>
        <p:spPr>
          <a:xfrm flipH="1" flipV="1">
            <a:off x="6404474" y="1217375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E1D150-76B9-6549-9F46-760B00BB1283}"/>
              </a:ext>
            </a:extLst>
          </p:cNvPr>
          <p:cNvSpPr txBox="1"/>
          <p:nvPr/>
        </p:nvSpPr>
        <p:spPr>
          <a:xfrm>
            <a:off x="6390595" y="4923762"/>
            <a:ext cx="176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581EB-0BE7-7A4A-BD19-972254CAE30E}"/>
              </a:ext>
            </a:extLst>
          </p:cNvPr>
          <p:cNvSpPr txBox="1"/>
          <p:nvPr/>
        </p:nvSpPr>
        <p:spPr>
          <a:xfrm rot="16200000">
            <a:off x="5292340" y="2839807"/>
            <a:ext cx="1770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8CF7D6C-2EE8-934A-987C-DA54745ADA10}"/>
              </a:ext>
            </a:extLst>
          </p:cNvPr>
          <p:cNvSpPr/>
          <p:nvPr/>
        </p:nvSpPr>
        <p:spPr>
          <a:xfrm>
            <a:off x="7369305" y="1640708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6B3F5B53-98D1-DA48-97C1-38C13428C2BE}"/>
              </a:ext>
            </a:extLst>
          </p:cNvPr>
          <p:cNvCxnSpPr/>
          <p:nvPr/>
        </p:nvCxnSpPr>
        <p:spPr>
          <a:xfrm rot="10800000">
            <a:off x="9131608" y="1457741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67FEEB-F455-7247-A439-06B43DFDDE8E}"/>
              </a:ext>
            </a:extLst>
          </p:cNvPr>
          <p:cNvSpPr txBox="1"/>
          <p:nvPr/>
        </p:nvSpPr>
        <p:spPr>
          <a:xfrm>
            <a:off x="7850325" y="974509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DD935A2-7B3A-BF4E-9DEB-F462CB0DA7BD}"/>
              </a:ext>
            </a:extLst>
          </p:cNvPr>
          <p:cNvCxnSpPr/>
          <p:nvPr/>
        </p:nvCxnSpPr>
        <p:spPr>
          <a:xfrm>
            <a:off x="7850325" y="3699909"/>
            <a:ext cx="1403107" cy="686450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DC2DB9-7E94-D24B-B428-6E55600680BF}"/>
              </a:ext>
            </a:extLst>
          </p:cNvPr>
          <p:cNvSpPr txBox="1"/>
          <p:nvPr/>
        </p:nvSpPr>
        <p:spPr>
          <a:xfrm>
            <a:off x="9253432" y="3886104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HIGH ORDER POLYNOMIAL MODEL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198CDAB-8628-8540-B067-B3FE76861058}"/>
              </a:ext>
            </a:extLst>
          </p:cNvPr>
          <p:cNvSpPr/>
          <p:nvPr/>
        </p:nvSpPr>
        <p:spPr>
          <a:xfrm>
            <a:off x="6938391" y="1515572"/>
            <a:ext cx="4990583" cy="2897404"/>
          </a:xfrm>
          <a:custGeom>
            <a:avLst/>
            <a:gdLst>
              <a:gd name="connsiteX0" fmla="*/ 9008 w 4990583"/>
              <a:gd name="connsiteY0" fmla="*/ 2897404 h 2897404"/>
              <a:gd name="connsiteX1" fmla="*/ 132833 w 4990583"/>
              <a:gd name="connsiteY1" fmla="*/ 2325904 h 2897404"/>
              <a:gd name="connsiteX2" fmla="*/ 932933 w 4990583"/>
              <a:gd name="connsiteY2" fmla="*/ 2754529 h 2897404"/>
              <a:gd name="connsiteX3" fmla="*/ 809108 w 4990583"/>
              <a:gd name="connsiteY3" fmla="*/ 1287679 h 2897404"/>
              <a:gd name="connsiteX4" fmla="*/ 1752083 w 4990583"/>
              <a:gd name="connsiteY4" fmla="*/ 1306729 h 2897404"/>
              <a:gd name="connsiteX5" fmla="*/ 2199758 w 4990583"/>
              <a:gd name="connsiteY5" fmla="*/ 392329 h 2897404"/>
              <a:gd name="connsiteX6" fmla="*/ 3390383 w 4990583"/>
              <a:gd name="connsiteY6" fmla="*/ 649504 h 2897404"/>
              <a:gd name="connsiteX7" fmla="*/ 3895208 w 4990583"/>
              <a:gd name="connsiteY7" fmla="*/ 1804 h 2897404"/>
              <a:gd name="connsiteX8" fmla="*/ 4990583 w 4990583"/>
              <a:gd name="connsiteY8" fmla="*/ 478054 h 28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90583" h="2897404">
                <a:moveTo>
                  <a:pt x="9008" y="2897404"/>
                </a:moveTo>
                <a:cubicBezTo>
                  <a:pt x="-6073" y="2623560"/>
                  <a:pt x="-21154" y="2349716"/>
                  <a:pt x="132833" y="2325904"/>
                </a:cubicBezTo>
                <a:cubicBezTo>
                  <a:pt x="286820" y="2302092"/>
                  <a:pt x="820221" y="2927567"/>
                  <a:pt x="932933" y="2754529"/>
                </a:cubicBezTo>
                <a:cubicBezTo>
                  <a:pt x="1045646" y="2581491"/>
                  <a:pt x="672583" y="1528979"/>
                  <a:pt x="809108" y="1287679"/>
                </a:cubicBezTo>
                <a:cubicBezTo>
                  <a:pt x="945633" y="1046379"/>
                  <a:pt x="1520308" y="1455954"/>
                  <a:pt x="1752083" y="1306729"/>
                </a:cubicBezTo>
                <a:cubicBezTo>
                  <a:pt x="1983858" y="1157504"/>
                  <a:pt x="1926708" y="501866"/>
                  <a:pt x="2199758" y="392329"/>
                </a:cubicBezTo>
                <a:cubicBezTo>
                  <a:pt x="2472808" y="282792"/>
                  <a:pt x="3107808" y="714591"/>
                  <a:pt x="3390383" y="649504"/>
                </a:cubicBezTo>
                <a:cubicBezTo>
                  <a:pt x="3672958" y="584416"/>
                  <a:pt x="3628508" y="30379"/>
                  <a:pt x="3895208" y="1804"/>
                </a:cubicBezTo>
                <a:cubicBezTo>
                  <a:pt x="4161908" y="-26771"/>
                  <a:pt x="4882633" y="290729"/>
                  <a:pt x="4990583" y="478054"/>
                </a:cubicBezTo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39B3A7-D7A4-D948-85D8-F63A0D28AE95}"/>
              </a:ext>
            </a:extLst>
          </p:cNvPr>
          <p:cNvCxnSpPr/>
          <p:nvPr/>
        </p:nvCxnSpPr>
        <p:spPr>
          <a:xfrm flipV="1">
            <a:off x="951148" y="4864197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DED96-142E-0D4D-9FA4-4B3471036F51}"/>
              </a:ext>
            </a:extLst>
          </p:cNvPr>
          <p:cNvCxnSpPr/>
          <p:nvPr/>
        </p:nvCxnSpPr>
        <p:spPr>
          <a:xfrm flipH="1" flipV="1">
            <a:off x="952245" y="1212179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5B5D1DD-EA0A-4C40-8167-6A0D608229D3}"/>
              </a:ext>
            </a:extLst>
          </p:cNvPr>
          <p:cNvSpPr/>
          <p:nvPr/>
        </p:nvSpPr>
        <p:spPr>
          <a:xfrm>
            <a:off x="1789425" y="2805717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107E48-73ED-7E46-9A3D-E7D1EEA9F02A}"/>
              </a:ext>
            </a:extLst>
          </p:cNvPr>
          <p:cNvSpPr/>
          <p:nvPr/>
        </p:nvSpPr>
        <p:spPr>
          <a:xfrm>
            <a:off x="3085922" y="354343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4ABDA8-C089-6542-BFE2-028A192CE56E}"/>
              </a:ext>
            </a:extLst>
          </p:cNvPr>
          <p:cNvSpPr/>
          <p:nvPr/>
        </p:nvSpPr>
        <p:spPr>
          <a:xfrm>
            <a:off x="3279390" y="1947025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6041B-5332-BD45-B32F-DBE266FFF515}"/>
              </a:ext>
            </a:extLst>
          </p:cNvPr>
          <p:cNvSpPr txBox="1"/>
          <p:nvPr/>
        </p:nvSpPr>
        <p:spPr>
          <a:xfrm>
            <a:off x="1910357" y="4951290"/>
            <a:ext cx="176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TEMPERATURE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98D11-675C-2F44-BBF0-3EE270738DA1}"/>
              </a:ext>
            </a:extLst>
          </p:cNvPr>
          <p:cNvSpPr txBox="1"/>
          <p:nvPr/>
        </p:nvSpPr>
        <p:spPr>
          <a:xfrm rot="16200000">
            <a:off x="-181712" y="2773102"/>
            <a:ext cx="1770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rgbClr val="002060"/>
                </a:solidFill>
              </a:rPr>
              <a:t>WEEKLY SALES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60E634-251B-764F-96DF-ABD8DD63F516}"/>
              </a:ext>
            </a:extLst>
          </p:cNvPr>
          <p:cNvSpPr/>
          <p:nvPr/>
        </p:nvSpPr>
        <p:spPr>
          <a:xfrm>
            <a:off x="4917843" y="1226109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CE5719-86BB-614B-861B-33204A508570}"/>
              </a:ext>
            </a:extLst>
          </p:cNvPr>
          <p:cNvSpPr/>
          <p:nvPr/>
        </p:nvSpPr>
        <p:spPr>
          <a:xfrm>
            <a:off x="4734130" y="217508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C6EBCBA-480C-4945-AE68-86EB1800CB2E}"/>
              </a:ext>
            </a:extLst>
          </p:cNvPr>
          <p:cNvSpPr/>
          <p:nvPr/>
        </p:nvSpPr>
        <p:spPr>
          <a:xfrm>
            <a:off x="1917076" y="1635512"/>
            <a:ext cx="4236135" cy="2936199"/>
          </a:xfrm>
          <a:custGeom>
            <a:avLst/>
            <a:gdLst>
              <a:gd name="connsiteX0" fmla="*/ 0 w 5191125"/>
              <a:gd name="connsiteY0" fmla="*/ 3108613 h 3108613"/>
              <a:gd name="connsiteX1" fmla="*/ 657225 w 5191125"/>
              <a:gd name="connsiteY1" fmla="*/ 1775113 h 3108613"/>
              <a:gd name="connsiteX2" fmla="*/ 2085975 w 5191125"/>
              <a:gd name="connsiteY2" fmla="*/ 755938 h 3108613"/>
              <a:gd name="connsiteX3" fmla="*/ 3933825 w 5191125"/>
              <a:gd name="connsiteY3" fmla="*/ 213013 h 3108613"/>
              <a:gd name="connsiteX4" fmla="*/ 5191125 w 5191125"/>
              <a:gd name="connsiteY4" fmla="*/ 32038 h 31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25" h="3108613">
                <a:moveTo>
                  <a:pt x="0" y="3108613"/>
                </a:moveTo>
                <a:cubicBezTo>
                  <a:pt x="154781" y="2637919"/>
                  <a:pt x="309563" y="2167225"/>
                  <a:pt x="657225" y="1775113"/>
                </a:cubicBezTo>
                <a:cubicBezTo>
                  <a:pt x="1004887" y="1383001"/>
                  <a:pt x="1539875" y="1016288"/>
                  <a:pt x="2085975" y="755938"/>
                </a:cubicBezTo>
                <a:cubicBezTo>
                  <a:pt x="2632075" y="495588"/>
                  <a:pt x="3416300" y="333663"/>
                  <a:pt x="3933825" y="213013"/>
                </a:cubicBezTo>
                <a:cubicBezTo>
                  <a:pt x="4451350" y="92363"/>
                  <a:pt x="5029200" y="-69562"/>
                  <a:pt x="5191125" y="32038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6FFEBC-24F9-354E-AD28-A91C857A8B04}"/>
              </a:ext>
            </a:extLst>
          </p:cNvPr>
          <p:cNvCxnSpPr/>
          <p:nvPr/>
        </p:nvCxnSpPr>
        <p:spPr>
          <a:xfrm flipV="1">
            <a:off x="384674" y="1496580"/>
            <a:ext cx="5362090" cy="2683055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18F9E06-8CAE-3E40-91F0-3A90C0B218B8}"/>
              </a:ext>
            </a:extLst>
          </p:cNvPr>
          <p:cNvCxnSpPr/>
          <p:nvPr/>
        </p:nvCxnSpPr>
        <p:spPr>
          <a:xfrm rot="10800000">
            <a:off x="3679379" y="1452545"/>
            <a:ext cx="889868" cy="534140"/>
          </a:xfrm>
          <a:prstGeom prst="curvedConnector3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4FAB8B-0B74-9D4D-B43F-5E9F020171BE}"/>
              </a:ext>
            </a:extLst>
          </p:cNvPr>
          <p:cNvSpPr txBox="1"/>
          <p:nvPr/>
        </p:nvSpPr>
        <p:spPr>
          <a:xfrm>
            <a:off x="2398096" y="969313"/>
            <a:ext cx="16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PERFECT (TRUE) MODEL!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F28F8F3-D044-9445-9188-A0FE18CEE2FE}"/>
              </a:ext>
            </a:extLst>
          </p:cNvPr>
          <p:cNvCxnSpPr/>
          <p:nvPr/>
        </p:nvCxnSpPr>
        <p:spPr>
          <a:xfrm>
            <a:off x="3600409" y="2576012"/>
            <a:ext cx="1418932" cy="1182969"/>
          </a:xfrm>
          <a:prstGeom prst="curved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8084F7-062E-FE4D-AFF4-1FA5EE143028}"/>
              </a:ext>
            </a:extLst>
          </p:cNvPr>
          <p:cNvSpPr txBox="1"/>
          <p:nvPr/>
        </p:nvSpPr>
        <p:spPr>
          <a:xfrm>
            <a:off x="3801203" y="3880908"/>
            <a:ext cx="224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LINEAR REGRESSION MODEL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D6A6DE-DE55-DB46-8364-95AE4FE69859}"/>
              </a:ext>
            </a:extLst>
          </p:cNvPr>
          <p:cNvCxnSpPr>
            <a:stCxn id="18" idx="4"/>
          </p:cNvCxnSpPr>
          <p:nvPr/>
        </p:nvCxnSpPr>
        <p:spPr>
          <a:xfrm flipH="1">
            <a:off x="1931110" y="3105835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C59577-483F-4649-AB88-7AEB04ABD83F}"/>
              </a:ext>
            </a:extLst>
          </p:cNvPr>
          <p:cNvCxnSpPr>
            <a:endCxn id="19" idx="0"/>
          </p:cNvCxnSpPr>
          <p:nvPr/>
        </p:nvCxnSpPr>
        <p:spPr>
          <a:xfrm flipH="1">
            <a:off x="3228022" y="2757295"/>
            <a:ext cx="949" cy="78613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75E239-B426-354E-90ED-33D5ADECC764}"/>
              </a:ext>
            </a:extLst>
          </p:cNvPr>
          <p:cNvCxnSpPr>
            <a:stCxn id="20" idx="4"/>
          </p:cNvCxnSpPr>
          <p:nvPr/>
        </p:nvCxnSpPr>
        <p:spPr>
          <a:xfrm flipH="1">
            <a:off x="3421489" y="2247143"/>
            <a:ext cx="1" cy="44813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26DE25-5C65-1F4B-AA0D-BA7DEDF28006}"/>
              </a:ext>
            </a:extLst>
          </p:cNvPr>
          <p:cNvCxnSpPr>
            <a:endCxn id="35" idx="0"/>
          </p:cNvCxnSpPr>
          <p:nvPr/>
        </p:nvCxnSpPr>
        <p:spPr>
          <a:xfrm flipH="1">
            <a:off x="1399477" y="3710723"/>
            <a:ext cx="3715" cy="38652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ACA7AFF-BA12-AC49-B977-F9E5C05F8B11}"/>
              </a:ext>
            </a:extLst>
          </p:cNvPr>
          <p:cNvSpPr/>
          <p:nvPr/>
        </p:nvSpPr>
        <p:spPr>
          <a:xfrm>
            <a:off x="1257377" y="4097246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0C2118-C28B-1F4F-A49D-B0DF706F920F}"/>
              </a:ext>
            </a:extLst>
          </p:cNvPr>
          <p:cNvCxnSpPr/>
          <p:nvPr/>
        </p:nvCxnSpPr>
        <p:spPr>
          <a:xfrm flipH="1">
            <a:off x="4876230" y="1904582"/>
            <a:ext cx="415" cy="2641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BC15C8-A50E-0B4F-901C-B0A28FDCB25E}"/>
              </a:ext>
            </a:extLst>
          </p:cNvPr>
          <p:cNvCxnSpPr>
            <a:stCxn id="23" idx="4"/>
          </p:cNvCxnSpPr>
          <p:nvPr/>
        </p:nvCxnSpPr>
        <p:spPr>
          <a:xfrm flipH="1">
            <a:off x="5050955" y="1526227"/>
            <a:ext cx="8988" cy="3820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BC72298-29E1-2A41-B8BB-955F189FD539}"/>
              </a:ext>
            </a:extLst>
          </p:cNvPr>
          <p:cNvSpPr txBox="1"/>
          <p:nvPr/>
        </p:nvSpPr>
        <p:spPr>
          <a:xfrm>
            <a:off x="1607634" y="5271285"/>
            <a:ext cx="3409377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SUM OF SQUARES (SMALL)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F1635B-7277-AD4A-9589-CEB99A26A393}"/>
              </a:ext>
            </a:extLst>
          </p:cNvPr>
          <p:cNvSpPr txBox="1"/>
          <p:nvPr/>
        </p:nvSpPr>
        <p:spPr>
          <a:xfrm>
            <a:off x="6220421" y="5297018"/>
            <a:ext cx="313432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SUM OF SQUARES (LARGE)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4547D9-E4DB-8E4A-8E39-65AFC9178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262626"/>
              </a:clrFrom>
              <a:clrTo>
                <a:srgbClr val="26262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8329" y="4992837"/>
            <a:ext cx="803737" cy="7566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61E5F6-F6CD-0D47-B1FA-E32EA6507A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2224" y="5039793"/>
            <a:ext cx="784893" cy="817102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65438A08-B3C8-E34F-B3AA-533DE515BFF1}"/>
              </a:ext>
            </a:extLst>
          </p:cNvPr>
          <p:cNvSpPr/>
          <p:nvPr/>
        </p:nvSpPr>
        <p:spPr>
          <a:xfrm>
            <a:off x="8293328" y="216112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F63D4D8-3858-7947-9867-D50FB7998FB4}"/>
              </a:ext>
            </a:extLst>
          </p:cNvPr>
          <p:cNvSpPr/>
          <p:nvPr/>
        </p:nvSpPr>
        <p:spPr>
          <a:xfrm>
            <a:off x="7207721" y="3162112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E92C7CF-E99A-CB4B-B3CB-4C46CFB4D6B9}"/>
              </a:ext>
            </a:extLst>
          </p:cNvPr>
          <p:cNvSpPr/>
          <p:nvPr/>
        </p:nvSpPr>
        <p:spPr>
          <a:xfrm>
            <a:off x="8195171" y="3337223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6B5CE30-E069-FF4C-8F7E-070A5F5CACAA}"/>
              </a:ext>
            </a:extLst>
          </p:cNvPr>
          <p:cNvSpPr/>
          <p:nvPr/>
        </p:nvSpPr>
        <p:spPr>
          <a:xfrm>
            <a:off x="9212649" y="2322348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5D5C7A-B2D5-5A4F-B89B-7CC8C8173F4F}"/>
              </a:ext>
            </a:extLst>
          </p:cNvPr>
          <p:cNvSpPr/>
          <p:nvPr/>
        </p:nvSpPr>
        <p:spPr>
          <a:xfrm>
            <a:off x="10055649" y="1371820"/>
            <a:ext cx="284199" cy="3001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946792-4556-0E4A-A5F3-CF9BFBFC5CBF}"/>
              </a:ext>
            </a:extLst>
          </p:cNvPr>
          <p:cNvCxnSpPr/>
          <p:nvPr/>
        </p:nvCxnSpPr>
        <p:spPr>
          <a:xfrm>
            <a:off x="8329215" y="2857748"/>
            <a:ext cx="16110" cy="52240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BA82332-38BC-6242-B0D6-2D74127A9F7A}"/>
              </a:ext>
            </a:extLst>
          </p:cNvPr>
          <p:cNvCxnSpPr>
            <a:stCxn id="43" idx="4"/>
          </p:cNvCxnSpPr>
          <p:nvPr/>
        </p:nvCxnSpPr>
        <p:spPr>
          <a:xfrm flipH="1">
            <a:off x="7345918" y="3462230"/>
            <a:ext cx="3903" cy="496956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941301-4CB2-A141-864D-C6412AA2C9FD}"/>
              </a:ext>
            </a:extLst>
          </p:cNvPr>
          <p:cNvCxnSpPr/>
          <p:nvPr/>
        </p:nvCxnSpPr>
        <p:spPr>
          <a:xfrm>
            <a:off x="8455206" y="2476223"/>
            <a:ext cx="16110" cy="33859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BB116F-0DE9-704A-A103-E1C3097DD2A8}"/>
              </a:ext>
            </a:extLst>
          </p:cNvPr>
          <p:cNvCxnSpPr>
            <a:endCxn id="45" idx="0"/>
          </p:cNvCxnSpPr>
          <p:nvPr/>
        </p:nvCxnSpPr>
        <p:spPr>
          <a:xfrm>
            <a:off x="9349043" y="1937495"/>
            <a:ext cx="5706" cy="38485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F5A945-92F3-5549-950E-DD7E391DC6AC}"/>
              </a:ext>
            </a:extLst>
          </p:cNvPr>
          <p:cNvCxnSpPr>
            <a:stCxn id="46" idx="4"/>
          </p:cNvCxnSpPr>
          <p:nvPr/>
        </p:nvCxnSpPr>
        <p:spPr>
          <a:xfrm>
            <a:off x="10197749" y="1671938"/>
            <a:ext cx="5705" cy="51487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E7B80D9-0651-134F-83FE-4816B83785B9}"/>
              </a:ext>
            </a:extLst>
          </p:cNvPr>
          <p:cNvSpPr txBox="1"/>
          <p:nvPr/>
        </p:nvSpPr>
        <p:spPr>
          <a:xfrm>
            <a:off x="250077" y="5763415"/>
            <a:ext cx="922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002060"/>
                </a:solidFill>
                <a:latin typeface="Montserrat"/>
              </a:rPr>
              <a:t>The polynomial model performs poorly on the testing dataset and therefore it has large variance</a:t>
            </a:r>
          </a:p>
        </p:txBody>
      </p:sp>
    </p:spTree>
    <p:extLst>
      <p:ext uri="{BB962C8B-B14F-4D97-AF65-F5344CB8AC3E}">
        <p14:creationId xmlns:p14="http://schemas.microsoft.com/office/powerpoint/2010/main" val="299545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6E9FC45-A5F4-F840-B686-9B62A79E3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664"/>
          <a:stretch/>
        </p:blipFill>
        <p:spPr>
          <a:xfrm>
            <a:off x="0" y="0"/>
            <a:ext cx="12192001" cy="4892194"/>
          </a:xfrm>
          <a:prstGeom prst="rect">
            <a:avLst/>
          </a:prstGeom>
        </p:spPr>
      </p:pic>
      <p:sp>
        <p:nvSpPr>
          <p:cNvPr id="4" name="Прямоугольник 9">
            <a:extLst>
              <a:ext uri="{FF2B5EF4-FFF2-40B4-BE49-F238E27FC236}">
                <a16:creationId xmlns:a16="http://schemas.microsoft.com/office/drawing/2014/main" id="{FDA8A67B-C5DF-AD43-B378-AF28BDED70C9}"/>
              </a:ext>
            </a:extLst>
          </p:cNvPr>
          <p:cNvSpPr/>
          <p:nvPr/>
        </p:nvSpPr>
        <p:spPr>
          <a:xfrm>
            <a:off x="411100" y="242599"/>
            <a:ext cx="11856414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A" sz="3600" dirty="0">
                <a:solidFill>
                  <a:schemeClr val="bg1"/>
                </a:solidFill>
                <a:latin typeface="Montserrat" charset="0"/>
              </a:rPr>
              <a:t>MODEL COMPLEXITY VS. ERROR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22178E-810B-7D46-A632-8C51AE599FF0}"/>
              </a:ext>
            </a:extLst>
          </p:cNvPr>
          <p:cNvCxnSpPr/>
          <p:nvPr/>
        </p:nvCxnSpPr>
        <p:spPr>
          <a:xfrm flipV="1">
            <a:off x="2592392" y="5348881"/>
            <a:ext cx="4795616" cy="32711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4ECDFD-4CA3-7B40-B676-77F6295420BC}"/>
              </a:ext>
            </a:extLst>
          </p:cNvPr>
          <p:cNvCxnSpPr/>
          <p:nvPr/>
        </p:nvCxnSpPr>
        <p:spPr>
          <a:xfrm flipH="1" flipV="1">
            <a:off x="2593489" y="1696863"/>
            <a:ext cx="18137" cy="3706955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415E86-3F80-B743-AA82-5C6A71CD3872}"/>
              </a:ext>
            </a:extLst>
          </p:cNvPr>
          <p:cNvSpPr txBox="1"/>
          <p:nvPr/>
        </p:nvSpPr>
        <p:spPr>
          <a:xfrm>
            <a:off x="3093919" y="5403818"/>
            <a:ext cx="4187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solidFill>
                  <a:srgbClr val="002060"/>
                </a:solidFill>
              </a:rPr>
              <a:t>MODEL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CC654-2902-ED43-8C00-E6046588DC7D}"/>
              </a:ext>
            </a:extLst>
          </p:cNvPr>
          <p:cNvSpPr txBox="1"/>
          <p:nvPr/>
        </p:nvSpPr>
        <p:spPr>
          <a:xfrm rot="16200000">
            <a:off x="1524199" y="3063205"/>
            <a:ext cx="1350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>
                <a:solidFill>
                  <a:srgbClr val="002060"/>
                </a:solidFill>
              </a:rPr>
              <a:t>ERROR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A43816A-7C28-954E-B171-FDE29BE734D8}"/>
              </a:ext>
            </a:extLst>
          </p:cNvPr>
          <p:cNvSpPr/>
          <p:nvPr/>
        </p:nvSpPr>
        <p:spPr>
          <a:xfrm>
            <a:off x="2774721" y="1856048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6A4EC51-4297-EA4F-9345-FF16E99FB408}"/>
              </a:ext>
            </a:extLst>
          </p:cNvPr>
          <p:cNvSpPr/>
          <p:nvPr/>
        </p:nvSpPr>
        <p:spPr>
          <a:xfrm flipH="1">
            <a:off x="2567665" y="1856048"/>
            <a:ext cx="4374292" cy="3453409"/>
          </a:xfrm>
          <a:custGeom>
            <a:avLst/>
            <a:gdLst>
              <a:gd name="connsiteX0" fmla="*/ 0 w 4374292"/>
              <a:gd name="connsiteY0" fmla="*/ 0 h 3453409"/>
              <a:gd name="connsiteX1" fmla="*/ 436606 w 4374292"/>
              <a:gd name="connsiteY1" fmla="*/ 2166552 h 3453409"/>
              <a:gd name="connsiteX2" fmla="*/ 1515763 w 4374292"/>
              <a:gd name="connsiteY2" fmla="*/ 3171568 h 3453409"/>
              <a:gd name="connsiteX3" fmla="*/ 4374292 w 4374292"/>
              <a:gd name="connsiteY3" fmla="*/ 3361038 h 34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292" h="3453409">
                <a:moveTo>
                  <a:pt x="0" y="0"/>
                </a:moveTo>
                <a:cubicBezTo>
                  <a:pt x="91989" y="818978"/>
                  <a:pt x="183979" y="1637957"/>
                  <a:pt x="436606" y="2166552"/>
                </a:cubicBezTo>
                <a:cubicBezTo>
                  <a:pt x="689233" y="2695147"/>
                  <a:pt x="859482" y="2972487"/>
                  <a:pt x="1515763" y="3171568"/>
                </a:cubicBezTo>
                <a:cubicBezTo>
                  <a:pt x="2172044" y="3370649"/>
                  <a:pt x="4153244" y="3577968"/>
                  <a:pt x="4374292" y="3361038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5A330-15F1-D143-9F24-17BFA5A314CE}"/>
              </a:ext>
            </a:extLst>
          </p:cNvPr>
          <p:cNvSpPr txBox="1"/>
          <p:nvPr/>
        </p:nvSpPr>
        <p:spPr>
          <a:xfrm>
            <a:off x="6873174" y="2370086"/>
            <a:ext cx="11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VARIANCE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2EA0-F8FB-9A45-9B86-B27FB648EE23}"/>
              </a:ext>
            </a:extLst>
          </p:cNvPr>
          <p:cNvSpPr txBox="1"/>
          <p:nvPr/>
        </p:nvSpPr>
        <p:spPr>
          <a:xfrm>
            <a:off x="6501653" y="48921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BIAS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9B414-C1BB-E34A-8F84-A8E94F72AF18}"/>
              </a:ext>
            </a:extLst>
          </p:cNvPr>
          <p:cNvSpPr txBox="1"/>
          <p:nvPr/>
        </p:nvSpPr>
        <p:spPr>
          <a:xfrm>
            <a:off x="2656748" y="5995473"/>
            <a:ext cx="8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LINEAR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4E879-70C7-F145-B0C5-9902CD792BE8}"/>
              </a:ext>
            </a:extLst>
          </p:cNvPr>
          <p:cNvSpPr txBox="1"/>
          <p:nvPr/>
        </p:nvSpPr>
        <p:spPr>
          <a:xfrm>
            <a:off x="6364468" y="5995473"/>
            <a:ext cx="1522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POLYNOMIAL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6F62F7A-ECF6-074C-8B7A-33E81489F337}"/>
              </a:ext>
            </a:extLst>
          </p:cNvPr>
          <p:cNvSpPr/>
          <p:nvPr/>
        </p:nvSpPr>
        <p:spPr>
          <a:xfrm>
            <a:off x="3531090" y="6050149"/>
            <a:ext cx="2833378" cy="25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A1450F-B2C1-B442-B03F-9894008F5DF1}"/>
              </a:ext>
            </a:extLst>
          </p:cNvPr>
          <p:cNvCxnSpPr/>
          <p:nvPr/>
        </p:nvCxnSpPr>
        <p:spPr>
          <a:xfrm>
            <a:off x="4803289" y="2311189"/>
            <a:ext cx="0" cy="303769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3988E707-45DC-244B-A6C1-9C6D5AE530A2}"/>
              </a:ext>
            </a:extLst>
          </p:cNvPr>
          <p:cNvSpPr/>
          <p:nvPr/>
        </p:nvSpPr>
        <p:spPr>
          <a:xfrm>
            <a:off x="2908337" y="1869899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DC408FF-4A70-E040-9AAD-F2A220538A05}"/>
              </a:ext>
            </a:extLst>
          </p:cNvPr>
          <p:cNvSpPr/>
          <p:nvPr/>
        </p:nvSpPr>
        <p:spPr>
          <a:xfrm flipH="1">
            <a:off x="4803289" y="1869899"/>
            <a:ext cx="1899139" cy="3272339"/>
          </a:xfrm>
          <a:custGeom>
            <a:avLst/>
            <a:gdLst>
              <a:gd name="connsiteX0" fmla="*/ 0 w 1899139"/>
              <a:gd name="connsiteY0" fmla="*/ 0 h 3272339"/>
              <a:gd name="connsiteX1" fmla="*/ 321548 w 1899139"/>
              <a:gd name="connsiteY1" fmla="*/ 1798655 h 3272339"/>
              <a:gd name="connsiteX2" fmla="*/ 894304 w 1899139"/>
              <a:gd name="connsiteY2" fmla="*/ 2773345 h 3272339"/>
              <a:gd name="connsiteX3" fmla="*/ 1798655 w 1899139"/>
              <a:gd name="connsiteY3" fmla="*/ 3195376 h 3272339"/>
              <a:gd name="connsiteX4" fmla="*/ 1899139 w 1899139"/>
              <a:gd name="connsiteY4" fmla="*/ 3215472 h 327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9139" h="3272339">
                <a:moveTo>
                  <a:pt x="0" y="0"/>
                </a:moveTo>
                <a:cubicBezTo>
                  <a:pt x="86248" y="668215"/>
                  <a:pt x="172497" y="1336431"/>
                  <a:pt x="321548" y="1798655"/>
                </a:cubicBezTo>
                <a:cubicBezTo>
                  <a:pt x="470599" y="2260879"/>
                  <a:pt x="648120" y="2540558"/>
                  <a:pt x="894304" y="2773345"/>
                </a:cubicBezTo>
                <a:cubicBezTo>
                  <a:pt x="1140488" y="3006132"/>
                  <a:pt x="1631183" y="3121688"/>
                  <a:pt x="1798655" y="3195376"/>
                </a:cubicBezTo>
                <a:cubicBezTo>
                  <a:pt x="1966128" y="3269064"/>
                  <a:pt x="1637882" y="3314281"/>
                  <a:pt x="1899139" y="3215472"/>
                </a:cubicBezTo>
              </a:path>
            </a:pathLst>
          </a:cu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2FA0B8-5125-D340-8CA5-07043CBB8BF2}"/>
              </a:ext>
            </a:extLst>
          </p:cNvPr>
          <p:cNvSpPr txBox="1"/>
          <p:nvPr/>
        </p:nvSpPr>
        <p:spPr>
          <a:xfrm>
            <a:off x="5832213" y="1966920"/>
            <a:ext cx="10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002060"/>
                </a:solidFill>
              </a:rPr>
              <a:t>TOTAL ERROR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14EA4-8089-0941-87F6-2BDCCF3EDB7D}"/>
              </a:ext>
            </a:extLst>
          </p:cNvPr>
          <p:cNvSpPr txBox="1"/>
          <p:nvPr/>
        </p:nvSpPr>
        <p:spPr>
          <a:xfrm>
            <a:off x="4024925" y="1719089"/>
            <a:ext cx="15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002060"/>
                </a:solidFill>
              </a:rPr>
              <a:t>OPTIMUM MODEL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A1414C-5F03-2B40-9957-4C2EC1E9A29D}"/>
              </a:ext>
            </a:extLst>
          </p:cNvPr>
          <p:cNvSpPr/>
          <p:nvPr/>
        </p:nvSpPr>
        <p:spPr>
          <a:xfrm>
            <a:off x="224588" y="1071417"/>
            <a:ext cx="11742823" cy="147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Regularization works by reducing variance at cost of adding some bias to the model.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2000" kern="1200" dirty="0">
                <a:solidFill>
                  <a:schemeClr val="tx1"/>
                </a:solidFill>
                <a:latin typeface="Montserrat" charset="0"/>
              </a:rPr>
              <a:t>A trade-off between variance and bias occurs.</a:t>
            </a:r>
          </a:p>
        </p:txBody>
      </p:sp>
    </p:spTree>
    <p:extLst>
      <p:ext uri="{BB962C8B-B14F-4D97-AF65-F5344CB8AC3E}">
        <p14:creationId xmlns:p14="http://schemas.microsoft.com/office/powerpoint/2010/main" val="542493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</TotalTime>
  <Words>1500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ryanahmedaly@outlook.com</cp:lastModifiedBy>
  <cp:revision>514</cp:revision>
  <cp:lastPrinted>2015-02-18T03:35:51Z</cp:lastPrinted>
  <dcterms:created xsi:type="dcterms:W3CDTF">2006-08-16T00:00:00Z</dcterms:created>
  <dcterms:modified xsi:type="dcterms:W3CDTF">2022-07-03T10:36:56Z</dcterms:modified>
</cp:coreProperties>
</file>