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18"/>
  </p:notesMasterIdLst>
  <p:sldIdLst>
    <p:sldId id="423" r:id="rId2"/>
    <p:sldId id="1313" r:id="rId3"/>
    <p:sldId id="1321" r:id="rId4"/>
    <p:sldId id="1285" r:id="rId5"/>
    <p:sldId id="732" r:id="rId6"/>
    <p:sldId id="1376" r:id="rId7"/>
    <p:sldId id="1004" r:id="rId8"/>
    <p:sldId id="1005" r:id="rId9"/>
    <p:sldId id="997" r:id="rId10"/>
    <p:sldId id="998" r:id="rId11"/>
    <p:sldId id="1369" r:id="rId12"/>
    <p:sldId id="1309" r:id="rId13"/>
    <p:sldId id="1377" r:id="rId14"/>
    <p:sldId id="678" r:id="rId15"/>
    <p:sldId id="731" r:id="rId16"/>
    <p:sldId id="137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3C"/>
    <a:srgbClr val="EF243B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0" autoAdjust="0"/>
    <p:restoredTop sz="95141" autoAdjust="0"/>
  </p:normalViewPr>
  <p:slideViewPr>
    <p:cSldViewPr>
      <p:cViewPr varScale="1">
        <p:scale>
          <a:sx n="109" d="100"/>
          <a:sy n="109" d="100"/>
        </p:scale>
        <p:origin x="672" y="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default-of-credit-card-clients-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lastchar/telco-customer-churn" TargetMode="External"/><Relationship Id="rId4" Type="http://schemas.openxmlformats.org/officeDocument/2006/relationships/hyperlink" Target="https://pixabay.com/illustrations/family-customer-target-group-ball-563968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ccurves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D038307-19E1-4244-9871-AE98EC62B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A9CA3CE-E973-3B42-8CA2-71D9F4FB45C7}"/>
              </a:ext>
            </a:extLst>
          </p:cNvPr>
          <p:cNvSpPr/>
          <p:nvPr/>
        </p:nvSpPr>
        <p:spPr>
          <a:xfrm>
            <a:off x="300081" y="169561"/>
            <a:ext cx="1159119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AUC (AREA UNDER CURVE) </a:t>
            </a: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B4D40B56-A97A-E947-A783-97D7FC660A37}"/>
              </a:ext>
            </a:extLst>
          </p:cNvPr>
          <p:cNvSpPr/>
          <p:nvPr/>
        </p:nvSpPr>
        <p:spPr>
          <a:xfrm>
            <a:off x="6392240" y="1306361"/>
            <a:ext cx="58870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light blue area represents the area Under the Curve of the Receiver Operating Characteristic (AUROC).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diagonal dashed red line represents the ROC curve of a random predictor with AUROC of 0.5.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If ROC AUC = 1, this means perfect classifier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sz="1800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higher the AUC, the better the model is at predicting 0s as 0s and 1s as 1s. </a:t>
            </a:r>
            <a:endParaRPr lang="en-CA" sz="1800" dirty="0">
              <a:solidFill>
                <a:schemeClr val="tx1"/>
              </a:solidFill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7" name="AutoShape 4" descr="-\infty ">
            <a:extLst>
              <a:ext uri="{FF2B5EF4-FFF2-40B4-BE49-F238E27FC236}">
                <a16:creationId xmlns:a16="http://schemas.microsoft.com/office/drawing/2014/main" id="{B0F258F0-23D7-D348-8FFC-53D54161D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C3B0-9B07-C543-B0CC-5721376EED9B}"/>
              </a:ext>
            </a:extLst>
          </p:cNvPr>
          <p:cNvCxnSpPr/>
          <p:nvPr/>
        </p:nvCxnSpPr>
        <p:spPr>
          <a:xfrm flipV="1">
            <a:off x="1454530" y="5106927"/>
            <a:ext cx="4795616" cy="327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F3223-A99B-6747-B1D7-576EC6EE9998}"/>
              </a:ext>
            </a:extLst>
          </p:cNvPr>
          <p:cNvCxnSpPr/>
          <p:nvPr/>
        </p:nvCxnSpPr>
        <p:spPr>
          <a:xfrm flipH="1" flipV="1">
            <a:off x="1455627" y="1454909"/>
            <a:ext cx="18137" cy="37069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DACEDC-D1D4-5640-9D9E-AC324C4840B2}"/>
              </a:ext>
            </a:extLst>
          </p:cNvPr>
          <p:cNvSpPr txBox="1"/>
          <p:nvPr/>
        </p:nvSpPr>
        <p:spPr>
          <a:xfrm>
            <a:off x="2662031" y="508880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FALSE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1C53-FC50-B942-9956-2CD2D56A030D}"/>
              </a:ext>
            </a:extLst>
          </p:cNvPr>
          <p:cNvSpPr txBox="1"/>
          <p:nvPr/>
        </p:nvSpPr>
        <p:spPr>
          <a:xfrm rot="16200000">
            <a:off x="-574460" y="2969960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TRUE POSITIVE RATE</a:t>
            </a: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8E934D5A-D2D4-B448-9BA9-68E1B0E738CA}"/>
              </a:ext>
            </a:extLst>
          </p:cNvPr>
          <p:cNvSpPr/>
          <p:nvPr/>
        </p:nvSpPr>
        <p:spPr>
          <a:xfrm>
            <a:off x="1473764" y="1541580"/>
            <a:ext cx="4795616" cy="3540918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solidFill>
            <a:srgbClr val="8FF6F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C513F-3D3E-3749-B478-67D61073F53C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481800" y="1578073"/>
            <a:ext cx="4787580" cy="3536738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6383">
            <a:extLst>
              <a:ext uri="{FF2B5EF4-FFF2-40B4-BE49-F238E27FC236}">
                <a16:creationId xmlns:a16="http://schemas.microsoft.com/office/drawing/2014/main" id="{8AA20804-B102-6345-952B-1E6258506362}"/>
              </a:ext>
            </a:extLst>
          </p:cNvPr>
          <p:cNvSpPr/>
          <p:nvPr/>
        </p:nvSpPr>
        <p:spPr>
          <a:xfrm>
            <a:off x="1702035" y="1633702"/>
            <a:ext cx="4634374" cy="3370747"/>
          </a:xfrm>
          <a:custGeom>
            <a:avLst/>
            <a:gdLst>
              <a:gd name="connsiteX0" fmla="*/ 4791075 w 4791075"/>
              <a:gd name="connsiteY0" fmla="*/ 0 h 3495675"/>
              <a:gd name="connsiteX1" fmla="*/ 4714875 w 4791075"/>
              <a:gd name="connsiteY1" fmla="*/ 3476625 h 3495675"/>
              <a:gd name="connsiteX2" fmla="*/ 0 w 4791075"/>
              <a:gd name="connsiteY2" fmla="*/ 3495675 h 3495675"/>
              <a:gd name="connsiteX3" fmla="*/ 4791075 w 47910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075" h="3495675">
                <a:moveTo>
                  <a:pt x="4791075" y="0"/>
                </a:moveTo>
                <a:lnTo>
                  <a:pt x="4714875" y="3476625"/>
                </a:lnTo>
                <a:lnTo>
                  <a:pt x="0" y="3495675"/>
                </a:lnTo>
                <a:lnTo>
                  <a:pt x="4791075" y="0"/>
                </a:lnTo>
                <a:close/>
              </a:path>
            </a:pathLst>
          </a:custGeom>
          <a:solidFill>
            <a:srgbClr val="8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5" name="Curved Connector 54">
            <a:extLst>
              <a:ext uri="{FF2B5EF4-FFF2-40B4-BE49-F238E27FC236}">
                <a16:creationId xmlns:a16="http://schemas.microsoft.com/office/drawing/2014/main" id="{A1EFDB69-EC6D-8C42-91BB-573377B31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801" y="2931272"/>
            <a:ext cx="1004801" cy="80010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CD139A-7721-2947-BD9B-53A0F034EB77}"/>
              </a:ext>
            </a:extLst>
          </p:cNvPr>
          <p:cNvSpPr txBox="1"/>
          <p:nvPr/>
        </p:nvSpPr>
        <p:spPr>
          <a:xfrm>
            <a:off x="4612730" y="3772630"/>
            <a:ext cx="140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RANDOM PREDICTOR</a:t>
            </a:r>
          </a:p>
        </p:txBody>
      </p:sp>
      <p:cxnSp>
        <p:nvCxnSpPr>
          <p:cNvPr id="17" name="Curved Connector 56">
            <a:extLst>
              <a:ext uri="{FF2B5EF4-FFF2-40B4-BE49-F238E27FC236}">
                <a16:creationId xmlns:a16="http://schemas.microsoft.com/office/drawing/2014/main" id="{9A511E9D-684D-884D-871F-1CE195C5E3EB}"/>
              </a:ext>
            </a:extLst>
          </p:cNvPr>
          <p:cNvCxnSpPr>
            <a:cxnSpLocks/>
          </p:cNvCxnSpPr>
          <p:nvPr/>
        </p:nvCxnSpPr>
        <p:spPr>
          <a:xfrm rot="10800000">
            <a:off x="3852339" y="1306361"/>
            <a:ext cx="776811" cy="592451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43E024-B9CC-7444-BAE2-8451A75254CB}"/>
              </a:ext>
            </a:extLst>
          </p:cNvPr>
          <p:cNvSpPr txBox="1"/>
          <p:nvPr/>
        </p:nvSpPr>
        <p:spPr>
          <a:xfrm>
            <a:off x="2162997" y="1152475"/>
            <a:ext cx="180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PREDICTOR #1</a:t>
            </a:r>
          </a:p>
        </p:txBody>
      </p:sp>
      <p:sp>
        <p:nvSpPr>
          <p:cNvPr id="19" name="Freeform: Shape 16393">
            <a:extLst>
              <a:ext uri="{FF2B5EF4-FFF2-40B4-BE49-F238E27FC236}">
                <a16:creationId xmlns:a16="http://schemas.microsoft.com/office/drawing/2014/main" id="{D479E3D4-585F-7F45-9E3D-5EE4CD7CC450}"/>
              </a:ext>
            </a:extLst>
          </p:cNvPr>
          <p:cNvSpPr/>
          <p:nvPr/>
        </p:nvSpPr>
        <p:spPr>
          <a:xfrm>
            <a:off x="1497171" y="1560548"/>
            <a:ext cx="4752975" cy="3495675"/>
          </a:xfrm>
          <a:custGeom>
            <a:avLst/>
            <a:gdLst>
              <a:gd name="connsiteX0" fmla="*/ 0 w 4752975"/>
              <a:gd name="connsiteY0" fmla="*/ 3495675 h 3495675"/>
              <a:gd name="connsiteX1" fmla="*/ 1200150 w 4752975"/>
              <a:gd name="connsiteY1" fmla="*/ 1952625 h 3495675"/>
              <a:gd name="connsiteX2" fmla="*/ 2962275 w 4752975"/>
              <a:gd name="connsiteY2" fmla="*/ 762000 h 3495675"/>
              <a:gd name="connsiteX3" fmla="*/ 4752975 w 47529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3495675">
                <a:moveTo>
                  <a:pt x="0" y="3495675"/>
                </a:moveTo>
                <a:cubicBezTo>
                  <a:pt x="353219" y="2951956"/>
                  <a:pt x="706438" y="2408237"/>
                  <a:pt x="1200150" y="1952625"/>
                </a:cubicBezTo>
                <a:cubicBezTo>
                  <a:pt x="1693862" y="1497013"/>
                  <a:pt x="2370138" y="1087437"/>
                  <a:pt x="2962275" y="762000"/>
                </a:cubicBezTo>
                <a:cubicBezTo>
                  <a:pt x="3554412" y="436563"/>
                  <a:pt x="4470400" y="157163"/>
                  <a:pt x="4752975" y="0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Curved Connector 56">
            <a:extLst>
              <a:ext uri="{FF2B5EF4-FFF2-40B4-BE49-F238E27FC236}">
                <a16:creationId xmlns:a16="http://schemas.microsoft.com/office/drawing/2014/main" id="{70D89880-1B9E-B944-8F83-AA07F2990350}"/>
              </a:ext>
            </a:extLst>
          </p:cNvPr>
          <p:cNvCxnSpPr>
            <a:cxnSpLocks/>
          </p:cNvCxnSpPr>
          <p:nvPr/>
        </p:nvCxnSpPr>
        <p:spPr>
          <a:xfrm rot="10800000">
            <a:off x="3304075" y="1933488"/>
            <a:ext cx="776811" cy="592451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22688F-826B-194B-87EF-C20ED6DC85A5}"/>
              </a:ext>
            </a:extLst>
          </p:cNvPr>
          <p:cNvSpPr txBox="1"/>
          <p:nvPr/>
        </p:nvSpPr>
        <p:spPr>
          <a:xfrm>
            <a:off x="1614733" y="1779602"/>
            <a:ext cx="180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PREDICTOR #2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00835-FF63-9A88-4CC4-6DA04000789A}"/>
              </a:ext>
            </a:extLst>
          </p:cNvPr>
          <p:cNvSpPr txBox="1"/>
          <p:nvPr/>
        </p:nvSpPr>
        <p:spPr>
          <a:xfrm>
            <a:off x="2362200" y="5767668"/>
            <a:ext cx="10567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altLang="en-US" sz="2400" b="1" i="1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Predictor #1 is better than predictor #2</a:t>
            </a:r>
          </a:p>
        </p:txBody>
      </p:sp>
    </p:spTree>
    <p:extLst>
      <p:ext uri="{BB962C8B-B14F-4D97-AF65-F5344CB8AC3E}">
        <p14:creationId xmlns:p14="http://schemas.microsoft.com/office/powerpoint/2010/main" val="208502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7307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42B5B-AC80-01E7-09CA-9A5E887F9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3609B-22DC-CF86-DE52-1D8A222B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9813235" cy="45981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FD2826B-F5B8-21F6-FDEB-027AD27116DF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410119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997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8A51B-FB75-6738-00D5-DAD621C61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52400" y="1137251"/>
            <a:ext cx="11697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</a:rPr>
              <a:t>A</a:t>
            </a: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ssume that you work as a data scientist at a bank in Taiwan.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The bank has collected extensive data about its customers such as demographics, historical payments record, amount of bill dollar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Data has been collected between April 2005 to September 2005.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The data consists of 25 variables. Let’s explore these variables in the next slide!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Data Source: </a:t>
            </a: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https://www.kaggle.com/uciml/default-of-credit-card-clients-dataset</a:t>
            </a:r>
            <a:br>
              <a:rPr lang="en-CA" sz="2000" dirty="0">
                <a:solidFill>
                  <a:schemeClr val="tx1"/>
                </a:solidFill>
                <a:latin typeface="Montserrat" charset="0"/>
              </a:rPr>
            </a:br>
            <a:endParaRPr lang="en-CA" sz="2000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C073D4-C5DC-4C7A-BB68-E6573B4B71A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PROJECT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735A6-9F29-4A20-8EF9-CFCB14AC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200400"/>
            <a:ext cx="4709070" cy="32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1F300-269F-E264-CAD9-732C03C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04800" y="914400"/>
            <a:ext cx="12097079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dirty="0">
                <a:solidFill>
                  <a:schemeClr val="tx1"/>
                </a:solidFill>
                <a:latin typeface="Montserrat" charset="0"/>
              </a:rPr>
              <a:t>OUTPUT: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tx1"/>
                </a:solidFill>
                <a:latin typeface="Montserrat" charset="0"/>
              </a:rPr>
              <a:t>default.payment.next.month</a:t>
            </a: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: Default payment (1=yes, 0=no)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100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dirty="0">
                <a:solidFill>
                  <a:schemeClr val="tx1"/>
                </a:solidFill>
                <a:latin typeface="Montserrat" charset="0"/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ID: ID of each client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LIMIT_BAL: Amount of given credit in NT (New Taiwan) dollars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SEX: Gender (1=male, 2=female)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EDUCATION: (1=graduate school, 2=university, 3=high school, 4=others, 5=unknown, 6=unknown)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MARRIAGE: Marital status (1=married, 2=single, 3=others)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AGE: Age in 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PAY_0: Repayment status in Sep, 2005 (-1=pay duly,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1=payment delay for one month, 2=payment delay for two months, ... 8=payment delay for eight months, 9=payment delay for nine months and 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PAY_2: Repayment status in August, 2005 (scale same as 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PAY_3: Repayment status in July, 2005 (scale same as 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PAY_4: Repayment status in June, 2005 (scale same as 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  <a:latin typeface="Montserrat" charset="0"/>
              </a:rPr>
              <a:t>PAY_5: Repayment</a:t>
            </a:r>
            <a:r>
              <a:rPr lang="en-CA" sz="1200" dirty="0">
                <a:latin typeface="Montserrat" charset="0"/>
              </a:rPr>
              <a:t> status in May, 2005 (scale same as 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</a:rPr>
              <a:t>PAY_6: Repayment status in April, 2005 (scale same as above)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BILL_AMT1: Amount of bill statement in September,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BILL_AMT2: Amount of bill statement in August,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BILL_AMT3: Amount of bill statement in July,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BILL_AMT4: Amount of bill statement in June,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BILL_AMT5: Amount of bill statement in May,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BILL_AMT6: Amount of bill statement in April,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PAY_AMT1: Amount of previous payment in September,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PAY_AMT2: Amount of previous payment in August,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PAY_AMT3: Amount of previous payment in July,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PAY_AMT4: Amount of previous payment in June,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PAY_AMT5: Amount of previous payment in May, 2005 (NT dollar)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CA" sz="1200" dirty="0">
                <a:latin typeface="Montserrat" charset="0"/>
                <a:sym typeface="Arial"/>
              </a:rPr>
              <a:t>PAY_AMT6: Amount of previous payment in April, 2005 (NT dollar)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D1751-F3B7-402A-AFD6-581175467332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INPUTS/OUTPUTS</a:t>
            </a:r>
          </a:p>
        </p:txBody>
      </p:sp>
    </p:spTree>
    <p:extLst>
      <p:ext uri="{BB962C8B-B14F-4D97-AF65-F5344CB8AC3E}">
        <p14:creationId xmlns:p14="http://schemas.microsoft.com/office/powerpoint/2010/main" val="392524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42B5B-AC80-01E7-09CA-9A5E887F9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FD2826B-F5B8-21F6-FDEB-027AD27116DF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FINAL CAPSTONE PROJECT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8F70-6AEF-A878-92C4-D7400D1A421E}"/>
              </a:ext>
            </a:extLst>
          </p:cNvPr>
          <p:cNvSpPr txBox="1"/>
          <p:nvPr/>
        </p:nvSpPr>
        <p:spPr>
          <a:xfrm>
            <a:off x="533400" y="1295400"/>
            <a:ext cx="11277600" cy="5016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Montserrat" charset="0"/>
              </a:defRPr>
            </a:lvl1pPr>
          </a:lstStyle>
          <a:p>
            <a:pPr marL="0" indent="0">
              <a:buNone/>
            </a:pPr>
            <a:r>
              <a:rPr lang="en-US" sz="2000" dirty="0"/>
              <a:t>Complete the following tasks: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 the "UCI_Credit_Card.csv" dataset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 Exploratory Data analysis and visualization (feel free to pick any reasonable data visualizations)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Prepare the data for model training and split it into training and 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an XG-Boost classifier model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 Support Vector Machine classifier 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 Naive Bayes classifier 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 logistic regression 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 Random Forest classifier 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 and evaluate a K-Nearest Neighbors classifier 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Plot the ROC curve for all classifier and calculate the AUC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Which model performs best?</a:t>
            </a:r>
          </a:p>
          <a:p>
            <a:pPr marL="0" indent="0">
              <a:buNone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8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2126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 ANALYSIS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13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806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B8F5C7-9BA0-0ADF-5949-DCE4B6F3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PROJECT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62542-EB62-3A2D-214A-9172DF6BCC3A}"/>
              </a:ext>
            </a:extLst>
          </p:cNvPr>
          <p:cNvSpPr txBox="1"/>
          <p:nvPr/>
        </p:nvSpPr>
        <p:spPr>
          <a:xfrm>
            <a:off x="131062" y="1232862"/>
            <a:ext cx="11756137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In this hands-on project, we will train several classification algorithms namely Logistic Regression, Support Vector Machine, K-Nearest Neighbors, and Random Forest Classifier to predict the churn rate of Telecommunication Customers.</a:t>
            </a:r>
          </a:p>
          <a:p>
            <a:r>
              <a:rPr lang="en-CA" dirty="0"/>
              <a:t>Telecom service providers use customer attrition analysis as one of their key business metrics because the cost of retaining an existing customer is far less than acquiring a new one.</a:t>
            </a:r>
          </a:p>
          <a:p>
            <a:r>
              <a:rPr lang="en-CA" dirty="0"/>
              <a:t>Data Science empower companies by analyzing customer attrition rate based on several factors which includes various services subscribed by the customers, tenure rate, gender, senior citizen, payment method, etc.</a:t>
            </a:r>
          </a:p>
          <a:p>
            <a:endParaRPr lang="en-CA" dirty="0"/>
          </a:p>
        </p:txBody>
      </p:sp>
      <p:pic>
        <p:nvPicPr>
          <p:cNvPr id="9" name="Picture 2" descr="Family, Customer, Target Group, Ball, Round, Buyer">
            <a:extLst>
              <a:ext uri="{FF2B5EF4-FFF2-40B4-BE49-F238E27FC236}">
                <a16:creationId xmlns:a16="http://schemas.microsoft.com/office/drawing/2014/main" id="{AF36C953-1EC4-EBC4-8654-CF8819787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44122"/>
            <a:ext cx="3626409" cy="23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7542C-9D84-D164-EFC5-37D71A7332EB}"/>
              </a:ext>
            </a:extLst>
          </p:cNvPr>
          <p:cNvSpPr txBox="1"/>
          <p:nvPr/>
        </p:nvSpPr>
        <p:spPr>
          <a:xfrm>
            <a:off x="2248995" y="6390754"/>
            <a:ext cx="674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Image Source: </a:t>
            </a:r>
            <a:r>
              <a:rPr lang="en-CA" sz="1200" dirty="0">
                <a:solidFill>
                  <a:schemeClr val="bg1"/>
                </a:solidFill>
                <a:hlinkClick r:id="rId4"/>
              </a:rPr>
              <a:t>https://pixabay.com/illustrations/family-customer-target-group-ball-563968/</a:t>
            </a:r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Dataset Source : </a:t>
            </a:r>
            <a:r>
              <a:rPr lang="en-CA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https://www.kaggle.com/blastchar/telco-customer-churn</a:t>
            </a:r>
            <a:endParaRPr lang="en-CA" sz="1200" dirty="0">
              <a:solidFill>
                <a:schemeClr val="bg1"/>
              </a:solidFill>
            </a:endParaRPr>
          </a:p>
          <a:p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4D266F2-41C9-BE54-1956-22D6D2021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D64842-775D-412F-BBF9-338C0AF96D77}"/>
              </a:ext>
            </a:extLst>
          </p:cNvPr>
          <p:cNvSpPr txBox="1">
            <a:spLocks/>
          </p:cNvSpPr>
          <p:nvPr/>
        </p:nvSpPr>
        <p:spPr>
          <a:xfrm>
            <a:off x="2353488" y="571578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27" name="Rounded Rectangle 53">
            <a:extLst>
              <a:ext uri="{FF2B5EF4-FFF2-40B4-BE49-F238E27FC236}">
                <a16:creationId xmlns:a16="http://schemas.microsoft.com/office/drawing/2014/main" id="{A2C56524-1BA8-43C7-80C9-E0C2BBC10592}"/>
              </a:ext>
            </a:extLst>
          </p:cNvPr>
          <p:cNvSpPr/>
          <p:nvPr/>
        </p:nvSpPr>
        <p:spPr>
          <a:xfrm>
            <a:off x="4319965" y="2820569"/>
            <a:ext cx="3040912" cy="155235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CLASSIFIER MODEL</a:t>
            </a:r>
            <a:endParaRPr lang="en-CA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0ED9AB-ADA3-4B6B-B03F-0CEF7933588F}"/>
              </a:ext>
            </a:extLst>
          </p:cNvPr>
          <p:cNvSpPr/>
          <p:nvPr/>
        </p:nvSpPr>
        <p:spPr>
          <a:xfrm>
            <a:off x="1241714" y="182474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u="sng" dirty="0">
                <a:solidFill>
                  <a:srgbClr val="1942A6"/>
                </a:solidFill>
                <a:latin typeface="Arial" charset="0"/>
                <a:ea typeface="Arial" charset="0"/>
                <a:cs typeface="Arial" charset="0"/>
              </a:rPr>
              <a:t>INPUTS</a:t>
            </a:r>
            <a:endParaRPr lang="en-US" u="sng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ight Arrow 55">
            <a:extLst>
              <a:ext uri="{FF2B5EF4-FFF2-40B4-BE49-F238E27FC236}">
                <a16:creationId xmlns:a16="http://schemas.microsoft.com/office/drawing/2014/main" id="{27EE02F8-8722-4A6B-A599-FB3944435073}"/>
              </a:ext>
            </a:extLst>
          </p:cNvPr>
          <p:cNvSpPr/>
          <p:nvPr/>
        </p:nvSpPr>
        <p:spPr>
          <a:xfrm>
            <a:off x="7433736" y="3411591"/>
            <a:ext cx="749417" cy="533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3D06A-91EA-4FC1-8B62-2498D056EE54}"/>
              </a:ext>
            </a:extLst>
          </p:cNvPr>
          <p:cNvSpPr/>
          <p:nvPr/>
        </p:nvSpPr>
        <p:spPr>
          <a:xfrm>
            <a:off x="8435718" y="2188171"/>
            <a:ext cx="218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  <a:p>
            <a:pPr lvl="1" algn="ctr">
              <a:lnSpc>
                <a:spcPct val="100000"/>
              </a:lnSpc>
              <a:buSzPct val="120000"/>
            </a:pPr>
            <a:r>
              <a:rPr lang="en-CA" sz="1600" dirty="0">
                <a:solidFill>
                  <a:srgbClr val="1942A6"/>
                </a:solidFill>
                <a:latin typeface="Montserrat" charset="0"/>
              </a:rPr>
              <a:t>ATTRITION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CA" sz="1600" dirty="0">
                <a:solidFill>
                  <a:srgbClr val="1942A6"/>
                </a:solidFill>
                <a:latin typeface="Montserrat" charset="0"/>
              </a:rPr>
              <a:t>(0 or 1)</a:t>
            </a:r>
          </a:p>
          <a:p>
            <a:pPr lvl="1" algn="ctr">
              <a:lnSpc>
                <a:spcPct val="100000"/>
              </a:lnSpc>
              <a:buSzPct val="120000"/>
            </a:pPr>
            <a:endParaRPr lang="en-US" sz="1600" dirty="0">
              <a:solidFill>
                <a:srgbClr val="1942A6"/>
              </a:solidFill>
              <a:latin typeface="Montserrat" charset="0"/>
            </a:endParaRPr>
          </a:p>
          <a:p>
            <a:pPr lvl="1" algn="ctr">
              <a:lnSpc>
                <a:spcPct val="100000"/>
              </a:lnSpc>
              <a:buSzPct val="120000"/>
            </a:pPr>
            <a:endParaRPr lang="en-US" sz="1600" dirty="0">
              <a:solidFill>
                <a:srgbClr val="1942A6"/>
              </a:solidFill>
              <a:latin typeface="Montserrat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1942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13E4807-EF55-4A48-9F67-4030E42DCF1B}"/>
              </a:ext>
            </a:extLst>
          </p:cNvPr>
          <p:cNvSpPr/>
          <p:nvPr/>
        </p:nvSpPr>
        <p:spPr>
          <a:xfrm>
            <a:off x="8529296" y="1787662"/>
            <a:ext cx="574159" cy="375381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1942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4C63096-E9D2-40B8-AD05-FE7A68EF35BE}"/>
              </a:ext>
            </a:extLst>
          </p:cNvPr>
          <p:cNvSpPr/>
          <p:nvPr/>
        </p:nvSpPr>
        <p:spPr>
          <a:xfrm rot="10800000">
            <a:off x="10313729" y="1822730"/>
            <a:ext cx="574159" cy="37755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1942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Arrow 59">
            <a:extLst>
              <a:ext uri="{FF2B5EF4-FFF2-40B4-BE49-F238E27FC236}">
                <a16:creationId xmlns:a16="http://schemas.microsoft.com/office/drawing/2014/main" id="{140BBE73-42DF-4FC3-937E-F0CB1E6D09B0}"/>
              </a:ext>
            </a:extLst>
          </p:cNvPr>
          <p:cNvSpPr/>
          <p:nvPr/>
        </p:nvSpPr>
        <p:spPr>
          <a:xfrm>
            <a:off x="3336479" y="3385849"/>
            <a:ext cx="957083" cy="533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FE4EE4-017D-4CF4-9DD7-F2AA41D4693E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461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INPUTS AND 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D7E63-A3E3-467E-AC1C-1F00E63DA0DD}"/>
              </a:ext>
            </a:extLst>
          </p:cNvPr>
          <p:cNvSpPr txBox="1"/>
          <p:nvPr/>
        </p:nvSpPr>
        <p:spPr>
          <a:xfrm>
            <a:off x="-52796" y="2868759"/>
            <a:ext cx="31367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PAYMENT METHOD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TENURE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SUBSCRIBED SERVICES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TOTAL MINUTES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STATE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AREA CODE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INTERNATIONAL PLAN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DAY MINUTES</a:t>
            </a:r>
          </a:p>
          <a:p>
            <a:pPr lvl="1" algn="ctr"/>
            <a:r>
              <a:rPr lang="en-CA" sz="1400" dirty="0">
                <a:solidFill>
                  <a:srgbClr val="1942A6"/>
                </a:solidFill>
                <a:latin typeface="Montserrat" charset="0"/>
              </a:rPr>
              <a:t>NIGHT MINUTES </a:t>
            </a:r>
          </a:p>
          <a:p>
            <a:pPr lvl="1" algn="ctr"/>
            <a:endParaRPr lang="en-CA" sz="1400" dirty="0">
              <a:solidFill>
                <a:srgbClr val="1942A6"/>
              </a:solidFill>
              <a:latin typeface="Montserrat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E101028-90A2-4A16-98E8-562870EEE6B8}"/>
              </a:ext>
            </a:extLst>
          </p:cNvPr>
          <p:cNvSpPr/>
          <p:nvPr/>
        </p:nvSpPr>
        <p:spPr>
          <a:xfrm>
            <a:off x="375353" y="1735913"/>
            <a:ext cx="574159" cy="375381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1942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282EDC4-EB81-412F-B3AC-6B32C9873E97}"/>
              </a:ext>
            </a:extLst>
          </p:cNvPr>
          <p:cNvSpPr/>
          <p:nvPr/>
        </p:nvSpPr>
        <p:spPr>
          <a:xfrm rot="10800000">
            <a:off x="2610779" y="1786154"/>
            <a:ext cx="574159" cy="37755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1942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B09978-A0DD-4765-BA81-73F3E433ACB3}"/>
              </a:ext>
            </a:extLst>
          </p:cNvPr>
          <p:cNvSpPr txBox="1"/>
          <p:nvPr/>
        </p:nvSpPr>
        <p:spPr>
          <a:xfrm>
            <a:off x="6661687" y="1818839"/>
            <a:ext cx="62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800" b="1" u="sng" dirty="0">
                <a:solidFill>
                  <a:srgbClr val="1942A6"/>
                </a:solidFill>
                <a:latin typeface="Arial" charset="0"/>
                <a:ea typeface="Arial" charset="0"/>
                <a:cs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54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20" grpId="0"/>
      <p:bldP spid="21" grpId="0" animBg="1"/>
      <p:bldP spid="2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2126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 MODELS KPIs</a:t>
            </a:r>
          </a:p>
        </p:txBody>
      </p:sp>
    </p:spTree>
    <p:extLst>
      <p:ext uri="{BB962C8B-B14F-4D97-AF65-F5344CB8AC3E}">
        <p14:creationId xmlns:p14="http://schemas.microsoft.com/office/powerpoint/2010/main" val="5500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6C9784F-549C-B246-C5BB-6EC8D9B6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62083" y="218357"/>
            <a:ext cx="9827492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CLASSIFICATION MODEL KPIs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-69584" y="1180694"/>
            <a:ext cx="643646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sz="16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E762CE-8F12-47BA-85A7-B58CEF80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00848"/>
              </p:ext>
            </p:extLst>
          </p:nvPr>
        </p:nvGraphicFramePr>
        <p:xfrm>
          <a:off x="7543800" y="1804191"/>
          <a:ext cx="4145594" cy="35267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773FCEDB-8FCE-4E95-AB38-867CFAFD1574}"/>
              </a:ext>
            </a:extLst>
          </p:cNvPr>
          <p:cNvSpPr/>
          <p:nvPr/>
        </p:nvSpPr>
        <p:spPr>
          <a:xfrm>
            <a:off x="6899931" y="1797065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3067D01-5B00-4DED-9338-50DCF8C2DD04}"/>
              </a:ext>
            </a:extLst>
          </p:cNvPr>
          <p:cNvSpPr/>
          <p:nvPr/>
        </p:nvSpPr>
        <p:spPr>
          <a:xfrm rot="5400000">
            <a:off x="9424528" y="-599678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1E8B0-D862-4519-8E42-447E2D86B319}"/>
              </a:ext>
            </a:extLst>
          </p:cNvPr>
          <p:cNvSpPr txBox="1"/>
          <p:nvPr/>
        </p:nvSpPr>
        <p:spPr>
          <a:xfrm rot="16200000">
            <a:off x="5578769" y="331813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A1378-3056-43F5-97F6-0D9EFD730316}"/>
              </a:ext>
            </a:extLst>
          </p:cNvPr>
          <p:cNvSpPr txBox="1"/>
          <p:nvPr/>
        </p:nvSpPr>
        <p:spPr>
          <a:xfrm>
            <a:off x="8667589" y="135147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7900C-CD6F-421E-AA75-BFE7DA05B247}"/>
              </a:ext>
            </a:extLst>
          </p:cNvPr>
          <p:cNvSpPr txBox="1"/>
          <p:nvPr/>
        </p:nvSpPr>
        <p:spPr>
          <a:xfrm>
            <a:off x="7941545" y="246602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6D9B0-7D6E-4555-B0C6-4893DBAC7DE6}"/>
              </a:ext>
            </a:extLst>
          </p:cNvPr>
          <p:cNvSpPr txBox="1"/>
          <p:nvPr/>
        </p:nvSpPr>
        <p:spPr>
          <a:xfrm>
            <a:off x="10047264" y="425188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749FD-FFEE-424E-9B42-1F4F221D1554}"/>
              </a:ext>
            </a:extLst>
          </p:cNvPr>
          <p:cNvSpPr txBox="1"/>
          <p:nvPr/>
        </p:nvSpPr>
        <p:spPr>
          <a:xfrm>
            <a:off x="7144215" y="240506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023B1-2183-42BF-8313-4F1136F02919}"/>
              </a:ext>
            </a:extLst>
          </p:cNvPr>
          <p:cNvSpPr txBox="1"/>
          <p:nvPr/>
        </p:nvSpPr>
        <p:spPr>
          <a:xfrm>
            <a:off x="7160972" y="4565478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330D3-B3EB-4E72-9E5D-FC2D49148135}"/>
              </a:ext>
            </a:extLst>
          </p:cNvPr>
          <p:cNvSpPr txBox="1"/>
          <p:nvPr/>
        </p:nvSpPr>
        <p:spPr>
          <a:xfrm>
            <a:off x="8420074" y="1335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7F8B9-38FB-4E84-B809-F14A275A5AF9}"/>
              </a:ext>
            </a:extLst>
          </p:cNvPr>
          <p:cNvSpPr txBox="1"/>
          <p:nvPr/>
        </p:nvSpPr>
        <p:spPr>
          <a:xfrm>
            <a:off x="10526888" y="1318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A201D-B945-4B2E-A245-1275DFFA8A0C}"/>
              </a:ext>
            </a:extLst>
          </p:cNvPr>
          <p:cNvSpPr txBox="1"/>
          <p:nvPr/>
        </p:nvSpPr>
        <p:spPr>
          <a:xfrm>
            <a:off x="9943055" y="2475641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D9987-052E-48E9-8B52-5AAD2D735E89}"/>
              </a:ext>
            </a:extLst>
          </p:cNvPr>
          <p:cNvSpPr txBox="1"/>
          <p:nvPr/>
        </p:nvSpPr>
        <p:spPr>
          <a:xfrm>
            <a:off x="7966856" y="4251888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15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0026D01-69BE-E8B7-5750-03705E70A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44DA10E-6A6C-F143-98DC-D6AB19971EC2}"/>
              </a:ext>
            </a:extLst>
          </p:cNvPr>
          <p:cNvSpPr/>
          <p:nvPr/>
        </p:nvSpPr>
        <p:spPr>
          <a:xfrm>
            <a:off x="268370" y="179293"/>
            <a:ext cx="11003553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DIABETES EXAMPLE 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AB940B69-069D-0E44-9B44-FACBE97ED73A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F794E0E4-A3CB-4342-9067-0BD04189F91E}"/>
              </a:ext>
            </a:extLst>
          </p:cNvPr>
          <p:cNvSpPr/>
          <p:nvPr/>
        </p:nvSpPr>
        <p:spPr>
          <a:xfrm>
            <a:off x="503442" y="4827932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083C376A-7988-8142-BCC4-E56CCC6E4F55}"/>
              </a:ext>
            </a:extLst>
          </p:cNvPr>
          <p:cNvSpPr txBox="1"/>
          <p:nvPr/>
        </p:nvSpPr>
        <p:spPr>
          <a:xfrm>
            <a:off x="-2057104" y="1971850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8ED07D-4409-3A49-AE96-C7A8B78029C0}"/>
              </a:ext>
            </a:extLst>
          </p:cNvPr>
          <p:cNvGraphicFramePr>
            <a:graphicFrameLocks noGrp="1"/>
          </p:cNvGraphicFramePr>
          <p:nvPr/>
        </p:nvGraphicFramePr>
        <p:xfrm>
          <a:off x="1808495" y="2453583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AF559562-2E19-7F44-AC9C-C7142A054922}"/>
              </a:ext>
            </a:extLst>
          </p:cNvPr>
          <p:cNvSpPr/>
          <p:nvPr/>
        </p:nvSpPr>
        <p:spPr>
          <a:xfrm>
            <a:off x="1164626" y="2446457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D855C6F-28F2-394B-8130-289A80CBCE14}"/>
              </a:ext>
            </a:extLst>
          </p:cNvPr>
          <p:cNvSpPr/>
          <p:nvPr/>
        </p:nvSpPr>
        <p:spPr>
          <a:xfrm rot="5400000">
            <a:off x="3336574" y="402364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BEB1B-9E51-4146-B48B-14BF83DBD444}"/>
              </a:ext>
            </a:extLst>
          </p:cNvPr>
          <p:cNvSpPr txBox="1"/>
          <p:nvPr/>
        </p:nvSpPr>
        <p:spPr>
          <a:xfrm rot="16200000">
            <a:off x="-484913" y="349498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C26C-0FE5-1C47-BF9D-61F9D9C263B7}"/>
              </a:ext>
            </a:extLst>
          </p:cNvPr>
          <p:cNvSpPr txBox="1"/>
          <p:nvPr/>
        </p:nvSpPr>
        <p:spPr>
          <a:xfrm>
            <a:off x="2308656" y="122696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4BBAA-F79A-FF41-971F-9F6ACAA0EED5}"/>
              </a:ext>
            </a:extLst>
          </p:cNvPr>
          <p:cNvSpPr txBox="1"/>
          <p:nvPr/>
        </p:nvSpPr>
        <p:spPr>
          <a:xfrm>
            <a:off x="1992438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44D03-2B55-804E-8B09-308E14D8A363}"/>
              </a:ext>
            </a:extLst>
          </p:cNvPr>
          <p:cNvSpPr txBox="1"/>
          <p:nvPr/>
        </p:nvSpPr>
        <p:spPr>
          <a:xfrm>
            <a:off x="3629086" y="4167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E83E6-7441-B24B-83AC-873B1CEE6AC5}"/>
              </a:ext>
            </a:extLst>
          </p:cNvPr>
          <p:cNvSpPr txBox="1"/>
          <p:nvPr/>
        </p:nvSpPr>
        <p:spPr>
          <a:xfrm>
            <a:off x="1408910" y="305445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1E037-458D-374C-AF49-DA5DF8B230F8}"/>
              </a:ext>
            </a:extLst>
          </p:cNvPr>
          <p:cNvSpPr txBox="1"/>
          <p:nvPr/>
        </p:nvSpPr>
        <p:spPr>
          <a:xfrm>
            <a:off x="1427397" y="413762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EE9A3-39BF-6D42-98F3-B74441D05F6A}"/>
              </a:ext>
            </a:extLst>
          </p:cNvPr>
          <p:cNvSpPr txBox="1"/>
          <p:nvPr/>
        </p:nvSpPr>
        <p:spPr>
          <a:xfrm>
            <a:off x="2497433" y="1994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86874-7B9F-F041-8D48-6B8AB745E25B}"/>
              </a:ext>
            </a:extLst>
          </p:cNvPr>
          <p:cNvSpPr txBox="1"/>
          <p:nvPr/>
        </p:nvSpPr>
        <p:spPr>
          <a:xfrm>
            <a:off x="4013545" y="193884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4C5DA-59D6-3648-AEFB-35F893737E7D}"/>
              </a:ext>
            </a:extLst>
          </p:cNvPr>
          <p:cNvSpPr txBox="1"/>
          <p:nvPr/>
        </p:nvSpPr>
        <p:spPr>
          <a:xfrm>
            <a:off x="3698723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00B8-3304-534E-AF7C-7FB1B6E85AF5}"/>
              </a:ext>
            </a:extLst>
          </p:cNvPr>
          <p:cNvSpPr txBox="1"/>
          <p:nvPr/>
        </p:nvSpPr>
        <p:spPr>
          <a:xfrm>
            <a:off x="2037033" y="418316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549ABB-E3EA-9C47-9804-7BA5DA1F5267}"/>
              </a:ext>
            </a:extLst>
          </p:cNvPr>
          <p:cNvSpPr txBox="1">
            <a:spLocks/>
          </p:cNvSpPr>
          <p:nvPr/>
        </p:nvSpPr>
        <p:spPr>
          <a:xfrm>
            <a:off x="5504740" y="2581918"/>
            <a:ext cx="5767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Recall is an important KPI in situations when dataset is highly unbalanced; cases when you have small diabetes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457EF-7B0F-4395-9E0D-2BACD395F556}"/>
              </a:ext>
            </a:extLst>
          </p:cNvPr>
          <p:cNvSpPr txBox="1"/>
          <p:nvPr/>
        </p:nvSpPr>
        <p:spPr>
          <a:xfrm>
            <a:off x="6324393" y="1198621"/>
            <a:ext cx="2998796" cy="12003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DIABETES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1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26ADF5-B9EA-D038-A3A1-BCE8BF46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3EB0C055-FD6D-814B-97D3-04BFC9F14AE5}"/>
              </a:ext>
            </a:extLst>
          </p:cNvPr>
          <p:cNvSpPr/>
          <p:nvPr/>
        </p:nvSpPr>
        <p:spPr>
          <a:xfrm>
            <a:off x="302428" y="0"/>
            <a:ext cx="6805325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ROC (RECEIVER OPERATING CHARACTERISTIC CURVE)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720B9-4B52-F64C-A8D3-588C257C8170}"/>
              </a:ext>
            </a:extLst>
          </p:cNvPr>
          <p:cNvSpPr/>
          <p:nvPr/>
        </p:nvSpPr>
        <p:spPr>
          <a:xfrm>
            <a:off x="2775782" y="6223895"/>
            <a:ext cx="5668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https://commons.wikimedia.org/wiki/File:Roccurves.png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id="{E60A35AD-E369-FB49-A52C-A2E4E8C7E0A3}"/>
              </a:ext>
            </a:extLst>
          </p:cNvPr>
          <p:cNvSpPr/>
          <p:nvPr/>
        </p:nvSpPr>
        <p:spPr>
          <a:xfrm>
            <a:off x="5254187" y="1349142"/>
            <a:ext cx="68053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ROC Curve is a metric that assesses the model ability to distinguish between binary (0 or 1) classes.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ROC curve is created by plotting the true positive rate (TPR) against the false positive rate (FPR) at various threshold settings.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Points above the diagonal line represent good classification (better than random)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chemeClr val="tx1"/>
                </a:solidFill>
                <a:latin typeface="Montserrat"/>
                <a:cs typeface="Arial" panose="020B0604020202020204" pitchFamily="34" charset="0"/>
              </a:rPr>
              <a:t>The model performance improves if it becomes skewed towards the upper left corner. </a:t>
            </a:r>
          </a:p>
        </p:txBody>
      </p:sp>
      <p:sp>
        <p:nvSpPr>
          <p:cNvPr id="9" name="AutoShape 4" descr="-\infty ">
            <a:extLst>
              <a:ext uri="{FF2B5EF4-FFF2-40B4-BE49-F238E27FC236}">
                <a16:creationId xmlns:a16="http://schemas.microsoft.com/office/drawing/2014/main" id="{48172954-64D0-6447-8924-77B1F865B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F7958-7362-8E72-A881-01CF68B9E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23421"/>
            <a:ext cx="4969299" cy="35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9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9656</TotalTime>
  <Words>1254</Words>
  <Application>Microsoft Macintosh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Christopher Harris</cp:lastModifiedBy>
  <cp:revision>549</cp:revision>
  <cp:lastPrinted>2015-02-18T03:35:51Z</cp:lastPrinted>
  <dcterms:created xsi:type="dcterms:W3CDTF">2006-08-16T00:00:00Z</dcterms:created>
  <dcterms:modified xsi:type="dcterms:W3CDTF">2025-03-24T14:00:03Z</dcterms:modified>
</cp:coreProperties>
</file>