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1"/>
  </p:sldMasterIdLst>
  <p:notesMasterIdLst>
    <p:notesMasterId r:id="rId32"/>
  </p:notesMasterIdLst>
  <p:sldIdLst>
    <p:sldId id="423" r:id="rId2"/>
    <p:sldId id="1370" r:id="rId3"/>
    <p:sldId id="666" r:id="rId4"/>
    <p:sldId id="710" r:id="rId5"/>
    <p:sldId id="711" r:id="rId6"/>
    <p:sldId id="1371" r:id="rId7"/>
    <p:sldId id="399" r:id="rId8"/>
    <p:sldId id="400" r:id="rId9"/>
    <p:sldId id="401" r:id="rId10"/>
    <p:sldId id="402" r:id="rId11"/>
    <p:sldId id="1372" r:id="rId12"/>
    <p:sldId id="686" r:id="rId13"/>
    <p:sldId id="687" r:id="rId14"/>
    <p:sldId id="1373" r:id="rId15"/>
    <p:sldId id="690" r:id="rId16"/>
    <p:sldId id="715" r:id="rId17"/>
    <p:sldId id="717" r:id="rId18"/>
    <p:sldId id="718" r:id="rId19"/>
    <p:sldId id="1374" r:id="rId20"/>
    <p:sldId id="1364" r:id="rId21"/>
    <p:sldId id="1365" r:id="rId22"/>
    <p:sldId id="1366" r:id="rId23"/>
    <p:sldId id="1367" r:id="rId24"/>
    <p:sldId id="404" r:id="rId25"/>
    <p:sldId id="405" r:id="rId26"/>
    <p:sldId id="407" r:id="rId27"/>
    <p:sldId id="406" r:id="rId28"/>
    <p:sldId id="1375" r:id="rId29"/>
    <p:sldId id="409" r:id="rId30"/>
    <p:sldId id="408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Ryan" initials="DR" lastIdx="1" clrIdx="0">
    <p:extLst>
      <p:ext uri="{19B8F6BF-5375-455C-9EA6-DF929625EA0E}">
        <p15:presenceInfo xmlns:p15="http://schemas.microsoft.com/office/powerpoint/2012/main" userId="Dr.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53C"/>
    <a:srgbClr val="EF243B"/>
    <a:srgbClr val="F0F0F0"/>
    <a:srgbClr val="FFFFFF"/>
    <a:srgbClr val="4472C4"/>
    <a:srgbClr val="6AA50B"/>
    <a:srgbClr val="E2D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5" autoAdjust="0"/>
    <p:restoredTop sz="95141" autoAdjust="0"/>
  </p:normalViewPr>
  <p:slideViewPr>
    <p:cSldViewPr>
      <p:cViewPr varScale="1">
        <p:scale>
          <a:sx n="84" d="100"/>
          <a:sy n="84" d="100"/>
        </p:scale>
        <p:origin x="504" y="1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F45A1-E843-48C2-83A7-99E8AA8334C2}" type="doc">
      <dgm:prSet loTypeId="urn:microsoft.com/office/officeart/2005/8/layout/process1" loCatId="process" qsTypeId="urn:microsoft.com/office/officeart/2005/8/quickstyle/3d2" qsCatId="3D" csTypeId="urn:microsoft.com/office/officeart/2005/8/colors/accent3_4" csCatId="accent3" phldr="1"/>
      <dgm:spPr/>
    </dgm:pt>
    <dgm:pt modelId="{6748B1E0-974D-4756-9C36-0FD8F0A59D75}">
      <dgm:prSet phldrT="[Text]"/>
      <dgm:spPr/>
      <dgm:t>
        <a:bodyPr/>
        <a:lstStyle/>
        <a:p>
          <a:r>
            <a:rPr lang="en-CA" b="0">
              <a:solidFill>
                <a:schemeClr val="tx1"/>
              </a:solidFill>
            </a:rPr>
            <a:t>Select a value for k (e.g.: 1, 2, 3, …..)</a:t>
          </a:r>
          <a:endParaRPr lang="en-US" b="0" dirty="0">
            <a:solidFill>
              <a:schemeClr val="tx1"/>
            </a:solidFill>
          </a:endParaRPr>
        </a:p>
      </dgm:t>
    </dgm:pt>
    <dgm:pt modelId="{A6BB198B-DCEE-428B-BE6C-7D6D827ADD3D}" type="parTrans" cxnId="{17586CB5-FBF1-43F6-94C9-FA014955DF99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37776064-2368-4E0A-B81A-09C718E4DE41}" type="sibTrans" cxnId="{17586CB5-FBF1-43F6-94C9-FA014955DF99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ED0B5E70-92A5-4AC6-B0EF-41142577987C}">
      <dgm:prSet/>
      <dgm:spPr/>
      <dgm:t>
        <a:bodyPr/>
        <a:lstStyle/>
        <a:p>
          <a:r>
            <a:rPr lang="en-CA" b="0">
              <a:solidFill>
                <a:schemeClr val="tx1"/>
              </a:solidFill>
            </a:rPr>
            <a:t>Calculate the Euclidian distance between the point to be classified and every other point in the training data set</a:t>
          </a:r>
          <a:endParaRPr lang="en-CA" b="0" dirty="0">
            <a:solidFill>
              <a:schemeClr val="tx1"/>
            </a:solidFill>
          </a:endParaRPr>
        </a:p>
      </dgm:t>
    </dgm:pt>
    <dgm:pt modelId="{903A04CC-734E-4FAE-A400-AC624AA152D7}" type="parTrans" cxnId="{CD411236-8D1C-44C7-974F-6430398287D3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39E0B1C5-8008-49FB-9E09-8862710AEBCC}" type="sibTrans" cxnId="{CD411236-8D1C-44C7-974F-6430398287D3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D5D99AFB-896A-4E46-93EC-FEC3FF3DA7AC}">
      <dgm:prSet/>
      <dgm:spPr/>
      <dgm:t>
        <a:bodyPr/>
        <a:lstStyle/>
        <a:p>
          <a:r>
            <a:rPr lang="en-CA" b="0">
              <a:solidFill>
                <a:schemeClr val="tx1"/>
              </a:solidFill>
            </a:rPr>
            <a:t>Pick the k closest data points (points with the k smallest distances)</a:t>
          </a:r>
          <a:endParaRPr lang="en-CA" b="0" dirty="0">
            <a:solidFill>
              <a:schemeClr val="tx1"/>
            </a:solidFill>
          </a:endParaRPr>
        </a:p>
      </dgm:t>
    </dgm:pt>
    <dgm:pt modelId="{405DED35-8859-482A-A87B-A190E2CF0245}" type="parTrans" cxnId="{15F74F3B-B2EA-48A5-8D59-7DF7DEB1B194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D144E2E9-1CEF-4F68-A1B0-A8404425052B}" type="sibTrans" cxnId="{15F74F3B-B2EA-48A5-8D59-7DF7DEB1B194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084D7592-BD47-4874-9C4B-51D1103DB4A4}">
      <dgm:prSet/>
      <dgm:spPr/>
      <dgm:t>
        <a:bodyPr/>
        <a:lstStyle/>
        <a:p>
          <a:r>
            <a:rPr lang="en-CA" b="0">
              <a:solidFill>
                <a:schemeClr val="tx1"/>
              </a:solidFill>
            </a:rPr>
            <a:t>Run a majority vote among selected data points, the dominating classification is the winner. Point is classified based on the dominant class</a:t>
          </a:r>
          <a:endParaRPr lang="en-CA" b="0" dirty="0">
            <a:solidFill>
              <a:schemeClr val="tx1"/>
            </a:solidFill>
          </a:endParaRPr>
        </a:p>
      </dgm:t>
    </dgm:pt>
    <dgm:pt modelId="{21C99263-E34B-4EEC-86B5-52148CCC094B}" type="parTrans" cxnId="{CEE2367A-44BF-4A9A-9F96-53F81CF43CFC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7D5F4F25-B565-4222-96A1-98AD092AFBDF}" type="sibTrans" cxnId="{CEE2367A-44BF-4A9A-9F96-53F81CF43CFC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FC5F4605-A186-4EE4-9685-975AE8C6C9BA}">
      <dgm:prSet/>
      <dgm:spPr/>
      <dgm:t>
        <a:bodyPr/>
        <a:lstStyle/>
        <a:p>
          <a:r>
            <a:rPr lang="en-CA" b="0">
              <a:solidFill>
                <a:schemeClr val="tx1"/>
              </a:solidFill>
            </a:rPr>
            <a:t>Repeat</a:t>
          </a:r>
          <a:endParaRPr lang="en-CA" b="0" dirty="0">
            <a:solidFill>
              <a:schemeClr val="tx1"/>
            </a:solidFill>
          </a:endParaRPr>
        </a:p>
      </dgm:t>
    </dgm:pt>
    <dgm:pt modelId="{EAB0EA97-BDD7-492F-94AB-A2AB8EB22B34}" type="parTrans" cxnId="{C86577BF-98E6-46D1-BFDA-CD1E8C018CB1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184C77DF-F5F8-4B6B-949D-4228425CFF65}" type="sibTrans" cxnId="{C86577BF-98E6-46D1-BFDA-CD1E8C018CB1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5133F2E1-74FF-4BD0-91A3-24383CF42F68}" type="pres">
      <dgm:prSet presAssocID="{406F45A1-E843-48C2-83A7-99E8AA8334C2}" presName="Name0" presStyleCnt="0">
        <dgm:presLayoutVars>
          <dgm:dir/>
          <dgm:resizeHandles val="exact"/>
        </dgm:presLayoutVars>
      </dgm:prSet>
      <dgm:spPr/>
    </dgm:pt>
    <dgm:pt modelId="{8E3BF208-E3B2-498E-9A56-81891B4D38A2}" type="pres">
      <dgm:prSet presAssocID="{6748B1E0-974D-4756-9C36-0FD8F0A59D75}" presName="node" presStyleLbl="node1" presStyleIdx="0" presStyleCnt="5">
        <dgm:presLayoutVars>
          <dgm:bulletEnabled val="1"/>
        </dgm:presLayoutVars>
      </dgm:prSet>
      <dgm:spPr/>
    </dgm:pt>
    <dgm:pt modelId="{DEE04D51-33EA-4E99-8474-A723AE0CD54E}" type="pres">
      <dgm:prSet presAssocID="{37776064-2368-4E0A-B81A-09C718E4DE41}" presName="sibTrans" presStyleLbl="sibTrans2D1" presStyleIdx="0" presStyleCnt="4"/>
      <dgm:spPr/>
    </dgm:pt>
    <dgm:pt modelId="{72E220F3-FCB9-403D-9AEC-5824F08DF5AC}" type="pres">
      <dgm:prSet presAssocID="{37776064-2368-4E0A-B81A-09C718E4DE41}" presName="connectorText" presStyleLbl="sibTrans2D1" presStyleIdx="0" presStyleCnt="4"/>
      <dgm:spPr/>
    </dgm:pt>
    <dgm:pt modelId="{42AF4DD2-406E-4C50-821D-9B48E7A7E785}" type="pres">
      <dgm:prSet presAssocID="{ED0B5E70-92A5-4AC6-B0EF-41142577987C}" presName="node" presStyleLbl="node1" presStyleIdx="1" presStyleCnt="5">
        <dgm:presLayoutVars>
          <dgm:bulletEnabled val="1"/>
        </dgm:presLayoutVars>
      </dgm:prSet>
      <dgm:spPr/>
    </dgm:pt>
    <dgm:pt modelId="{953AE8CC-527A-4E1A-A146-14EB8DFD6951}" type="pres">
      <dgm:prSet presAssocID="{39E0B1C5-8008-49FB-9E09-8862710AEBCC}" presName="sibTrans" presStyleLbl="sibTrans2D1" presStyleIdx="1" presStyleCnt="4"/>
      <dgm:spPr/>
    </dgm:pt>
    <dgm:pt modelId="{4A579A9F-D933-4798-8814-C599E4744688}" type="pres">
      <dgm:prSet presAssocID="{39E0B1C5-8008-49FB-9E09-8862710AEBCC}" presName="connectorText" presStyleLbl="sibTrans2D1" presStyleIdx="1" presStyleCnt="4"/>
      <dgm:spPr/>
    </dgm:pt>
    <dgm:pt modelId="{65A6D6E6-5A76-4E1A-90CD-5A31A64B41F0}" type="pres">
      <dgm:prSet presAssocID="{D5D99AFB-896A-4E46-93EC-FEC3FF3DA7AC}" presName="node" presStyleLbl="node1" presStyleIdx="2" presStyleCnt="5">
        <dgm:presLayoutVars>
          <dgm:bulletEnabled val="1"/>
        </dgm:presLayoutVars>
      </dgm:prSet>
      <dgm:spPr/>
    </dgm:pt>
    <dgm:pt modelId="{FA94B947-29B5-48DD-A6FF-B2F5EECF5417}" type="pres">
      <dgm:prSet presAssocID="{D144E2E9-1CEF-4F68-A1B0-A8404425052B}" presName="sibTrans" presStyleLbl="sibTrans2D1" presStyleIdx="2" presStyleCnt="4"/>
      <dgm:spPr/>
    </dgm:pt>
    <dgm:pt modelId="{3F2BDAC8-AE1C-4D95-BE69-A4D60A4144F3}" type="pres">
      <dgm:prSet presAssocID="{D144E2E9-1CEF-4F68-A1B0-A8404425052B}" presName="connectorText" presStyleLbl="sibTrans2D1" presStyleIdx="2" presStyleCnt="4"/>
      <dgm:spPr/>
    </dgm:pt>
    <dgm:pt modelId="{6BAF7B58-01D8-40FF-A313-BB61189C937D}" type="pres">
      <dgm:prSet presAssocID="{084D7592-BD47-4874-9C4B-51D1103DB4A4}" presName="node" presStyleLbl="node1" presStyleIdx="3" presStyleCnt="5">
        <dgm:presLayoutVars>
          <dgm:bulletEnabled val="1"/>
        </dgm:presLayoutVars>
      </dgm:prSet>
      <dgm:spPr/>
    </dgm:pt>
    <dgm:pt modelId="{C5B06F1A-736A-444C-8D4D-22EAD3684296}" type="pres">
      <dgm:prSet presAssocID="{7D5F4F25-B565-4222-96A1-98AD092AFBDF}" presName="sibTrans" presStyleLbl="sibTrans2D1" presStyleIdx="3" presStyleCnt="4"/>
      <dgm:spPr/>
    </dgm:pt>
    <dgm:pt modelId="{2F3730C1-4ED6-42FD-BBB8-6AAC973571FF}" type="pres">
      <dgm:prSet presAssocID="{7D5F4F25-B565-4222-96A1-98AD092AFBDF}" presName="connectorText" presStyleLbl="sibTrans2D1" presStyleIdx="3" presStyleCnt="4"/>
      <dgm:spPr/>
    </dgm:pt>
    <dgm:pt modelId="{ABB7F0D2-38A4-4C18-B331-6EB8D32E24E1}" type="pres">
      <dgm:prSet presAssocID="{FC5F4605-A186-4EE4-9685-975AE8C6C9BA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AC602-3543-4B4D-8BA3-00885668311C}" type="presOf" srcId="{37776064-2368-4E0A-B81A-09C718E4DE41}" destId="{72E220F3-FCB9-403D-9AEC-5824F08DF5AC}" srcOrd="1" destOrd="0" presId="urn:microsoft.com/office/officeart/2005/8/layout/process1"/>
    <dgm:cxn modelId="{D5DC500B-6479-4A84-907C-66FDFF9D50A9}" type="presOf" srcId="{FC5F4605-A186-4EE4-9685-975AE8C6C9BA}" destId="{ABB7F0D2-38A4-4C18-B331-6EB8D32E24E1}" srcOrd="0" destOrd="0" presId="urn:microsoft.com/office/officeart/2005/8/layout/process1"/>
    <dgm:cxn modelId="{3A32BA32-4753-47DE-ACF4-B1443B53ABC4}" type="presOf" srcId="{D144E2E9-1CEF-4F68-A1B0-A8404425052B}" destId="{3F2BDAC8-AE1C-4D95-BE69-A4D60A4144F3}" srcOrd="1" destOrd="0" presId="urn:microsoft.com/office/officeart/2005/8/layout/process1"/>
    <dgm:cxn modelId="{CD411236-8D1C-44C7-974F-6430398287D3}" srcId="{406F45A1-E843-48C2-83A7-99E8AA8334C2}" destId="{ED0B5E70-92A5-4AC6-B0EF-41142577987C}" srcOrd="1" destOrd="0" parTransId="{903A04CC-734E-4FAE-A400-AC624AA152D7}" sibTransId="{39E0B1C5-8008-49FB-9E09-8862710AEBCC}"/>
    <dgm:cxn modelId="{15F74F3B-B2EA-48A5-8D59-7DF7DEB1B194}" srcId="{406F45A1-E843-48C2-83A7-99E8AA8334C2}" destId="{D5D99AFB-896A-4E46-93EC-FEC3FF3DA7AC}" srcOrd="2" destOrd="0" parTransId="{405DED35-8859-482A-A87B-A190E2CF0245}" sibTransId="{D144E2E9-1CEF-4F68-A1B0-A8404425052B}"/>
    <dgm:cxn modelId="{2B307F6C-04FA-4994-862C-0F969F2D8238}" type="presOf" srcId="{7D5F4F25-B565-4222-96A1-98AD092AFBDF}" destId="{2F3730C1-4ED6-42FD-BBB8-6AAC973571FF}" srcOrd="1" destOrd="0" presId="urn:microsoft.com/office/officeart/2005/8/layout/process1"/>
    <dgm:cxn modelId="{CEE2367A-44BF-4A9A-9F96-53F81CF43CFC}" srcId="{406F45A1-E843-48C2-83A7-99E8AA8334C2}" destId="{084D7592-BD47-4874-9C4B-51D1103DB4A4}" srcOrd="3" destOrd="0" parTransId="{21C99263-E34B-4EEC-86B5-52148CCC094B}" sibTransId="{7D5F4F25-B565-4222-96A1-98AD092AFBDF}"/>
    <dgm:cxn modelId="{268E9F85-D552-441D-8AA4-7495CFC2479C}" type="presOf" srcId="{39E0B1C5-8008-49FB-9E09-8862710AEBCC}" destId="{953AE8CC-527A-4E1A-A146-14EB8DFD6951}" srcOrd="0" destOrd="0" presId="urn:microsoft.com/office/officeart/2005/8/layout/process1"/>
    <dgm:cxn modelId="{9531168E-2215-4D54-B3AF-DCF6E261A5A7}" type="presOf" srcId="{39E0B1C5-8008-49FB-9E09-8862710AEBCC}" destId="{4A579A9F-D933-4798-8814-C599E4744688}" srcOrd="1" destOrd="0" presId="urn:microsoft.com/office/officeart/2005/8/layout/process1"/>
    <dgm:cxn modelId="{968E688E-05F1-430A-8F3E-1BD26A954B97}" type="presOf" srcId="{D5D99AFB-896A-4E46-93EC-FEC3FF3DA7AC}" destId="{65A6D6E6-5A76-4E1A-90CD-5A31A64B41F0}" srcOrd="0" destOrd="0" presId="urn:microsoft.com/office/officeart/2005/8/layout/process1"/>
    <dgm:cxn modelId="{482B868E-BD2C-464D-9688-A363263DB8A3}" type="presOf" srcId="{ED0B5E70-92A5-4AC6-B0EF-41142577987C}" destId="{42AF4DD2-406E-4C50-821D-9B48E7A7E785}" srcOrd="0" destOrd="0" presId="urn:microsoft.com/office/officeart/2005/8/layout/process1"/>
    <dgm:cxn modelId="{17586CB5-FBF1-43F6-94C9-FA014955DF99}" srcId="{406F45A1-E843-48C2-83A7-99E8AA8334C2}" destId="{6748B1E0-974D-4756-9C36-0FD8F0A59D75}" srcOrd="0" destOrd="0" parTransId="{A6BB198B-DCEE-428B-BE6C-7D6D827ADD3D}" sibTransId="{37776064-2368-4E0A-B81A-09C718E4DE41}"/>
    <dgm:cxn modelId="{C86577BF-98E6-46D1-BFDA-CD1E8C018CB1}" srcId="{406F45A1-E843-48C2-83A7-99E8AA8334C2}" destId="{FC5F4605-A186-4EE4-9685-975AE8C6C9BA}" srcOrd="4" destOrd="0" parTransId="{EAB0EA97-BDD7-492F-94AB-A2AB8EB22B34}" sibTransId="{184C77DF-F5F8-4B6B-949D-4228425CFF65}"/>
    <dgm:cxn modelId="{EEF2ACD3-2116-410F-8868-F4A61B1E182B}" type="presOf" srcId="{084D7592-BD47-4874-9C4B-51D1103DB4A4}" destId="{6BAF7B58-01D8-40FF-A313-BB61189C937D}" srcOrd="0" destOrd="0" presId="urn:microsoft.com/office/officeart/2005/8/layout/process1"/>
    <dgm:cxn modelId="{E9759CD4-4152-4D44-8778-A2EEA243D2DA}" type="presOf" srcId="{6748B1E0-974D-4756-9C36-0FD8F0A59D75}" destId="{8E3BF208-E3B2-498E-9A56-81891B4D38A2}" srcOrd="0" destOrd="0" presId="urn:microsoft.com/office/officeart/2005/8/layout/process1"/>
    <dgm:cxn modelId="{EA1771E0-BA91-4D54-93D8-24E7868CCC91}" type="presOf" srcId="{406F45A1-E843-48C2-83A7-99E8AA8334C2}" destId="{5133F2E1-74FF-4BD0-91A3-24383CF42F68}" srcOrd="0" destOrd="0" presId="urn:microsoft.com/office/officeart/2005/8/layout/process1"/>
    <dgm:cxn modelId="{692545F6-DBF1-48CE-B3DE-58FAE577CE4B}" type="presOf" srcId="{37776064-2368-4E0A-B81A-09C718E4DE41}" destId="{DEE04D51-33EA-4E99-8474-A723AE0CD54E}" srcOrd="0" destOrd="0" presId="urn:microsoft.com/office/officeart/2005/8/layout/process1"/>
    <dgm:cxn modelId="{CC7249F8-31FB-4560-93B2-7E8C1083976A}" type="presOf" srcId="{7D5F4F25-B565-4222-96A1-98AD092AFBDF}" destId="{C5B06F1A-736A-444C-8D4D-22EAD3684296}" srcOrd="0" destOrd="0" presId="urn:microsoft.com/office/officeart/2005/8/layout/process1"/>
    <dgm:cxn modelId="{1AA236FD-1184-40AB-BA3F-CC49BC6B9880}" type="presOf" srcId="{D144E2E9-1CEF-4F68-A1B0-A8404425052B}" destId="{FA94B947-29B5-48DD-A6FF-B2F5EECF5417}" srcOrd="0" destOrd="0" presId="urn:microsoft.com/office/officeart/2005/8/layout/process1"/>
    <dgm:cxn modelId="{CB724A9A-9C22-43D8-9621-4D129469351D}" type="presParOf" srcId="{5133F2E1-74FF-4BD0-91A3-24383CF42F68}" destId="{8E3BF208-E3B2-498E-9A56-81891B4D38A2}" srcOrd="0" destOrd="0" presId="urn:microsoft.com/office/officeart/2005/8/layout/process1"/>
    <dgm:cxn modelId="{11582D94-C9B7-42CB-B6C1-9D6BD77538F7}" type="presParOf" srcId="{5133F2E1-74FF-4BD0-91A3-24383CF42F68}" destId="{DEE04D51-33EA-4E99-8474-A723AE0CD54E}" srcOrd="1" destOrd="0" presId="urn:microsoft.com/office/officeart/2005/8/layout/process1"/>
    <dgm:cxn modelId="{7896DBE4-C3EA-451F-A1F6-BA9F98F30480}" type="presParOf" srcId="{DEE04D51-33EA-4E99-8474-A723AE0CD54E}" destId="{72E220F3-FCB9-403D-9AEC-5824F08DF5AC}" srcOrd="0" destOrd="0" presId="urn:microsoft.com/office/officeart/2005/8/layout/process1"/>
    <dgm:cxn modelId="{9E675548-BEA0-4E74-9B1D-37EB6FAEF3A2}" type="presParOf" srcId="{5133F2E1-74FF-4BD0-91A3-24383CF42F68}" destId="{42AF4DD2-406E-4C50-821D-9B48E7A7E785}" srcOrd="2" destOrd="0" presId="urn:microsoft.com/office/officeart/2005/8/layout/process1"/>
    <dgm:cxn modelId="{52CF5139-470C-44C9-B944-667A7EC52A2E}" type="presParOf" srcId="{5133F2E1-74FF-4BD0-91A3-24383CF42F68}" destId="{953AE8CC-527A-4E1A-A146-14EB8DFD6951}" srcOrd="3" destOrd="0" presId="urn:microsoft.com/office/officeart/2005/8/layout/process1"/>
    <dgm:cxn modelId="{A55473E5-EE85-4F7C-BBEB-D8F56277DF6B}" type="presParOf" srcId="{953AE8CC-527A-4E1A-A146-14EB8DFD6951}" destId="{4A579A9F-D933-4798-8814-C599E4744688}" srcOrd="0" destOrd="0" presId="urn:microsoft.com/office/officeart/2005/8/layout/process1"/>
    <dgm:cxn modelId="{43B1B7A5-75E0-4BCF-A6CC-6ACB0D67871D}" type="presParOf" srcId="{5133F2E1-74FF-4BD0-91A3-24383CF42F68}" destId="{65A6D6E6-5A76-4E1A-90CD-5A31A64B41F0}" srcOrd="4" destOrd="0" presId="urn:microsoft.com/office/officeart/2005/8/layout/process1"/>
    <dgm:cxn modelId="{FD727E1C-CE83-4237-9A7D-5EB019E83017}" type="presParOf" srcId="{5133F2E1-74FF-4BD0-91A3-24383CF42F68}" destId="{FA94B947-29B5-48DD-A6FF-B2F5EECF5417}" srcOrd="5" destOrd="0" presId="urn:microsoft.com/office/officeart/2005/8/layout/process1"/>
    <dgm:cxn modelId="{D8F32507-4B47-4FDC-BD8E-F4FF6C43FB36}" type="presParOf" srcId="{FA94B947-29B5-48DD-A6FF-B2F5EECF5417}" destId="{3F2BDAC8-AE1C-4D95-BE69-A4D60A4144F3}" srcOrd="0" destOrd="0" presId="urn:microsoft.com/office/officeart/2005/8/layout/process1"/>
    <dgm:cxn modelId="{7F247D3E-7B3B-4DBA-A513-911553E0544F}" type="presParOf" srcId="{5133F2E1-74FF-4BD0-91A3-24383CF42F68}" destId="{6BAF7B58-01D8-40FF-A313-BB61189C937D}" srcOrd="6" destOrd="0" presId="urn:microsoft.com/office/officeart/2005/8/layout/process1"/>
    <dgm:cxn modelId="{30ACE0AB-FD40-4113-B2F7-9C117D6D3172}" type="presParOf" srcId="{5133F2E1-74FF-4BD0-91A3-24383CF42F68}" destId="{C5B06F1A-736A-444C-8D4D-22EAD3684296}" srcOrd="7" destOrd="0" presId="urn:microsoft.com/office/officeart/2005/8/layout/process1"/>
    <dgm:cxn modelId="{1F030DD8-D955-4BA4-B71B-7CC8C56C45C6}" type="presParOf" srcId="{C5B06F1A-736A-444C-8D4D-22EAD3684296}" destId="{2F3730C1-4ED6-42FD-BBB8-6AAC973571FF}" srcOrd="0" destOrd="0" presId="urn:microsoft.com/office/officeart/2005/8/layout/process1"/>
    <dgm:cxn modelId="{40933B55-0370-4308-AAC6-DCB1AE446716}" type="presParOf" srcId="{5133F2E1-74FF-4BD0-91A3-24383CF42F68}" destId="{ABB7F0D2-38A4-4C18-B331-6EB8D32E24E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BF208-E3B2-498E-9A56-81891B4D38A2}">
      <dsp:nvSpPr>
        <dsp:cNvPr id="0" name=""/>
        <dsp:cNvSpPr/>
      </dsp:nvSpPr>
      <dsp:spPr>
        <a:xfrm>
          <a:off x="5343" y="2065501"/>
          <a:ext cx="1656434" cy="2455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>
              <a:solidFill>
                <a:schemeClr val="tx1"/>
              </a:solidFill>
            </a:rPr>
            <a:t>Select a value for k (e.g.: 1, 2, 3, …..)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53858" y="2114016"/>
        <a:ext cx="1559404" cy="2358505"/>
      </dsp:txXfrm>
    </dsp:sp>
    <dsp:sp modelId="{DEE04D51-33EA-4E99-8474-A723AE0CD54E}">
      <dsp:nvSpPr>
        <dsp:cNvPr id="0" name=""/>
        <dsp:cNvSpPr/>
      </dsp:nvSpPr>
      <dsp:spPr>
        <a:xfrm>
          <a:off x="1827421" y="3087871"/>
          <a:ext cx="351164" cy="410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>
            <a:solidFill>
              <a:schemeClr val="tx1"/>
            </a:solidFill>
          </a:endParaRPr>
        </a:p>
      </dsp:txBody>
      <dsp:txXfrm>
        <a:off x="1827421" y="3170030"/>
        <a:ext cx="245815" cy="246477"/>
      </dsp:txXfrm>
    </dsp:sp>
    <dsp:sp modelId="{42AF4DD2-406E-4C50-821D-9B48E7A7E785}">
      <dsp:nvSpPr>
        <dsp:cNvPr id="0" name=""/>
        <dsp:cNvSpPr/>
      </dsp:nvSpPr>
      <dsp:spPr>
        <a:xfrm>
          <a:off x="2324351" y="2065501"/>
          <a:ext cx="1656434" cy="2455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4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4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4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>
              <a:solidFill>
                <a:schemeClr val="tx1"/>
              </a:solidFill>
            </a:rPr>
            <a:t>Calculate the Euclidian distance between the point to be classified and every other point in the training data set</a:t>
          </a:r>
          <a:endParaRPr lang="en-CA" sz="1600" b="0" kern="1200" dirty="0">
            <a:solidFill>
              <a:schemeClr val="tx1"/>
            </a:solidFill>
          </a:endParaRPr>
        </a:p>
      </dsp:txBody>
      <dsp:txXfrm>
        <a:off x="2372866" y="2114016"/>
        <a:ext cx="1559404" cy="2358505"/>
      </dsp:txXfrm>
    </dsp:sp>
    <dsp:sp modelId="{953AE8CC-527A-4E1A-A146-14EB8DFD6951}">
      <dsp:nvSpPr>
        <dsp:cNvPr id="0" name=""/>
        <dsp:cNvSpPr/>
      </dsp:nvSpPr>
      <dsp:spPr>
        <a:xfrm>
          <a:off x="4146430" y="3087871"/>
          <a:ext cx="351164" cy="410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>
            <a:solidFill>
              <a:schemeClr val="tx1"/>
            </a:solidFill>
          </a:endParaRPr>
        </a:p>
      </dsp:txBody>
      <dsp:txXfrm>
        <a:off x="4146430" y="3170030"/>
        <a:ext cx="245815" cy="246477"/>
      </dsp:txXfrm>
    </dsp:sp>
    <dsp:sp modelId="{65A6D6E6-5A76-4E1A-90CD-5A31A64B41F0}">
      <dsp:nvSpPr>
        <dsp:cNvPr id="0" name=""/>
        <dsp:cNvSpPr/>
      </dsp:nvSpPr>
      <dsp:spPr>
        <a:xfrm>
          <a:off x="4643360" y="2065501"/>
          <a:ext cx="1656434" cy="2455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8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8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8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>
              <a:solidFill>
                <a:schemeClr val="tx1"/>
              </a:solidFill>
            </a:rPr>
            <a:t>Pick the k closest data points (points with the k smallest distances)</a:t>
          </a:r>
          <a:endParaRPr lang="en-CA" sz="1600" b="0" kern="1200" dirty="0">
            <a:solidFill>
              <a:schemeClr val="tx1"/>
            </a:solidFill>
          </a:endParaRPr>
        </a:p>
      </dsp:txBody>
      <dsp:txXfrm>
        <a:off x="4691875" y="2114016"/>
        <a:ext cx="1559404" cy="2358505"/>
      </dsp:txXfrm>
    </dsp:sp>
    <dsp:sp modelId="{FA94B947-29B5-48DD-A6FF-B2F5EECF5417}">
      <dsp:nvSpPr>
        <dsp:cNvPr id="0" name=""/>
        <dsp:cNvSpPr/>
      </dsp:nvSpPr>
      <dsp:spPr>
        <a:xfrm>
          <a:off x="6465438" y="3087871"/>
          <a:ext cx="351164" cy="410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>
            <a:solidFill>
              <a:schemeClr val="tx1"/>
            </a:solidFill>
          </a:endParaRPr>
        </a:p>
      </dsp:txBody>
      <dsp:txXfrm>
        <a:off x="6465438" y="3170030"/>
        <a:ext cx="245815" cy="246477"/>
      </dsp:txXfrm>
    </dsp:sp>
    <dsp:sp modelId="{6BAF7B58-01D8-40FF-A313-BB61189C937D}">
      <dsp:nvSpPr>
        <dsp:cNvPr id="0" name=""/>
        <dsp:cNvSpPr/>
      </dsp:nvSpPr>
      <dsp:spPr>
        <a:xfrm>
          <a:off x="6962369" y="2065501"/>
          <a:ext cx="1656434" cy="2455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8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8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8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>
              <a:solidFill>
                <a:schemeClr val="tx1"/>
              </a:solidFill>
            </a:rPr>
            <a:t>Run a majority vote among selected data points, the dominating classification is the winner. Point is classified based on the dominant class</a:t>
          </a:r>
          <a:endParaRPr lang="en-CA" sz="1600" b="0" kern="1200" dirty="0">
            <a:solidFill>
              <a:schemeClr val="tx1"/>
            </a:solidFill>
          </a:endParaRPr>
        </a:p>
      </dsp:txBody>
      <dsp:txXfrm>
        <a:off x="7010884" y="2114016"/>
        <a:ext cx="1559404" cy="2358505"/>
      </dsp:txXfrm>
    </dsp:sp>
    <dsp:sp modelId="{C5B06F1A-736A-444C-8D4D-22EAD3684296}">
      <dsp:nvSpPr>
        <dsp:cNvPr id="0" name=""/>
        <dsp:cNvSpPr/>
      </dsp:nvSpPr>
      <dsp:spPr>
        <a:xfrm>
          <a:off x="8784447" y="3087871"/>
          <a:ext cx="351164" cy="410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>
            <a:solidFill>
              <a:schemeClr val="tx1"/>
            </a:solidFill>
          </a:endParaRPr>
        </a:p>
      </dsp:txBody>
      <dsp:txXfrm>
        <a:off x="8784447" y="3170030"/>
        <a:ext cx="245815" cy="246477"/>
      </dsp:txXfrm>
    </dsp:sp>
    <dsp:sp modelId="{ABB7F0D2-38A4-4C18-B331-6EB8D32E24E1}">
      <dsp:nvSpPr>
        <dsp:cNvPr id="0" name=""/>
        <dsp:cNvSpPr/>
      </dsp:nvSpPr>
      <dsp:spPr>
        <a:xfrm>
          <a:off x="9281377" y="2065501"/>
          <a:ext cx="1656434" cy="2455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4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4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4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>
              <a:solidFill>
                <a:schemeClr val="tx1"/>
              </a:solidFill>
            </a:rPr>
            <a:t>Repeat</a:t>
          </a:r>
          <a:endParaRPr lang="en-CA" sz="1600" b="0" kern="1200" dirty="0">
            <a:solidFill>
              <a:schemeClr val="tx1"/>
            </a:solidFill>
          </a:endParaRPr>
        </a:p>
      </dsp:txBody>
      <dsp:txXfrm>
        <a:off x="9329892" y="2114016"/>
        <a:ext cx="1559404" cy="2358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04:10:44.057"/>
    </inkml:context>
    <inkml:brush xml:id="br0">
      <inkml:brushProperty name="width" value="0.15875" units="cm"/>
      <inkml:brushProperty name="height" value="0.15875" units="cm"/>
      <inkml:brushProperty name="color" value="#FF9900"/>
      <inkml:brushProperty name="ignorePressure" value="1"/>
    </inkml:brush>
  </inkml:definitions>
  <inkml:trace contextRef="#ctx0" brushRef="#br0">1 6972,'0'0,"0"0,0 0,0 0,0 0,0 0,17 14,-1-5,0 0,1-1,1-1,-1-1,1 0,0-2,0 0,0-1,1 0,-2-2,2 0,2-2,1562-2,-824 5,-512-14,861 13,-1065 1,-1 1,-1 3,1 1,10 6,-18-4,1-1,1-2,-1-1,21-1,53-3,26 1,16-7,-135 2,1-1,-1-1,-1-1,0 0,1-1,-1-1,0 0,7-7,21-9,-37 20,27-12,0-2,-2-2,0-1,27-25,82-73,10-9,-124 104,-2-2,0-1,-2-1,-1-2,-1 1,-2-2,7-15,20-40,-16 34,-3-1,-2-2,1-8,-8 11,145-398,-137 380,-4-3,-2 1,3-39,1 6,9-22,38-109,93-289,-50 192,-66 196,-5 11,0-18,-17 44,69-248,-80 305,6-24,3 2,2 1,3 1,28-44,2 2,-3-3,11-40,31-66,-75 169,32-65,0-14,-22 54,2 2,15-17,16-33,-51 94,1 1,1 0,1 2,6-6,39-52,-28 23,-3-1,22-52,15-31,-49 111,0 1,2 1,1 1,1 2,1 0,10-7,52-53,141-169,-211 236,1 0,1 1,0 1,1 1,1 1,1 1,1-1,36-16,60-20,-70 35,0 0,0 4,1 1,11 3,18-5,19 1,0 5,41 5,74-3,-34 1,-76 2,16-5,-67-2,31-9,-38 7,0 1,21 1,94 3,-74 4,-1-4,47-10,-10-1,2 5,104 7,647 3,-796-5,-60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04:10:44.057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ignorePressure" value="1"/>
    </inkml:brush>
  </inkml:definitions>
  <inkml:trace contextRef="#ctx0" brushRef="#br0">1 6972,'0'0,"0"0,0 0,0 0,0 0,0 0,17 14,-1-5,0 0,1-1,1-1,-1-1,1 0,0-2,0 0,0-1,1 0,-2-2,2 0,2-2,1562-2,-824 5,-512-14,861 13,-1065 1,-1 1,-1 3,1 1,10 6,-18-4,1-1,1-2,-1-1,21-1,53-3,26 1,16-7,-135 2,1-1,-1-1,-1-1,0 0,1-1,-1-1,0 0,7-7,21-9,-37 20,27-12,0-2,-2-2,0-1,27-25,82-73,10-9,-124 104,-2-2,0-1,-2-1,-1-2,-1 1,-2-2,7-15,20-40,-16 34,-3-1,-2-2,1-8,-8 11,145-398,-137 380,-4-3,-2 1,3-39,1 6,9-22,38-109,93-289,-50 192,-66 196,-5 11,0-18,-17 44,69-248,-80 305,6-24,3 2,2 1,3 1,28-44,2 2,-3-3,11-40,31-66,-75 169,32-65,0-14,-22 54,2 2,15-17,16-33,-51 94,1 1,1 0,1 2,6-6,39-52,-28 23,-3-1,22-52,15-31,-49 111,0 1,2 1,1 1,1 2,1 0,10-7,52-53,141-169,-211 236,1 0,1 1,0 1,1 1,1 1,1 1,1-1,36-16,60-20,-70 35,0 0,0 4,1 1,11 3,18-5,19 1,0 5,41 5,74-3,-34 1,-76 2,16-5,-67-2,31-9,-38 7,0 1,21 1,94 3,-74 4,-1-4,47-10,-10-1,2 5,104 7,647 3,-796-5,-60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2022-07-03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63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85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043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33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2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45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06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9BE6D-7A4E-48D8-8581-2FC97E177619}" type="slidenum">
              <a:rPr kumimoji="0" lang="en-C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9BE6D-7A4E-48D8-8581-2FC97E177619}" type="slidenum">
              <a:rPr kumimoji="0" lang="en-C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8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9BE6D-7A4E-48D8-8581-2FC97E177619}" type="slidenum">
              <a:rPr kumimoji="0" lang="en-C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677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9BE6D-7A4E-48D8-8581-2FC97E177619}" type="slidenum">
              <a:rPr kumimoji="0" lang="en-C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22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2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9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8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9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4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3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1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bcf.usc.edu/~gareth/ISL/ISLR%20Seventh%20Printing.pdf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www.cs.huji.ac.il/~shais/UnderstandingMachineLearning/understanding-machine-learning-theory-algorithms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2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3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1.png"/><Relationship Id="rId4" Type="http://schemas.openxmlformats.org/officeDocument/2006/relationships/image" Target="../media/image70.png"/><Relationship Id="rId9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E631E-4923-1F18-A6A7-DC210F78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804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6565717-A4C5-EDF5-1273-D345F599858F}"/>
              </a:ext>
            </a:extLst>
          </p:cNvPr>
          <p:cNvSpPr txBox="1">
            <a:spLocks/>
          </p:cNvSpPr>
          <p:nvPr/>
        </p:nvSpPr>
        <p:spPr>
          <a:xfrm>
            <a:off x="339128" y="1600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 WEEK </a:t>
            </a:r>
          </a:p>
          <a:p>
            <a:pPr algn="l"/>
            <a:r>
              <a:rPr lang="en-US" sz="4000" dirty="0">
                <a:solidFill>
                  <a:srgbClr val="FFFF00"/>
                </a:solidFill>
                <a:latin typeface="Montserrat" charset="0"/>
                <a:ea typeface="Montserrat" charset="0"/>
                <a:cs typeface="Montserrat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08257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730099-1F64-0E4F-E9CC-6131AE890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0"/>
            <a:ext cx="8915400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SUPPORT VECTOR MACHINES: ADDITIONAL READING MATERIAL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411715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/>
              <a:t>Additional Resources, Page #202: </a:t>
            </a:r>
            <a:r>
              <a:rPr lang="en-CA" sz="2000" dirty="0">
                <a:hlinkClick r:id="rId4"/>
              </a:rPr>
              <a:t>http://www.cs.huji.ac.il/~shais/UnderstandingMachineLearning/understanding-machine-learning-theory-algorithms.pdf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057" y="2711841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411715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Additional Resources, Page #337: </a:t>
            </a:r>
          </a:p>
          <a:p>
            <a:r>
              <a:rPr lang="en-CA" sz="2000" dirty="0">
                <a:hlinkClick r:id="rId6"/>
              </a:rPr>
              <a:t>http://www-bcf.usc.edu/~gareth/ISL/ISLR%20Seventh%20Printing.pdf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925" y="2711841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1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06020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RANDOM FOREST CLASSIFIER MODELS</a:t>
            </a:r>
          </a:p>
        </p:txBody>
      </p:sp>
    </p:spTree>
    <p:extLst>
      <p:ext uri="{BB962C8B-B14F-4D97-AF65-F5344CB8AC3E}">
        <p14:creationId xmlns:p14="http://schemas.microsoft.com/office/powerpoint/2010/main" val="108233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B375FA08-5C08-E0CA-9D8C-BA7383977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12831677-1F6E-9A4D-A8B7-065D7470BF3D}"/>
              </a:ext>
            </a:extLst>
          </p:cNvPr>
          <p:cNvSpPr/>
          <p:nvPr/>
        </p:nvSpPr>
        <p:spPr>
          <a:xfrm>
            <a:off x="44706" y="1287422"/>
            <a:ext cx="10372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Random Forest classifier is a type of ensemble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It creates a set of decision trees from randomly selected subset of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It then combines votes from different decision trees to decide the final class of the test object.</a:t>
            </a: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428CE041-7882-414B-8A3B-9369F2649ED2}"/>
              </a:ext>
            </a:extLst>
          </p:cNvPr>
          <p:cNvSpPr/>
          <p:nvPr/>
        </p:nvSpPr>
        <p:spPr>
          <a:xfrm>
            <a:off x="220062" y="206966"/>
            <a:ext cx="11033500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RANDOM FOREST CLASSIFIER: INTUITION</a:t>
            </a:r>
            <a:br>
              <a:rPr lang="en-CA" sz="3600" dirty="0">
                <a:solidFill>
                  <a:schemeClr val="bg1"/>
                </a:solidFill>
                <a:latin typeface="Montserrat" charset="0"/>
              </a:rPr>
            </a:br>
            <a:endParaRPr lang="en-CA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D2E0F5-F9E3-4737-BCEA-37EAE54DDB79}"/>
              </a:ext>
            </a:extLst>
          </p:cNvPr>
          <p:cNvSpPr/>
          <p:nvPr/>
        </p:nvSpPr>
        <p:spPr>
          <a:xfrm>
            <a:off x="9834231" y="3004672"/>
            <a:ext cx="1059786" cy="3491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Savings&gt;$1M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5775EA-DB93-4E70-ABE2-1582DEC3AA0F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9674648" y="3353867"/>
            <a:ext cx="689476" cy="34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F3346E-50BF-4CF2-8757-57CF76F88B6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10364124" y="3353867"/>
            <a:ext cx="763841" cy="34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052CA7-153D-4F8D-A308-0FD227E99E24}"/>
              </a:ext>
            </a:extLst>
          </p:cNvPr>
          <p:cNvSpPr/>
          <p:nvPr/>
        </p:nvSpPr>
        <p:spPr>
          <a:xfrm>
            <a:off x="9051515" y="3695468"/>
            <a:ext cx="1246266" cy="3434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Age&gt;45?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1F084B3-A8DF-40F3-BBE6-A75F86BE5B63}"/>
              </a:ext>
            </a:extLst>
          </p:cNvPr>
          <p:cNvSpPr/>
          <p:nvPr/>
        </p:nvSpPr>
        <p:spPr>
          <a:xfrm>
            <a:off x="10534828" y="3695468"/>
            <a:ext cx="1186273" cy="3434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Class #0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EC79E6-1A01-4D70-8D76-F83EFFBF249C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990045" y="4047147"/>
            <a:ext cx="424530" cy="34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053E72-1F87-4EB7-9DFF-277612D1C7C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414575" y="4047147"/>
            <a:ext cx="528892" cy="34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7219E43-761C-4275-A4DF-C828CC941CC3}"/>
              </a:ext>
            </a:extLst>
          </p:cNvPr>
          <p:cNvSpPr/>
          <p:nvPr/>
        </p:nvSpPr>
        <p:spPr>
          <a:xfrm>
            <a:off x="8631858" y="4388749"/>
            <a:ext cx="716373" cy="3416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Class #1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7F11A03-7D32-4187-940C-11AF37DD39E8}"/>
              </a:ext>
            </a:extLst>
          </p:cNvPr>
          <p:cNvSpPr/>
          <p:nvPr/>
        </p:nvSpPr>
        <p:spPr>
          <a:xfrm>
            <a:off x="9585280" y="4388749"/>
            <a:ext cx="716374" cy="3416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Class #0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7B8B5-DE77-4DE6-9EA1-FA72216EB35C}"/>
              </a:ext>
            </a:extLst>
          </p:cNvPr>
          <p:cNvSpPr txBox="1"/>
          <p:nvPr/>
        </p:nvSpPr>
        <p:spPr>
          <a:xfrm>
            <a:off x="10862060" y="33024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17DC1E-9962-4435-86F9-9DB1527C6D31}"/>
              </a:ext>
            </a:extLst>
          </p:cNvPr>
          <p:cNvSpPr txBox="1"/>
          <p:nvPr/>
        </p:nvSpPr>
        <p:spPr>
          <a:xfrm>
            <a:off x="9526210" y="3290190"/>
            <a:ext cx="29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04019-3C4B-4253-AC48-A07A3E4DD9A9}"/>
              </a:ext>
            </a:extLst>
          </p:cNvPr>
          <p:cNvSpPr txBox="1"/>
          <p:nvPr/>
        </p:nvSpPr>
        <p:spPr>
          <a:xfrm>
            <a:off x="8754639" y="40220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579993-CD30-4529-AACE-055918AF497F}"/>
              </a:ext>
            </a:extLst>
          </p:cNvPr>
          <p:cNvSpPr txBox="1"/>
          <p:nvPr/>
        </p:nvSpPr>
        <p:spPr>
          <a:xfrm>
            <a:off x="9773258" y="401482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65BAB9A-6233-4C56-931E-EBE2045F968E}"/>
              </a:ext>
            </a:extLst>
          </p:cNvPr>
          <p:cNvSpPr/>
          <p:nvPr/>
        </p:nvSpPr>
        <p:spPr>
          <a:xfrm>
            <a:off x="5036215" y="3004672"/>
            <a:ext cx="1059786" cy="3491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Savings&gt;$1M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07AEC9-8A13-4B58-AC5E-2BB2F6EF805A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4876632" y="3353867"/>
            <a:ext cx="689476" cy="34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156276-BCA5-4203-A2E3-A34579EEA443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>
            <a:off x="5566108" y="3353867"/>
            <a:ext cx="763841" cy="34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0AECAE1-9324-4D52-A255-DF48D78F99EB}"/>
              </a:ext>
            </a:extLst>
          </p:cNvPr>
          <p:cNvSpPr/>
          <p:nvPr/>
        </p:nvSpPr>
        <p:spPr>
          <a:xfrm>
            <a:off x="4253499" y="3695468"/>
            <a:ext cx="1246266" cy="3434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Age&gt;45?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0D695E-9347-48AE-AF7C-8283AAF1AAC8}"/>
              </a:ext>
            </a:extLst>
          </p:cNvPr>
          <p:cNvSpPr/>
          <p:nvPr/>
        </p:nvSpPr>
        <p:spPr>
          <a:xfrm>
            <a:off x="5736812" y="3695468"/>
            <a:ext cx="1186273" cy="3434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Class #0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5F099F-9ADD-46D0-93D8-F0E4AD164811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192029" y="4047147"/>
            <a:ext cx="424530" cy="34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03C7B3-74F5-4452-BBD0-8ADEC9D680C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616559" y="4047147"/>
            <a:ext cx="528892" cy="34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97C5730-82BD-46FC-BB55-41CB614E94A8}"/>
              </a:ext>
            </a:extLst>
          </p:cNvPr>
          <p:cNvSpPr/>
          <p:nvPr/>
        </p:nvSpPr>
        <p:spPr>
          <a:xfrm>
            <a:off x="3833842" y="4388749"/>
            <a:ext cx="716373" cy="3416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Class #1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D7AB195-822A-46BB-97B0-26F357E239B2}"/>
              </a:ext>
            </a:extLst>
          </p:cNvPr>
          <p:cNvSpPr/>
          <p:nvPr/>
        </p:nvSpPr>
        <p:spPr>
          <a:xfrm>
            <a:off x="4787264" y="4388749"/>
            <a:ext cx="716374" cy="3416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Class #0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DD29DE7-EB7F-42DB-A519-EF8E04108E0C}"/>
              </a:ext>
            </a:extLst>
          </p:cNvPr>
          <p:cNvSpPr/>
          <p:nvPr/>
        </p:nvSpPr>
        <p:spPr>
          <a:xfrm>
            <a:off x="1482107" y="3025311"/>
            <a:ext cx="1059786" cy="3491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Savings&gt;$1M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23E604-985D-4125-983A-2A1618B83972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 flipH="1">
            <a:off x="1322524" y="3374506"/>
            <a:ext cx="689476" cy="34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B22031-8E4A-4E64-A0D3-38C2CEF6CE68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2012000" y="3374506"/>
            <a:ext cx="763841" cy="34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9218AC3-128A-4DC3-9895-B41CBA0F96E8}"/>
              </a:ext>
            </a:extLst>
          </p:cNvPr>
          <p:cNvSpPr/>
          <p:nvPr/>
        </p:nvSpPr>
        <p:spPr>
          <a:xfrm>
            <a:off x="699391" y="3716107"/>
            <a:ext cx="1246266" cy="3434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Age&gt;45?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CCD08E3-71F4-440D-9E76-E692C58F4136}"/>
              </a:ext>
            </a:extLst>
          </p:cNvPr>
          <p:cNvSpPr/>
          <p:nvPr/>
        </p:nvSpPr>
        <p:spPr>
          <a:xfrm>
            <a:off x="2182704" y="3716107"/>
            <a:ext cx="1186273" cy="3434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Class #0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05CE2D-27D6-4886-9164-AC2EC8922443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637921" y="4067786"/>
            <a:ext cx="424530" cy="34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2CCB24-A50D-4CA3-B689-0C67831F669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62451" y="4067786"/>
            <a:ext cx="528892" cy="34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22A10B3-0E8E-4C27-86CD-50049E9F90C9}"/>
              </a:ext>
            </a:extLst>
          </p:cNvPr>
          <p:cNvSpPr/>
          <p:nvPr/>
        </p:nvSpPr>
        <p:spPr>
          <a:xfrm>
            <a:off x="279734" y="4409388"/>
            <a:ext cx="716373" cy="3416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Class #1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4E44853-2B23-4C5C-9B52-B55E69D4BE1B}"/>
              </a:ext>
            </a:extLst>
          </p:cNvPr>
          <p:cNvSpPr/>
          <p:nvPr/>
        </p:nvSpPr>
        <p:spPr>
          <a:xfrm>
            <a:off x="1233156" y="4409388"/>
            <a:ext cx="716374" cy="3416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Class #0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79544A-37AB-41AA-9F3E-B77944A83F1F}"/>
              </a:ext>
            </a:extLst>
          </p:cNvPr>
          <p:cNvSpPr txBox="1"/>
          <p:nvPr/>
        </p:nvSpPr>
        <p:spPr>
          <a:xfrm>
            <a:off x="2509936" y="33231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E09BED6-BCA5-48C1-B8A1-2110D268BC7E}"/>
              </a:ext>
            </a:extLst>
          </p:cNvPr>
          <p:cNvSpPr txBox="1"/>
          <p:nvPr/>
        </p:nvSpPr>
        <p:spPr>
          <a:xfrm>
            <a:off x="1174086" y="3310829"/>
            <a:ext cx="29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DF7330-A196-4B2C-80E8-69856570B2F2}"/>
              </a:ext>
            </a:extLst>
          </p:cNvPr>
          <p:cNvSpPr txBox="1"/>
          <p:nvPr/>
        </p:nvSpPr>
        <p:spPr>
          <a:xfrm>
            <a:off x="402515" y="404265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D7DD13-BFCB-42CD-A3C7-8AFF17567962}"/>
              </a:ext>
            </a:extLst>
          </p:cNvPr>
          <p:cNvSpPr txBox="1"/>
          <p:nvPr/>
        </p:nvSpPr>
        <p:spPr>
          <a:xfrm>
            <a:off x="1421134" y="403546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202D35-3CAE-4789-979D-615F3C553069}"/>
              </a:ext>
            </a:extLst>
          </p:cNvPr>
          <p:cNvSpPr txBox="1"/>
          <p:nvPr/>
        </p:nvSpPr>
        <p:spPr>
          <a:xfrm>
            <a:off x="6103556" y="333371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A33F1D-9986-40E3-9871-EC410764B20D}"/>
              </a:ext>
            </a:extLst>
          </p:cNvPr>
          <p:cNvSpPr txBox="1"/>
          <p:nvPr/>
        </p:nvSpPr>
        <p:spPr>
          <a:xfrm>
            <a:off x="4767706" y="3321441"/>
            <a:ext cx="29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2E20CC-F011-4DAD-AC26-179A8F5956C9}"/>
              </a:ext>
            </a:extLst>
          </p:cNvPr>
          <p:cNvSpPr txBox="1"/>
          <p:nvPr/>
        </p:nvSpPr>
        <p:spPr>
          <a:xfrm>
            <a:off x="3996135" y="405326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5CE9F52-C8B2-4854-9D68-33D50E774033}"/>
              </a:ext>
            </a:extLst>
          </p:cNvPr>
          <p:cNvSpPr txBox="1"/>
          <p:nvPr/>
        </p:nvSpPr>
        <p:spPr>
          <a:xfrm>
            <a:off x="5014754" y="404607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EE232-BBF4-43AF-9F96-C91D50E68AF8}"/>
              </a:ext>
            </a:extLst>
          </p:cNvPr>
          <p:cNvSpPr/>
          <p:nvPr/>
        </p:nvSpPr>
        <p:spPr>
          <a:xfrm>
            <a:off x="7280224" y="3842713"/>
            <a:ext cx="134224" cy="17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749022-A9E7-4978-A110-DD24B2DCFBBD}"/>
              </a:ext>
            </a:extLst>
          </p:cNvPr>
          <p:cNvSpPr/>
          <p:nvPr/>
        </p:nvSpPr>
        <p:spPr>
          <a:xfrm>
            <a:off x="7573983" y="3842713"/>
            <a:ext cx="134224" cy="17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3D7758-0D24-40B8-AF19-DC850D0193AF}"/>
              </a:ext>
            </a:extLst>
          </p:cNvPr>
          <p:cNvSpPr/>
          <p:nvPr/>
        </p:nvSpPr>
        <p:spPr>
          <a:xfrm>
            <a:off x="8173202" y="3829143"/>
            <a:ext cx="134224" cy="17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F5D5C9-96FB-4BF2-8F4B-27DEE8E0B983}"/>
              </a:ext>
            </a:extLst>
          </p:cNvPr>
          <p:cNvSpPr/>
          <p:nvPr/>
        </p:nvSpPr>
        <p:spPr>
          <a:xfrm>
            <a:off x="7869854" y="3835368"/>
            <a:ext cx="134224" cy="17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Прямоугольник 5">
            <a:extLst>
              <a:ext uri="{FF2B5EF4-FFF2-40B4-BE49-F238E27FC236}">
                <a16:creationId xmlns:a16="http://schemas.microsoft.com/office/drawing/2014/main" id="{A4F90B02-4FF5-4A4A-B7DC-E0F18B11D530}"/>
              </a:ext>
            </a:extLst>
          </p:cNvPr>
          <p:cNvSpPr/>
          <p:nvPr/>
        </p:nvSpPr>
        <p:spPr>
          <a:xfrm>
            <a:off x="1588007" y="2543765"/>
            <a:ext cx="95388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TREE #1</a:t>
            </a:r>
          </a:p>
        </p:txBody>
      </p:sp>
      <p:sp>
        <p:nvSpPr>
          <p:cNvPr id="19" name="Прямоугольник 5">
            <a:extLst>
              <a:ext uri="{FF2B5EF4-FFF2-40B4-BE49-F238E27FC236}">
                <a16:creationId xmlns:a16="http://schemas.microsoft.com/office/drawing/2014/main" id="{23F05AAA-672A-4AC2-88E6-69A9721A8782}"/>
              </a:ext>
            </a:extLst>
          </p:cNvPr>
          <p:cNvSpPr/>
          <p:nvPr/>
        </p:nvSpPr>
        <p:spPr>
          <a:xfrm>
            <a:off x="9944336" y="2546115"/>
            <a:ext cx="95388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TREE #N</a:t>
            </a:r>
          </a:p>
        </p:txBody>
      </p:sp>
      <p:sp>
        <p:nvSpPr>
          <p:cNvPr id="20" name="Прямоугольник 5">
            <a:extLst>
              <a:ext uri="{FF2B5EF4-FFF2-40B4-BE49-F238E27FC236}">
                <a16:creationId xmlns:a16="http://schemas.microsoft.com/office/drawing/2014/main" id="{CF4169BC-7E23-49D2-B261-9B4609C48F48}"/>
              </a:ext>
            </a:extLst>
          </p:cNvPr>
          <p:cNvSpPr/>
          <p:nvPr/>
        </p:nvSpPr>
        <p:spPr>
          <a:xfrm>
            <a:off x="5089165" y="2546078"/>
            <a:ext cx="95388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TREE #2</a:t>
            </a: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85703613-D5F2-4CBE-B826-AF7B9B96EF91}"/>
              </a:ext>
            </a:extLst>
          </p:cNvPr>
          <p:cNvSpPr/>
          <p:nvPr/>
        </p:nvSpPr>
        <p:spPr>
          <a:xfrm>
            <a:off x="590571" y="5137425"/>
            <a:ext cx="206434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CA" sz="1600" dirty="0">
                <a:solidFill>
                  <a:schemeClr val="tx1"/>
                </a:solidFill>
              </a:rPr>
              <a:t>OUT= CLASS #1</a:t>
            </a:r>
          </a:p>
        </p:txBody>
      </p:sp>
      <p:sp>
        <p:nvSpPr>
          <p:cNvPr id="22" name="Прямоугольник 5">
            <a:extLst>
              <a:ext uri="{FF2B5EF4-FFF2-40B4-BE49-F238E27FC236}">
                <a16:creationId xmlns:a16="http://schemas.microsoft.com/office/drawing/2014/main" id="{E7C8106B-FB94-4555-ACF7-756CDE2993C6}"/>
              </a:ext>
            </a:extLst>
          </p:cNvPr>
          <p:cNvSpPr/>
          <p:nvPr/>
        </p:nvSpPr>
        <p:spPr>
          <a:xfrm>
            <a:off x="9760388" y="5137425"/>
            <a:ext cx="204303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CA" sz="1600" dirty="0">
                <a:solidFill>
                  <a:schemeClr val="tx1"/>
                </a:solidFill>
              </a:rPr>
              <a:t>OUT= CLASS #0</a:t>
            </a:r>
          </a:p>
        </p:txBody>
      </p:sp>
      <p:sp>
        <p:nvSpPr>
          <p:cNvPr id="23" name="Прямоугольник 5">
            <a:extLst>
              <a:ext uri="{FF2B5EF4-FFF2-40B4-BE49-F238E27FC236}">
                <a16:creationId xmlns:a16="http://schemas.microsoft.com/office/drawing/2014/main" id="{B78DA52E-E714-4171-BBC5-889288A3C114}"/>
              </a:ext>
            </a:extLst>
          </p:cNvPr>
          <p:cNvSpPr/>
          <p:nvPr/>
        </p:nvSpPr>
        <p:spPr>
          <a:xfrm>
            <a:off x="4589582" y="5137425"/>
            <a:ext cx="2189662" cy="3693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CA" sz="1600" dirty="0">
                <a:solidFill>
                  <a:schemeClr val="tx1"/>
                </a:solidFill>
              </a:rPr>
              <a:t>OUT= CLASS #1</a:t>
            </a:r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26557555-7EAF-4C99-AA8A-544C2063403D}"/>
              </a:ext>
            </a:extLst>
          </p:cNvPr>
          <p:cNvSpPr/>
          <p:nvPr/>
        </p:nvSpPr>
        <p:spPr>
          <a:xfrm rot="16200000">
            <a:off x="5577461" y="-121888"/>
            <a:ext cx="1037077" cy="11491654"/>
          </a:xfrm>
          <a:prstGeom prst="leftBrace">
            <a:avLst>
              <a:gd name="adj1" fmla="val 6527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Прямоугольник 5">
            <a:extLst>
              <a:ext uri="{FF2B5EF4-FFF2-40B4-BE49-F238E27FC236}">
                <a16:creationId xmlns:a16="http://schemas.microsoft.com/office/drawing/2014/main" id="{1BD9ABEE-39DE-4246-AEBE-56CE7641C855}"/>
              </a:ext>
            </a:extLst>
          </p:cNvPr>
          <p:cNvSpPr/>
          <p:nvPr/>
        </p:nvSpPr>
        <p:spPr>
          <a:xfrm>
            <a:off x="4509405" y="6192754"/>
            <a:ext cx="3502812" cy="3693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CA" sz="1600" dirty="0">
                <a:solidFill>
                  <a:schemeClr val="tx1"/>
                </a:solidFill>
              </a:rPr>
              <a:t>MAJORITY VOTE= CLASS #1</a:t>
            </a:r>
          </a:p>
        </p:txBody>
      </p:sp>
    </p:spTree>
    <p:extLst>
      <p:ext uri="{BB962C8B-B14F-4D97-AF65-F5344CB8AC3E}">
        <p14:creationId xmlns:p14="http://schemas.microsoft.com/office/powerpoint/2010/main" val="8141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74" grpId="0"/>
      <p:bldP spid="75" grpId="0"/>
      <p:bldP spid="77" grpId="0"/>
      <p:bldP spid="78" grpId="0"/>
      <p:bldP spid="84" grpId="0"/>
      <p:bldP spid="86" grpId="0"/>
      <p:bldP spid="87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7BD2D31-B1B1-7A74-9723-105CD61FF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85164" y="1624675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54A21391-2F53-4A9A-B5C4-7111C5F0E80B}"/>
              </a:ext>
            </a:extLst>
          </p:cNvPr>
          <p:cNvSpPr/>
          <p:nvPr/>
        </p:nvSpPr>
        <p:spPr>
          <a:xfrm>
            <a:off x="339755" y="1459449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3287D76B-881C-463B-A69F-AC5919495B01}"/>
              </a:ext>
            </a:extLst>
          </p:cNvPr>
          <p:cNvSpPr/>
          <p:nvPr/>
        </p:nvSpPr>
        <p:spPr>
          <a:xfrm>
            <a:off x="277154" y="257213"/>
            <a:ext cx="9827492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RANDOM FOREST: WHY AND HOW?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896F6-ADDF-4B3B-8681-6964334AFF4D}"/>
              </a:ext>
            </a:extLst>
          </p:cNvPr>
          <p:cNvSpPr txBox="1"/>
          <p:nvPr/>
        </p:nvSpPr>
        <p:spPr>
          <a:xfrm>
            <a:off x="286298" y="1066738"/>
            <a:ext cx="5682881" cy="56323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defTabSz="914400" eaLnBrk="1" latinLnBrk="0" hangingPunct="1">
              <a:buFont typeface="Arial" panose="020B0604020202020204" pitchFamily="34" charset="0"/>
              <a:buChar char="•"/>
              <a:defRPr sz="2000" kern="1200">
                <a:latin typeface="Montserrat" charset="0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It overcomes the issues with single decision trees by reducing the effect of noise</a:t>
            </a:r>
          </a:p>
          <a:p>
            <a:r>
              <a:rPr lang="en-CA" dirty="0"/>
              <a:t>Overcomes overfitting problem by taking average of all the predictions, canceling out biases</a:t>
            </a:r>
          </a:p>
          <a:p>
            <a:r>
              <a:rPr lang="en-CA" dirty="0"/>
              <a:t>Suppose training set: [X1, X2, X3, X4] with labels: [L1, L2, L3, L4]</a:t>
            </a:r>
          </a:p>
          <a:p>
            <a:r>
              <a:rPr lang="en-CA" dirty="0"/>
              <a:t>Random Forest creates three decision trees taking inputs as follows: [X1, X2, X3], [X1, X2, X4], [X2, X3, X4]</a:t>
            </a:r>
          </a:p>
          <a:p>
            <a:r>
              <a:rPr lang="en-CA" dirty="0"/>
              <a:t>Example: Combining  votes from a pool of expert, each will bring their own experience and background to solve the problem resulting in a better outcome.</a:t>
            </a:r>
          </a:p>
          <a:p>
            <a:r>
              <a:rPr lang="en-CA" dirty="0"/>
              <a:t>Runs effectively on large database</a:t>
            </a:r>
          </a:p>
          <a:p>
            <a:r>
              <a:rPr lang="en-CA" dirty="0"/>
              <a:t>For large data, it produces highly accurate predictions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016E5E-7EA7-4962-A704-3C18359D1BE8}"/>
              </a:ext>
            </a:extLst>
          </p:cNvPr>
          <p:cNvSpPr/>
          <p:nvPr/>
        </p:nvSpPr>
        <p:spPr>
          <a:xfrm>
            <a:off x="7758222" y="1115155"/>
            <a:ext cx="1551449" cy="9462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Complete Training  set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AB21E5-9229-4C52-AFB7-C7EA34DBB308}"/>
              </a:ext>
            </a:extLst>
          </p:cNvPr>
          <p:cNvSpPr/>
          <p:nvPr/>
        </p:nvSpPr>
        <p:spPr>
          <a:xfrm>
            <a:off x="6056164" y="2226635"/>
            <a:ext cx="1451557" cy="721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Training set #1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F34E0F-BB01-492A-AFB8-C359717C9325}"/>
              </a:ext>
            </a:extLst>
          </p:cNvPr>
          <p:cNvSpPr/>
          <p:nvPr/>
        </p:nvSpPr>
        <p:spPr>
          <a:xfrm>
            <a:off x="7858114" y="2226634"/>
            <a:ext cx="1451557" cy="721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Training set #2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460AB2-F5AA-4F52-AD2A-0341B7F58A74}"/>
              </a:ext>
            </a:extLst>
          </p:cNvPr>
          <p:cNvSpPr/>
          <p:nvPr/>
        </p:nvSpPr>
        <p:spPr>
          <a:xfrm>
            <a:off x="9593016" y="2226633"/>
            <a:ext cx="1451557" cy="721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Training set #3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33A4D1-0F43-4079-B8E7-E6345665F76C}"/>
              </a:ext>
            </a:extLst>
          </p:cNvPr>
          <p:cNvSpPr/>
          <p:nvPr/>
        </p:nvSpPr>
        <p:spPr>
          <a:xfrm>
            <a:off x="7859624" y="3874950"/>
            <a:ext cx="1451557" cy="721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Decision Tree #1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6B00CB-AB3B-4708-8657-57F46506B37C}"/>
              </a:ext>
            </a:extLst>
          </p:cNvPr>
          <p:cNvSpPr/>
          <p:nvPr/>
        </p:nvSpPr>
        <p:spPr>
          <a:xfrm>
            <a:off x="9593015" y="3874950"/>
            <a:ext cx="1451557" cy="721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Decision Tree #3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BC0780-F4E1-4026-8062-956F7EBCA04B}"/>
              </a:ext>
            </a:extLst>
          </p:cNvPr>
          <p:cNvSpPr/>
          <p:nvPr/>
        </p:nvSpPr>
        <p:spPr>
          <a:xfrm>
            <a:off x="6056164" y="3874950"/>
            <a:ext cx="1451557" cy="721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Decision Tree #2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15D882-0641-4C5D-90D1-5ED0428F69E6}"/>
              </a:ext>
            </a:extLst>
          </p:cNvPr>
          <p:cNvSpPr/>
          <p:nvPr/>
        </p:nvSpPr>
        <p:spPr>
          <a:xfrm>
            <a:off x="7554516" y="5396127"/>
            <a:ext cx="2066839" cy="9401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VOTING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FB36009-78BC-4A76-A291-66D7902E1261}"/>
              </a:ext>
            </a:extLst>
          </p:cNvPr>
          <p:cNvSpPr/>
          <p:nvPr/>
        </p:nvSpPr>
        <p:spPr>
          <a:xfrm>
            <a:off x="6712995" y="3032358"/>
            <a:ext cx="327171" cy="721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346E94A-7533-4C5B-8336-F291504F9095}"/>
              </a:ext>
            </a:extLst>
          </p:cNvPr>
          <p:cNvSpPr/>
          <p:nvPr/>
        </p:nvSpPr>
        <p:spPr>
          <a:xfrm>
            <a:off x="8381605" y="4680194"/>
            <a:ext cx="327171" cy="668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0A3BFC8-5952-4B8D-A613-95AA06199A6B}"/>
              </a:ext>
            </a:extLst>
          </p:cNvPr>
          <p:cNvSpPr/>
          <p:nvPr/>
        </p:nvSpPr>
        <p:spPr>
          <a:xfrm rot="19610019">
            <a:off x="7313448" y="4611759"/>
            <a:ext cx="327171" cy="916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8D13610-3DF0-4B59-9F30-495B57DE29A5}"/>
              </a:ext>
            </a:extLst>
          </p:cNvPr>
          <p:cNvSpPr/>
          <p:nvPr/>
        </p:nvSpPr>
        <p:spPr>
          <a:xfrm>
            <a:off x="8381605" y="3091462"/>
            <a:ext cx="327171" cy="721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87149E-22C1-4BA5-A672-7A63F2BF75B2}"/>
              </a:ext>
            </a:extLst>
          </p:cNvPr>
          <p:cNvSpPr/>
          <p:nvPr/>
        </p:nvSpPr>
        <p:spPr>
          <a:xfrm>
            <a:off x="10155207" y="3070998"/>
            <a:ext cx="327171" cy="721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FA2B31E-0022-4AD8-9A57-FB83C96F2C19}"/>
              </a:ext>
            </a:extLst>
          </p:cNvPr>
          <p:cNvSpPr/>
          <p:nvPr/>
        </p:nvSpPr>
        <p:spPr>
          <a:xfrm rot="2299125">
            <a:off x="9664520" y="4611758"/>
            <a:ext cx="327171" cy="916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74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06020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K-NEAREST NEIGHBOUR (KNN)</a:t>
            </a:r>
          </a:p>
        </p:txBody>
      </p:sp>
    </p:spTree>
    <p:extLst>
      <p:ext uri="{BB962C8B-B14F-4D97-AF65-F5344CB8AC3E}">
        <p14:creationId xmlns:p14="http://schemas.microsoft.com/office/powerpoint/2010/main" val="49611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4ABD5E5-EEB9-2A0C-4E19-906055C28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-472779" y="1300198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54A21391-2F53-4A9A-B5C4-7111C5F0E80B}"/>
              </a:ext>
            </a:extLst>
          </p:cNvPr>
          <p:cNvSpPr/>
          <p:nvPr/>
        </p:nvSpPr>
        <p:spPr>
          <a:xfrm>
            <a:off x="-618188" y="1134972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3287D76B-881C-463B-A69F-AC5919495B01}"/>
              </a:ext>
            </a:extLst>
          </p:cNvPr>
          <p:cNvSpPr/>
          <p:nvPr/>
        </p:nvSpPr>
        <p:spPr>
          <a:xfrm>
            <a:off x="485164" y="178984"/>
            <a:ext cx="11630636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K NEAREST NEIGHBORS (KNN): INTUITION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896F6-ADDF-4B3B-8681-6964334AFF4D}"/>
              </a:ext>
            </a:extLst>
          </p:cNvPr>
          <p:cNvSpPr txBox="1"/>
          <p:nvPr/>
        </p:nvSpPr>
        <p:spPr>
          <a:xfrm>
            <a:off x="313570" y="1035455"/>
            <a:ext cx="1156486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Montserrat" charset="0"/>
              </a:defRPr>
            </a:lvl1pPr>
          </a:lstStyle>
          <a:p>
            <a:r>
              <a:rPr lang="en-CA" dirty="0"/>
              <a:t>K-Nearest Neighbors (KNN) algorithm is a classification algorithm</a:t>
            </a:r>
          </a:p>
          <a:p>
            <a:r>
              <a:rPr lang="en-CA" dirty="0"/>
              <a:t>KNN works by finding the most similar data points in the training data, and attempt to make an educated guess based on their classifications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A56344-511C-469B-851A-C8DB49F2ED6A}"/>
              </a:ext>
            </a:extLst>
          </p:cNvPr>
          <p:cNvCxnSpPr>
            <a:cxnSpLocks/>
          </p:cNvCxnSpPr>
          <p:nvPr/>
        </p:nvCxnSpPr>
        <p:spPr>
          <a:xfrm>
            <a:off x="1889978" y="6357235"/>
            <a:ext cx="42755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17CD02-D7FC-4F9C-9204-61A8302D2B6D}"/>
              </a:ext>
            </a:extLst>
          </p:cNvPr>
          <p:cNvCxnSpPr>
            <a:cxnSpLocks/>
          </p:cNvCxnSpPr>
          <p:nvPr/>
        </p:nvCxnSpPr>
        <p:spPr>
          <a:xfrm flipV="1">
            <a:off x="1868163" y="2708164"/>
            <a:ext cx="21815" cy="3676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0F55F0-F22F-4634-B0E7-F9BECC59C277}"/>
              </a:ext>
            </a:extLst>
          </p:cNvPr>
          <p:cNvSpPr txBox="1"/>
          <p:nvPr/>
        </p:nvSpPr>
        <p:spPr>
          <a:xfrm>
            <a:off x="6203021" y="6394348"/>
            <a:ext cx="206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WEIGHT (KGS)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4D31D-C7F3-4EDC-B2D0-B610691EA187}"/>
              </a:ext>
            </a:extLst>
          </p:cNvPr>
          <p:cNvSpPr txBox="1"/>
          <p:nvPr/>
        </p:nvSpPr>
        <p:spPr>
          <a:xfrm rot="16200000">
            <a:off x="-95578" y="3866325"/>
            <a:ext cx="2501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HEIGHT (CMS)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3F481-78DC-4B19-9A2A-75527E0B6F72}"/>
              </a:ext>
            </a:extLst>
          </p:cNvPr>
          <p:cNvSpPr txBox="1"/>
          <p:nvPr/>
        </p:nvSpPr>
        <p:spPr>
          <a:xfrm>
            <a:off x="2157069" y="6394348"/>
            <a:ext cx="42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55       60        65          70          75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4E403-BCA7-4366-9D4E-EC8966893FD5}"/>
              </a:ext>
            </a:extLst>
          </p:cNvPr>
          <p:cNvSpPr txBox="1"/>
          <p:nvPr/>
        </p:nvSpPr>
        <p:spPr>
          <a:xfrm rot="16200000">
            <a:off x="-313818" y="3812826"/>
            <a:ext cx="391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150       160        170        180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C1333-F899-4901-AFA0-E6A7A30DD120}"/>
              </a:ext>
            </a:extLst>
          </p:cNvPr>
          <p:cNvSpPr/>
          <p:nvPr/>
        </p:nvSpPr>
        <p:spPr>
          <a:xfrm>
            <a:off x="4963517" y="48834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DCB39B-0261-4891-8F5D-0AC5F4FBD9C8}"/>
              </a:ext>
            </a:extLst>
          </p:cNvPr>
          <p:cNvSpPr/>
          <p:nvPr/>
        </p:nvSpPr>
        <p:spPr>
          <a:xfrm>
            <a:off x="4513445" y="447728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7F74DF-6408-4835-9609-2C3C7DAFF622}"/>
              </a:ext>
            </a:extLst>
          </p:cNvPr>
          <p:cNvSpPr/>
          <p:nvPr/>
        </p:nvSpPr>
        <p:spPr>
          <a:xfrm>
            <a:off x="5674105" y="46273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B55D0C-22A7-45EC-ABAB-DD736356A131}"/>
              </a:ext>
            </a:extLst>
          </p:cNvPr>
          <p:cNvSpPr/>
          <p:nvPr/>
        </p:nvSpPr>
        <p:spPr>
          <a:xfrm>
            <a:off x="4534381" y="31851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D58665-4D7B-4559-8C5E-3041873A196C}"/>
              </a:ext>
            </a:extLst>
          </p:cNvPr>
          <p:cNvSpPr/>
          <p:nvPr/>
        </p:nvSpPr>
        <p:spPr>
          <a:xfrm>
            <a:off x="5269438" y="40271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EB9FF9-1BFB-4A85-A7C8-005890795968}"/>
              </a:ext>
            </a:extLst>
          </p:cNvPr>
          <p:cNvSpPr/>
          <p:nvPr/>
        </p:nvSpPr>
        <p:spPr>
          <a:xfrm>
            <a:off x="4773129" y="37127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999C95-C00E-40E8-80D9-B6DE02AE6CFA}"/>
              </a:ext>
            </a:extLst>
          </p:cNvPr>
          <p:cNvSpPr/>
          <p:nvPr/>
        </p:nvSpPr>
        <p:spPr>
          <a:xfrm>
            <a:off x="3584439" y="4803576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59640C-64E9-496A-878C-D9299CFCFD72}"/>
              </a:ext>
            </a:extLst>
          </p:cNvPr>
          <p:cNvSpPr/>
          <p:nvPr/>
        </p:nvSpPr>
        <p:spPr>
          <a:xfrm>
            <a:off x="5618228" y="51741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C20BA6-F017-4DAD-B036-718DCA5F9FC1}"/>
              </a:ext>
            </a:extLst>
          </p:cNvPr>
          <p:cNvSpPr/>
          <p:nvPr/>
        </p:nvSpPr>
        <p:spPr>
          <a:xfrm>
            <a:off x="3392964" y="5540463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6E317B-FB7D-47C3-81A0-FCD0F6AC97AC}"/>
              </a:ext>
            </a:extLst>
          </p:cNvPr>
          <p:cNvSpPr/>
          <p:nvPr/>
        </p:nvSpPr>
        <p:spPr>
          <a:xfrm>
            <a:off x="2172240" y="4477285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9C49B6-4925-49DD-B6CD-6E372FBAECE4}"/>
              </a:ext>
            </a:extLst>
          </p:cNvPr>
          <p:cNvSpPr/>
          <p:nvPr/>
        </p:nvSpPr>
        <p:spPr>
          <a:xfrm>
            <a:off x="2489561" y="4874033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16791A-A45B-4FBD-8C8A-18A0B00F1E83}"/>
              </a:ext>
            </a:extLst>
          </p:cNvPr>
          <p:cNvSpPr/>
          <p:nvPr/>
        </p:nvSpPr>
        <p:spPr>
          <a:xfrm>
            <a:off x="3165207" y="3998045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98ED9B-0BBE-40C2-8326-8BFA566E735C}"/>
              </a:ext>
            </a:extLst>
          </p:cNvPr>
          <p:cNvSpPr/>
          <p:nvPr/>
        </p:nvSpPr>
        <p:spPr>
          <a:xfrm>
            <a:off x="3230530" y="3294781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7C2A03-DFEA-4267-9CDC-6CB640C630D9}"/>
              </a:ext>
            </a:extLst>
          </p:cNvPr>
          <p:cNvSpPr/>
          <p:nvPr/>
        </p:nvSpPr>
        <p:spPr>
          <a:xfrm>
            <a:off x="2580168" y="3566460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F9E191-21F5-4FC0-9040-1E6D88B0A133}"/>
              </a:ext>
            </a:extLst>
          </p:cNvPr>
          <p:cNvSpPr/>
          <p:nvPr/>
        </p:nvSpPr>
        <p:spPr>
          <a:xfrm rot="20801599">
            <a:off x="2114839" y="3035594"/>
            <a:ext cx="2119470" cy="3022597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DF5617-3465-4594-8B8B-CDB9A17955A2}"/>
              </a:ext>
            </a:extLst>
          </p:cNvPr>
          <p:cNvSpPr/>
          <p:nvPr/>
        </p:nvSpPr>
        <p:spPr>
          <a:xfrm rot="20801599">
            <a:off x="4304647" y="2718087"/>
            <a:ext cx="2119470" cy="302259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1DF1E9-00AF-44E8-AA64-48299EFCDCFC}"/>
              </a:ext>
            </a:extLst>
          </p:cNvPr>
          <p:cNvSpPr/>
          <p:nvPr/>
        </p:nvSpPr>
        <p:spPr>
          <a:xfrm>
            <a:off x="4319549" y="5317171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5D86E13-5923-45B9-B533-0B53D07046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96824" y="2392298"/>
            <a:ext cx="1338339" cy="54794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4B9627D-FB36-4F95-B75A-2D256B36BCD3}"/>
              </a:ext>
            </a:extLst>
          </p:cNvPr>
          <p:cNvCxnSpPr>
            <a:cxnSpLocks/>
          </p:cNvCxnSpPr>
          <p:nvPr/>
        </p:nvCxnSpPr>
        <p:spPr>
          <a:xfrm>
            <a:off x="2172242" y="2424798"/>
            <a:ext cx="770504" cy="515444"/>
          </a:xfrm>
          <a:prstGeom prst="curvedConnector3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F4561A-223C-46BF-8C4A-FA33B88AC784}"/>
              </a:ext>
            </a:extLst>
          </p:cNvPr>
          <p:cNvSpPr txBox="1"/>
          <p:nvPr/>
        </p:nvSpPr>
        <p:spPr>
          <a:xfrm>
            <a:off x="413495" y="2096630"/>
            <a:ext cx="206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SIZE: SMALL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726798-5418-4BE3-ACAE-147F16BE631F}"/>
              </a:ext>
            </a:extLst>
          </p:cNvPr>
          <p:cNvSpPr txBox="1"/>
          <p:nvPr/>
        </p:nvSpPr>
        <p:spPr>
          <a:xfrm>
            <a:off x="6565993" y="2038087"/>
            <a:ext cx="206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SIZE: LARGE</a:t>
            </a:r>
          </a:p>
        </p:txBody>
      </p:sp>
      <p:pic>
        <p:nvPicPr>
          <p:cNvPr id="52" name="Picture 51" descr="A picture containing shirt&#10;&#10;Description automatically generated">
            <a:extLst>
              <a:ext uri="{FF2B5EF4-FFF2-40B4-BE49-F238E27FC236}">
                <a16:creationId xmlns:a16="http://schemas.microsoft.com/office/drawing/2014/main" id="{4B0A1F7B-3A08-4594-B898-C1CF0C0FE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90" y="1804917"/>
            <a:ext cx="3045156" cy="3248166"/>
          </a:xfrm>
          <a:prstGeom prst="rect">
            <a:avLst/>
          </a:prstGeom>
        </p:spPr>
      </p:pic>
      <p:pic>
        <p:nvPicPr>
          <p:cNvPr id="50" name="Picture 49" descr="A picture containing shirt, dress, person&#10;&#10;Description automatically generated">
            <a:extLst>
              <a:ext uri="{FF2B5EF4-FFF2-40B4-BE49-F238E27FC236}">
                <a16:creationId xmlns:a16="http://schemas.microsoft.com/office/drawing/2014/main" id="{05EB6590-DB2A-468C-9082-11E9876DB1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49" y="2891122"/>
            <a:ext cx="2182037" cy="218203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166542-CEBC-4480-9045-09041DC34E26}"/>
              </a:ext>
            </a:extLst>
          </p:cNvPr>
          <p:cNvSpPr txBox="1"/>
          <p:nvPr/>
        </p:nvSpPr>
        <p:spPr>
          <a:xfrm>
            <a:off x="9294527" y="2272205"/>
            <a:ext cx="489369" cy="40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28393B-4907-4C54-8C16-79CCD9D9138A}"/>
              </a:ext>
            </a:extLst>
          </p:cNvPr>
          <p:cNvSpPr txBox="1"/>
          <p:nvPr/>
        </p:nvSpPr>
        <p:spPr>
          <a:xfrm>
            <a:off x="9637327" y="3446129"/>
            <a:ext cx="489369" cy="40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7199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47" grpId="0"/>
      <p:bldP spid="48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E31D75-4C06-1569-0A19-6154EA5FC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85164" y="1624675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54A21391-2F53-4A9A-B5C4-7111C5F0E80B}"/>
              </a:ext>
            </a:extLst>
          </p:cNvPr>
          <p:cNvSpPr/>
          <p:nvPr/>
        </p:nvSpPr>
        <p:spPr>
          <a:xfrm>
            <a:off x="339755" y="1459449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3287D76B-881C-463B-A69F-AC5919495B01}"/>
              </a:ext>
            </a:extLst>
          </p:cNvPr>
          <p:cNvSpPr/>
          <p:nvPr/>
        </p:nvSpPr>
        <p:spPr>
          <a:xfrm>
            <a:off x="242582" y="252593"/>
            <a:ext cx="11706836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K NEARSET NEIGHBORS (KNN): ALGORITHM STEP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338668B-F80E-4B04-9A48-CE029D122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066425"/>
              </p:ext>
            </p:extLst>
          </p:nvPr>
        </p:nvGraphicFramePr>
        <p:xfrm>
          <a:off x="745714" y="-321469"/>
          <a:ext cx="10943156" cy="6586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629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7FCACAB-050E-19F0-56B8-9474CA217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29137" y="1098158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54A21391-2F53-4A9A-B5C4-7111C5F0E80B}"/>
              </a:ext>
            </a:extLst>
          </p:cNvPr>
          <p:cNvSpPr/>
          <p:nvPr/>
        </p:nvSpPr>
        <p:spPr>
          <a:xfrm>
            <a:off x="83728" y="932932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3287D76B-881C-463B-A69F-AC5919495B01}"/>
              </a:ext>
            </a:extLst>
          </p:cNvPr>
          <p:cNvSpPr/>
          <p:nvPr/>
        </p:nvSpPr>
        <p:spPr>
          <a:xfrm>
            <a:off x="485164" y="178984"/>
            <a:ext cx="10420524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EUCILIDEAN DISTANCE: INTUITION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896F6-ADDF-4B3B-8681-6964334AFF4D}"/>
              </a:ext>
            </a:extLst>
          </p:cNvPr>
          <p:cNvSpPr txBox="1"/>
          <p:nvPr/>
        </p:nvSpPr>
        <p:spPr>
          <a:xfrm>
            <a:off x="336897" y="1098158"/>
            <a:ext cx="115893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tx1"/>
                </a:solidFill>
              </a:rPr>
              <a:t>Euclidean Distance= √(x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  <a:r>
              <a:rPr lang="en-CA" sz="2200" dirty="0">
                <a:solidFill>
                  <a:schemeClr val="tx1"/>
                </a:solidFill>
              </a:rPr>
              <a:t>-x</a:t>
            </a:r>
            <a:r>
              <a:rPr lang="en-CA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)</a:t>
            </a:r>
            <a:r>
              <a:rPr lang="en-CA" sz="2200" baseline="30000" dirty="0">
                <a:solidFill>
                  <a:schemeClr val="tx1"/>
                </a:solidFill>
              </a:rPr>
              <a:t>2</a:t>
            </a:r>
            <a:r>
              <a:rPr lang="en-CA" sz="2200" dirty="0">
                <a:solidFill>
                  <a:schemeClr val="tx1"/>
                </a:solidFill>
              </a:rPr>
              <a:t> + (y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  <a:r>
              <a:rPr lang="en-CA" sz="2200" dirty="0">
                <a:solidFill>
                  <a:schemeClr val="tx1"/>
                </a:solidFill>
              </a:rPr>
              <a:t>-y</a:t>
            </a:r>
            <a:r>
              <a:rPr lang="en-CA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)</a:t>
            </a:r>
            <a:r>
              <a:rPr lang="en-CA" sz="2200" baseline="30000" dirty="0">
                <a:solidFill>
                  <a:schemeClr val="tx1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baseline="30000" dirty="0">
              <a:solidFill>
                <a:schemeClr val="tx1"/>
              </a:solidFill>
            </a:endParaRPr>
          </a:p>
          <a:p>
            <a:r>
              <a:rPr lang="en-CA" sz="2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9A6938-2C42-4BF1-8353-A36CF147E14F}"/>
              </a:ext>
            </a:extLst>
          </p:cNvPr>
          <p:cNvCxnSpPr>
            <a:cxnSpLocks/>
          </p:cNvCxnSpPr>
          <p:nvPr/>
        </p:nvCxnSpPr>
        <p:spPr>
          <a:xfrm>
            <a:off x="3647728" y="5097009"/>
            <a:ext cx="42755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3E04C7-2746-4834-8C48-318722B9D3EB}"/>
              </a:ext>
            </a:extLst>
          </p:cNvPr>
          <p:cNvCxnSpPr>
            <a:cxnSpLocks/>
          </p:cNvCxnSpPr>
          <p:nvPr/>
        </p:nvCxnSpPr>
        <p:spPr>
          <a:xfrm flipV="1">
            <a:off x="3625913" y="1447938"/>
            <a:ext cx="21815" cy="3676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17EBFC-7AD7-4D87-9651-3D5C633C349E}"/>
              </a:ext>
            </a:extLst>
          </p:cNvPr>
          <p:cNvCxnSpPr>
            <a:cxnSpLocks/>
          </p:cNvCxnSpPr>
          <p:nvPr/>
        </p:nvCxnSpPr>
        <p:spPr>
          <a:xfrm>
            <a:off x="3653243" y="2367685"/>
            <a:ext cx="3391261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E9C854-C2AE-4AB4-97EB-84DC265EB77E}"/>
              </a:ext>
            </a:extLst>
          </p:cNvPr>
          <p:cNvCxnSpPr>
            <a:cxnSpLocks/>
          </p:cNvCxnSpPr>
          <p:nvPr/>
        </p:nvCxnSpPr>
        <p:spPr>
          <a:xfrm>
            <a:off x="3653243" y="3879101"/>
            <a:ext cx="122479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E188BD-9A2E-45F7-97C9-27EE214B8E36}"/>
              </a:ext>
            </a:extLst>
          </p:cNvPr>
          <p:cNvCxnSpPr>
            <a:cxnSpLocks/>
          </p:cNvCxnSpPr>
          <p:nvPr/>
        </p:nvCxnSpPr>
        <p:spPr>
          <a:xfrm flipV="1">
            <a:off x="3636820" y="2035568"/>
            <a:ext cx="3872035" cy="2732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1118AC-A895-43AE-B001-09AB4096E9DD}"/>
              </a:ext>
            </a:extLst>
          </p:cNvPr>
          <p:cNvCxnSpPr>
            <a:cxnSpLocks/>
          </p:cNvCxnSpPr>
          <p:nvPr/>
        </p:nvCxnSpPr>
        <p:spPr>
          <a:xfrm flipV="1">
            <a:off x="4887822" y="3879102"/>
            <a:ext cx="0" cy="121790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CD596C-FA62-4189-BC26-A4FC7D85A11C}"/>
              </a:ext>
            </a:extLst>
          </p:cNvPr>
          <p:cNvCxnSpPr>
            <a:cxnSpLocks/>
          </p:cNvCxnSpPr>
          <p:nvPr/>
        </p:nvCxnSpPr>
        <p:spPr>
          <a:xfrm flipH="1" flipV="1">
            <a:off x="7038911" y="2367686"/>
            <a:ext cx="5593" cy="272932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9">
            <a:extLst>
              <a:ext uri="{FF2B5EF4-FFF2-40B4-BE49-F238E27FC236}">
                <a16:creationId xmlns:a16="http://schemas.microsoft.com/office/drawing/2014/main" id="{459C3DA2-2D58-4016-93B3-4F94FE5C1943}"/>
              </a:ext>
            </a:extLst>
          </p:cNvPr>
          <p:cNvSpPr/>
          <p:nvPr/>
        </p:nvSpPr>
        <p:spPr>
          <a:xfrm>
            <a:off x="3015916" y="1936742"/>
            <a:ext cx="716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CA" sz="4000" b="1" baseline="-25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endParaRPr lang="ru-RU" sz="4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Прямоугольник 9">
            <a:extLst>
              <a:ext uri="{FF2B5EF4-FFF2-40B4-BE49-F238E27FC236}">
                <a16:creationId xmlns:a16="http://schemas.microsoft.com/office/drawing/2014/main" id="{34F92158-2E46-4DDC-BA1A-7EFEA0036BB4}"/>
              </a:ext>
            </a:extLst>
          </p:cNvPr>
          <p:cNvSpPr/>
          <p:nvPr/>
        </p:nvSpPr>
        <p:spPr>
          <a:xfrm>
            <a:off x="3006300" y="3408843"/>
            <a:ext cx="716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CA" sz="4000" b="1" baseline="-25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endParaRPr lang="ru-RU" sz="4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Прямоугольник 9">
            <a:extLst>
              <a:ext uri="{FF2B5EF4-FFF2-40B4-BE49-F238E27FC236}">
                <a16:creationId xmlns:a16="http://schemas.microsoft.com/office/drawing/2014/main" id="{488225A8-D513-47AD-BFF6-4FEEDB80F8E6}"/>
              </a:ext>
            </a:extLst>
          </p:cNvPr>
          <p:cNvSpPr/>
          <p:nvPr/>
        </p:nvSpPr>
        <p:spPr>
          <a:xfrm>
            <a:off x="4632775" y="5031225"/>
            <a:ext cx="716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CA" sz="4000" b="1" baseline="-25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endParaRPr lang="ru-RU" sz="4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Прямоугольник 9">
            <a:extLst>
              <a:ext uri="{FF2B5EF4-FFF2-40B4-BE49-F238E27FC236}">
                <a16:creationId xmlns:a16="http://schemas.microsoft.com/office/drawing/2014/main" id="{968FBEBA-7D4C-4765-A6AF-3820EAC69165}"/>
              </a:ext>
            </a:extLst>
          </p:cNvPr>
          <p:cNvSpPr/>
          <p:nvPr/>
        </p:nvSpPr>
        <p:spPr>
          <a:xfrm>
            <a:off x="6792757" y="5049164"/>
            <a:ext cx="716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CA" sz="4000" b="1" baseline="-25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endParaRPr lang="ru-RU" sz="4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Прямоугольник 9">
            <a:extLst>
              <a:ext uri="{FF2B5EF4-FFF2-40B4-BE49-F238E27FC236}">
                <a16:creationId xmlns:a16="http://schemas.microsoft.com/office/drawing/2014/main" id="{C9BC91C9-F148-4E65-8977-DEC2967802C5}"/>
              </a:ext>
            </a:extLst>
          </p:cNvPr>
          <p:cNvSpPr/>
          <p:nvPr/>
        </p:nvSpPr>
        <p:spPr>
          <a:xfrm>
            <a:off x="4973521" y="3681248"/>
            <a:ext cx="2100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Point A (x</a:t>
            </a:r>
            <a:r>
              <a:rPr lang="en-CA" sz="2000" b="1" baseline="-25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1, </a:t>
            </a:r>
            <a:r>
              <a:rPr lang="en-CA" sz="2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CA" sz="2000" b="1" baseline="-25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CA" sz="2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ru-RU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Прямоугольник 9">
            <a:extLst>
              <a:ext uri="{FF2B5EF4-FFF2-40B4-BE49-F238E27FC236}">
                <a16:creationId xmlns:a16="http://schemas.microsoft.com/office/drawing/2014/main" id="{BEC7B918-0D32-43D4-91A7-DFCC259A8F0D}"/>
              </a:ext>
            </a:extLst>
          </p:cNvPr>
          <p:cNvSpPr/>
          <p:nvPr/>
        </p:nvSpPr>
        <p:spPr>
          <a:xfrm>
            <a:off x="7128790" y="2279296"/>
            <a:ext cx="2100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Point B (x</a:t>
            </a:r>
            <a:r>
              <a:rPr lang="en-CA" sz="2000" b="1" baseline="-25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2, </a:t>
            </a:r>
            <a:r>
              <a:rPr lang="en-CA" sz="2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CA" sz="2000" b="1" baseline="-25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CA" sz="2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ru-RU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0BC919-F627-4343-A14B-25DD0D262312}"/>
              </a:ext>
            </a:extLst>
          </p:cNvPr>
          <p:cNvSpPr/>
          <p:nvPr/>
        </p:nvSpPr>
        <p:spPr>
          <a:xfrm>
            <a:off x="4741594" y="3727693"/>
            <a:ext cx="245744" cy="31857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299EFC-D005-463A-89E3-6A80A9246F11}"/>
              </a:ext>
            </a:extLst>
          </p:cNvPr>
          <p:cNvSpPr/>
          <p:nvPr/>
        </p:nvSpPr>
        <p:spPr>
          <a:xfrm>
            <a:off x="6885081" y="2260693"/>
            <a:ext cx="245744" cy="31857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23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C87BA7-EEE8-DEBD-B283-26BB00009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85164" y="1624675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54A21391-2F53-4A9A-B5C4-7111C5F0E80B}"/>
              </a:ext>
            </a:extLst>
          </p:cNvPr>
          <p:cNvSpPr/>
          <p:nvPr/>
        </p:nvSpPr>
        <p:spPr>
          <a:xfrm>
            <a:off x="339755" y="1459449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3287D76B-881C-463B-A69F-AC5919495B01}"/>
              </a:ext>
            </a:extLst>
          </p:cNvPr>
          <p:cNvSpPr/>
          <p:nvPr/>
        </p:nvSpPr>
        <p:spPr>
          <a:xfrm>
            <a:off x="485164" y="178984"/>
            <a:ext cx="10420524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K NEARSET NEIGHBORS (KNN): EXAMPLE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896F6-ADDF-4B3B-8681-6964334AFF4D}"/>
              </a:ext>
            </a:extLst>
          </p:cNvPr>
          <p:cNvSpPr txBox="1"/>
          <p:nvPr/>
        </p:nvSpPr>
        <p:spPr>
          <a:xfrm>
            <a:off x="-21281" y="1059260"/>
            <a:ext cx="1237200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Montserrat" charset="0"/>
              </a:defRPr>
            </a:lvl1pPr>
          </a:lstStyle>
          <a:p>
            <a:r>
              <a:rPr lang="en-CA" dirty="0"/>
              <a:t>KNN will look for the 5 data points that are closest to the new customer data point</a:t>
            </a:r>
          </a:p>
          <a:p>
            <a:r>
              <a:rPr lang="en-CA" dirty="0"/>
              <a:t>The algorithm will determine which category (class) are these 5 points in</a:t>
            </a:r>
          </a:p>
          <a:p>
            <a:r>
              <a:rPr lang="en-CA" dirty="0"/>
              <a:t>Since 4 points had class “SMALL” &amp; 1 had “LARGE”, then new customer is assigned small size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78A0D5-9D0E-4A28-A95D-CD86ECAA2C2A}"/>
              </a:ext>
            </a:extLst>
          </p:cNvPr>
          <p:cNvGraphicFramePr>
            <a:graphicFrameLocks noGrp="1"/>
          </p:cNvGraphicFramePr>
          <p:nvPr/>
        </p:nvGraphicFramePr>
        <p:xfrm>
          <a:off x="162187" y="205977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714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374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0054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41221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16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T-Shirt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Euclidian </a:t>
                      </a:r>
                      <a:r>
                        <a:rPr lang="en-CA" dirty="0" err="1"/>
                        <a:t>Dist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1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4.242640687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5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3.605551275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2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3.605551275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7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2.236067977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8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1.414213562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0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2.236067977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6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3.16227766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9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4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4.123105626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6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5.656858249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862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A4F98F-6DFC-4CDD-A48E-531FB0553C5E}"/>
              </a:ext>
            </a:extLst>
          </p:cNvPr>
          <p:cNvSpPr txBox="1"/>
          <p:nvPr/>
        </p:nvSpPr>
        <p:spPr>
          <a:xfrm>
            <a:off x="8532410" y="2296816"/>
            <a:ext cx="34173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New Customer Information:</a:t>
            </a:r>
          </a:p>
          <a:p>
            <a:endParaRPr lang="en-CA" sz="2200" dirty="0">
              <a:solidFill>
                <a:schemeClr val="tx1"/>
              </a:solidFill>
            </a:endParaRPr>
          </a:p>
          <a:p>
            <a:r>
              <a:rPr lang="en-CA" sz="2200" dirty="0">
                <a:solidFill>
                  <a:schemeClr val="tx1"/>
                </a:solidFill>
              </a:rPr>
              <a:t>Height: 161</a:t>
            </a:r>
          </a:p>
          <a:p>
            <a:r>
              <a:rPr lang="en-CA" sz="2200" dirty="0">
                <a:solidFill>
                  <a:schemeClr val="tx1"/>
                </a:solidFill>
              </a:rPr>
              <a:t>Weight: 61</a:t>
            </a:r>
          </a:p>
          <a:p>
            <a:endParaRPr lang="en-CA" sz="2200" dirty="0">
              <a:solidFill>
                <a:schemeClr val="tx1"/>
              </a:solidFill>
            </a:endParaRPr>
          </a:p>
          <a:p>
            <a:r>
              <a:rPr lang="en-CA" sz="2200" dirty="0">
                <a:solidFill>
                  <a:schemeClr val="tx1"/>
                </a:solidFill>
              </a:rPr>
              <a:t>Assume, k=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F2FBF-ACFB-4FD7-B487-F51C9CF4D99A}"/>
              </a:ext>
            </a:extLst>
          </p:cNvPr>
          <p:cNvSpPr/>
          <p:nvPr/>
        </p:nvSpPr>
        <p:spPr>
          <a:xfrm>
            <a:off x="3404531" y="3533143"/>
            <a:ext cx="4868160" cy="185396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2EE48-AA3D-4858-B20A-77838C57DA7A}"/>
              </a:ext>
            </a:extLst>
          </p:cNvPr>
          <p:cNvSpPr txBox="1"/>
          <p:nvPr/>
        </p:nvSpPr>
        <p:spPr>
          <a:xfrm>
            <a:off x="0" y="6528900"/>
            <a:ext cx="901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tx1"/>
                </a:solidFill>
              </a:rPr>
              <a:t>Example Source: https://www.listendata.com/2017/12/k-nearest-neighbor-step-by-step-tutorial.html </a:t>
            </a:r>
          </a:p>
        </p:txBody>
      </p:sp>
    </p:spTree>
    <p:extLst>
      <p:ext uri="{BB962C8B-B14F-4D97-AF65-F5344CB8AC3E}">
        <p14:creationId xmlns:p14="http://schemas.microsoft.com/office/powerpoint/2010/main" val="42783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06020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NAÏVE BAYES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78727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308588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6B465EBF-5434-C645-AA6B-959E1544B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04521" y="294702"/>
            <a:ext cx="7623216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NAÏVE BAYES: 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7253" y="1191965"/>
            <a:ext cx="11023761" cy="1323439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CA" sz="2000" dirty="0">
                <a:solidFill>
                  <a:srgbClr val="000000"/>
                </a:solidFill>
                <a:latin typeface="Montserrat" charset="0"/>
                <a:cs typeface="Arial"/>
                <a:sym typeface="Arial"/>
              </a:rPr>
              <a:t>Naïve Bayes is a classification technique based on Bayes’ Theorem.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CA" sz="2000" dirty="0">
                <a:solidFill>
                  <a:srgbClr val="000000"/>
                </a:solidFill>
                <a:latin typeface="Montserrat" charset="0"/>
                <a:cs typeface="Arial"/>
                <a:sym typeface="Arial"/>
              </a:rPr>
              <a:t>Let’s assume that you are data scientist working major bank in NYC and you want to classify a new client as eligible to retire or not.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CA" sz="2000" dirty="0">
                <a:solidFill>
                  <a:srgbClr val="000000"/>
                </a:solidFill>
                <a:latin typeface="Montserrat" charset="0"/>
                <a:cs typeface="Arial"/>
                <a:sym typeface="Arial"/>
              </a:rPr>
              <a:t>Customer features are his/her age and salary.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32219" y="5953837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603419" y="2589585"/>
            <a:ext cx="28801" cy="33992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153565" y="47517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35257" y="44487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520830" y="48982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011465" y="40946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577581" y="3997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636412" y="41422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7413045" y="51292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08930" y="5914468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#1: AGE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4734481" y="3756123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#2: SAVINGS</a:t>
            </a:r>
          </a:p>
        </p:txBody>
      </p:sp>
      <p:sp>
        <p:nvSpPr>
          <p:cNvPr id="73" name="Oval 72"/>
          <p:cNvSpPr/>
          <p:nvPr/>
        </p:nvSpPr>
        <p:spPr>
          <a:xfrm>
            <a:off x="7780394" y="34117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8297436" y="34597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8144775" y="39355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297249" y="37118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316790" y="44424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796312" y="49292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758083" y="48743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677364" y="42923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9090686" y="23654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041604" y="26534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009848" y="33441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9545561" y="32040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9413062" y="37199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0054546" y="327018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9419911" y="27269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0024534" y="36676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467210" y="27555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0551529" y="33000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0582251" y="37518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0849352" y="2934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9834166" y="29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728450" y="39498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9159721" y="42671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9741392" y="45665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711380" y="4964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0154056" y="4051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0238375" y="45964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0269097" y="50482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10536198" y="4230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9941253" y="43191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1052334" y="36497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574166" y="2805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215650" y="23555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185638" y="27530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8712633" y="23854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681523" y="23700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8627208" y="2770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9020861" y="26735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566586" y="31745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166810" y="29952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8712535" y="34963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750715" y="4596759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713661" y="452270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196753" y="2317450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BLUE POINTS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87270" y="557413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RED POINTS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183703" y="20574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1: RETIRE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638842" y="536765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0: NO RETIRE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920611" y="4874341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6638842" y="4748148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4648201" y="3270188"/>
            <a:ext cx="4156829" cy="13490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0499" y="3090414"/>
            <a:ext cx="1771511" cy="369332"/>
          </a:xfrm>
          <a:prstGeom prst="rect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NEW CUSTOMER</a:t>
            </a:r>
          </a:p>
        </p:txBody>
      </p:sp>
    </p:spTree>
    <p:extLst>
      <p:ext uri="{BB962C8B-B14F-4D97-AF65-F5344CB8AC3E}">
        <p14:creationId xmlns:p14="http://schemas.microsoft.com/office/powerpoint/2010/main" val="129638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9" grpId="0" animBg="1"/>
      <p:bldP spid="110" grpId="0" animBg="1"/>
      <p:bldP spid="112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EF613499-A3E5-0596-8B7A-D74C97F2D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37934" y="139598"/>
            <a:ext cx="7623216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NAÏVE BAYES: 1. PRIOR PROBABILITY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79915" y="1249443"/>
            <a:ext cx="4661421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Points can be classified as </a:t>
            </a:r>
            <a:r>
              <a:rPr lang="en-CA" sz="2000" dirty="0">
                <a:solidFill>
                  <a:srgbClr val="FF0000"/>
                </a:solidFill>
                <a:latin typeface="Montserrat" panose="00000500000000000000" pitchFamily="2" charset="0"/>
              </a:rPr>
              <a:t>RED</a:t>
            </a:r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 or </a:t>
            </a:r>
            <a:r>
              <a:rPr lang="en-CA" sz="2000" dirty="0">
                <a:solidFill>
                  <a:srgbClr val="0070C0"/>
                </a:solidFill>
                <a:latin typeface="Montserrat" panose="00000500000000000000" pitchFamily="2" charset="0"/>
              </a:rPr>
              <a:t>BLUE</a:t>
            </a:r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. </a:t>
            </a:r>
          </a:p>
          <a:p>
            <a:pPr fontAlgn="base"/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Our task is to classify a new point to </a:t>
            </a:r>
            <a:r>
              <a:rPr lang="en-CA" sz="2000" dirty="0">
                <a:solidFill>
                  <a:srgbClr val="FF0000"/>
                </a:solidFill>
                <a:latin typeface="Montserrat" panose="00000500000000000000" pitchFamily="2" charset="0"/>
              </a:rPr>
              <a:t>RED </a:t>
            </a:r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or </a:t>
            </a:r>
            <a:r>
              <a:rPr lang="en-CA" sz="2000" dirty="0">
                <a:solidFill>
                  <a:srgbClr val="0070C0"/>
                </a:solidFill>
                <a:latin typeface="Montserrat" panose="00000500000000000000" pitchFamily="2" charset="0"/>
              </a:rPr>
              <a:t>BLUE</a:t>
            </a:r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  <a:p>
            <a:pPr fontAlgn="base"/>
            <a:r>
              <a:rPr lang="en-CA" sz="2000" b="1" dirty="0">
                <a:solidFill>
                  <a:srgbClr val="333333"/>
                </a:solidFill>
                <a:latin typeface="Montserrat" panose="00000500000000000000" pitchFamily="2" charset="0"/>
              </a:rPr>
              <a:t>Prior Probability: </a:t>
            </a:r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Since we have more </a:t>
            </a:r>
            <a:r>
              <a:rPr lang="en-CA" sz="2000" dirty="0">
                <a:solidFill>
                  <a:srgbClr val="0070C0"/>
                </a:solidFill>
                <a:latin typeface="Montserrat" panose="00000500000000000000" pitchFamily="2" charset="0"/>
              </a:rPr>
              <a:t>BLUE </a:t>
            </a:r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compared to </a:t>
            </a:r>
            <a:r>
              <a:rPr lang="en-CA" sz="2000" dirty="0">
                <a:solidFill>
                  <a:srgbClr val="FF0000"/>
                </a:solidFill>
                <a:latin typeface="Montserrat" panose="00000500000000000000" pitchFamily="2" charset="0"/>
              </a:rPr>
              <a:t>RED</a:t>
            </a:r>
            <a:r>
              <a:rPr lang="en-CA" sz="2000" dirty="0">
                <a:latin typeface="Montserrat" panose="00000500000000000000" pitchFamily="2" charset="0"/>
              </a:rPr>
              <a:t>, we can assume that our new point is </a:t>
            </a:r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twice as likely to be </a:t>
            </a:r>
            <a:r>
              <a:rPr lang="en-CA" sz="2000" dirty="0">
                <a:solidFill>
                  <a:srgbClr val="0070C0"/>
                </a:solidFill>
                <a:latin typeface="Montserrat" panose="00000500000000000000" pitchFamily="2" charset="0"/>
              </a:rPr>
              <a:t>BLUE</a:t>
            </a:r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 than </a:t>
            </a:r>
            <a:r>
              <a:rPr lang="en-CA" sz="2000" dirty="0">
                <a:solidFill>
                  <a:srgbClr val="FF0000"/>
                </a:solidFill>
                <a:latin typeface="Montserrat" panose="00000500000000000000" pitchFamily="2" charset="0"/>
              </a:rPr>
              <a:t>RED</a:t>
            </a:r>
            <a:r>
              <a:rPr lang="en-CA" sz="2000" dirty="0">
                <a:solidFill>
                  <a:srgbClr val="333333"/>
                </a:solidFill>
                <a:latin typeface="Montserrat" panose="00000500000000000000" pitchFamily="2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𝑃𝑟𝑖𝑜𝑟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𝑃𝑟𝑜𝑏𝑎𝑏𝑖𝑙𝑖𝑡𝑦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𝑓𝑜𝑟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𝑅𝐸𝐷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𝑁𝑢𝑚𝑏𝑒𝑟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𝑜𝑓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𝑅𝐸𝐷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𝑃𝑜𝑖𝑛𝑡𝑠</m:t>
                          </m:r>
                        </m:num>
                        <m:den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𝑇𝑜𝑡𝑎𝑙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𝑁𝑢𝑚𝑏𝑒𝑟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𝑜𝑓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𝑃𝑜𝑖𝑛𝑡𝑠</m:t>
                          </m:r>
                        </m:den>
                      </m:f>
                      <m:r>
                        <a:rPr kumimoji="0" lang="en-CA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</m:t>
                          </m:r>
                        </m:num>
                        <m:den>
                          <m:r>
                            <a:rPr kumimoji="0" lang="en-CA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𝑃𝑟𝑖𝑜𝑟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𝑃𝑟𝑜𝑏𝑎𝑏𝑖𝑙𝑖𝑡𝑦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𝑓𝑜𝑟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𝐵𝐿𝑈𝐸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𝑁𝑢𝑚𝑏𝑒𝑟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𝑜𝑓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𝐵𝐿𝑈𝐸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𝑃𝑜𝑖𝑛𝑡𝑠</m:t>
                          </m:r>
                        </m:num>
                        <m:den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𝑇𝑜𝑡𝑎𝑙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𝑁𝑢𝑚𝑏𝑒𝑟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𝑜𝑓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𝑃𝑜𝑖𝑛𝑡𝑠</m:t>
                          </m:r>
                        </m:den>
                      </m:f>
                      <m:r>
                        <a:rPr kumimoji="0" lang="en-CA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40</m:t>
                          </m:r>
                        </m:num>
                        <m:den>
                          <m:r>
                            <a:rPr kumimoji="0" lang="en-CA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>
            <a:off x="7336230" y="5908641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7317117" y="2254755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857576" y="47065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8339268" y="44035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224841" y="48530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715476" y="40494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281592" y="39523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9340423" y="40970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8117056" y="50840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62377" y="5974323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#1: AGE</a:t>
            </a: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462682" y="2965813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#2: SAVINGS</a:t>
            </a:r>
          </a:p>
        </p:txBody>
      </p:sp>
      <p:sp>
        <p:nvSpPr>
          <p:cNvPr id="111" name="Oval 110"/>
          <p:cNvSpPr/>
          <p:nvPr/>
        </p:nvSpPr>
        <p:spPr>
          <a:xfrm>
            <a:off x="8484405" y="336651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9001447" y="34145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848786" y="38903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8001260" y="366662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9020801" y="43972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642979" y="53972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462094" y="48291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381375" y="42471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0401272" y="227957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794697" y="23202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745615" y="260825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9713859" y="32989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0249572" y="31588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0117073" y="36747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0758557" y="32249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0123922" y="26817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0728545" y="36224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1171221" y="27103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1255540" y="32548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1286262" y="37066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1553363" y="288903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0538177" y="29059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0432461" y="39046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9863732" y="422192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445403" y="45213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415391" y="49188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858067" y="40066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10942386" y="45512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10973108" y="50030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1240209" y="418542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10645264" y="42739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10178845" y="197368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1756345" y="360453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906719" y="16936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874963" y="23843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8410676" y="22442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278177" y="27602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8919661" y="23104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8285026" y="17671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8889649" y="270788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9332325" y="1795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9416644" y="234023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9714467" y="197444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8699281" y="19913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331219" y="27253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9724872" y="26283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9270597" y="31293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9870821" y="29500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9416546" y="345115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9454726" y="4551563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417672" y="447750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996109" y="1349003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BLUE POINTS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403705" y="5426662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RED POINTS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006340" y="101256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1: RETIRE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401255" y="519420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0: NO RETIRE</a:t>
            </a:r>
          </a:p>
        </p:txBody>
      </p:sp>
    </p:spTree>
    <p:extLst>
      <p:ext uri="{BB962C8B-B14F-4D97-AF65-F5344CB8AC3E}">
        <p14:creationId xmlns:p14="http://schemas.microsoft.com/office/powerpoint/2010/main" val="176734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B1584FE5-D475-7E0A-08C6-98FED6917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08626" y="188831"/>
            <a:ext cx="7623216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NAÏVE BAYES: 2. LIKELIHOOD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13833" y="5730572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94720" y="207668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35179" y="45284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16871" y="42254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102444" y="46749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93079" y="387140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9195" y="377427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18026" y="39190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94659" y="49059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7380" y="57944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#1: AGE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452156" y="2239497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#2: SAVINGS</a:t>
            </a:r>
          </a:p>
        </p:txBody>
      </p:sp>
      <p:sp>
        <p:nvSpPr>
          <p:cNvPr id="26" name="Oval 25"/>
          <p:cNvSpPr/>
          <p:nvPr/>
        </p:nvSpPr>
        <p:spPr>
          <a:xfrm>
            <a:off x="8362008" y="31884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79050" y="323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726389" y="37122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878863" y="34885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898404" y="42191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20582" y="52191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339697" y="46510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258978" y="40690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278875" y="21015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672300" y="21421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623218" y="243018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591462" y="31208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127175" y="298079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994676" y="34967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636160" y="30469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001525" y="2503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606148" y="34444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1048824" y="253223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133143" y="3076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1163865" y="35286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1430966" y="27109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415780" y="27278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605583" y="1187347"/>
            <a:ext cx="5341923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>
                <a:latin typeface="Montserrat" panose="00000500000000000000" pitchFamily="2" charset="0"/>
              </a:rPr>
              <a:t>For the new point, if there are more </a:t>
            </a:r>
            <a:r>
              <a:rPr lang="en-CA" sz="2000" b="1" dirty="0">
                <a:solidFill>
                  <a:srgbClr val="0070C0"/>
                </a:solidFill>
                <a:latin typeface="Montserrat" panose="00000500000000000000" pitchFamily="2" charset="0"/>
              </a:rPr>
              <a:t>BLUE</a:t>
            </a:r>
            <a:r>
              <a:rPr lang="en-CA" sz="2000" dirty="0">
                <a:latin typeface="Montserrat" panose="00000500000000000000" pitchFamily="2" charset="0"/>
              </a:rPr>
              <a:t> points in its vicinity, it is more likely that the new point will be classified as </a:t>
            </a:r>
            <a:r>
              <a:rPr lang="en-CA" sz="2000" b="1" dirty="0">
                <a:solidFill>
                  <a:srgbClr val="0070C0"/>
                </a:solidFill>
                <a:latin typeface="Montserrat" panose="00000500000000000000" pitchFamily="2" charset="0"/>
              </a:rPr>
              <a:t>BLUE</a:t>
            </a:r>
            <a:r>
              <a:rPr lang="en-CA" sz="2000" dirty="0">
                <a:latin typeface="Montserrat" panose="00000500000000000000" pitchFamily="2" charset="0"/>
              </a:rPr>
              <a:t>. </a:t>
            </a:r>
          </a:p>
          <a:p>
            <a:pPr fontAlgn="base"/>
            <a:r>
              <a:rPr lang="en-CA" sz="2000" dirty="0">
                <a:latin typeface="Montserrat" panose="00000500000000000000" pitchFamily="2" charset="0"/>
              </a:rPr>
              <a:t>So we draw a circle around the point</a:t>
            </a:r>
          </a:p>
          <a:p>
            <a:pPr fontAlgn="base"/>
            <a:r>
              <a:rPr lang="en-CA" sz="2000" dirty="0">
                <a:latin typeface="Montserrat" panose="00000500000000000000" pitchFamily="2" charset="0"/>
              </a:rPr>
              <a:t>Then we calculate the number of points in the circle belonging to each class label. </a:t>
            </a:r>
            <a:br>
              <a:rPr lang="en-CA" sz="2000" dirty="0">
                <a:latin typeface="Montserrat" panose="00000500000000000000" pitchFamily="2" charset="0"/>
              </a:rPr>
            </a:br>
            <a:endParaRPr lang="en-CA" sz="2000" dirty="0">
              <a:solidFill>
                <a:srgbClr val="333333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310064" y="37265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9741335" y="40438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323006" y="43433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0292994" y="47407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735670" y="382863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819989" y="43731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0850711" y="48250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1117812" y="40073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522867" y="40958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056448" y="17956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1633948" y="34264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784322" y="15155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752566" y="22062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288279" y="20662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55780" y="25821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797264" y="21323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8162629" y="1589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767252" y="25298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9209928" y="161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9294247" y="21621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9592070" y="179637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576884" y="18132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9208822" y="254729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602475" y="24502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9148200" y="29513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9748424" y="27720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9294149" y="32730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332329" y="4373494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295275" y="429943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𝐿𝑖𝑘𝑒𝑙𝑖h𝑜𝑜𝑑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𝑜𝑓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𝑏𝑒𝑖𝑛𝑔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𝑅𝐸𝐷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𝑁𝑢𝑚𝑏𝑒𝑟</m:t>
                          </m:r>
                          <m:r>
                            <a:rPr kumimoji="0" lang="en-CA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𝑜𝑓</m:t>
                          </m:r>
                          <m:r>
                            <a:rPr kumimoji="0" lang="en-CA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𝑅𝐸𝐷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𝑃𝑜𝑖𝑛𝑡𝑠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𝑣𝑖𝑐𝑖𝑛𝑖𝑡𝑦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𝑇𝑜𝑡𝑎𝑙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𝑁𝑢𝑚𝑏𝑒𝑟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𝑜𝑓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𝑅𝐸𝐷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𝑃𝑜𝑖𝑛𝑡𝑠</m:t>
                          </m:r>
                        </m:den>
                      </m:f>
                      <m:r>
                        <a:rPr kumimoji="0" lang="en-CA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CA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73712" y="1170934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BLUE POINTS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832563" y="5264183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RED POINTS</a:t>
            </a:r>
          </a:p>
        </p:txBody>
      </p:sp>
      <p:sp>
        <p:nvSpPr>
          <p:cNvPr id="2" name="Oval 1"/>
          <p:cNvSpPr/>
          <p:nvPr/>
        </p:nvSpPr>
        <p:spPr>
          <a:xfrm>
            <a:off x="8759440" y="3671507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𝐿𝑖𝑘𝑒𝑙𝑖h𝑜𝑜𝑑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𝑜𝑓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𝑏𝑒𝑖𝑛𝑔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𝐵𝐿𝑈𝐸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𝑁𝑢𝑚𝑏𝑒𝑟</m:t>
                          </m:r>
                          <m:r>
                            <a:rPr kumimoji="0" lang="en-CA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𝑜𝑓</m:t>
                          </m:r>
                          <m:r>
                            <a:rPr kumimoji="0" lang="en-CA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𝐵𝐿𝑈𝐸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𝑃𝑜𝑖𝑛𝑡𝑠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𝑣𝑖𝑐𝑖𝑛𝑖𝑡𝑦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𝑇𝑜𝑡𝑎𝑙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𝑁𝑢𝑚𝑏𝑒𝑟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𝑜𝑓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𝐵𝐿𝑈𝐸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𝑃𝑜𝑖𝑛𝑡𝑠</m:t>
                          </m:r>
                        </m:den>
                      </m:f>
                      <m:r>
                        <a:rPr kumimoji="0" lang="en-CA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CA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8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3CF9D810-8605-4026-EF18-C6F531B65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911650" y="5755859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573" y="132960"/>
            <a:ext cx="7623216" cy="95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NAÏVE BAYES: 3. POSTERIOR PROBABILITY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28072" y="5374081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08959" y="1720195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49418" y="41719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31110" y="38689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16683" y="43184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07318" y="3514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73434" y="341778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032265" y="35625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08898" y="45494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8958" y="5368333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#1: AGE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246319" y="2911511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#2: SAVINGS</a:t>
            </a:r>
          </a:p>
        </p:txBody>
      </p:sp>
      <p:sp>
        <p:nvSpPr>
          <p:cNvPr id="26" name="Oval 25"/>
          <p:cNvSpPr/>
          <p:nvPr/>
        </p:nvSpPr>
        <p:spPr>
          <a:xfrm>
            <a:off x="8176247" y="28319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93289" y="28799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540628" y="33557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93102" y="31320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712643" y="38626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334821" y="48626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153936" y="429458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3217" y="37125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093114" y="1745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486539" y="17857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437457" y="207369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405701" y="276435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9941414" y="26242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808915" y="31402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450399" y="26904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15764" y="21471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420387" y="30879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863063" y="21757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947382" y="27202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978104" y="31721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1245205" y="23544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230019" y="23713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439775" y="1242215"/>
            <a:ext cx="6181458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>
                <a:latin typeface="Montserrat" panose="00000500000000000000" pitchFamily="2" charset="0"/>
              </a:rPr>
              <a:t>Let’s combine prior probability and likelihood to create a posterior probability. </a:t>
            </a:r>
          </a:p>
          <a:p>
            <a:pPr fontAlgn="base"/>
            <a:r>
              <a:rPr lang="en-CA" sz="2000" b="1" dirty="0">
                <a:latin typeface="Montserrat" panose="00000500000000000000" pitchFamily="2" charset="0"/>
              </a:rPr>
              <a:t>Prior probabilities:</a:t>
            </a:r>
            <a:r>
              <a:rPr lang="en-CA" sz="2000" dirty="0">
                <a:latin typeface="Montserrat" panose="00000500000000000000" pitchFamily="2" charset="0"/>
              </a:rPr>
              <a:t> suggests that X may be classified as BLUE Because there are twice as much blue points.</a:t>
            </a:r>
          </a:p>
          <a:p>
            <a:pPr fontAlgn="base"/>
            <a:r>
              <a:rPr lang="en-CA" sz="2000" b="1" dirty="0">
                <a:latin typeface="Montserrat" panose="00000500000000000000" pitchFamily="2" charset="0"/>
              </a:rPr>
              <a:t>Likelihood:</a:t>
            </a:r>
            <a:r>
              <a:rPr lang="en-CA" sz="2000" dirty="0">
                <a:latin typeface="Montserrat" panose="00000500000000000000" pitchFamily="2" charset="0"/>
              </a:rPr>
              <a:t> suggests that X is RED because there are more RED points in the vicinity of X.</a:t>
            </a:r>
          </a:p>
          <a:p>
            <a:pPr fontAlgn="base"/>
            <a:r>
              <a:rPr lang="en-CA" sz="2000" dirty="0">
                <a:latin typeface="Montserrat" panose="00000500000000000000" pitchFamily="2" charset="0"/>
              </a:rPr>
              <a:t>Bayes’ Rule combines both to form a posterior probability.</a:t>
            </a:r>
            <a:endParaRPr lang="en-CA" sz="2000" dirty="0">
              <a:solidFill>
                <a:srgbClr val="333333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124303" y="337009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9555574" y="36873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137245" y="398682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0107233" y="43843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549909" y="347213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634228" y="4016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0664950" y="44685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932051" y="36508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37106" y="37393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9769480" y="15890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1448187" y="30699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598561" y="11591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566805" y="18497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102518" y="17097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970019" y="22256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611503" y="17758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976868" y="12325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581491" y="217332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9024167" y="12611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9108486" y="180567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9406309" y="143988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391123" y="14567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9023061" y="21907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416714" y="209375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8962439" y="25948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9562663" y="241551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9108388" y="2916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146568" y="4017003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09514" y="394294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9377" y="4457631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𝑃𝑜𝑠𝑡𝑒𝑟𝑖𝑜𝑟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𝑃𝑟𝑜𝑏𝑎𝑏𝑖𝑙𝑖𝑡𝑦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𝑜𝑓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𝑏𝑒𝑖𝑛𝑔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𝑅𝐸𝐷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𝑃𝑟𝑖𝑜𝑟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𝑃𝑟𝑜𝑏𝑎𝑏𝑖𝑙𝑖𝑡𝑦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𝑜𝑓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𝑅𝐸𝐷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𝐿𝑖𝑘𝑒𝑙𝑖h𝑜𝑜𝑑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𝑜𝑓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𝑏𝑒𝑖𝑛𝑔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𝑅𝐸𝐷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</m:t>
                          </m:r>
                        </m:num>
                        <m:den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60</m:t>
                          </m:r>
                        </m:den>
                      </m:f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f>
                        <m:fPr>
                          <m:ctrlP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</m:t>
                          </m:r>
                        </m:den>
                      </m:f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</m:t>
                          </m:r>
                        </m:den>
                      </m:f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77" y="4457631"/>
                <a:ext cx="5638795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9307228" y="10803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BLUE POINTS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646802" y="4907692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RED POINTS</a:t>
            </a:r>
          </a:p>
        </p:txBody>
      </p:sp>
      <p:sp>
        <p:nvSpPr>
          <p:cNvPr id="2" name="Oval 1"/>
          <p:cNvSpPr/>
          <p:nvPr/>
        </p:nvSpPr>
        <p:spPr>
          <a:xfrm>
            <a:off x="8573679" y="3315016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37853" y="5699305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𝑃𝑜𝑠𝑡𝑒𝑟𝑖𝑜𝑟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𝑃𝑟𝑜𝑏𝑎𝑏𝑖𝑙𝑖𝑡𝑦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𝑜𝑓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𝑏𝑒𝑖𝑛𝑔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𝐵𝐿𝑈𝐸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𝑃𝑟𝑖𝑜𝑟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𝑃𝑟𝑜𝑏𝑎𝑏𝑖𝑙𝑖𝑡𝑦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𝑜𝑓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𝐵𝐿𝑈𝐸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𝐿𝑖𝑘𝑒𝑙𝑖h𝑜𝑜𝑑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𝑜𝑓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𝑏𝑒𝑖𝑛𝑔</m:t>
                      </m:r>
                      <m:r>
                        <a:rPr kumimoji="0" lang="en-CA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𝐵𝐿𝑈𝐸</m:t>
                      </m:r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40</m:t>
                          </m:r>
                        </m:num>
                        <m:den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60</m:t>
                          </m:r>
                        </m:den>
                      </m:f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f>
                        <m:fPr>
                          <m:ctrlP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40</m:t>
                          </m:r>
                        </m:den>
                      </m:f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CA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60</m:t>
                          </m:r>
                        </m:den>
                      </m:f>
                      <m:r>
                        <a:rPr kumimoji="0" lang="en-CA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53" y="5699305"/>
                <a:ext cx="5638795" cy="943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209572" y="5792566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X CLASSIFIED AS RED (NON RETIRING) SINCE IT HAS LARGER POSTERIOR PROBABILITY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62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D4B98F7D-202D-2065-3D8A-A2F871402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690509" y="5716004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5435" y="267151"/>
            <a:ext cx="7623216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NAÏVE BAYES: REVIEW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4140" y="5569548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245335" y="1900883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75486" y="43674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257178" y="40644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142751" y="45139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633386" y="37103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199502" y="36132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258333" y="37579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034966" y="47449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400432" y="5124796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FEATURE #1: AGE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25718" y="319723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FEATURE #2: SAVINGS</a:t>
            </a:r>
          </a:p>
        </p:txBody>
      </p:sp>
      <p:sp>
        <p:nvSpPr>
          <p:cNvPr id="26" name="Oval 25"/>
          <p:cNvSpPr/>
          <p:nvPr/>
        </p:nvSpPr>
        <p:spPr>
          <a:xfrm>
            <a:off x="8402315" y="3027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919357" y="30754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766696" y="35512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19170" y="332753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938711" y="40581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560889" y="50581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380004" y="44900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299285" y="39080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319182" y="194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712607" y="19811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663525" y="22691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631769" y="29598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167482" y="28197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0034983" y="33357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676467" y="28858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041832" y="234261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646455" y="328337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1089131" y="23712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173450" y="29157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204172" y="33675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471273" y="254993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456087" y="25668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482943" y="1119137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>
                <a:latin typeface="Montserrat" panose="00000500000000000000" pitchFamily="2" charset="0"/>
              </a:rPr>
              <a:t>Let’s combine prior probability and likelihood to create a posterior probability. </a:t>
            </a:r>
          </a:p>
          <a:p>
            <a:pPr fontAlgn="base"/>
            <a:r>
              <a:rPr lang="en-CA" sz="2000" b="1" dirty="0">
                <a:latin typeface="Montserrat" panose="00000500000000000000" pitchFamily="2" charset="0"/>
              </a:rPr>
              <a:t>Prior probabilities:</a:t>
            </a:r>
            <a:r>
              <a:rPr lang="en-CA" sz="2000" dirty="0">
                <a:latin typeface="Montserrat" panose="00000500000000000000" pitchFamily="2" charset="0"/>
              </a:rPr>
              <a:t> suggests that X may be classified as BLUE Because there are twice as much blue points.</a:t>
            </a:r>
          </a:p>
          <a:p>
            <a:pPr fontAlgn="base"/>
            <a:r>
              <a:rPr lang="en-CA" sz="2000" b="1" dirty="0">
                <a:latin typeface="Montserrat" panose="00000500000000000000" pitchFamily="2" charset="0"/>
              </a:rPr>
              <a:t>Likelihood:</a:t>
            </a:r>
            <a:r>
              <a:rPr lang="en-CA" sz="2000" dirty="0">
                <a:latin typeface="Montserrat" panose="00000500000000000000" pitchFamily="2" charset="0"/>
              </a:rPr>
              <a:t> suggests that X is RED because there are more RED points in the vicinity of X.</a:t>
            </a:r>
          </a:p>
          <a:p>
            <a:pPr fontAlgn="base"/>
            <a:r>
              <a:rPr lang="en-CA" sz="2000" dirty="0">
                <a:latin typeface="Montserrat" panose="00000500000000000000" pitchFamily="2" charset="0"/>
              </a:rPr>
              <a:t>Bayes’ Rule combines both to form a posterior probability.</a:t>
            </a:r>
            <a:endParaRPr lang="en-CA" sz="2000" dirty="0">
              <a:solidFill>
                <a:srgbClr val="333333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350371" y="35655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781642" y="38828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363313" y="418229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333301" y="45797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775977" y="36676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860296" y="42121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891018" y="46639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158119" y="38463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563174" y="39348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10011656" y="17786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674255" y="326543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824629" y="135457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792873" y="20452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328586" y="190517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196087" y="24211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837571" y="19713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202936" y="142802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807559" y="23687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250235" y="145662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334554" y="20011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632377" y="16353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617191" y="16522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249129" y="23862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642782" y="22892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188507" y="27903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788731" y="26109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334456" y="31120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372636" y="421247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335582" y="413841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8178" y="4462768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78" y="4462768"/>
                <a:ext cx="5638795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914019" y="1009910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40 BLUE POINTS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872870" y="5103159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20 RED POINTS</a:t>
            </a:r>
          </a:p>
        </p:txBody>
      </p:sp>
      <p:sp>
        <p:nvSpPr>
          <p:cNvPr id="2" name="Oval 1"/>
          <p:cNvSpPr/>
          <p:nvPr/>
        </p:nvSpPr>
        <p:spPr>
          <a:xfrm>
            <a:off x="8799747" y="3510483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996331" y="5484449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31" y="5484449"/>
                <a:ext cx="5638795" cy="943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882444" y="5752753"/>
            <a:ext cx="4177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CA" sz="1800" b="1" kern="1200" dirty="0">
                <a:solidFill>
                  <a:prstClr val="white"/>
                </a:solidFill>
                <a:latin typeface="Trebuchet MS" panose="020B0603020202020204" pitchFamily="34" charset="0"/>
                <a:ea typeface="+mn-ea"/>
                <a:cs typeface="+mn-cs"/>
              </a:rPr>
              <a:t>X CLASSIFIED AS RED (NON RETIRING) SINCE IT HAS LARGER POSTERIOR PROBABILITY</a:t>
            </a:r>
          </a:p>
        </p:txBody>
      </p:sp>
    </p:spTree>
    <p:extLst>
      <p:ext uri="{BB962C8B-B14F-4D97-AF65-F5344CB8AC3E}">
        <p14:creationId xmlns:p14="http://schemas.microsoft.com/office/powerpoint/2010/main" val="271817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BC5078C-AE00-2DC7-0AD9-0169CB542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220542"/>
            <a:ext cx="7623216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NAÏVE BAYES: SOME MATH!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06302" y="1475731"/>
            <a:ext cx="9838390" cy="4333270"/>
          </a:xfrm>
        </p:spPr>
        <p:txBody>
          <a:bodyPr>
            <a:normAutofit/>
          </a:bodyPr>
          <a:lstStyle/>
          <a:p>
            <a:r>
              <a:rPr lang="en-CA" sz="2000" dirty="0"/>
              <a:t>Naïve Bayes is a classification technique based on Bayes’ Theorem.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: probability of customer retiring given his/her features, such as age and savings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6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: likelihood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620000" y="1905000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: New Customer’s features; age and savings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7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/>
          <p:nvPr/>
        </p:nvCxnSpPr>
        <p:spPr>
          <a:xfrm>
            <a:off x="6248400" y="3354612"/>
            <a:ext cx="1191291" cy="4439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276600" y="2134896"/>
            <a:ext cx="2019974" cy="47678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: Prior probability of retiring, without any prior knowledge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0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: Marginal likelihood, the probability of any point added lies into the circle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37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9311902" y="161755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PRIOR PROBABILITY OF RETIRING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71030" y="194496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LIKELIHOOD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0000" y="3523296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MARGINAL LIKELIHOOD</a:t>
            </a:r>
          </a:p>
        </p:txBody>
      </p:sp>
    </p:spTree>
    <p:extLst>
      <p:ext uri="{BB962C8B-B14F-4D97-AF65-F5344CB8AC3E}">
        <p14:creationId xmlns:p14="http://schemas.microsoft.com/office/powerpoint/2010/main" val="15386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  <p:bldP spid="10" grpId="0"/>
      <p:bldP spid="17" grpId="0"/>
      <p:bldP spid="18" grpId="0"/>
      <p:bldP spid="15" grpId="0"/>
      <p:bldP spid="20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B58571B6-1B1C-9ACD-26EB-83F536373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2284" y="217624"/>
            <a:ext cx="7623216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NAÏVE BAYES: SOME MATH!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=1/40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642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655395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572370" y="1486206"/>
            <a:ext cx="740608" cy="49360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 40/60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389046" y="1005884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PRIOR PROBABILITY OF RETIRING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10230" y="127112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LIKELIHOOD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67736" y="3129471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MARGINAL LIKELIHOOD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8649755" y="539538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FEATURE #1: AGE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37577" y="3358223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FEATURE #2: SAVINGS</a:t>
            </a:r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40 BLUE POINTS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20 RED POINTS</a:t>
            </a: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CLASS 1: RETIRE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</p:spTree>
    <p:extLst>
      <p:ext uri="{BB962C8B-B14F-4D97-AF65-F5344CB8AC3E}">
        <p14:creationId xmlns:p14="http://schemas.microsoft.com/office/powerpoint/2010/main" val="406399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4C88C234-C319-6D52-193D-D04BDF1BF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30742" y="276483"/>
            <a:ext cx="7623216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NAÏVE BAYES: WHY NAÏVE?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49212" y="1223922"/>
            <a:ext cx="5733508" cy="4333270"/>
          </a:xfrm>
        </p:spPr>
        <p:txBody>
          <a:bodyPr>
            <a:normAutofit lnSpcReduction="10000"/>
          </a:bodyPr>
          <a:lstStyle/>
          <a:p>
            <a:r>
              <a:rPr lang="en-CA" sz="2000" dirty="0">
                <a:latin typeface="Montserrat" panose="00000500000000000000" pitchFamily="2" charset="0"/>
              </a:rPr>
              <a:t>It is called naive because it assumes that the presence of a certain feature in a class is independent of the presence of other features. </a:t>
            </a:r>
          </a:p>
          <a:p>
            <a:r>
              <a:rPr lang="en-CA" sz="2000" dirty="0">
                <a:latin typeface="Montserrat" panose="00000500000000000000" pitchFamily="2" charset="0"/>
              </a:rPr>
              <a:t>EXAMPLE #1: Age/savings, the assumption is not necessarily true since age and savings might be dependant on each others</a:t>
            </a:r>
          </a:p>
          <a:p>
            <a:r>
              <a:rPr lang="en-CA" sz="2000" dirty="0">
                <a:latin typeface="Montserrat" panose="00000500000000000000" pitchFamily="2" charset="0"/>
              </a:rPr>
              <a:t>EXAMPLE #2: fruit can be classified as watermelon if its color is green, tastes sweet, and round.</a:t>
            </a:r>
          </a:p>
          <a:p>
            <a:r>
              <a:rPr lang="en-CA" sz="2000" dirty="0">
                <a:latin typeface="Montserrat" panose="00000500000000000000" pitchFamily="2" charset="0"/>
              </a:rPr>
              <a:t>These features might be dependant on each others, however, we assume they are all independent and that’s why its ‘Naive’!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047766" y="5774042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7028653" y="212015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569112" y="45719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8050804" y="42689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936377" y="47184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427012" y="3914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993128" y="38177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9051959" y="39624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828592" y="49494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8273913" y="5839724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FEATURE #1: AGE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5185699" y="2824149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/>
              <a:t>FEATURE #2: SAVINGS</a:t>
            </a:r>
          </a:p>
        </p:txBody>
      </p:sp>
      <p:sp>
        <p:nvSpPr>
          <p:cNvPr id="73" name="Oval 72"/>
          <p:cNvSpPr/>
          <p:nvPr/>
        </p:nvSpPr>
        <p:spPr>
          <a:xfrm>
            <a:off x="8195941" y="3231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712983" y="32799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560322" y="37557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712796" y="35320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732337" y="42626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211859" y="47494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7173630" y="4694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092911" y="41125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10112808" y="21449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506233" y="21856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457151" y="24736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425395" y="31643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961108" y="3024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828609" y="3540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470093" y="309039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835458" y="25471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440081" y="34878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882757" y="25757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967076" y="3120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997798" y="35720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1264899" y="27544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10249713" y="27713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10143997" y="37700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75268" y="40873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10156939" y="43867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10126927" y="47842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569603" y="38721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653922" y="4416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684644" y="4868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951745" y="40508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10356800" y="41393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890381" y="18390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467881" y="34699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618255" y="15590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7586499" y="2249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8122212" y="21096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989713" y="2625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631197" y="2175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/>
          <p:cNvSpPr/>
          <p:nvPr/>
        </p:nvSpPr>
        <p:spPr>
          <a:xfrm>
            <a:off x="7996562" y="16325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601185" y="25732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9043861" y="16611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9128180" y="22056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9426003" y="18398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8410817" y="1856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9042755" y="25907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436408" y="2493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982133" y="29947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582357" y="28154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9128082" y="3316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166262" y="4416964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9129208" y="434290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27695" y="127007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40 BLUE POINTS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02817" y="5394339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20 RED POINTS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38002" y="10430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CLASS 1: RETIRE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054389" y="518786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CLASS 0: NO RETIRE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336158" y="4694546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7054389" y="4568353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94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06020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PRACTICE OPPORTUNITY</a:t>
            </a:r>
          </a:p>
        </p:txBody>
      </p:sp>
    </p:spTree>
    <p:extLst>
      <p:ext uri="{BB962C8B-B14F-4D97-AF65-F5344CB8AC3E}">
        <p14:creationId xmlns:p14="http://schemas.microsoft.com/office/powerpoint/2010/main" val="3491980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1D1C25-67F9-D63B-1B83-0EF66966D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6523"/>
            <a:ext cx="9525000" cy="1588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NAÏVE BAYES: QUIZ/CALCULATE THE PROBABILTY OT NON-RETIRING (RED CLASS)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CA" sz="2800" dirty="0"/>
                  <a:t>?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r="-2890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2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323372E-5838-0C30-B2E5-D52A2FC6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31" name="Прямоугольник 5">
            <a:extLst>
              <a:ext uri="{FF2B5EF4-FFF2-40B4-BE49-F238E27FC236}">
                <a16:creationId xmlns:a16="http://schemas.microsoft.com/office/drawing/2014/main" id="{DCA4579D-75A3-2842-A1B1-21C9A7B7470E}"/>
              </a:ext>
            </a:extLst>
          </p:cNvPr>
          <p:cNvSpPr/>
          <p:nvPr/>
        </p:nvSpPr>
        <p:spPr>
          <a:xfrm>
            <a:off x="178652" y="1364138"/>
            <a:ext cx="118757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Linear Regression is used to predict outputs on a continuous spectrum.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Example: Predicting revenue based on the outside air temperature.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Logistic Regression is used to predict binary outputs with 2 possible values (0 or 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Example: Logistic model output can be one of two classes: pass/fail, win/lose, healthy/sick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E0AFE9-A699-9C41-A8FE-30BA9E49B66E}"/>
              </a:ext>
            </a:extLst>
          </p:cNvPr>
          <p:cNvCxnSpPr>
            <a:cxnSpLocks/>
          </p:cNvCxnSpPr>
          <p:nvPr/>
        </p:nvCxnSpPr>
        <p:spPr>
          <a:xfrm flipV="1">
            <a:off x="983479" y="5921919"/>
            <a:ext cx="4466295" cy="16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D7FF-DF07-7042-8451-7F609D9BC20F}"/>
              </a:ext>
            </a:extLst>
          </p:cNvPr>
          <p:cNvCxnSpPr>
            <a:cxnSpLocks/>
          </p:cNvCxnSpPr>
          <p:nvPr/>
        </p:nvCxnSpPr>
        <p:spPr>
          <a:xfrm flipH="1" flipV="1">
            <a:off x="933888" y="2978418"/>
            <a:ext cx="20844" cy="29904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E31D332-5204-B345-B5DF-7EF06D62B95B}"/>
              </a:ext>
            </a:extLst>
          </p:cNvPr>
          <p:cNvSpPr/>
          <p:nvPr/>
        </p:nvSpPr>
        <p:spPr>
          <a:xfrm>
            <a:off x="1115930" y="57718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2C9A9F-BA2D-8642-B52A-089E572489EA}"/>
              </a:ext>
            </a:extLst>
          </p:cNvPr>
          <p:cNvSpPr/>
          <p:nvPr/>
        </p:nvSpPr>
        <p:spPr>
          <a:xfrm>
            <a:off x="2400932" y="57718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DC6CDC-7DD5-DE41-9AAB-D773930F4193}"/>
              </a:ext>
            </a:extLst>
          </p:cNvPr>
          <p:cNvSpPr/>
          <p:nvPr/>
        </p:nvSpPr>
        <p:spPr>
          <a:xfrm>
            <a:off x="1765502" y="57718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8BF1EF-02EA-4042-A40A-AC62C8AC7C27}"/>
              </a:ext>
            </a:extLst>
          </p:cNvPr>
          <p:cNvSpPr/>
          <p:nvPr/>
        </p:nvSpPr>
        <p:spPr>
          <a:xfrm>
            <a:off x="3582720" y="57885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7EA61A-C4B5-164F-83F2-541BD9D65F95}"/>
              </a:ext>
            </a:extLst>
          </p:cNvPr>
          <p:cNvSpPr/>
          <p:nvPr/>
        </p:nvSpPr>
        <p:spPr>
          <a:xfrm>
            <a:off x="3036362" y="57718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42F3F5-B123-874E-9D86-89A788549DAD}"/>
              </a:ext>
            </a:extLst>
          </p:cNvPr>
          <p:cNvSpPr txBox="1"/>
          <p:nvPr/>
        </p:nvSpPr>
        <p:spPr>
          <a:xfrm rot="16200000">
            <a:off x="-175611" y="419075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PASS/FAIL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56C763-91D4-4A46-8849-5B1D05528A0C}"/>
              </a:ext>
            </a:extLst>
          </p:cNvPr>
          <p:cNvSpPr txBox="1"/>
          <p:nvPr/>
        </p:nvSpPr>
        <p:spPr>
          <a:xfrm>
            <a:off x="188158" y="251352"/>
            <a:ext cx="11207162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US" dirty="0"/>
              <a:t>LOGISTIC REGRESSION: INTUITION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532583-32F9-4F03-B432-4505F950E5C1}"/>
              </a:ext>
            </a:extLst>
          </p:cNvPr>
          <p:cNvCxnSpPr>
            <a:cxnSpLocks/>
          </p:cNvCxnSpPr>
          <p:nvPr/>
        </p:nvCxnSpPr>
        <p:spPr>
          <a:xfrm flipH="1">
            <a:off x="954732" y="3271546"/>
            <a:ext cx="4611617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0D106E1-716C-5144-A276-AF28E3FE5EF9}"/>
              </a:ext>
            </a:extLst>
          </p:cNvPr>
          <p:cNvSpPr/>
          <p:nvPr/>
        </p:nvSpPr>
        <p:spPr>
          <a:xfrm>
            <a:off x="2685131" y="31289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C151869-DCB1-6542-8C1E-CDA875C3ADA8}"/>
              </a:ext>
            </a:extLst>
          </p:cNvPr>
          <p:cNvSpPr/>
          <p:nvPr/>
        </p:nvSpPr>
        <p:spPr>
          <a:xfrm>
            <a:off x="3294630" y="31289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AD14DC-611A-5647-93CE-2CCBE0C28841}"/>
              </a:ext>
            </a:extLst>
          </p:cNvPr>
          <p:cNvSpPr/>
          <p:nvPr/>
        </p:nvSpPr>
        <p:spPr>
          <a:xfrm>
            <a:off x="4350737" y="31403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8EF384-9FF2-D44E-871B-697BAD0E7DA0}"/>
              </a:ext>
            </a:extLst>
          </p:cNvPr>
          <p:cNvSpPr/>
          <p:nvPr/>
        </p:nvSpPr>
        <p:spPr>
          <a:xfrm>
            <a:off x="4823154" y="31289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ABFE4A91-677C-43BC-80C0-EEEDFA421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8901">
            <a:off x="3044875" y="4317245"/>
            <a:ext cx="1419605" cy="7406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CF4508-9B82-DC4F-92F2-6906CB1B3BD3}"/>
              </a:ext>
            </a:extLst>
          </p:cNvPr>
          <p:cNvCxnSpPr>
            <a:cxnSpLocks/>
          </p:cNvCxnSpPr>
          <p:nvPr/>
        </p:nvCxnSpPr>
        <p:spPr>
          <a:xfrm flipH="1">
            <a:off x="3092672" y="2763432"/>
            <a:ext cx="1360574" cy="36109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0EC9529-9D6C-433B-A228-22BCD040EC46}"/>
              </a:ext>
            </a:extLst>
          </p:cNvPr>
          <p:cNvCxnSpPr/>
          <p:nvPr/>
        </p:nvCxnSpPr>
        <p:spPr>
          <a:xfrm flipV="1">
            <a:off x="2806470" y="3733359"/>
            <a:ext cx="1125684" cy="374876"/>
          </a:xfrm>
          <a:prstGeom prst="curvedConnector3">
            <a:avLst>
              <a:gd name="adj1" fmla="val 49196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Прямоугольник 5">
            <a:extLst>
              <a:ext uri="{FF2B5EF4-FFF2-40B4-BE49-F238E27FC236}">
                <a16:creationId xmlns:a16="http://schemas.microsoft.com/office/drawing/2014/main" id="{6DDCB746-C630-4744-A276-44553CD16D55}"/>
              </a:ext>
            </a:extLst>
          </p:cNvPr>
          <p:cNvSpPr/>
          <p:nvPr/>
        </p:nvSpPr>
        <p:spPr>
          <a:xfrm>
            <a:off x="1327161" y="3958176"/>
            <a:ext cx="1537966" cy="30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1400" b="1" dirty="0">
                <a:solidFill>
                  <a:srgbClr val="FF0000"/>
                </a:solidFill>
                <a:ea typeface="Montserrat" charset="0"/>
                <a:cs typeface="Montserrat" charset="0"/>
              </a:rPr>
              <a:t>LINEAR MODEL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39942D9-5715-421B-841B-7BABAC1CE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06730"/>
              </p:ext>
            </p:extLst>
          </p:nvPr>
        </p:nvGraphicFramePr>
        <p:xfrm>
          <a:off x="6096000" y="2755614"/>
          <a:ext cx="3289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65">
                  <a:extLst>
                    <a:ext uri="{9D8B030D-6E8A-4147-A177-3AD203B41FA5}">
                      <a16:colId xmlns:a16="http://schemas.microsoft.com/office/drawing/2014/main" val="2963030854"/>
                    </a:ext>
                  </a:extLst>
                </a:gridCol>
                <a:gridCol w="1644765">
                  <a:extLst>
                    <a:ext uri="{9D8B030D-6E8A-4147-A177-3AD203B41FA5}">
                      <a16:colId xmlns:a16="http://schemas.microsoft.com/office/drawing/2014/main" val="3255352550"/>
                    </a:ext>
                  </a:extLst>
                </a:gridCol>
              </a:tblGrid>
              <a:tr h="33776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Hours Studying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42138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34337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7035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780555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38373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43508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03759"/>
                  </a:ext>
                </a:extLst>
              </a:tr>
              <a:tr h="337763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79032"/>
                  </a:ext>
                </a:extLst>
              </a:tr>
            </a:tbl>
          </a:graphicData>
        </a:graphic>
      </p:graphicFrame>
      <p:sp>
        <p:nvSpPr>
          <p:cNvPr id="19" name="Прямоугольник 5">
            <a:extLst>
              <a:ext uri="{FF2B5EF4-FFF2-40B4-BE49-F238E27FC236}">
                <a16:creationId xmlns:a16="http://schemas.microsoft.com/office/drawing/2014/main" id="{998DCD23-4226-407C-8BF0-7D493BCDDF63}"/>
              </a:ext>
            </a:extLst>
          </p:cNvPr>
          <p:cNvSpPr/>
          <p:nvPr/>
        </p:nvSpPr>
        <p:spPr>
          <a:xfrm>
            <a:off x="1931014" y="6405482"/>
            <a:ext cx="2494893" cy="30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20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HOURS OF STUDYING</a:t>
            </a:r>
          </a:p>
        </p:txBody>
      </p:sp>
    </p:spTree>
    <p:extLst>
      <p:ext uri="{BB962C8B-B14F-4D97-AF65-F5344CB8AC3E}">
        <p14:creationId xmlns:p14="http://schemas.microsoft.com/office/powerpoint/2010/main" val="4677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6" grpId="0" animBg="1"/>
      <p:bldP spid="47" grpId="0" animBg="1"/>
      <p:bldP spid="50" grpId="0"/>
      <p:bldP spid="45" grpId="0" animBg="1"/>
      <p:bldP spid="43" grpId="0" animBg="1"/>
      <p:bldP spid="48" grpId="0" animBg="1"/>
      <p:bldP spid="44" grpId="0" animBg="1"/>
      <p:bldP spid="17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689F5A49-2677-5810-8938-5D22A8D7C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3100" y="38988"/>
            <a:ext cx="11698899" cy="994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NAÏVE BAYES: QUIZ/CALCULATE THE PROBABILTY OT NON-RETIRING (RED CLASS)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=3/20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584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819400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388010" y="1721116"/>
            <a:ext cx="924968" cy="2586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=20/60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785829" y="1300368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PRIOR PROBABILITY OF NO RETIRING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53106" y="1516568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LIKELIHOOD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6156" y="3248402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MARGINAL LIKELIHOOD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8919448" y="5361042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FEATURE #1: AGE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36778" y="3443833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FEATURE #2: SAVINGS</a:t>
            </a:r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40 BLUE POINTS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20 RED POINTS</a:t>
            </a: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CLASS 1: RETIRE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𝑵𝑶𝑻𝑬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𝑵𝒐𝒏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𝑹𝒆𝒕𝒊𝒓𝒆</m:t>
                          </m:r>
                        </m:e>
                      </m:d>
                      <m:r>
                        <a:rPr lang="en-C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18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9DB7FE-DAA9-DA1C-21D1-2D15F381A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31" name="Прямоугольник 5">
            <a:extLst>
              <a:ext uri="{FF2B5EF4-FFF2-40B4-BE49-F238E27FC236}">
                <a16:creationId xmlns:a16="http://schemas.microsoft.com/office/drawing/2014/main" id="{DCA4579D-75A3-2842-A1B1-21C9A7B7470E}"/>
              </a:ext>
            </a:extLst>
          </p:cNvPr>
          <p:cNvSpPr/>
          <p:nvPr/>
        </p:nvSpPr>
        <p:spPr>
          <a:xfrm>
            <a:off x="283139" y="1176151"/>
            <a:ext cx="10585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Linear Regression is not suitable for classification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Linear Regression is unbounded, so Logistic Regression will be a better candidate in which the output value ranges from 0 to 1.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E0AFE9-A699-9C41-A8FE-30BA9E49B66E}"/>
              </a:ext>
            </a:extLst>
          </p:cNvPr>
          <p:cNvCxnSpPr>
            <a:cxnSpLocks/>
          </p:cNvCxnSpPr>
          <p:nvPr/>
        </p:nvCxnSpPr>
        <p:spPr>
          <a:xfrm flipV="1">
            <a:off x="656761" y="5921919"/>
            <a:ext cx="4466295" cy="16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D7FF-DF07-7042-8451-7F609D9BC20F}"/>
              </a:ext>
            </a:extLst>
          </p:cNvPr>
          <p:cNvCxnSpPr>
            <a:cxnSpLocks/>
          </p:cNvCxnSpPr>
          <p:nvPr/>
        </p:nvCxnSpPr>
        <p:spPr>
          <a:xfrm flipH="1" flipV="1">
            <a:off x="607170" y="2978418"/>
            <a:ext cx="20844" cy="29904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E31D332-5204-B345-B5DF-7EF06D62B95B}"/>
              </a:ext>
            </a:extLst>
          </p:cNvPr>
          <p:cNvSpPr/>
          <p:nvPr/>
        </p:nvSpPr>
        <p:spPr>
          <a:xfrm>
            <a:off x="789212" y="57718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2C9A9F-BA2D-8642-B52A-089E572489EA}"/>
              </a:ext>
            </a:extLst>
          </p:cNvPr>
          <p:cNvSpPr/>
          <p:nvPr/>
        </p:nvSpPr>
        <p:spPr>
          <a:xfrm>
            <a:off x="2074214" y="57718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DC6CDC-7DD5-DE41-9AAB-D773930F4193}"/>
              </a:ext>
            </a:extLst>
          </p:cNvPr>
          <p:cNvSpPr/>
          <p:nvPr/>
        </p:nvSpPr>
        <p:spPr>
          <a:xfrm>
            <a:off x="1438784" y="57718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8BF1EF-02EA-4042-A40A-AC62C8AC7C27}"/>
              </a:ext>
            </a:extLst>
          </p:cNvPr>
          <p:cNvSpPr/>
          <p:nvPr/>
        </p:nvSpPr>
        <p:spPr>
          <a:xfrm>
            <a:off x="3256002" y="57885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7EA61A-C4B5-164F-83F2-541BD9D65F95}"/>
              </a:ext>
            </a:extLst>
          </p:cNvPr>
          <p:cNvSpPr/>
          <p:nvPr/>
        </p:nvSpPr>
        <p:spPr>
          <a:xfrm>
            <a:off x="2709644" y="57718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42F3F5-B123-874E-9D86-89A788549DAD}"/>
              </a:ext>
            </a:extLst>
          </p:cNvPr>
          <p:cNvSpPr txBox="1"/>
          <p:nvPr/>
        </p:nvSpPr>
        <p:spPr>
          <a:xfrm rot="16200000">
            <a:off x="-502329" y="419075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PASS/FAIL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56C763-91D4-4A46-8849-5B1D05528A0C}"/>
              </a:ext>
            </a:extLst>
          </p:cNvPr>
          <p:cNvSpPr txBox="1"/>
          <p:nvPr/>
        </p:nvSpPr>
        <p:spPr>
          <a:xfrm>
            <a:off x="264957" y="245264"/>
            <a:ext cx="11207162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US" dirty="0"/>
              <a:t>LOGISTIC REGRESSION: MATH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532583-32F9-4F03-B432-4505F950E5C1}"/>
              </a:ext>
            </a:extLst>
          </p:cNvPr>
          <p:cNvCxnSpPr>
            <a:cxnSpLocks/>
          </p:cNvCxnSpPr>
          <p:nvPr/>
        </p:nvCxnSpPr>
        <p:spPr>
          <a:xfrm flipH="1">
            <a:off x="628014" y="3271546"/>
            <a:ext cx="4611617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0D106E1-716C-5144-A276-AF28E3FE5EF9}"/>
              </a:ext>
            </a:extLst>
          </p:cNvPr>
          <p:cNvSpPr/>
          <p:nvPr/>
        </p:nvSpPr>
        <p:spPr>
          <a:xfrm>
            <a:off x="2358413" y="31289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C151869-DCB1-6542-8C1E-CDA875C3ADA8}"/>
              </a:ext>
            </a:extLst>
          </p:cNvPr>
          <p:cNvSpPr/>
          <p:nvPr/>
        </p:nvSpPr>
        <p:spPr>
          <a:xfrm>
            <a:off x="2967912" y="31289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AD14DC-611A-5647-93CE-2CCBE0C28841}"/>
              </a:ext>
            </a:extLst>
          </p:cNvPr>
          <p:cNvSpPr/>
          <p:nvPr/>
        </p:nvSpPr>
        <p:spPr>
          <a:xfrm>
            <a:off x="4024019" y="31403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8EF384-9FF2-D44E-871B-697BAD0E7DA0}"/>
              </a:ext>
            </a:extLst>
          </p:cNvPr>
          <p:cNvSpPr/>
          <p:nvPr/>
        </p:nvSpPr>
        <p:spPr>
          <a:xfrm>
            <a:off x="4496436" y="31289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CF4508-9B82-DC4F-92F2-6906CB1B3BD3}"/>
              </a:ext>
            </a:extLst>
          </p:cNvPr>
          <p:cNvCxnSpPr>
            <a:cxnSpLocks/>
          </p:cNvCxnSpPr>
          <p:nvPr/>
        </p:nvCxnSpPr>
        <p:spPr>
          <a:xfrm flipH="1">
            <a:off x="2765954" y="2202841"/>
            <a:ext cx="1605294" cy="41715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0EC9529-9D6C-433B-A228-22BCD040EC46}"/>
              </a:ext>
            </a:extLst>
          </p:cNvPr>
          <p:cNvCxnSpPr>
            <a:cxnSpLocks/>
          </p:cNvCxnSpPr>
          <p:nvPr/>
        </p:nvCxnSpPr>
        <p:spPr>
          <a:xfrm flipV="1">
            <a:off x="2796921" y="2541577"/>
            <a:ext cx="1343344" cy="301624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Прямоугольник 5">
            <a:extLst>
              <a:ext uri="{FF2B5EF4-FFF2-40B4-BE49-F238E27FC236}">
                <a16:creationId xmlns:a16="http://schemas.microsoft.com/office/drawing/2014/main" id="{6DDCB746-C630-4744-A276-44553CD16D55}"/>
              </a:ext>
            </a:extLst>
          </p:cNvPr>
          <p:cNvSpPr/>
          <p:nvPr/>
        </p:nvSpPr>
        <p:spPr>
          <a:xfrm>
            <a:off x="1276130" y="2681673"/>
            <a:ext cx="1537966" cy="30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1400" b="1" dirty="0">
                <a:solidFill>
                  <a:srgbClr val="FF0000"/>
                </a:solidFill>
                <a:ea typeface="Montserrat" charset="0"/>
                <a:cs typeface="Montserrat" charset="0"/>
              </a:rPr>
              <a:t>LINEAR MODEL</a:t>
            </a:r>
          </a:p>
        </p:txBody>
      </p:sp>
      <p:sp>
        <p:nvSpPr>
          <p:cNvPr id="19" name="Прямоугольник 5">
            <a:extLst>
              <a:ext uri="{FF2B5EF4-FFF2-40B4-BE49-F238E27FC236}">
                <a16:creationId xmlns:a16="http://schemas.microsoft.com/office/drawing/2014/main" id="{998DCD23-4226-407C-8BF0-7D493BCDDF63}"/>
              </a:ext>
            </a:extLst>
          </p:cNvPr>
          <p:cNvSpPr/>
          <p:nvPr/>
        </p:nvSpPr>
        <p:spPr>
          <a:xfrm>
            <a:off x="1604296" y="6405482"/>
            <a:ext cx="2494893" cy="30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20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HOURS OF STUDYING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4CB1BF-58E5-4FE7-8437-4D0F952A2F4B}"/>
                  </a:ext>
                </a:extLst>
              </p14:cNvPr>
              <p14:cNvContentPartPr/>
              <p14:nvPr/>
            </p14:nvContentPartPr>
            <p14:xfrm>
              <a:off x="979696" y="3310042"/>
              <a:ext cx="4327794" cy="255668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4CB1BF-58E5-4FE7-8437-4D0F952A2F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257" y="3281598"/>
                <a:ext cx="4384672" cy="2613575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0850302-D931-4DD7-9869-55E8FD4CD5AE}"/>
              </a:ext>
            </a:extLst>
          </p:cNvPr>
          <p:cNvCxnSpPr>
            <a:cxnSpLocks/>
          </p:cNvCxnSpPr>
          <p:nvPr/>
        </p:nvCxnSpPr>
        <p:spPr>
          <a:xfrm flipV="1">
            <a:off x="1951099" y="4473624"/>
            <a:ext cx="1343344" cy="301624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7BD2FB40-114E-491A-A87B-C33E36186373}"/>
              </a:ext>
            </a:extLst>
          </p:cNvPr>
          <p:cNvSpPr/>
          <p:nvPr/>
        </p:nvSpPr>
        <p:spPr>
          <a:xfrm>
            <a:off x="800299" y="4542962"/>
            <a:ext cx="1741371" cy="30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1400" b="1" dirty="0">
                <a:solidFill>
                  <a:srgbClr val="FF9F1C"/>
                </a:solidFill>
                <a:ea typeface="Montserrat" charset="0"/>
                <a:cs typeface="Montserrat" charset="0"/>
              </a:rPr>
              <a:t>LOGESTIC REGRESSION MODEL</a:t>
            </a:r>
          </a:p>
        </p:txBody>
      </p:sp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3074AF0F-F4F5-4A9D-888A-54FB9C49A5D0}"/>
              </a:ext>
            </a:extLst>
          </p:cNvPr>
          <p:cNvSpPr/>
          <p:nvPr/>
        </p:nvSpPr>
        <p:spPr>
          <a:xfrm>
            <a:off x="5861072" y="2404593"/>
            <a:ext cx="3831262" cy="3534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2400" b="1" u="sng" dirty="0">
                <a:solidFill>
                  <a:schemeClr val="tx1"/>
                </a:solidFill>
                <a:ea typeface="Montserrat" charset="0"/>
                <a:cs typeface="Montserrat" charset="0"/>
              </a:rPr>
              <a:t>Linear Equation: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y= b</a:t>
            </a:r>
            <a:r>
              <a:rPr lang="en-CA" sz="2400" b="1" baseline="-25000" dirty="0">
                <a:solidFill>
                  <a:schemeClr val="tx1"/>
                </a:solidFill>
                <a:ea typeface="Montserrat" charset="0"/>
                <a:cs typeface="Montserrat" charset="0"/>
              </a:rPr>
              <a:t>o</a:t>
            </a: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 + b</a:t>
            </a:r>
            <a:r>
              <a:rPr lang="en-CA" sz="2400" b="1" baseline="-25000" dirty="0">
                <a:solidFill>
                  <a:schemeClr val="tx1"/>
                </a:solidFill>
                <a:ea typeface="Montserrat" charset="0"/>
                <a:cs typeface="Montserrat" charset="0"/>
              </a:rPr>
              <a:t>1</a:t>
            </a: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 * x</a:t>
            </a:r>
          </a:p>
          <a:p>
            <a:endParaRPr lang="en-CA" sz="2400" b="1" dirty="0">
              <a:solidFill>
                <a:schemeClr val="tx1"/>
              </a:solidFill>
              <a:ea typeface="Montserrat" charset="0"/>
              <a:cs typeface="Montserrat" charset="0"/>
            </a:endParaRPr>
          </a:p>
          <a:p>
            <a:r>
              <a:rPr lang="en-CA" sz="2400" b="1" u="sng" dirty="0">
                <a:solidFill>
                  <a:schemeClr val="tx1"/>
                </a:solidFill>
                <a:ea typeface="Montserrat" charset="0"/>
                <a:cs typeface="Montserrat" charset="0"/>
              </a:rPr>
              <a:t>Apply Sigmoid Function: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P(x)= sigmoid(y)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P(x)= 1/1+e</a:t>
            </a:r>
            <a:r>
              <a:rPr lang="en-CA" sz="24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-y</a:t>
            </a:r>
            <a:endParaRPr lang="en-CA" sz="2400" b="1" dirty="0">
              <a:solidFill>
                <a:schemeClr val="tx1"/>
              </a:solidFill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P(x)= 1/1+e</a:t>
            </a:r>
            <a:r>
              <a:rPr lang="en-CA" sz="24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-(b</a:t>
            </a:r>
            <a:r>
              <a:rPr lang="en-CA" sz="16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0</a:t>
            </a:r>
            <a:r>
              <a:rPr lang="en-CA" sz="20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 </a:t>
            </a:r>
            <a:r>
              <a:rPr lang="en-CA" sz="24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+ b</a:t>
            </a:r>
            <a:r>
              <a:rPr lang="en-CA" sz="16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1</a:t>
            </a:r>
            <a:r>
              <a:rPr lang="en-CA" sz="20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 </a:t>
            </a:r>
            <a:r>
              <a:rPr lang="en-CA" sz="24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* x)</a:t>
            </a:r>
            <a:r>
              <a:rPr lang="en-CA" sz="1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4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6" grpId="0" animBg="1"/>
      <p:bldP spid="47" grpId="0" animBg="1"/>
      <p:bldP spid="50" grpId="0"/>
      <p:bldP spid="45" grpId="0" animBg="1"/>
      <p:bldP spid="43" grpId="0" animBg="1"/>
      <p:bldP spid="48" grpId="0" animBg="1"/>
      <p:bldP spid="44" grpId="0" animBg="1"/>
      <p:bldP spid="17" grpId="0"/>
      <p:bldP spid="19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A8114D-BDA9-64B5-1D4E-159F79540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4CB1BF-58E5-4FE7-8437-4D0F952A2F4B}"/>
                  </a:ext>
                </a:extLst>
              </p14:cNvPr>
              <p14:cNvContentPartPr/>
              <p14:nvPr/>
            </p14:nvContentPartPr>
            <p14:xfrm>
              <a:off x="1304033" y="2800726"/>
              <a:ext cx="4327794" cy="255668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4CB1BF-58E5-4FE7-8437-4D0F952A2F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594" y="2772282"/>
                <a:ext cx="4384672" cy="261357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25D8620-ABE8-4EDC-9F2F-480484F95CC8}"/>
              </a:ext>
            </a:extLst>
          </p:cNvPr>
          <p:cNvSpPr/>
          <p:nvPr/>
        </p:nvSpPr>
        <p:spPr>
          <a:xfrm>
            <a:off x="981099" y="3956724"/>
            <a:ext cx="2697112" cy="142807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Прямоугольник 5">
            <a:extLst>
              <a:ext uri="{FF2B5EF4-FFF2-40B4-BE49-F238E27FC236}">
                <a16:creationId xmlns:a16="http://schemas.microsoft.com/office/drawing/2014/main" id="{DCA4579D-75A3-2842-A1B1-21C9A7B7470E}"/>
              </a:ext>
            </a:extLst>
          </p:cNvPr>
          <p:cNvSpPr/>
          <p:nvPr/>
        </p:nvSpPr>
        <p:spPr>
          <a:xfrm>
            <a:off x="329648" y="1257458"/>
            <a:ext cx="11971660" cy="1204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Now we need to convert from a probability to a class value which is “0” or “1”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E0AFE9-A699-9C41-A8FE-30BA9E49B66E}"/>
              </a:ext>
            </a:extLst>
          </p:cNvPr>
          <p:cNvCxnSpPr>
            <a:cxnSpLocks/>
          </p:cNvCxnSpPr>
          <p:nvPr/>
        </p:nvCxnSpPr>
        <p:spPr>
          <a:xfrm flipV="1">
            <a:off x="981098" y="5412603"/>
            <a:ext cx="4466295" cy="16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D7FF-DF07-7042-8451-7F609D9BC20F}"/>
              </a:ext>
            </a:extLst>
          </p:cNvPr>
          <p:cNvCxnSpPr>
            <a:cxnSpLocks/>
          </p:cNvCxnSpPr>
          <p:nvPr/>
        </p:nvCxnSpPr>
        <p:spPr>
          <a:xfrm flipH="1" flipV="1">
            <a:off x="931507" y="2469102"/>
            <a:ext cx="20844" cy="29904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E31D332-5204-B345-B5DF-7EF06D62B95B}"/>
              </a:ext>
            </a:extLst>
          </p:cNvPr>
          <p:cNvSpPr/>
          <p:nvPr/>
        </p:nvSpPr>
        <p:spPr>
          <a:xfrm>
            <a:off x="1113549" y="52625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2C9A9F-BA2D-8642-B52A-089E572489EA}"/>
              </a:ext>
            </a:extLst>
          </p:cNvPr>
          <p:cNvSpPr/>
          <p:nvPr/>
        </p:nvSpPr>
        <p:spPr>
          <a:xfrm>
            <a:off x="2398551" y="52625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DC6CDC-7DD5-DE41-9AAB-D773930F4193}"/>
              </a:ext>
            </a:extLst>
          </p:cNvPr>
          <p:cNvSpPr/>
          <p:nvPr/>
        </p:nvSpPr>
        <p:spPr>
          <a:xfrm>
            <a:off x="1763121" y="52625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8BF1EF-02EA-4042-A40A-AC62C8AC7C27}"/>
              </a:ext>
            </a:extLst>
          </p:cNvPr>
          <p:cNvSpPr/>
          <p:nvPr/>
        </p:nvSpPr>
        <p:spPr>
          <a:xfrm>
            <a:off x="3408144" y="525586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7EA61A-C4B5-164F-83F2-541BD9D65F95}"/>
              </a:ext>
            </a:extLst>
          </p:cNvPr>
          <p:cNvSpPr/>
          <p:nvPr/>
        </p:nvSpPr>
        <p:spPr>
          <a:xfrm>
            <a:off x="3008814" y="52625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42F3F5-B123-874E-9D86-89A788549DAD}"/>
              </a:ext>
            </a:extLst>
          </p:cNvPr>
          <p:cNvSpPr txBox="1"/>
          <p:nvPr/>
        </p:nvSpPr>
        <p:spPr>
          <a:xfrm rot="16200000">
            <a:off x="-451830" y="3768711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PASS/FAIL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56C763-91D4-4A46-8849-5B1D05528A0C}"/>
              </a:ext>
            </a:extLst>
          </p:cNvPr>
          <p:cNvSpPr txBox="1"/>
          <p:nvPr/>
        </p:nvSpPr>
        <p:spPr>
          <a:xfrm>
            <a:off x="283139" y="69361"/>
            <a:ext cx="11207162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US" dirty="0"/>
              <a:t>LOGISTIC REGRESSION: FROM PROBABILITY TO CLASS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532583-32F9-4F03-B432-4505F950E5C1}"/>
              </a:ext>
            </a:extLst>
          </p:cNvPr>
          <p:cNvCxnSpPr>
            <a:cxnSpLocks/>
          </p:cNvCxnSpPr>
          <p:nvPr/>
        </p:nvCxnSpPr>
        <p:spPr>
          <a:xfrm flipH="1">
            <a:off x="952351" y="2762230"/>
            <a:ext cx="4611617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0D106E1-716C-5144-A276-AF28E3FE5EF9}"/>
              </a:ext>
            </a:extLst>
          </p:cNvPr>
          <p:cNvSpPr/>
          <p:nvPr/>
        </p:nvSpPr>
        <p:spPr>
          <a:xfrm>
            <a:off x="2682750" y="261960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C151869-DCB1-6542-8C1E-CDA875C3ADA8}"/>
              </a:ext>
            </a:extLst>
          </p:cNvPr>
          <p:cNvSpPr/>
          <p:nvPr/>
        </p:nvSpPr>
        <p:spPr>
          <a:xfrm>
            <a:off x="3392917" y="261960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AD14DC-611A-5647-93CE-2CCBE0C28841}"/>
              </a:ext>
            </a:extLst>
          </p:cNvPr>
          <p:cNvSpPr/>
          <p:nvPr/>
        </p:nvSpPr>
        <p:spPr>
          <a:xfrm>
            <a:off x="4348356" y="26310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8EF384-9FF2-D44E-871B-697BAD0E7DA0}"/>
              </a:ext>
            </a:extLst>
          </p:cNvPr>
          <p:cNvSpPr/>
          <p:nvPr/>
        </p:nvSpPr>
        <p:spPr>
          <a:xfrm>
            <a:off x="4820773" y="261960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0EC9529-9D6C-433B-A228-22BCD040EC46}"/>
              </a:ext>
            </a:extLst>
          </p:cNvPr>
          <p:cNvCxnSpPr>
            <a:cxnSpLocks/>
          </p:cNvCxnSpPr>
          <p:nvPr/>
        </p:nvCxnSpPr>
        <p:spPr>
          <a:xfrm rot="10800000">
            <a:off x="4348356" y="3937493"/>
            <a:ext cx="1198844" cy="955044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Прямоугольник 5">
            <a:extLst>
              <a:ext uri="{FF2B5EF4-FFF2-40B4-BE49-F238E27FC236}">
                <a16:creationId xmlns:a16="http://schemas.microsoft.com/office/drawing/2014/main" id="{6DDCB746-C630-4744-A276-44553CD16D55}"/>
              </a:ext>
            </a:extLst>
          </p:cNvPr>
          <p:cNvSpPr/>
          <p:nvPr/>
        </p:nvSpPr>
        <p:spPr>
          <a:xfrm>
            <a:off x="4862844" y="4907249"/>
            <a:ext cx="1537966" cy="30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1400" b="1" dirty="0">
                <a:solidFill>
                  <a:srgbClr val="FF0000"/>
                </a:solidFill>
                <a:ea typeface="Montserrat" charset="0"/>
                <a:cs typeface="Montserrat" charset="0"/>
              </a:rPr>
              <a:t>THRESHOLD</a:t>
            </a:r>
          </a:p>
        </p:txBody>
      </p:sp>
      <p:sp>
        <p:nvSpPr>
          <p:cNvPr id="19" name="Прямоугольник 5">
            <a:extLst>
              <a:ext uri="{FF2B5EF4-FFF2-40B4-BE49-F238E27FC236}">
                <a16:creationId xmlns:a16="http://schemas.microsoft.com/office/drawing/2014/main" id="{998DCD23-4226-407C-8BF0-7D493BCDDF63}"/>
              </a:ext>
            </a:extLst>
          </p:cNvPr>
          <p:cNvSpPr/>
          <p:nvPr/>
        </p:nvSpPr>
        <p:spPr>
          <a:xfrm>
            <a:off x="2045566" y="5643482"/>
            <a:ext cx="2494893" cy="30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20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HOURS OF STUDYING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0850302-D931-4DD7-9869-55E8FD4CD5AE}"/>
              </a:ext>
            </a:extLst>
          </p:cNvPr>
          <p:cNvCxnSpPr>
            <a:cxnSpLocks/>
          </p:cNvCxnSpPr>
          <p:nvPr/>
        </p:nvCxnSpPr>
        <p:spPr>
          <a:xfrm>
            <a:off x="2261546" y="3404077"/>
            <a:ext cx="1305286" cy="534111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7BD2FB40-114E-491A-A87B-C33E36186373}"/>
              </a:ext>
            </a:extLst>
          </p:cNvPr>
          <p:cNvSpPr/>
          <p:nvPr/>
        </p:nvSpPr>
        <p:spPr>
          <a:xfrm>
            <a:off x="1054091" y="3195898"/>
            <a:ext cx="1741371" cy="30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1400" b="1" dirty="0">
                <a:solidFill>
                  <a:srgbClr val="FF0000"/>
                </a:solidFill>
                <a:ea typeface="Montserrat" charset="0"/>
                <a:cs typeface="Montserrat" charset="0"/>
              </a:rPr>
              <a:t>LOGESTIC REGRESSION MODEL</a:t>
            </a:r>
          </a:p>
        </p:txBody>
      </p:sp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3074AF0F-F4F5-4A9D-888A-54FB9C49A5D0}"/>
              </a:ext>
            </a:extLst>
          </p:cNvPr>
          <p:cNvSpPr/>
          <p:nvPr/>
        </p:nvSpPr>
        <p:spPr>
          <a:xfrm>
            <a:off x="6566922" y="2409552"/>
            <a:ext cx="3831262" cy="3534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2400" b="1" u="sng" dirty="0">
                <a:solidFill>
                  <a:schemeClr val="tx1"/>
                </a:solidFill>
                <a:ea typeface="Montserrat" charset="0"/>
                <a:cs typeface="Montserrat" charset="0"/>
              </a:rPr>
              <a:t>Linear Equation: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y= b</a:t>
            </a:r>
            <a:r>
              <a:rPr lang="en-CA" sz="2400" b="1" baseline="-25000" dirty="0">
                <a:solidFill>
                  <a:schemeClr val="tx1"/>
                </a:solidFill>
                <a:ea typeface="Montserrat" charset="0"/>
                <a:cs typeface="Montserrat" charset="0"/>
              </a:rPr>
              <a:t>o</a:t>
            </a: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 + b</a:t>
            </a:r>
            <a:r>
              <a:rPr lang="en-CA" sz="2400" b="1" baseline="-25000" dirty="0">
                <a:solidFill>
                  <a:schemeClr val="tx1"/>
                </a:solidFill>
                <a:ea typeface="Montserrat" charset="0"/>
                <a:cs typeface="Montserrat" charset="0"/>
              </a:rPr>
              <a:t>1</a:t>
            </a: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 * x</a:t>
            </a:r>
          </a:p>
          <a:p>
            <a:endParaRPr lang="en-CA" sz="2400" b="1" dirty="0">
              <a:solidFill>
                <a:schemeClr val="tx1"/>
              </a:solidFill>
              <a:ea typeface="Montserrat" charset="0"/>
              <a:cs typeface="Montserrat" charset="0"/>
            </a:endParaRPr>
          </a:p>
          <a:p>
            <a:r>
              <a:rPr lang="en-CA" sz="2400" b="1" u="sng" dirty="0">
                <a:solidFill>
                  <a:schemeClr val="tx1"/>
                </a:solidFill>
                <a:ea typeface="Montserrat" charset="0"/>
                <a:cs typeface="Montserrat" charset="0"/>
              </a:rPr>
              <a:t>Apply Sigmoid Function: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P(x)= sigmoid(y)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P(x)= 1/1+e</a:t>
            </a:r>
            <a:r>
              <a:rPr lang="en-CA" sz="24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-y</a:t>
            </a:r>
            <a:endParaRPr lang="en-CA" sz="2400" b="1" dirty="0">
              <a:solidFill>
                <a:schemeClr val="tx1"/>
              </a:solidFill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P(x)= 1/1+e</a:t>
            </a:r>
            <a:r>
              <a:rPr lang="en-CA" sz="24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-(b</a:t>
            </a:r>
            <a:r>
              <a:rPr lang="en-CA" sz="16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0</a:t>
            </a:r>
            <a:r>
              <a:rPr lang="en-CA" sz="20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 </a:t>
            </a:r>
            <a:r>
              <a:rPr lang="en-CA" sz="24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+ b</a:t>
            </a:r>
            <a:r>
              <a:rPr lang="en-CA" sz="16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1</a:t>
            </a:r>
            <a:r>
              <a:rPr lang="en-CA" sz="20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 </a:t>
            </a:r>
            <a:r>
              <a:rPr lang="en-CA" sz="2400" b="1" baseline="30000" dirty="0">
                <a:solidFill>
                  <a:schemeClr val="tx1"/>
                </a:solidFill>
                <a:ea typeface="Montserrat" charset="0"/>
                <a:cs typeface="Montserrat" charset="0"/>
              </a:rPr>
              <a:t>* x)</a:t>
            </a:r>
            <a:r>
              <a:rPr lang="en-CA" sz="1400" b="1" dirty="0">
                <a:solidFill>
                  <a:schemeClr val="tx1"/>
                </a:solidFill>
                <a:ea typeface="Montserrat" charset="0"/>
                <a:cs typeface="Montserrat" charset="0"/>
              </a:rPr>
              <a:t>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D42DCC-D202-483E-A601-083DFC165DC1}"/>
              </a:ext>
            </a:extLst>
          </p:cNvPr>
          <p:cNvCxnSpPr>
            <a:cxnSpLocks/>
          </p:cNvCxnSpPr>
          <p:nvPr/>
        </p:nvCxnSpPr>
        <p:spPr>
          <a:xfrm flipH="1">
            <a:off x="941929" y="3956699"/>
            <a:ext cx="4611617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BBD6BA-0641-4A0C-BC2D-4AF37D098CF9}"/>
              </a:ext>
            </a:extLst>
          </p:cNvPr>
          <p:cNvSpPr txBox="1"/>
          <p:nvPr/>
        </p:nvSpPr>
        <p:spPr>
          <a:xfrm>
            <a:off x="400110" y="3782193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9413C-DCF9-4E83-8B12-DCDA8EF09D83}"/>
              </a:ext>
            </a:extLst>
          </p:cNvPr>
          <p:cNvSpPr/>
          <p:nvPr/>
        </p:nvSpPr>
        <p:spPr>
          <a:xfrm>
            <a:off x="3683172" y="2773342"/>
            <a:ext cx="2210211" cy="11641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60EA8-955C-431A-8AE2-3E25EDC077D4}"/>
              </a:ext>
            </a:extLst>
          </p:cNvPr>
          <p:cNvSpPr txBox="1"/>
          <p:nvPr/>
        </p:nvSpPr>
        <p:spPr>
          <a:xfrm>
            <a:off x="4438296" y="320557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</a:rPr>
              <a:t>CLASS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56784D-8AA9-48DE-A8EB-41F6A847705D}"/>
              </a:ext>
            </a:extLst>
          </p:cNvPr>
          <p:cNvSpPr txBox="1"/>
          <p:nvPr/>
        </p:nvSpPr>
        <p:spPr>
          <a:xfrm>
            <a:off x="1890962" y="445295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</a:rPr>
              <a:t>CLASS 0</a:t>
            </a:r>
          </a:p>
        </p:txBody>
      </p:sp>
    </p:spTree>
    <p:extLst>
      <p:ext uri="{BB962C8B-B14F-4D97-AF65-F5344CB8AC3E}">
        <p14:creationId xmlns:p14="http://schemas.microsoft.com/office/powerpoint/2010/main" val="31096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50" grpId="0"/>
      <p:bldP spid="45" grpId="0" animBg="1"/>
      <p:bldP spid="43" grpId="0" animBg="1"/>
      <p:bldP spid="48" grpId="0" animBg="1"/>
      <p:bldP spid="44" grpId="0" animBg="1"/>
      <p:bldP spid="17" grpId="0"/>
      <p:bldP spid="19" grpId="0"/>
      <p:bldP spid="2" grpId="0"/>
      <p:bldP spid="29" grpId="0"/>
      <p:bldP spid="6" grpId="0" animBg="1"/>
      <p:bldP spid="34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06020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107795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B554B82E-7EC3-8FD2-4186-9BBEC0EC8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9120" y="256992"/>
            <a:ext cx="10379530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SUPPORT VECTOR MACHINES: 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7730" y="1159507"/>
            <a:ext cx="11092957" cy="1015663"/>
          </a:xfr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CA" sz="2000" dirty="0">
                <a:solidFill>
                  <a:srgbClr val="000000"/>
                </a:solidFill>
                <a:latin typeface="Montserrat" charset="0"/>
                <a:cs typeface="Arial"/>
                <a:sym typeface="Arial"/>
              </a:rPr>
              <a:t>Assume that you are data scientist working at a major bank in NYC.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CA" sz="2000" dirty="0">
                <a:solidFill>
                  <a:srgbClr val="000000"/>
                </a:solidFill>
                <a:latin typeface="Montserrat" charset="0"/>
                <a:cs typeface="Arial"/>
                <a:sym typeface="Arial"/>
              </a:rPr>
              <a:t>You want to classify a new client as eligible to retire or not, customer features are: Age and Savings.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2221979" y="5855847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2221979" y="2039443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535903" y="346788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7017595" y="31648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7278528" y="354526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8134871" y="32608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/>
          <p:cNvSpPr/>
          <p:nvPr/>
        </p:nvSpPr>
        <p:spPr>
          <a:xfrm>
            <a:off x="7850672" y="27292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/>
          <p:cNvSpPr/>
          <p:nvPr/>
        </p:nvSpPr>
        <p:spPr>
          <a:xfrm>
            <a:off x="7708572" y="213265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/>
          <p:cNvSpPr/>
          <p:nvPr/>
        </p:nvSpPr>
        <p:spPr>
          <a:xfrm>
            <a:off x="8448152" y="229089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/>
          <p:cNvSpPr/>
          <p:nvPr/>
        </p:nvSpPr>
        <p:spPr>
          <a:xfrm>
            <a:off x="8590251" y="279709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/>
          <p:cNvSpPr/>
          <p:nvPr/>
        </p:nvSpPr>
        <p:spPr>
          <a:xfrm>
            <a:off x="8670654" y="35518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/>
          <p:cNvSpPr/>
          <p:nvPr/>
        </p:nvSpPr>
        <p:spPr>
          <a:xfrm>
            <a:off x="7571069" y="34791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/>
          <p:cNvSpPr/>
          <p:nvPr/>
        </p:nvSpPr>
        <p:spPr>
          <a:xfrm>
            <a:off x="9187730" y="30294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/>
          <p:cNvSpPr/>
          <p:nvPr/>
        </p:nvSpPr>
        <p:spPr>
          <a:xfrm>
            <a:off x="9187730" y="22973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val 138"/>
          <p:cNvSpPr/>
          <p:nvPr/>
        </p:nvSpPr>
        <p:spPr>
          <a:xfrm>
            <a:off x="2914959" y="4701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/>
          <p:cNvSpPr/>
          <p:nvPr/>
        </p:nvSpPr>
        <p:spPr>
          <a:xfrm>
            <a:off x="3396651" y="43988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/>
          <p:cNvSpPr/>
          <p:nvPr/>
        </p:nvSpPr>
        <p:spPr>
          <a:xfrm>
            <a:off x="3657584" y="47792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>
            <a:off x="4513927" y="44947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4229728" y="3963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/>
          <p:cNvSpPr/>
          <p:nvPr/>
        </p:nvSpPr>
        <p:spPr>
          <a:xfrm>
            <a:off x="4087628" y="33666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/>
          <p:cNvSpPr/>
          <p:nvPr/>
        </p:nvSpPr>
        <p:spPr>
          <a:xfrm>
            <a:off x="4827208" y="35248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/>
          <p:cNvSpPr/>
          <p:nvPr/>
        </p:nvSpPr>
        <p:spPr>
          <a:xfrm>
            <a:off x="4969307" y="40310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/>
          <p:cNvSpPr/>
          <p:nvPr/>
        </p:nvSpPr>
        <p:spPr>
          <a:xfrm>
            <a:off x="5049710" y="47857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/>
          <p:cNvSpPr/>
          <p:nvPr/>
        </p:nvSpPr>
        <p:spPr>
          <a:xfrm>
            <a:off x="4765511" y="51784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/>
          <p:cNvSpPr/>
          <p:nvPr/>
        </p:nvSpPr>
        <p:spPr>
          <a:xfrm>
            <a:off x="5566786" y="42633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/>
          <p:cNvSpPr/>
          <p:nvPr/>
        </p:nvSpPr>
        <p:spPr>
          <a:xfrm>
            <a:off x="5566786" y="35313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945208" y="2447432"/>
            <a:ext cx="3390919" cy="32749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753220" y="5955268"/>
            <a:ext cx="18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#1: AGE</a:t>
            </a:r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775859" y="3576917"/>
            <a:ext cx="23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#2: SAVINGS</a:t>
            </a:r>
          </a:p>
        </p:txBody>
      </p:sp>
      <p:cxnSp>
        <p:nvCxnSpPr>
          <p:cNvPr id="154" name="Straight Connector 153"/>
          <p:cNvCxnSpPr/>
          <p:nvPr/>
        </p:nvCxnSpPr>
        <p:spPr>
          <a:xfrm>
            <a:off x="5690204" y="2184410"/>
            <a:ext cx="1237643" cy="36345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5924209" y="2132655"/>
            <a:ext cx="421256" cy="371780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191212" y="2290890"/>
            <a:ext cx="1297340" cy="3606691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133750" y="2132655"/>
            <a:ext cx="1310977" cy="3680877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17158" y="4799448"/>
            <a:ext cx="3240080" cy="1078452"/>
            <a:chOff x="2597348" y="1529440"/>
            <a:chExt cx="3240080" cy="1078452"/>
          </a:xfrm>
        </p:grpSpPr>
        <p:cxnSp>
          <p:nvCxnSpPr>
            <p:cNvPr id="159" name="Curved Connector 158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597348" y="2023117"/>
              <a:ext cx="15872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HYPERPLANE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02932" y="2722854"/>
            <a:ext cx="3591057" cy="829283"/>
            <a:chOff x="3233664" y="700158"/>
            <a:chExt cx="3591057" cy="829283"/>
          </a:xfrm>
        </p:grpSpPr>
        <p:cxnSp>
          <p:nvCxnSpPr>
            <p:cNvPr id="162" name="Curved Connector 161"/>
            <p:cNvCxnSpPr/>
            <p:nvPr/>
          </p:nvCxnSpPr>
          <p:spPr>
            <a:xfrm>
              <a:off x="4472399" y="966111"/>
              <a:ext cx="1365029" cy="563330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233664" y="700158"/>
              <a:ext cx="1290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SUPPORT VECTORS</a:t>
              </a:r>
            </a:p>
          </p:txBody>
        </p:sp>
        <p:cxnSp>
          <p:nvCxnSpPr>
            <p:cNvPr id="164" name="Curved Connector 163"/>
            <p:cNvCxnSpPr/>
            <p:nvPr/>
          </p:nvCxnSpPr>
          <p:spPr>
            <a:xfrm>
              <a:off x="4453873" y="903612"/>
              <a:ext cx="2370848" cy="566818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7121781" y="5040899"/>
            <a:ext cx="3119587" cy="595157"/>
            <a:chOff x="2184067" y="5187096"/>
            <a:chExt cx="3119587" cy="595157"/>
          </a:xfrm>
        </p:grpSpPr>
        <p:cxnSp>
          <p:nvCxnSpPr>
            <p:cNvPr id="166" name="Curved Connector 165"/>
            <p:cNvCxnSpPr/>
            <p:nvPr/>
          </p:nvCxnSpPr>
          <p:spPr>
            <a:xfrm rot="10800000" flipV="1">
              <a:off x="2184067" y="5335657"/>
              <a:ext cx="972130" cy="44659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168133" y="5187096"/>
              <a:ext cx="21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MAXIMUM MARGIN</a:t>
              </a:r>
            </a:p>
          </p:txBody>
        </p:sp>
      </p:grpSp>
      <p:cxnSp>
        <p:nvCxnSpPr>
          <p:cNvPr id="168" name="Straight Connector 167"/>
          <p:cNvCxnSpPr/>
          <p:nvPr/>
        </p:nvCxnSpPr>
        <p:spPr>
          <a:xfrm flipV="1">
            <a:off x="6438437" y="5495779"/>
            <a:ext cx="860267" cy="2266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3845AFC5-4C69-0104-27CB-95CCC16FB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81625" y="46941"/>
            <a:ext cx="9662132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SUPPORT VECTOR MACHINES: INTUITION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769159" y="566947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769159" y="185306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83083" y="32815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7564775" y="29785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7825708" y="335889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682051" y="30744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397852" y="254291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255752" y="194627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995332" y="210451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9137431" y="26107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9217834" y="33654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8118249" y="32927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9734910" y="284303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9734910" y="21109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3462139" y="451546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3943831" y="42124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4204764" y="45928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5061107" y="4308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4776908" y="3776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4634808" y="31802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5374388" y="33384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5516487" y="384467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5596890" y="4599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5312691" y="49921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6113966" y="40769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6113966" y="3344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6260343" y="575202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1662215" y="309396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5984698" y="1376986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545403" y="1455649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501578" y="1371600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Image result for cat looks like a do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47" y="1740109"/>
            <a:ext cx="1092570" cy="13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urved Connector 82"/>
          <p:cNvCxnSpPr/>
          <p:nvPr/>
        </p:nvCxnSpPr>
        <p:spPr>
          <a:xfrm>
            <a:off x="4712326" y="286862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4693800" y="2806126"/>
            <a:ext cx="2370848" cy="56681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>
            <a:off x="2139507" y="404520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64" idx="5"/>
          </p:cNvCxnSpPr>
          <p:nvPr/>
        </p:nvCxnSpPr>
        <p:spPr>
          <a:xfrm rot="10800000">
            <a:off x="9977489" y="2367163"/>
            <a:ext cx="691126" cy="47482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6" descr="Image result for dog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4" y="3303285"/>
            <a:ext cx="1612398" cy="12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Image result for cat ima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62" y="2411114"/>
            <a:ext cx="1487238" cy="15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6111388B-F8B1-0835-2794-3DF602E83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4658" y="11908"/>
            <a:ext cx="10263661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SUPPORT VECTOR MACHINES: MODEL EVALUATION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5566787" y="577880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433970" y="349926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586275" y="1529440"/>
            <a:ext cx="3251153" cy="1189321"/>
            <a:chOff x="2586275" y="1529440"/>
            <a:chExt cx="3251153" cy="1189321"/>
          </a:xfrm>
        </p:grpSpPr>
        <p:cxnSp>
          <p:nvCxnSpPr>
            <p:cNvPr id="115" name="Curved Connector 114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586275" y="1887764"/>
              <a:ext cx="19458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TRAINED MODEL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(MAX MARGIN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HYPERPLANE)</a:t>
              </a:r>
            </a:p>
          </p:txBody>
        </p:sp>
      </p:grpSp>
      <p:sp>
        <p:nvSpPr>
          <p:cNvPr id="117" name="Oval 116"/>
          <p:cNvSpPr/>
          <p:nvPr/>
        </p:nvSpPr>
        <p:spPr>
          <a:xfrm>
            <a:off x="7528235" y="3752055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7746046" y="4215979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5202844" y="2626456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0" name="Group 119"/>
          <p:cNvGrpSpPr/>
          <p:nvPr/>
        </p:nvGrpSpPr>
        <p:grpSpPr>
          <a:xfrm>
            <a:off x="5592101" y="2785210"/>
            <a:ext cx="5697964" cy="1884476"/>
            <a:chOff x="-452431" y="492811"/>
            <a:chExt cx="5697964" cy="1884476"/>
          </a:xfrm>
        </p:grpSpPr>
        <p:cxnSp>
          <p:nvCxnSpPr>
            <p:cNvPr id="121" name="Curved Connector 120"/>
            <p:cNvCxnSpPr>
              <a:endCxn id="117" idx="6"/>
            </p:cNvCxnSpPr>
            <p:nvPr/>
          </p:nvCxnSpPr>
          <p:spPr>
            <a:xfrm rot="10800000">
              <a:off x="1767902" y="1609716"/>
              <a:ext cx="1396294" cy="52019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122901" y="2038733"/>
              <a:ext cx="2122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TESTING DATASET</a:t>
              </a:r>
            </a:p>
          </p:txBody>
        </p:sp>
        <p:cxnSp>
          <p:nvCxnSpPr>
            <p:cNvPr id="123" name="Curved Connector 122"/>
            <p:cNvCxnSpPr/>
            <p:nvPr/>
          </p:nvCxnSpPr>
          <p:spPr>
            <a:xfrm rot="10800000">
              <a:off x="1921398" y="1902730"/>
              <a:ext cx="1255825" cy="347469"/>
            </a:xfrm>
            <a:prstGeom prst="curvedConnector3">
              <a:avLst>
                <a:gd name="adj1" fmla="val 670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0800000">
              <a:off x="-452431" y="492811"/>
              <a:ext cx="3656828" cy="1600168"/>
            </a:xfrm>
            <a:prstGeom prst="curvedConnector3">
              <a:avLst>
                <a:gd name="adj1" fmla="val 1820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1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</TotalTime>
  <Words>2075</Words>
  <Application>Microsoft Office PowerPoint</Application>
  <PresentationFormat>Widescreen</PresentationFormat>
  <Paragraphs>382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Montserrat</vt:lpstr>
      <vt:lpstr>Trebuchet MS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ryanahmedaly@outlook.com</cp:lastModifiedBy>
  <cp:revision>530</cp:revision>
  <cp:lastPrinted>2015-02-18T03:35:51Z</cp:lastPrinted>
  <dcterms:created xsi:type="dcterms:W3CDTF">2006-08-16T00:00:00Z</dcterms:created>
  <dcterms:modified xsi:type="dcterms:W3CDTF">2022-07-03T13:37:24Z</dcterms:modified>
</cp:coreProperties>
</file>