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3" r:id="rId1"/>
  </p:sldMasterIdLst>
  <p:notesMasterIdLst>
    <p:notesMasterId r:id="rId17"/>
  </p:notesMasterIdLst>
  <p:sldIdLst>
    <p:sldId id="423" r:id="rId2"/>
    <p:sldId id="1313" r:id="rId3"/>
    <p:sldId id="1323" r:id="rId4"/>
    <p:sldId id="424" r:id="rId5"/>
    <p:sldId id="1318" r:id="rId6"/>
    <p:sldId id="1319" r:id="rId7"/>
    <p:sldId id="1322" r:id="rId8"/>
    <p:sldId id="373" r:id="rId9"/>
    <p:sldId id="374" r:id="rId10"/>
    <p:sldId id="376" r:id="rId11"/>
    <p:sldId id="375" r:id="rId12"/>
    <p:sldId id="1320" r:id="rId13"/>
    <p:sldId id="1299" r:id="rId14"/>
    <p:sldId id="1321" r:id="rId15"/>
    <p:sldId id="1257" r:id="rId1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Ryan" initials="DR" lastIdx="1" clrIdx="0">
    <p:extLst>
      <p:ext uri="{19B8F6BF-5375-455C-9EA6-DF929625EA0E}">
        <p15:presenceInfo xmlns:p15="http://schemas.microsoft.com/office/powerpoint/2012/main" userId="Dr. Ry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243B"/>
    <a:srgbClr val="EF253C"/>
    <a:srgbClr val="F0F0F0"/>
    <a:srgbClr val="FFFFFF"/>
    <a:srgbClr val="4472C4"/>
    <a:srgbClr val="6AA50B"/>
    <a:srgbClr val="E2D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55" autoAdjust="0"/>
    <p:restoredTop sz="95141" autoAdjust="0"/>
  </p:normalViewPr>
  <p:slideViewPr>
    <p:cSldViewPr>
      <p:cViewPr varScale="1">
        <p:scale>
          <a:sx n="84" d="100"/>
          <a:sy n="84" d="100"/>
        </p:scale>
        <p:origin x="504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EB26B05-8AC1-4E0B-A3B8-236B9C8A91A0}" type="datetimeFigureOut">
              <a:rPr lang="en-CA" smtClean="0"/>
              <a:t>2022-07-08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0F4B42-2F75-4BBF-889F-4C6D6FF570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8531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682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4134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BFFDF-E3CB-40D6-A128-42A313CC2D0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64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0CF9D4-6142-441F-9CC7-B111E5F3C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BD84C9-C47B-4688-9E12-08B97B78C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306C19-EDB8-45AC-A06D-1C6E7A46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420566-273E-44F3-9CE4-498C9486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D2815-D915-46BB-8E74-27731C32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02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DE03E-921D-4B71-9894-652B786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279575F-2318-430B-A3C7-280A0072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7F357-B243-4712-AB7A-F0C6E60A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3082FC-CA95-4D75-B66C-561D51CC3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50573C-42FA-4875-8D00-243C2A88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19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5DC263-2243-4775-9DD9-3D4006A07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D7DE7F-6F3E-45F8-BCCB-1A39543D1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E95832-C46F-4E70-8D36-2D6C6305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B8BEBA-10F7-420F-850F-8C895A1E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5B1847-01D3-4BFB-9989-12EDDB1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751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85E31-5EE4-4031-8DAA-64044DE08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AB51F7-AD05-4812-9AEE-F0A7A18C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39D8A6-338D-4A25-B834-B4A942E9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93547E-E0C5-4326-ADC3-C43A6781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67DB44-D3F4-429C-AB2C-E561CB26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94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BB85-69F4-4080-A77B-EECE9C1B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01A13A-6D46-453F-BAB2-4BAD520A2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8E4D-D5CA-49EC-B38E-714DAC9C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8CB60D-9BAE-4973-973B-4C6853AB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6DFA2-C663-4447-B1F9-BB6A38C33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181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9C6E8-AF90-4703-A9FA-9A65E134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2C6401-88FE-47FD-A731-DD657AEEC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D3D0E6-298D-4282-8913-20026FB74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5D25A3-27E5-4E98-8C5A-B2B0697A7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63F4A1-44B5-41E4-B96B-51C286B3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F89BA-5274-4D7F-A22B-03488DE5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89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0A037-7520-4515-B45B-E8BD71A1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742552-6925-46F5-A258-858B909F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D3C8B9-BC17-42B1-9536-626041E4B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F04948-91DA-4B89-B095-A18DE466F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512104A-EB67-4275-8DE6-7CA0254DD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CE6559-6BBF-4F82-812F-26DCBE157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43346E-31FD-437F-8433-ED2A4FFA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BB8E7B-DEEF-4F36-AC1E-1ADBCD81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6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D8A9B-DDEE-472D-98C8-342D02A2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891E0F-5CBA-4701-9802-49F747F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DB64FE-FE57-4FE5-A383-911D9E8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80F91C-FC09-444F-8303-0A51AAC9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14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4DC091D-E20B-43AF-85A6-D06B098A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56F216-F3C5-4473-B251-72A6A8F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10FE17-D12B-4940-A9BA-F5142885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14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B74CF-2BF5-499E-835A-8CD87C61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49E46-BCFA-4A8B-A9EC-843184808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73AFB1-BE5F-4F23-82EA-A9E2EDCF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59952-DF38-4E91-AC68-8C3C2211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2383BB-619B-4187-A5BC-042AE98C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22BE86-61A8-405E-B05C-9ED660BA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739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5C4CA-FD62-44D2-81B3-AB78C84E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4F94F9-A9E5-4C0A-BC98-D38C5AA9A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88FB35-2220-4ACE-970D-43F2556CC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CB7B7F-DA8E-4AED-B458-D0634CB1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F43AE8-ADD4-4B08-B8BC-39D66C3A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4F0B5B-F0B4-42E7-AEF3-F79F94771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91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E1944-26C3-41F2-9AC9-82569296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855009-06D1-457C-AA16-D256E4C89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319EE4-DC46-41D9-BA81-50318AE2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15DEA4-AA2E-4600-8609-2131E0FB2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62007-BA97-4721-9442-9F52017CE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7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mmons.wikimedia.org/wiki/File:Elements_of_a_boxplot_en.sv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Pie-chart.jpg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commons.wikimedia.org/wiki/File:Charts_SVG_Example_12_-_Stacked_100%25_Area_Chart.sv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wikimedia.org/wiki/File:Broad_and_standard_mileage_operated_by_GWR.png" TargetMode="Externa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seaborn.pydata.org/examples/index.html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ommons.wikimedia.org/wiki/File:Bubble_chart.jpg" TargetMode="External"/><Relationship Id="rId5" Type="http://schemas.openxmlformats.org/officeDocument/2006/relationships/hyperlink" Target="https://commons.wikimedia.org/wiki/File:Example_of_Scatter_Plot.jpg" TargetMode="Externa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wikimedia.org/wiki/File:Median_and_Average_Sales_Prices_of_New_Homes_Sold_in_the_US_1963-2010_Monthly.png" TargetMode="External"/><Relationship Id="rId5" Type="http://schemas.openxmlformats.org/officeDocument/2006/relationships/hyperlink" Target="https://www.needpix.com/photo/89660/productivity-statistics-bar-chart-chart-graph-diagram-results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ons.wikimedia.org/wiki/File:Elements_of_a_boxplot_en.svg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1E631E-4923-1F18-A6A7-DC210F784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9804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6565717-A4C5-EDF5-1273-D345F599858F}"/>
              </a:ext>
            </a:extLst>
          </p:cNvPr>
          <p:cNvSpPr txBox="1">
            <a:spLocks/>
          </p:cNvSpPr>
          <p:nvPr/>
        </p:nvSpPr>
        <p:spPr>
          <a:xfrm>
            <a:off x="339128" y="1600200"/>
            <a:ext cx="574092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ONE WEEK </a:t>
            </a:r>
          </a:p>
          <a:p>
            <a:pPr algn="l"/>
            <a:r>
              <a:rPr lang="en-US" sz="4000" dirty="0">
                <a:solidFill>
                  <a:srgbClr val="FFFF00"/>
                </a:solidFill>
                <a:latin typeface="Montserrat" charset="0"/>
                <a:ea typeface="Montserrat" charset="0"/>
                <a:cs typeface="Montserrat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308257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49C02FDC-CA14-7187-6DB6-657338D8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1" name="Подзаголовок 2">
            <a:extLst>
              <a:ext uri="{FF2B5EF4-FFF2-40B4-BE49-F238E27FC236}">
                <a16:creationId xmlns:a16="http://schemas.microsoft.com/office/drawing/2014/main" id="{74231A7B-C0D7-3E49-4D71-D7275C3A1C2E}"/>
              </a:ext>
            </a:extLst>
          </p:cNvPr>
          <p:cNvSpPr txBox="1">
            <a:spLocks/>
          </p:cNvSpPr>
          <p:nvPr/>
        </p:nvSpPr>
        <p:spPr>
          <a:xfrm>
            <a:off x="228600" y="228600"/>
            <a:ext cx="7696200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BOX PLOT</a:t>
            </a:r>
          </a:p>
        </p:txBody>
      </p:sp>
      <p:pic>
        <p:nvPicPr>
          <p:cNvPr id="11266" name="Picture 2" descr="File:Elements of a boxplot en.svg">
            <a:extLst>
              <a:ext uri="{FF2B5EF4-FFF2-40B4-BE49-F238E27FC236}">
                <a16:creationId xmlns:a16="http://schemas.microsoft.com/office/drawing/2014/main" id="{A97079E1-274C-4D25-B3DA-D0303CE562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09" b="23902"/>
          <a:stretch/>
        </p:blipFill>
        <p:spPr bwMode="auto">
          <a:xfrm>
            <a:off x="2971800" y="2154925"/>
            <a:ext cx="7338729" cy="131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588A97-F195-40C5-953F-79EF6C31A81E}"/>
              </a:ext>
            </a:extLst>
          </p:cNvPr>
          <p:cNvSpPr/>
          <p:nvPr/>
        </p:nvSpPr>
        <p:spPr>
          <a:xfrm>
            <a:off x="19085" y="6355403"/>
            <a:ext cx="9686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Photo Credit: https://commons.wikimedia.org/wiki/File:Elements_of_a_boxplot_en.svg</a:t>
            </a:r>
            <a:endParaRPr lang="en-US" sz="14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163729" y="3472886"/>
            <a:ext cx="0" cy="11993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586629" y="3472886"/>
            <a:ext cx="0" cy="11993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13661" y="4702041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MINIMUM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52481" y="470204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MAXIMUM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605428" y="3472886"/>
            <a:ext cx="0" cy="119933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06733" y="4705232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MEDIAN</a:t>
            </a:r>
          </a:p>
        </p:txBody>
      </p:sp>
      <p:sp>
        <p:nvSpPr>
          <p:cNvPr id="15" name="Left Brace 14"/>
          <p:cNvSpPr/>
          <p:nvPr/>
        </p:nvSpPr>
        <p:spPr>
          <a:xfrm rot="5400000">
            <a:off x="7005223" y="906519"/>
            <a:ext cx="495300" cy="2463800"/>
          </a:xfrm>
          <a:prstGeom prst="leftBrace">
            <a:avLst>
              <a:gd name="adj1" fmla="val 113241"/>
              <a:gd name="adj2" fmla="val 5000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/>
          <p:cNvSpPr txBox="1"/>
          <p:nvPr/>
        </p:nvSpPr>
        <p:spPr>
          <a:xfrm>
            <a:off x="5756309" y="1204693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b="1" dirty="0">
                <a:solidFill>
                  <a:schemeClr val="tx1"/>
                </a:solidFill>
              </a:rPr>
              <a:t>MAJORITY OF THE DATA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10769" y="1549567"/>
            <a:ext cx="182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50% PERCENTILE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B21AE6-6F6A-BA34-7A8A-41FC5B3E692C}"/>
              </a:ext>
            </a:extLst>
          </p:cNvPr>
          <p:cNvSpPr txBox="1"/>
          <p:nvPr/>
        </p:nvSpPr>
        <p:spPr>
          <a:xfrm>
            <a:off x="108461" y="1229070"/>
            <a:ext cx="4387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Recall: Median is the middle number in a sorted list of numbers. It is the point above and below which 50% the data falls.</a:t>
            </a:r>
          </a:p>
        </p:txBody>
      </p:sp>
    </p:spTree>
    <p:extLst>
      <p:ext uri="{BB962C8B-B14F-4D97-AF65-F5344CB8AC3E}">
        <p14:creationId xmlns:p14="http://schemas.microsoft.com/office/powerpoint/2010/main" val="369326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8F0A8F2-4E4C-D2E7-7365-FDB13F081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9157" y="1064813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PIE CHART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8767" y="1064813"/>
            <a:ext cx="3098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800" b="1"/>
            </a:lvl1pPr>
          </a:lstStyle>
          <a:p>
            <a:r>
              <a:rPr lang="en-CA" sz="2000" dirty="0">
                <a:solidFill>
                  <a:schemeClr val="tx1"/>
                </a:solidFill>
              </a:rPr>
              <a:t>STACKED BAR CHART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6432" y="1056229"/>
            <a:ext cx="31999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tx1"/>
                </a:solidFill>
              </a:rPr>
              <a:t>STACKED AREA CHART</a:t>
            </a:r>
          </a:p>
        </p:txBody>
      </p:sp>
      <p:pic>
        <p:nvPicPr>
          <p:cNvPr id="3074" name="Picture 2" descr="File:Charts SVG Example 12 - Stacked 100% Area Chart.sv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45"/>
          <a:stretch/>
        </p:blipFill>
        <p:spPr bwMode="auto">
          <a:xfrm>
            <a:off x="7396417" y="1597439"/>
            <a:ext cx="4039947" cy="295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tacked column chart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20"/>
          <a:stretch/>
        </p:blipFill>
        <p:spPr bwMode="auto">
          <a:xfrm>
            <a:off x="3124200" y="1578290"/>
            <a:ext cx="3739767" cy="279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3520" y="6193794"/>
            <a:ext cx="113324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hlinkClick r:id="rId6"/>
              </a:rPr>
              <a:t>Photo Credit: https://commons.wikimedia.org/wiki/File:Broad_and_standard_mileage_operated_by_GWR.png</a:t>
            </a:r>
            <a:endParaRPr lang="en-CA" sz="1200" dirty="0"/>
          </a:p>
          <a:p>
            <a:r>
              <a:rPr lang="en-CA" sz="1200" dirty="0">
                <a:hlinkClick r:id="rId6"/>
              </a:rPr>
              <a:t>Photo Credit: </a:t>
            </a:r>
            <a:r>
              <a:rPr lang="en-CA" sz="1200" dirty="0">
                <a:hlinkClick r:id="rId7"/>
              </a:rPr>
              <a:t>https://commons.wikimedia.org/wiki/File:Charts_SVG_Example_12_-_Stacked_100%25_Area_Chart.svg</a:t>
            </a:r>
            <a:endParaRPr lang="en-CA" sz="1200" dirty="0"/>
          </a:p>
          <a:p>
            <a:r>
              <a:rPr lang="en-CA" sz="1200" dirty="0">
                <a:hlinkClick r:id="rId6"/>
              </a:rPr>
              <a:t>Photo Credit: </a:t>
            </a:r>
            <a:r>
              <a:rPr lang="en-CA" sz="1200" dirty="0">
                <a:hlinkClick r:id="rId8"/>
              </a:rPr>
              <a:t>https://commons.wikimedia.org/wiki/File:Pie-chart.jpg</a:t>
            </a:r>
            <a:endParaRPr lang="en-CA" sz="1200" dirty="0"/>
          </a:p>
        </p:txBody>
      </p:sp>
      <p:pic>
        <p:nvPicPr>
          <p:cNvPr id="3078" name="Picture 6" descr="Image result for pie char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" y="1752600"/>
            <a:ext cx="2988981" cy="251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D81025AA-A0CD-0F03-9040-403C0BD88C41}"/>
              </a:ext>
            </a:extLst>
          </p:cNvPr>
          <p:cNvSpPr txBox="1">
            <a:spLocks/>
          </p:cNvSpPr>
          <p:nvPr/>
        </p:nvSpPr>
        <p:spPr>
          <a:xfrm>
            <a:off x="228600" y="228600"/>
            <a:ext cx="7696200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COMPOSITIONS</a:t>
            </a:r>
          </a:p>
        </p:txBody>
      </p:sp>
    </p:spTree>
    <p:extLst>
      <p:ext uri="{BB962C8B-B14F-4D97-AF65-F5344CB8AC3E}">
        <p14:creationId xmlns:p14="http://schemas.microsoft.com/office/powerpoint/2010/main" val="677449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349997" y="1981200"/>
            <a:ext cx="574092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395386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CAA85-1CEA-8B3E-72F5-B6B3DF51A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3DA6967C-764C-33DE-56D4-2D8A093AD481}"/>
              </a:ext>
            </a:extLst>
          </p:cNvPr>
          <p:cNvSpPr txBox="1">
            <a:spLocks/>
          </p:cNvSpPr>
          <p:nvPr/>
        </p:nvSpPr>
        <p:spPr>
          <a:xfrm>
            <a:off x="228600" y="228600"/>
            <a:ext cx="7696200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38B9D-87C9-4684-49F9-236749DDD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544955"/>
            <a:ext cx="8763000" cy="376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82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349997" y="1981200"/>
            <a:ext cx="574092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FINAL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880625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15F24B-7560-7A66-3D72-F49BF85BD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CD46A08D-EBD8-02BF-1A55-45190237489C}"/>
              </a:ext>
            </a:extLst>
          </p:cNvPr>
          <p:cNvSpPr txBox="1">
            <a:spLocks/>
          </p:cNvSpPr>
          <p:nvPr/>
        </p:nvSpPr>
        <p:spPr>
          <a:xfrm>
            <a:off x="228600" y="228600"/>
            <a:ext cx="7696200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CAPSTONE PROJECT TASKS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111F0-0D44-4DC7-9637-F497D1518800}"/>
              </a:ext>
            </a:extLst>
          </p:cNvPr>
          <p:cNvSpPr txBox="1"/>
          <p:nvPr/>
        </p:nvSpPr>
        <p:spPr>
          <a:xfrm>
            <a:off x="143376" y="1287951"/>
            <a:ext cx="11905247" cy="452431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RU"/>
            </a:defPPr>
            <a:lvl1pPr>
              <a:defRPr sz="2400">
                <a:solidFill>
                  <a:schemeClr val="bg1"/>
                </a:solidFill>
                <a:latin typeface="Montserrat" charset="0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1600" dirty="0">
                <a:solidFill>
                  <a:schemeClr val="tx1"/>
                </a:solidFill>
              </a:rPr>
              <a:t>In this project, we will visualize </a:t>
            </a:r>
            <a:r>
              <a:rPr lang="en-US" sz="1600" dirty="0">
                <a:solidFill>
                  <a:schemeClr val="tx1"/>
                </a:solidFill>
              </a:rPr>
              <a:t>stock prices using Seaborn and Matplotlib. 4 Stocks are considered including JP Morgan Chase (JP), Procter and Gamble (P&amp;G) (PG), Apple (AAPL) and United Airlines (UAL).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Using the </a:t>
            </a:r>
            <a:r>
              <a:rPr lang="en-US" sz="1600" i="1" dirty="0">
                <a:solidFill>
                  <a:schemeClr val="tx1"/>
                </a:solidFill>
              </a:rPr>
              <a:t>stock_daily_prices.csv </a:t>
            </a:r>
            <a:r>
              <a:rPr lang="en-US" sz="1600" dirty="0">
                <a:solidFill>
                  <a:schemeClr val="tx1"/>
                </a:solidFill>
              </a:rPr>
              <a:t>and </a:t>
            </a:r>
            <a:r>
              <a:rPr lang="en-US" sz="1600" i="1" dirty="0">
                <a:solidFill>
                  <a:schemeClr val="tx1"/>
                </a:solidFill>
              </a:rPr>
              <a:t>stocks_daily_returns.csv</a:t>
            </a:r>
            <a:r>
              <a:rPr lang="en-US" sz="1600" dirty="0">
                <a:solidFill>
                  <a:schemeClr val="tx1"/>
                </a:solidFill>
              </a:rPr>
              <a:t> dataset included in the course/workshop package, please do 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Montserrat" charset="0"/>
              </a:rPr>
              <a:t>Import both datasets using Pandas.</a:t>
            </a:r>
            <a:endParaRPr lang="en-CA" sz="1600" dirty="0">
              <a:solidFill>
                <a:schemeClr val="tx1"/>
              </a:solidFill>
              <a:latin typeface="Montserrat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CA" sz="1600" dirty="0">
                <a:solidFill>
                  <a:schemeClr val="tx1"/>
                </a:solidFill>
                <a:latin typeface="Montserrat" charset="0"/>
              </a:rPr>
              <a:t>Using Matplotlib, plot lineplots that display all 4 stocks daily prices on one single figure.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1600" dirty="0">
                <a:solidFill>
                  <a:schemeClr val="tx1"/>
                </a:solidFill>
                <a:latin typeface="Montserrat" charset="0"/>
              </a:rPr>
              <a:t>Using Matplotlib, plot 4 stocks daily prices on multiple subplots.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1600" dirty="0">
                <a:solidFill>
                  <a:schemeClr val="tx1"/>
                </a:solidFill>
                <a:latin typeface="Montserrat" charset="0"/>
              </a:rPr>
              <a:t>Using Matplotlib, plot the 4 plots on subplots next to each other (all figures in one row).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1600" dirty="0">
                <a:solidFill>
                  <a:schemeClr val="tx1"/>
                </a:solidFill>
                <a:latin typeface="Montserrat" charset="0"/>
              </a:rPr>
              <a:t>Using Matplotlib, plot the scatterplot between Apple and JP Morgan daily returns.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1600" dirty="0">
                <a:solidFill>
                  <a:schemeClr val="tx1"/>
                </a:solidFill>
                <a:latin typeface="Montserrat" charset="0"/>
              </a:rPr>
              <a:t>Using Seaborn, plot similar scatterplot between Apple and JP Morgan daily returns.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Montserrat" charset="0"/>
              </a:rPr>
              <a:t>Assume that you decided to become bullish on </a:t>
            </a:r>
            <a:r>
              <a:rPr lang="en-US" sz="1600" dirty="0">
                <a:latin typeface="Montserrat" charset="0"/>
              </a:rPr>
              <a:t>AAPL</a:t>
            </a:r>
            <a:r>
              <a:rPr lang="en-US" sz="1600" dirty="0">
                <a:solidFill>
                  <a:schemeClr val="tx1"/>
                </a:solidFill>
                <a:latin typeface="Montserrat" charset="0"/>
              </a:rPr>
              <a:t> and you allocated 70% of your assets in it. You also decided to equally divide the rest of your assets in other stocks (JPM, PG, and UAL). Using Matplotlib, plot a pie chart that shows these allocations. Use 'explode’ attribute to increase the separation between AAPL and the rest of the portfolio.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Montserrat" charset="0"/>
              </a:rPr>
              <a:t>Using Matplotlib, plot the histogram for United Airlines and P&amp;G returns using 40 bins with red color. Display the mean and Standard deviation for both stocks on top of the figure.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Montserrat" charset="0"/>
              </a:rPr>
              <a:t>Using Seaborn, plot a heatmap that shows the correlations between stocks daily returns.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Montserrat" charset="0"/>
              </a:rPr>
              <a:t>Plot a 3D plot showing all daily returns from JPM, AAPL and </a:t>
            </a:r>
            <a:r>
              <a:rPr lang="en-US" sz="1600" dirty="0">
                <a:latin typeface="Montserrat" charset="0"/>
              </a:rPr>
              <a:t>UAL</a:t>
            </a:r>
            <a:r>
              <a:rPr lang="en-US" sz="1600" dirty="0">
                <a:solidFill>
                  <a:schemeClr val="tx1"/>
                </a:solidFill>
                <a:latin typeface="Montserrat" charset="0"/>
              </a:rPr>
              <a:t> [External Research is required].</a:t>
            </a:r>
          </a:p>
        </p:txBody>
      </p:sp>
    </p:spTree>
    <p:extLst>
      <p:ext uri="{BB962C8B-B14F-4D97-AF65-F5344CB8AC3E}">
        <p14:creationId xmlns:p14="http://schemas.microsoft.com/office/powerpoint/2010/main" val="180003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152400" y="1828800"/>
            <a:ext cx="544120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EFFECTIVE DATA VISUALIZATION IN DATA SCIENCE</a:t>
            </a:r>
          </a:p>
        </p:txBody>
      </p:sp>
    </p:spTree>
    <p:extLst>
      <p:ext uri="{BB962C8B-B14F-4D97-AF65-F5344CB8AC3E}">
        <p14:creationId xmlns:p14="http://schemas.microsoft.com/office/powerpoint/2010/main" val="31133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349997" y="1981200"/>
            <a:ext cx="574092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97461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BE36A6-37FE-8B7B-4B0D-B5BBEE5F0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59F1F26B-580A-8BE7-C259-32EC6D7C14CC}"/>
              </a:ext>
            </a:extLst>
          </p:cNvPr>
          <p:cNvSpPr txBox="1">
            <a:spLocks/>
          </p:cNvSpPr>
          <p:nvPr/>
        </p:nvSpPr>
        <p:spPr>
          <a:xfrm>
            <a:off x="228600" y="228600"/>
            <a:ext cx="574092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PROJECT OVERVIEW</a:t>
            </a:r>
            <a:endParaRPr lang="en-US" sz="3600" dirty="0">
              <a:solidFill>
                <a:schemeClr val="bg1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ECBB9C-5941-A4F7-FCF8-CCE1A6BDB409}"/>
              </a:ext>
            </a:extLst>
          </p:cNvPr>
          <p:cNvSpPr txBox="1">
            <a:spLocks/>
          </p:cNvSpPr>
          <p:nvPr/>
        </p:nvSpPr>
        <p:spPr>
          <a:xfrm>
            <a:off x="228600" y="1092097"/>
            <a:ext cx="7848600" cy="5940088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defTabSz="914400" eaLnBrk="1" latinLnBrk="0" hangingPunct="1">
              <a:buFont typeface="Arial" panose="020B0604020202020204" pitchFamily="34" charset="0"/>
              <a:buChar char="•"/>
              <a:defRPr sz="1800" kern="1200">
                <a:solidFill>
                  <a:srgbClr val="292F63"/>
                </a:solidFill>
                <a:latin typeface="Montserrat" charset="0"/>
                <a:ea typeface="+mn-ea"/>
                <a:cs typeface="+mn-cs"/>
              </a:defRPr>
            </a:lvl1pPr>
            <a:lvl2pPr marL="4572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defTabSz="91440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solidFill>
                  <a:schemeClr val="tx1"/>
                </a:solidFill>
              </a:rPr>
              <a:t>We will analyze cryptocurrency/stock prices and daily returns such Bitcoin (BTC), Ethereum (ETH), </a:t>
            </a:r>
            <a:r>
              <a:rPr lang="en-CA" sz="2000" dirty="0" err="1">
                <a:solidFill>
                  <a:schemeClr val="tx1"/>
                </a:solidFill>
              </a:rPr>
              <a:t>Cardano</a:t>
            </a:r>
            <a:r>
              <a:rPr lang="en-CA" sz="2000" dirty="0">
                <a:solidFill>
                  <a:schemeClr val="tx1"/>
                </a:solidFill>
              </a:rPr>
              <a:t> (ADA), JP Morgan, P&amp;G, United Airlines and Apple using Matplotlib and Seaborn libraries.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Cryptocurrency is a decentralized digital currency that uses cryptography to secure transactions and do not have a centralized issuing authority (Government or banks).</a:t>
            </a:r>
            <a:endParaRPr lang="en-CA" sz="2000" dirty="0">
              <a:solidFill>
                <a:schemeClr val="tx1"/>
              </a:solidFill>
            </a:endParaRPr>
          </a:p>
          <a:p>
            <a:r>
              <a:rPr lang="en-CA" sz="2000" dirty="0">
                <a:solidFill>
                  <a:schemeClr val="tx1"/>
                </a:solidFill>
              </a:rPr>
              <a:t>We will learn how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Perform data visualization using Seaborn and Matplotlib libraries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Plot single line plot, pie charts and multiple subplots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Plot </a:t>
            </a:r>
            <a:r>
              <a:rPr lang="en-CA" sz="2000" dirty="0" err="1">
                <a:latin typeface="Montserrat" charset="0"/>
              </a:rPr>
              <a:t>pairplot</a:t>
            </a:r>
            <a:r>
              <a:rPr lang="en-CA" sz="2000" dirty="0">
                <a:latin typeface="Montserrat" charset="0"/>
              </a:rPr>
              <a:t> and </a:t>
            </a:r>
            <a:r>
              <a:rPr lang="en-CA" sz="2000" dirty="0" err="1">
                <a:latin typeface="Montserrat" charset="0"/>
              </a:rPr>
              <a:t>countplot</a:t>
            </a:r>
            <a:r>
              <a:rPr lang="en-CA" sz="2000" dirty="0">
                <a:latin typeface="Montserrat" charset="0"/>
              </a:rPr>
              <a:t> using Seaborn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Plot correlations and heatmaps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Plot distribution plot (</a:t>
            </a:r>
            <a:r>
              <a:rPr lang="en-CA" sz="2000" dirty="0" err="1">
                <a:latin typeface="Montserrat" charset="0"/>
              </a:rPr>
              <a:t>distplot</a:t>
            </a:r>
            <a:r>
              <a:rPr lang="en-CA" sz="2000" dirty="0">
                <a:latin typeface="Montserrat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Montserrat" charset="0"/>
              </a:rPr>
              <a:t>Plot Histograms and Scatterplots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CA" sz="2000" dirty="0">
              <a:latin typeface="Montserrat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CA" sz="2000" dirty="0">
              <a:latin typeface="Montserrat" charset="0"/>
            </a:endParaRPr>
          </a:p>
          <a:p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9C9DB3-A0A3-AE5C-CC93-40388241B2C1}"/>
              </a:ext>
            </a:extLst>
          </p:cNvPr>
          <p:cNvSpPr txBox="1"/>
          <p:nvPr/>
        </p:nvSpPr>
        <p:spPr>
          <a:xfrm>
            <a:off x="381000" y="6324600"/>
            <a:ext cx="31699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https://www.rawpixel.com/search/bitcoin%20png?page=1&amp;sort=curated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CA8596-7942-E4F5-0625-0C084A196F1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5F2"/>
              </a:clrFrom>
              <a:clrTo>
                <a:srgbClr val="F5F5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12760" y="1447800"/>
            <a:ext cx="3589552" cy="343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6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BE36A6-37FE-8B7B-4B0D-B5BBEE5F0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59F1F26B-580A-8BE7-C259-32EC6D7C14CC}"/>
              </a:ext>
            </a:extLst>
          </p:cNvPr>
          <p:cNvSpPr txBox="1">
            <a:spLocks/>
          </p:cNvSpPr>
          <p:nvPr/>
        </p:nvSpPr>
        <p:spPr>
          <a:xfrm>
            <a:off x="228600" y="228600"/>
            <a:ext cx="7696200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MATPLOTLIB Vs. SEABORN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DE87F-813E-ABC5-0810-63AB624ED259}"/>
              </a:ext>
            </a:extLst>
          </p:cNvPr>
          <p:cNvSpPr txBox="1"/>
          <p:nvPr/>
        </p:nvSpPr>
        <p:spPr>
          <a:xfrm>
            <a:off x="342129" y="2519622"/>
            <a:ext cx="4826522" cy="361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Matplotlib is a comprehensive library for creating static, animated, and interactive visualizations in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Matplotlib is the godfather of data visualization libraries!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Matplotlib works great with Pandas </a:t>
            </a:r>
            <a:r>
              <a:rPr lang="en-US" dirty="0" err="1"/>
              <a:t>dataFrames</a:t>
            </a:r>
            <a:r>
              <a:rPr lang="en-US" dirty="0"/>
              <a:t>. The plot method on Pandas Series and </a:t>
            </a:r>
            <a:r>
              <a:rPr lang="en-US" dirty="0" err="1"/>
              <a:t>DataFrames</a:t>
            </a:r>
            <a:r>
              <a:rPr lang="en-US" dirty="0"/>
              <a:t> is just a simple wrapper around </a:t>
            </a:r>
            <a:r>
              <a:rPr lang="en-US" dirty="0" err="1"/>
              <a:t>plt.plot</a:t>
            </a:r>
            <a:r>
              <a:rPr lang="en-US" dirty="0"/>
              <a:t>():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 to Library: </a:t>
            </a:r>
            <a:r>
              <a:rPr lang="en-US" dirty="0">
                <a:hlinkClick r:id="rId3"/>
              </a:rPr>
              <a:t>https://matplotlib.org/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4" name="Picture 2" descr="What is matplotlib? - Quora">
            <a:extLst>
              <a:ext uri="{FF2B5EF4-FFF2-40B4-BE49-F238E27FC236}">
                <a16:creationId xmlns:a16="http://schemas.microsoft.com/office/drawing/2014/main" id="{D2AEE5CA-BB1F-D485-6DF7-7060285BD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15" y="1096681"/>
            <a:ext cx="3986536" cy="137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DB9B39-6242-1271-5B0C-6E046B2C07B8}"/>
              </a:ext>
            </a:extLst>
          </p:cNvPr>
          <p:cNvSpPr txBox="1"/>
          <p:nvPr/>
        </p:nvSpPr>
        <p:spPr>
          <a:xfrm>
            <a:off x="809367" y="5442176"/>
            <a:ext cx="6371862" cy="71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9FC844F-C962-A1E2-90A5-C64F256D8011}"/>
              </a:ext>
            </a:extLst>
          </p:cNvPr>
          <p:cNvSpPr txBox="1">
            <a:spLocks/>
          </p:cNvSpPr>
          <p:nvPr/>
        </p:nvSpPr>
        <p:spPr>
          <a:xfrm>
            <a:off x="5687194" y="2508123"/>
            <a:ext cx="49780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atin typeface="Montserrat" charset="0"/>
                <a:ea typeface="Montserrat" charset="0"/>
                <a:cs typeface="Montserrat" charset="0"/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en-US" dirty="0">
                <a:sym typeface="Arial"/>
              </a:rPr>
              <a:t>Seaborn is a data visualization library that sits on top of matplotlib</a:t>
            </a:r>
          </a:p>
          <a:p>
            <a:r>
              <a:rPr lang="en-US" dirty="0">
                <a:sym typeface="Arial"/>
              </a:rPr>
              <a:t>Seaborn offers enhanced features compared to matplotlib, it’s Matplotlib on steroids!</a:t>
            </a:r>
          </a:p>
          <a:p>
            <a:r>
              <a:rPr lang="en-US" dirty="0">
                <a:sym typeface="Arial"/>
              </a:rPr>
              <a:t>Link to Seaborn: </a:t>
            </a:r>
            <a:r>
              <a:rPr lang="en-US" dirty="0">
                <a:sym typeface="Arial"/>
                <a:hlinkClick r:id="rId5"/>
              </a:rPr>
              <a:t>https://seaborn.pydata.org/examples/index.html</a:t>
            </a:r>
            <a:endParaRPr lang="en-US" dirty="0">
              <a:sym typeface="Arial"/>
            </a:endParaRPr>
          </a:p>
          <a:p>
            <a:endParaRPr lang="en-US" dirty="0">
              <a:sym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A1C0B0-4C0E-7FF8-1614-C4D9DE9849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8018" y="1254661"/>
            <a:ext cx="3883011" cy="111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9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BCE93-1F78-67DD-A716-9DAD6D22B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7636" cy="68580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5BDB1BB-BFDF-2516-B4F8-ADD53B5BE287}"/>
              </a:ext>
            </a:extLst>
          </p:cNvPr>
          <p:cNvSpPr txBox="1">
            <a:spLocks/>
          </p:cNvSpPr>
          <p:nvPr/>
        </p:nvSpPr>
        <p:spPr>
          <a:xfrm>
            <a:off x="349997" y="1981200"/>
            <a:ext cx="5740923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DATA VISUALIZATION 101</a:t>
            </a:r>
          </a:p>
        </p:txBody>
      </p:sp>
    </p:spTree>
    <p:extLst>
      <p:ext uri="{BB962C8B-B14F-4D97-AF65-F5344CB8AC3E}">
        <p14:creationId xmlns:p14="http://schemas.microsoft.com/office/powerpoint/2010/main" val="312804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BE36A6-37FE-8B7B-4B0D-B5BBEE5F0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59F1F26B-580A-8BE7-C259-32EC6D7C14CC}"/>
              </a:ext>
            </a:extLst>
          </p:cNvPr>
          <p:cNvSpPr txBox="1">
            <a:spLocks/>
          </p:cNvSpPr>
          <p:nvPr/>
        </p:nvSpPr>
        <p:spPr>
          <a:xfrm>
            <a:off x="228600" y="228600"/>
            <a:ext cx="7696200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RELATIONSHIPS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DB9B39-6242-1271-5B0C-6E046B2C07B8}"/>
              </a:ext>
            </a:extLst>
          </p:cNvPr>
          <p:cNvSpPr txBox="1"/>
          <p:nvPr/>
        </p:nvSpPr>
        <p:spPr>
          <a:xfrm>
            <a:off x="809367" y="5442176"/>
            <a:ext cx="6371862" cy="71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85750" indent="-285750" defTabSz="91440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2" descr="File:Bubble chart.jpg">
            <a:extLst>
              <a:ext uri="{FF2B5EF4-FFF2-40B4-BE49-F238E27FC236}">
                <a16:creationId xmlns:a16="http://schemas.microsoft.com/office/drawing/2014/main" id="{399BB079-2B36-C171-2B19-A2F6D532C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550" y="2311679"/>
            <a:ext cx="3768840" cy="27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65C796-8D79-F03E-0455-0FC6FACD25CA}"/>
              </a:ext>
            </a:extLst>
          </p:cNvPr>
          <p:cNvSpPr txBox="1"/>
          <p:nvPr/>
        </p:nvSpPr>
        <p:spPr>
          <a:xfrm>
            <a:off x="1905049" y="1035362"/>
            <a:ext cx="2837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tx1"/>
                </a:solidFill>
              </a:rPr>
              <a:t>SCATTERPLOT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13A12F-D7F8-C8F7-B9E9-72819911EE06}"/>
              </a:ext>
            </a:extLst>
          </p:cNvPr>
          <p:cNvSpPr txBox="1"/>
          <p:nvPr/>
        </p:nvSpPr>
        <p:spPr>
          <a:xfrm>
            <a:off x="7736521" y="1057320"/>
            <a:ext cx="3039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800" b="1"/>
            </a:lvl1pPr>
          </a:lstStyle>
          <a:p>
            <a:r>
              <a:rPr lang="en-CA" dirty="0">
                <a:solidFill>
                  <a:schemeClr val="tx1"/>
                </a:solidFill>
              </a:rPr>
              <a:t>BUBBLE CHART</a:t>
            </a:r>
          </a:p>
        </p:txBody>
      </p:sp>
      <p:pic>
        <p:nvPicPr>
          <p:cNvPr id="12" name="Picture 4" descr="File:Example of Scatter Plot.jpg">
            <a:extLst>
              <a:ext uri="{FF2B5EF4-FFF2-40B4-BE49-F238E27FC236}">
                <a16:creationId xmlns:a16="http://schemas.microsoft.com/office/drawing/2014/main" id="{897C0B5B-4CC5-3EBD-C736-866C33703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10" y="1967408"/>
            <a:ext cx="4098473" cy="333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77F1C2A-9CAD-510A-A929-231303F574CD}"/>
              </a:ext>
            </a:extLst>
          </p:cNvPr>
          <p:cNvSpPr/>
          <p:nvPr/>
        </p:nvSpPr>
        <p:spPr>
          <a:xfrm>
            <a:off x="451312" y="1444188"/>
            <a:ext cx="52755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i="1" dirty="0">
                <a:solidFill>
                  <a:schemeClr val="tx1"/>
                </a:solidFill>
                <a:latin typeface="Montserrat" charset="0"/>
              </a:rPr>
              <a:t>“Scatterplot demonstrates the relationship between two variables (X, Y)”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167C73-54A6-028E-DC14-0D11BF473CEF}"/>
              </a:ext>
            </a:extLst>
          </p:cNvPr>
          <p:cNvSpPr/>
          <p:nvPr/>
        </p:nvSpPr>
        <p:spPr>
          <a:xfrm>
            <a:off x="6833366" y="1447962"/>
            <a:ext cx="43012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i="1" dirty="0">
                <a:solidFill>
                  <a:schemeClr val="tx1"/>
                </a:solidFill>
                <a:latin typeface="Montserrat" charset="0"/>
              </a:rPr>
              <a:t>“Bubble chart demonstrates the relationship between three variables  (X, Y, Bubble Size)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EBC28A-1733-275F-77AD-2737074BA9CC}"/>
              </a:ext>
            </a:extLst>
          </p:cNvPr>
          <p:cNvSpPr/>
          <p:nvPr/>
        </p:nvSpPr>
        <p:spPr>
          <a:xfrm>
            <a:off x="76200" y="6259497"/>
            <a:ext cx="8524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hlinkClick r:id="rId5"/>
              </a:rPr>
              <a:t>Photo Credit: https://commons.wikimedia.org/wiki/File:Example_of_Scatter_Plot.jpg</a:t>
            </a:r>
            <a:endParaRPr lang="en-CA" sz="1200" dirty="0"/>
          </a:p>
          <a:p>
            <a:r>
              <a:rPr lang="en-CA" sz="1200" dirty="0">
                <a:hlinkClick r:id="rId6"/>
              </a:rPr>
              <a:t>Photo Credit: https://commons.wikimedia.org/wiki/File:Bubble_chart.jpg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73838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3C6F198-B41E-1DC9-DF0C-D00EF4B94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549E14C3-F86A-2D26-2F4B-B7BD2CD5B178}"/>
              </a:ext>
            </a:extLst>
          </p:cNvPr>
          <p:cNvSpPr txBox="1">
            <a:spLocks/>
          </p:cNvSpPr>
          <p:nvPr/>
        </p:nvSpPr>
        <p:spPr>
          <a:xfrm>
            <a:off x="228600" y="228600"/>
            <a:ext cx="7696200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COMPARISONS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10511" y="1191229"/>
            <a:ext cx="23214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tx1"/>
                </a:solidFill>
              </a:rPr>
              <a:t>BAR CHART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24701" y="1132074"/>
            <a:ext cx="2359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800" b="1"/>
            </a:lvl1pPr>
          </a:lstStyle>
          <a:p>
            <a:r>
              <a:rPr lang="en-CA" dirty="0">
                <a:solidFill>
                  <a:schemeClr val="tx1"/>
                </a:solidFill>
              </a:rPr>
              <a:t>LINE CHART</a:t>
            </a:r>
          </a:p>
        </p:txBody>
      </p:sp>
      <p:sp>
        <p:nvSpPr>
          <p:cNvPr id="7" name="Rectangle 6"/>
          <p:cNvSpPr/>
          <p:nvPr/>
        </p:nvSpPr>
        <p:spPr>
          <a:xfrm>
            <a:off x="-158443" y="1809353"/>
            <a:ext cx="52755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i="1" dirty="0">
                <a:solidFill>
                  <a:schemeClr val="tx1"/>
                </a:solidFill>
                <a:latin typeface="Montserrat" charset="0"/>
              </a:rPr>
              <a:t>“Comparing salaries”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8298" y="1544674"/>
            <a:ext cx="43012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i="1" dirty="0">
                <a:solidFill>
                  <a:schemeClr val="tx1"/>
                </a:solidFill>
                <a:latin typeface="Montserrat" charset="0"/>
              </a:rPr>
              <a:t>“Comparing median and average House prices over the years”</a:t>
            </a:r>
          </a:p>
        </p:txBody>
      </p:sp>
      <p:pic>
        <p:nvPicPr>
          <p:cNvPr id="2050" name="Picture 2" descr="productivity statistics bar chart free phot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09" y="1929979"/>
            <a:ext cx="3886208" cy="319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6239212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200" dirty="0">
                <a:hlinkClick r:id="rId5"/>
              </a:rPr>
              <a:t>https://www.needpix.com/photo/89660/productivity-statistics-bar-chart-chart-graph-diagram-results</a:t>
            </a:r>
            <a:endParaRPr lang="en-CA" sz="1200" dirty="0"/>
          </a:p>
          <a:p>
            <a:r>
              <a:rPr lang="en-CA" sz="1200" dirty="0">
                <a:hlinkClick r:id="rId6"/>
              </a:rPr>
              <a:t>https://commons.wikimedia.org/wiki/File:Median_and_Average_Sales_Prices_of_New_Homes_Sold_in_the_US_1963-2010_Monthly.png</a:t>
            </a:r>
            <a:endParaRPr lang="en-CA" sz="1200" dirty="0"/>
          </a:p>
        </p:txBody>
      </p:sp>
      <p:pic>
        <p:nvPicPr>
          <p:cNvPr id="2052" name="Picture 4" descr="Image result for house pric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590015"/>
            <a:ext cx="5010707" cy="2622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rot="19038399">
            <a:off x="492992" y="5511084"/>
            <a:ext cx="113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Employee #1</a:t>
            </a:r>
          </a:p>
        </p:txBody>
      </p:sp>
      <p:sp>
        <p:nvSpPr>
          <p:cNvPr id="16" name="TextBox 15"/>
          <p:cNvSpPr txBox="1"/>
          <p:nvPr/>
        </p:nvSpPr>
        <p:spPr>
          <a:xfrm rot="19038399">
            <a:off x="1770493" y="5584643"/>
            <a:ext cx="113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Employee #3</a:t>
            </a:r>
          </a:p>
        </p:txBody>
      </p:sp>
      <p:sp>
        <p:nvSpPr>
          <p:cNvPr id="17" name="TextBox 16"/>
          <p:cNvSpPr txBox="1"/>
          <p:nvPr/>
        </p:nvSpPr>
        <p:spPr>
          <a:xfrm rot="19038399">
            <a:off x="1166599" y="5529555"/>
            <a:ext cx="113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Employee #2</a:t>
            </a:r>
          </a:p>
        </p:txBody>
      </p:sp>
      <p:sp>
        <p:nvSpPr>
          <p:cNvPr id="18" name="TextBox 17"/>
          <p:cNvSpPr txBox="1"/>
          <p:nvPr/>
        </p:nvSpPr>
        <p:spPr>
          <a:xfrm rot="19038399">
            <a:off x="2471899" y="5529556"/>
            <a:ext cx="113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Employee #4</a:t>
            </a:r>
          </a:p>
        </p:txBody>
      </p:sp>
      <p:sp>
        <p:nvSpPr>
          <p:cNvPr id="19" name="TextBox 18"/>
          <p:cNvSpPr txBox="1"/>
          <p:nvPr/>
        </p:nvSpPr>
        <p:spPr>
          <a:xfrm rot="19038399">
            <a:off x="3160272" y="5547865"/>
            <a:ext cx="1138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/>
              <a:t>Employee #5</a:t>
            </a:r>
          </a:p>
        </p:txBody>
      </p:sp>
    </p:spTree>
    <p:extLst>
      <p:ext uri="{BB962C8B-B14F-4D97-AF65-F5344CB8AC3E}">
        <p14:creationId xmlns:p14="http://schemas.microsoft.com/office/powerpoint/2010/main" val="2688397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F192227-9B33-7E2C-F06C-A90B82B43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027C6E3D-21E4-D6DB-01D7-729EC9999E24}"/>
              </a:ext>
            </a:extLst>
          </p:cNvPr>
          <p:cNvSpPr txBox="1">
            <a:spLocks/>
          </p:cNvSpPr>
          <p:nvPr/>
        </p:nvSpPr>
        <p:spPr>
          <a:xfrm>
            <a:off x="228600" y="228600"/>
            <a:ext cx="7696200" cy="1027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DISTRIBUTIONS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1014" y="1090461"/>
            <a:ext cx="261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 dirty="0">
                <a:solidFill>
                  <a:schemeClr val="tx1"/>
                </a:solidFill>
              </a:rPr>
              <a:t>HISTOGRAMS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86112" y="1044113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2800" b="1"/>
            </a:lvl1pPr>
          </a:lstStyle>
          <a:p>
            <a:r>
              <a:rPr lang="en-CA" dirty="0">
                <a:solidFill>
                  <a:schemeClr val="tx1"/>
                </a:solidFill>
              </a:rPr>
              <a:t>BOX PLOT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91D677-47B1-4DC6-A698-EBC21FF659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48" t="44647" r="23578"/>
          <a:stretch/>
        </p:blipFill>
        <p:spPr>
          <a:xfrm>
            <a:off x="203200" y="1613681"/>
            <a:ext cx="6136410" cy="3902864"/>
          </a:xfrm>
          <a:prstGeom prst="rect">
            <a:avLst/>
          </a:prstGeom>
        </p:spPr>
      </p:pic>
      <p:pic>
        <p:nvPicPr>
          <p:cNvPr id="21" name="Picture 2" descr="File:Elements of a boxplot en.svg">
            <a:extLst>
              <a:ext uri="{FF2B5EF4-FFF2-40B4-BE49-F238E27FC236}">
                <a16:creationId xmlns:a16="http://schemas.microsoft.com/office/drawing/2014/main" id="{A97079E1-274C-4D25-B3DA-D0303CE56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840" y="1676400"/>
            <a:ext cx="6214960" cy="24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5588A97-F195-40C5-953F-79EF6C31A81E}"/>
              </a:ext>
            </a:extLst>
          </p:cNvPr>
          <p:cNvSpPr/>
          <p:nvPr/>
        </p:nvSpPr>
        <p:spPr>
          <a:xfrm>
            <a:off x="76200" y="6352401"/>
            <a:ext cx="96869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hlinkClick r:id="rId6"/>
              </a:rPr>
              <a:t>Photo Credit: https://commons.wikimedia.org/wiki/File:Elements_of_a_boxplot_en.svg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95302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4709</TotalTime>
  <Words>921</Words>
  <Application>Microsoft Office PowerPoint</Application>
  <PresentationFormat>Widescreen</PresentationFormat>
  <Paragraphs>82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Montserrat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Ryan (FCA)</dc:creator>
  <cp:lastModifiedBy>ryanahmedaly@outlook.com</cp:lastModifiedBy>
  <cp:revision>486</cp:revision>
  <cp:lastPrinted>2015-02-18T03:35:51Z</cp:lastPrinted>
  <dcterms:created xsi:type="dcterms:W3CDTF">2006-08-16T00:00:00Z</dcterms:created>
  <dcterms:modified xsi:type="dcterms:W3CDTF">2022-07-08T19:15:44Z</dcterms:modified>
</cp:coreProperties>
</file>