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1"/>
  </p:sldMasterIdLst>
  <p:notesMasterIdLst>
    <p:notesMasterId r:id="rId20"/>
  </p:notesMasterIdLst>
  <p:sldIdLst>
    <p:sldId id="423" r:id="rId2"/>
    <p:sldId id="1313" r:id="rId3"/>
    <p:sldId id="1341" r:id="rId4"/>
    <p:sldId id="424" r:id="rId5"/>
    <p:sldId id="270" r:id="rId6"/>
    <p:sldId id="267" r:id="rId7"/>
    <p:sldId id="1334" r:id="rId8"/>
    <p:sldId id="930" r:id="rId9"/>
    <p:sldId id="902" r:id="rId10"/>
    <p:sldId id="1335" r:id="rId11"/>
    <p:sldId id="1326" r:id="rId12"/>
    <p:sldId id="1328" r:id="rId13"/>
    <p:sldId id="1329" r:id="rId14"/>
    <p:sldId id="1330" r:id="rId15"/>
    <p:sldId id="1339" r:id="rId16"/>
    <p:sldId id="1316" r:id="rId17"/>
    <p:sldId id="1340" r:id="rId18"/>
    <p:sldId id="1332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Ryan" initials="DR" lastIdx="1" clrIdx="0">
    <p:extLst>
      <p:ext uri="{19B8F6BF-5375-455C-9EA6-DF929625EA0E}">
        <p15:presenceInfo xmlns:p15="http://schemas.microsoft.com/office/powerpoint/2012/main" userId="Dr.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43B"/>
    <a:srgbClr val="EF253C"/>
    <a:srgbClr val="F0F0F0"/>
    <a:srgbClr val="FFFFFF"/>
    <a:srgbClr val="4472C4"/>
    <a:srgbClr val="6AA50B"/>
    <a:srgbClr val="E2D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5" autoAdjust="0"/>
    <p:restoredTop sz="95141" autoAdjust="0"/>
  </p:normalViewPr>
  <p:slideViewPr>
    <p:cSldViewPr>
      <p:cViewPr varScale="1">
        <p:scale>
          <a:sx n="84" d="100"/>
          <a:sy n="84" d="100"/>
        </p:scale>
        <p:origin x="50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9E6513-A15F-4AEC-8B7E-C836281F9405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045EDB4D-0419-4355-A50C-90D1B818C81F}">
      <dgm:prSet phldrT="[Text]"/>
      <dgm:spPr/>
      <dgm:t>
        <a:bodyPr/>
        <a:lstStyle/>
        <a:p>
          <a:pPr algn="ctr">
            <a:buClr>
              <a:srgbClr val="000000"/>
            </a:buClr>
            <a:buFont typeface="+mj-lt"/>
            <a:buAutoNum type="arabicPeriod"/>
          </a:pPr>
          <a:r>
            <a:rPr lang="en-US" b="1" dirty="0">
              <a:latin typeface="Montserrat" panose="00000500000000000000" pitchFamily="2" charset="0"/>
              <a:cs typeface="Arial"/>
              <a:sym typeface="Arial"/>
            </a:rPr>
            <a:t>Grid Search </a:t>
          </a:r>
          <a:endParaRPr lang="en-US" dirty="0"/>
        </a:p>
      </dgm:t>
    </dgm:pt>
    <dgm:pt modelId="{010CCE1A-F099-4737-A9ED-7214439DE999}" type="parTrans" cxnId="{EDCA2E6F-079C-4F63-A7E6-602F50E9517E}">
      <dgm:prSet/>
      <dgm:spPr/>
      <dgm:t>
        <a:bodyPr/>
        <a:lstStyle/>
        <a:p>
          <a:pPr algn="ctr"/>
          <a:endParaRPr lang="en-US"/>
        </a:p>
      </dgm:t>
    </dgm:pt>
    <dgm:pt modelId="{5587D9FD-E121-4327-A628-B07823CF0675}" type="sibTrans" cxnId="{EDCA2E6F-079C-4F63-A7E6-602F50E9517E}">
      <dgm:prSet/>
      <dgm:spPr/>
      <dgm:t>
        <a:bodyPr/>
        <a:lstStyle/>
        <a:p>
          <a:pPr algn="ctr"/>
          <a:endParaRPr lang="en-US"/>
        </a:p>
      </dgm:t>
    </dgm:pt>
    <dgm:pt modelId="{D45000BB-2F72-4DEF-A06D-CFD42AE7A89A}">
      <dgm:prSet/>
      <dgm:spPr/>
      <dgm:t>
        <a:bodyPr/>
        <a:lstStyle/>
        <a:p>
          <a:pPr algn="ctr"/>
          <a:r>
            <a:rPr lang="en-US" b="1" dirty="0">
              <a:latin typeface="Montserrat" panose="00000500000000000000" pitchFamily="2" charset="0"/>
              <a:cs typeface="Arial"/>
              <a:sym typeface="Arial"/>
            </a:rPr>
            <a:t>Randomized Search</a:t>
          </a:r>
        </a:p>
      </dgm:t>
    </dgm:pt>
    <dgm:pt modelId="{CA4DD465-42AD-4B77-B7EA-F119B68DBF20}" type="parTrans" cxnId="{6B9B5308-FC23-47C4-88D9-3231066730D1}">
      <dgm:prSet/>
      <dgm:spPr/>
      <dgm:t>
        <a:bodyPr/>
        <a:lstStyle/>
        <a:p>
          <a:pPr algn="ctr"/>
          <a:endParaRPr lang="en-US"/>
        </a:p>
      </dgm:t>
    </dgm:pt>
    <dgm:pt modelId="{77C51FF1-60AB-4473-8562-ED0B89FD7264}" type="sibTrans" cxnId="{6B9B5308-FC23-47C4-88D9-3231066730D1}">
      <dgm:prSet/>
      <dgm:spPr/>
      <dgm:t>
        <a:bodyPr/>
        <a:lstStyle/>
        <a:p>
          <a:pPr algn="ctr"/>
          <a:endParaRPr lang="en-US"/>
        </a:p>
      </dgm:t>
    </dgm:pt>
    <dgm:pt modelId="{6415907C-70DA-4960-97D8-E0A80E869257}">
      <dgm:prSet/>
      <dgm:spPr/>
      <dgm:t>
        <a:bodyPr/>
        <a:lstStyle/>
        <a:p>
          <a:pPr algn="ctr"/>
          <a:r>
            <a:rPr lang="en-US" b="1" dirty="0">
              <a:latin typeface="Montserrat" panose="00000500000000000000" pitchFamily="2" charset="0"/>
              <a:cs typeface="Arial"/>
              <a:sym typeface="Arial"/>
            </a:rPr>
            <a:t>Bayesian Optimization</a:t>
          </a:r>
        </a:p>
      </dgm:t>
    </dgm:pt>
    <dgm:pt modelId="{053D5F0A-5238-4A24-8D10-B80FFDC1D0F4}" type="parTrans" cxnId="{3974B5A6-2646-4AA8-B958-D0586D34C147}">
      <dgm:prSet/>
      <dgm:spPr/>
      <dgm:t>
        <a:bodyPr/>
        <a:lstStyle/>
        <a:p>
          <a:pPr algn="ctr"/>
          <a:endParaRPr lang="en-US"/>
        </a:p>
      </dgm:t>
    </dgm:pt>
    <dgm:pt modelId="{1B714B84-A77B-45A8-80B6-11247F0A3E96}" type="sibTrans" cxnId="{3974B5A6-2646-4AA8-B958-D0586D34C147}">
      <dgm:prSet/>
      <dgm:spPr/>
      <dgm:t>
        <a:bodyPr/>
        <a:lstStyle/>
        <a:p>
          <a:pPr algn="ctr"/>
          <a:endParaRPr lang="en-US"/>
        </a:p>
      </dgm:t>
    </dgm:pt>
    <dgm:pt modelId="{353A4586-49EA-4D83-8AB9-D9977C87AA97}" type="pres">
      <dgm:prSet presAssocID="{EC9E6513-A15F-4AEC-8B7E-C836281F9405}" presName="linear" presStyleCnt="0">
        <dgm:presLayoutVars>
          <dgm:animLvl val="lvl"/>
          <dgm:resizeHandles val="exact"/>
        </dgm:presLayoutVars>
      </dgm:prSet>
      <dgm:spPr/>
    </dgm:pt>
    <dgm:pt modelId="{1D5342E4-E03B-459E-880A-F15D58568F17}" type="pres">
      <dgm:prSet presAssocID="{045EDB4D-0419-4355-A50C-90D1B818C81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E97334-873E-4474-A390-C69FEBC3B643}" type="pres">
      <dgm:prSet presAssocID="{5587D9FD-E121-4327-A628-B07823CF0675}" presName="spacer" presStyleCnt="0"/>
      <dgm:spPr/>
    </dgm:pt>
    <dgm:pt modelId="{53F3F7A1-2D25-460D-BA92-C97BFEEEB562}" type="pres">
      <dgm:prSet presAssocID="{D45000BB-2F72-4DEF-A06D-CFD42AE7A8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54DD77-FF5E-4BC8-8601-3982D36B4DA8}" type="pres">
      <dgm:prSet presAssocID="{77C51FF1-60AB-4473-8562-ED0B89FD7264}" presName="spacer" presStyleCnt="0"/>
      <dgm:spPr/>
    </dgm:pt>
    <dgm:pt modelId="{3C6CD4CF-31EC-4C45-8B33-5A1F897328DF}" type="pres">
      <dgm:prSet presAssocID="{6415907C-70DA-4960-97D8-E0A80E86925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B9B5308-FC23-47C4-88D9-3231066730D1}" srcId="{EC9E6513-A15F-4AEC-8B7E-C836281F9405}" destId="{D45000BB-2F72-4DEF-A06D-CFD42AE7A89A}" srcOrd="1" destOrd="0" parTransId="{CA4DD465-42AD-4B77-B7EA-F119B68DBF20}" sibTransId="{77C51FF1-60AB-4473-8562-ED0B89FD7264}"/>
    <dgm:cxn modelId="{234E8224-CF4C-4933-B1F8-6136F0C20D2A}" type="presOf" srcId="{045EDB4D-0419-4355-A50C-90D1B818C81F}" destId="{1D5342E4-E03B-459E-880A-F15D58568F17}" srcOrd="0" destOrd="0" presId="urn:microsoft.com/office/officeart/2005/8/layout/vList2"/>
    <dgm:cxn modelId="{EDCA2E6F-079C-4F63-A7E6-602F50E9517E}" srcId="{EC9E6513-A15F-4AEC-8B7E-C836281F9405}" destId="{045EDB4D-0419-4355-A50C-90D1B818C81F}" srcOrd="0" destOrd="0" parTransId="{010CCE1A-F099-4737-A9ED-7214439DE999}" sibTransId="{5587D9FD-E121-4327-A628-B07823CF0675}"/>
    <dgm:cxn modelId="{27499495-CC03-4AB3-9015-BA9AFC42217C}" type="presOf" srcId="{6415907C-70DA-4960-97D8-E0A80E869257}" destId="{3C6CD4CF-31EC-4C45-8B33-5A1F897328DF}" srcOrd="0" destOrd="0" presId="urn:microsoft.com/office/officeart/2005/8/layout/vList2"/>
    <dgm:cxn modelId="{4C8AF29C-CEBA-415C-B864-194437BA0811}" type="presOf" srcId="{EC9E6513-A15F-4AEC-8B7E-C836281F9405}" destId="{353A4586-49EA-4D83-8AB9-D9977C87AA97}" srcOrd="0" destOrd="0" presId="urn:microsoft.com/office/officeart/2005/8/layout/vList2"/>
    <dgm:cxn modelId="{3974B5A6-2646-4AA8-B958-D0586D34C147}" srcId="{EC9E6513-A15F-4AEC-8B7E-C836281F9405}" destId="{6415907C-70DA-4960-97D8-E0A80E869257}" srcOrd="2" destOrd="0" parTransId="{053D5F0A-5238-4A24-8D10-B80FFDC1D0F4}" sibTransId="{1B714B84-A77B-45A8-80B6-11247F0A3E96}"/>
    <dgm:cxn modelId="{CFF9DDD9-8274-4E0E-AB77-2418D5CFE421}" type="presOf" srcId="{D45000BB-2F72-4DEF-A06D-CFD42AE7A89A}" destId="{53F3F7A1-2D25-460D-BA92-C97BFEEEB562}" srcOrd="0" destOrd="0" presId="urn:microsoft.com/office/officeart/2005/8/layout/vList2"/>
    <dgm:cxn modelId="{D30B54FD-6F44-4C94-B2D4-7CF7E10752E8}" type="presParOf" srcId="{353A4586-49EA-4D83-8AB9-D9977C87AA97}" destId="{1D5342E4-E03B-459E-880A-F15D58568F17}" srcOrd="0" destOrd="0" presId="urn:microsoft.com/office/officeart/2005/8/layout/vList2"/>
    <dgm:cxn modelId="{5E40DEB6-F623-4A95-B981-4B0E284EA98C}" type="presParOf" srcId="{353A4586-49EA-4D83-8AB9-D9977C87AA97}" destId="{A5E97334-873E-4474-A390-C69FEBC3B643}" srcOrd="1" destOrd="0" presId="urn:microsoft.com/office/officeart/2005/8/layout/vList2"/>
    <dgm:cxn modelId="{A61E946C-FC60-489E-A4FC-31F3F5D1DF0F}" type="presParOf" srcId="{353A4586-49EA-4D83-8AB9-D9977C87AA97}" destId="{53F3F7A1-2D25-460D-BA92-C97BFEEEB562}" srcOrd="2" destOrd="0" presId="urn:microsoft.com/office/officeart/2005/8/layout/vList2"/>
    <dgm:cxn modelId="{47511CD7-9014-4414-BC5B-C6EF0E4C3D6C}" type="presParOf" srcId="{353A4586-49EA-4D83-8AB9-D9977C87AA97}" destId="{C654DD77-FF5E-4BC8-8601-3982D36B4DA8}" srcOrd="3" destOrd="0" presId="urn:microsoft.com/office/officeart/2005/8/layout/vList2"/>
    <dgm:cxn modelId="{462423EF-C69F-48D3-AAE8-76A01F90AEF5}" type="presParOf" srcId="{353A4586-49EA-4D83-8AB9-D9977C87AA97}" destId="{3C6CD4CF-31EC-4C45-8B33-5A1F897328D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5342E4-E03B-459E-880A-F15D58568F17}">
      <dsp:nvSpPr>
        <dsp:cNvPr id="0" name=""/>
        <dsp:cNvSpPr/>
      </dsp:nvSpPr>
      <dsp:spPr>
        <a:xfrm>
          <a:off x="0" y="467940"/>
          <a:ext cx="6225730" cy="9336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+mj-lt"/>
            <a:buNone/>
          </a:pPr>
          <a:r>
            <a:rPr lang="en-US" sz="3800" b="1" kern="1200" dirty="0">
              <a:latin typeface="Montserrat" panose="00000500000000000000" pitchFamily="2" charset="0"/>
              <a:cs typeface="Arial"/>
              <a:sym typeface="Arial"/>
            </a:rPr>
            <a:t>Grid Search </a:t>
          </a:r>
          <a:endParaRPr lang="en-US" sz="3800" kern="1200" dirty="0"/>
        </a:p>
      </dsp:txBody>
      <dsp:txXfrm>
        <a:off x="45578" y="513518"/>
        <a:ext cx="6134574" cy="842504"/>
      </dsp:txXfrm>
    </dsp:sp>
    <dsp:sp modelId="{53F3F7A1-2D25-460D-BA92-C97BFEEEB562}">
      <dsp:nvSpPr>
        <dsp:cNvPr id="0" name=""/>
        <dsp:cNvSpPr/>
      </dsp:nvSpPr>
      <dsp:spPr>
        <a:xfrm>
          <a:off x="0" y="1511039"/>
          <a:ext cx="6225730" cy="9336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Montserrat" panose="00000500000000000000" pitchFamily="2" charset="0"/>
              <a:cs typeface="Arial"/>
              <a:sym typeface="Arial"/>
            </a:rPr>
            <a:t>Randomized Search</a:t>
          </a:r>
        </a:p>
      </dsp:txBody>
      <dsp:txXfrm>
        <a:off x="45578" y="1556617"/>
        <a:ext cx="6134574" cy="842504"/>
      </dsp:txXfrm>
    </dsp:sp>
    <dsp:sp modelId="{3C6CD4CF-31EC-4C45-8B33-5A1F897328DF}">
      <dsp:nvSpPr>
        <dsp:cNvPr id="0" name=""/>
        <dsp:cNvSpPr/>
      </dsp:nvSpPr>
      <dsp:spPr>
        <a:xfrm>
          <a:off x="0" y="2554139"/>
          <a:ext cx="6225730" cy="9336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Montserrat" panose="00000500000000000000" pitchFamily="2" charset="0"/>
              <a:cs typeface="Arial"/>
              <a:sym typeface="Arial"/>
            </a:rPr>
            <a:t>Bayesian Optimization</a:t>
          </a:r>
        </a:p>
      </dsp:txBody>
      <dsp:txXfrm>
        <a:off x="45578" y="2599717"/>
        <a:ext cx="6134574" cy="842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2022-07-04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8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9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3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1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04.07.2022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ike-rental-bikes-rent-pay-228438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Non-Convex_Objective_Function.gi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E631E-4923-1F18-A6A7-DC210F78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804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6565717-A4C5-EDF5-1273-D345F599858F}"/>
              </a:ext>
            </a:extLst>
          </p:cNvPr>
          <p:cNvSpPr txBox="1">
            <a:spLocks/>
          </p:cNvSpPr>
          <p:nvPr/>
        </p:nvSpPr>
        <p:spPr>
          <a:xfrm>
            <a:off x="339128" y="1600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 WEEK </a:t>
            </a:r>
          </a:p>
          <a:p>
            <a:pPr algn="l"/>
            <a:r>
              <a:rPr lang="en-US" sz="4000" dirty="0">
                <a:solidFill>
                  <a:srgbClr val="FFFF00"/>
                </a:solidFill>
                <a:latin typeface="Montserrat" charset="0"/>
                <a:ea typeface="Montserrat" charset="0"/>
                <a:cs typeface="Montserrat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08257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228601" y="1752600"/>
            <a:ext cx="4800599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MODEL TUNING/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OPTIMIZATION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018770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25F14D-ABD4-944C-3230-4E90BE32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725-EF7A-5652-7BF3-7D84C6A7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86" y="1170911"/>
            <a:ext cx="11707028" cy="400110"/>
          </a:xfr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  <a:sym typeface="Arial"/>
              </a:rPr>
              <a:t>Three widely adopted strategies are as follows: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B144E4-0E4B-4270-AF37-C9A1DD7BC6EF}"/>
              </a:ext>
            </a:extLst>
          </p:cNvPr>
          <p:cNvSpPr txBox="1">
            <a:spLocks/>
          </p:cNvSpPr>
          <p:nvPr/>
        </p:nvSpPr>
        <p:spPr>
          <a:xfrm>
            <a:off x="152400" y="152311"/>
            <a:ext cx="10251141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MODEL OPTIMIZATION STRATEGIES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38F0C82-023F-705C-8D4B-C317B1209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996694"/>
              </p:ext>
            </p:extLst>
          </p:nvPr>
        </p:nvGraphicFramePr>
        <p:xfrm>
          <a:off x="2790082" y="1679187"/>
          <a:ext cx="6225731" cy="3955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560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FA9E41-126C-942A-799D-48B81DFB1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EFA6B-C90C-ABAF-7D32-011E28EF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124200"/>
            <a:ext cx="8279273" cy="30231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05F26-F0DB-F2CB-F4EB-FA467950D973}"/>
              </a:ext>
            </a:extLst>
          </p:cNvPr>
          <p:cNvSpPr txBox="1"/>
          <p:nvPr/>
        </p:nvSpPr>
        <p:spPr>
          <a:xfrm>
            <a:off x="225766" y="1185208"/>
            <a:ext cx="11156995" cy="193899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defTabSz="914400" eaLnBrk="1" latinLnBrk="0" hangingPunct="1">
              <a:buFont typeface="Arial" panose="020B0604020202020204" pitchFamily="34" charset="0"/>
              <a:buChar char="•"/>
              <a:defRPr sz="2000" kern="1200">
                <a:latin typeface="Montserrat" panose="00000500000000000000" pitchFamily="2" charset="0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GridSearch</a:t>
            </a:r>
            <a:r>
              <a:rPr lang="en-US" dirty="0"/>
              <a:t> performs exhaustive search over a specified list of parameters.</a:t>
            </a:r>
          </a:p>
          <a:p>
            <a:r>
              <a:rPr lang="en-US" dirty="0"/>
              <a:t>You provide the algorithm with the hyperparameters you’d like to experiment with and the values we want to try out. </a:t>
            </a:r>
          </a:p>
          <a:p>
            <a:r>
              <a:rPr lang="en-US" dirty="0"/>
              <a:t>Note that you will have the following number of combinations: 3 * 3 * 3 * 2 = 54.</a:t>
            </a:r>
          </a:p>
          <a:p>
            <a:r>
              <a:rPr lang="en-US" dirty="0"/>
              <a:t>We will run each combination 5 times since we set the </a:t>
            </a:r>
            <a:r>
              <a:rPr lang="en-US" dirty="0" err="1"/>
              <a:t>crossvalidation</a:t>
            </a:r>
            <a:r>
              <a:rPr lang="en-US" dirty="0"/>
              <a:t> = 5.</a:t>
            </a:r>
          </a:p>
          <a:p>
            <a:r>
              <a:rPr lang="en-US" dirty="0"/>
              <a:t>Total number of runs = 54 * 5 = 270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DE0F80-3F7E-47AF-AC0D-7BD4A65EC2B7}"/>
              </a:ext>
            </a:extLst>
          </p:cNvPr>
          <p:cNvSpPr txBox="1">
            <a:spLocks/>
          </p:cNvSpPr>
          <p:nvPr/>
        </p:nvSpPr>
        <p:spPr>
          <a:xfrm>
            <a:off x="200366" y="261610"/>
            <a:ext cx="8687770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1. GRIDSEARCH</a:t>
            </a:r>
          </a:p>
        </p:txBody>
      </p:sp>
    </p:spTree>
    <p:extLst>
      <p:ext uri="{BB962C8B-B14F-4D97-AF65-F5344CB8AC3E}">
        <p14:creationId xmlns:p14="http://schemas.microsoft.com/office/powerpoint/2010/main" val="355517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2BF89-2A5B-4EFB-385E-63669412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05F26-F0DB-F2CB-F4EB-FA467950D973}"/>
              </a:ext>
            </a:extLst>
          </p:cNvPr>
          <p:cNvSpPr txBox="1"/>
          <p:nvPr/>
        </p:nvSpPr>
        <p:spPr>
          <a:xfrm>
            <a:off x="200366" y="1254661"/>
            <a:ext cx="11156995" cy="132343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defTabSz="914400" eaLnBrk="1" latinLnBrk="0" hangingPunct="1">
              <a:buFont typeface="Arial" panose="020B0604020202020204" pitchFamily="34" charset="0"/>
              <a:buChar char="•"/>
              <a:defRPr sz="2000" kern="1200">
                <a:latin typeface="Montserrat" panose="00000500000000000000" pitchFamily="2" charset="0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Grid search works great if the number of combinations are limited. </a:t>
            </a:r>
          </a:p>
          <a:p>
            <a:r>
              <a:rPr lang="en-US" dirty="0"/>
              <a:t>In scenarios when the search space is large, </a:t>
            </a:r>
            <a:r>
              <a:rPr lang="en-US" dirty="0" err="1"/>
              <a:t>RandomizedSearchCV</a:t>
            </a:r>
            <a:r>
              <a:rPr lang="en-US" dirty="0"/>
              <a:t> is preferred.</a:t>
            </a:r>
          </a:p>
          <a:p>
            <a:r>
              <a:rPr lang="en-US" dirty="0"/>
              <a:t>The algorithm works by evaluating a select few numbers of random combinations.</a:t>
            </a:r>
          </a:p>
          <a:p>
            <a:r>
              <a:rPr lang="en-US" dirty="0"/>
              <a:t>You have the freedom and control over the number of iterations.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DE0F80-3F7E-47AF-AC0D-7BD4A65EC2B7}"/>
              </a:ext>
            </a:extLst>
          </p:cNvPr>
          <p:cNvSpPr txBox="1">
            <a:spLocks/>
          </p:cNvSpPr>
          <p:nvPr/>
        </p:nvSpPr>
        <p:spPr>
          <a:xfrm>
            <a:off x="200366" y="261610"/>
            <a:ext cx="8687770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2. RANDOMIZED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62D45-7DBC-224E-77E2-F39D6700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90800"/>
            <a:ext cx="7077445" cy="360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3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2A920-C7AD-7FEF-697E-91765CCE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05F26-F0DB-F2CB-F4EB-FA467950D973}"/>
              </a:ext>
            </a:extLst>
          </p:cNvPr>
          <p:cNvSpPr txBox="1"/>
          <p:nvPr/>
        </p:nvSpPr>
        <p:spPr>
          <a:xfrm>
            <a:off x="238466" y="1114151"/>
            <a:ext cx="11648734" cy="2246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defTabSz="914400" eaLnBrk="1" latinLnBrk="0" hangingPunct="1">
              <a:buFont typeface="Arial" panose="020B0604020202020204" pitchFamily="34" charset="0"/>
              <a:buChar char="•"/>
              <a:defRPr sz="2000" kern="1200">
                <a:latin typeface="Montserrat" panose="00000500000000000000" pitchFamily="2" charset="0"/>
                <a:ea typeface="+mn-ea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Bayesian optimization overcomes the drawbacks of random search algorithms by exploring search spaces in a more efficient manner. </a:t>
            </a:r>
          </a:p>
          <a:p>
            <a:r>
              <a:rPr lang="en-US" dirty="0"/>
              <a:t>If a region in the search space appears to be promising (i.e.: resulted in a small error), this region should be explored more which increases the chances of achieving better performance! </a:t>
            </a:r>
          </a:p>
          <a:p>
            <a:r>
              <a:rPr lang="en-US" dirty="0"/>
              <a:t>You will need to specify the parameters search space.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DE0F80-3F7E-47AF-AC0D-7BD4A65EC2B7}"/>
              </a:ext>
            </a:extLst>
          </p:cNvPr>
          <p:cNvSpPr txBox="1">
            <a:spLocks/>
          </p:cNvSpPr>
          <p:nvPr/>
        </p:nvSpPr>
        <p:spPr>
          <a:xfrm>
            <a:off x="200366" y="261610"/>
            <a:ext cx="8687770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3. BAYESIAN OPTIMIZATION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C66DC-8CA6-88B5-0CC9-D0695963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048000"/>
            <a:ext cx="7848600" cy="30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96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228600" y="1905000"/>
            <a:ext cx="6400799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MODEL OPTIMIZATION DEMO</a:t>
            </a:r>
          </a:p>
        </p:txBody>
      </p:sp>
    </p:spTree>
    <p:extLst>
      <p:ext uri="{BB962C8B-B14F-4D97-AF65-F5344CB8AC3E}">
        <p14:creationId xmlns:p14="http://schemas.microsoft.com/office/powerpoint/2010/main" val="190590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75639-5A36-76E1-BD52-93F4CC2B0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BF8294-EF8D-4D76-AAB1-1E5068A3F5C4}"/>
              </a:ext>
            </a:extLst>
          </p:cNvPr>
          <p:cNvSpPr txBox="1">
            <a:spLocks/>
          </p:cNvSpPr>
          <p:nvPr/>
        </p:nvSpPr>
        <p:spPr>
          <a:xfrm>
            <a:off x="152399" y="273160"/>
            <a:ext cx="11201401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HYPERPARAMETERS OPTIMIZATION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39E5B-3ACA-DC9F-23F6-2BD70FC9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295400"/>
            <a:ext cx="9677400" cy="45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5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04800" y="1752600"/>
            <a:ext cx="41148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FINAL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731980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FE7AE1-5836-9D57-074C-457FB0AC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ts val="1000"/>
              </a:spcBef>
              <a:defRPr sz="3600">
                <a:solidFill>
                  <a:schemeClr val="bg1"/>
                </a:solidFill>
                <a:latin typeface="Montserrat" charset="0"/>
              </a:defRPr>
            </a:lvl1pPr>
          </a:lstStyle>
          <a:p>
            <a:r>
              <a:rPr lang="en-CA" dirty="0"/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481628" y="1136064"/>
            <a:ext cx="11281196" cy="4585871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Using the used car prices dataset included in the course package, perform the following:</a:t>
            </a:r>
          </a:p>
          <a:p>
            <a:r>
              <a:rPr lang="en-US" sz="1800" dirty="0"/>
              <a:t>1. Load the “</a:t>
            </a:r>
            <a:r>
              <a:rPr lang="en-US" sz="1800" i="1" dirty="0"/>
              <a:t>used_car_price.csv</a:t>
            </a:r>
            <a:r>
              <a:rPr lang="en-US" sz="1800" dirty="0"/>
              <a:t>” dataset </a:t>
            </a:r>
          </a:p>
          <a:p>
            <a:r>
              <a:rPr lang="en-US" sz="1800" dirty="0"/>
              <a:t>3. Split the data into 75% for training and 25% for testing </a:t>
            </a:r>
          </a:p>
          <a:p>
            <a:r>
              <a:rPr lang="en-US" sz="1800" dirty="0"/>
              <a:t>4. Train an XG-Boost model in Scikit-Learn</a:t>
            </a:r>
          </a:p>
          <a:p>
            <a:r>
              <a:rPr lang="en-US" sz="1800" dirty="0"/>
              <a:t>5. Assess trained XG-Boost model performance using RMSE and R2 </a:t>
            </a:r>
          </a:p>
          <a:p>
            <a:r>
              <a:rPr lang="en-US" sz="1800" dirty="0"/>
              <a:t>6. Perform hyperparameters optimization using </a:t>
            </a:r>
            <a:r>
              <a:rPr lang="en-US" sz="1800" dirty="0" err="1"/>
              <a:t>GridSearch</a:t>
            </a:r>
            <a:r>
              <a:rPr lang="en-US" sz="1800" dirty="0"/>
              <a:t>, choose any reasonable values for </a:t>
            </a:r>
            <a:r>
              <a:rPr lang="en-US" sz="1800" dirty="0" err="1"/>
              <a:t>max_depth</a:t>
            </a:r>
            <a:r>
              <a:rPr lang="en-US" sz="1800" dirty="0"/>
              <a:t>, </a:t>
            </a:r>
            <a:r>
              <a:rPr lang="en-US" sz="1800" dirty="0" err="1"/>
              <a:t>learning_rate</a:t>
            </a:r>
            <a:r>
              <a:rPr lang="en-US" sz="1800" dirty="0"/>
              <a:t>, </a:t>
            </a:r>
            <a:r>
              <a:rPr lang="en-US" sz="1800" dirty="0" err="1"/>
              <a:t>n_estimators</a:t>
            </a:r>
            <a:r>
              <a:rPr lang="en-US" sz="1800" dirty="0"/>
              <a:t>, and </a:t>
            </a:r>
            <a:r>
              <a:rPr lang="en-US" sz="1800" dirty="0" err="1"/>
              <a:t>colsample_bytree</a:t>
            </a:r>
            <a:r>
              <a:rPr lang="en-US" sz="1800" dirty="0"/>
              <a:t>. Use 5 cross validation folds.  </a:t>
            </a:r>
          </a:p>
          <a:p>
            <a:r>
              <a:rPr lang="en-US" sz="1800" dirty="0"/>
              <a:t>7. Perform hyperparameters optimization using </a:t>
            </a:r>
            <a:r>
              <a:rPr lang="en-US" sz="1800" dirty="0" err="1"/>
              <a:t>RandomSearch</a:t>
            </a:r>
            <a:r>
              <a:rPr lang="en-US" sz="1800" dirty="0"/>
              <a:t>, choose any reasonable values for </a:t>
            </a:r>
            <a:r>
              <a:rPr lang="en-US" sz="1800" dirty="0" err="1"/>
              <a:t>max_depth</a:t>
            </a:r>
            <a:r>
              <a:rPr lang="en-US" sz="1800" dirty="0"/>
              <a:t>, </a:t>
            </a:r>
            <a:r>
              <a:rPr lang="en-US" sz="1800" dirty="0" err="1"/>
              <a:t>learning_rate</a:t>
            </a:r>
            <a:r>
              <a:rPr lang="en-US" sz="1800" dirty="0"/>
              <a:t>, </a:t>
            </a:r>
            <a:r>
              <a:rPr lang="en-US" sz="1800" dirty="0" err="1"/>
              <a:t>n_estimators</a:t>
            </a:r>
            <a:r>
              <a:rPr lang="en-US" sz="1800" dirty="0"/>
              <a:t>, and </a:t>
            </a:r>
            <a:r>
              <a:rPr lang="en-US" sz="1800" dirty="0" err="1"/>
              <a:t>colsample_bytree</a:t>
            </a:r>
            <a:r>
              <a:rPr lang="en-US" sz="1800" dirty="0"/>
              <a:t>. Use 5 cross validation folds and 100 iterations.  </a:t>
            </a:r>
          </a:p>
          <a:p>
            <a:r>
              <a:rPr lang="en-US" sz="1800" dirty="0"/>
              <a:t>8. Perform hyperparameters optimization using Bayesian optimization, choose any reasonable values for </a:t>
            </a:r>
            <a:r>
              <a:rPr lang="en-US" sz="1800" dirty="0" err="1"/>
              <a:t>max_depth</a:t>
            </a:r>
            <a:r>
              <a:rPr lang="en-US" sz="1800" dirty="0"/>
              <a:t>, </a:t>
            </a:r>
            <a:r>
              <a:rPr lang="en-US" sz="1800" dirty="0" err="1"/>
              <a:t>learning_rate</a:t>
            </a:r>
            <a:r>
              <a:rPr lang="en-US" sz="1800" dirty="0"/>
              <a:t>, </a:t>
            </a:r>
            <a:r>
              <a:rPr lang="en-US" sz="1800" dirty="0" err="1"/>
              <a:t>n_estimators</a:t>
            </a:r>
            <a:r>
              <a:rPr lang="en-US" sz="1800" dirty="0"/>
              <a:t>. Use 5 cross validation folds and 100 iterations.  </a:t>
            </a:r>
          </a:p>
          <a:p>
            <a:r>
              <a:rPr lang="en-US" sz="1800" dirty="0"/>
              <a:t>9. Compare the 3 optimization strategies using RMSE and R2.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96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113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57362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E36A6-37FE-8B7B-4B0D-B5BBEE5F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9F1F26B-580A-8BE7-C259-32EC6D7C14CC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CARD</a:t>
            </a:r>
          </a:p>
        </p:txBody>
      </p:sp>
      <p:sp>
        <p:nvSpPr>
          <p:cNvPr id="8" name="Прямоугольник 11">
            <a:extLst>
              <a:ext uri="{FF2B5EF4-FFF2-40B4-BE49-F238E27FC236}">
                <a16:creationId xmlns:a16="http://schemas.microsoft.com/office/drawing/2014/main" id="{E9A33A91-6674-A9BE-A0D4-4D2DB83B499B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817474-EF38-96D2-5DEF-F0600E79B06B}"/>
              </a:ext>
            </a:extLst>
          </p:cNvPr>
          <p:cNvSpPr/>
          <p:nvPr/>
        </p:nvSpPr>
        <p:spPr>
          <a:xfrm>
            <a:off x="197529" y="850201"/>
            <a:ext cx="7069928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400" b="1" u="sng" dirty="0">
                <a:solidFill>
                  <a:schemeClr val="tx1"/>
                </a:solidFill>
                <a:latin typeface="Montserrat" charset="0"/>
              </a:rPr>
              <a:t>GOAL: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i="1" dirty="0">
                <a:solidFill>
                  <a:schemeClr val="tx1"/>
                </a:solidFill>
                <a:latin typeface="Montserrat" charset="0"/>
              </a:rPr>
              <a:t>Build, train, and test a machine learning model to predict bike rental usage </a:t>
            </a:r>
            <a:r>
              <a:rPr lang="en-US" sz="1400" i="1" dirty="0">
                <a:solidFill>
                  <a:schemeClr val="tx1"/>
                </a:solidFill>
                <a:latin typeface="Montserrat" charset="0"/>
              </a:rPr>
              <a:t>based on inputs such as temperature, humidity, wind speed..</a:t>
            </a:r>
            <a:r>
              <a:rPr lang="en-US" sz="1400" i="1" dirty="0" err="1">
                <a:solidFill>
                  <a:schemeClr val="tx1"/>
                </a:solidFill>
                <a:latin typeface="Montserrat" charset="0"/>
              </a:rPr>
              <a:t>etc</a:t>
            </a:r>
            <a:r>
              <a:rPr lang="en-US" sz="1400" i="1" dirty="0">
                <a:solidFill>
                  <a:schemeClr val="tx1"/>
                </a:solidFill>
                <a:latin typeface="Montserrat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tx1"/>
                </a:solidFill>
                <a:latin typeface="Montserrat" charset="0"/>
              </a:rPr>
              <a:t>We will train a model and optimize its hyperparameters using SK-Learn.</a:t>
            </a:r>
          </a:p>
          <a:p>
            <a:endParaRPr lang="en-CA" sz="1400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400" b="1" u="sng" dirty="0">
                <a:solidFill>
                  <a:schemeClr val="tx1"/>
                </a:solidFill>
                <a:latin typeface="Montserrat" charset="0"/>
              </a:rPr>
              <a:t>TOOL: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400" i="1" dirty="0">
                <a:latin typeface="Montserrat" charset="0"/>
              </a:rPr>
              <a:t>Jupyter notebooks, Google </a:t>
            </a:r>
            <a:r>
              <a:rPr lang="en-CA" sz="1400" i="1" dirty="0" err="1">
                <a:latin typeface="Montserrat" charset="0"/>
              </a:rPr>
              <a:t>Colab</a:t>
            </a:r>
            <a:r>
              <a:rPr lang="en-CA" sz="1400" i="1" dirty="0">
                <a:latin typeface="Montserrat" charset="0"/>
              </a:rPr>
              <a:t>, and </a:t>
            </a:r>
            <a:r>
              <a:rPr lang="en-CA" sz="1400" i="1" dirty="0" err="1">
                <a:solidFill>
                  <a:schemeClr val="tx1"/>
                </a:solidFill>
                <a:latin typeface="Montserrat" charset="0"/>
              </a:rPr>
              <a:t>Sklearn</a:t>
            </a:r>
            <a:endParaRPr lang="en-CA" sz="1400" i="1" dirty="0">
              <a:solidFill>
                <a:schemeClr val="tx1"/>
              </a:solidFill>
              <a:latin typeface="Montserrat" charset="0"/>
            </a:endParaRPr>
          </a:p>
          <a:p>
            <a:endParaRPr lang="en-CA" sz="1400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400" b="1" u="sng" dirty="0">
                <a:solidFill>
                  <a:schemeClr val="tx1"/>
                </a:solidFill>
                <a:latin typeface="Montserrat" charset="0"/>
              </a:rPr>
              <a:t>PRACTICAL REAL-WORLD APPLICATION: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i="1" dirty="0">
                <a:solidFill>
                  <a:schemeClr val="tx1"/>
                </a:solidFill>
                <a:latin typeface="Montserrat" charset="0"/>
              </a:rPr>
              <a:t>This project can be effectively used by bike rental shops to predict demand and expected future sales and understand key factors that contribute to generating revenue.</a:t>
            </a:r>
          </a:p>
          <a:p>
            <a:endParaRPr lang="en-CA" sz="1400" b="1" dirty="0">
              <a:solidFill>
                <a:schemeClr val="tx1"/>
              </a:solidFill>
              <a:latin typeface="Montserrat" charset="0"/>
            </a:endParaRPr>
          </a:p>
          <a:p>
            <a:r>
              <a:rPr lang="en-CA" sz="1400" b="1" u="sng" dirty="0">
                <a:solidFill>
                  <a:schemeClr val="tx1"/>
                </a:solidFill>
                <a:latin typeface="Montserrat" charset="0"/>
              </a:rPr>
              <a:t>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chemeClr val="tx1"/>
                </a:solidFill>
                <a:latin typeface="Montserrat" charset="0"/>
              </a:rPr>
              <a:t>INPUTS: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chemeClr val="tx1"/>
                </a:solidFill>
                <a:latin typeface="Montserrat" charset="0"/>
              </a:rPr>
              <a:t>Instant, date, season, year, hour, month, holiday, weather situation, temperature, and windspeed.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CA" sz="1400" b="1" dirty="0">
              <a:solidFill>
                <a:schemeClr val="tx1"/>
              </a:solidFill>
              <a:latin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chemeClr val="tx1"/>
                </a:solidFill>
                <a:latin typeface="Montserrat" charset="0"/>
              </a:rPr>
              <a:t>OUTPUT: 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i="1" dirty="0">
                <a:solidFill>
                  <a:schemeClr val="tx1"/>
                </a:solidFill>
                <a:latin typeface="Montserrat" charset="0"/>
              </a:rPr>
              <a:t>casual: count of casual users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i="1" dirty="0">
                <a:solidFill>
                  <a:schemeClr val="tx1"/>
                </a:solidFill>
                <a:latin typeface="Montserrat" charset="0"/>
              </a:rPr>
              <a:t>registered: count of registered users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i="1" dirty="0" err="1">
                <a:solidFill>
                  <a:schemeClr val="tx1"/>
                </a:solidFill>
                <a:latin typeface="Montserrat" charset="0"/>
              </a:rPr>
              <a:t>cnt</a:t>
            </a:r>
            <a:r>
              <a:rPr lang="en-CA" sz="1400" i="1" dirty="0">
                <a:solidFill>
                  <a:schemeClr val="tx1"/>
                </a:solidFill>
                <a:latin typeface="Montserrat" charset="0"/>
              </a:rPr>
              <a:t>: count of total rental bikes including both casual and registered</a:t>
            </a:r>
          </a:p>
          <a:p>
            <a:pPr>
              <a:lnSpc>
                <a:spcPct val="120000"/>
              </a:lnSpc>
            </a:pPr>
            <a:r>
              <a:rPr lang="en-CA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 </a:t>
            </a:r>
            <a:endParaRPr lang="ru-RU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 b="1" dirty="0">
              <a:solidFill>
                <a:schemeClr val="tx1"/>
              </a:solidFill>
              <a:latin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A95D7-2408-F45A-00A3-C6724DF8AAB6}"/>
              </a:ext>
            </a:extLst>
          </p:cNvPr>
          <p:cNvSpPr txBox="1"/>
          <p:nvPr/>
        </p:nvSpPr>
        <p:spPr>
          <a:xfrm>
            <a:off x="5209083" y="6244679"/>
            <a:ext cx="59412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1" dirty="0">
                <a:solidFill>
                  <a:schemeClr val="tx1"/>
                </a:solidFill>
                <a:latin typeface="+mn-lt"/>
              </a:rPr>
              <a:t>Image Source: </a:t>
            </a:r>
            <a:r>
              <a:rPr lang="en-CA" sz="1000" dirty="0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https://pixabay.com/photos/bike-rental-bikes-rent-pay-2284380/</a:t>
            </a:r>
            <a:endParaRPr lang="en-CA" sz="1000" dirty="0">
              <a:solidFill>
                <a:schemeClr val="tx1"/>
              </a:solidFill>
              <a:latin typeface="+mn-lt"/>
            </a:endParaRPr>
          </a:p>
          <a:p>
            <a:r>
              <a:rPr lang="en-CA" sz="1000" dirty="0">
                <a:solidFill>
                  <a:schemeClr val="tx1"/>
                </a:solidFill>
                <a:latin typeface="+mn-lt"/>
              </a:rPr>
              <a:t>Dataset Source: </a:t>
            </a:r>
            <a:r>
              <a:rPr lang="en-US" sz="1000" dirty="0" err="1">
                <a:latin typeface="+mn-lt"/>
              </a:rPr>
              <a:t>Hadi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Fanaee</a:t>
            </a:r>
            <a:r>
              <a:rPr lang="en-US" sz="1000" dirty="0">
                <a:latin typeface="+mn-lt"/>
              </a:rPr>
              <a:t>-T, Laboratory of Artificial Intelligence and Decision Support (LIAAD), University of Porto INESC Porto, Campus da FEUP </a:t>
            </a:r>
            <a:r>
              <a:rPr lang="en-US" sz="1000" dirty="0" err="1">
                <a:latin typeface="+mn-lt"/>
              </a:rPr>
              <a:t>Rua</a:t>
            </a:r>
            <a:r>
              <a:rPr lang="en-US" sz="1000" dirty="0">
                <a:latin typeface="+mn-lt"/>
              </a:rPr>
              <a:t> Dr. Roberto Frias, 378 4200 - 465 Porto, Portugal</a:t>
            </a:r>
          </a:p>
          <a:p>
            <a:endParaRPr lang="en-CA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D859E8-771F-343B-2E44-EB41C3710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722" y="2078262"/>
            <a:ext cx="4330580" cy="2629925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306326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72FB5E6C-BFBA-817D-D360-F0F89BD5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5562600" y="1905000"/>
            <a:ext cx="3403600" cy="2650671"/>
          </a:xfrm>
          <a:prstGeom prst="roundRect">
            <a:avLst/>
          </a:prstGeom>
          <a:solidFill>
            <a:srgbClr val="EF243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bg1"/>
                </a:solidFill>
              </a:rPr>
              <a:t>OPTIMIZED REGRESSION MODEL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9023530" y="2909075"/>
            <a:ext cx="2552700" cy="609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9D399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6198" y="1301684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TEMPERATURE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23530" y="2598338"/>
            <a:ext cx="2755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BIKE USAGE COUNT (TOTAL)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612970" y="2925534"/>
            <a:ext cx="1925610" cy="609600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9D399D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460398" y="1180379"/>
            <a:ext cx="676072" cy="4107931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Left Brace 16"/>
          <p:cNvSpPr/>
          <p:nvPr/>
        </p:nvSpPr>
        <p:spPr>
          <a:xfrm rot="10800000">
            <a:off x="2616492" y="1180379"/>
            <a:ext cx="676072" cy="4107931"/>
          </a:xfrm>
          <a:prstGeom prst="leftBrace">
            <a:avLst>
              <a:gd name="adj1" fmla="val 117286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238594" y="176069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WEATHER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7861" y="2254144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WINDSPEED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25640" y="2662192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SEASON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82257" y="4576408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MONTH</a:t>
            </a:r>
          </a:p>
        </p:txBody>
      </p:sp>
      <p:sp>
        <p:nvSpPr>
          <p:cNvPr id="6" name="Oval 5"/>
          <p:cNvSpPr/>
          <p:nvPr/>
        </p:nvSpPr>
        <p:spPr>
          <a:xfrm>
            <a:off x="1767871" y="3122069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83981" y="3593176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1783981" y="4084792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524E55CC-4231-4769-8FC6-EA274C37FFAA}"/>
              </a:ext>
            </a:extLst>
          </p:cNvPr>
          <p:cNvSpPr txBox="1">
            <a:spLocks/>
          </p:cNvSpPr>
          <p:nvPr/>
        </p:nvSpPr>
        <p:spPr>
          <a:xfrm>
            <a:off x="152400" y="226375"/>
            <a:ext cx="9201151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9pPr>
          </a:lstStyle>
          <a:p>
            <a:r>
              <a:rPr lang="en-CA" dirty="0"/>
              <a:t>MODEL OVERVIEW</a:t>
            </a:r>
          </a:p>
        </p:txBody>
      </p:sp>
    </p:spTree>
    <p:extLst>
      <p:ext uri="{BB962C8B-B14F-4D97-AF65-F5344CB8AC3E}">
        <p14:creationId xmlns:p14="http://schemas.microsoft.com/office/powerpoint/2010/main" val="290926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68D25-DB5A-A974-E615-F88E62C2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42819" y="1295400"/>
            <a:ext cx="8820308" cy="4725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Inputs: 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instant: record index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dteday</a:t>
            </a: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: date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season: season (1: springer, 2: summer, 3: fall, 4: winter)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yr</a:t>
            </a: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: year (0: 2011, 1: 2012)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mnth</a:t>
            </a: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: month ( 1 to 12)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hr: hour (0 to 23)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holiday: whether day is holiday or not - weekday : day of the week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Working day: if day is neither weekend nor holiday is 1, otherwise is 0.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weathersit</a:t>
            </a: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 : 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1: Clear, Few clouds, Partly cloudy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2: Mist + Cloudy, Mist + Broken clouds, Mist + Few clouds, Mist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3: Light Snow, Light Rain + Thunderstorm + Scattered clouds, Light Rain + Scattered clouds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4: Heavy Rain + Ice Pallets + Thunderstorm + Mist, Snow + Fog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temp: Normalized temperature in Celsius. The values are divided to 41 (max)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windspeed: Normalized wind speed. The values are divided to 67 (max)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endParaRPr lang="en-CA" sz="14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13EC47-71A0-4884-B305-D290CA891A82}"/>
              </a:ext>
            </a:extLst>
          </p:cNvPr>
          <p:cNvSpPr txBox="1">
            <a:spLocks/>
          </p:cNvSpPr>
          <p:nvPr/>
        </p:nvSpPr>
        <p:spPr>
          <a:xfrm>
            <a:off x="152398" y="272762"/>
            <a:ext cx="10210802" cy="590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9pPr>
          </a:lstStyle>
          <a:p>
            <a:r>
              <a:rPr lang="en-CA" dirty="0"/>
              <a:t>DATA EXPLORATION: INPUTS &amp; OUTPUTS</a:t>
            </a:r>
          </a:p>
        </p:txBody>
      </p:sp>
      <p:sp>
        <p:nvSpPr>
          <p:cNvPr id="7" name="Прямоугольник 5">
            <a:extLst>
              <a:ext uri="{FF2B5EF4-FFF2-40B4-BE49-F238E27FC236}">
                <a16:creationId xmlns:a16="http://schemas.microsoft.com/office/drawing/2014/main" id="{DCFD6046-8F34-1D8B-7F85-FD0EFAF41CE8}"/>
              </a:ext>
            </a:extLst>
          </p:cNvPr>
          <p:cNvSpPr/>
          <p:nvPr/>
        </p:nvSpPr>
        <p:spPr>
          <a:xfrm>
            <a:off x="7162800" y="990600"/>
            <a:ext cx="5257800" cy="1881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endParaRPr lang="en-CA" sz="14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1400" b="1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Outputs: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casual: count of casual users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registered: count of registered users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1400" dirty="0" err="1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cnt</a:t>
            </a: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: count of total rental bikes including both casual and registered</a:t>
            </a:r>
          </a:p>
          <a:p>
            <a:pPr>
              <a:lnSpc>
                <a:spcPct val="120000"/>
              </a:lnSpc>
            </a:pPr>
            <a:r>
              <a:rPr lang="en-CA" sz="1400" dirty="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rPr>
              <a:t>   </a:t>
            </a:r>
            <a:endParaRPr lang="ru-RU" sz="1400" dirty="0">
              <a:solidFill>
                <a:schemeClr val="tx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71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228600" y="1752600"/>
            <a:ext cx="66604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MODELS HYPER-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PARAMETERS 101</a:t>
            </a:r>
          </a:p>
        </p:txBody>
      </p:sp>
    </p:spTree>
    <p:extLst>
      <p:ext uri="{BB962C8B-B14F-4D97-AF65-F5344CB8AC3E}">
        <p14:creationId xmlns:p14="http://schemas.microsoft.com/office/powerpoint/2010/main" val="228587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F47B66-609A-8CCC-A2D1-45D3795A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2CFA57-0ACD-EC4F-A2F4-56FFDA477D05}"/>
              </a:ext>
            </a:extLst>
          </p:cNvPr>
          <p:cNvSpPr txBox="1">
            <a:spLocks/>
          </p:cNvSpPr>
          <p:nvPr/>
        </p:nvSpPr>
        <p:spPr>
          <a:xfrm>
            <a:off x="200366" y="261610"/>
            <a:ext cx="10848634" cy="108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60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/>
            </a:lvl9pPr>
          </a:lstStyle>
          <a:p>
            <a:r>
              <a:rPr lang="en-CA" dirty="0"/>
              <a:t>HYPERPARAMETERS VS. PARAMETER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0C5F8-2772-0241-A246-0E7173D433BE}"/>
              </a:ext>
            </a:extLst>
          </p:cNvPr>
          <p:cNvSpPr txBox="1">
            <a:spLocks/>
          </p:cNvSpPr>
          <p:nvPr/>
        </p:nvSpPr>
        <p:spPr>
          <a:xfrm>
            <a:off x="6525055" y="3673943"/>
            <a:ext cx="5169527" cy="1482457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ctr">
              <a:defRPr sz="2000">
                <a:latin typeface="Montserrat" panose="000005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CA" sz="1600" b="1" i="1" dirty="0"/>
          </a:p>
          <a:p>
            <a:pPr lvl="1"/>
            <a:r>
              <a:rPr lang="en-CA" sz="1600" b="1" i="1" dirty="0"/>
              <a:t>Parameter: values that are obtained by the training process such as slope and Y-intercept or network weights and biases. </a:t>
            </a:r>
          </a:p>
          <a:p>
            <a:endParaRPr lang="en-CA" sz="1800" b="1" i="1" dirty="0"/>
          </a:p>
        </p:txBody>
      </p:sp>
      <p:sp>
        <p:nvSpPr>
          <p:cNvPr id="2" name="Rounded Rectangle 1"/>
          <p:cNvSpPr/>
          <p:nvPr/>
        </p:nvSpPr>
        <p:spPr>
          <a:xfrm>
            <a:off x="7547253" y="2286000"/>
            <a:ext cx="3757211" cy="135100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/>
                </a:solidFill>
              </a:rPr>
              <a:t>PARAMETER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75694" y="2286000"/>
            <a:ext cx="3859143" cy="135100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dirty="0">
                <a:solidFill>
                  <a:schemeClr val="bg1"/>
                </a:solidFill>
              </a:rPr>
              <a:t>HYPERPARAMETER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44445" y="3891915"/>
            <a:ext cx="53216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CA" sz="1600" b="1" i="1" dirty="0">
                <a:latin typeface="Montserrat" panose="00000500000000000000" pitchFamily="2" charset="0"/>
              </a:rPr>
              <a:t>Hyper parameter: values set prior to the training process such as learning rate.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F5777-0D55-C434-841D-7FD0AA79E09E}"/>
              </a:ext>
            </a:extLst>
          </p:cNvPr>
          <p:cNvSpPr txBox="1"/>
          <p:nvPr/>
        </p:nvSpPr>
        <p:spPr>
          <a:xfrm>
            <a:off x="238466" y="1142882"/>
            <a:ext cx="116147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  <a:sym typeface="Arial"/>
              </a:rPr>
              <a:t>Hyperparameter optimization is a key step in developing any machine learning project.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Montserrat" panose="00000500000000000000" pitchFamily="2" charset="0"/>
                <a:cs typeface="Arial"/>
                <a:sym typeface="Arial"/>
              </a:rPr>
              <a:t>After training multiple models, you would like to fine tune them so that they perform better on a given dataset.</a:t>
            </a:r>
          </a:p>
        </p:txBody>
      </p:sp>
    </p:spTree>
    <p:extLst>
      <p:ext uri="{BB962C8B-B14F-4D97-AF65-F5344CB8AC3E}">
        <p14:creationId xmlns:p14="http://schemas.microsoft.com/office/powerpoint/2010/main" val="412109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344D01-00E4-96DC-783B-474AEFEE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рямоугольник 4">
            <a:extLst>
              <a:ext uri="{FF2B5EF4-FFF2-40B4-BE49-F238E27FC236}">
                <a16:creationId xmlns:a16="http://schemas.microsoft.com/office/drawing/2014/main" id="{C33A6220-0B65-534C-B727-244AF919DFDC}"/>
              </a:ext>
            </a:extLst>
          </p:cNvPr>
          <p:cNvSpPr/>
          <p:nvPr/>
        </p:nvSpPr>
        <p:spPr>
          <a:xfrm>
            <a:off x="325512" y="232742"/>
            <a:ext cx="12175089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dirty="0">
                <a:solidFill>
                  <a:schemeClr val="bg1"/>
                </a:solidFill>
                <a:latin typeface="Montserrat" charset="0"/>
              </a:rPr>
              <a:t>LEARNING RATE</a:t>
            </a:r>
            <a:endParaRPr lang="ru-RU" sz="360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5" name="Прямоугольник 11">
            <a:extLst>
              <a:ext uri="{FF2B5EF4-FFF2-40B4-BE49-F238E27FC236}">
                <a16:creationId xmlns:a16="http://schemas.microsoft.com/office/drawing/2014/main" id="{BB956C7E-1AFD-7245-85CA-ACB8F6991445}"/>
              </a:ext>
            </a:extLst>
          </p:cNvPr>
          <p:cNvSpPr/>
          <p:nvPr/>
        </p:nvSpPr>
        <p:spPr>
          <a:xfrm>
            <a:off x="325512" y="1143000"/>
            <a:ext cx="6980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panose="00000500000000000000" pitchFamily="2" charset="0"/>
              </a:rPr>
              <a:t>Learning rate is a hyperparameter that represents the </a:t>
            </a:r>
            <a:r>
              <a:rPr lang="en-CA" sz="2000" b="1" dirty="0">
                <a:latin typeface="Montserrat" panose="00000500000000000000" pitchFamily="2" charset="0"/>
              </a:rPr>
              <a:t>size of the steps </a:t>
            </a:r>
            <a:r>
              <a:rPr lang="en-CA" sz="2000" dirty="0">
                <a:latin typeface="Montserrat" panose="00000500000000000000" pitchFamily="2" charset="0"/>
              </a:rPr>
              <a:t>taken which indicates how </a:t>
            </a:r>
            <a:r>
              <a:rPr lang="en-CA" sz="2000" b="1" dirty="0">
                <a:latin typeface="Montserrat" panose="00000500000000000000" pitchFamily="2" charset="0"/>
              </a:rPr>
              <a:t>aggressive</a:t>
            </a:r>
            <a:r>
              <a:rPr lang="en-CA" sz="2000" dirty="0">
                <a:latin typeface="Montserrat" panose="00000500000000000000" pitchFamily="2" charset="0"/>
              </a:rPr>
              <a:t> you’d like to update the parameters.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panose="00000500000000000000" pitchFamily="2" charset="0"/>
              </a:rPr>
              <a:t>If learning rate increases, the area covered in the search space will increase so we might reach global minimum faster. However, we can overshoot the target.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000" dirty="0">
                <a:latin typeface="Montserrat" panose="00000500000000000000" pitchFamily="2" charset="0"/>
              </a:rPr>
              <a:t>For small learning rates, training will take much longer to reach optimized weight values</a:t>
            </a:r>
          </a:p>
        </p:txBody>
      </p:sp>
      <p:pic>
        <p:nvPicPr>
          <p:cNvPr id="6" name="Picture 2" descr="File:Non-Convex Objective Function.gif">
            <a:extLst>
              <a:ext uri="{FF2B5EF4-FFF2-40B4-BE49-F238E27FC236}">
                <a16:creationId xmlns:a16="http://schemas.microsoft.com/office/drawing/2014/main" id="{F580E796-A8A7-DC4C-A925-79E3DE340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81" y="1616369"/>
            <a:ext cx="4020886" cy="300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A41B11-1DA2-254F-AEEF-C62E229A19D9}"/>
              </a:ext>
            </a:extLst>
          </p:cNvPr>
          <p:cNvSpPr/>
          <p:nvPr/>
        </p:nvSpPr>
        <p:spPr>
          <a:xfrm>
            <a:off x="4495800" y="626668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Credit: https://commons.wikimedia.org/wiki/File:Non-Convex_Objective_Function.gif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3474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1026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Montserrat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ryanahmedaly@outlook.com</cp:lastModifiedBy>
  <cp:revision>524</cp:revision>
  <cp:lastPrinted>2015-02-18T03:35:51Z</cp:lastPrinted>
  <dcterms:created xsi:type="dcterms:W3CDTF">2006-08-16T00:00:00Z</dcterms:created>
  <dcterms:modified xsi:type="dcterms:W3CDTF">2022-07-04T18:42:38Z</dcterms:modified>
</cp:coreProperties>
</file>