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3" r:id="rId1"/>
  </p:sldMasterIdLst>
  <p:notesMasterIdLst>
    <p:notesMasterId r:id="rId17"/>
  </p:notesMasterIdLst>
  <p:sldIdLst>
    <p:sldId id="423" r:id="rId2"/>
    <p:sldId id="1313" r:id="rId3"/>
    <p:sldId id="1321" r:id="rId4"/>
    <p:sldId id="261" r:id="rId5"/>
    <p:sldId id="1223" r:id="rId6"/>
    <p:sldId id="1285" r:id="rId7"/>
    <p:sldId id="1395" r:id="rId8"/>
    <p:sldId id="1307" r:id="rId9"/>
    <p:sldId id="1384" r:id="rId10"/>
    <p:sldId id="1398" r:id="rId11"/>
    <p:sldId id="1399" r:id="rId12"/>
    <p:sldId id="1257" r:id="rId13"/>
    <p:sldId id="1385" r:id="rId14"/>
    <p:sldId id="1401" r:id="rId15"/>
    <p:sldId id="1352" r:id="rId1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Ryan" initials="DR" lastIdx="1" clrIdx="0">
    <p:extLst>
      <p:ext uri="{19B8F6BF-5375-455C-9EA6-DF929625EA0E}">
        <p15:presenceInfo xmlns:p15="http://schemas.microsoft.com/office/powerpoint/2012/main" userId="Dr. Ry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253C"/>
    <a:srgbClr val="EF243B"/>
    <a:srgbClr val="F0F0F0"/>
    <a:srgbClr val="FFFFFF"/>
    <a:srgbClr val="4472C4"/>
    <a:srgbClr val="6AA50B"/>
    <a:srgbClr val="E2DE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55" autoAdjust="0"/>
    <p:restoredTop sz="95141" autoAdjust="0"/>
  </p:normalViewPr>
  <p:slideViewPr>
    <p:cSldViewPr>
      <p:cViewPr varScale="1">
        <p:scale>
          <a:sx n="84" d="100"/>
          <a:sy n="84" d="100"/>
        </p:scale>
        <p:origin x="504"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CEF84-0A49-4E6A-AB94-67E2D8293EBC}" type="doc">
      <dgm:prSet loTypeId="urn:microsoft.com/office/officeart/2005/8/layout/default" loCatId="list" qsTypeId="urn:microsoft.com/office/officeart/2005/8/quickstyle/simple1" qsCatId="simple" csTypeId="urn:microsoft.com/office/officeart/2005/8/colors/accent3_3" csCatId="accent3" phldr="1"/>
      <dgm:spPr/>
      <dgm:t>
        <a:bodyPr/>
        <a:lstStyle/>
        <a:p>
          <a:endParaRPr lang="en-US"/>
        </a:p>
      </dgm:t>
    </dgm:pt>
    <dgm:pt modelId="{F0BA9C0F-1E72-4DE2-BFBA-6F785F0B6FAE}">
      <dgm:prSet phldrT="[Text]"/>
      <dgm:spPr/>
      <dgm:t>
        <a:bodyPr/>
        <a:lstStyle/>
        <a:p>
          <a:pPr>
            <a:buFont typeface="+mj-lt"/>
            <a:buAutoNum type="arabicPeriod"/>
          </a:pPr>
          <a:r>
            <a:rPr lang="en-CA" i="1" dirty="0">
              <a:solidFill>
                <a:schemeClr val="tx1"/>
              </a:solidFill>
              <a:latin typeface="Montserrat" charset="0"/>
            </a:rPr>
            <a:t>Perform data visualization using Seaborn &amp; Matplotlib libraries</a:t>
          </a:r>
          <a:endParaRPr lang="en-US" dirty="0">
            <a:solidFill>
              <a:schemeClr val="tx1"/>
            </a:solidFill>
          </a:endParaRPr>
        </a:p>
      </dgm:t>
    </dgm:pt>
    <dgm:pt modelId="{81D27F27-F159-4C5E-B3C6-FB02B5D562A6}" type="parTrans" cxnId="{20075CA6-85F1-459C-AAAD-8AB809521625}">
      <dgm:prSet/>
      <dgm:spPr/>
      <dgm:t>
        <a:bodyPr/>
        <a:lstStyle/>
        <a:p>
          <a:endParaRPr lang="en-US">
            <a:solidFill>
              <a:schemeClr val="tx1"/>
            </a:solidFill>
          </a:endParaRPr>
        </a:p>
      </dgm:t>
    </dgm:pt>
    <dgm:pt modelId="{C53EADD6-83AF-412F-B1EF-0447D565116A}" type="sibTrans" cxnId="{20075CA6-85F1-459C-AAAD-8AB809521625}">
      <dgm:prSet/>
      <dgm:spPr/>
      <dgm:t>
        <a:bodyPr/>
        <a:lstStyle/>
        <a:p>
          <a:endParaRPr lang="en-US">
            <a:solidFill>
              <a:schemeClr val="tx1"/>
            </a:solidFill>
          </a:endParaRPr>
        </a:p>
      </dgm:t>
    </dgm:pt>
    <dgm:pt modelId="{CF9B23B1-D3A9-467A-A658-6AC42AB9BA92}">
      <dgm:prSet/>
      <dgm:spPr/>
      <dgm:t>
        <a:bodyPr/>
        <a:lstStyle/>
        <a:p>
          <a:r>
            <a:rPr lang="en-CA" i="1" dirty="0">
              <a:solidFill>
                <a:schemeClr val="tx1"/>
              </a:solidFill>
              <a:latin typeface="Montserrat" charset="0"/>
            </a:rPr>
            <a:t>Train an XG-boost algorithm to predict university admission</a:t>
          </a:r>
        </a:p>
      </dgm:t>
    </dgm:pt>
    <dgm:pt modelId="{ED3B7522-91C8-49A7-BB27-C26D909E2767}" type="parTrans" cxnId="{6447ABB1-821B-438B-B06B-CC40EA73E21D}">
      <dgm:prSet/>
      <dgm:spPr/>
      <dgm:t>
        <a:bodyPr/>
        <a:lstStyle/>
        <a:p>
          <a:endParaRPr lang="en-US">
            <a:solidFill>
              <a:schemeClr val="tx1"/>
            </a:solidFill>
          </a:endParaRPr>
        </a:p>
      </dgm:t>
    </dgm:pt>
    <dgm:pt modelId="{E0B61F72-3894-4F2C-B226-043728BCB4E5}" type="sibTrans" cxnId="{6447ABB1-821B-438B-B06B-CC40EA73E21D}">
      <dgm:prSet/>
      <dgm:spPr/>
      <dgm:t>
        <a:bodyPr/>
        <a:lstStyle/>
        <a:p>
          <a:endParaRPr lang="en-US">
            <a:solidFill>
              <a:schemeClr val="tx1"/>
            </a:solidFill>
          </a:endParaRPr>
        </a:p>
      </dgm:t>
    </dgm:pt>
    <dgm:pt modelId="{845B2C64-9DD2-49EB-BE94-EAC4C4E85741}">
      <dgm:prSet/>
      <dgm:spPr/>
      <dgm:t>
        <a:bodyPr/>
        <a:lstStyle/>
        <a:p>
          <a:r>
            <a:rPr lang="en-CA" i="1" dirty="0">
              <a:solidFill>
                <a:schemeClr val="tx1"/>
              </a:solidFill>
              <a:latin typeface="Montserrat" charset="0"/>
            </a:rPr>
            <a:t>Train an XG-boost algorithm to predict life expectancy (capstone project)</a:t>
          </a:r>
        </a:p>
      </dgm:t>
    </dgm:pt>
    <dgm:pt modelId="{89F78F6B-81D7-4C8E-AB8C-11B3BFDCE95A}" type="parTrans" cxnId="{9BC1F123-7BA6-4C4E-803C-AAA1902DF67B}">
      <dgm:prSet/>
      <dgm:spPr/>
      <dgm:t>
        <a:bodyPr/>
        <a:lstStyle/>
        <a:p>
          <a:endParaRPr lang="en-US">
            <a:solidFill>
              <a:schemeClr val="tx1"/>
            </a:solidFill>
          </a:endParaRPr>
        </a:p>
      </dgm:t>
    </dgm:pt>
    <dgm:pt modelId="{2C36B8F0-1FE9-44D8-99AD-E7F3C42D73EC}" type="sibTrans" cxnId="{9BC1F123-7BA6-4C4E-803C-AAA1902DF67B}">
      <dgm:prSet/>
      <dgm:spPr/>
      <dgm:t>
        <a:bodyPr/>
        <a:lstStyle/>
        <a:p>
          <a:endParaRPr lang="en-US">
            <a:solidFill>
              <a:schemeClr val="tx1"/>
            </a:solidFill>
          </a:endParaRPr>
        </a:p>
      </dgm:t>
    </dgm:pt>
    <dgm:pt modelId="{84DF70A2-6C99-4E35-ADF4-C43C0BC971C2}">
      <dgm:prSet/>
      <dgm:spPr/>
      <dgm:t>
        <a:bodyPr/>
        <a:lstStyle/>
        <a:p>
          <a:r>
            <a:rPr lang="en-CA" i="1" dirty="0">
              <a:solidFill>
                <a:schemeClr val="tx1"/>
              </a:solidFill>
              <a:latin typeface="Montserrat" charset="0"/>
            </a:rPr>
            <a:t>Understand the theory/intuition behind boosting</a:t>
          </a:r>
        </a:p>
      </dgm:t>
    </dgm:pt>
    <dgm:pt modelId="{E8D1D622-16EC-44DD-B716-2CA842C752D9}" type="parTrans" cxnId="{FDE61D6C-10D4-4CA1-9782-AC2AFED6BBC8}">
      <dgm:prSet/>
      <dgm:spPr/>
      <dgm:t>
        <a:bodyPr/>
        <a:lstStyle/>
        <a:p>
          <a:endParaRPr lang="en-US">
            <a:solidFill>
              <a:schemeClr val="tx1"/>
            </a:solidFill>
          </a:endParaRPr>
        </a:p>
      </dgm:t>
    </dgm:pt>
    <dgm:pt modelId="{841D0B2E-64DE-4126-8F9C-2DA4B7C83FE9}" type="sibTrans" cxnId="{FDE61D6C-10D4-4CA1-9782-AC2AFED6BBC8}">
      <dgm:prSet/>
      <dgm:spPr/>
      <dgm:t>
        <a:bodyPr/>
        <a:lstStyle/>
        <a:p>
          <a:endParaRPr lang="en-US">
            <a:solidFill>
              <a:schemeClr val="tx1"/>
            </a:solidFill>
          </a:endParaRPr>
        </a:p>
      </dgm:t>
    </dgm:pt>
    <dgm:pt modelId="{A343051C-2A24-472B-91DD-D29E06800D10}">
      <dgm:prSet/>
      <dgm:spPr/>
      <dgm:t>
        <a:bodyPr/>
        <a:lstStyle/>
        <a:p>
          <a:r>
            <a:rPr lang="en-CA" i="1" dirty="0">
              <a:solidFill>
                <a:schemeClr val="tx1"/>
              </a:solidFill>
              <a:latin typeface="Montserrat" charset="0"/>
            </a:rPr>
            <a:t>Learn the advantages &amp; disadvantages of XG-boost</a:t>
          </a:r>
        </a:p>
      </dgm:t>
    </dgm:pt>
    <dgm:pt modelId="{DBEC7AD5-7B1F-4C55-A1B7-4E189F9D1E13}" type="parTrans" cxnId="{F2C8B9F1-B2D5-4821-91FF-C67199F45D58}">
      <dgm:prSet/>
      <dgm:spPr/>
      <dgm:t>
        <a:bodyPr/>
        <a:lstStyle/>
        <a:p>
          <a:endParaRPr lang="en-US">
            <a:solidFill>
              <a:schemeClr val="tx1"/>
            </a:solidFill>
          </a:endParaRPr>
        </a:p>
      </dgm:t>
    </dgm:pt>
    <dgm:pt modelId="{7C4CDFD9-55EB-4950-A3E2-BD3877A950EC}" type="sibTrans" cxnId="{F2C8B9F1-B2D5-4821-91FF-C67199F45D58}">
      <dgm:prSet/>
      <dgm:spPr/>
      <dgm:t>
        <a:bodyPr/>
        <a:lstStyle/>
        <a:p>
          <a:endParaRPr lang="en-US">
            <a:solidFill>
              <a:schemeClr val="tx1"/>
            </a:solidFill>
          </a:endParaRPr>
        </a:p>
      </dgm:t>
    </dgm:pt>
    <dgm:pt modelId="{86D528D6-83B0-4BD7-8F83-4D93383ABE5B}">
      <dgm:prSet/>
      <dgm:spPr/>
      <dgm:t>
        <a:bodyPr/>
        <a:lstStyle/>
        <a:p>
          <a:r>
            <a:rPr lang="en-CA" i="1" dirty="0">
              <a:solidFill>
                <a:schemeClr val="tx1"/>
              </a:solidFill>
              <a:latin typeface="Montserrat" charset="0"/>
            </a:rPr>
            <a:t>Evaluate trained models performance</a:t>
          </a:r>
        </a:p>
      </dgm:t>
    </dgm:pt>
    <dgm:pt modelId="{2F6D18E1-EF94-463F-A48C-9FD37F05217E}" type="parTrans" cxnId="{10FC6EE9-7E11-4259-ABC8-7B378C68823D}">
      <dgm:prSet/>
      <dgm:spPr/>
      <dgm:t>
        <a:bodyPr/>
        <a:lstStyle/>
        <a:p>
          <a:endParaRPr lang="en-US">
            <a:solidFill>
              <a:schemeClr val="tx1"/>
            </a:solidFill>
          </a:endParaRPr>
        </a:p>
      </dgm:t>
    </dgm:pt>
    <dgm:pt modelId="{5DD21722-F19F-41CA-AEFC-57FFD3E35850}" type="sibTrans" cxnId="{10FC6EE9-7E11-4259-ABC8-7B378C68823D}">
      <dgm:prSet/>
      <dgm:spPr/>
      <dgm:t>
        <a:bodyPr/>
        <a:lstStyle/>
        <a:p>
          <a:endParaRPr lang="en-US">
            <a:solidFill>
              <a:schemeClr val="tx1"/>
            </a:solidFill>
          </a:endParaRPr>
        </a:p>
      </dgm:t>
    </dgm:pt>
    <dgm:pt modelId="{59AB7A95-959B-4FC2-9769-0BBA09721963}" type="pres">
      <dgm:prSet presAssocID="{353CEF84-0A49-4E6A-AB94-67E2D8293EBC}" presName="diagram" presStyleCnt="0">
        <dgm:presLayoutVars>
          <dgm:dir/>
          <dgm:resizeHandles val="exact"/>
        </dgm:presLayoutVars>
      </dgm:prSet>
      <dgm:spPr/>
    </dgm:pt>
    <dgm:pt modelId="{D15412EC-CE39-4EAA-A0B7-2AD5470F35E7}" type="pres">
      <dgm:prSet presAssocID="{F0BA9C0F-1E72-4DE2-BFBA-6F785F0B6FAE}" presName="node" presStyleLbl="node1" presStyleIdx="0" presStyleCnt="6">
        <dgm:presLayoutVars>
          <dgm:bulletEnabled val="1"/>
        </dgm:presLayoutVars>
      </dgm:prSet>
      <dgm:spPr/>
    </dgm:pt>
    <dgm:pt modelId="{5E1B0AF0-DF9D-4FDA-8415-FC124DF02E00}" type="pres">
      <dgm:prSet presAssocID="{C53EADD6-83AF-412F-B1EF-0447D565116A}" presName="sibTrans" presStyleCnt="0"/>
      <dgm:spPr/>
    </dgm:pt>
    <dgm:pt modelId="{F8C5978E-5B5B-49AB-AE37-D58070C61712}" type="pres">
      <dgm:prSet presAssocID="{CF9B23B1-D3A9-467A-A658-6AC42AB9BA92}" presName="node" presStyleLbl="node1" presStyleIdx="1" presStyleCnt="6">
        <dgm:presLayoutVars>
          <dgm:bulletEnabled val="1"/>
        </dgm:presLayoutVars>
      </dgm:prSet>
      <dgm:spPr/>
    </dgm:pt>
    <dgm:pt modelId="{ED4A523D-6913-4B4D-A755-422AC152ACC1}" type="pres">
      <dgm:prSet presAssocID="{E0B61F72-3894-4F2C-B226-043728BCB4E5}" presName="sibTrans" presStyleCnt="0"/>
      <dgm:spPr/>
    </dgm:pt>
    <dgm:pt modelId="{474F5FEF-4DC0-4B9D-8FBC-F30B34F3B642}" type="pres">
      <dgm:prSet presAssocID="{845B2C64-9DD2-49EB-BE94-EAC4C4E85741}" presName="node" presStyleLbl="node1" presStyleIdx="2" presStyleCnt="6">
        <dgm:presLayoutVars>
          <dgm:bulletEnabled val="1"/>
        </dgm:presLayoutVars>
      </dgm:prSet>
      <dgm:spPr/>
    </dgm:pt>
    <dgm:pt modelId="{56B7327D-D863-480C-986C-8ADBE7968438}" type="pres">
      <dgm:prSet presAssocID="{2C36B8F0-1FE9-44D8-99AD-E7F3C42D73EC}" presName="sibTrans" presStyleCnt="0"/>
      <dgm:spPr/>
    </dgm:pt>
    <dgm:pt modelId="{99921C31-9830-491A-9FD1-72504D84CB98}" type="pres">
      <dgm:prSet presAssocID="{84DF70A2-6C99-4E35-ADF4-C43C0BC971C2}" presName="node" presStyleLbl="node1" presStyleIdx="3" presStyleCnt="6">
        <dgm:presLayoutVars>
          <dgm:bulletEnabled val="1"/>
        </dgm:presLayoutVars>
      </dgm:prSet>
      <dgm:spPr/>
    </dgm:pt>
    <dgm:pt modelId="{51484FAC-404D-4C86-B941-39F3760F25B1}" type="pres">
      <dgm:prSet presAssocID="{841D0B2E-64DE-4126-8F9C-2DA4B7C83FE9}" presName="sibTrans" presStyleCnt="0"/>
      <dgm:spPr/>
    </dgm:pt>
    <dgm:pt modelId="{3E5DE402-7BEB-4510-9739-28D6A72259BB}" type="pres">
      <dgm:prSet presAssocID="{A343051C-2A24-472B-91DD-D29E06800D10}" presName="node" presStyleLbl="node1" presStyleIdx="4" presStyleCnt="6">
        <dgm:presLayoutVars>
          <dgm:bulletEnabled val="1"/>
        </dgm:presLayoutVars>
      </dgm:prSet>
      <dgm:spPr/>
    </dgm:pt>
    <dgm:pt modelId="{A3DC9C9C-2470-49A9-B289-D0C621F951C8}" type="pres">
      <dgm:prSet presAssocID="{7C4CDFD9-55EB-4950-A3E2-BD3877A950EC}" presName="sibTrans" presStyleCnt="0"/>
      <dgm:spPr/>
    </dgm:pt>
    <dgm:pt modelId="{46FBA239-49FD-40DE-A047-91ABB18C4892}" type="pres">
      <dgm:prSet presAssocID="{86D528D6-83B0-4BD7-8F83-4D93383ABE5B}" presName="node" presStyleLbl="node1" presStyleIdx="5" presStyleCnt="6">
        <dgm:presLayoutVars>
          <dgm:bulletEnabled val="1"/>
        </dgm:presLayoutVars>
      </dgm:prSet>
      <dgm:spPr/>
    </dgm:pt>
  </dgm:ptLst>
  <dgm:cxnLst>
    <dgm:cxn modelId="{9BC1F123-7BA6-4C4E-803C-AAA1902DF67B}" srcId="{353CEF84-0A49-4E6A-AB94-67E2D8293EBC}" destId="{845B2C64-9DD2-49EB-BE94-EAC4C4E85741}" srcOrd="2" destOrd="0" parTransId="{89F78F6B-81D7-4C8E-AB8C-11B3BFDCE95A}" sibTransId="{2C36B8F0-1FE9-44D8-99AD-E7F3C42D73EC}"/>
    <dgm:cxn modelId="{5CBF1033-1835-442C-B76B-31EEE01267A5}" type="presOf" srcId="{353CEF84-0A49-4E6A-AB94-67E2D8293EBC}" destId="{59AB7A95-959B-4FC2-9769-0BBA09721963}" srcOrd="0" destOrd="0" presId="urn:microsoft.com/office/officeart/2005/8/layout/default"/>
    <dgm:cxn modelId="{45B4B064-EBC3-45FD-AFF8-E4AAFDE6B1A0}" type="presOf" srcId="{A343051C-2A24-472B-91DD-D29E06800D10}" destId="{3E5DE402-7BEB-4510-9739-28D6A72259BB}" srcOrd="0" destOrd="0" presId="urn:microsoft.com/office/officeart/2005/8/layout/default"/>
    <dgm:cxn modelId="{D560B945-88DB-4526-BD84-4E3491D14F04}" type="presOf" srcId="{845B2C64-9DD2-49EB-BE94-EAC4C4E85741}" destId="{474F5FEF-4DC0-4B9D-8FBC-F30B34F3B642}" srcOrd="0" destOrd="0" presId="urn:microsoft.com/office/officeart/2005/8/layout/default"/>
    <dgm:cxn modelId="{FDE61D6C-10D4-4CA1-9782-AC2AFED6BBC8}" srcId="{353CEF84-0A49-4E6A-AB94-67E2D8293EBC}" destId="{84DF70A2-6C99-4E35-ADF4-C43C0BC971C2}" srcOrd="3" destOrd="0" parTransId="{E8D1D622-16EC-44DD-B716-2CA842C752D9}" sibTransId="{841D0B2E-64DE-4126-8F9C-2DA4B7C83FE9}"/>
    <dgm:cxn modelId="{FE107053-D46E-4768-BEBF-DAC48B176547}" type="presOf" srcId="{86D528D6-83B0-4BD7-8F83-4D93383ABE5B}" destId="{46FBA239-49FD-40DE-A047-91ABB18C4892}" srcOrd="0" destOrd="0" presId="urn:microsoft.com/office/officeart/2005/8/layout/default"/>
    <dgm:cxn modelId="{20075CA6-85F1-459C-AAAD-8AB809521625}" srcId="{353CEF84-0A49-4E6A-AB94-67E2D8293EBC}" destId="{F0BA9C0F-1E72-4DE2-BFBA-6F785F0B6FAE}" srcOrd="0" destOrd="0" parTransId="{81D27F27-F159-4C5E-B3C6-FB02B5D562A6}" sibTransId="{C53EADD6-83AF-412F-B1EF-0447D565116A}"/>
    <dgm:cxn modelId="{6447ABB1-821B-438B-B06B-CC40EA73E21D}" srcId="{353CEF84-0A49-4E6A-AB94-67E2D8293EBC}" destId="{CF9B23B1-D3A9-467A-A658-6AC42AB9BA92}" srcOrd="1" destOrd="0" parTransId="{ED3B7522-91C8-49A7-BB27-C26D909E2767}" sibTransId="{E0B61F72-3894-4F2C-B226-043728BCB4E5}"/>
    <dgm:cxn modelId="{AC9FE3BB-26CE-4923-8D95-44BE6F7DFC9E}" type="presOf" srcId="{CF9B23B1-D3A9-467A-A658-6AC42AB9BA92}" destId="{F8C5978E-5B5B-49AB-AE37-D58070C61712}" srcOrd="0" destOrd="0" presId="urn:microsoft.com/office/officeart/2005/8/layout/default"/>
    <dgm:cxn modelId="{4E251AE8-CD8E-4ED9-AFE5-603228E9C408}" type="presOf" srcId="{84DF70A2-6C99-4E35-ADF4-C43C0BC971C2}" destId="{99921C31-9830-491A-9FD1-72504D84CB98}" srcOrd="0" destOrd="0" presId="urn:microsoft.com/office/officeart/2005/8/layout/default"/>
    <dgm:cxn modelId="{10FC6EE9-7E11-4259-ABC8-7B378C68823D}" srcId="{353CEF84-0A49-4E6A-AB94-67E2D8293EBC}" destId="{86D528D6-83B0-4BD7-8F83-4D93383ABE5B}" srcOrd="5" destOrd="0" parTransId="{2F6D18E1-EF94-463F-A48C-9FD37F05217E}" sibTransId="{5DD21722-F19F-41CA-AEFC-57FFD3E35850}"/>
    <dgm:cxn modelId="{16E755ED-37A4-45A9-AE64-A5493B624BE2}" type="presOf" srcId="{F0BA9C0F-1E72-4DE2-BFBA-6F785F0B6FAE}" destId="{D15412EC-CE39-4EAA-A0B7-2AD5470F35E7}" srcOrd="0" destOrd="0" presId="urn:microsoft.com/office/officeart/2005/8/layout/default"/>
    <dgm:cxn modelId="{F2C8B9F1-B2D5-4821-91FF-C67199F45D58}" srcId="{353CEF84-0A49-4E6A-AB94-67E2D8293EBC}" destId="{A343051C-2A24-472B-91DD-D29E06800D10}" srcOrd="4" destOrd="0" parTransId="{DBEC7AD5-7B1F-4C55-A1B7-4E189F9D1E13}" sibTransId="{7C4CDFD9-55EB-4950-A3E2-BD3877A950EC}"/>
    <dgm:cxn modelId="{CA5B05D1-E28C-4BE4-9C45-93D867F4B842}" type="presParOf" srcId="{59AB7A95-959B-4FC2-9769-0BBA09721963}" destId="{D15412EC-CE39-4EAA-A0B7-2AD5470F35E7}" srcOrd="0" destOrd="0" presId="urn:microsoft.com/office/officeart/2005/8/layout/default"/>
    <dgm:cxn modelId="{BE1F7806-2273-46B4-87BC-BE7F39BA00C3}" type="presParOf" srcId="{59AB7A95-959B-4FC2-9769-0BBA09721963}" destId="{5E1B0AF0-DF9D-4FDA-8415-FC124DF02E00}" srcOrd="1" destOrd="0" presId="urn:microsoft.com/office/officeart/2005/8/layout/default"/>
    <dgm:cxn modelId="{D1DBBBD8-75F2-4E3A-8E85-ED5DBC56CF68}" type="presParOf" srcId="{59AB7A95-959B-4FC2-9769-0BBA09721963}" destId="{F8C5978E-5B5B-49AB-AE37-D58070C61712}" srcOrd="2" destOrd="0" presId="urn:microsoft.com/office/officeart/2005/8/layout/default"/>
    <dgm:cxn modelId="{EDB6C4F9-F46B-4F23-8B33-8D83AB0680C9}" type="presParOf" srcId="{59AB7A95-959B-4FC2-9769-0BBA09721963}" destId="{ED4A523D-6913-4B4D-A755-422AC152ACC1}" srcOrd="3" destOrd="0" presId="urn:microsoft.com/office/officeart/2005/8/layout/default"/>
    <dgm:cxn modelId="{3216C9AB-11C5-4ACC-9364-3128A1171F79}" type="presParOf" srcId="{59AB7A95-959B-4FC2-9769-0BBA09721963}" destId="{474F5FEF-4DC0-4B9D-8FBC-F30B34F3B642}" srcOrd="4" destOrd="0" presId="urn:microsoft.com/office/officeart/2005/8/layout/default"/>
    <dgm:cxn modelId="{2FA4E66A-FD47-4025-B46F-42F416C0E495}" type="presParOf" srcId="{59AB7A95-959B-4FC2-9769-0BBA09721963}" destId="{56B7327D-D863-480C-986C-8ADBE7968438}" srcOrd="5" destOrd="0" presId="urn:microsoft.com/office/officeart/2005/8/layout/default"/>
    <dgm:cxn modelId="{94D60F01-0B7D-4ACB-92AA-4EBB08641957}" type="presParOf" srcId="{59AB7A95-959B-4FC2-9769-0BBA09721963}" destId="{99921C31-9830-491A-9FD1-72504D84CB98}" srcOrd="6" destOrd="0" presId="urn:microsoft.com/office/officeart/2005/8/layout/default"/>
    <dgm:cxn modelId="{33866A21-700F-4789-8ED7-2D8D153FECEF}" type="presParOf" srcId="{59AB7A95-959B-4FC2-9769-0BBA09721963}" destId="{51484FAC-404D-4C86-B941-39F3760F25B1}" srcOrd="7" destOrd="0" presId="urn:microsoft.com/office/officeart/2005/8/layout/default"/>
    <dgm:cxn modelId="{AFF2EF9B-22E5-4407-ADD7-6F5FA22354F1}" type="presParOf" srcId="{59AB7A95-959B-4FC2-9769-0BBA09721963}" destId="{3E5DE402-7BEB-4510-9739-28D6A72259BB}" srcOrd="8" destOrd="0" presId="urn:microsoft.com/office/officeart/2005/8/layout/default"/>
    <dgm:cxn modelId="{81D45923-5B64-472F-95DF-CB1B326334E8}" type="presParOf" srcId="{59AB7A95-959B-4FC2-9769-0BBA09721963}" destId="{A3DC9C9C-2470-49A9-B289-D0C621F951C8}" srcOrd="9" destOrd="0" presId="urn:microsoft.com/office/officeart/2005/8/layout/default"/>
    <dgm:cxn modelId="{D84EA531-6966-42CD-9231-8251B4AE2D13}" type="presParOf" srcId="{59AB7A95-959B-4FC2-9769-0BBA09721963}" destId="{46FBA239-49FD-40DE-A047-91ABB18C489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093108-F6D6-4B5C-BD75-583112CEF8B1}" type="doc">
      <dgm:prSet loTypeId="urn:microsoft.com/office/officeart/2005/8/layout/default" loCatId="list" qsTypeId="urn:microsoft.com/office/officeart/2005/8/quickstyle/simple1" qsCatId="simple" csTypeId="urn:microsoft.com/office/officeart/2005/8/colors/accent3_4" csCatId="accent3" phldr="1"/>
      <dgm:spPr/>
      <dgm:t>
        <a:bodyPr/>
        <a:lstStyle/>
        <a:p>
          <a:endParaRPr lang="en-US"/>
        </a:p>
      </dgm:t>
    </dgm:pt>
    <dgm:pt modelId="{0353DAA4-F80F-4A5D-9B8C-F4017A6E6158}">
      <dgm:prSet phldrT="[Text]" custT="1"/>
      <dgm:spPr>
        <a:solidFill>
          <a:srgbClr val="A5A5A5">
            <a:shade val="80000"/>
            <a:hueOff val="0"/>
            <a:satOff val="0"/>
            <a:lumOff val="3818"/>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91440" tIns="91440" rIns="91440" bIns="91440" numCol="1" spcCol="1270" anchor="ctr" anchorCtr="0"/>
        <a:lstStyle/>
        <a:p>
          <a:pPr marL="0" lvl="0" indent="0" algn="ctr" defTabSz="1066800">
            <a:lnSpc>
              <a:spcPct val="90000"/>
            </a:lnSpc>
            <a:spcBef>
              <a:spcPct val="0"/>
            </a:spcBef>
            <a:spcAft>
              <a:spcPct val="35000"/>
            </a:spcAft>
            <a:buNone/>
          </a:pPr>
          <a:r>
            <a:rPr lang="en-US" sz="2400" i="1" kern="1200" dirty="0">
              <a:solidFill>
                <a:prstClr val="black"/>
              </a:solidFill>
              <a:latin typeface="Montserrat" charset="0"/>
              <a:ea typeface="+mn-ea"/>
              <a:cs typeface="+mn-cs"/>
            </a:rPr>
            <a:t>Extremely fast</a:t>
          </a:r>
        </a:p>
      </dgm:t>
    </dgm:pt>
    <dgm:pt modelId="{7DBB910C-295B-44BE-9343-63516E1690B3}" type="parTrans" cxnId="{06CB5F20-7993-43C5-8CE3-59470075CC43}">
      <dgm:prSet/>
      <dgm:spPr/>
      <dgm:t>
        <a:bodyPr/>
        <a:lstStyle/>
        <a:p>
          <a:endParaRPr lang="en-US">
            <a:solidFill>
              <a:schemeClr val="tx1"/>
            </a:solidFill>
          </a:endParaRPr>
        </a:p>
      </dgm:t>
    </dgm:pt>
    <dgm:pt modelId="{5DFB34F7-CDA4-44D4-96B1-907587CF82B6}" type="sibTrans" cxnId="{06CB5F20-7993-43C5-8CE3-59470075CC43}">
      <dgm:prSet/>
      <dgm:spPr/>
      <dgm:t>
        <a:bodyPr/>
        <a:lstStyle/>
        <a:p>
          <a:endParaRPr lang="en-US">
            <a:solidFill>
              <a:schemeClr val="tx1"/>
            </a:solidFill>
          </a:endParaRPr>
        </a:p>
      </dgm:t>
    </dgm:pt>
    <dgm:pt modelId="{2EE07B16-FB62-4D13-8D99-D0576E6385D7}">
      <dgm:prSet phldrT="[Text]" custT="1"/>
      <dgm:spPr/>
      <dgm:t>
        <a:bodyPr/>
        <a:lstStyle/>
        <a:p>
          <a:r>
            <a:rPr lang="en-US" sz="2400" i="1" kern="1200" dirty="0">
              <a:solidFill>
                <a:prstClr val="black"/>
              </a:solidFill>
              <a:latin typeface="Montserrat" charset="0"/>
              <a:ea typeface="+mn-ea"/>
              <a:cs typeface="+mn-cs"/>
            </a:rPr>
            <a:t>Good memory utilization</a:t>
          </a:r>
        </a:p>
      </dgm:t>
    </dgm:pt>
    <dgm:pt modelId="{76DA8B28-FA98-42E0-937F-829A25D7300E}" type="parTrans" cxnId="{EBEB6F46-52DB-4770-8B7D-5F9C0E3E7CF2}">
      <dgm:prSet/>
      <dgm:spPr/>
      <dgm:t>
        <a:bodyPr/>
        <a:lstStyle/>
        <a:p>
          <a:endParaRPr lang="en-US">
            <a:solidFill>
              <a:schemeClr val="tx1"/>
            </a:solidFill>
          </a:endParaRPr>
        </a:p>
      </dgm:t>
    </dgm:pt>
    <dgm:pt modelId="{438E644D-EAB2-416A-8133-1715B8906E3F}" type="sibTrans" cxnId="{EBEB6F46-52DB-4770-8B7D-5F9C0E3E7CF2}">
      <dgm:prSet/>
      <dgm:spPr/>
      <dgm:t>
        <a:bodyPr/>
        <a:lstStyle/>
        <a:p>
          <a:endParaRPr lang="en-US">
            <a:solidFill>
              <a:schemeClr val="tx1"/>
            </a:solidFill>
          </a:endParaRPr>
        </a:p>
      </dgm:t>
    </dgm:pt>
    <dgm:pt modelId="{937D47FA-6E95-4A06-85E3-35D16CE3C5F3}">
      <dgm:prSet phldrT="[Text]" custT="1"/>
      <dgm:spPr/>
      <dgm:t>
        <a:bodyPr/>
        <a:lstStyle/>
        <a:p>
          <a:r>
            <a:rPr lang="en-US" sz="2400" i="1" kern="1200" dirty="0">
              <a:solidFill>
                <a:prstClr val="black"/>
              </a:solidFill>
              <a:latin typeface="Montserrat" charset="0"/>
              <a:ea typeface="+mn-ea"/>
              <a:cs typeface="+mn-cs"/>
            </a:rPr>
            <a:t>Works for regression &amp; Classification</a:t>
          </a:r>
        </a:p>
      </dgm:t>
    </dgm:pt>
    <dgm:pt modelId="{24A5EDF2-96AB-464B-B34D-F9040616AB6E}" type="parTrans" cxnId="{C0FAE941-CE2B-4BCD-8B4C-5E89EDA631D0}">
      <dgm:prSet/>
      <dgm:spPr/>
      <dgm:t>
        <a:bodyPr/>
        <a:lstStyle/>
        <a:p>
          <a:endParaRPr lang="en-US">
            <a:solidFill>
              <a:schemeClr val="tx1"/>
            </a:solidFill>
          </a:endParaRPr>
        </a:p>
      </dgm:t>
    </dgm:pt>
    <dgm:pt modelId="{745CBCB6-DF65-460B-8FC6-9BFFA660A5A2}" type="sibTrans" cxnId="{C0FAE941-CE2B-4BCD-8B4C-5E89EDA631D0}">
      <dgm:prSet/>
      <dgm:spPr/>
      <dgm:t>
        <a:bodyPr/>
        <a:lstStyle/>
        <a:p>
          <a:endParaRPr lang="en-US">
            <a:solidFill>
              <a:schemeClr val="tx1"/>
            </a:solidFill>
          </a:endParaRPr>
        </a:p>
      </dgm:t>
    </dgm:pt>
    <dgm:pt modelId="{B0FD4C20-ECB3-4E8E-AECA-37A111C5F2D8}">
      <dgm:prSet phldrT="[Text]" custT="1"/>
      <dgm:spPr/>
      <dgm:t>
        <a:bodyPr/>
        <a:lstStyle/>
        <a:p>
          <a:pPr marL="0" lvl="0" indent="0" algn="ctr" defTabSz="1066800">
            <a:lnSpc>
              <a:spcPct val="90000"/>
            </a:lnSpc>
            <a:spcBef>
              <a:spcPct val="0"/>
            </a:spcBef>
            <a:spcAft>
              <a:spcPct val="35000"/>
            </a:spcAft>
            <a:buNone/>
          </a:pPr>
          <a:r>
            <a:rPr lang="en-US" sz="2400" i="1" kern="1200" dirty="0">
              <a:solidFill>
                <a:prstClr val="black"/>
              </a:solidFill>
              <a:latin typeface="Montserrat" charset="0"/>
              <a:ea typeface="+mn-ea"/>
              <a:cs typeface="+mn-cs"/>
            </a:rPr>
            <a:t>Robust</a:t>
          </a:r>
        </a:p>
      </dgm:t>
    </dgm:pt>
    <dgm:pt modelId="{1217B3F1-8298-469E-80F0-135C5C2F2A2E}" type="parTrans" cxnId="{8AF5B4D0-CF1F-4B84-BD94-213BFBD2D7AA}">
      <dgm:prSet/>
      <dgm:spPr/>
      <dgm:t>
        <a:bodyPr/>
        <a:lstStyle/>
        <a:p>
          <a:endParaRPr lang="en-US">
            <a:solidFill>
              <a:schemeClr val="tx1"/>
            </a:solidFill>
          </a:endParaRPr>
        </a:p>
      </dgm:t>
    </dgm:pt>
    <dgm:pt modelId="{34076BE6-F2D7-4D8A-8A77-447B052CEA8F}" type="sibTrans" cxnId="{8AF5B4D0-CF1F-4B84-BD94-213BFBD2D7AA}">
      <dgm:prSet/>
      <dgm:spPr/>
      <dgm:t>
        <a:bodyPr/>
        <a:lstStyle/>
        <a:p>
          <a:endParaRPr lang="en-US">
            <a:solidFill>
              <a:schemeClr val="tx1"/>
            </a:solidFill>
          </a:endParaRPr>
        </a:p>
      </dgm:t>
    </dgm:pt>
    <dgm:pt modelId="{12DBF8F9-002E-4EDD-AAF1-CAB17EA24928}" type="pres">
      <dgm:prSet presAssocID="{0F093108-F6D6-4B5C-BD75-583112CEF8B1}" presName="diagram" presStyleCnt="0">
        <dgm:presLayoutVars>
          <dgm:dir/>
          <dgm:resizeHandles val="exact"/>
        </dgm:presLayoutVars>
      </dgm:prSet>
      <dgm:spPr/>
    </dgm:pt>
    <dgm:pt modelId="{570547CF-A476-4114-8D68-7A076EBCC19F}" type="pres">
      <dgm:prSet presAssocID="{0353DAA4-F80F-4A5D-9B8C-F4017A6E6158}" presName="node" presStyleLbl="node1" presStyleIdx="0" presStyleCnt="4">
        <dgm:presLayoutVars>
          <dgm:bulletEnabled val="1"/>
        </dgm:presLayoutVars>
      </dgm:prSet>
      <dgm:spPr>
        <a:xfrm>
          <a:off x="1011373" y="1941"/>
          <a:ext cx="2341628" cy="1404977"/>
        </a:xfrm>
        <a:prstGeom prst="rect">
          <a:avLst/>
        </a:prstGeom>
      </dgm:spPr>
    </dgm:pt>
    <dgm:pt modelId="{62E55AB2-F8D3-4D17-B5E3-D944B8FB5617}" type="pres">
      <dgm:prSet presAssocID="{5DFB34F7-CDA4-44D4-96B1-907587CF82B6}" presName="sibTrans" presStyleCnt="0"/>
      <dgm:spPr/>
    </dgm:pt>
    <dgm:pt modelId="{51408183-7DC4-4E32-BEBA-14455E409881}" type="pres">
      <dgm:prSet presAssocID="{2EE07B16-FB62-4D13-8D99-D0576E6385D7}" presName="node" presStyleLbl="node1" presStyleIdx="1" presStyleCnt="4">
        <dgm:presLayoutVars>
          <dgm:bulletEnabled val="1"/>
        </dgm:presLayoutVars>
      </dgm:prSet>
      <dgm:spPr/>
    </dgm:pt>
    <dgm:pt modelId="{BF36CB9A-36ED-4FA0-8DFB-CB349E35219C}" type="pres">
      <dgm:prSet presAssocID="{438E644D-EAB2-416A-8133-1715B8906E3F}" presName="sibTrans" presStyleCnt="0"/>
      <dgm:spPr/>
    </dgm:pt>
    <dgm:pt modelId="{53ED3732-001D-44CD-A73B-52F89AA7B387}" type="pres">
      <dgm:prSet presAssocID="{937D47FA-6E95-4A06-85E3-35D16CE3C5F3}" presName="node" presStyleLbl="node1" presStyleIdx="2" presStyleCnt="4">
        <dgm:presLayoutVars>
          <dgm:bulletEnabled val="1"/>
        </dgm:presLayoutVars>
      </dgm:prSet>
      <dgm:spPr/>
    </dgm:pt>
    <dgm:pt modelId="{5247D310-2D28-4950-AF3B-FA3FAC3403BB}" type="pres">
      <dgm:prSet presAssocID="{745CBCB6-DF65-460B-8FC6-9BFFA660A5A2}" presName="sibTrans" presStyleCnt="0"/>
      <dgm:spPr/>
    </dgm:pt>
    <dgm:pt modelId="{831B0C35-9809-47F0-BA0F-84993DF5F18C}" type="pres">
      <dgm:prSet presAssocID="{B0FD4C20-ECB3-4E8E-AECA-37A111C5F2D8}" presName="node" presStyleLbl="node1" presStyleIdx="3" presStyleCnt="4">
        <dgm:presLayoutVars>
          <dgm:bulletEnabled val="1"/>
        </dgm:presLayoutVars>
      </dgm:prSet>
      <dgm:spPr/>
    </dgm:pt>
  </dgm:ptLst>
  <dgm:cxnLst>
    <dgm:cxn modelId="{06CB5F20-7993-43C5-8CE3-59470075CC43}" srcId="{0F093108-F6D6-4B5C-BD75-583112CEF8B1}" destId="{0353DAA4-F80F-4A5D-9B8C-F4017A6E6158}" srcOrd="0" destOrd="0" parTransId="{7DBB910C-295B-44BE-9343-63516E1690B3}" sibTransId="{5DFB34F7-CDA4-44D4-96B1-907587CF82B6}"/>
    <dgm:cxn modelId="{2B00C441-A0EF-434A-9CEA-E34819564ABA}" type="presOf" srcId="{2EE07B16-FB62-4D13-8D99-D0576E6385D7}" destId="{51408183-7DC4-4E32-BEBA-14455E409881}" srcOrd="0" destOrd="0" presId="urn:microsoft.com/office/officeart/2005/8/layout/default"/>
    <dgm:cxn modelId="{C0FAE941-CE2B-4BCD-8B4C-5E89EDA631D0}" srcId="{0F093108-F6D6-4B5C-BD75-583112CEF8B1}" destId="{937D47FA-6E95-4A06-85E3-35D16CE3C5F3}" srcOrd="2" destOrd="0" parTransId="{24A5EDF2-96AB-464B-B34D-F9040616AB6E}" sibTransId="{745CBCB6-DF65-460B-8FC6-9BFFA660A5A2}"/>
    <dgm:cxn modelId="{EBEB6F46-52DB-4770-8B7D-5F9C0E3E7CF2}" srcId="{0F093108-F6D6-4B5C-BD75-583112CEF8B1}" destId="{2EE07B16-FB62-4D13-8D99-D0576E6385D7}" srcOrd="1" destOrd="0" parTransId="{76DA8B28-FA98-42E0-937F-829A25D7300E}" sibTransId="{438E644D-EAB2-416A-8133-1715B8906E3F}"/>
    <dgm:cxn modelId="{20E50950-E6F5-4F17-9AD4-6711E4479D9C}" type="presOf" srcId="{0353DAA4-F80F-4A5D-9B8C-F4017A6E6158}" destId="{570547CF-A476-4114-8D68-7A076EBCC19F}" srcOrd="0" destOrd="0" presId="urn:microsoft.com/office/officeart/2005/8/layout/default"/>
    <dgm:cxn modelId="{90E56F9B-CF9B-471C-BED4-52045DF29E7D}" type="presOf" srcId="{937D47FA-6E95-4A06-85E3-35D16CE3C5F3}" destId="{53ED3732-001D-44CD-A73B-52F89AA7B387}" srcOrd="0" destOrd="0" presId="urn:microsoft.com/office/officeart/2005/8/layout/default"/>
    <dgm:cxn modelId="{1FC6ABB0-9A91-40C4-8BD8-32F15E80DA57}" type="presOf" srcId="{B0FD4C20-ECB3-4E8E-AECA-37A111C5F2D8}" destId="{831B0C35-9809-47F0-BA0F-84993DF5F18C}" srcOrd="0" destOrd="0" presId="urn:microsoft.com/office/officeart/2005/8/layout/default"/>
    <dgm:cxn modelId="{8AF5B4D0-CF1F-4B84-BD94-213BFBD2D7AA}" srcId="{0F093108-F6D6-4B5C-BD75-583112CEF8B1}" destId="{B0FD4C20-ECB3-4E8E-AECA-37A111C5F2D8}" srcOrd="3" destOrd="0" parTransId="{1217B3F1-8298-469E-80F0-135C5C2F2A2E}" sibTransId="{34076BE6-F2D7-4D8A-8A77-447B052CEA8F}"/>
    <dgm:cxn modelId="{3B8968E5-5732-467C-9544-957D8CEF40FA}" type="presOf" srcId="{0F093108-F6D6-4B5C-BD75-583112CEF8B1}" destId="{12DBF8F9-002E-4EDD-AAF1-CAB17EA24928}" srcOrd="0" destOrd="0" presId="urn:microsoft.com/office/officeart/2005/8/layout/default"/>
    <dgm:cxn modelId="{21455E68-E352-467D-A42D-9485A96F7172}" type="presParOf" srcId="{12DBF8F9-002E-4EDD-AAF1-CAB17EA24928}" destId="{570547CF-A476-4114-8D68-7A076EBCC19F}" srcOrd="0" destOrd="0" presId="urn:microsoft.com/office/officeart/2005/8/layout/default"/>
    <dgm:cxn modelId="{5C67BE37-9878-492D-BD5A-177A4363579F}" type="presParOf" srcId="{12DBF8F9-002E-4EDD-AAF1-CAB17EA24928}" destId="{62E55AB2-F8D3-4D17-B5E3-D944B8FB5617}" srcOrd="1" destOrd="0" presId="urn:microsoft.com/office/officeart/2005/8/layout/default"/>
    <dgm:cxn modelId="{28C3E099-3AAA-460D-BC27-E68B43E9511B}" type="presParOf" srcId="{12DBF8F9-002E-4EDD-AAF1-CAB17EA24928}" destId="{51408183-7DC4-4E32-BEBA-14455E409881}" srcOrd="2" destOrd="0" presId="urn:microsoft.com/office/officeart/2005/8/layout/default"/>
    <dgm:cxn modelId="{25B31289-71B2-430B-A111-7E9B0AA0D106}" type="presParOf" srcId="{12DBF8F9-002E-4EDD-AAF1-CAB17EA24928}" destId="{BF36CB9A-36ED-4FA0-8DFB-CB349E35219C}" srcOrd="3" destOrd="0" presId="urn:microsoft.com/office/officeart/2005/8/layout/default"/>
    <dgm:cxn modelId="{0A1D4C73-8FA6-4D2F-800C-78329A6A6122}" type="presParOf" srcId="{12DBF8F9-002E-4EDD-AAF1-CAB17EA24928}" destId="{53ED3732-001D-44CD-A73B-52F89AA7B387}" srcOrd="4" destOrd="0" presId="urn:microsoft.com/office/officeart/2005/8/layout/default"/>
    <dgm:cxn modelId="{68F3D1F3-0DFE-48B2-8C19-3B32874B8B7A}" type="presParOf" srcId="{12DBF8F9-002E-4EDD-AAF1-CAB17EA24928}" destId="{5247D310-2D28-4950-AF3B-FA3FAC3403BB}" srcOrd="5" destOrd="0" presId="urn:microsoft.com/office/officeart/2005/8/layout/default"/>
    <dgm:cxn modelId="{61BEA6AA-0460-423A-AEA9-10C555166449}" type="presParOf" srcId="{12DBF8F9-002E-4EDD-AAF1-CAB17EA24928}" destId="{831B0C35-9809-47F0-BA0F-84993DF5F18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412EC-CE39-4EAA-A0B7-2AD5470F35E7}">
      <dsp:nvSpPr>
        <dsp:cNvPr id="0" name=""/>
        <dsp:cNvSpPr/>
      </dsp:nvSpPr>
      <dsp:spPr>
        <a:xfrm>
          <a:off x="0" y="579654"/>
          <a:ext cx="2857499" cy="1714500"/>
        </a:xfrm>
        <a:prstGeom prst="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Font typeface="+mj-lt"/>
            <a:buNone/>
          </a:pPr>
          <a:r>
            <a:rPr lang="en-CA" sz="2200" i="1" kern="1200" dirty="0">
              <a:solidFill>
                <a:schemeClr val="tx1"/>
              </a:solidFill>
              <a:latin typeface="Montserrat" charset="0"/>
            </a:rPr>
            <a:t>Perform data visualization using Seaborn &amp; Matplotlib libraries</a:t>
          </a:r>
          <a:endParaRPr lang="en-US" sz="2200" kern="1200" dirty="0">
            <a:solidFill>
              <a:schemeClr val="tx1"/>
            </a:solidFill>
          </a:endParaRPr>
        </a:p>
      </dsp:txBody>
      <dsp:txXfrm>
        <a:off x="0" y="579654"/>
        <a:ext cx="2857499" cy="1714500"/>
      </dsp:txXfrm>
    </dsp:sp>
    <dsp:sp modelId="{F8C5978E-5B5B-49AB-AE37-D58070C61712}">
      <dsp:nvSpPr>
        <dsp:cNvPr id="0" name=""/>
        <dsp:cNvSpPr/>
      </dsp:nvSpPr>
      <dsp:spPr>
        <a:xfrm>
          <a:off x="3143250" y="579654"/>
          <a:ext cx="2857499" cy="1714500"/>
        </a:xfrm>
        <a:prstGeom prst="rect">
          <a:avLst/>
        </a:prstGeom>
        <a:solidFill>
          <a:schemeClr val="accent3">
            <a:shade val="80000"/>
            <a:hueOff val="0"/>
            <a:satOff val="0"/>
            <a:lumOff val="38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i="1" kern="1200" dirty="0">
              <a:solidFill>
                <a:schemeClr val="tx1"/>
              </a:solidFill>
              <a:latin typeface="Montserrat" charset="0"/>
            </a:rPr>
            <a:t>Train an XG-boost algorithm to predict university admission</a:t>
          </a:r>
        </a:p>
      </dsp:txBody>
      <dsp:txXfrm>
        <a:off x="3143250" y="579654"/>
        <a:ext cx="2857499" cy="1714500"/>
      </dsp:txXfrm>
    </dsp:sp>
    <dsp:sp modelId="{474F5FEF-4DC0-4B9D-8FBC-F30B34F3B642}">
      <dsp:nvSpPr>
        <dsp:cNvPr id="0" name=""/>
        <dsp:cNvSpPr/>
      </dsp:nvSpPr>
      <dsp:spPr>
        <a:xfrm>
          <a:off x="6286500" y="579654"/>
          <a:ext cx="2857499" cy="1714500"/>
        </a:xfrm>
        <a:prstGeom prst="rect">
          <a:avLst/>
        </a:prstGeom>
        <a:solidFill>
          <a:schemeClr val="accent3">
            <a:shade val="80000"/>
            <a:hueOff val="0"/>
            <a:satOff val="0"/>
            <a:lumOff val="76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i="1" kern="1200" dirty="0">
              <a:solidFill>
                <a:schemeClr val="tx1"/>
              </a:solidFill>
              <a:latin typeface="Montserrat" charset="0"/>
            </a:rPr>
            <a:t>Train an XG-boost algorithm to predict life expectancy (capstone project)</a:t>
          </a:r>
        </a:p>
      </dsp:txBody>
      <dsp:txXfrm>
        <a:off x="6286500" y="579654"/>
        <a:ext cx="2857499" cy="1714500"/>
      </dsp:txXfrm>
    </dsp:sp>
    <dsp:sp modelId="{99921C31-9830-491A-9FD1-72504D84CB98}">
      <dsp:nvSpPr>
        <dsp:cNvPr id="0" name=""/>
        <dsp:cNvSpPr/>
      </dsp:nvSpPr>
      <dsp:spPr>
        <a:xfrm>
          <a:off x="0" y="2579905"/>
          <a:ext cx="2857499" cy="1714500"/>
        </a:xfrm>
        <a:prstGeom prst="rect">
          <a:avLst/>
        </a:prstGeom>
        <a:solidFill>
          <a:schemeClr val="accent3">
            <a:shade val="80000"/>
            <a:hueOff val="0"/>
            <a:satOff val="0"/>
            <a:lumOff val="114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i="1" kern="1200" dirty="0">
              <a:solidFill>
                <a:schemeClr val="tx1"/>
              </a:solidFill>
              <a:latin typeface="Montserrat" charset="0"/>
            </a:rPr>
            <a:t>Understand the theory/intuition behind boosting</a:t>
          </a:r>
        </a:p>
      </dsp:txBody>
      <dsp:txXfrm>
        <a:off x="0" y="2579905"/>
        <a:ext cx="2857499" cy="1714500"/>
      </dsp:txXfrm>
    </dsp:sp>
    <dsp:sp modelId="{3E5DE402-7BEB-4510-9739-28D6A72259BB}">
      <dsp:nvSpPr>
        <dsp:cNvPr id="0" name=""/>
        <dsp:cNvSpPr/>
      </dsp:nvSpPr>
      <dsp:spPr>
        <a:xfrm>
          <a:off x="3143250" y="2579904"/>
          <a:ext cx="2857499" cy="1714500"/>
        </a:xfrm>
        <a:prstGeom prst="rect">
          <a:avLst/>
        </a:prstGeom>
        <a:solidFill>
          <a:schemeClr val="accent3">
            <a:shade val="80000"/>
            <a:hueOff val="0"/>
            <a:satOff val="0"/>
            <a:lumOff val="15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i="1" kern="1200" dirty="0">
              <a:solidFill>
                <a:schemeClr val="tx1"/>
              </a:solidFill>
              <a:latin typeface="Montserrat" charset="0"/>
            </a:rPr>
            <a:t>Learn the advantages &amp; disadvantages of XG-boost</a:t>
          </a:r>
        </a:p>
      </dsp:txBody>
      <dsp:txXfrm>
        <a:off x="3143250" y="2579904"/>
        <a:ext cx="2857499" cy="1714500"/>
      </dsp:txXfrm>
    </dsp:sp>
    <dsp:sp modelId="{46FBA239-49FD-40DE-A047-91ABB18C4892}">
      <dsp:nvSpPr>
        <dsp:cNvPr id="0" name=""/>
        <dsp:cNvSpPr/>
      </dsp:nvSpPr>
      <dsp:spPr>
        <a:xfrm>
          <a:off x="6286500" y="2579904"/>
          <a:ext cx="2857499" cy="1714500"/>
        </a:xfrm>
        <a:prstGeom prst="rect">
          <a:avLst/>
        </a:prstGeom>
        <a:solidFill>
          <a:schemeClr val="accent3">
            <a:shade val="80000"/>
            <a:hueOff val="0"/>
            <a:satOff val="0"/>
            <a:lumOff val="19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i="1" kern="1200" dirty="0">
              <a:solidFill>
                <a:schemeClr val="tx1"/>
              </a:solidFill>
              <a:latin typeface="Montserrat" charset="0"/>
            </a:rPr>
            <a:t>Evaluate trained models performance</a:t>
          </a:r>
        </a:p>
      </dsp:txBody>
      <dsp:txXfrm>
        <a:off x="6286500" y="2579904"/>
        <a:ext cx="2857499" cy="1714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547CF-A476-4114-8D68-7A076EBCC19F}">
      <dsp:nvSpPr>
        <dsp:cNvPr id="0" name=""/>
        <dsp:cNvSpPr/>
      </dsp:nvSpPr>
      <dsp:spPr>
        <a:xfrm>
          <a:off x="1011373" y="1941"/>
          <a:ext cx="2341628" cy="1404977"/>
        </a:xfrm>
        <a:prstGeom prst="rect">
          <a:avLst/>
        </a:prstGeom>
        <a:solidFill>
          <a:srgbClr val="A5A5A5">
            <a:shade val="80000"/>
            <a:hueOff val="0"/>
            <a:satOff val="0"/>
            <a:lumOff val="3818"/>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1" kern="1200" dirty="0">
              <a:solidFill>
                <a:prstClr val="black"/>
              </a:solidFill>
              <a:latin typeface="Montserrat" charset="0"/>
              <a:ea typeface="+mn-ea"/>
              <a:cs typeface="+mn-cs"/>
            </a:rPr>
            <a:t>Extremely fast</a:t>
          </a:r>
        </a:p>
      </dsp:txBody>
      <dsp:txXfrm>
        <a:off x="1011373" y="1941"/>
        <a:ext cx="2341628" cy="1404977"/>
      </dsp:txXfrm>
    </dsp:sp>
    <dsp:sp modelId="{51408183-7DC4-4E32-BEBA-14455E409881}">
      <dsp:nvSpPr>
        <dsp:cNvPr id="0" name=""/>
        <dsp:cNvSpPr/>
      </dsp:nvSpPr>
      <dsp:spPr>
        <a:xfrm>
          <a:off x="3587164" y="1941"/>
          <a:ext cx="2341628" cy="1404977"/>
        </a:xfrm>
        <a:prstGeom prst="rect">
          <a:avLst/>
        </a:prstGeom>
        <a:solidFill>
          <a:schemeClr val="accent3">
            <a:shade val="50000"/>
            <a:hueOff val="0"/>
            <a:satOff val="0"/>
            <a:lumOff val="17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1" kern="1200" dirty="0">
              <a:solidFill>
                <a:prstClr val="black"/>
              </a:solidFill>
              <a:latin typeface="Montserrat" charset="0"/>
              <a:ea typeface="+mn-ea"/>
              <a:cs typeface="+mn-cs"/>
            </a:rPr>
            <a:t>Good memory utilization</a:t>
          </a:r>
        </a:p>
      </dsp:txBody>
      <dsp:txXfrm>
        <a:off x="3587164" y="1941"/>
        <a:ext cx="2341628" cy="1404977"/>
      </dsp:txXfrm>
    </dsp:sp>
    <dsp:sp modelId="{53ED3732-001D-44CD-A73B-52F89AA7B387}">
      <dsp:nvSpPr>
        <dsp:cNvPr id="0" name=""/>
        <dsp:cNvSpPr/>
      </dsp:nvSpPr>
      <dsp:spPr>
        <a:xfrm>
          <a:off x="1011373" y="1641081"/>
          <a:ext cx="2341628" cy="1404977"/>
        </a:xfrm>
        <a:prstGeom prst="rect">
          <a:avLst/>
        </a:prstGeom>
        <a:solidFill>
          <a:schemeClr val="accent3">
            <a:shade val="50000"/>
            <a:hueOff val="0"/>
            <a:satOff val="0"/>
            <a:lumOff val="359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1" kern="1200" dirty="0">
              <a:solidFill>
                <a:prstClr val="black"/>
              </a:solidFill>
              <a:latin typeface="Montserrat" charset="0"/>
              <a:ea typeface="+mn-ea"/>
              <a:cs typeface="+mn-cs"/>
            </a:rPr>
            <a:t>Works for regression &amp; Classification</a:t>
          </a:r>
        </a:p>
      </dsp:txBody>
      <dsp:txXfrm>
        <a:off x="1011373" y="1641081"/>
        <a:ext cx="2341628" cy="1404977"/>
      </dsp:txXfrm>
    </dsp:sp>
    <dsp:sp modelId="{831B0C35-9809-47F0-BA0F-84993DF5F18C}">
      <dsp:nvSpPr>
        <dsp:cNvPr id="0" name=""/>
        <dsp:cNvSpPr/>
      </dsp:nvSpPr>
      <dsp:spPr>
        <a:xfrm>
          <a:off x="3587164" y="1641081"/>
          <a:ext cx="2341628" cy="1404977"/>
        </a:xfrm>
        <a:prstGeom prst="rect">
          <a:avLst/>
        </a:prstGeom>
        <a:solidFill>
          <a:schemeClr val="accent3">
            <a:shade val="50000"/>
            <a:hueOff val="0"/>
            <a:satOff val="0"/>
            <a:lumOff val="17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1" kern="1200" dirty="0">
              <a:solidFill>
                <a:prstClr val="black"/>
              </a:solidFill>
              <a:latin typeface="Montserrat" charset="0"/>
              <a:ea typeface="+mn-ea"/>
              <a:cs typeface="+mn-cs"/>
            </a:rPr>
            <a:t>Robust</a:t>
          </a:r>
        </a:p>
      </dsp:txBody>
      <dsp:txXfrm>
        <a:off x="3587164" y="1641081"/>
        <a:ext cx="2341628" cy="14049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EB26B05-8AC1-4E0B-A3B8-236B9C8A91A0}" type="datetimeFigureOut">
              <a:rPr lang="en-CA" smtClean="0"/>
              <a:t>2022-06-29</a:t>
            </a:fld>
            <a:endParaRPr lang="en-CA"/>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70F4B42-2F75-4BBF-889F-4C6D6FF57056}" type="slidenum">
              <a:rPr lang="en-CA" smtClean="0"/>
              <a:t>‹#›</a:t>
            </a:fld>
            <a:endParaRPr lang="en-CA"/>
          </a:p>
        </p:txBody>
      </p:sp>
    </p:spTree>
    <p:extLst>
      <p:ext uri="{BB962C8B-B14F-4D97-AF65-F5344CB8AC3E}">
        <p14:creationId xmlns:p14="http://schemas.microsoft.com/office/powerpoint/2010/main" val="2288531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0CF9D4-6142-441F-9CC7-B111E5F3C8F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8BD84C9-C47B-4688-9E12-08B97B78CB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3306C19-EDB8-45AC-A06D-1C6E7A4688A4}"/>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19420566-273E-44F3-9CE4-498C94861A3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96D2815-D915-46BB-8E74-27731C3228F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56202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2DE03E-921D-4B71-9894-652B786F0EF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279575F-2318-430B-A3C7-280A00723CB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1D7F357-B243-4712-AB7A-F0C6E60AA727}"/>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D43082FC-CA95-4D75-B66C-561D51CC32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B50573C-42FA-4875-8D00-243C2A886580}"/>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48719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5DC263-2243-4775-9DD9-3D4006A07E0C}"/>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9D7DE7F-6F3E-45F8-BCCB-1A39543D162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DE95832-C46F-4E70-8D36-2D6C6305C50F}"/>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8AB8BEBA-10F7-420F-850F-8C895A1E51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75B1847-01D3-4BFB-9989-12EDDB18BADF}"/>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194975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785E31-5EE4-4031-8DAA-64044DE0836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AAB51F7-AD05-4812-9AEE-F0A7A18CE34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E39D8A6-338D-4A25-B834-B4A942E94EFE}"/>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CC93547E-E0C5-4326-ADC3-C43A6781B1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267DB44-D3F4-429C-AB2C-E561CB263BD7}"/>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556947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80BB85-69F4-4080-A77B-EECE9C1BE17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E001A13A-6D46-453F-BAB2-4BAD520A28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CC488E4D-D5CA-49EC-B38E-714DAC9C6890}"/>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5B8CB60D-9BAE-4973-973B-4C6853AB5C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9C6DFA2-C663-4447-B1F9-BB6A38C33F8A}"/>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410518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99C6E8-AF90-4703-A9FA-9A65E134A11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92C6401-88FE-47FD-A731-DD657AEEC6A1}"/>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AD3D0E6-298D-4282-8913-20026FB74A2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205D25A3-27E5-4E98-8C5A-B2B0697A7DBA}"/>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6" name="Нижний колонтитул 5">
            <a:extLst>
              <a:ext uri="{FF2B5EF4-FFF2-40B4-BE49-F238E27FC236}">
                <a16:creationId xmlns:a16="http://schemas.microsoft.com/office/drawing/2014/main" id="{0D63F4A1-44B5-41E4-B96B-51C286B37E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96F89BA-5274-4D7F-A22B-03488DE518C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1370897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C0A037-7520-4515-B45B-E8BD71A1331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E742552-6925-46F5-A258-858B909F1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0D3C8B9-BC17-42B1-9536-626041E4B07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9F04948-91DA-4B89-B095-A18DE466F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6512104A-EB67-4275-8DE6-7CA0254DD84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ECE6559-6BBF-4F82-812F-26DCBE157D99}"/>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8" name="Нижний колонтитул 7">
            <a:extLst>
              <a:ext uri="{FF2B5EF4-FFF2-40B4-BE49-F238E27FC236}">
                <a16:creationId xmlns:a16="http://schemas.microsoft.com/office/drawing/2014/main" id="{0C43346E-31FD-437F-8433-ED2A4FFA291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9BB8E7B-DEEF-4F36-AC1E-1ADBCD8181B2}"/>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118126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3D8A9B-DDEE-472D-98C8-342D02A2466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7E891E0F-5CBA-4701-9802-49F747FD7C83}"/>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4" name="Нижний колонтитул 3">
            <a:extLst>
              <a:ext uri="{FF2B5EF4-FFF2-40B4-BE49-F238E27FC236}">
                <a16:creationId xmlns:a16="http://schemas.microsoft.com/office/drawing/2014/main" id="{CDDB64FE-FE57-4FE5-A383-911D9E8B2633}"/>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480F91C-FC09-444F-8303-0A51AAC90725}"/>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227014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4DC091D-E20B-43AF-85A6-D06B098A5765}"/>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3" name="Нижний колонтитул 2">
            <a:extLst>
              <a:ext uri="{FF2B5EF4-FFF2-40B4-BE49-F238E27FC236}">
                <a16:creationId xmlns:a16="http://schemas.microsoft.com/office/drawing/2014/main" id="{7256F216-F3C5-4473-B251-72A6A8FB0A5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510FE17-D12B-4940-A9BA-F5142885EE84}"/>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336114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FB74CF-2BF5-499E-835A-8CD87C61F71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2FA49E46-BCFA-4A8B-A9EC-843184808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F973AFB1-BE5F-4F23-82EA-A9E2EDCFC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EA59952-DF38-4E91-AC68-8C3C221171D0}"/>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6" name="Нижний колонтитул 5">
            <a:extLst>
              <a:ext uri="{FF2B5EF4-FFF2-40B4-BE49-F238E27FC236}">
                <a16:creationId xmlns:a16="http://schemas.microsoft.com/office/drawing/2014/main" id="{9A2383BB-619B-4187-A5BC-042AE98CE6C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522BE86-61A8-405E-B05C-9ED660BAE21D}"/>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1564739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85C4CA-FD62-44D2-81B3-AB78C84EB41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64F94F9-A9E5-4C0A-BC98-D38C5AA9AC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788FB35-2220-4ACE-970D-43F2556CC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ECB7B7F-DA8E-4AED-B458-D0634CB1B4AF}"/>
              </a:ext>
            </a:extLst>
          </p:cNvPr>
          <p:cNvSpPr>
            <a:spLocks noGrp="1"/>
          </p:cNvSpPr>
          <p:nvPr>
            <p:ph type="dt" sz="half" idx="10"/>
          </p:nvPr>
        </p:nvSpPr>
        <p:spPr/>
        <p:txBody>
          <a:bodyPr/>
          <a:lstStyle/>
          <a:p>
            <a:fld id="{8E7E9FA1-3201-4CFE-B59E-2CC3904A385B}" type="datetimeFigureOut">
              <a:rPr lang="ru-RU" smtClean="0"/>
              <a:t>29.06.2022</a:t>
            </a:fld>
            <a:endParaRPr lang="ru-RU"/>
          </a:p>
        </p:txBody>
      </p:sp>
      <p:sp>
        <p:nvSpPr>
          <p:cNvPr id="6" name="Нижний колонтитул 5">
            <a:extLst>
              <a:ext uri="{FF2B5EF4-FFF2-40B4-BE49-F238E27FC236}">
                <a16:creationId xmlns:a16="http://schemas.microsoft.com/office/drawing/2014/main" id="{90F43AE8-ADD4-4B08-B8BC-39D66C3AEF6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34F0B5B-F0B4-42E7-AEF3-F79F9477181B}"/>
              </a:ext>
            </a:extLst>
          </p:cNvPr>
          <p:cNvSpPr>
            <a:spLocks noGrp="1"/>
          </p:cNvSpPr>
          <p:nvPr>
            <p:ph type="sldNum" sz="quarter" idx="12"/>
          </p:nvPr>
        </p:nvSpPr>
        <p:spPr/>
        <p:txBody>
          <a:bodyPr/>
          <a:lstStyle/>
          <a:p>
            <a:fld id="{218DFB81-B4D1-4C46-8DB6-75181515BA6D}" type="slidenum">
              <a:rPr lang="ru-RU" smtClean="0"/>
              <a:t>‹#›</a:t>
            </a:fld>
            <a:endParaRPr lang="ru-RU"/>
          </a:p>
        </p:txBody>
      </p:sp>
    </p:spTree>
    <p:extLst>
      <p:ext uri="{BB962C8B-B14F-4D97-AF65-F5344CB8AC3E}">
        <p14:creationId xmlns:p14="http://schemas.microsoft.com/office/powerpoint/2010/main" val="991914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3E1944-26C3-41F2-9AC9-82569296A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D855009-06D1-457C-AA16-D256E4C895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2319EE4-DC46-41D9-BA81-50318AE27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E9FA1-3201-4CFE-B59E-2CC3904A385B}" type="datetimeFigureOut">
              <a:rPr lang="ru-RU" smtClean="0"/>
              <a:t>29.06.2022</a:t>
            </a:fld>
            <a:endParaRPr lang="ru-RU"/>
          </a:p>
        </p:txBody>
      </p:sp>
      <p:sp>
        <p:nvSpPr>
          <p:cNvPr id="5" name="Нижний колонтитул 4">
            <a:extLst>
              <a:ext uri="{FF2B5EF4-FFF2-40B4-BE49-F238E27FC236}">
                <a16:creationId xmlns:a16="http://schemas.microsoft.com/office/drawing/2014/main" id="{0F15DEA4-AA2E-4600-8609-2131E0FB2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CE62007-BA97-4721-9442-9F52017CE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DFB81-B4D1-4C46-8DB6-75181515BA6D}" type="slidenum">
              <a:rPr lang="ru-RU" smtClean="0"/>
              <a:t>‹#›</a:t>
            </a:fld>
            <a:endParaRPr lang="ru-RU"/>
          </a:p>
        </p:txBody>
      </p:sp>
    </p:spTree>
    <p:extLst>
      <p:ext uri="{BB962C8B-B14F-4D97-AF65-F5344CB8AC3E}">
        <p14:creationId xmlns:p14="http://schemas.microsoft.com/office/powerpoint/2010/main" val="13242722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www.pexels.com/photo/accomplishment-ceremony-education-graduation-267885/" TargetMode="External"/><Relationship Id="rId4" Type="http://schemas.openxmlformats.org/officeDocument/2006/relationships/hyperlink" Target="https://www.kaggle.com/mohansacharya/graduate-admission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1E631E-4923-1F18-A6A7-DC210F78402F}"/>
              </a:ext>
            </a:extLst>
          </p:cNvPr>
          <p:cNvPicPr>
            <a:picLocks noChangeAspect="1"/>
          </p:cNvPicPr>
          <p:nvPr/>
        </p:nvPicPr>
        <p:blipFill>
          <a:blip r:embed="rId2"/>
          <a:stretch>
            <a:fillRect/>
          </a:stretch>
        </p:blipFill>
        <p:spPr>
          <a:xfrm>
            <a:off x="0" y="0"/>
            <a:ext cx="12209804" cy="6858000"/>
          </a:xfrm>
          <a:prstGeom prst="rect">
            <a:avLst/>
          </a:prstGeom>
        </p:spPr>
      </p:pic>
      <p:sp>
        <p:nvSpPr>
          <p:cNvPr id="6" name="Подзаголовок 2">
            <a:extLst>
              <a:ext uri="{FF2B5EF4-FFF2-40B4-BE49-F238E27FC236}">
                <a16:creationId xmlns:a16="http://schemas.microsoft.com/office/drawing/2014/main" id="{56565717-A4C5-EDF5-1273-D345F599858F}"/>
              </a:ext>
            </a:extLst>
          </p:cNvPr>
          <p:cNvSpPr txBox="1">
            <a:spLocks/>
          </p:cNvSpPr>
          <p:nvPr/>
        </p:nvSpPr>
        <p:spPr>
          <a:xfrm>
            <a:off x="339128" y="1600200"/>
            <a:ext cx="5740923" cy="10275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6600" b="1" dirty="0">
                <a:solidFill>
                  <a:schemeClr val="bg1"/>
                </a:solidFill>
                <a:latin typeface="Montserrat" charset="0"/>
                <a:ea typeface="Montserrat" charset="0"/>
                <a:cs typeface="Montserrat" charset="0"/>
              </a:rPr>
              <a:t>ONE WEEK </a:t>
            </a:r>
          </a:p>
          <a:p>
            <a:pPr algn="l"/>
            <a:r>
              <a:rPr lang="en-US" sz="4000" dirty="0">
                <a:solidFill>
                  <a:srgbClr val="FFFF00"/>
                </a:solidFill>
                <a:latin typeface="Montserrat" charset="0"/>
                <a:ea typeface="Montserrat" charset="0"/>
                <a:cs typeface="Montserrat" charset="0"/>
              </a:rPr>
              <a:t>DATA SCIENCE</a:t>
            </a:r>
          </a:p>
        </p:txBody>
      </p:sp>
    </p:spTree>
    <p:extLst>
      <p:ext uri="{BB962C8B-B14F-4D97-AF65-F5344CB8AC3E}">
        <p14:creationId xmlns:p14="http://schemas.microsoft.com/office/powerpoint/2010/main" val="3082579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D88646B-C365-A144-6245-96C557B68707}"/>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317878" y="279727"/>
            <a:ext cx="7585714" cy="523220"/>
          </a:xfrm>
          <a:prstGeom prst="rect">
            <a:avLst/>
          </a:prstGeom>
        </p:spPr>
        <p:txBody>
          <a:bodyPr vert="horz" lIns="91440" tIns="45720" rIns="91440" bIns="45720" rtlCol="0">
            <a:noAutofit/>
          </a:bodyPr>
          <a:lstStyle/>
          <a:p>
            <a:pPr>
              <a:lnSpc>
                <a:spcPct val="90000"/>
              </a:lnSpc>
              <a:spcBef>
                <a:spcPts val="1000"/>
              </a:spcBef>
            </a:pPr>
            <a:r>
              <a:rPr lang="en-US" sz="3600" dirty="0">
                <a:solidFill>
                  <a:schemeClr val="bg1"/>
                </a:solidFill>
                <a:latin typeface="Montserrat" charset="0"/>
              </a:rPr>
              <a:t>WHAT IS XGBOOST? </a:t>
            </a:r>
            <a:r>
              <a:rPr lang="en-US" sz="3600">
                <a:solidFill>
                  <a:schemeClr val="bg1"/>
                </a:solidFill>
                <a:latin typeface="Montserrat" charset="0"/>
              </a:rPr>
              <a:t>&amp; WHY?</a:t>
            </a:r>
            <a:endParaRPr lang="en-US" sz="3600" dirty="0">
              <a:solidFill>
                <a:schemeClr val="bg1"/>
              </a:solidFill>
              <a:latin typeface="Montserrat" charset="0"/>
            </a:endParaRPr>
          </a:p>
        </p:txBody>
      </p:sp>
      <p:sp>
        <p:nvSpPr>
          <p:cNvPr id="7" name="Content Placeholder 2"/>
          <p:cNvSpPr txBox="1">
            <a:spLocks/>
          </p:cNvSpPr>
          <p:nvPr/>
        </p:nvSpPr>
        <p:spPr>
          <a:xfrm>
            <a:off x="242656" y="1166018"/>
            <a:ext cx="11339744"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800" dirty="0" err="1">
                <a:latin typeface="Montserrat" charset="0"/>
                <a:ea typeface="Montserrat" charset="0"/>
                <a:cs typeface="Montserrat" charset="0"/>
              </a:rPr>
              <a:t>XGBoost</a:t>
            </a:r>
            <a:r>
              <a:rPr lang="en-CA" sz="1800" dirty="0">
                <a:latin typeface="Montserrat" charset="0"/>
                <a:ea typeface="Montserrat" charset="0"/>
                <a:cs typeface="Montserrat" charset="0"/>
              </a:rPr>
              <a:t> or Extreme gradient boosting is the go-to algorithm for many data scientists.</a:t>
            </a:r>
            <a:endParaRPr lang="en-CA" sz="1800" dirty="0">
              <a:latin typeface="Montserrat" charset="0"/>
            </a:endParaRPr>
          </a:p>
          <a:p>
            <a:pPr marL="285750" indent="-285750" algn="l">
              <a:buFont typeface="Arial" panose="020B0604020202020204" pitchFamily="34" charset="0"/>
              <a:buChar char="•"/>
            </a:pPr>
            <a:r>
              <a:rPr lang="en-CA" sz="1800" dirty="0" err="1">
                <a:latin typeface="Montserrat" charset="0"/>
              </a:rPr>
              <a:t>XGBoost</a:t>
            </a:r>
            <a:r>
              <a:rPr lang="en-CA" sz="1800" dirty="0">
                <a:latin typeface="Montserrat" charset="0"/>
              </a:rPr>
              <a:t> is a supervised learning algorithm that implements gradient boosted trees algorithm. </a:t>
            </a:r>
          </a:p>
          <a:p>
            <a:pPr marL="285750" indent="-285750" algn="l">
              <a:buFont typeface="Arial" panose="020B0604020202020204" pitchFamily="34" charset="0"/>
              <a:buChar char="•"/>
            </a:pPr>
            <a:r>
              <a:rPr lang="en-CA" sz="1800" dirty="0">
                <a:latin typeface="Montserrat" charset="0"/>
              </a:rPr>
              <a:t>The algorithm works by building a series of models from the training data, each model is built to correct the mistakes made by the previous model. Models are added sequentially until no further improvement can be made. </a:t>
            </a:r>
          </a:p>
          <a:p>
            <a:pPr marL="342900" indent="-342900" algn="l">
              <a:buFont typeface="Arial" panose="020B0604020202020204" pitchFamily="34" charset="0"/>
              <a:buChar char="•"/>
            </a:pPr>
            <a:endParaRPr lang="en-CA" sz="1800" dirty="0">
              <a:latin typeface="Montserrat" charset="0"/>
            </a:endParaRPr>
          </a:p>
          <a:p>
            <a:pPr marL="285750" indent="-285750" algn="l">
              <a:buFont typeface="Arial" panose="020B0604020202020204" pitchFamily="34" charset="0"/>
              <a:buChar char="•"/>
            </a:pPr>
            <a:endParaRPr lang="en-CA" sz="1800" dirty="0">
              <a:latin typeface="Montserrat" charset="0"/>
            </a:endParaRPr>
          </a:p>
          <a:p>
            <a:pPr marL="285750" indent="-285750" algn="l">
              <a:buFont typeface="Arial" panose="020B0604020202020204" pitchFamily="34" charset="0"/>
              <a:buChar char="•"/>
            </a:pPr>
            <a:endParaRPr lang="fr-FR" sz="1800" dirty="0">
              <a:latin typeface="Montserrat" charset="0"/>
            </a:endParaRPr>
          </a:p>
          <a:p>
            <a:pPr marL="285750" indent="-285750" algn="l">
              <a:buFont typeface="Arial" panose="020B0604020202020204" pitchFamily="34" charset="0"/>
              <a:buChar char="•"/>
            </a:pPr>
            <a:endParaRPr lang="en-CA" sz="1800" dirty="0">
              <a:latin typeface="Montserrat" charset="0"/>
            </a:endParaRPr>
          </a:p>
          <a:p>
            <a:pPr marL="285750" indent="-285750" algn="l">
              <a:buFont typeface="Arial" panose="020B0604020202020204" pitchFamily="34" charset="0"/>
              <a:buChar char="•"/>
            </a:pPr>
            <a:endParaRPr lang="en-CA" sz="1800" dirty="0">
              <a:latin typeface="Montserrat" charset="0"/>
            </a:endParaRPr>
          </a:p>
          <a:p>
            <a:pPr marL="342900" indent="-342900" algn="l">
              <a:buFont typeface="Arial" panose="020B0604020202020204" pitchFamily="34" charset="0"/>
              <a:buChar char="•"/>
            </a:pPr>
            <a:endParaRPr lang="en-CA" sz="1800" dirty="0">
              <a:latin typeface="Montserrat" charset="0"/>
            </a:endParaRPr>
          </a:p>
          <a:p>
            <a:pPr fontAlgn="base"/>
            <a:endParaRPr lang="en-CA" sz="1800" dirty="0"/>
          </a:p>
        </p:txBody>
      </p:sp>
      <p:graphicFrame>
        <p:nvGraphicFramePr>
          <p:cNvPr id="3" name="Diagram 2">
            <a:extLst>
              <a:ext uri="{FF2B5EF4-FFF2-40B4-BE49-F238E27FC236}">
                <a16:creationId xmlns:a16="http://schemas.microsoft.com/office/drawing/2014/main" id="{A9D4E474-4F79-7B94-C44D-7CBE9503A56E}"/>
              </a:ext>
            </a:extLst>
          </p:cNvPr>
          <p:cNvGraphicFramePr/>
          <p:nvPr>
            <p:extLst>
              <p:ext uri="{D42A27DB-BD31-4B8C-83A1-F6EECF244321}">
                <p14:modId xmlns:p14="http://schemas.microsoft.com/office/powerpoint/2010/main" val="640709487"/>
              </p:ext>
            </p:extLst>
          </p:nvPr>
        </p:nvGraphicFramePr>
        <p:xfrm>
          <a:off x="2209800" y="3530273"/>
          <a:ext cx="6940167"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CC5F1549-F580-FCBF-8568-77DADDE73244}"/>
              </a:ext>
            </a:extLst>
          </p:cNvPr>
          <p:cNvSpPr txBox="1"/>
          <p:nvPr/>
        </p:nvSpPr>
        <p:spPr>
          <a:xfrm>
            <a:off x="1143000" y="2779284"/>
            <a:ext cx="9692639" cy="400110"/>
          </a:xfrm>
          <a:prstGeom prst="rect">
            <a:avLst/>
          </a:prstGeom>
          <a:noFill/>
        </p:spPr>
        <p:txBody>
          <a:bodyPr wrap="square">
            <a:spAutoFit/>
          </a:bodyPr>
          <a:lstStyle/>
          <a:p>
            <a:pPr algn="l"/>
            <a:r>
              <a:rPr lang="en-CA" sz="2000" b="1" i="1" dirty="0">
                <a:latin typeface="Montserrat" charset="0"/>
              </a:rPr>
              <a:t>“When in doubt, use </a:t>
            </a:r>
            <a:r>
              <a:rPr lang="en-CA" sz="2000" b="1" i="1" dirty="0" err="1">
                <a:latin typeface="Montserrat" charset="0"/>
              </a:rPr>
              <a:t>xgboost</a:t>
            </a:r>
            <a:r>
              <a:rPr lang="en-CA" sz="2000" b="1" i="1" dirty="0">
                <a:latin typeface="Montserrat" charset="0"/>
              </a:rPr>
              <a:t>!” – Owen Zhang, 1</a:t>
            </a:r>
            <a:r>
              <a:rPr lang="en-CA" sz="2000" b="1" i="1" baseline="30000" dirty="0">
                <a:latin typeface="Montserrat" charset="0"/>
              </a:rPr>
              <a:t>st</a:t>
            </a:r>
            <a:r>
              <a:rPr lang="en-CA" sz="2000" b="1" i="1" dirty="0">
                <a:latin typeface="Montserrat" charset="0"/>
              </a:rPr>
              <a:t> place Kaggle Winner</a:t>
            </a:r>
          </a:p>
        </p:txBody>
      </p:sp>
    </p:spTree>
    <p:extLst>
      <p:ext uri="{BB962C8B-B14F-4D97-AF65-F5344CB8AC3E}">
        <p14:creationId xmlns:p14="http://schemas.microsoft.com/office/powerpoint/2010/main" val="292685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5BCE93-1F78-67DD-A716-9DAD6D22B5E0}"/>
              </a:ext>
            </a:extLst>
          </p:cNvPr>
          <p:cNvPicPr>
            <a:picLocks noChangeAspect="1"/>
          </p:cNvPicPr>
          <p:nvPr/>
        </p:nvPicPr>
        <p:blipFill>
          <a:blip r:embed="rId2"/>
          <a:stretch>
            <a:fillRect/>
          </a:stretch>
        </p:blipFill>
        <p:spPr>
          <a:xfrm>
            <a:off x="0" y="0"/>
            <a:ext cx="12257636" cy="6858000"/>
          </a:xfrm>
          <a:prstGeom prst="rect">
            <a:avLst/>
          </a:prstGeom>
        </p:spPr>
      </p:pic>
      <p:sp>
        <p:nvSpPr>
          <p:cNvPr id="6" name="Подзаголовок 2">
            <a:extLst>
              <a:ext uri="{FF2B5EF4-FFF2-40B4-BE49-F238E27FC236}">
                <a16:creationId xmlns:a16="http://schemas.microsoft.com/office/drawing/2014/main" id="{D5BDB1BB-BFDF-2516-B4F8-ADD53B5BE287}"/>
              </a:ext>
            </a:extLst>
          </p:cNvPr>
          <p:cNvSpPr txBox="1">
            <a:spLocks/>
          </p:cNvSpPr>
          <p:nvPr/>
        </p:nvSpPr>
        <p:spPr>
          <a:xfrm>
            <a:off x="349997" y="1981200"/>
            <a:ext cx="5740923" cy="10275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4400" b="1" dirty="0">
                <a:solidFill>
                  <a:schemeClr val="bg1"/>
                </a:solidFill>
                <a:latin typeface="Montserrat" charset="0"/>
                <a:ea typeface="Montserrat" charset="0"/>
                <a:cs typeface="Montserrat" charset="0"/>
              </a:rPr>
              <a:t>PROJECT DEMO</a:t>
            </a:r>
          </a:p>
        </p:txBody>
      </p:sp>
    </p:spTree>
    <p:extLst>
      <p:ext uri="{BB962C8B-B14F-4D97-AF65-F5344CB8AC3E}">
        <p14:creationId xmlns:p14="http://schemas.microsoft.com/office/powerpoint/2010/main" val="315143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15F24B-7560-7A66-3D72-F49BF85BD290}"/>
              </a:ext>
            </a:extLst>
          </p:cNvPr>
          <p:cNvPicPr>
            <a:picLocks noChangeAspect="1"/>
          </p:cNvPicPr>
          <p:nvPr/>
        </p:nvPicPr>
        <p:blipFill>
          <a:blip r:embed="rId2"/>
          <a:stretch>
            <a:fillRect/>
          </a:stretch>
        </p:blipFill>
        <p:spPr>
          <a:xfrm>
            <a:off x="0" y="0"/>
            <a:ext cx="12192001" cy="6858000"/>
          </a:xfrm>
          <a:prstGeom prst="rect">
            <a:avLst/>
          </a:prstGeom>
        </p:spPr>
      </p:pic>
      <p:sp>
        <p:nvSpPr>
          <p:cNvPr id="6" name="Подзаголовок 2">
            <a:extLst>
              <a:ext uri="{FF2B5EF4-FFF2-40B4-BE49-F238E27FC236}">
                <a16:creationId xmlns:a16="http://schemas.microsoft.com/office/drawing/2014/main" id="{CD46A08D-EBD8-02BF-1A55-45190237489C}"/>
              </a:ext>
            </a:extLst>
          </p:cNvPr>
          <p:cNvSpPr txBox="1">
            <a:spLocks/>
          </p:cNvSpPr>
          <p:nvPr/>
        </p:nvSpPr>
        <p:spPr>
          <a:xfrm>
            <a:off x="228600" y="228600"/>
            <a:ext cx="7696200" cy="10275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3600" dirty="0">
                <a:solidFill>
                  <a:schemeClr val="bg1"/>
                </a:solidFill>
                <a:latin typeface="Montserrat" charset="0"/>
                <a:ea typeface="Montserrat" charset="0"/>
                <a:cs typeface="Montserrat" charset="0"/>
              </a:rPr>
              <a:t>PROJECT DEMO</a:t>
            </a:r>
          </a:p>
        </p:txBody>
      </p:sp>
      <p:pic>
        <p:nvPicPr>
          <p:cNvPr id="3" name="Picture 2">
            <a:extLst>
              <a:ext uri="{FF2B5EF4-FFF2-40B4-BE49-F238E27FC236}">
                <a16:creationId xmlns:a16="http://schemas.microsoft.com/office/drawing/2014/main" id="{778CF386-0986-502F-05DB-2EE5E1E681D0}"/>
              </a:ext>
            </a:extLst>
          </p:cNvPr>
          <p:cNvPicPr>
            <a:picLocks noChangeAspect="1"/>
          </p:cNvPicPr>
          <p:nvPr/>
        </p:nvPicPr>
        <p:blipFill>
          <a:blip r:embed="rId3"/>
          <a:stretch>
            <a:fillRect/>
          </a:stretch>
        </p:blipFill>
        <p:spPr>
          <a:xfrm>
            <a:off x="228600" y="1905000"/>
            <a:ext cx="11506200" cy="3330146"/>
          </a:xfrm>
          <a:prstGeom prst="rect">
            <a:avLst/>
          </a:prstGeom>
        </p:spPr>
      </p:pic>
    </p:spTree>
    <p:extLst>
      <p:ext uri="{BB962C8B-B14F-4D97-AF65-F5344CB8AC3E}">
        <p14:creationId xmlns:p14="http://schemas.microsoft.com/office/powerpoint/2010/main" val="1800036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5BCE93-1F78-67DD-A716-9DAD6D22B5E0}"/>
              </a:ext>
            </a:extLst>
          </p:cNvPr>
          <p:cNvPicPr>
            <a:picLocks noChangeAspect="1"/>
          </p:cNvPicPr>
          <p:nvPr/>
        </p:nvPicPr>
        <p:blipFill>
          <a:blip r:embed="rId2"/>
          <a:stretch>
            <a:fillRect/>
          </a:stretch>
        </p:blipFill>
        <p:spPr>
          <a:xfrm>
            <a:off x="0" y="0"/>
            <a:ext cx="12257636" cy="6858000"/>
          </a:xfrm>
          <a:prstGeom prst="rect">
            <a:avLst/>
          </a:prstGeom>
        </p:spPr>
      </p:pic>
      <p:sp>
        <p:nvSpPr>
          <p:cNvPr id="6" name="Подзаголовок 2">
            <a:extLst>
              <a:ext uri="{FF2B5EF4-FFF2-40B4-BE49-F238E27FC236}">
                <a16:creationId xmlns:a16="http://schemas.microsoft.com/office/drawing/2014/main" id="{D5BDB1BB-BFDF-2516-B4F8-ADD53B5BE287}"/>
              </a:ext>
            </a:extLst>
          </p:cNvPr>
          <p:cNvSpPr txBox="1">
            <a:spLocks/>
          </p:cNvSpPr>
          <p:nvPr/>
        </p:nvSpPr>
        <p:spPr>
          <a:xfrm>
            <a:off x="349997" y="1981200"/>
            <a:ext cx="5740923" cy="10275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4400" b="1" dirty="0">
                <a:solidFill>
                  <a:schemeClr val="bg1"/>
                </a:solidFill>
                <a:latin typeface="Montserrat" charset="0"/>
                <a:ea typeface="Montserrat" charset="0"/>
                <a:cs typeface="Montserrat" charset="0"/>
              </a:rPr>
              <a:t>FINAL CAPSTONE PROJECT</a:t>
            </a:r>
          </a:p>
        </p:txBody>
      </p:sp>
    </p:spTree>
    <p:extLst>
      <p:ext uri="{BB962C8B-B14F-4D97-AF65-F5344CB8AC3E}">
        <p14:creationId xmlns:p14="http://schemas.microsoft.com/office/powerpoint/2010/main" val="969487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9E6B2C-34A3-DB80-23B7-21D07F07043F}"/>
              </a:ext>
            </a:extLst>
          </p:cNvPr>
          <p:cNvPicPr>
            <a:picLocks noChangeAspect="1"/>
          </p:cNvPicPr>
          <p:nvPr/>
        </p:nvPicPr>
        <p:blipFill>
          <a:blip r:embed="rId2"/>
          <a:stretch>
            <a:fillRect/>
          </a:stretch>
        </p:blipFill>
        <p:spPr>
          <a:xfrm>
            <a:off x="0" y="0"/>
            <a:ext cx="12192001" cy="6858000"/>
          </a:xfrm>
          <a:prstGeom prst="rect">
            <a:avLst/>
          </a:prstGeom>
        </p:spPr>
      </p:pic>
      <p:sp>
        <p:nvSpPr>
          <p:cNvPr id="6" name="Прямоугольник 5"/>
          <p:cNvSpPr/>
          <p:nvPr/>
        </p:nvSpPr>
        <p:spPr>
          <a:xfrm>
            <a:off x="187436" y="1081268"/>
            <a:ext cx="10974887" cy="3224145"/>
          </a:xfrm>
          <a:prstGeom prst="rect">
            <a:avLst/>
          </a:prstGeom>
        </p:spPr>
        <p:txBody>
          <a:bodyPr vert="horz" lIns="91440" tIns="45720" rIns="91440" bIns="45720" rtlCol="0">
            <a:normAutofit/>
          </a:bodyPr>
          <a:lstStyle/>
          <a:p>
            <a:pPr marL="342900" lvl="1" indent="-342900">
              <a:lnSpc>
                <a:spcPct val="90000"/>
              </a:lnSpc>
              <a:spcBef>
                <a:spcPts val="1000"/>
              </a:spcBef>
              <a:buFont typeface="Arial" panose="020B0604020202020204" pitchFamily="34" charset="0"/>
              <a:buChar char="•"/>
            </a:pPr>
            <a:endParaRPr lang="en-CA" sz="1800" kern="1200" dirty="0">
              <a:solidFill>
                <a:schemeClr val="tx1"/>
              </a:solidFill>
              <a:latin typeface="Montserrat" charset="0"/>
            </a:endParaRPr>
          </a:p>
        </p:txBody>
      </p:sp>
      <p:sp>
        <p:nvSpPr>
          <p:cNvPr id="9" name="TextBox 8">
            <a:extLst>
              <a:ext uri="{FF2B5EF4-FFF2-40B4-BE49-F238E27FC236}">
                <a16:creationId xmlns:a16="http://schemas.microsoft.com/office/drawing/2014/main" id="{7D7A2849-F832-BF49-9B07-E8444A2B658A}"/>
              </a:ext>
            </a:extLst>
          </p:cNvPr>
          <p:cNvSpPr txBox="1"/>
          <p:nvPr/>
        </p:nvSpPr>
        <p:spPr>
          <a:xfrm>
            <a:off x="187434" y="202763"/>
            <a:ext cx="10080062" cy="1217729"/>
          </a:xfrm>
          <a:prstGeom prst="rect">
            <a:avLst/>
          </a:prstGeom>
        </p:spPr>
        <p:txBody>
          <a:bodyPr vert="horz" lIns="91440" tIns="45720" rIns="91440" bIns="45720" rtlCol="0">
            <a:noAutofit/>
          </a:bodyPr>
          <a:lstStyle>
            <a:defPPr>
              <a:defRPr lang="en-US"/>
            </a:defPPr>
            <a:lvl1pPr indent="0">
              <a:lnSpc>
                <a:spcPct val="90000"/>
              </a:lnSpc>
              <a:spcBef>
                <a:spcPts val="1000"/>
              </a:spcBef>
              <a:buFont typeface="Arial"/>
              <a:buNone/>
              <a:defRPr sz="3600">
                <a:solidFill>
                  <a:schemeClr val="bg1"/>
                </a:solidFill>
                <a:latin typeface="Montserrat" charset="0"/>
                <a:ea typeface="Montserrat" charset="0"/>
                <a:cs typeface="Montserrat" charset="0"/>
              </a:defRPr>
            </a:lvl1pPr>
            <a:lvl2pPr indent="0" algn="ctr">
              <a:lnSpc>
                <a:spcPct val="90000"/>
              </a:lnSpc>
              <a:spcBef>
                <a:spcPts val="500"/>
              </a:spcBef>
              <a:buFont typeface="Arial"/>
              <a:buNone/>
              <a:defRPr sz="2000"/>
            </a:lvl2pPr>
            <a:lvl3pPr indent="0" algn="ctr">
              <a:lnSpc>
                <a:spcPct val="90000"/>
              </a:lnSpc>
              <a:spcBef>
                <a:spcPts val="500"/>
              </a:spcBef>
              <a:buFont typeface="Arial"/>
              <a:buNone/>
            </a:lvl3pPr>
            <a:lvl4pPr indent="0" algn="ctr">
              <a:lnSpc>
                <a:spcPct val="90000"/>
              </a:lnSpc>
              <a:spcBef>
                <a:spcPts val="500"/>
              </a:spcBef>
              <a:buFont typeface="Arial"/>
              <a:buNone/>
              <a:defRPr sz="1600"/>
            </a:lvl4pPr>
            <a:lvl5pPr indent="0" algn="ctr">
              <a:lnSpc>
                <a:spcPct val="90000"/>
              </a:lnSpc>
              <a:spcBef>
                <a:spcPts val="500"/>
              </a:spcBef>
              <a:buFont typeface="Arial"/>
              <a:buNone/>
              <a:defRPr sz="1600"/>
            </a:lvl5pPr>
            <a:lvl6pPr indent="0" algn="ctr">
              <a:lnSpc>
                <a:spcPct val="90000"/>
              </a:lnSpc>
              <a:spcBef>
                <a:spcPts val="500"/>
              </a:spcBef>
              <a:buFont typeface="Arial"/>
              <a:buNone/>
              <a:defRPr sz="1600"/>
            </a:lvl6pPr>
            <a:lvl7pPr indent="0" algn="ctr">
              <a:lnSpc>
                <a:spcPct val="90000"/>
              </a:lnSpc>
              <a:spcBef>
                <a:spcPts val="500"/>
              </a:spcBef>
              <a:buFont typeface="Arial"/>
              <a:buNone/>
              <a:defRPr sz="1600"/>
            </a:lvl7pPr>
            <a:lvl8pPr indent="0" algn="ctr">
              <a:lnSpc>
                <a:spcPct val="90000"/>
              </a:lnSpc>
              <a:spcBef>
                <a:spcPts val="500"/>
              </a:spcBef>
              <a:buFont typeface="Arial"/>
              <a:buNone/>
              <a:defRPr sz="1600"/>
            </a:lvl8pPr>
            <a:lvl9pPr indent="0" algn="ctr">
              <a:lnSpc>
                <a:spcPct val="90000"/>
              </a:lnSpc>
              <a:spcBef>
                <a:spcPts val="500"/>
              </a:spcBef>
              <a:buFont typeface="Arial"/>
              <a:buNone/>
              <a:defRPr sz="1600"/>
            </a:lvl9pPr>
          </a:lstStyle>
          <a:p>
            <a:r>
              <a:rPr lang="en-US" dirty="0"/>
              <a:t>FINAL CAPSTONE PROJECT </a:t>
            </a:r>
          </a:p>
        </p:txBody>
      </p:sp>
      <p:sp>
        <p:nvSpPr>
          <p:cNvPr id="7" name="TextBox 6">
            <a:extLst>
              <a:ext uri="{FF2B5EF4-FFF2-40B4-BE49-F238E27FC236}">
                <a16:creationId xmlns:a16="http://schemas.microsoft.com/office/drawing/2014/main" id="{0162716A-1D30-7C4E-83EE-1CDDD71AC8E8}"/>
              </a:ext>
            </a:extLst>
          </p:cNvPr>
          <p:cNvSpPr txBox="1"/>
          <p:nvPr/>
        </p:nvSpPr>
        <p:spPr>
          <a:xfrm>
            <a:off x="4495800" y="6319422"/>
            <a:ext cx="63246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Calibri" panose="020F0502020204030204"/>
                <a:ea typeface="+mn-ea"/>
                <a:cs typeface="+mn-cs"/>
              </a:rPr>
              <a:t>Source: </a:t>
            </a:r>
            <a:r>
              <a:rPr kumimoji="0" lang="en-CA" sz="1400" b="0" i="0" u="none" strike="noStrike" kern="1200" cap="none" spc="0" normalizeH="0" baseline="0" noProof="0" dirty="0">
                <a:ln>
                  <a:noFill/>
                </a:ln>
                <a:solidFill>
                  <a:schemeClr val="tx1"/>
                </a:solidFill>
                <a:effectLst/>
                <a:uLnTx/>
                <a:uFillTx/>
                <a:latin typeface="Calibri" panose="020F0502020204030204"/>
                <a:ea typeface="+mn-ea"/>
                <a:cs typeface="+mn-cs"/>
              </a:rPr>
              <a:t>https://</a:t>
            </a:r>
            <a:r>
              <a:rPr kumimoji="0" lang="en-CA" sz="1400" b="0" i="0" u="none" strike="noStrike" kern="1200" cap="none" spc="0" normalizeH="0" baseline="0" noProof="0" dirty="0" err="1">
                <a:ln>
                  <a:noFill/>
                </a:ln>
                <a:solidFill>
                  <a:schemeClr val="tx1"/>
                </a:solidFill>
                <a:effectLst/>
                <a:uLnTx/>
                <a:uFillTx/>
                <a:latin typeface="Calibri" panose="020F0502020204030204"/>
                <a:ea typeface="+mn-ea"/>
                <a:cs typeface="+mn-cs"/>
              </a:rPr>
              <a:t>www.kaggle.com</a:t>
            </a:r>
            <a:r>
              <a:rPr kumimoji="0" lang="en-CA" sz="1400" b="0" i="0" u="none" strike="noStrike" kern="1200" cap="none" spc="0" normalizeH="0" baseline="0" noProof="0" dirty="0">
                <a:ln>
                  <a:noFill/>
                </a:ln>
                <a:solidFill>
                  <a:schemeClr val="tx1"/>
                </a:solidFill>
                <a:effectLst/>
                <a:uLnTx/>
                <a:uFillTx/>
                <a:latin typeface="Calibri" panose="020F0502020204030204"/>
                <a:ea typeface="+mn-ea"/>
                <a:cs typeface="+mn-cs"/>
              </a:rPr>
              <a:t>/</a:t>
            </a:r>
            <a:r>
              <a:rPr kumimoji="0" lang="en-CA" sz="1400" b="0" i="0" u="none" strike="noStrike" kern="1200" cap="none" spc="0" normalizeH="0" baseline="0" noProof="0" dirty="0" err="1">
                <a:ln>
                  <a:noFill/>
                </a:ln>
                <a:solidFill>
                  <a:schemeClr val="tx1"/>
                </a:solidFill>
                <a:effectLst/>
                <a:uLnTx/>
                <a:uFillTx/>
                <a:latin typeface="Calibri" panose="020F0502020204030204"/>
                <a:ea typeface="+mn-ea"/>
                <a:cs typeface="+mn-cs"/>
              </a:rPr>
              <a:t>jkumarajarshi</a:t>
            </a:r>
            <a:r>
              <a:rPr kumimoji="0" lang="en-CA" sz="1400" b="0" i="0" u="none" strike="noStrike" kern="1200" cap="none" spc="0" normalizeH="0" baseline="0" noProof="0" dirty="0">
                <a:ln>
                  <a:noFill/>
                </a:ln>
                <a:solidFill>
                  <a:schemeClr val="tx1"/>
                </a:solidFill>
                <a:effectLst/>
                <a:uLnTx/>
                <a:uFillTx/>
                <a:latin typeface="Calibri" panose="020F0502020204030204"/>
                <a:ea typeface="+mn-ea"/>
                <a:cs typeface="+mn-cs"/>
              </a:rPr>
              <a:t>/life-expectancy-who</a:t>
            </a:r>
          </a:p>
        </p:txBody>
      </p:sp>
      <p:sp>
        <p:nvSpPr>
          <p:cNvPr id="8" name="Content Placeholder 2">
            <a:extLst>
              <a:ext uri="{FF2B5EF4-FFF2-40B4-BE49-F238E27FC236}">
                <a16:creationId xmlns:a16="http://schemas.microsoft.com/office/drawing/2014/main" id="{7D829A07-070C-6446-AFD5-8134AC8F6E42}"/>
              </a:ext>
            </a:extLst>
          </p:cNvPr>
          <p:cNvSpPr txBox="1">
            <a:spLocks/>
          </p:cNvSpPr>
          <p:nvPr/>
        </p:nvSpPr>
        <p:spPr>
          <a:xfrm>
            <a:off x="759596" y="1264643"/>
            <a:ext cx="11432403"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CA" sz="2000" b="0" i="0" u="none" strike="noStrike" kern="1200" cap="none" spc="0" normalizeH="0" baseline="0" noProof="0" dirty="0">
              <a:ln>
                <a:noFill/>
              </a:ln>
              <a:solidFill>
                <a:prstClr val="black"/>
              </a:solidFill>
              <a:effectLst/>
              <a:uLnTx/>
              <a:uFillTx/>
              <a:latin typeface="Montserrat" charset="0"/>
              <a:ea typeface="Montserrat" charset="0"/>
              <a:cs typeface="Montserrat" charset="0"/>
            </a:endParaRPr>
          </a:p>
        </p:txBody>
      </p:sp>
      <p:sp>
        <p:nvSpPr>
          <p:cNvPr id="11" name="Content Placeholder 2">
            <a:extLst>
              <a:ext uri="{FF2B5EF4-FFF2-40B4-BE49-F238E27FC236}">
                <a16:creationId xmlns:a16="http://schemas.microsoft.com/office/drawing/2014/main" id="{AFAD8518-8C32-BE40-8E3A-97F4EB75E62A}"/>
              </a:ext>
            </a:extLst>
          </p:cNvPr>
          <p:cNvSpPr txBox="1">
            <a:spLocks/>
          </p:cNvSpPr>
          <p:nvPr/>
        </p:nvSpPr>
        <p:spPr>
          <a:xfrm>
            <a:off x="1409700" y="1573394"/>
            <a:ext cx="8534400" cy="30251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AD5F7923-2FA5-0644-9010-D465237E6328}"/>
              </a:ext>
            </a:extLst>
          </p:cNvPr>
          <p:cNvSpPr txBox="1"/>
          <p:nvPr/>
        </p:nvSpPr>
        <p:spPr>
          <a:xfrm>
            <a:off x="8994105" y="3992401"/>
            <a:ext cx="206425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Calibri" panose="020F0502020204030204"/>
                <a:ea typeface="+mn-ea"/>
                <a:cs typeface="+mn-cs"/>
              </a:rPr>
              <a:t>LIFE EXPECTANCY</a:t>
            </a:r>
          </a:p>
        </p:txBody>
      </p:sp>
      <p:sp>
        <p:nvSpPr>
          <p:cNvPr id="19" name="TextBox 18">
            <a:extLst>
              <a:ext uri="{FF2B5EF4-FFF2-40B4-BE49-F238E27FC236}">
                <a16:creationId xmlns:a16="http://schemas.microsoft.com/office/drawing/2014/main" id="{FA137F00-6603-4847-B49B-4BE8EEE29AB2}"/>
              </a:ext>
            </a:extLst>
          </p:cNvPr>
          <p:cNvSpPr txBox="1"/>
          <p:nvPr/>
        </p:nvSpPr>
        <p:spPr>
          <a:xfrm>
            <a:off x="1258129" y="2735632"/>
            <a:ext cx="26213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chemeClr val="tx1"/>
                </a:solidFill>
                <a:effectLst/>
                <a:uLnTx/>
                <a:uFillTx/>
                <a:latin typeface="Calibri" panose="020F0502020204030204"/>
                <a:ea typeface="+mn-ea"/>
                <a:cs typeface="+mn-cs"/>
              </a:rPr>
              <a:t>INPUT FEATURES</a:t>
            </a:r>
          </a:p>
        </p:txBody>
      </p:sp>
      <p:sp>
        <p:nvSpPr>
          <p:cNvPr id="21" name="Rounded Rectangle 20">
            <a:extLst>
              <a:ext uri="{FF2B5EF4-FFF2-40B4-BE49-F238E27FC236}">
                <a16:creationId xmlns:a16="http://schemas.microsoft.com/office/drawing/2014/main" id="{56E59C39-6993-8F4C-8B99-B16B67B0AD81}"/>
              </a:ext>
            </a:extLst>
          </p:cNvPr>
          <p:cNvSpPr/>
          <p:nvPr/>
        </p:nvSpPr>
        <p:spPr>
          <a:xfrm>
            <a:off x="5108182" y="3649439"/>
            <a:ext cx="2614534" cy="1154322"/>
          </a:xfrm>
          <a:prstGeom prst="roundRect">
            <a:avLst/>
          </a:prstGeom>
          <a:solidFill>
            <a:srgbClr val="EF243B"/>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400" b="1" i="0" u="none" strike="noStrike" kern="1200" cap="none" spc="0" normalizeH="0" baseline="0" noProof="0" dirty="0">
                <a:ln>
                  <a:noFill/>
                </a:ln>
                <a:solidFill>
                  <a:prstClr val="white"/>
                </a:solidFill>
                <a:effectLst/>
                <a:uLnTx/>
                <a:uFillTx/>
                <a:latin typeface="Calibri" panose="020F0502020204030204"/>
                <a:ea typeface="+mn-ea"/>
                <a:cs typeface="+mn-cs"/>
              </a:rPr>
              <a:t>XG-BOOST REGRESSION MODEL</a:t>
            </a:r>
          </a:p>
        </p:txBody>
      </p:sp>
      <p:sp>
        <p:nvSpPr>
          <p:cNvPr id="22" name="Right Arrow 21">
            <a:extLst>
              <a:ext uri="{FF2B5EF4-FFF2-40B4-BE49-F238E27FC236}">
                <a16:creationId xmlns:a16="http://schemas.microsoft.com/office/drawing/2014/main" id="{359454B4-FA36-404D-AA44-FA5D6176C2D1}"/>
              </a:ext>
            </a:extLst>
          </p:cNvPr>
          <p:cNvSpPr/>
          <p:nvPr/>
        </p:nvSpPr>
        <p:spPr>
          <a:xfrm>
            <a:off x="3951833" y="3964420"/>
            <a:ext cx="1105366" cy="524360"/>
          </a:xfrm>
          <a:prstGeom prst="rightArrow">
            <a:avLst/>
          </a:prstGeom>
          <a:solidFill>
            <a:srgbClr val="EF25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buClrTx/>
            </a:pPr>
            <a:endParaRPr lang="en-CA" sz="1800" b="1" kern="1200">
              <a:solidFill>
                <a:prstClr val="white"/>
              </a:solidFill>
              <a:latin typeface="Calibri" panose="020F0502020204030204"/>
            </a:endParaRPr>
          </a:p>
        </p:txBody>
      </p:sp>
      <p:sp>
        <p:nvSpPr>
          <p:cNvPr id="23" name="Right Arrow 22">
            <a:extLst>
              <a:ext uri="{FF2B5EF4-FFF2-40B4-BE49-F238E27FC236}">
                <a16:creationId xmlns:a16="http://schemas.microsoft.com/office/drawing/2014/main" id="{67D5B939-03AE-714D-A041-9F0DD4A67BFD}"/>
              </a:ext>
            </a:extLst>
          </p:cNvPr>
          <p:cNvSpPr/>
          <p:nvPr/>
        </p:nvSpPr>
        <p:spPr>
          <a:xfrm>
            <a:off x="7820137" y="3964420"/>
            <a:ext cx="1105366" cy="524360"/>
          </a:xfrm>
          <a:prstGeom prst="rightArrow">
            <a:avLst/>
          </a:prstGeom>
          <a:solidFill>
            <a:srgbClr val="EF253C"/>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b="1">
              <a:solidFill>
                <a:prstClr val="white"/>
              </a:solidFill>
              <a:latin typeface="Calibri" panose="020F0502020204030204"/>
            </a:endParaRPr>
          </a:p>
        </p:txBody>
      </p:sp>
      <p:sp>
        <p:nvSpPr>
          <p:cNvPr id="26" name="TextBox 25">
            <a:extLst>
              <a:ext uri="{FF2B5EF4-FFF2-40B4-BE49-F238E27FC236}">
                <a16:creationId xmlns:a16="http://schemas.microsoft.com/office/drawing/2014/main" id="{CF395DDC-282D-B548-A752-E376ECFE5767}"/>
              </a:ext>
            </a:extLst>
          </p:cNvPr>
          <p:cNvSpPr txBox="1"/>
          <p:nvPr/>
        </p:nvSpPr>
        <p:spPr>
          <a:xfrm>
            <a:off x="8481367" y="2770506"/>
            <a:ext cx="267486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chemeClr val="tx1"/>
                </a:solidFill>
                <a:effectLst/>
                <a:uLnTx/>
                <a:uFillTx/>
                <a:latin typeface="Calibri" panose="020F0502020204030204"/>
                <a:ea typeface="+mn-ea"/>
                <a:cs typeface="+mn-cs"/>
              </a:rPr>
              <a:t>PREDICTION</a:t>
            </a:r>
          </a:p>
        </p:txBody>
      </p:sp>
      <p:sp>
        <p:nvSpPr>
          <p:cNvPr id="2" name="TextBox 1">
            <a:extLst>
              <a:ext uri="{FF2B5EF4-FFF2-40B4-BE49-F238E27FC236}">
                <a16:creationId xmlns:a16="http://schemas.microsoft.com/office/drawing/2014/main" id="{6F20F6E9-6048-A543-9EEC-BD3049111461}"/>
              </a:ext>
            </a:extLst>
          </p:cNvPr>
          <p:cNvSpPr txBox="1"/>
          <p:nvPr/>
        </p:nvSpPr>
        <p:spPr>
          <a:xfrm>
            <a:off x="322861" y="3084188"/>
            <a:ext cx="3905050" cy="1938992"/>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chemeClr val="tx1"/>
                </a:solidFill>
                <a:effectLst/>
                <a:uLnTx/>
                <a:uFillTx/>
                <a:latin typeface="Calibri" panose="020F0502020204030204"/>
                <a:ea typeface="+mn-ea"/>
                <a:cs typeface="+mn-cs"/>
              </a:rPr>
              <a:t>YEAR</a:t>
            </a:r>
          </a:p>
          <a:p>
            <a:pPr marR="0" lvl="0" algn="ctr"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chemeClr val="tx1"/>
                </a:solidFill>
                <a:effectLst/>
                <a:uLnTx/>
                <a:uFillTx/>
                <a:latin typeface="Calibri" panose="020F0502020204030204"/>
                <a:ea typeface="+mn-ea"/>
                <a:cs typeface="+mn-cs"/>
              </a:rPr>
              <a:t>ADULT MORTALITY</a:t>
            </a:r>
          </a:p>
          <a:p>
            <a:pPr marR="0" lvl="0" algn="ctr"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chemeClr val="tx1"/>
                </a:solidFill>
                <a:effectLst/>
                <a:uLnTx/>
                <a:uFillTx/>
                <a:latin typeface="Calibri" panose="020F0502020204030204"/>
                <a:ea typeface="+mn-ea"/>
                <a:cs typeface="+mn-cs"/>
              </a:rPr>
              <a:t>STATUS</a:t>
            </a:r>
          </a:p>
          <a:p>
            <a:pPr marR="0" lvl="0" algn="ctr"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chemeClr val="tx1"/>
                </a:solidFill>
                <a:effectLst/>
                <a:uLnTx/>
                <a:uFillTx/>
                <a:latin typeface="Calibri" panose="020F0502020204030204"/>
                <a:ea typeface="+mn-ea"/>
                <a:cs typeface="+mn-cs"/>
              </a:rPr>
              <a:t>INFANT DEATHS</a:t>
            </a:r>
          </a:p>
          <a:p>
            <a:pPr marR="0" lvl="0" algn="ctr"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chemeClr val="tx1"/>
                </a:solidFill>
                <a:effectLst/>
                <a:uLnTx/>
                <a:uFillTx/>
                <a:latin typeface="Calibri" panose="020F0502020204030204"/>
                <a:ea typeface="+mn-ea"/>
                <a:cs typeface="+mn-cs"/>
              </a:rPr>
              <a:t>ALCOHOL</a:t>
            </a:r>
          </a:p>
          <a:p>
            <a:pPr marR="0" lvl="0" algn="ctr"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chemeClr val="tx1"/>
                </a:solidFill>
                <a:effectLst/>
                <a:uLnTx/>
                <a:uFillTx/>
                <a:latin typeface="Calibri" panose="020F0502020204030204"/>
                <a:ea typeface="+mn-ea"/>
                <a:cs typeface="+mn-cs"/>
              </a:rPr>
              <a:t>HEPATITIS B</a:t>
            </a:r>
          </a:p>
        </p:txBody>
      </p:sp>
      <p:sp>
        <p:nvSpPr>
          <p:cNvPr id="18" name="TextBox 17">
            <a:extLst>
              <a:ext uri="{FF2B5EF4-FFF2-40B4-BE49-F238E27FC236}">
                <a16:creationId xmlns:a16="http://schemas.microsoft.com/office/drawing/2014/main" id="{0A83B15A-20DD-400D-0A73-F2CFD8A20325}"/>
              </a:ext>
            </a:extLst>
          </p:cNvPr>
          <p:cNvSpPr txBox="1"/>
          <p:nvPr/>
        </p:nvSpPr>
        <p:spPr>
          <a:xfrm>
            <a:off x="187432" y="1215835"/>
            <a:ext cx="11327505" cy="1217769"/>
          </a:xfrm>
          <a:prstGeom prst="rect">
            <a:avLst/>
          </a:prstGeom>
        </p:spPr>
        <p:txBody>
          <a:bodyPr vert="horz" lIns="91440" tIns="45720" rIns="91440" bIns="45720" rtlCol="0">
            <a:normAutofit/>
          </a:bodyPr>
          <a:lstStyle>
            <a:defPPr>
              <a:defRPr lang="en-US"/>
            </a:defPPr>
            <a:lvl1pPr marL="342900" indent="-342900">
              <a:lnSpc>
                <a:spcPct val="90000"/>
              </a:lnSpc>
              <a:spcBef>
                <a:spcPts val="1000"/>
              </a:spcBef>
              <a:buFont typeface="Arial" panose="020B0604020202020204" pitchFamily="34" charset="0"/>
              <a:buChar char="•"/>
              <a:defRPr b="1">
                <a:latin typeface="Montserrat" charset="0"/>
              </a:defRPr>
            </a:lvl1pPr>
            <a:lvl2pPr marL="914400" lvl="1" indent="-457200">
              <a:buFont typeface="+mj-lt"/>
              <a:buAutoNum type="arabicPeriod"/>
              <a:defRPr>
                <a:latin typeface="Montserrat" charset="0"/>
              </a:defRPr>
            </a:lvl2pPr>
          </a:lstStyle>
          <a:p>
            <a:r>
              <a:rPr lang="en-US" b="0" dirty="0"/>
              <a:t>In this hands-on project, we will train an XG-Boost model to predict life expectancy.</a:t>
            </a:r>
          </a:p>
          <a:p>
            <a:r>
              <a:rPr lang="en-US" b="0" dirty="0"/>
              <a:t>The data is obtained from World Health Organization (WHO) and United Nations Website and contains features like year, status, life expectancy, adult mortality, infant deaths, percentage of expenditure, alcohol etc.</a:t>
            </a:r>
          </a:p>
        </p:txBody>
      </p:sp>
    </p:spTree>
    <p:extLst>
      <p:ext uri="{BB962C8B-B14F-4D97-AF65-F5344CB8AC3E}">
        <p14:creationId xmlns:p14="http://schemas.microsoft.com/office/powerpoint/2010/main" val="4652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539E6B2C-34A3-DB80-23B7-21D07F07043F}"/>
              </a:ext>
            </a:extLst>
          </p:cNvPr>
          <p:cNvPicPr>
            <a:picLocks noChangeAspect="1"/>
          </p:cNvPicPr>
          <p:nvPr/>
        </p:nvPicPr>
        <p:blipFill>
          <a:blip r:embed="rId2"/>
          <a:stretch>
            <a:fillRect/>
          </a:stretch>
        </p:blipFill>
        <p:spPr>
          <a:xfrm>
            <a:off x="0" y="0"/>
            <a:ext cx="12192001" cy="6858000"/>
          </a:xfrm>
          <a:prstGeom prst="rect">
            <a:avLst/>
          </a:prstGeom>
        </p:spPr>
      </p:pic>
      <p:sp>
        <p:nvSpPr>
          <p:cNvPr id="6" name="Прямоугольник 5"/>
          <p:cNvSpPr/>
          <p:nvPr/>
        </p:nvSpPr>
        <p:spPr>
          <a:xfrm>
            <a:off x="187434" y="1363929"/>
            <a:ext cx="10974887" cy="4724692"/>
          </a:xfrm>
          <a:prstGeom prst="rect">
            <a:avLst/>
          </a:prstGeom>
        </p:spPr>
        <p:txBody>
          <a:bodyPr vert="horz" lIns="91440" tIns="45720" rIns="91440" bIns="45720" rtlCol="0">
            <a:normAutofit/>
          </a:bodyPr>
          <a:lstStyle/>
          <a:p>
            <a:pPr>
              <a:lnSpc>
                <a:spcPct val="90000"/>
              </a:lnSpc>
              <a:spcBef>
                <a:spcPts val="1000"/>
              </a:spcBef>
            </a:pPr>
            <a:r>
              <a:rPr lang="en-CA" b="1" dirty="0">
                <a:latin typeface="Montserrat" charset="0"/>
              </a:rPr>
              <a:t>Final Capstone Project </a:t>
            </a:r>
            <a:r>
              <a:rPr lang="en-CA" sz="1800" b="1" kern="1200" dirty="0">
                <a:solidFill>
                  <a:schemeClr val="tx1"/>
                </a:solidFill>
                <a:latin typeface="Montserrat" charset="0"/>
              </a:rPr>
              <a:t>Tasks:</a:t>
            </a:r>
          </a:p>
          <a:p>
            <a:pPr marL="914400" lvl="1" indent="-457200">
              <a:buFont typeface="+mj-lt"/>
              <a:buAutoNum type="arabicPeriod"/>
            </a:pPr>
            <a:r>
              <a:rPr lang="en-CA" sz="1800" dirty="0">
                <a:latin typeface="Montserrat" charset="0"/>
              </a:rPr>
              <a:t>Impor</a:t>
            </a:r>
            <a:r>
              <a:rPr lang="en-CA" dirty="0">
                <a:latin typeface="Montserrat" charset="0"/>
              </a:rPr>
              <a:t>t the “</a:t>
            </a:r>
            <a:r>
              <a:rPr lang="en-CA" i="1" dirty="0">
                <a:latin typeface="Montserrat" charset="0"/>
              </a:rPr>
              <a:t>Life_Expectancy_Data.csv</a:t>
            </a:r>
            <a:r>
              <a:rPr lang="en-CA" dirty="0">
                <a:latin typeface="Montserrat" charset="0"/>
              </a:rPr>
              <a:t>” dataset using Pandas</a:t>
            </a:r>
          </a:p>
          <a:p>
            <a:pPr marL="914400" lvl="1" indent="-457200">
              <a:buFont typeface="+mj-lt"/>
              <a:buAutoNum type="arabicPeriod"/>
            </a:pPr>
            <a:r>
              <a:rPr lang="en-CA" sz="1800" dirty="0">
                <a:latin typeface="Montserrat" charset="0"/>
              </a:rPr>
              <a:t>Check </a:t>
            </a:r>
            <a:r>
              <a:rPr lang="en-CA" dirty="0">
                <a:latin typeface="Montserrat" charset="0"/>
              </a:rPr>
              <a:t>if missing values exist in the data, perform feature engineering to eliminate or fill missing values</a:t>
            </a:r>
          </a:p>
          <a:p>
            <a:pPr marL="914400" lvl="1" indent="-457200">
              <a:buFont typeface="+mj-lt"/>
              <a:buAutoNum type="arabicPeriod"/>
            </a:pPr>
            <a:r>
              <a:rPr lang="en-CA" dirty="0">
                <a:latin typeface="Montserrat" charset="0"/>
              </a:rPr>
              <a:t>What is the memory usage of the DataFrame</a:t>
            </a:r>
          </a:p>
          <a:p>
            <a:pPr marL="914400" lvl="1" indent="-457200">
              <a:buFont typeface="+mj-lt"/>
              <a:buAutoNum type="arabicPeriod"/>
            </a:pPr>
            <a:r>
              <a:rPr lang="en-CA" sz="1800" dirty="0">
                <a:latin typeface="Montserrat" charset="0"/>
              </a:rPr>
              <a:t>Lis</a:t>
            </a:r>
            <a:r>
              <a:rPr lang="en-CA" dirty="0">
                <a:latin typeface="Montserrat" charset="0"/>
              </a:rPr>
              <a:t>t the minimum, average and maximum life expectancy</a:t>
            </a:r>
          </a:p>
          <a:p>
            <a:pPr marL="914400" lvl="1" indent="-457200">
              <a:buFont typeface="+mj-lt"/>
              <a:buAutoNum type="arabicPeriod"/>
            </a:pPr>
            <a:r>
              <a:rPr lang="en-CA" dirty="0">
                <a:latin typeface="Montserrat" charset="0"/>
              </a:rPr>
              <a:t>Plot the histogram, </a:t>
            </a:r>
            <a:r>
              <a:rPr lang="en-CA" dirty="0" err="1">
                <a:latin typeface="Montserrat" charset="0"/>
              </a:rPr>
              <a:t>pairplot</a:t>
            </a:r>
            <a:r>
              <a:rPr lang="en-CA" dirty="0">
                <a:latin typeface="Montserrat" charset="0"/>
              </a:rPr>
              <a:t> and correlation heatmap for all features </a:t>
            </a:r>
          </a:p>
          <a:p>
            <a:pPr marL="914400" lvl="1" indent="-457200">
              <a:buFont typeface="+mj-lt"/>
              <a:buAutoNum type="arabicPeriod"/>
            </a:pPr>
            <a:r>
              <a:rPr lang="en-CA" sz="1800" dirty="0">
                <a:latin typeface="Montserrat" charset="0"/>
              </a:rPr>
              <a:t>Plot the scatterplot between “Income composition of resources” and “life expectancy”, use “status” for hue attribute. Comment on the plot</a:t>
            </a:r>
          </a:p>
          <a:p>
            <a:pPr marL="914400" lvl="1" indent="-457200">
              <a:buFont typeface="+mj-lt"/>
              <a:buAutoNum type="arabicPeriod"/>
            </a:pPr>
            <a:r>
              <a:rPr lang="en-CA" sz="1800" dirty="0">
                <a:latin typeface="Montserrat" charset="0"/>
              </a:rPr>
              <a:t>Plot the scatterplot between “Schooling” and “life expectancy”, use status for hue attribute. Comment on the scatterplot</a:t>
            </a:r>
            <a:r>
              <a:rPr lang="en-CA" sz="1800">
                <a:latin typeface="Montserrat" charset="0"/>
              </a:rPr>
              <a:t>. </a:t>
            </a:r>
            <a:endParaRPr lang="en-CA" sz="1800" dirty="0">
              <a:latin typeface="Montserrat" charset="0"/>
            </a:endParaRPr>
          </a:p>
          <a:p>
            <a:pPr marL="914400" lvl="1" indent="-457200">
              <a:buFont typeface="+mj-lt"/>
              <a:buAutoNum type="arabicPeriod"/>
            </a:pPr>
            <a:r>
              <a:rPr lang="en-CA" dirty="0">
                <a:latin typeface="Montserrat" charset="0"/>
              </a:rPr>
              <a:t>Split the data into 80% for training and 20% for testing</a:t>
            </a:r>
            <a:endParaRPr lang="en-CA" sz="1800" dirty="0">
              <a:latin typeface="Montserrat" charset="0"/>
            </a:endParaRPr>
          </a:p>
          <a:p>
            <a:pPr marL="914400" lvl="1" indent="-457200">
              <a:buFont typeface="+mj-lt"/>
              <a:buAutoNum type="arabicPeriod"/>
            </a:pPr>
            <a:r>
              <a:rPr lang="en-CA" sz="1800" dirty="0">
                <a:latin typeface="Montserrat" charset="0"/>
              </a:rPr>
              <a:t>Train an XG-boost algorithm</a:t>
            </a:r>
          </a:p>
          <a:p>
            <a:pPr marL="914400" lvl="1" indent="-457200">
              <a:buFont typeface="+mj-lt"/>
              <a:buAutoNum type="arabicPeriod"/>
            </a:pPr>
            <a:r>
              <a:rPr lang="en-CA" sz="1800" dirty="0">
                <a:latin typeface="Montserrat" charset="0"/>
              </a:rPr>
              <a:t>Assess trained regression model performance, what is R2?</a:t>
            </a:r>
          </a:p>
          <a:p>
            <a:pPr marL="914400" lvl="1" indent="-457200">
              <a:buFont typeface="+mj-lt"/>
              <a:buAutoNum type="arabicPeriod"/>
            </a:pPr>
            <a:r>
              <a:rPr lang="en-CA" sz="1800" dirty="0">
                <a:latin typeface="Montserrat" charset="0"/>
              </a:rPr>
              <a:t>Plot trained model predictions vs. ground truth output</a:t>
            </a:r>
          </a:p>
        </p:txBody>
      </p:sp>
      <p:sp>
        <p:nvSpPr>
          <p:cNvPr id="9" name="TextBox 8">
            <a:extLst>
              <a:ext uri="{FF2B5EF4-FFF2-40B4-BE49-F238E27FC236}">
                <a16:creationId xmlns:a16="http://schemas.microsoft.com/office/drawing/2014/main" id="{7D7A2849-F832-BF49-9B07-E8444A2B658A}"/>
              </a:ext>
            </a:extLst>
          </p:cNvPr>
          <p:cNvSpPr txBox="1"/>
          <p:nvPr/>
        </p:nvSpPr>
        <p:spPr>
          <a:xfrm>
            <a:off x="187434" y="202763"/>
            <a:ext cx="10080062" cy="1217729"/>
          </a:xfrm>
          <a:prstGeom prst="rect">
            <a:avLst/>
          </a:prstGeom>
        </p:spPr>
        <p:txBody>
          <a:bodyPr vert="horz" lIns="91440" tIns="45720" rIns="91440" bIns="45720" rtlCol="0">
            <a:noAutofit/>
          </a:bodyPr>
          <a:lstStyle>
            <a:defPPr>
              <a:defRPr lang="en-US"/>
            </a:defPPr>
            <a:lvl1pPr indent="0">
              <a:lnSpc>
                <a:spcPct val="90000"/>
              </a:lnSpc>
              <a:spcBef>
                <a:spcPts val="1000"/>
              </a:spcBef>
              <a:buFont typeface="Arial"/>
              <a:buNone/>
              <a:defRPr sz="3600">
                <a:solidFill>
                  <a:schemeClr val="bg1"/>
                </a:solidFill>
                <a:latin typeface="Montserrat" charset="0"/>
                <a:ea typeface="Montserrat" charset="0"/>
                <a:cs typeface="Montserrat" charset="0"/>
              </a:defRPr>
            </a:lvl1pPr>
            <a:lvl2pPr indent="0" algn="ctr">
              <a:lnSpc>
                <a:spcPct val="90000"/>
              </a:lnSpc>
              <a:spcBef>
                <a:spcPts val="500"/>
              </a:spcBef>
              <a:buFont typeface="Arial"/>
              <a:buNone/>
              <a:defRPr sz="2000"/>
            </a:lvl2pPr>
            <a:lvl3pPr indent="0" algn="ctr">
              <a:lnSpc>
                <a:spcPct val="90000"/>
              </a:lnSpc>
              <a:spcBef>
                <a:spcPts val="500"/>
              </a:spcBef>
              <a:buFont typeface="Arial"/>
              <a:buNone/>
            </a:lvl3pPr>
            <a:lvl4pPr indent="0" algn="ctr">
              <a:lnSpc>
                <a:spcPct val="90000"/>
              </a:lnSpc>
              <a:spcBef>
                <a:spcPts val="500"/>
              </a:spcBef>
              <a:buFont typeface="Arial"/>
              <a:buNone/>
              <a:defRPr sz="1600"/>
            </a:lvl4pPr>
            <a:lvl5pPr indent="0" algn="ctr">
              <a:lnSpc>
                <a:spcPct val="90000"/>
              </a:lnSpc>
              <a:spcBef>
                <a:spcPts val="500"/>
              </a:spcBef>
              <a:buFont typeface="Arial"/>
              <a:buNone/>
              <a:defRPr sz="1600"/>
            </a:lvl5pPr>
            <a:lvl6pPr indent="0" algn="ctr">
              <a:lnSpc>
                <a:spcPct val="90000"/>
              </a:lnSpc>
              <a:spcBef>
                <a:spcPts val="500"/>
              </a:spcBef>
              <a:buFont typeface="Arial"/>
              <a:buNone/>
              <a:defRPr sz="1600"/>
            </a:lvl6pPr>
            <a:lvl7pPr indent="0" algn="ctr">
              <a:lnSpc>
                <a:spcPct val="90000"/>
              </a:lnSpc>
              <a:spcBef>
                <a:spcPts val="500"/>
              </a:spcBef>
              <a:buFont typeface="Arial"/>
              <a:buNone/>
              <a:defRPr sz="1600"/>
            </a:lvl7pPr>
            <a:lvl8pPr indent="0" algn="ctr">
              <a:lnSpc>
                <a:spcPct val="90000"/>
              </a:lnSpc>
              <a:spcBef>
                <a:spcPts val="500"/>
              </a:spcBef>
              <a:buFont typeface="Arial"/>
              <a:buNone/>
              <a:defRPr sz="1600"/>
            </a:lvl8pPr>
            <a:lvl9pPr indent="0" algn="ctr">
              <a:lnSpc>
                <a:spcPct val="90000"/>
              </a:lnSpc>
              <a:spcBef>
                <a:spcPts val="500"/>
              </a:spcBef>
              <a:buFont typeface="Arial"/>
              <a:buNone/>
              <a:defRPr sz="1600"/>
            </a:lvl9pPr>
          </a:lstStyle>
          <a:p>
            <a:r>
              <a:rPr lang="en-US" dirty="0"/>
              <a:t>FINAL CAPSTONE PROJECT TASKS </a:t>
            </a:r>
          </a:p>
        </p:txBody>
      </p:sp>
      <p:sp>
        <p:nvSpPr>
          <p:cNvPr id="8" name="Content Placeholder 2">
            <a:extLst>
              <a:ext uri="{FF2B5EF4-FFF2-40B4-BE49-F238E27FC236}">
                <a16:creationId xmlns:a16="http://schemas.microsoft.com/office/drawing/2014/main" id="{7D829A07-070C-6446-AFD5-8134AC8F6E42}"/>
              </a:ext>
            </a:extLst>
          </p:cNvPr>
          <p:cNvSpPr txBox="1">
            <a:spLocks/>
          </p:cNvSpPr>
          <p:nvPr/>
        </p:nvSpPr>
        <p:spPr>
          <a:xfrm>
            <a:off x="759596" y="1264643"/>
            <a:ext cx="11432403"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CA" sz="2000" b="0" i="0" u="none" strike="noStrike" kern="1200" cap="none" spc="0" normalizeH="0" baseline="0" noProof="0" dirty="0">
              <a:ln>
                <a:noFill/>
              </a:ln>
              <a:solidFill>
                <a:prstClr val="black"/>
              </a:solidFill>
              <a:effectLst/>
              <a:uLnTx/>
              <a:uFillTx/>
              <a:latin typeface="Montserrat" charset="0"/>
              <a:ea typeface="Montserrat" charset="0"/>
              <a:cs typeface="Montserrat" charset="0"/>
            </a:endParaRPr>
          </a:p>
        </p:txBody>
      </p:sp>
      <p:sp>
        <p:nvSpPr>
          <p:cNvPr id="11" name="Content Placeholder 2">
            <a:extLst>
              <a:ext uri="{FF2B5EF4-FFF2-40B4-BE49-F238E27FC236}">
                <a16:creationId xmlns:a16="http://schemas.microsoft.com/office/drawing/2014/main" id="{AFAD8518-8C32-BE40-8E3A-97F4EB75E62A}"/>
              </a:ext>
            </a:extLst>
          </p:cNvPr>
          <p:cNvSpPr txBox="1">
            <a:spLocks/>
          </p:cNvSpPr>
          <p:nvPr/>
        </p:nvSpPr>
        <p:spPr>
          <a:xfrm>
            <a:off x="1409700" y="1573394"/>
            <a:ext cx="8534400" cy="30251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CA"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8930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5BCE93-1F78-67DD-A716-9DAD6D22B5E0}"/>
              </a:ext>
            </a:extLst>
          </p:cNvPr>
          <p:cNvPicPr>
            <a:picLocks noChangeAspect="1"/>
          </p:cNvPicPr>
          <p:nvPr/>
        </p:nvPicPr>
        <p:blipFill>
          <a:blip r:embed="rId2"/>
          <a:stretch>
            <a:fillRect/>
          </a:stretch>
        </p:blipFill>
        <p:spPr>
          <a:xfrm>
            <a:off x="0" y="0"/>
            <a:ext cx="12257636" cy="6858000"/>
          </a:xfrm>
          <a:prstGeom prst="rect">
            <a:avLst/>
          </a:prstGeom>
        </p:spPr>
      </p:pic>
      <p:sp>
        <p:nvSpPr>
          <p:cNvPr id="6" name="Подзаголовок 2">
            <a:extLst>
              <a:ext uri="{FF2B5EF4-FFF2-40B4-BE49-F238E27FC236}">
                <a16:creationId xmlns:a16="http://schemas.microsoft.com/office/drawing/2014/main" id="{D5BDB1BB-BFDF-2516-B4F8-ADD53B5BE287}"/>
              </a:ext>
            </a:extLst>
          </p:cNvPr>
          <p:cNvSpPr txBox="1">
            <a:spLocks/>
          </p:cNvSpPr>
          <p:nvPr/>
        </p:nvSpPr>
        <p:spPr>
          <a:xfrm>
            <a:off x="349997" y="1981200"/>
            <a:ext cx="4907803" cy="10275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4400" b="1" dirty="0">
                <a:solidFill>
                  <a:schemeClr val="bg1"/>
                </a:solidFill>
                <a:latin typeface="Montserrat" charset="0"/>
                <a:ea typeface="Montserrat" charset="0"/>
                <a:cs typeface="Montserrat" charset="0"/>
              </a:rPr>
              <a:t>REGRESSION ANALYSIS IN DATA SCIENCE</a:t>
            </a:r>
          </a:p>
        </p:txBody>
      </p:sp>
    </p:spTree>
    <p:extLst>
      <p:ext uri="{BB962C8B-B14F-4D97-AF65-F5344CB8AC3E}">
        <p14:creationId xmlns:p14="http://schemas.microsoft.com/office/powerpoint/2010/main" val="31133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5BCE93-1F78-67DD-A716-9DAD6D22B5E0}"/>
              </a:ext>
            </a:extLst>
          </p:cNvPr>
          <p:cNvPicPr>
            <a:picLocks noChangeAspect="1"/>
          </p:cNvPicPr>
          <p:nvPr/>
        </p:nvPicPr>
        <p:blipFill>
          <a:blip r:embed="rId2"/>
          <a:stretch>
            <a:fillRect/>
          </a:stretch>
        </p:blipFill>
        <p:spPr>
          <a:xfrm>
            <a:off x="0" y="0"/>
            <a:ext cx="12257636" cy="6858000"/>
          </a:xfrm>
          <a:prstGeom prst="rect">
            <a:avLst/>
          </a:prstGeom>
        </p:spPr>
      </p:pic>
      <p:sp>
        <p:nvSpPr>
          <p:cNvPr id="6" name="Подзаголовок 2">
            <a:extLst>
              <a:ext uri="{FF2B5EF4-FFF2-40B4-BE49-F238E27FC236}">
                <a16:creationId xmlns:a16="http://schemas.microsoft.com/office/drawing/2014/main" id="{D5BDB1BB-BFDF-2516-B4F8-ADD53B5BE287}"/>
              </a:ext>
            </a:extLst>
          </p:cNvPr>
          <p:cNvSpPr txBox="1">
            <a:spLocks/>
          </p:cNvSpPr>
          <p:nvPr/>
        </p:nvSpPr>
        <p:spPr>
          <a:xfrm>
            <a:off x="349997" y="1981200"/>
            <a:ext cx="5740923" cy="10275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4400" b="1" dirty="0">
                <a:solidFill>
                  <a:schemeClr val="bg1"/>
                </a:solidFill>
                <a:latin typeface="Montserrat" charset="0"/>
                <a:ea typeface="Montserrat" charset="0"/>
                <a:cs typeface="Montserrat" charset="0"/>
              </a:rPr>
              <a:t>PROJECT CARD &amp; KEY LEARNING OUTCOMES</a:t>
            </a:r>
          </a:p>
        </p:txBody>
      </p:sp>
    </p:spTree>
    <p:extLst>
      <p:ext uri="{BB962C8B-B14F-4D97-AF65-F5344CB8AC3E}">
        <p14:creationId xmlns:p14="http://schemas.microsoft.com/office/powerpoint/2010/main" val="1880625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3934966-FB34-56BA-5031-304D9888C69C}"/>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6" name="Прямоугольник 11">
            <a:extLst>
              <a:ext uri="{FF2B5EF4-FFF2-40B4-BE49-F238E27FC236}">
                <a16:creationId xmlns:a16="http://schemas.microsoft.com/office/drawing/2014/main" id="{9420DDB7-F11C-459F-A5B9-761CD9F03F7F}"/>
              </a:ext>
            </a:extLst>
          </p:cNvPr>
          <p:cNvSpPr/>
          <p:nvPr/>
        </p:nvSpPr>
        <p:spPr>
          <a:xfrm>
            <a:off x="661578" y="2695373"/>
            <a:ext cx="7539447" cy="702244"/>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br>
              <a:rPr kumimoji="0" lang="en-CA" sz="1400" b="1" i="0" u="none" strike="noStrike" kern="1200" cap="none" spc="0" normalizeH="0" baseline="0" noProof="0" dirty="0">
                <a:ln>
                  <a:noFill/>
                </a:ln>
                <a:solidFill>
                  <a:prstClr val="black"/>
                </a:solidFill>
                <a:effectLst/>
                <a:uLnTx/>
                <a:uFillTx/>
                <a:latin typeface="Montserrat" charset="0"/>
                <a:ea typeface="Montserrat" charset="0"/>
                <a:cs typeface="Montserrat" charset="0"/>
              </a:rPr>
            </a:br>
            <a:endParaRPr kumimoji="0" lang="en-CA" sz="1400" b="1" i="0" u="none" strike="noStrike" kern="1200" cap="none" spc="0" normalizeH="0" baseline="0" noProof="0" dirty="0">
              <a:ln>
                <a:noFill/>
              </a:ln>
              <a:solidFill>
                <a:prstClr val="black"/>
              </a:solidFill>
              <a:effectLst/>
              <a:uLnTx/>
              <a:uFillTx/>
              <a:latin typeface="Montserrat" charset="0"/>
              <a:ea typeface="Montserrat" charset="0"/>
              <a:cs typeface="Montserrat" charset="0"/>
            </a:endParaRPr>
          </a:p>
        </p:txBody>
      </p:sp>
      <p:sp>
        <p:nvSpPr>
          <p:cNvPr id="7" name="Title 1">
            <a:extLst>
              <a:ext uri="{FF2B5EF4-FFF2-40B4-BE49-F238E27FC236}">
                <a16:creationId xmlns:a16="http://schemas.microsoft.com/office/drawing/2014/main" id="{0041A389-5846-4DA9-AD15-B3B7581E108B}"/>
              </a:ext>
            </a:extLst>
          </p:cNvPr>
          <p:cNvSpPr txBox="1">
            <a:spLocks/>
          </p:cNvSpPr>
          <p:nvPr/>
        </p:nvSpPr>
        <p:spPr>
          <a:xfrm>
            <a:off x="152400" y="273160"/>
            <a:ext cx="10349952" cy="523220"/>
          </a:xfrm>
          <a:prstGeom prst="rect">
            <a:avLst/>
          </a:prstGeom>
        </p:spPr>
        <p:txBody>
          <a:bodyPr vert="horz" lIns="91440" tIns="45720" rIns="91440" bIns="45720" rtlCol="0">
            <a:noAutofit/>
          </a:bodyPr>
          <a:lstStyle>
            <a:defPPr>
              <a:defRPr lang="en-US"/>
            </a:defPPr>
            <a:lvl1pPr>
              <a:lnSpc>
                <a:spcPct val="90000"/>
              </a:lnSpc>
              <a:spcBef>
                <a:spcPts val="1000"/>
              </a:spcBef>
              <a:defRPr sz="3600">
                <a:solidFill>
                  <a:schemeClr val="bg1"/>
                </a:solidFill>
                <a:latin typeface="Montserrat" charset="0"/>
              </a:defRPr>
            </a:lvl1pPr>
          </a:lstStyle>
          <a:p>
            <a:r>
              <a:rPr lang="en-CA" dirty="0"/>
              <a:t>PROJECT CARD</a:t>
            </a:r>
          </a:p>
        </p:txBody>
      </p:sp>
      <p:sp>
        <p:nvSpPr>
          <p:cNvPr id="11" name="Rectangle 10">
            <a:extLst>
              <a:ext uri="{FF2B5EF4-FFF2-40B4-BE49-F238E27FC236}">
                <a16:creationId xmlns:a16="http://schemas.microsoft.com/office/drawing/2014/main" id="{24B42103-EEA5-40BF-ADFD-24D36FA4268E}"/>
              </a:ext>
            </a:extLst>
          </p:cNvPr>
          <p:cNvSpPr/>
          <p:nvPr/>
        </p:nvSpPr>
        <p:spPr>
          <a:xfrm>
            <a:off x="378516" y="864091"/>
            <a:ext cx="7822509" cy="6050887"/>
          </a:xfrm>
          <a:prstGeom prst="rect">
            <a:avLst/>
          </a:prstGeom>
        </p:spPr>
        <p:txBody>
          <a:bodyPr wrap="square">
            <a:spAutoFit/>
          </a:bodyPr>
          <a:lstStyle/>
          <a:p>
            <a:pPr marL="285750" indent="-285750">
              <a:buFont typeface="Arial" panose="020B0604020202020204" pitchFamily="34" charset="0"/>
              <a:buChar char="•"/>
            </a:pPr>
            <a:endParaRPr lang="en-US" sz="1600" b="1" dirty="0">
              <a:solidFill>
                <a:schemeClr val="tx1"/>
              </a:solidFill>
              <a:latin typeface="Montserrat" charset="0"/>
            </a:endParaRPr>
          </a:p>
          <a:p>
            <a:r>
              <a:rPr lang="en-CA" sz="1600" b="1" u="sng" dirty="0">
                <a:solidFill>
                  <a:schemeClr val="tx1"/>
                </a:solidFill>
                <a:latin typeface="Montserrat" charset="0"/>
              </a:rPr>
              <a:t>GOAL: </a:t>
            </a:r>
          </a:p>
          <a:p>
            <a:pPr marL="285750" indent="-285750">
              <a:buFont typeface="Arial" panose="020B0604020202020204" pitchFamily="34" charset="0"/>
              <a:buChar char="•"/>
            </a:pPr>
            <a:r>
              <a:rPr lang="en-CA" sz="1600" i="1" dirty="0">
                <a:solidFill>
                  <a:schemeClr val="tx1"/>
                </a:solidFill>
                <a:latin typeface="Montserrat" charset="0"/>
              </a:rPr>
              <a:t>Build, train, and test an XG-Boost model to perform regression tasks and predict chances of </a:t>
            </a:r>
            <a:r>
              <a:rPr lang="en-CA" sz="1600" i="1" dirty="0">
                <a:latin typeface="Montserrat" charset="0"/>
              </a:rPr>
              <a:t>university admission given student’s profile.</a:t>
            </a:r>
          </a:p>
          <a:p>
            <a:endParaRPr lang="en-CA" sz="1600" b="1" dirty="0">
              <a:solidFill>
                <a:schemeClr val="tx1"/>
              </a:solidFill>
              <a:latin typeface="Montserrat" charset="0"/>
            </a:endParaRPr>
          </a:p>
          <a:p>
            <a:r>
              <a:rPr lang="en-CA" sz="1600" b="1" u="sng" dirty="0">
                <a:solidFill>
                  <a:schemeClr val="tx1"/>
                </a:solidFill>
                <a:latin typeface="Montserrat" charset="0"/>
              </a:rPr>
              <a:t>TOOL: </a:t>
            </a:r>
          </a:p>
          <a:p>
            <a:pPr marL="342900" indent="-342900">
              <a:buFont typeface="Arial" panose="020B0604020202020204" pitchFamily="34" charset="0"/>
              <a:buChar char="•"/>
            </a:pPr>
            <a:r>
              <a:rPr lang="en-CA" sz="1600" i="1" dirty="0">
                <a:solidFill>
                  <a:schemeClr val="tx1"/>
                </a:solidFill>
                <a:latin typeface="Montserrat" charset="0"/>
              </a:rPr>
              <a:t>Jupyter Notebooks, Google </a:t>
            </a:r>
            <a:r>
              <a:rPr lang="en-CA" sz="1600" i="1" dirty="0" err="1">
                <a:solidFill>
                  <a:schemeClr val="tx1"/>
                </a:solidFill>
                <a:latin typeface="Montserrat" charset="0"/>
              </a:rPr>
              <a:t>Colab</a:t>
            </a:r>
            <a:r>
              <a:rPr lang="en-CA" sz="1600" i="1" dirty="0">
                <a:solidFill>
                  <a:schemeClr val="tx1"/>
                </a:solidFill>
                <a:latin typeface="Montserrat" charset="0"/>
              </a:rPr>
              <a:t> and Scikit-Learn</a:t>
            </a:r>
          </a:p>
          <a:p>
            <a:endParaRPr lang="en-CA" sz="1600" b="1" dirty="0">
              <a:solidFill>
                <a:schemeClr val="tx1"/>
              </a:solidFill>
              <a:latin typeface="Montserrat" charset="0"/>
            </a:endParaRPr>
          </a:p>
          <a:p>
            <a:r>
              <a:rPr lang="en-CA" sz="1600" b="1" u="sng" dirty="0">
                <a:solidFill>
                  <a:schemeClr val="tx1"/>
                </a:solidFill>
                <a:latin typeface="Montserrat" charset="0"/>
              </a:rPr>
              <a:t>PRACTICAL REAL-WORLD APPLICATION:</a:t>
            </a:r>
          </a:p>
          <a:p>
            <a:pPr marL="285750" indent="-285750">
              <a:buFont typeface="Arial" panose="020B0604020202020204" pitchFamily="34" charset="0"/>
              <a:buChar char="•"/>
            </a:pPr>
            <a:r>
              <a:rPr lang="en-CA" sz="1600" i="1" dirty="0">
                <a:latin typeface="Montserrat" charset="0"/>
              </a:rPr>
              <a:t>D</a:t>
            </a:r>
            <a:r>
              <a:rPr lang="en-CA" sz="1600" i="1" dirty="0">
                <a:solidFill>
                  <a:schemeClr val="tx1"/>
                </a:solidFill>
                <a:latin typeface="Montserrat" charset="0"/>
              </a:rPr>
              <a:t>etermine top qualifying students by University Admission Office. </a:t>
            </a:r>
          </a:p>
          <a:p>
            <a:endParaRPr lang="en-CA" sz="1600" b="1" dirty="0">
              <a:solidFill>
                <a:schemeClr val="tx1"/>
              </a:solidFill>
              <a:latin typeface="Montserrat" charset="0"/>
            </a:endParaRPr>
          </a:p>
          <a:p>
            <a:r>
              <a:rPr lang="en-CA" sz="1600" b="1" u="sng" dirty="0">
                <a:solidFill>
                  <a:schemeClr val="tx1"/>
                </a:solidFill>
                <a:latin typeface="Montserrat" charset="0"/>
              </a:rPr>
              <a:t>DATA: </a:t>
            </a:r>
          </a:p>
          <a:p>
            <a:r>
              <a:rPr lang="en-US" sz="1600" b="1" i="1" dirty="0">
                <a:solidFill>
                  <a:schemeClr val="tx1"/>
                </a:solidFill>
                <a:latin typeface="Montserrat" charset="0"/>
              </a:rPr>
              <a:t>INPUTS (FEATURES):</a:t>
            </a:r>
          </a:p>
          <a:p>
            <a:pPr marL="285750" lvl="2" indent="-285750">
              <a:buFont typeface="Arial" panose="020B0604020202020204" pitchFamily="34" charset="0"/>
              <a:buChar char="•"/>
            </a:pPr>
            <a:r>
              <a:rPr lang="en-US" sz="1600" i="1" dirty="0">
                <a:solidFill>
                  <a:schemeClr val="tx1"/>
                </a:solidFill>
                <a:latin typeface="Montserrat" charset="0"/>
              </a:rPr>
              <a:t>GRE Scores (out of 340)</a:t>
            </a:r>
          </a:p>
          <a:p>
            <a:pPr marL="285750" lvl="2" indent="-285750">
              <a:buFont typeface="Arial" panose="020B0604020202020204" pitchFamily="34" charset="0"/>
              <a:buChar char="•"/>
            </a:pPr>
            <a:r>
              <a:rPr lang="en-US" sz="1600" i="1" dirty="0">
                <a:solidFill>
                  <a:schemeClr val="tx1"/>
                </a:solidFill>
                <a:latin typeface="Montserrat" charset="0"/>
              </a:rPr>
              <a:t>TOEFL Scores (out of 120)</a:t>
            </a:r>
          </a:p>
          <a:p>
            <a:pPr marL="285750" lvl="2" indent="-285750">
              <a:buFont typeface="Arial" panose="020B0604020202020204" pitchFamily="34" charset="0"/>
              <a:buChar char="•"/>
            </a:pPr>
            <a:r>
              <a:rPr lang="en-US" sz="1600" i="1" dirty="0">
                <a:solidFill>
                  <a:schemeClr val="tx1"/>
                </a:solidFill>
                <a:latin typeface="Montserrat" charset="0"/>
              </a:rPr>
              <a:t>University Rating (out of 5)</a:t>
            </a:r>
          </a:p>
          <a:p>
            <a:pPr marL="285750" lvl="2" indent="-285750">
              <a:buFont typeface="Arial" panose="020B0604020202020204" pitchFamily="34" charset="0"/>
              <a:buChar char="•"/>
            </a:pPr>
            <a:r>
              <a:rPr lang="en-US" sz="1600" i="1" dirty="0">
                <a:solidFill>
                  <a:schemeClr val="tx1"/>
                </a:solidFill>
                <a:latin typeface="Montserrat" charset="0"/>
              </a:rPr>
              <a:t>Statement of Purpose (SOP) </a:t>
            </a:r>
          </a:p>
          <a:p>
            <a:pPr marL="285750" lvl="2" indent="-285750">
              <a:buFont typeface="Arial" panose="020B0604020202020204" pitchFamily="34" charset="0"/>
              <a:buChar char="•"/>
            </a:pPr>
            <a:r>
              <a:rPr lang="en-US" sz="1600" i="1" dirty="0">
                <a:solidFill>
                  <a:schemeClr val="tx1"/>
                </a:solidFill>
                <a:latin typeface="Montserrat" charset="0"/>
              </a:rPr>
              <a:t>Letter of Recommendation (LOR) Strength (out of 5)</a:t>
            </a:r>
          </a:p>
          <a:p>
            <a:pPr marL="285750" lvl="2" indent="-285750">
              <a:buFont typeface="Arial" panose="020B0604020202020204" pitchFamily="34" charset="0"/>
              <a:buChar char="•"/>
            </a:pPr>
            <a:r>
              <a:rPr lang="en-US" sz="1600" i="1" dirty="0">
                <a:solidFill>
                  <a:schemeClr val="tx1"/>
                </a:solidFill>
                <a:latin typeface="Montserrat" charset="0"/>
              </a:rPr>
              <a:t>Undergraduate GPA (out of 10)</a:t>
            </a:r>
          </a:p>
          <a:p>
            <a:pPr marL="285750" lvl="2" indent="-285750">
              <a:buFont typeface="Arial" panose="020B0604020202020204" pitchFamily="34" charset="0"/>
              <a:buChar char="•"/>
            </a:pPr>
            <a:r>
              <a:rPr lang="en-US" sz="1600" i="1" dirty="0">
                <a:solidFill>
                  <a:schemeClr val="tx1"/>
                </a:solidFill>
                <a:latin typeface="Montserrat" charset="0"/>
              </a:rPr>
              <a:t>Research Experience (either 0 or 1)</a:t>
            </a:r>
          </a:p>
          <a:p>
            <a:r>
              <a:rPr lang="en-US" sz="1600" b="1" i="1" dirty="0">
                <a:solidFill>
                  <a:schemeClr val="tx1"/>
                </a:solidFill>
                <a:latin typeface="Montserrat" charset="0"/>
              </a:rPr>
              <a:t>OUTPUTS:</a:t>
            </a:r>
          </a:p>
          <a:p>
            <a:pPr marL="285750" indent="-285750">
              <a:buFont typeface="Arial" panose="020B0604020202020204" pitchFamily="34" charset="0"/>
              <a:buChar char="•"/>
            </a:pPr>
            <a:r>
              <a:rPr lang="en-US" sz="1600" i="1" dirty="0">
                <a:solidFill>
                  <a:schemeClr val="tx1"/>
                </a:solidFill>
                <a:latin typeface="Montserrat" charset="0"/>
              </a:rPr>
              <a:t>Chance of admission (ranging from 0 to 1)</a:t>
            </a:r>
          </a:p>
          <a:p>
            <a:pPr>
              <a:lnSpc>
                <a:spcPct val="120000"/>
              </a:lnSpc>
            </a:pPr>
            <a:r>
              <a:rPr lang="en-CA" sz="1600" i="1" dirty="0">
                <a:solidFill>
                  <a:schemeClr val="tx1"/>
                </a:solidFill>
                <a:latin typeface="Montserrat" charset="0"/>
              </a:rPr>
              <a:t>   </a:t>
            </a:r>
            <a:endParaRPr lang="ru-RU" sz="1600" i="1" dirty="0">
              <a:solidFill>
                <a:schemeClr val="tx1"/>
              </a:solidFill>
              <a:latin typeface="Montserrat" charset="0"/>
            </a:endParaRPr>
          </a:p>
          <a:p>
            <a:pPr marL="285750" indent="-285750">
              <a:buFont typeface="Arial" panose="020B0604020202020204" pitchFamily="34" charset="0"/>
              <a:buChar char="•"/>
            </a:pPr>
            <a:endParaRPr lang="en-CA" sz="1600" b="1" dirty="0">
              <a:solidFill>
                <a:schemeClr val="tx1"/>
              </a:solidFill>
              <a:latin typeface="Montserrat" charset="0"/>
            </a:endParaRPr>
          </a:p>
        </p:txBody>
      </p:sp>
      <p:pic>
        <p:nvPicPr>
          <p:cNvPr id="12" name="Picture 11" descr="A group of people standing in front of a crowd&#10;&#10;Description automatically generated">
            <a:extLst>
              <a:ext uri="{FF2B5EF4-FFF2-40B4-BE49-F238E27FC236}">
                <a16:creationId xmlns:a16="http://schemas.microsoft.com/office/drawing/2014/main" id="{641ABE98-4393-43EE-9E50-E516F3D7AF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6200" y="1981200"/>
            <a:ext cx="3936857" cy="2341825"/>
          </a:xfrm>
          <a:prstGeom prst="rect">
            <a:avLst/>
          </a:prstGeom>
          <a:ln w="38100">
            <a:noFill/>
          </a:ln>
        </p:spPr>
      </p:pic>
      <p:sp>
        <p:nvSpPr>
          <p:cNvPr id="17" name="Rectangle 16">
            <a:extLst>
              <a:ext uri="{FF2B5EF4-FFF2-40B4-BE49-F238E27FC236}">
                <a16:creationId xmlns:a16="http://schemas.microsoft.com/office/drawing/2014/main" id="{E05183BF-87B6-418B-9A10-9238560D0DC2}"/>
              </a:ext>
            </a:extLst>
          </p:cNvPr>
          <p:cNvSpPr/>
          <p:nvPr/>
        </p:nvSpPr>
        <p:spPr>
          <a:xfrm>
            <a:off x="1219200" y="6364019"/>
            <a:ext cx="6710296" cy="493981"/>
          </a:xfrm>
          <a:prstGeom prst="rect">
            <a:avLst/>
          </a:prstGeom>
        </p:spPr>
        <p:txBody>
          <a:bodyPr wrap="square">
            <a:spAutoFit/>
          </a:bodyPr>
          <a:lstStyle/>
          <a:p>
            <a:pPr marL="285750" indent="-285750">
              <a:buFont typeface="Arial" panose="020B0604020202020204" pitchFamily="34" charset="0"/>
              <a:buChar char="•"/>
            </a:pPr>
            <a:r>
              <a:rPr lang="en-CA" sz="900" dirty="0">
                <a:solidFill>
                  <a:schemeClr val="tx1"/>
                </a:solidFill>
                <a:latin typeface="Montserrat" pitchFamily="2" charset="77"/>
              </a:rPr>
              <a:t>Data Source: </a:t>
            </a:r>
            <a:r>
              <a:rPr lang="en-CA" sz="900" dirty="0">
                <a:solidFill>
                  <a:schemeClr val="tx1"/>
                </a:solidFill>
                <a:latin typeface="Montserrat" pitchFamily="2" charset="77"/>
                <a:hlinkClick r:id="rId4">
                  <a:extLst>
                    <a:ext uri="{A12FA001-AC4F-418D-AE19-62706E023703}">
                      <ahyp:hlinkClr xmlns:ahyp="http://schemas.microsoft.com/office/drawing/2018/hyperlinkcolor" val="tx"/>
                    </a:ext>
                  </a:extLst>
                </a:hlinkClick>
              </a:rPr>
              <a:t>https://www.kaggle.com/mohansacharya/graduate-admissions</a:t>
            </a:r>
            <a:endParaRPr lang="en-CA" sz="900" dirty="0">
              <a:solidFill>
                <a:schemeClr val="tx1"/>
              </a:solidFill>
              <a:latin typeface="Montserrat" pitchFamily="2" charset="77"/>
            </a:endParaRPr>
          </a:p>
          <a:p>
            <a:pPr marL="285750" indent="-285750">
              <a:buFont typeface="Arial" panose="020B0604020202020204" pitchFamily="34" charset="0"/>
              <a:buChar char="•"/>
            </a:pPr>
            <a:r>
              <a:rPr lang="en-CA" sz="900" dirty="0">
                <a:solidFill>
                  <a:schemeClr val="tx1"/>
                </a:solidFill>
                <a:latin typeface="Montserrat" pitchFamily="2" charset="77"/>
              </a:rPr>
              <a:t>Photo Credit: </a:t>
            </a:r>
            <a:r>
              <a:rPr lang="en-US" sz="900" dirty="0">
                <a:solidFill>
                  <a:schemeClr val="tx1"/>
                </a:solidFill>
                <a:latin typeface="Montserrat" pitchFamily="2" charset="77"/>
                <a:hlinkClick r:id="rId5">
                  <a:extLst>
                    <a:ext uri="{A12FA001-AC4F-418D-AE19-62706E023703}">
                      <ahyp:hlinkClr xmlns:ahyp="http://schemas.microsoft.com/office/drawing/2018/hyperlinkcolor" val="tx"/>
                    </a:ext>
                  </a:extLst>
                </a:hlinkClick>
              </a:rPr>
              <a:t>https://www.pexels.com/photo/accomplishment-ceremony-education-graduation-267885/</a:t>
            </a:r>
            <a:endParaRPr lang="en-US" sz="900" dirty="0">
              <a:solidFill>
                <a:schemeClr val="tx1"/>
              </a:solidFill>
              <a:latin typeface="Montserrat" pitchFamily="2" charset="77"/>
            </a:endParaRPr>
          </a:p>
          <a:p>
            <a:pPr marL="342900" indent="-285750" algn="just">
              <a:lnSpc>
                <a:spcPct val="90000"/>
              </a:lnSpc>
              <a:spcAft>
                <a:spcPts val="600"/>
              </a:spcAft>
              <a:buFont typeface="Arial" panose="020B0604020202020204" pitchFamily="34" charset="0"/>
              <a:buChar char="•"/>
            </a:pPr>
            <a:endParaRPr lang="en-CA" sz="900" dirty="0">
              <a:solidFill>
                <a:schemeClr val="tx1"/>
              </a:solidFill>
              <a:latin typeface="Montserrat" pitchFamily="2" charset="77"/>
            </a:endParaRPr>
          </a:p>
        </p:txBody>
      </p:sp>
    </p:spTree>
    <p:extLst>
      <p:ext uri="{BB962C8B-B14F-4D97-AF65-F5344CB8AC3E}">
        <p14:creationId xmlns:p14="http://schemas.microsoft.com/office/powerpoint/2010/main" val="2622883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3649BA7-D7E1-C401-0ACE-DEBC6C7E8875}"/>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6" name="Rectangle 5">
            <a:extLst>
              <a:ext uri="{FF2B5EF4-FFF2-40B4-BE49-F238E27FC236}">
                <a16:creationId xmlns:a16="http://schemas.microsoft.com/office/drawing/2014/main" id="{C336F08B-35AF-4805-B255-C5E4687B67B3}"/>
              </a:ext>
            </a:extLst>
          </p:cNvPr>
          <p:cNvSpPr/>
          <p:nvPr/>
        </p:nvSpPr>
        <p:spPr>
          <a:xfrm>
            <a:off x="414418" y="1706643"/>
            <a:ext cx="10946167" cy="29207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B92BDB9-5B72-4AE6-B5AB-E44B226E7A16}"/>
              </a:ext>
            </a:extLst>
          </p:cNvPr>
          <p:cNvSpPr/>
          <p:nvPr/>
        </p:nvSpPr>
        <p:spPr>
          <a:xfrm>
            <a:off x="176334" y="237642"/>
            <a:ext cx="7900866" cy="461665"/>
          </a:xfrm>
          <a:prstGeom prst="rect">
            <a:avLst/>
          </a:prstGeom>
        </p:spPr>
        <p:txBody>
          <a:bodyPr vert="horz" lIns="91440" tIns="45720" rIns="91440" bIns="45720" rtlCol="0">
            <a:noAutofit/>
          </a:bodyPr>
          <a:lstStyle/>
          <a:p>
            <a:pPr>
              <a:lnSpc>
                <a:spcPct val="90000"/>
              </a:lnSpc>
              <a:spcBef>
                <a:spcPts val="1000"/>
              </a:spcBef>
            </a:pPr>
            <a:r>
              <a:rPr lang="en-CA" sz="3600" dirty="0">
                <a:solidFill>
                  <a:schemeClr val="bg1"/>
                </a:solidFill>
                <a:latin typeface="Montserrat" charset="0"/>
              </a:rPr>
              <a:t>MODEL INPUTS &amp; OUTPUTS</a:t>
            </a:r>
            <a:endParaRPr lang="en-US" sz="3600" dirty="0">
              <a:solidFill>
                <a:schemeClr val="bg1"/>
              </a:solidFill>
              <a:latin typeface="Montserrat" charset="0"/>
            </a:endParaRPr>
          </a:p>
        </p:txBody>
      </p:sp>
      <p:sp>
        <p:nvSpPr>
          <p:cNvPr id="15" name="Rounded Rectangle 6">
            <a:extLst>
              <a:ext uri="{FF2B5EF4-FFF2-40B4-BE49-F238E27FC236}">
                <a16:creationId xmlns:a16="http://schemas.microsoft.com/office/drawing/2014/main" id="{8C8BE179-665D-49D5-B978-98738FE55884}"/>
              </a:ext>
            </a:extLst>
          </p:cNvPr>
          <p:cNvSpPr/>
          <p:nvPr/>
        </p:nvSpPr>
        <p:spPr>
          <a:xfrm>
            <a:off x="4538133" y="2750138"/>
            <a:ext cx="3040912" cy="1552354"/>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solidFill>
                  <a:schemeClr val="bg1"/>
                </a:solidFill>
              </a:rPr>
              <a:t>XG-BOOST REGRESSION MODEL </a:t>
            </a:r>
          </a:p>
        </p:txBody>
      </p:sp>
      <p:sp>
        <p:nvSpPr>
          <p:cNvPr id="16" name="Right Arrow 10">
            <a:extLst>
              <a:ext uri="{FF2B5EF4-FFF2-40B4-BE49-F238E27FC236}">
                <a16:creationId xmlns:a16="http://schemas.microsoft.com/office/drawing/2014/main" id="{26A3ED14-A45C-4F9D-B54B-2B1EBC7A0B3D}"/>
              </a:ext>
            </a:extLst>
          </p:cNvPr>
          <p:cNvSpPr/>
          <p:nvPr/>
        </p:nvSpPr>
        <p:spPr>
          <a:xfrm>
            <a:off x="7638056" y="3280469"/>
            <a:ext cx="841356" cy="533400"/>
          </a:xfrm>
          <a:prstGeom prst="rightArrow">
            <a:avLst/>
          </a:prstGeom>
          <a:solidFill>
            <a:srgbClr val="EF253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9D399D"/>
              </a:solidFill>
            </a:endParaRPr>
          </a:p>
        </p:txBody>
      </p:sp>
      <p:sp>
        <p:nvSpPr>
          <p:cNvPr id="17" name="Rectangle 16">
            <a:extLst>
              <a:ext uri="{FF2B5EF4-FFF2-40B4-BE49-F238E27FC236}">
                <a16:creationId xmlns:a16="http://schemas.microsoft.com/office/drawing/2014/main" id="{7ED382B2-59CD-49AC-867E-BE28A30793E3}"/>
              </a:ext>
            </a:extLst>
          </p:cNvPr>
          <p:cNvSpPr/>
          <p:nvPr/>
        </p:nvSpPr>
        <p:spPr>
          <a:xfrm>
            <a:off x="8652201" y="2758816"/>
            <a:ext cx="1698649" cy="1077218"/>
          </a:xfrm>
          <a:prstGeom prst="rect">
            <a:avLst/>
          </a:prstGeom>
          <a:ln>
            <a:noFill/>
          </a:ln>
        </p:spPr>
        <p:txBody>
          <a:bodyPr wrap="square">
            <a:spAutoFit/>
          </a:bodyPr>
          <a:lstStyle/>
          <a:p>
            <a:pPr algn="ctr">
              <a:lnSpc>
                <a:spcPct val="100000"/>
              </a:lnSpc>
              <a:buSzPct val="120000"/>
            </a:pPr>
            <a:r>
              <a:rPr lang="en-US" sz="1600" b="1" u="sng" dirty="0">
                <a:solidFill>
                  <a:schemeClr val="tx1"/>
                </a:solidFill>
                <a:latin typeface="Arial" charset="0"/>
                <a:ea typeface="Arial" charset="0"/>
                <a:cs typeface="Arial" charset="0"/>
              </a:rPr>
              <a:t>OUTPUT</a:t>
            </a:r>
          </a:p>
          <a:p>
            <a:pPr algn="ctr">
              <a:lnSpc>
                <a:spcPct val="100000"/>
              </a:lnSpc>
              <a:buSzPct val="120000"/>
            </a:pPr>
            <a:endParaRPr lang="en-US" sz="1600" b="1" dirty="0">
              <a:solidFill>
                <a:schemeClr val="tx1"/>
              </a:solidFill>
              <a:latin typeface="Arial" charset="0"/>
              <a:ea typeface="Arial" charset="0"/>
              <a:cs typeface="Arial" charset="0"/>
            </a:endParaRPr>
          </a:p>
          <a:p>
            <a:pPr algn="ctr">
              <a:buSzPct val="120000"/>
            </a:pPr>
            <a:r>
              <a:rPr lang="en-CA" sz="1600" b="1" dirty="0">
                <a:solidFill>
                  <a:schemeClr val="tx1"/>
                </a:solidFill>
                <a:latin typeface="Arial" charset="0"/>
                <a:ea typeface="Arial" charset="0"/>
                <a:cs typeface="Arial" charset="0"/>
              </a:rPr>
              <a:t>Chance of Admission </a:t>
            </a:r>
          </a:p>
        </p:txBody>
      </p:sp>
      <p:sp>
        <p:nvSpPr>
          <p:cNvPr id="18" name="Left Brace 17">
            <a:extLst>
              <a:ext uri="{FF2B5EF4-FFF2-40B4-BE49-F238E27FC236}">
                <a16:creationId xmlns:a16="http://schemas.microsoft.com/office/drawing/2014/main" id="{85CE8E62-AD39-4233-AC9D-C0787B3F1C12}"/>
              </a:ext>
            </a:extLst>
          </p:cNvPr>
          <p:cNvSpPr/>
          <p:nvPr/>
        </p:nvSpPr>
        <p:spPr>
          <a:xfrm>
            <a:off x="8556398" y="1600200"/>
            <a:ext cx="574159" cy="3893939"/>
          </a:xfrm>
          <a:prstGeom prst="leftBrace">
            <a:avLst>
              <a:gd name="adj1" fmla="val 82407"/>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9D399D"/>
              </a:solidFill>
            </a:endParaRPr>
          </a:p>
        </p:txBody>
      </p:sp>
      <p:sp>
        <p:nvSpPr>
          <p:cNvPr id="19" name="Left Brace 18">
            <a:extLst>
              <a:ext uri="{FF2B5EF4-FFF2-40B4-BE49-F238E27FC236}">
                <a16:creationId xmlns:a16="http://schemas.microsoft.com/office/drawing/2014/main" id="{6D87960C-9CD8-432C-BDD0-012542AB0AF4}"/>
              </a:ext>
            </a:extLst>
          </p:cNvPr>
          <p:cNvSpPr/>
          <p:nvPr/>
        </p:nvSpPr>
        <p:spPr>
          <a:xfrm rot="10800000">
            <a:off x="9829800" y="1600200"/>
            <a:ext cx="574159" cy="3893939"/>
          </a:xfrm>
          <a:prstGeom prst="leftBrace">
            <a:avLst>
              <a:gd name="adj1" fmla="val 82407"/>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9D399D"/>
              </a:solidFill>
            </a:endParaRPr>
          </a:p>
        </p:txBody>
      </p:sp>
      <p:sp>
        <p:nvSpPr>
          <p:cNvPr id="20" name="Right Arrow 15">
            <a:extLst>
              <a:ext uri="{FF2B5EF4-FFF2-40B4-BE49-F238E27FC236}">
                <a16:creationId xmlns:a16="http://schemas.microsoft.com/office/drawing/2014/main" id="{F1788488-5D5B-4C49-861D-F67B29CC7EA0}"/>
              </a:ext>
            </a:extLst>
          </p:cNvPr>
          <p:cNvSpPr/>
          <p:nvPr/>
        </p:nvSpPr>
        <p:spPr>
          <a:xfrm>
            <a:off x="3721738" y="3259615"/>
            <a:ext cx="725746" cy="533400"/>
          </a:xfrm>
          <a:prstGeom prst="rightArrow">
            <a:avLst/>
          </a:prstGeom>
          <a:solidFill>
            <a:srgbClr val="EF253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rgbClr val="9D399D"/>
              </a:solidFill>
            </a:endParaRPr>
          </a:p>
        </p:txBody>
      </p:sp>
      <p:sp>
        <p:nvSpPr>
          <p:cNvPr id="21" name="Rectangle 20">
            <a:extLst>
              <a:ext uri="{FF2B5EF4-FFF2-40B4-BE49-F238E27FC236}">
                <a16:creationId xmlns:a16="http://schemas.microsoft.com/office/drawing/2014/main" id="{12E7BD7C-13A6-419C-AFA2-72938A14E240}"/>
              </a:ext>
            </a:extLst>
          </p:cNvPr>
          <p:cNvSpPr/>
          <p:nvPr/>
        </p:nvSpPr>
        <p:spPr>
          <a:xfrm>
            <a:off x="414418" y="2117278"/>
            <a:ext cx="3134366" cy="2215991"/>
          </a:xfrm>
          <a:prstGeom prst="rect">
            <a:avLst/>
          </a:prstGeom>
          <a:ln>
            <a:noFill/>
          </a:ln>
        </p:spPr>
        <p:txBody>
          <a:bodyPr wrap="square">
            <a:spAutoFit/>
          </a:bodyPr>
          <a:lstStyle/>
          <a:p>
            <a:pPr algn="ctr">
              <a:lnSpc>
                <a:spcPct val="100000"/>
              </a:lnSpc>
              <a:buSzPct val="120000"/>
            </a:pPr>
            <a:r>
              <a:rPr lang="en-US" sz="1600" b="1" u="sng" dirty="0">
                <a:latin typeface="Arial" charset="0"/>
                <a:cs typeface="Arial" charset="0"/>
              </a:rPr>
              <a:t>INPUTS</a:t>
            </a:r>
          </a:p>
          <a:p>
            <a:pPr algn="ctr">
              <a:lnSpc>
                <a:spcPct val="100000"/>
              </a:lnSpc>
              <a:buSzPct val="120000"/>
            </a:pPr>
            <a:endParaRPr lang="en-US" sz="1200" b="1" dirty="0">
              <a:solidFill>
                <a:schemeClr val="tx1"/>
              </a:solidFill>
              <a:latin typeface="Arial" charset="0"/>
              <a:ea typeface="Arial" charset="0"/>
              <a:cs typeface="Arial" charset="0"/>
            </a:endParaRPr>
          </a:p>
          <a:p>
            <a:pPr algn="ctr">
              <a:buSzPct val="120000"/>
            </a:pPr>
            <a:r>
              <a:rPr lang="en-CA" sz="1400" b="1" dirty="0">
                <a:solidFill>
                  <a:schemeClr val="tx1"/>
                </a:solidFill>
                <a:latin typeface="Arial" charset="0"/>
                <a:ea typeface="Arial" charset="0"/>
                <a:cs typeface="Arial" charset="0"/>
              </a:rPr>
              <a:t>GRE Score </a:t>
            </a:r>
          </a:p>
          <a:p>
            <a:pPr algn="ctr">
              <a:buSzPct val="120000"/>
            </a:pPr>
            <a:r>
              <a:rPr lang="en-CA" sz="1400" b="1" dirty="0">
                <a:solidFill>
                  <a:schemeClr val="tx1"/>
                </a:solidFill>
                <a:latin typeface="Arial" charset="0"/>
                <a:ea typeface="Arial" charset="0"/>
                <a:cs typeface="Arial" charset="0"/>
              </a:rPr>
              <a:t>TOEFL Score</a:t>
            </a:r>
          </a:p>
          <a:p>
            <a:pPr algn="ctr">
              <a:buSzPct val="120000"/>
            </a:pPr>
            <a:r>
              <a:rPr lang="en-CA" sz="1400" b="1" dirty="0">
                <a:solidFill>
                  <a:schemeClr val="tx1"/>
                </a:solidFill>
                <a:latin typeface="Arial" charset="0"/>
                <a:ea typeface="Arial" charset="0"/>
                <a:cs typeface="Arial" charset="0"/>
              </a:rPr>
              <a:t>University Rating </a:t>
            </a:r>
          </a:p>
          <a:p>
            <a:pPr algn="ctr">
              <a:buSzPct val="120000"/>
            </a:pPr>
            <a:r>
              <a:rPr lang="en-CA" sz="1400" b="1" dirty="0">
                <a:solidFill>
                  <a:schemeClr val="tx1"/>
                </a:solidFill>
                <a:latin typeface="Arial" charset="0"/>
                <a:ea typeface="Arial" charset="0"/>
                <a:cs typeface="Arial" charset="0"/>
              </a:rPr>
              <a:t>Statement of Purpose (SOP) </a:t>
            </a:r>
          </a:p>
          <a:p>
            <a:pPr algn="ctr">
              <a:buSzPct val="120000"/>
            </a:pPr>
            <a:r>
              <a:rPr lang="en-CA" sz="1400" b="1" dirty="0">
                <a:solidFill>
                  <a:schemeClr val="tx1"/>
                </a:solidFill>
                <a:latin typeface="Arial" charset="0"/>
                <a:ea typeface="Arial" charset="0"/>
                <a:cs typeface="Arial" charset="0"/>
              </a:rPr>
              <a:t>Letter of Recommendation (LOR)</a:t>
            </a:r>
          </a:p>
          <a:p>
            <a:pPr algn="ctr">
              <a:buSzPct val="120000"/>
            </a:pPr>
            <a:r>
              <a:rPr lang="en-CA" sz="1400" b="1" dirty="0">
                <a:solidFill>
                  <a:schemeClr val="tx1"/>
                </a:solidFill>
                <a:latin typeface="Arial" charset="0"/>
                <a:ea typeface="Arial" charset="0"/>
                <a:cs typeface="Arial" charset="0"/>
              </a:rPr>
              <a:t>CGPA </a:t>
            </a:r>
          </a:p>
          <a:p>
            <a:pPr algn="ctr">
              <a:buSzPct val="120000"/>
            </a:pPr>
            <a:r>
              <a:rPr lang="en-CA" sz="1400" b="1" dirty="0">
                <a:solidFill>
                  <a:schemeClr val="tx1"/>
                </a:solidFill>
                <a:latin typeface="Arial" charset="0"/>
                <a:ea typeface="Arial" charset="0"/>
                <a:cs typeface="Arial" charset="0"/>
              </a:rPr>
              <a:t>Research </a:t>
            </a:r>
          </a:p>
          <a:p>
            <a:pPr algn="ctr">
              <a:lnSpc>
                <a:spcPct val="100000"/>
              </a:lnSpc>
              <a:buSzPct val="120000"/>
            </a:pPr>
            <a:endParaRPr lang="en-US" sz="1200" b="1" dirty="0">
              <a:solidFill>
                <a:schemeClr val="tx1"/>
              </a:solidFill>
              <a:latin typeface="Arial" charset="0"/>
              <a:ea typeface="Arial" charset="0"/>
              <a:cs typeface="Arial" charset="0"/>
            </a:endParaRPr>
          </a:p>
        </p:txBody>
      </p:sp>
      <p:sp>
        <p:nvSpPr>
          <p:cNvPr id="22" name="Left Brace 21">
            <a:extLst>
              <a:ext uri="{FF2B5EF4-FFF2-40B4-BE49-F238E27FC236}">
                <a16:creationId xmlns:a16="http://schemas.microsoft.com/office/drawing/2014/main" id="{082F1EA7-2048-48C3-B09C-824D73A35B81}"/>
              </a:ext>
            </a:extLst>
          </p:cNvPr>
          <p:cNvSpPr/>
          <p:nvPr/>
        </p:nvSpPr>
        <p:spPr>
          <a:xfrm>
            <a:off x="263682" y="1567118"/>
            <a:ext cx="574159" cy="3893939"/>
          </a:xfrm>
          <a:prstGeom prst="leftBrace">
            <a:avLst>
              <a:gd name="adj1" fmla="val 82407"/>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solidFill>
                <a:srgbClr val="9D399D"/>
              </a:solidFill>
            </a:endParaRPr>
          </a:p>
        </p:txBody>
      </p:sp>
      <p:sp>
        <p:nvSpPr>
          <p:cNvPr id="23" name="Left Brace 22">
            <a:extLst>
              <a:ext uri="{FF2B5EF4-FFF2-40B4-BE49-F238E27FC236}">
                <a16:creationId xmlns:a16="http://schemas.microsoft.com/office/drawing/2014/main" id="{6A9E24CD-68F7-4F83-8853-4BC7D478DCC0}"/>
              </a:ext>
            </a:extLst>
          </p:cNvPr>
          <p:cNvSpPr/>
          <p:nvPr/>
        </p:nvSpPr>
        <p:spPr>
          <a:xfrm rot="10800000">
            <a:off x="3037947" y="1567119"/>
            <a:ext cx="574159" cy="3893939"/>
          </a:xfrm>
          <a:prstGeom prst="leftBrace">
            <a:avLst>
              <a:gd name="adj1" fmla="val 82407"/>
              <a:gd name="adj2" fmla="val 50000"/>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solidFill>
                <a:srgbClr val="9D399D"/>
              </a:solidFill>
            </a:endParaRPr>
          </a:p>
        </p:txBody>
      </p:sp>
    </p:spTree>
    <p:extLst>
      <p:ext uri="{BB962C8B-B14F-4D97-AF65-F5344CB8AC3E}">
        <p14:creationId xmlns:p14="http://schemas.microsoft.com/office/powerpoint/2010/main" val="102355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CB8F5C7-9BA0-0ADF-5949-DCE4B6F356F3}"/>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5" name="Title 1">
            <a:extLst>
              <a:ext uri="{FF2B5EF4-FFF2-40B4-BE49-F238E27FC236}">
                <a16:creationId xmlns:a16="http://schemas.microsoft.com/office/drawing/2014/main" id="{BECCED54-BB5A-43EB-9B2C-F11C3010932A}"/>
              </a:ext>
            </a:extLst>
          </p:cNvPr>
          <p:cNvSpPr txBox="1">
            <a:spLocks/>
          </p:cNvSpPr>
          <p:nvPr/>
        </p:nvSpPr>
        <p:spPr>
          <a:xfrm>
            <a:off x="152399" y="273160"/>
            <a:ext cx="11201401" cy="523220"/>
          </a:xfrm>
          <a:prstGeom prst="rect">
            <a:avLst/>
          </a:prstGeom>
        </p:spPr>
        <p:txBody>
          <a:bodyPr vert="horz" lIns="91440" tIns="45720" rIns="91440" bIns="45720" rtlCol="0">
            <a:noAutofit/>
          </a:bodyPr>
          <a:lstStyle>
            <a:defPPr>
              <a:defRPr lang="en-US"/>
            </a:defPPr>
            <a:lvl1pPr>
              <a:lnSpc>
                <a:spcPct val="90000"/>
              </a:lnSpc>
              <a:spcBef>
                <a:spcPts val="1000"/>
              </a:spcBef>
              <a:defRPr sz="3600">
                <a:solidFill>
                  <a:schemeClr val="bg1"/>
                </a:solidFill>
                <a:latin typeface="Montserrat" charset="0"/>
              </a:defRPr>
            </a:lvl1pPr>
          </a:lstStyle>
          <a:p>
            <a:r>
              <a:rPr lang="en-CA" dirty="0"/>
              <a:t>KEY LEARNING OUTCOMES</a:t>
            </a:r>
          </a:p>
        </p:txBody>
      </p:sp>
      <p:graphicFrame>
        <p:nvGraphicFramePr>
          <p:cNvPr id="2" name="Diagram 1">
            <a:extLst>
              <a:ext uri="{FF2B5EF4-FFF2-40B4-BE49-F238E27FC236}">
                <a16:creationId xmlns:a16="http://schemas.microsoft.com/office/drawing/2014/main" id="{CC57C18F-B68A-291F-8976-1A28CBE37B21}"/>
              </a:ext>
            </a:extLst>
          </p:cNvPr>
          <p:cNvGraphicFramePr/>
          <p:nvPr>
            <p:extLst>
              <p:ext uri="{D42A27DB-BD31-4B8C-83A1-F6EECF244321}">
                <p14:modId xmlns:p14="http://schemas.microsoft.com/office/powerpoint/2010/main" val="1066519616"/>
              </p:ext>
            </p:extLst>
          </p:nvPr>
        </p:nvGraphicFramePr>
        <p:xfrm>
          <a:off x="1066800" y="1069541"/>
          <a:ext cx="9144000" cy="4874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8218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5BCE93-1F78-67DD-A716-9DAD6D22B5E0}"/>
              </a:ext>
            </a:extLst>
          </p:cNvPr>
          <p:cNvPicPr>
            <a:picLocks noChangeAspect="1"/>
          </p:cNvPicPr>
          <p:nvPr/>
        </p:nvPicPr>
        <p:blipFill>
          <a:blip r:embed="rId2"/>
          <a:stretch>
            <a:fillRect/>
          </a:stretch>
        </p:blipFill>
        <p:spPr>
          <a:xfrm>
            <a:off x="0" y="0"/>
            <a:ext cx="12257636" cy="6858000"/>
          </a:xfrm>
          <a:prstGeom prst="rect">
            <a:avLst/>
          </a:prstGeom>
        </p:spPr>
      </p:pic>
      <p:sp>
        <p:nvSpPr>
          <p:cNvPr id="6" name="Подзаголовок 2">
            <a:extLst>
              <a:ext uri="{FF2B5EF4-FFF2-40B4-BE49-F238E27FC236}">
                <a16:creationId xmlns:a16="http://schemas.microsoft.com/office/drawing/2014/main" id="{D5BDB1BB-BFDF-2516-B4F8-ADD53B5BE287}"/>
              </a:ext>
            </a:extLst>
          </p:cNvPr>
          <p:cNvSpPr txBox="1">
            <a:spLocks/>
          </p:cNvSpPr>
          <p:nvPr/>
        </p:nvSpPr>
        <p:spPr>
          <a:xfrm>
            <a:off x="349997" y="1981200"/>
            <a:ext cx="5740923" cy="10275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4400" b="1" dirty="0">
                <a:solidFill>
                  <a:schemeClr val="bg1"/>
                </a:solidFill>
                <a:latin typeface="Montserrat" charset="0"/>
                <a:ea typeface="Montserrat" charset="0"/>
                <a:cs typeface="Montserrat" charset="0"/>
              </a:rPr>
              <a:t>WHAT IS REGRESSION?</a:t>
            </a:r>
          </a:p>
        </p:txBody>
      </p:sp>
    </p:spTree>
    <p:extLst>
      <p:ext uri="{BB962C8B-B14F-4D97-AF65-F5344CB8AC3E}">
        <p14:creationId xmlns:p14="http://schemas.microsoft.com/office/powerpoint/2010/main" val="3588991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89CA537F-40B8-853E-F3F5-079FAFD55F72}"/>
              </a:ext>
            </a:extLst>
          </p:cNvPr>
          <p:cNvPicPr>
            <a:picLocks noChangeAspect="1"/>
          </p:cNvPicPr>
          <p:nvPr/>
        </p:nvPicPr>
        <p:blipFill rotWithShape="1">
          <a:blip r:embed="rId2"/>
          <a:srcRect b="13333"/>
          <a:stretch/>
        </p:blipFill>
        <p:spPr>
          <a:xfrm>
            <a:off x="0" y="0"/>
            <a:ext cx="12192001" cy="5943600"/>
          </a:xfrm>
          <a:prstGeom prst="rect">
            <a:avLst/>
          </a:prstGeom>
        </p:spPr>
      </p:pic>
      <p:sp>
        <p:nvSpPr>
          <p:cNvPr id="10" name="Прямоугольник 9">
            <a:extLst>
              <a:ext uri="{FF2B5EF4-FFF2-40B4-BE49-F238E27FC236}">
                <a16:creationId xmlns:a16="http://schemas.microsoft.com/office/drawing/2014/main" id="{5EE88138-48BD-46AA-94F3-3B05DD703F63}"/>
              </a:ext>
            </a:extLst>
          </p:cNvPr>
          <p:cNvSpPr/>
          <p:nvPr/>
        </p:nvSpPr>
        <p:spPr>
          <a:xfrm>
            <a:off x="421867" y="250838"/>
            <a:ext cx="9803586" cy="523220"/>
          </a:xfrm>
          <a:prstGeom prst="rect">
            <a:avLst/>
          </a:prstGeom>
        </p:spPr>
        <p:txBody>
          <a:bodyPr vert="horz" lIns="91440" tIns="45720" rIns="91440" bIns="45720" rtlCol="0">
            <a:noAutofit/>
          </a:bodyPr>
          <a:lstStyle/>
          <a:p>
            <a:pPr>
              <a:lnSpc>
                <a:spcPct val="90000"/>
              </a:lnSpc>
              <a:spcBef>
                <a:spcPts val="1000"/>
              </a:spcBef>
            </a:pPr>
            <a:r>
              <a:rPr lang="en-CA" sz="3600" dirty="0">
                <a:solidFill>
                  <a:schemeClr val="bg1"/>
                </a:solidFill>
                <a:latin typeface="Montserrat" charset="0"/>
              </a:rPr>
              <a:t>WHAT IS REGRESSION?</a:t>
            </a:r>
          </a:p>
        </p:txBody>
      </p:sp>
      <p:sp>
        <p:nvSpPr>
          <p:cNvPr id="7" name="Content Placeholder 2"/>
          <p:cNvSpPr txBox="1">
            <a:spLocks/>
          </p:cNvSpPr>
          <p:nvPr/>
        </p:nvSpPr>
        <p:spPr>
          <a:xfrm>
            <a:off x="350676" y="1288722"/>
            <a:ext cx="11384124"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000" dirty="0">
                <a:latin typeface="Montserrat" charset="0"/>
                <a:ea typeface="Montserrat" charset="0"/>
                <a:cs typeface="Montserrat" charset="0"/>
              </a:rPr>
              <a:t>Regression works by estimating a continuous dependent variable Y from a list of independent input variables X.</a:t>
            </a:r>
          </a:p>
          <a:p>
            <a:pPr marL="342900" indent="-342900" algn="l">
              <a:buFont typeface="Arial" panose="020B0604020202020204" pitchFamily="34" charset="0"/>
              <a:buChar char="•"/>
            </a:pPr>
            <a:r>
              <a:rPr lang="en-US" sz="2000" dirty="0">
                <a:latin typeface="Montserrat" charset="0"/>
                <a:ea typeface="Montserrat" charset="0"/>
                <a:cs typeface="Montserrat" charset="0"/>
              </a:rPr>
              <a:t>Regression is used in many real-life applications:</a:t>
            </a:r>
          </a:p>
          <a:p>
            <a:pPr marL="800100" lvl="1" indent="-342900" algn="l">
              <a:buFont typeface="Courier New" panose="02070309020205020404" pitchFamily="49" charset="0"/>
              <a:buChar char="o"/>
            </a:pPr>
            <a:r>
              <a:rPr lang="en-US" dirty="0">
                <a:latin typeface="Montserrat" charset="0"/>
                <a:ea typeface="Montserrat" charset="0"/>
                <a:cs typeface="Montserrat" charset="0"/>
              </a:rPr>
              <a:t>Financial forecasting</a:t>
            </a:r>
          </a:p>
          <a:p>
            <a:pPr marL="800100" lvl="1" indent="-342900" algn="l">
              <a:buFont typeface="Courier New" panose="02070309020205020404" pitchFamily="49" charset="0"/>
              <a:buChar char="o"/>
            </a:pPr>
            <a:r>
              <a:rPr lang="en-US" dirty="0">
                <a:latin typeface="Montserrat" charset="0"/>
                <a:ea typeface="Montserrat" charset="0"/>
                <a:cs typeface="Montserrat" charset="0"/>
              </a:rPr>
              <a:t>Weather analysis</a:t>
            </a:r>
          </a:p>
        </p:txBody>
      </p:sp>
      <p:sp>
        <p:nvSpPr>
          <p:cNvPr id="63" name="Content Placeholder 2"/>
          <p:cNvSpPr txBox="1">
            <a:spLocks/>
          </p:cNvSpPr>
          <p:nvPr/>
        </p:nvSpPr>
        <p:spPr>
          <a:xfrm>
            <a:off x="1409700" y="1573394"/>
            <a:ext cx="8534400" cy="302516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CA" sz="2000" dirty="0"/>
          </a:p>
        </p:txBody>
      </p:sp>
      <p:sp>
        <p:nvSpPr>
          <p:cNvPr id="43" name="Rounded Rectangle 2">
            <a:extLst>
              <a:ext uri="{FF2B5EF4-FFF2-40B4-BE49-F238E27FC236}">
                <a16:creationId xmlns:a16="http://schemas.microsoft.com/office/drawing/2014/main" id="{D4280828-E419-F3CC-E975-C84706AAA72F}"/>
              </a:ext>
            </a:extLst>
          </p:cNvPr>
          <p:cNvSpPr/>
          <p:nvPr/>
        </p:nvSpPr>
        <p:spPr>
          <a:xfrm>
            <a:off x="6324600" y="3900227"/>
            <a:ext cx="2517089" cy="1212999"/>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t>REGRESSION MODEL</a:t>
            </a:r>
          </a:p>
        </p:txBody>
      </p:sp>
      <p:sp>
        <p:nvSpPr>
          <p:cNvPr id="44" name="Right Arrow 1">
            <a:extLst>
              <a:ext uri="{FF2B5EF4-FFF2-40B4-BE49-F238E27FC236}">
                <a16:creationId xmlns:a16="http://schemas.microsoft.com/office/drawing/2014/main" id="{5641591A-96C8-AA36-F43A-2A32C1E3DF9A}"/>
              </a:ext>
            </a:extLst>
          </p:cNvPr>
          <p:cNvSpPr/>
          <p:nvPr/>
        </p:nvSpPr>
        <p:spPr>
          <a:xfrm>
            <a:off x="4672265" y="4262575"/>
            <a:ext cx="1652336" cy="495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Right Arrow 7">
            <a:extLst>
              <a:ext uri="{FF2B5EF4-FFF2-40B4-BE49-F238E27FC236}">
                <a16:creationId xmlns:a16="http://schemas.microsoft.com/office/drawing/2014/main" id="{DE418770-BDC7-3720-22C8-B1C524591EB8}"/>
              </a:ext>
            </a:extLst>
          </p:cNvPr>
          <p:cNvSpPr/>
          <p:nvPr/>
        </p:nvSpPr>
        <p:spPr>
          <a:xfrm>
            <a:off x="8853413" y="4262575"/>
            <a:ext cx="1860402" cy="4953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Rectangle 45">
            <a:extLst>
              <a:ext uri="{FF2B5EF4-FFF2-40B4-BE49-F238E27FC236}">
                <a16:creationId xmlns:a16="http://schemas.microsoft.com/office/drawing/2014/main" id="{A0BB4C56-0997-8B42-0CEA-5FBD2175B303}"/>
              </a:ext>
            </a:extLst>
          </p:cNvPr>
          <p:cNvSpPr/>
          <p:nvPr/>
        </p:nvSpPr>
        <p:spPr>
          <a:xfrm>
            <a:off x="8751259" y="3412285"/>
            <a:ext cx="2916183" cy="707886"/>
          </a:xfrm>
          <a:prstGeom prst="rect">
            <a:avLst/>
          </a:prstGeom>
        </p:spPr>
        <p:txBody>
          <a:bodyPr>
            <a:spAutoFit/>
          </a:bodyPr>
          <a:lstStyle/>
          <a:p>
            <a:pPr lvl="1" algn="ctr"/>
            <a:r>
              <a:rPr lang="en-CA" sz="2000" b="1" u="sng" dirty="0">
                <a:latin typeface="Montserrat" charset="0"/>
              </a:rPr>
              <a:t>OUTPUT (Y)</a:t>
            </a:r>
          </a:p>
          <a:p>
            <a:pPr lvl="1" algn="ctr"/>
            <a:r>
              <a:rPr lang="en-CA" sz="2000" dirty="0">
                <a:latin typeface="Montserrat" charset="0"/>
              </a:rPr>
              <a:t>HOUSE PRICE ($)</a:t>
            </a:r>
          </a:p>
        </p:txBody>
      </p:sp>
      <p:sp>
        <p:nvSpPr>
          <p:cNvPr id="48" name="Right Brace 47">
            <a:extLst>
              <a:ext uri="{FF2B5EF4-FFF2-40B4-BE49-F238E27FC236}">
                <a16:creationId xmlns:a16="http://schemas.microsoft.com/office/drawing/2014/main" id="{78185482-1E41-F26D-0606-114C8D3DDC71}"/>
              </a:ext>
            </a:extLst>
          </p:cNvPr>
          <p:cNvSpPr/>
          <p:nvPr/>
        </p:nvSpPr>
        <p:spPr>
          <a:xfrm>
            <a:off x="4031500" y="3238343"/>
            <a:ext cx="482600" cy="2526605"/>
          </a:xfrm>
          <a:prstGeom prst="rightBrace">
            <a:avLst>
              <a:gd name="adj1" fmla="val 16711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9" name="Rectangle 48">
            <a:extLst>
              <a:ext uri="{FF2B5EF4-FFF2-40B4-BE49-F238E27FC236}">
                <a16:creationId xmlns:a16="http://schemas.microsoft.com/office/drawing/2014/main" id="{83CA1050-76F9-5A3C-149B-CF85D3D79E4A}"/>
              </a:ext>
            </a:extLst>
          </p:cNvPr>
          <p:cNvSpPr/>
          <p:nvPr/>
        </p:nvSpPr>
        <p:spPr>
          <a:xfrm>
            <a:off x="-1081575" y="3379155"/>
            <a:ext cx="6096000" cy="1631216"/>
          </a:xfrm>
          <a:prstGeom prst="rect">
            <a:avLst/>
          </a:prstGeom>
        </p:spPr>
        <p:txBody>
          <a:bodyPr>
            <a:spAutoFit/>
          </a:bodyPr>
          <a:lstStyle/>
          <a:p>
            <a:pPr algn="ctr"/>
            <a:r>
              <a:rPr lang="en-CA" sz="2000" b="1" u="sng" dirty="0">
                <a:latin typeface="Montserrat" charset="0"/>
                <a:ea typeface="Montserrat" charset="0"/>
                <a:cs typeface="Montserrat" charset="0"/>
              </a:rPr>
              <a:t>INPUTS (X)</a:t>
            </a:r>
          </a:p>
          <a:p>
            <a:pPr lvl="1" algn="ctr"/>
            <a:r>
              <a:rPr lang="en-CA" sz="2000" dirty="0">
                <a:latin typeface="Montserrat" charset="0"/>
                <a:ea typeface="Montserrat" charset="0"/>
                <a:cs typeface="Montserrat" charset="0"/>
              </a:rPr>
              <a:t>Number of Bedrooms</a:t>
            </a:r>
          </a:p>
          <a:p>
            <a:pPr lvl="1" algn="ctr"/>
            <a:r>
              <a:rPr lang="en-CA" sz="2000" dirty="0">
                <a:latin typeface="Montserrat" charset="0"/>
                <a:ea typeface="Montserrat" charset="0"/>
                <a:cs typeface="Montserrat" charset="0"/>
              </a:rPr>
              <a:t>Number of bathrooms</a:t>
            </a:r>
          </a:p>
          <a:p>
            <a:pPr lvl="1" algn="ctr"/>
            <a:r>
              <a:rPr lang="en-CA" sz="2000" dirty="0">
                <a:latin typeface="Montserrat" charset="0"/>
                <a:ea typeface="Montserrat" charset="0"/>
                <a:cs typeface="Montserrat" charset="0"/>
              </a:rPr>
              <a:t>square footage</a:t>
            </a:r>
          </a:p>
          <a:p>
            <a:pPr lvl="1" algn="ctr"/>
            <a:r>
              <a:rPr lang="en-CA" sz="2000" dirty="0">
                <a:latin typeface="Montserrat" charset="0"/>
                <a:ea typeface="Montserrat" charset="0"/>
                <a:cs typeface="Montserrat" charset="0"/>
              </a:rPr>
              <a:t>Waterfront property? (Yes or No)</a:t>
            </a:r>
          </a:p>
        </p:txBody>
      </p:sp>
    </p:spTree>
    <p:extLst>
      <p:ext uri="{BB962C8B-B14F-4D97-AF65-F5344CB8AC3E}">
        <p14:creationId xmlns:p14="http://schemas.microsoft.com/office/powerpoint/2010/main" val="187247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5BCE93-1F78-67DD-A716-9DAD6D22B5E0}"/>
              </a:ext>
            </a:extLst>
          </p:cNvPr>
          <p:cNvPicPr>
            <a:picLocks noChangeAspect="1"/>
          </p:cNvPicPr>
          <p:nvPr/>
        </p:nvPicPr>
        <p:blipFill>
          <a:blip r:embed="rId2"/>
          <a:stretch>
            <a:fillRect/>
          </a:stretch>
        </p:blipFill>
        <p:spPr>
          <a:xfrm>
            <a:off x="0" y="0"/>
            <a:ext cx="12257636" cy="6858000"/>
          </a:xfrm>
          <a:prstGeom prst="rect">
            <a:avLst/>
          </a:prstGeom>
        </p:spPr>
      </p:pic>
      <p:sp>
        <p:nvSpPr>
          <p:cNvPr id="6" name="Подзаголовок 2">
            <a:extLst>
              <a:ext uri="{FF2B5EF4-FFF2-40B4-BE49-F238E27FC236}">
                <a16:creationId xmlns:a16="http://schemas.microsoft.com/office/drawing/2014/main" id="{D5BDB1BB-BFDF-2516-B4F8-ADD53B5BE287}"/>
              </a:ext>
            </a:extLst>
          </p:cNvPr>
          <p:cNvSpPr txBox="1">
            <a:spLocks/>
          </p:cNvSpPr>
          <p:nvPr/>
        </p:nvSpPr>
        <p:spPr>
          <a:xfrm>
            <a:off x="349997" y="1981200"/>
            <a:ext cx="5740923" cy="213360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sz="4400" b="1" dirty="0">
                <a:solidFill>
                  <a:schemeClr val="bg1"/>
                </a:solidFill>
                <a:latin typeface="Montserrat" charset="0"/>
                <a:ea typeface="Montserrat" charset="0"/>
                <a:cs typeface="Montserrat" charset="0"/>
              </a:rPr>
              <a:t>WHAT IS XGBOOST? </a:t>
            </a:r>
          </a:p>
          <a:p>
            <a:pPr algn="l"/>
            <a:r>
              <a:rPr lang="en-US" sz="4400" b="1" dirty="0">
                <a:solidFill>
                  <a:schemeClr val="bg1"/>
                </a:solidFill>
                <a:latin typeface="Montserrat" charset="0"/>
                <a:ea typeface="Montserrat" charset="0"/>
                <a:cs typeface="Montserrat" charset="0"/>
              </a:rPr>
              <a:t>&amp; WHY?</a:t>
            </a:r>
          </a:p>
        </p:txBody>
      </p:sp>
    </p:spTree>
    <p:extLst>
      <p:ext uri="{BB962C8B-B14F-4D97-AF65-F5344CB8AC3E}">
        <p14:creationId xmlns:p14="http://schemas.microsoft.com/office/powerpoint/2010/main" val="273222392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4083</TotalTime>
  <Words>673</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Courier New</vt:lpstr>
      <vt:lpstr>Montserrat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Ryan (FCA)</dc:creator>
  <cp:lastModifiedBy>ryanahmedaly@outlook.com</cp:lastModifiedBy>
  <cp:revision>559</cp:revision>
  <cp:lastPrinted>2015-02-18T03:35:51Z</cp:lastPrinted>
  <dcterms:created xsi:type="dcterms:W3CDTF">2006-08-16T00:00:00Z</dcterms:created>
  <dcterms:modified xsi:type="dcterms:W3CDTF">2022-06-29T21:49:05Z</dcterms:modified>
</cp:coreProperties>
</file>