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3" r:id="rId1"/>
  </p:sldMasterIdLst>
  <p:notesMasterIdLst>
    <p:notesMasterId r:id="rId33"/>
  </p:notesMasterIdLst>
  <p:sldIdLst>
    <p:sldId id="423" r:id="rId2"/>
    <p:sldId id="1390" r:id="rId3"/>
    <p:sldId id="1402" r:id="rId4"/>
    <p:sldId id="1396" r:id="rId5"/>
    <p:sldId id="1394" r:id="rId6"/>
    <p:sldId id="1397" r:id="rId7"/>
    <p:sldId id="311" r:id="rId8"/>
    <p:sldId id="999" r:id="rId9"/>
    <p:sldId id="1001" r:id="rId10"/>
    <p:sldId id="1391" r:id="rId11"/>
    <p:sldId id="1003" r:id="rId12"/>
    <p:sldId id="996" r:id="rId13"/>
    <p:sldId id="1005" r:id="rId14"/>
    <p:sldId id="1006" r:id="rId15"/>
    <p:sldId id="1007" r:id="rId16"/>
    <p:sldId id="1392" r:id="rId17"/>
    <p:sldId id="906" r:id="rId18"/>
    <p:sldId id="1010" r:id="rId19"/>
    <p:sldId id="1013" r:id="rId20"/>
    <p:sldId id="1393" r:id="rId21"/>
    <p:sldId id="1008" r:id="rId22"/>
    <p:sldId id="1024" r:id="rId23"/>
    <p:sldId id="1014" r:id="rId24"/>
    <p:sldId id="1015" r:id="rId25"/>
    <p:sldId id="1016" r:id="rId26"/>
    <p:sldId id="1017" r:id="rId27"/>
    <p:sldId id="1018" r:id="rId28"/>
    <p:sldId id="1019" r:id="rId29"/>
    <p:sldId id="1020" r:id="rId30"/>
    <p:sldId id="1400" r:id="rId31"/>
    <p:sldId id="1012" r:id="rId3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Ryan" initials="DR" lastIdx="1" clrIdx="0">
    <p:extLst>
      <p:ext uri="{19B8F6BF-5375-455C-9EA6-DF929625EA0E}">
        <p15:presenceInfo xmlns:p15="http://schemas.microsoft.com/office/powerpoint/2012/main" userId="Dr. R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53C"/>
    <a:srgbClr val="EF243B"/>
    <a:srgbClr val="F0F0F0"/>
    <a:srgbClr val="FFFFFF"/>
    <a:srgbClr val="4472C4"/>
    <a:srgbClr val="6AA50B"/>
    <a:srgbClr val="E2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55" autoAdjust="0"/>
    <p:restoredTop sz="95141" autoAdjust="0"/>
  </p:normalViewPr>
  <p:slideViewPr>
    <p:cSldViewPr>
      <p:cViewPr varScale="1">
        <p:scale>
          <a:sx n="84" d="100"/>
          <a:sy n="84" d="100"/>
        </p:scale>
        <p:origin x="504"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0CBD7-CE25-45B6-9FB7-4603EFCBB48A}"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9F7C21D4-6850-4AC8-B3FD-235E7EA958D7}">
      <dgm:prSet phldrT="[Text]"/>
      <dgm:spPr/>
      <dgm:t>
        <a:bodyPr/>
        <a:lstStyle/>
        <a:p>
          <a:r>
            <a:rPr lang="en-CA" b="1" dirty="0">
              <a:latin typeface="Montserrat" charset="0"/>
            </a:rPr>
            <a:t>ADVANTAGES:</a:t>
          </a:r>
          <a:endParaRPr lang="en-US" dirty="0"/>
        </a:p>
      </dgm:t>
    </dgm:pt>
    <dgm:pt modelId="{A002089D-F8C7-43FF-898E-C5F1D61F151A}" type="parTrans" cxnId="{662A0438-F747-4B37-A0CE-435DCB285A2D}">
      <dgm:prSet/>
      <dgm:spPr/>
      <dgm:t>
        <a:bodyPr/>
        <a:lstStyle/>
        <a:p>
          <a:endParaRPr lang="en-US"/>
        </a:p>
      </dgm:t>
    </dgm:pt>
    <dgm:pt modelId="{E4A221C7-14C0-4F37-9AEC-2CA745533F9F}" type="sibTrans" cxnId="{662A0438-F747-4B37-A0CE-435DCB285A2D}">
      <dgm:prSet/>
      <dgm:spPr/>
      <dgm:t>
        <a:bodyPr/>
        <a:lstStyle/>
        <a:p>
          <a:endParaRPr lang="en-US"/>
        </a:p>
      </dgm:t>
    </dgm:pt>
    <dgm:pt modelId="{E0D7CB10-D954-46F8-BF16-1CEEBA65BA69}">
      <dgm:prSet/>
      <dgm:spPr/>
      <dgm:t>
        <a:bodyPr/>
        <a:lstStyle/>
        <a:p>
          <a:r>
            <a:rPr lang="en-CA" dirty="0">
              <a:latin typeface="Montserrat" charset="0"/>
            </a:rPr>
            <a:t>No need to perform any feature scaling </a:t>
          </a:r>
        </a:p>
      </dgm:t>
    </dgm:pt>
    <dgm:pt modelId="{0642CDE5-2637-4131-9A42-963A6E004F9B}" type="parTrans" cxnId="{404551A0-0A7D-47DE-89BD-E453CA5DD8C2}">
      <dgm:prSet/>
      <dgm:spPr/>
      <dgm:t>
        <a:bodyPr/>
        <a:lstStyle/>
        <a:p>
          <a:endParaRPr lang="en-US"/>
        </a:p>
      </dgm:t>
    </dgm:pt>
    <dgm:pt modelId="{36F88042-FF51-40F6-A30E-FC60AABA38DE}" type="sibTrans" cxnId="{404551A0-0A7D-47DE-89BD-E453CA5DD8C2}">
      <dgm:prSet/>
      <dgm:spPr/>
      <dgm:t>
        <a:bodyPr/>
        <a:lstStyle/>
        <a:p>
          <a:endParaRPr lang="en-US"/>
        </a:p>
      </dgm:t>
    </dgm:pt>
    <dgm:pt modelId="{674B4ED6-8ED7-4FE9-A18C-48AF250D0952}">
      <dgm:prSet/>
      <dgm:spPr/>
      <dgm:t>
        <a:bodyPr/>
        <a:lstStyle/>
        <a:p>
          <a:r>
            <a:rPr lang="en-CA" dirty="0">
              <a:latin typeface="Montserrat" charset="0"/>
            </a:rPr>
            <a:t>Can work well with missing data </a:t>
          </a:r>
        </a:p>
      </dgm:t>
    </dgm:pt>
    <dgm:pt modelId="{122D6441-0886-4634-9769-E866D5084F3A}" type="parTrans" cxnId="{E40B51C9-E700-4928-9077-525CD52E08E0}">
      <dgm:prSet/>
      <dgm:spPr/>
      <dgm:t>
        <a:bodyPr/>
        <a:lstStyle/>
        <a:p>
          <a:endParaRPr lang="en-US"/>
        </a:p>
      </dgm:t>
    </dgm:pt>
    <dgm:pt modelId="{7161DB16-ECDD-4826-A8B5-C9DBA9A7A940}" type="sibTrans" cxnId="{E40B51C9-E700-4928-9077-525CD52E08E0}">
      <dgm:prSet/>
      <dgm:spPr/>
      <dgm:t>
        <a:bodyPr/>
        <a:lstStyle/>
        <a:p>
          <a:endParaRPr lang="en-US"/>
        </a:p>
      </dgm:t>
    </dgm:pt>
    <dgm:pt modelId="{359208D0-8095-401D-9F26-A784C5B77A8B}">
      <dgm:prSet/>
      <dgm:spPr/>
      <dgm:t>
        <a:bodyPr/>
        <a:lstStyle/>
        <a:p>
          <a:r>
            <a:rPr lang="en-CA" dirty="0">
              <a:latin typeface="Montserrat" charset="0"/>
            </a:rPr>
            <a:t>Robust to outliers in the data </a:t>
          </a:r>
        </a:p>
      </dgm:t>
    </dgm:pt>
    <dgm:pt modelId="{9042FD27-547B-429C-9433-C80676130664}" type="parTrans" cxnId="{C7F43BFE-FDDC-468B-8CD0-92C53F041F16}">
      <dgm:prSet/>
      <dgm:spPr/>
      <dgm:t>
        <a:bodyPr/>
        <a:lstStyle/>
        <a:p>
          <a:endParaRPr lang="en-US"/>
        </a:p>
      </dgm:t>
    </dgm:pt>
    <dgm:pt modelId="{6EBEB56B-2FFA-4484-A8BC-A8DFE3AEFECF}" type="sibTrans" cxnId="{C7F43BFE-FDDC-468B-8CD0-92C53F041F16}">
      <dgm:prSet/>
      <dgm:spPr/>
      <dgm:t>
        <a:bodyPr/>
        <a:lstStyle/>
        <a:p>
          <a:endParaRPr lang="en-US"/>
        </a:p>
      </dgm:t>
    </dgm:pt>
    <dgm:pt modelId="{61E69570-646C-4765-825C-78E0B66251F8}">
      <dgm:prSet/>
      <dgm:spPr/>
      <dgm:t>
        <a:bodyPr/>
        <a:lstStyle/>
        <a:p>
          <a:r>
            <a:rPr lang="en-CA">
              <a:latin typeface="Montserrat" charset="0"/>
            </a:rPr>
            <a:t>Can work well for both regression and classification </a:t>
          </a:r>
          <a:endParaRPr lang="en-CA" dirty="0">
            <a:latin typeface="Montserrat" charset="0"/>
          </a:endParaRPr>
        </a:p>
      </dgm:t>
    </dgm:pt>
    <dgm:pt modelId="{53732EF4-4605-40F1-A8D7-82E9821A6B83}" type="parTrans" cxnId="{82D707F2-0213-463F-8F92-39D03779FB16}">
      <dgm:prSet/>
      <dgm:spPr/>
      <dgm:t>
        <a:bodyPr/>
        <a:lstStyle/>
        <a:p>
          <a:endParaRPr lang="en-US"/>
        </a:p>
      </dgm:t>
    </dgm:pt>
    <dgm:pt modelId="{6E5389BD-9C15-4621-B9EA-E33DB50DDB3F}" type="sibTrans" cxnId="{82D707F2-0213-463F-8F92-39D03779FB16}">
      <dgm:prSet/>
      <dgm:spPr/>
      <dgm:t>
        <a:bodyPr/>
        <a:lstStyle/>
        <a:p>
          <a:endParaRPr lang="en-US"/>
        </a:p>
      </dgm:t>
    </dgm:pt>
    <dgm:pt modelId="{BAC30CF5-D342-4B5A-B4AA-2D92A95DF508}">
      <dgm:prSet/>
      <dgm:spPr/>
      <dgm:t>
        <a:bodyPr/>
        <a:lstStyle/>
        <a:p>
          <a:r>
            <a:rPr lang="en-CA" dirty="0">
              <a:latin typeface="Montserrat" charset="0"/>
            </a:rPr>
            <a:t>Computationally efficient and produce fast predictions</a:t>
          </a:r>
        </a:p>
      </dgm:t>
    </dgm:pt>
    <dgm:pt modelId="{FAA0490C-B538-465E-ADF0-C0845994B44C}" type="parTrans" cxnId="{4DE0F542-AA9D-4355-89E6-D5249B6C95D6}">
      <dgm:prSet/>
      <dgm:spPr/>
      <dgm:t>
        <a:bodyPr/>
        <a:lstStyle/>
        <a:p>
          <a:endParaRPr lang="en-US"/>
        </a:p>
      </dgm:t>
    </dgm:pt>
    <dgm:pt modelId="{F924D5BC-1702-47D7-8AD3-C2A7C22B8821}" type="sibTrans" cxnId="{4DE0F542-AA9D-4355-89E6-D5249B6C95D6}">
      <dgm:prSet/>
      <dgm:spPr/>
      <dgm:t>
        <a:bodyPr/>
        <a:lstStyle/>
        <a:p>
          <a:endParaRPr lang="en-US"/>
        </a:p>
      </dgm:t>
    </dgm:pt>
    <dgm:pt modelId="{ED699A86-056F-4316-B813-0329A1DAC39C}">
      <dgm:prSet/>
      <dgm:spPr/>
      <dgm:t>
        <a:bodyPr/>
        <a:lstStyle/>
        <a:p>
          <a:r>
            <a:rPr lang="en-CA">
              <a:latin typeface="Montserrat" charset="0"/>
            </a:rPr>
            <a:t>Works with distributed training: AWS can distribute the training process and data on many machines</a:t>
          </a:r>
          <a:endParaRPr lang="en-CA" dirty="0">
            <a:latin typeface="Montserrat" charset="0"/>
          </a:endParaRPr>
        </a:p>
      </dgm:t>
    </dgm:pt>
    <dgm:pt modelId="{E1FDB84C-EECC-4906-B756-833043E5702E}" type="parTrans" cxnId="{207B5CE9-A2F1-498B-BF29-6759F1359C52}">
      <dgm:prSet/>
      <dgm:spPr/>
      <dgm:t>
        <a:bodyPr/>
        <a:lstStyle/>
        <a:p>
          <a:endParaRPr lang="en-US"/>
        </a:p>
      </dgm:t>
    </dgm:pt>
    <dgm:pt modelId="{974EC2CE-3248-4CE4-AAAE-7EE8052AAF51}" type="sibTrans" cxnId="{207B5CE9-A2F1-498B-BF29-6759F1359C52}">
      <dgm:prSet/>
      <dgm:spPr/>
      <dgm:t>
        <a:bodyPr/>
        <a:lstStyle/>
        <a:p>
          <a:endParaRPr lang="en-US"/>
        </a:p>
      </dgm:t>
    </dgm:pt>
    <dgm:pt modelId="{CB04577D-6949-40B7-959C-B2474F00D44B}">
      <dgm:prSet/>
      <dgm:spPr/>
      <dgm:t>
        <a:bodyPr/>
        <a:lstStyle/>
        <a:p>
          <a:r>
            <a:rPr lang="en-CA" b="1">
              <a:latin typeface="Montserrat" charset="0"/>
            </a:rPr>
            <a:t>DISADVANTAGES:</a:t>
          </a:r>
          <a:endParaRPr lang="en-CA" b="1" dirty="0">
            <a:latin typeface="Montserrat" charset="0"/>
          </a:endParaRPr>
        </a:p>
      </dgm:t>
    </dgm:pt>
    <dgm:pt modelId="{9BFECCCE-907C-4FD1-AFE4-561BE0E8C213}" type="parTrans" cxnId="{78AF16C5-DDE1-4128-96AB-F4473E47AFF5}">
      <dgm:prSet/>
      <dgm:spPr/>
      <dgm:t>
        <a:bodyPr/>
        <a:lstStyle/>
        <a:p>
          <a:endParaRPr lang="en-US"/>
        </a:p>
      </dgm:t>
    </dgm:pt>
    <dgm:pt modelId="{230D4C49-F13A-4006-A854-C177CBD490F1}" type="sibTrans" cxnId="{78AF16C5-DDE1-4128-96AB-F4473E47AFF5}">
      <dgm:prSet/>
      <dgm:spPr/>
      <dgm:t>
        <a:bodyPr/>
        <a:lstStyle/>
        <a:p>
          <a:endParaRPr lang="en-US"/>
        </a:p>
      </dgm:t>
    </dgm:pt>
    <dgm:pt modelId="{B9969653-A14E-41A4-B24B-67970483AA1D}">
      <dgm:prSet/>
      <dgm:spPr/>
      <dgm:t>
        <a:bodyPr/>
        <a:lstStyle/>
        <a:p>
          <a:r>
            <a:rPr lang="en-CA">
              <a:latin typeface="Montserrat" charset="0"/>
            </a:rPr>
            <a:t>Poor extrapolation characteristics</a:t>
          </a:r>
          <a:endParaRPr lang="en-CA" dirty="0">
            <a:latin typeface="Montserrat" charset="0"/>
          </a:endParaRPr>
        </a:p>
      </dgm:t>
    </dgm:pt>
    <dgm:pt modelId="{0722F428-52CE-4D3B-BB7F-80CF2651C635}" type="parTrans" cxnId="{FFB54B5B-E6E7-410A-AB91-4BB432E9CB12}">
      <dgm:prSet/>
      <dgm:spPr/>
      <dgm:t>
        <a:bodyPr/>
        <a:lstStyle/>
        <a:p>
          <a:endParaRPr lang="en-US"/>
        </a:p>
      </dgm:t>
    </dgm:pt>
    <dgm:pt modelId="{8A9E1F98-2191-45A2-95ED-4C80DF70CC10}" type="sibTrans" cxnId="{FFB54B5B-E6E7-410A-AB91-4BB432E9CB12}">
      <dgm:prSet/>
      <dgm:spPr/>
      <dgm:t>
        <a:bodyPr/>
        <a:lstStyle/>
        <a:p>
          <a:endParaRPr lang="en-US"/>
        </a:p>
      </dgm:t>
    </dgm:pt>
    <dgm:pt modelId="{9CC7D695-2B87-47DB-906C-9E1E5314DD5E}">
      <dgm:prSet/>
      <dgm:spPr/>
      <dgm:t>
        <a:bodyPr/>
        <a:lstStyle/>
        <a:p>
          <a:r>
            <a:rPr lang="en-CA">
              <a:latin typeface="Montserrat" charset="0"/>
            </a:rPr>
            <a:t>Need extensive tuning </a:t>
          </a:r>
          <a:endParaRPr lang="en-CA" dirty="0">
            <a:latin typeface="Montserrat" charset="0"/>
          </a:endParaRPr>
        </a:p>
      </dgm:t>
    </dgm:pt>
    <dgm:pt modelId="{93715FC4-F52C-4222-B356-FA53A1675824}" type="parTrans" cxnId="{6AE7864A-DBAB-43A8-99AF-50A34C148753}">
      <dgm:prSet/>
      <dgm:spPr/>
      <dgm:t>
        <a:bodyPr/>
        <a:lstStyle/>
        <a:p>
          <a:endParaRPr lang="en-US"/>
        </a:p>
      </dgm:t>
    </dgm:pt>
    <dgm:pt modelId="{8A1B4871-4ACC-4016-BC51-B418C0367360}" type="sibTrans" cxnId="{6AE7864A-DBAB-43A8-99AF-50A34C148753}">
      <dgm:prSet/>
      <dgm:spPr/>
      <dgm:t>
        <a:bodyPr/>
        <a:lstStyle/>
        <a:p>
          <a:endParaRPr lang="en-US"/>
        </a:p>
      </dgm:t>
    </dgm:pt>
    <dgm:pt modelId="{CAB2C80D-7C69-43A2-9795-7A1024382ADC}">
      <dgm:prSet/>
      <dgm:spPr/>
      <dgm:t>
        <a:bodyPr/>
        <a:lstStyle/>
        <a:p>
          <a:r>
            <a:rPr lang="en-CA" dirty="0">
              <a:latin typeface="Montserrat" charset="0"/>
            </a:rPr>
            <a:t>Slow training </a:t>
          </a:r>
        </a:p>
      </dgm:t>
    </dgm:pt>
    <dgm:pt modelId="{1831A1D7-B091-4798-8326-398FC14F32A4}" type="parTrans" cxnId="{3069400A-B24A-4AD9-8681-B1C08A4F023C}">
      <dgm:prSet/>
      <dgm:spPr/>
      <dgm:t>
        <a:bodyPr/>
        <a:lstStyle/>
        <a:p>
          <a:endParaRPr lang="en-US"/>
        </a:p>
      </dgm:t>
    </dgm:pt>
    <dgm:pt modelId="{4B05CC7E-719E-441B-88E2-3E60918D550F}" type="sibTrans" cxnId="{3069400A-B24A-4AD9-8681-B1C08A4F023C}">
      <dgm:prSet/>
      <dgm:spPr/>
      <dgm:t>
        <a:bodyPr/>
        <a:lstStyle/>
        <a:p>
          <a:endParaRPr lang="en-US"/>
        </a:p>
      </dgm:t>
    </dgm:pt>
    <dgm:pt modelId="{BB7A346A-A766-4EBD-A97C-7F70072E431F}" type="pres">
      <dgm:prSet presAssocID="{54E0CBD7-CE25-45B6-9FB7-4603EFCBB48A}" presName="linear" presStyleCnt="0">
        <dgm:presLayoutVars>
          <dgm:animLvl val="lvl"/>
          <dgm:resizeHandles val="exact"/>
        </dgm:presLayoutVars>
      </dgm:prSet>
      <dgm:spPr/>
    </dgm:pt>
    <dgm:pt modelId="{5CCFBC01-8840-4870-8EC7-6AF0093E84CB}" type="pres">
      <dgm:prSet presAssocID="{9F7C21D4-6850-4AC8-B3FD-235E7EA958D7}" presName="parentText" presStyleLbl="node1" presStyleIdx="0" presStyleCnt="2">
        <dgm:presLayoutVars>
          <dgm:chMax val="0"/>
          <dgm:bulletEnabled val="1"/>
        </dgm:presLayoutVars>
      </dgm:prSet>
      <dgm:spPr/>
    </dgm:pt>
    <dgm:pt modelId="{53F970C4-D00F-49CA-ACB6-6CE8BCC8A55B}" type="pres">
      <dgm:prSet presAssocID="{9F7C21D4-6850-4AC8-B3FD-235E7EA958D7}" presName="childText" presStyleLbl="revTx" presStyleIdx="0" presStyleCnt="2">
        <dgm:presLayoutVars>
          <dgm:bulletEnabled val="1"/>
        </dgm:presLayoutVars>
      </dgm:prSet>
      <dgm:spPr/>
    </dgm:pt>
    <dgm:pt modelId="{7719DAE6-E143-493E-8AE2-F13A48E87182}" type="pres">
      <dgm:prSet presAssocID="{CB04577D-6949-40B7-959C-B2474F00D44B}" presName="parentText" presStyleLbl="node1" presStyleIdx="1" presStyleCnt="2">
        <dgm:presLayoutVars>
          <dgm:chMax val="0"/>
          <dgm:bulletEnabled val="1"/>
        </dgm:presLayoutVars>
      </dgm:prSet>
      <dgm:spPr/>
    </dgm:pt>
    <dgm:pt modelId="{5743426A-0145-4514-971F-C9F11F80F411}" type="pres">
      <dgm:prSet presAssocID="{CB04577D-6949-40B7-959C-B2474F00D44B}" presName="childText" presStyleLbl="revTx" presStyleIdx="1" presStyleCnt="2">
        <dgm:presLayoutVars>
          <dgm:bulletEnabled val="1"/>
        </dgm:presLayoutVars>
      </dgm:prSet>
      <dgm:spPr/>
    </dgm:pt>
  </dgm:ptLst>
  <dgm:cxnLst>
    <dgm:cxn modelId="{3069400A-B24A-4AD9-8681-B1C08A4F023C}" srcId="{CB04577D-6949-40B7-959C-B2474F00D44B}" destId="{CAB2C80D-7C69-43A2-9795-7A1024382ADC}" srcOrd="2" destOrd="0" parTransId="{1831A1D7-B091-4798-8326-398FC14F32A4}" sibTransId="{4B05CC7E-719E-441B-88E2-3E60918D550F}"/>
    <dgm:cxn modelId="{4C30672A-68E6-44B1-A1B1-4A6A37BC0893}" type="presOf" srcId="{9F7C21D4-6850-4AC8-B3FD-235E7EA958D7}" destId="{5CCFBC01-8840-4870-8EC7-6AF0093E84CB}" srcOrd="0" destOrd="0" presId="urn:microsoft.com/office/officeart/2005/8/layout/vList2"/>
    <dgm:cxn modelId="{8D93E22D-E098-4E1C-A20B-28F433A19588}" type="presOf" srcId="{61E69570-646C-4765-825C-78E0B66251F8}" destId="{53F970C4-D00F-49CA-ACB6-6CE8BCC8A55B}" srcOrd="0" destOrd="3" presId="urn:microsoft.com/office/officeart/2005/8/layout/vList2"/>
    <dgm:cxn modelId="{662A0438-F747-4B37-A0CE-435DCB285A2D}" srcId="{54E0CBD7-CE25-45B6-9FB7-4603EFCBB48A}" destId="{9F7C21D4-6850-4AC8-B3FD-235E7EA958D7}" srcOrd="0" destOrd="0" parTransId="{A002089D-F8C7-43FF-898E-C5F1D61F151A}" sibTransId="{E4A221C7-14C0-4F37-9AEC-2CA745533F9F}"/>
    <dgm:cxn modelId="{FFB54B5B-E6E7-410A-AB91-4BB432E9CB12}" srcId="{CB04577D-6949-40B7-959C-B2474F00D44B}" destId="{B9969653-A14E-41A4-B24B-67970483AA1D}" srcOrd="0" destOrd="0" parTransId="{0722F428-52CE-4D3B-BB7F-80CF2651C635}" sibTransId="{8A9E1F98-2191-45A2-95ED-4C80DF70CC10}"/>
    <dgm:cxn modelId="{44E0C35E-A1BC-4776-ABB1-205DEC9AE813}" type="presOf" srcId="{ED699A86-056F-4316-B813-0329A1DAC39C}" destId="{53F970C4-D00F-49CA-ACB6-6CE8BCC8A55B}" srcOrd="0" destOrd="5" presId="urn:microsoft.com/office/officeart/2005/8/layout/vList2"/>
    <dgm:cxn modelId="{4DE0F542-AA9D-4355-89E6-D5249B6C95D6}" srcId="{9F7C21D4-6850-4AC8-B3FD-235E7EA958D7}" destId="{BAC30CF5-D342-4B5A-B4AA-2D92A95DF508}" srcOrd="4" destOrd="0" parTransId="{FAA0490C-B538-465E-ADF0-C0845994B44C}" sibTransId="{F924D5BC-1702-47D7-8AD3-C2A7C22B8821}"/>
    <dgm:cxn modelId="{3F0A0D43-FD4E-480F-B0B9-514A2AB4014D}" type="presOf" srcId="{CAB2C80D-7C69-43A2-9795-7A1024382ADC}" destId="{5743426A-0145-4514-971F-C9F11F80F411}" srcOrd="0" destOrd="2" presId="urn:microsoft.com/office/officeart/2005/8/layout/vList2"/>
    <dgm:cxn modelId="{77D8CB48-F2AD-4095-B03A-69041E71C2C2}" type="presOf" srcId="{9CC7D695-2B87-47DB-906C-9E1E5314DD5E}" destId="{5743426A-0145-4514-971F-C9F11F80F411}" srcOrd="0" destOrd="1" presId="urn:microsoft.com/office/officeart/2005/8/layout/vList2"/>
    <dgm:cxn modelId="{6AE7864A-DBAB-43A8-99AF-50A34C148753}" srcId="{CB04577D-6949-40B7-959C-B2474F00D44B}" destId="{9CC7D695-2B87-47DB-906C-9E1E5314DD5E}" srcOrd="1" destOrd="0" parTransId="{93715FC4-F52C-4222-B356-FA53A1675824}" sibTransId="{8A1B4871-4ACC-4016-BC51-B418C0367360}"/>
    <dgm:cxn modelId="{9568518C-D895-4F27-A60F-7615A1937699}" type="presOf" srcId="{E0D7CB10-D954-46F8-BF16-1CEEBA65BA69}" destId="{53F970C4-D00F-49CA-ACB6-6CE8BCC8A55B}" srcOrd="0" destOrd="0" presId="urn:microsoft.com/office/officeart/2005/8/layout/vList2"/>
    <dgm:cxn modelId="{404551A0-0A7D-47DE-89BD-E453CA5DD8C2}" srcId="{9F7C21D4-6850-4AC8-B3FD-235E7EA958D7}" destId="{E0D7CB10-D954-46F8-BF16-1CEEBA65BA69}" srcOrd="0" destOrd="0" parTransId="{0642CDE5-2637-4131-9A42-963A6E004F9B}" sibTransId="{36F88042-FF51-40F6-A30E-FC60AABA38DE}"/>
    <dgm:cxn modelId="{74CFEAA8-BB0B-4056-99EB-4575475396CA}" type="presOf" srcId="{54E0CBD7-CE25-45B6-9FB7-4603EFCBB48A}" destId="{BB7A346A-A766-4EBD-A97C-7F70072E431F}" srcOrd="0" destOrd="0" presId="urn:microsoft.com/office/officeart/2005/8/layout/vList2"/>
    <dgm:cxn modelId="{7D6FF7BA-96A4-4D16-819E-F36DCACFD2DA}" type="presOf" srcId="{B9969653-A14E-41A4-B24B-67970483AA1D}" destId="{5743426A-0145-4514-971F-C9F11F80F411}" srcOrd="0" destOrd="0" presId="urn:microsoft.com/office/officeart/2005/8/layout/vList2"/>
    <dgm:cxn modelId="{78AF16C5-DDE1-4128-96AB-F4473E47AFF5}" srcId="{54E0CBD7-CE25-45B6-9FB7-4603EFCBB48A}" destId="{CB04577D-6949-40B7-959C-B2474F00D44B}" srcOrd="1" destOrd="0" parTransId="{9BFECCCE-907C-4FD1-AFE4-561BE0E8C213}" sibTransId="{230D4C49-F13A-4006-A854-C177CBD490F1}"/>
    <dgm:cxn modelId="{E40B51C9-E700-4928-9077-525CD52E08E0}" srcId="{9F7C21D4-6850-4AC8-B3FD-235E7EA958D7}" destId="{674B4ED6-8ED7-4FE9-A18C-48AF250D0952}" srcOrd="1" destOrd="0" parTransId="{122D6441-0886-4634-9769-E866D5084F3A}" sibTransId="{7161DB16-ECDD-4826-A8B5-C9DBA9A7A940}"/>
    <dgm:cxn modelId="{924BB3D8-44ED-4089-A2D6-56C958ABD734}" type="presOf" srcId="{BAC30CF5-D342-4B5A-B4AA-2D92A95DF508}" destId="{53F970C4-D00F-49CA-ACB6-6CE8BCC8A55B}" srcOrd="0" destOrd="4" presId="urn:microsoft.com/office/officeart/2005/8/layout/vList2"/>
    <dgm:cxn modelId="{0D2FC6DB-923E-4A4B-B67F-0CDDA3D7FCF1}" type="presOf" srcId="{674B4ED6-8ED7-4FE9-A18C-48AF250D0952}" destId="{53F970C4-D00F-49CA-ACB6-6CE8BCC8A55B}" srcOrd="0" destOrd="1" presId="urn:microsoft.com/office/officeart/2005/8/layout/vList2"/>
    <dgm:cxn modelId="{207B5CE9-A2F1-498B-BF29-6759F1359C52}" srcId="{9F7C21D4-6850-4AC8-B3FD-235E7EA958D7}" destId="{ED699A86-056F-4316-B813-0329A1DAC39C}" srcOrd="5" destOrd="0" parTransId="{E1FDB84C-EECC-4906-B756-833043E5702E}" sibTransId="{974EC2CE-3248-4CE4-AAAE-7EE8052AAF51}"/>
    <dgm:cxn modelId="{8DFB20EA-712A-4CF7-B36D-61659977D22F}" type="presOf" srcId="{359208D0-8095-401D-9F26-A784C5B77A8B}" destId="{53F970C4-D00F-49CA-ACB6-6CE8BCC8A55B}" srcOrd="0" destOrd="2" presId="urn:microsoft.com/office/officeart/2005/8/layout/vList2"/>
    <dgm:cxn modelId="{82D707F2-0213-463F-8F92-39D03779FB16}" srcId="{9F7C21D4-6850-4AC8-B3FD-235E7EA958D7}" destId="{61E69570-646C-4765-825C-78E0B66251F8}" srcOrd="3" destOrd="0" parTransId="{53732EF4-4605-40F1-A8D7-82E9821A6B83}" sibTransId="{6E5389BD-9C15-4621-B9EA-E33DB50DDB3F}"/>
    <dgm:cxn modelId="{AFAD18F3-9DFB-4A70-9D9D-E3C9E3E0B91A}" type="presOf" srcId="{CB04577D-6949-40B7-959C-B2474F00D44B}" destId="{7719DAE6-E143-493E-8AE2-F13A48E87182}" srcOrd="0" destOrd="0" presId="urn:microsoft.com/office/officeart/2005/8/layout/vList2"/>
    <dgm:cxn modelId="{C7F43BFE-FDDC-468B-8CD0-92C53F041F16}" srcId="{9F7C21D4-6850-4AC8-B3FD-235E7EA958D7}" destId="{359208D0-8095-401D-9F26-A784C5B77A8B}" srcOrd="2" destOrd="0" parTransId="{9042FD27-547B-429C-9433-C80676130664}" sibTransId="{6EBEB56B-2FFA-4484-A8BC-A8DFE3AEFECF}"/>
    <dgm:cxn modelId="{E4DD424A-1D21-42E7-B57C-3020514224E5}" type="presParOf" srcId="{BB7A346A-A766-4EBD-A97C-7F70072E431F}" destId="{5CCFBC01-8840-4870-8EC7-6AF0093E84CB}" srcOrd="0" destOrd="0" presId="urn:microsoft.com/office/officeart/2005/8/layout/vList2"/>
    <dgm:cxn modelId="{BE6CB91D-4259-4078-801C-E16D8B3ED44A}" type="presParOf" srcId="{BB7A346A-A766-4EBD-A97C-7F70072E431F}" destId="{53F970C4-D00F-49CA-ACB6-6CE8BCC8A55B}" srcOrd="1" destOrd="0" presId="urn:microsoft.com/office/officeart/2005/8/layout/vList2"/>
    <dgm:cxn modelId="{BF8CCE6F-342E-4D54-8D88-F387DFEC45D0}" type="presParOf" srcId="{BB7A346A-A766-4EBD-A97C-7F70072E431F}" destId="{7719DAE6-E143-493E-8AE2-F13A48E87182}" srcOrd="2" destOrd="0" presId="urn:microsoft.com/office/officeart/2005/8/layout/vList2"/>
    <dgm:cxn modelId="{C7FC6D61-77F1-43A4-A027-12B5C0C2F6BF}" type="presParOf" srcId="{BB7A346A-A766-4EBD-A97C-7F70072E431F}" destId="{5743426A-0145-4514-971F-C9F11F80F41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FBC01-8840-4870-8EC7-6AF0093E84CB}">
      <dsp:nvSpPr>
        <dsp:cNvPr id="0" name=""/>
        <dsp:cNvSpPr/>
      </dsp:nvSpPr>
      <dsp:spPr>
        <a:xfrm>
          <a:off x="0" y="58701"/>
          <a:ext cx="7401711" cy="589679"/>
        </a:xfrm>
        <a:prstGeom prst="roundRect">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kern="1200" dirty="0">
              <a:latin typeface="Montserrat" charset="0"/>
            </a:rPr>
            <a:t>ADVANTAGES:</a:t>
          </a:r>
          <a:endParaRPr lang="en-US" sz="2400" kern="1200" dirty="0"/>
        </a:p>
      </dsp:txBody>
      <dsp:txXfrm>
        <a:off x="28786" y="87487"/>
        <a:ext cx="7344139" cy="532107"/>
      </dsp:txXfrm>
    </dsp:sp>
    <dsp:sp modelId="{53F970C4-D00F-49CA-ACB6-6CE8BCC8A55B}">
      <dsp:nvSpPr>
        <dsp:cNvPr id="0" name=""/>
        <dsp:cNvSpPr/>
      </dsp:nvSpPr>
      <dsp:spPr>
        <a:xfrm>
          <a:off x="0" y="648381"/>
          <a:ext cx="7401711"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0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CA" sz="1900" kern="1200" dirty="0">
              <a:latin typeface="Montserrat" charset="0"/>
            </a:rPr>
            <a:t>No need to perform any feature scaling </a:t>
          </a:r>
        </a:p>
        <a:p>
          <a:pPr marL="171450" lvl="1" indent="-171450" algn="l" defTabSz="844550">
            <a:lnSpc>
              <a:spcPct val="90000"/>
            </a:lnSpc>
            <a:spcBef>
              <a:spcPct val="0"/>
            </a:spcBef>
            <a:spcAft>
              <a:spcPct val="20000"/>
            </a:spcAft>
            <a:buChar char="•"/>
          </a:pPr>
          <a:r>
            <a:rPr lang="en-CA" sz="1900" kern="1200" dirty="0">
              <a:latin typeface="Montserrat" charset="0"/>
            </a:rPr>
            <a:t>Can work well with missing data </a:t>
          </a:r>
        </a:p>
        <a:p>
          <a:pPr marL="171450" lvl="1" indent="-171450" algn="l" defTabSz="844550">
            <a:lnSpc>
              <a:spcPct val="90000"/>
            </a:lnSpc>
            <a:spcBef>
              <a:spcPct val="0"/>
            </a:spcBef>
            <a:spcAft>
              <a:spcPct val="20000"/>
            </a:spcAft>
            <a:buChar char="•"/>
          </a:pPr>
          <a:r>
            <a:rPr lang="en-CA" sz="1900" kern="1200" dirty="0">
              <a:latin typeface="Montserrat" charset="0"/>
            </a:rPr>
            <a:t>Robust to outliers in the data </a:t>
          </a:r>
        </a:p>
        <a:p>
          <a:pPr marL="171450" lvl="1" indent="-171450" algn="l" defTabSz="844550">
            <a:lnSpc>
              <a:spcPct val="90000"/>
            </a:lnSpc>
            <a:spcBef>
              <a:spcPct val="0"/>
            </a:spcBef>
            <a:spcAft>
              <a:spcPct val="20000"/>
            </a:spcAft>
            <a:buChar char="•"/>
          </a:pPr>
          <a:r>
            <a:rPr lang="en-CA" sz="1900" kern="1200">
              <a:latin typeface="Montserrat" charset="0"/>
            </a:rPr>
            <a:t>Can work well for both regression and classification </a:t>
          </a:r>
          <a:endParaRPr lang="en-CA" sz="1900" kern="1200" dirty="0">
            <a:latin typeface="Montserrat" charset="0"/>
          </a:endParaRPr>
        </a:p>
        <a:p>
          <a:pPr marL="171450" lvl="1" indent="-171450" algn="l" defTabSz="844550">
            <a:lnSpc>
              <a:spcPct val="90000"/>
            </a:lnSpc>
            <a:spcBef>
              <a:spcPct val="0"/>
            </a:spcBef>
            <a:spcAft>
              <a:spcPct val="20000"/>
            </a:spcAft>
            <a:buChar char="•"/>
          </a:pPr>
          <a:r>
            <a:rPr lang="en-CA" sz="1900" kern="1200" dirty="0">
              <a:latin typeface="Montserrat" charset="0"/>
            </a:rPr>
            <a:t>Computationally efficient and produce fast predictions</a:t>
          </a:r>
        </a:p>
        <a:p>
          <a:pPr marL="171450" lvl="1" indent="-171450" algn="l" defTabSz="844550">
            <a:lnSpc>
              <a:spcPct val="90000"/>
            </a:lnSpc>
            <a:spcBef>
              <a:spcPct val="0"/>
            </a:spcBef>
            <a:spcAft>
              <a:spcPct val="20000"/>
            </a:spcAft>
            <a:buChar char="•"/>
          </a:pPr>
          <a:r>
            <a:rPr lang="en-CA" sz="1900" kern="1200">
              <a:latin typeface="Montserrat" charset="0"/>
            </a:rPr>
            <a:t>Works with distributed training: AWS can distribute the training process and data on many machines</a:t>
          </a:r>
          <a:endParaRPr lang="en-CA" sz="1900" kern="1200" dirty="0">
            <a:latin typeface="Montserrat" charset="0"/>
          </a:endParaRPr>
        </a:p>
      </dsp:txBody>
      <dsp:txXfrm>
        <a:off x="0" y="648381"/>
        <a:ext cx="7401711" cy="2235600"/>
      </dsp:txXfrm>
    </dsp:sp>
    <dsp:sp modelId="{7719DAE6-E143-493E-8AE2-F13A48E87182}">
      <dsp:nvSpPr>
        <dsp:cNvPr id="0" name=""/>
        <dsp:cNvSpPr/>
      </dsp:nvSpPr>
      <dsp:spPr>
        <a:xfrm>
          <a:off x="0" y="2883982"/>
          <a:ext cx="7401711" cy="589679"/>
        </a:xfrm>
        <a:prstGeom prst="roundRect">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kern="1200">
              <a:latin typeface="Montserrat" charset="0"/>
            </a:rPr>
            <a:t>DISADVANTAGES:</a:t>
          </a:r>
          <a:endParaRPr lang="en-CA" sz="2400" b="1" kern="1200" dirty="0">
            <a:latin typeface="Montserrat" charset="0"/>
          </a:endParaRPr>
        </a:p>
      </dsp:txBody>
      <dsp:txXfrm>
        <a:off x="28786" y="2912768"/>
        <a:ext cx="7344139" cy="532107"/>
      </dsp:txXfrm>
    </dsp:sp>
    <dsp:sp modelId="{5743426A-0145-4514-971F-C9F11F80F411}">
      <dsp:nvSpPr>
        <dsp:cNvPr id="0" name=""/>
        <dsp:cNvSpPr/>
      </dsp:nvSpPr>
      <dsp:spPr>
        <a:xfrm>
          <a:off x="0" y="3473662"/>
          <a:ext cx="7401711"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0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CA" sz="1900" kern="1200">
              <a:latin typeface="Montserrat" charset="0"/>
            </a:rPr>
            <a:t>Poor extrapolation characteristics</a:t>
          </a:r>
          <a:endParaRPr lang="en-CA" sz="1900" kern="1200" dirty="0">
            <a:latin typeface="Montserrat" charset="0"/>
          </a:endParaRPr>
        </a:p>
        <a:p>
          <a:pPr marL="171450" lvl="1" indent="-171450" algn="l" defTabSz="844550">
            <a:lnSpc>
              <a:spcPct val="90000"/>
            </a:lnSpc>
            <a:spcBef>
              <a:spcPct val="0"/>
            </a:spcBef>
            <a:spcAft>
              <a:spcPct val="20000"/>
            </a:spcAft>
            <a:buChar char="•"/>
          </a:pPr>
          <a:r>
            <a:rPr lang="en-CA" sz="1900" kern="1200">
              <a:latin typeface="Montserrat" charset="0"/>
            </a:rPr>
            <a:t>Need extensive tuning </a:t>
          </a:r>
          <a:endParaRPr lang="en-CA" sz="1900" kern="1200" dirty="0">
            <a:latin typeface="Montserrat" charset="0"/>
          </a:endParaRPr>
        </a:p>
        <a:p>
          <a:pPr marL="171450" lvl="1" indent="-171450" algn="l" defTabSz="844550">
            <a:lnSpc>
              <a:spcPct val="90000"/>
            </a:lnSpc>
            <a:spcBef>
              <a:spcPct val="0"/>
            </a:spcBef>
            <a:spcAft>
              <a:spcPct val="20000"/>
            </a:spcAft>
            <a:buChar char="•"/>
          </a:pPr>
          <a:r>
            <a:rPr lang="en-CA" sz="1900" kern="1200" dirty="0">
              <a:latin typeface="Montserrat" charset="0"/>
            </a:rPr>
            <a:t>Slow training </a:t>
          </a:r>
        </a:p>
      </dsp:txBody>
      <dsp:txXfrm>
        <a:off x="0" y="3473662"/>
        <a:ext cx="7401711" cy="9936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EB26B05-8AC1-4E0B-A3B8-236B9C8A91A0}" type="datetimeFigureOut">
              <a:rPr lang="en-CA" smtClean="0"/>
              <a:t>2022-06-29</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70F4B42-2F75-4BBF-889F-4C6D6FF57056}" type="slidenum">
              <a:rPr lang="en-CA" smtClean="0"/>
              <a:t>‹#›</a:t>
            </a:fld>
            <a:endParaRPr lang="en-CA"/>
          </a:p>
        </p:txBody>
      </p:sp>
    </p:spTree>
    <p:extLst>
      <p:ext uri="{BB962C8B-B14F-4D97-AF65-F5344CB8AC3E}">
        <p14:creationId xmlns:p14="http://schemas.microsoft.com/office/powerpoint/2010/main" val="228853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620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48719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9497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5694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0518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37089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1812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27014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3611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56473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99191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324272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greyatom/a-quick-guide-to-boosting-in-ml-acf7c1585cb5" TargetMode="Externa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ommons.wikimedia.org/wiki/File:Boosting.p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commons.wikimedia.org/wiki/File:Blind_men_and_elephant.pn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xgboost.readthedocs.io/en/latest/tutorials/model.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xgboost.readthedocs.io/en/latest/tutorials/model.html"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3CC4N4z3GJc&amp;t=87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3CC4N4z3GJc&amp;t=87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youtube.com/watch?v=3CC4N4z3GJc&amp;t=87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3CC4N4z3GJc&amp;t=87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hyperlink" Target="https://xgboost.readthedocs.io/en/latest/tutorials/model.html" TargetMode="External"/><Relationship Id="rId4" Type="http://schemas.openxmlformats.org/officeDocument/2006/relationships/hyperlink" Target="https://arxiv.org/pdf/1603.02754.pdf"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1603.02754.pdf"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commons.wikimedia.org/wiki/File:Library_of_Congress,_Rosenwald_4,_Bl._5r.jpg"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E631E-4923-1F18-A6A7-DC210F78402F}"/>
              </a:ext>
            </a:extLst>
          </p:cNvPr>
          <p:cNvPicPr>
            <a:picLocks noChangeAspect="1"/>
          </p:cNvPicPr>
          <p:nvPr/>
        </p:nvPicPr>
        <p:blipFill>
          <a:blip r:embed="rId2"/>
          <a:stretch>
            <a:fillRect/>
          </a:stretch>
        </p:blipFill>
        <p:spPr>
          <a:xfrm>
            <a:off x="0" y="0"/>
            <a:ext cx="12209804" cy="6858000"/>
          </a:xfrm>
          <a:prstGeom prst="rect">
            <a:avLst/>
          </a:prstGeom>
        </p:spPr>
      </p:pic>
      <p:sp>
        <p:nvSpPr>
          <p:cNvPr id="6" name="Подзаголовок 2">
            <a:extLst>
              <a:ext uri="{FF2B5EF4-FFF2-40B4-BE49-F238E27FC236}">
                <a16:creationId xmlns:a16="http://schemas.microsoft.com/office/drawing/2014/main" id="{56565717-A4C5-EDF5-1273-D345F599858F}"/>
              </a:ext>
            </a:extLst>
          </p:cNvPr>
          <p:cNvSpPr txBox="1">
            <a:spLocks/>
          </p:cNvSpPr>
          <p:nvPr/>
        </p:nvSpPr>
        <p:spPr>
          <a:xfrm>
            <a:off x="339128" y="1600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6600" b="1" dirty="0">
                <a:solidFill>
                  <a:schemeClr val="bg1"/>
                </a:solidFill>
                <a:latin typeface="Montserrat" charset="0"/>
                <a:ea typeface="Montserrat" charset="0"/>
                <a:cs typeface="Montserrat" charset="0"/>
              </a:rPr>
              <a:t>ONE WEEK </a:t>
            </a:r>
          </a:p>
          <a:p>
            <a:pPr algn="l"/>
            <a:r>
              <a:rPr lang="en-US" sz="4000" dirty="0">
                <a:solidFill>
                  <a:srgbClr val="FFFF00"/>
                </a:solidFill>
                <a:latin typeface="Montserrat" charset="0"/>
                <a:ea typeface="Montserrat" charset="0"/>
                <a:cs typeface="Montserrat" charset="0"/>
              </a:rPr>
              <a:t>DATA SCIENCE</a:t>
            </a:r>
          </a:p>
        </p:txBody>
      </p:sp>
    </p:spTree>
    <p:extLst>
      <p:ext uri="{BB962C8B-B14F-4D97-AF65-F5344CB8AC3E}">
        <p14:creationId xmlns:p14="http://schemas.microsoft.com/office/powerpoint/2010/main" val="308257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XG-BOOST ALGORITHM: WHAT IS BOOSTING?</a:t>
            </a:r>
          </a:p>
        </p:txBody>
      </p:sp>
    </p:spTree>
    <p:extLst>
      <p:ext uri="{BB962C8B-B14F-4D97-AF65-F5344CB8AC3E}">
        <p14:creationId xmlns:p14="http://schemas.microsoft.com/office/powerpoint/2010/main" val="152528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796A822-70F1-C354-DA05-2F67114E4C3D}"/>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92478" y="225763"/>
            <a:ext cx="9232522" cy="719131"/>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WHAT IS BOOSTING?</a:t>
            </a:r>
          </a:p>
        </p:txBody>
      </p:sp>
      <p:sp>
        <p:nvSpPr>
          <p:cNvPr id="7" name="Content Placeholder 2"/>
          <p:cNvSpPr txBox="1">
            <a:spLocks/>
          </p:cNvSpPr>
          <p:nvPr/>
        </p:nvSpPr>
        <p:spPr>
          <a:xfrm>
            <a:off x="292478" y="1170657"/>
            <a:ext cx="11594722" cy="3128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ea typeface="Montserrat" charset="0"/>
                <a:cs typeface="Montserrat" charset="0"/>
              </a:rPr>
              <a:t>Boosting works by learning from previous mistakes (errors in model predictions) to come up with better future predictions. </a:t>
            </a:r>
          </a:p>
          <a:p>
            <a:pPr marL="285750" indent="-285750" algn="l">
              <a:buFont typeface="Arial" panose="020B0604020202020204" pitchFamily="34" charset="0"/>
              <a:buChar char="•"/>
            </a:pPr>
            <a:r>
              <a:rPr lang="en-CA" sz="1800" dirty="0">
                <a:latin typeface="Montserrat" charset="0"/>
              </a:rPr>
              <a:t>Boosting is an ensemble machine learning technique that works by training weak models in a sequential fashion. </a:t>
            </a:r>
          </a:p>
          <a:p>
            <a:pPr marL="285750" indent="-285750" algn="l">
              <a:buFont typeface="Arial" panose="020B0604020202020204" pitchFamily="34" charset="0"/>
              <a:buChar char="•"/>
            </a:pPr>
            <a:r>
              <a:rPr lang="en-CA" sz="1800" dirty="0">
                <a:latin typeface="Montserrat" charset="0"/>
              </a:rPr>
              <a:t>Each model is trying to learn from the previous weak model and become better at making predictions. </a:t>
            </a:r>
          </a:p>
          <a:p>
            <a:pPr marL="285750" indent="-285750" algn="l">
              <a:buFont typeface="Arial" panose="020B0604020202020204" pitchFamily="34" charset="0"/>
              <a:buChar char="•"/>
            </a:pPr>
            <a:r>
              <a:rPr lang="en-CA" sz="1800" dirty="0">
                <a:latin typeface="Montserrat" charset="0"/>
              </a:rPr>
              <a:t>Boosting algorithms work by building a model from the training data, then the second model is built based on the mistakes (residuals) of the first model. The algorithm repeats until the maximum number of models have been created or until the model provides good predictions.</a:t>
            </a:r>
          </a:p>
          <a:p>
            <a:pPr marL="285750" indent="-285750" algn="l">
              <a:buFont typeface="Arial" panose="020B0604020202020204" pitchFamily="34" charset="0"/>
              <a:buChar char="•"/>
            </a:pPr>
            <a:endParaRPr lang="en-CA" sz="1800" dirty="0">
              <a:latin typeface="Montserrat" charset="0"/>
            </a:endParaRPr>
          </a:p>
          <a:p>
            <a:pPr fontAlgn="base"/>
            <a:endParaRPr lang="en-CA" sz="1800" dirty="0"/>
          </a:p>
        </p:txBody>
      </p:sp>
      <p:sp>
        <p:nvSpPr>
          <p:cNvPr id="2" name="Rectangle 1">
            <a:extLst>
              <a:ext uri="{FF2B5EF4-FFF2-40B4-BE49-F238E27FC236}">
                <a16:creationId xmlns:a16="http://schemas.microsoft.com/office/drawing/2014/main" id="{8CD3D554-35D8-4A22-AC68-2720E8E96A50}"/>
              </a:ext>
            </a:extLst>
          </p:cNvPr>
          <p:cNvSpPr/>
          <p:nvPr/>
        </p:nvSpPr>
        <p:spPr>
          <a:xfrm>
            <a:off x="762000" y="5977000"/>
            <a:ext cx="7467600" cy="738664"/>
          </a:xfrm>
          <a:prstGeom prst="rect">
            <a:avLst/>
          </a:prstGeom>
        </p:spPr>
        <p:txBody>
          <a:bodyPr wrap="square">
            <a:spAutoFit/>
          </a:bodyPr>
          <a:lstStyle/>
          <a:p>
            <a:r>
              <a:rPr lang="en-US" sz="1400" dirty="0">
                <a:hlinkClick r:id="rId3"/>
              </a:rPr>
              <a:t>Great Resource: https://medium.com/greyatom/a-quick-guide-to-boosting-in-ml-acf7c1585cb5</a:t>
            </a:r>
            <a:endParaRPr lang="en-US" sz="1400" dirty="0"/>
          </a:p>
          <a:p>
            <a:r>
              <a:rPr lang="en-US" sz="1400" dirty="0">
                <a:solidFill>
                  <a:srgbClr val="002060"/>
                </a:solidFill>
                <a:hlinkClick r:id="rId4">
                  <a:extLst>
                    <a:ext uri="{A12FA001-AC4F-418D-AE19-62706E023703}">
                      <ahyp:hlinkClr xmlns:ahyp="http://schemas.microsoft.com/office/drawing/2018/hyperlinkcolor" val="tx"/>
                    </a:ext>
                  </a:extLst>
                </a:hlinkClick>
              </a:rPr>
              <a:t>Photo Credit: https://commons.wikimedia.org/wiki/File:Boosting.png</a:t>
            </a:r>
            <a:endParaRPr lang="en-US" sz="1400" dirty="0">
              <a:solidFill>
                <a:srgbClr val="002060"/>
              </a:solidFill>
            </a:endParaRPr>
          </a:p>
          <a:p>
            <a:endParaRPr lang="en-US" sz="1400" dirty="0"/>
          </a:p>
        </p:txBody>
      </p:sp>
      <p:pic>
        <p:nvPicPr>
          <p:cNvPr id="6" name="Picture 2" descr="File:Boosting.png">
            <a:extLst>
              <a:ext uri="{FF2B5EF4-FFF2-40B4-BE49-F238E27FC236}">
                <a16:creationId xmlns:a16="http://schemas.microsoft.com/office/drawing/2014/main" id="{9D472196-9257-4C4F-B1DD-C3CB9091924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3501848"/>
            <a:ext cx="8272148" cy="255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828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AEB26C4D-E216-894E-1895-AFC3AF26CBB5}"/>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9156322" cy="719131"/>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BOOSTING EXAMPLE</a:t>
            </a:r>
          </a:p>
        </p:txBody>
      </p:sp>
      <p:sp>
        <p:nvSpPr>
          <p:cNvPr id="3" name="Rectangle 2">
            <a:extLst>
              <a:ext uri="{FF2B5EF4-FFF2-40B4-BE49-F238E27FC236}">
                <a16:creationId xmlns:a16="http://schemas.microsoft.com/office/drawing/2014/main" id="{F575B72A-8CE8-4E0B-90B7-6D265D128B2E}"/>
              </a:ext>
            </a:extLst>
          </p:cNvPr>
          <p:cNvSpPr/>
          <p:nvPr/>
        </p:nvSpPr>
        <p:spPr>
          <a:xfrm>
            <a:off x="4214842" y="3209165"/>
            <a:ext cx="2982897" cy="24679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74D0C02A-F730-44E6-A842-3F82307C0D9B}"/>
              </a:ext>
            </a:extLst>
          </p:cNvPr>
          <p:cNvCxnSpPr/>
          <p:nvPr/>
        </p:nvCxnSpPr>
        <p:spPr>
          <a:xfrm>
            <a:off x="4781903" y="3205235"/>
            <a:ext cx="0" cy="246799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Plus Sign 5">
            <a:extLst>
              <a:ext uri="{FF2B5EF4-FFF2-40B4-BE49-F238E27FC236}">
                <a16:creationId xmlns:a16="http://schemas.microsoft.com/office/drawing/2014/main" id="{DDF6EEDC-160D-405B-ABA0-4E232D5C56B3}"/>
              </a:ext>
            </a:extLst>
          </p:cNvPr>
          <p:cNvSpPr/>
          <p:nvPr/>
        </p:nvSpPr>
        <p:spPr>
          <a:xfrm>
            <a:off x="4209298" y="4057492"/>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lus Sign 12">
            <a:extLst>
              <a:ext uri="{FF2B5EF4-FFF2-40B4-BE49-F238E27FC236}">
                <a16:creationId xmlns:a16="http://schemas.microsoft.com/office/drawing/2014/main" id="{83A982F9-E207-471C-A7DA-3A2BEBF04673}"/>
              </a:ext>
            </a:extLst>
          </p:cNvPr>
          <p:cNvSpPr/>
          <p:nvPr/>
        </p:nvSpPr>
        <p:spPr>
          <a:xfrm>
            <a:off x="4397399" y="4781021"/>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Sign 13">
            <a:extLst>
              <a:ext uri="{FF2B5EF4-FFF2-40B4-BE49-F238E27FC236}">
                <a16:creationId xmlns:a16="http://schemas.microsoft.com/office/drawing/2014/main" id="{88BA50B1-E5EE-4E86-B2B9-A6A19049918C}"/>
              </a:ext>
            </a:extLst>
          </p:cNvPr>
          <p:cNvSpPr/>
          <p:nvPr/>
        </p:nvSpPr>
        <p:spPr>
          <a:xfrm>
            <a:off x="5348965" y="3215130"/>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lus Sign 14">
            <a:extLst>
              <a:ext uri="{FF2B5EF4-FFF2-40B4-BE49-F238E27FC236}">
                <a16:creationId xmlns:a16="http://schemas.microsoft.com/office/drawing/2014/main" id="{A9D40165-69E1-4428-B91B-B62018288515}"/>
              </a:ext>
            </a:extLst>
          </p:cNvPr>
          <p:cNvSpPr/>
          <p:nvPr/>
        </p:nvSpPr>
        <p:spPr>
          <a:xfrm>
            <a:off x="4890102" y="3534392"/>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Sign 15">
            <a:extLst>
              <a:ext uri="{FF2B5EF4-FFF2-40B4-BE49-F238E27FC236}">
                <a16:creationId xmlns:a16="http://schemas.microsoft.com/office/drawing/2014/main" id="{B1C52AD1-8125-42E7-9AFD-118E4383BD6A}"/>
              </a:ext>
            </a:extLst>
          </p:cNvPr>
          <p:cNvSpPr/>
          <p:nvPr/>
        </p:nvSpPr>
        <p:spPr>
          <a:xfrm>
            <a:off x="5814489" y="3591843"/>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Sign 16">
            <a:extLst>
              <a:ext uri="{FF2B5EF4-FFF2-40B4-BE49-F238E27FC236}">
                <a16:creationId xmlns:a16="http://schemas.microsoft.com/office/drawing/2014/main" id="{CA494617-73E3-4AF7-86C8-A6965D0C3E19}"/>
              </a:ext>
            </a:extLst>
          </p:cNvPr>
          <p:cNvSpPr/>
          <p:nvPr/>
        </p:nvSpPr>
        <p:spPr>
          <a:xfrm>
            <a:off x="6664518" y="3358032"/>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Sign 17">
            <a:extLst>
              <a:ext uri="{FF2B5EF4-FFF2-40B4-BE49-F238E27FC236}">
                <a16:creationId xmlns:a16="http://schemas.microsoft.com/office/drawing/2014/main" id="{6D74E57B-ADF2-46F9-ACCC-FFBD0BD11669}"/>
              </a:ext>
            </a:extLst>
          </p:cNvPr>
          <p:cNvSpPr/>
          <p:nvPr/>
        </p:nvSpPr>
        <p:spPr>
          <a:xfrm>
            <a:off x="4909884" y="4103151"/>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Sign 18">
            <a:extLst>
              <a:ext uri="{FF2B5EF4-FFF2-40B4-BE49-F238E27FC236}">
                <a16:creationId xmlns:a16="http://schemas.microsoft.com/office/drawing/2014/main" id="{E2DB8B96-0495-4D01-A3EB-D733A2039876}"/>
              </a:ext>
            </a:extLst>
          </p:cNvPr>
          <p:cNvSpPr/>
          <p:nvPr/>
        </p:nvSpPr>
        <p:spPr>
          <a:xfrm>
            <a:off x="5539831" y="4388350"/>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Sign 19">
            <a:extLst>
              <a:ext uri="{FF2B5EF4-FFF2-40B4-BE49-F238E27FC236}">
                <a16:creationId xmlns:a16="http://schemas.microsoft.com/office/drawing/2014/main" id="{62C941A2-09AA-4DB8-B7D9-D8B57C48CD12}"/>
              </a:ext>
            </a:extLst>
          </p:cNvPr>
          <p:cNvSpPr/>
          <p:nvPr/>
        </p:nvSpPr>
        <p:spPr>
          <a:xfrm>
            <a:off x="6667474" y="4971890"/>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Sign 20">
            <a:extLst>
              <a:ext uri="{FF2B5EF4-FFF2-40B4-BE49-F238E27FC236}">
                <a16:creationId xmlns:a16="http://schemas.microsoft.com/office/drawing/2014/main" id="{1D2DE6E7-EFFA-403E-82BD-D07C49AD5E8B}"/>
              </a:ext>
            </a:extLst>
          </p:cNvPr>
          <p:cNvSpPr/>
          <p:nvPr/>
        </p:nvSpPr>
        <p:spPr>
          <a:xfrm>
            <a:off x="4901287" y="5387645"/>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FB282A5-5BCE-4EC3-A76B-975B1D4FCC58}"/>
              </a:ext>
            </a:extLst>
          </p:cNvPr>
          <p:cNvSpPr/>
          <p:nvPr/>
        </p:nvSpPr>
        <p:spPr>
          <a:xfrm>
            <a:off x="4218054" y="3218534"/>
            <a:ext cx="567328" cy="2454693"/>
          </a:xfrm>
          <a:prstGeom prst="rect">
            <a:avLst/>
          </a:prstGeom>
          <a:solidFill>
            <a:schemeClr val="accent1">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DF757CA-10FE-4A43-B790-F8E67CD4B317}"/>
              </a:ext>
            </a:extLst>
          </p:cNvPr>
          <p:cNvSpPr/>
          <p:nvPr/>
        </p:nvSpPr>
        <p:spPr>
          <a:xfrm>
            <a:off x="4788154" y="3215130"/>
            <a:ext cx="2425015" cy="2458097"/>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ontent Placeholder 2">
            <a:extLst>
              <a:ext uri="{FF2B5EF4-FFF2-40B4-BE49-F238E27FC236}">
                <a16:creationId xmlns:a16="http://schemas.microsoft.com/office/drawing/2014/main" id="{C4C69013-28C8-4B6B-B6AF-F04B2E560E8A}"/>
              </a:ext>
            </a:extLst>
          </p:cNvPr>
          <p:cNvSpPr txBox="1">
            <a:spLocks/>
          </p:cNvSpPr>
          <p:nvPr/>
        </p:nvSpPr>
        <p:spPr>
          <a:xfrm>
            <a:off x="437191" y="1272652"/>
            <a:ext cx="9946329"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rPr>
              <a:t>Model #1 works by attempting to classify the two classes (+) and (-) with the vertical line shown. </a:t>
            </a:r>
          </a:p>
          <a:p>
            <a:pPr marL="285750" indent="-285750" algn="l">
              <a:buFont typeface="Arial" panose="020B0604020202020204" pitchFamily="34" charset="0"/>
              <a:buChar char="•"/>
            </a:pPr>
            <a:r>
              <a:rPr lang="en-CA" sz="1800" dirty="0">
                <a:latin typeface="Montserrat" charset="0"/>
              </a:rPr>
              <a:t>Model #1 has assigned equal weights to all data points since it has no prior knowledge or experience from before.</a:t>
            </a:r>
          </a:p>
          <a:p>
            <a:pPr marL="285750" indent="-285750" algn="l">
              <a:buFont typeface="Arial" panose="020B0604020202020204" pitchFamily="34" charset="0"/>
              <a:buChar char="•"/>
            </a:pPr>
            <a:r>
              <a:rPr lang="en-CA" sz="1800" dirty="0">
                <a:latin typeface="Montserrat" charset="0"/>
              </a:rPr>
              <a:t>Model #1 misclassified 3 (+) samples. </a:t>
            </a:r>
          </a:p>
          <a:p>
            <a:pPr marL="285750" indent="-285750" algn="l">
              <a:buFont typeface="Arial" panose="020B0604020202020204" pitchFamily="34" charset="0"/>
              <a:buChar char="•"/>
            </a:pPr>
            <a:endParaRPr lang="en-CA" sz="1800" dirty="0"/>
          </a:p>
        </p:txBody>
      </p:sp>
    </p:spTree>
    <p:extLst>
      <p:ext uri="{BB962C8B-B14F-4D97-AF65-F5344CB8AC3E}">
        <p14:creationId xmlns:p14="http://schemas.microsoft.com/office/powerpoint/2010/main" val="2217565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A359630-CCF1-8DB7-9583-7124BC41FE36}"/>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9613522" cy="719131"/>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BOOSTING EXAMPLE</a:t>
            </a:r>
          </a:p>
        </p:txBody>
      </p:sp>
      <p:sp>
        <p:nvSpPr>
          <p:cNvPr id="22" name="Rectangle 21">
            <a:extLst>
              <a:ext uri="{FF2B5EF4-FFF2-40B4-BE49-F238E27FC236}">
                <a16:creationId xmlns:a16="http://schemas.microsoft.com/office/drawing/2014/main" id="{44531C65-EFC3-4A9D-80E3-4693AB782A2B}"/>
              </a:ext>
            </a:extLst>
          </p:cNvPr>
          <p:cNvSpPr/>
          <p:nvPr/>
        </p:nvSpPr>
        <p:spPr>
          <a:xfrm>
            <a:off x="4281269" y="3453751"/>
            <a:ext cx="2982897" cy="24679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563D7975-3196-4706-A64F-D74F289F40CB}"/>
              </a:ext>
            </a:extLst>
          </p:cNvPr>
          <p:cNvCxnSpPr/>
          <p:nvPr/>
        </p:nvCxnSpPr>
        <p:spPr>
          <a:xfrm>
            <a:off x="6600930" y="3449821"/>
            <a:ext cx="0" cy="246799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Plus Sign 23">
            <a:extLst>
              <a:ext uri="{FF2B5EF4-FFF2-40B4-BE49-F238E27FC236}">
                <a16:creationId xmlns:a16="http://schemas.microsoft.com/office/drawing/2014/main" id="{B2DA3785-B1DC-4B44-B68F-626F34B80352}"/>
              </a:ext>
            </a:extLst>
          </p:cNvPr>
          <p:cNvSpPr/>
          <p:nvPr/>
        </p:nvSpPr>
        <p:spPr>
          <a:xfrm>
            <a:off x="4275725" y="4302078"/>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lus Sign 24">
            <a:extLst>
              <a:ext uri="{FF2B5EF4-FFF2-40B4-BE49-F238E27FC236}">
                <a16:creationId xmlns:a16="http://schemas.microsoft.com/office/drawing/2014/main" id="{0730D356-5BC6-4B6F-B86E-CB731C6D2880}"/>
              </a:ext>
            </a:extLst>
          </p:cNvPr>
          <p:cNvSpPr/>
          <p:nvPr/>
        </p:nvSpPr>
        <p:spPr>
          <a:xfrm>
            <a:off x="4463826" y="5025607"/>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lus Sign 25">
            <a:extLst>
              <a:ext uri="{FF2B5EF4-FFF2-40B4-BE49-F238E27FC236}">
                <a16:creationId xmlns:a16="http://schemas.microsoft.com/office/drawing/2014/main" id="{F00D4DC0-294E-4B3B-8345-AC206EA92090}"/>
              </a:ext>
            </a:extLst>
          </p:cNvPr>
          <p:cNvSpPr/>
          <p:nvPr/>
        </p:nvSpPr>
        <p:spPr>
          <a:xfrm>
            <a:off x="5284820" y="3429000"/>
            <a:ext cx="720011" cy="7451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lus Sign 26">
            <a:extLst>
              <a:ext uri="{FF2B5EF4-FFF2-40B4-BE49-F238E27FC236}">
                <a16:creationId xmlns:a16="http://schemas.microsoft.com/office/drawing/2014/main" id="{F54F985C-073E-4800-B12E-5039C31BCB26}"/>
              </a:ext>
            </a:extLst>
          </p:cNvPr>
          <p:cNvSpPr/>
          <p:nvPr/>
        </p:nvSpPr>
        <p:spPr>
          <a:xfrm>
            <a:off x="4825957" y="3748262"/>
            <a:ext cx="720011" cy="7451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Sign 27">
            <a:extLst>
              <a:ext uri="{FF2B5EF4-FFF2-40B4-BE49-F238E27FC236}">
                <a16:creationId xmlns:a16="http://schemas.microsoft.com/office/drawing/2014/main" id="{7C9C69CC-2265-4F2A-BEB0-109D0F264B04}"/>
              </a:ext>
            </a:extLst>
          </p:cNvPr>
          <p:cNvSpPr/>
          <p:nvPr/>
        </p:nvSpPr>
        <p:spPr>
          <a:xfrm>
            <a:off x="5750344" y="3805713"/>
            <a:ext cx="720011" cy="74511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inus Sign 28">
            <a:extLst>
              <a:ext uri="{FF2B5EF4-FFF2-40B4-BE49-F238E27FC236}">
                <a16:creationId xmlns:a16="http://schemas.microsoft.com/office/drawing/2014/main" id="{94C9CA2C-5EDC-4945-8635-B4FCF3414044}"/>
              </a:ext>
            </a:extLst>
          </p:cNvPr>
          <p:cNvSpPr/>
          <p:nvPr/>
        </p:nvSpPr>
        <p:spPr>
          <a:xfrm>
            <a:off x="6730945" y="3602618"/>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inus Sign 29">
            <a:extLst>
              <a:ext uri="{FF2B5EF4-FFF2-40B4-BE49-F238E27FC236}">
                <a16:creationId xmlns:a16="http://schemas.microsoft.com/office/drawing/2014/main" id="{99BE93FE-8982-4CAE-BBC5-D21A3D2BCDCB}"/>
              </a:ext>
            </a:extLst>
          </p:cNvPr>
          <p:cNvSpPr/>
          <p:nvPr/>
        </p:nvSpPr>
        <p:spPr>
          <a:xfrm>
            <a:off x="4976311" y="4347737"/>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inus Sign 30">
            <a:extLst>
              <a:ext uri="{FF2B5EF4-FFF2-40B4-BE49-F238E27FC236}">
                <a16:creationId xmlns:a16="http://schemas.microsoft.com/office/drawing/2014/main" id="{90C754E4-544A-4F69-8DDE-E772DF46222E}"/>
              </a:ext>
            </a:extLst>
          </p:cNvPr>
          <p:cNvSpPr/>
          <p:nvPr/>
        </p:nvSpPr>
        <p:spPr>
          <a:xfrm>
            <a:off x="5606258" y="4632936"/>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inus Sign 31">
            <a:extLst>
              <a:ext uri="{FF2B5EF4-FFF2-40B4-BE49-F238E27FC236}">
                <a16:creationId xmlns:a16="http://schemas.microsoft.com/office/drawing/2014/main" id="{E406AEA5-86AE-492D-BCDB-4B04E5BF9342}"/>
              </a:ext>
            </a:extLst>
          </p:cNvPr>
          <p:cNvSpPr/>
          <p:nvPr/>
        </p:nvSpPr>
        <p:spPr>
          <a:xfrm>
            <a:off x="6733901" y="5216476"/>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2003B92-47CE-4FC9-B275-0258F510A8A4}"/>
              </a:ext>
            </a:extLst>
          </p:cNvPr>
          <p:cNvSpPr/>
          <p:nvPr/>
        </p:nvSpPr>
        <p:spPr>
          <a:xfrm>
            <a:off x="4275725" y="3465597"/>
            <a:ext cx="2302821" cy="2454693"/>
          </a:xfrm>
          <a:prstGeom prst="rect">
            <a:avLst/>
          </a:prstGeom>
          <a:solidFill>
            <a:schemeClr val="accent1">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5B1E57F0-BD3F-4C03-96A2-510BD14AB77F}"/>
              </a:ext>
            </a:extLst>
          </p:cNvPr>
          <p:cNvSpPr txBox="1">
            <a:spLocks/>
          </p:cNvSpPr>
          <p:nvPr/>
        </p:nvSpPr>
        <p:spPr>
          <a:xfrm>
            <a:off x="437191" y="1272652"/>
            <a:ext cx="9905689"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rPr>
              <a:t>Model #2 learns from the mistakes of the previous model and assigns more weight to the wrongly classified data points (3 +) as shown in the figure below. </a:t>
            </a:r>
          </a:p>
          <a:p>
            <a:pPr marL="285750" indent="-285750" algn="l">
              <a:buFont typeface="Arial" panose="020B0604020202020204" pitchFamily="34" charset="0"/>
              <a:buChar char="•"/>
            </a:pPr>
            <a:r>
              <a:rPr lang="en-CA" sz="1800" dirty="0">
                <a:latin typeface="Montserrat" charset="0"/>
              </a:rPr>
              <a:t>So model #2 draws a vertical separating line and “made sure” to properly classify these points this time!</a:t>
            </a:r>
          </a:p>
          <a:p>
            <a:pPr marL="285750" indent="-285750" algn="l">
              <a:buFont typeface="Arial" panose="020B0604020202020204" pitchFamily="34" charset="0"/>
              <a:buChar char="•"/>
            </a:pPr>
            <a:r>
              <a:rPr lang="en-CA" sz="1800" dirty="0">
                <a:latin typeface="Montserrat" charset="0"/>
              </a:rPr>
              <a:t>The model did a great job correctly classifying points with higher weights but in the process, it has misclassified two red (-) samples. </a:t>
            </a:r>
          </a:p>
          <a:p>
            <a:pPr marL="285750" indent="-285750" algn="l">
              <a:buFont typeface="Arial" panose="020B0604020202020204" pitchFamily="34" charset="0"/>
              <a:buChar char="•"/>
            </a:pPr>
            <a:endParaRPr lang="en-CA" sz="1800" dirty="0"/>
          </a:p>
        </p:txBody>
      </p:sp>
      <p:sp>
        <p:nvSpPr>
          <p:cNvPr id="69" name="Rectangle 68">
            <a:extLst>
              <a:ext uri="{FF2B5EF4-FFF2-40B4-BE49-F238E27FC236}">
                <a16:creationId xmlns:a16="http://schemas.microsoft.com/office/drawing/2014/main" id="{29096A4F-C372-4D7A-A874-67DDB8BFD3F7}"/>
              </a:ext>
            </a:extLst>
          </p:cNvPr>
          <p:cNvSpPr/>
          <p:nvPr/>
        </p:nvSpPr>
        <p:spPr>
          <a:xfrm>
            <a:off x="6596347" y="3461681"/>
            <a:ext cx="667820" cy="2458097"/>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09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F37D1FB-A2C9-13C2-FFDA-31385ECA8F44}"/>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9080122" cy="719131"/>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BOOSTING EXAMPLE</a:t>
            </a:r>
          </a:p>
        </p:txBody>
      </p:sp>
      <p:sp>
        <p:nvSpPr>
          <p:cNvPr id="34" name="Rectangle 33">
            <a:extLst>
              <a:ext uri="{FF2B5EF4-FFF2-40B4-BE49-F238E27FC236}">
                <a16:creationId xmlns:a16="http://schemas.microsoft.com/office/drawing/2014/main" id="{89DDC40B-BF6B-4205-BE97-52F8129ED091}"/>
              </a:ext>
            </a:extLst>
          </p:cNvPr>
          <p:cNvSpPr/>
          <p:nvPr/>
        </p:nvSpPr>
        <p:spPr>
          <a:xfrm>
            <a:off x="4232596" y="3886270"/>
            <a:ext cx="2982897" cy="24679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D6449A3-337F-48BA-B584-3256FB08174F}"/>
              </a:ext>
            </a:extLst>
          </p:cNvPr>
          <p:cNvCxnSpPr>
            <a:cxnSpLocks/>
          </p:cNvCxnSpPr>
          <p:nvPr/>
        </p:nvCxnSpPr>
        <p:spPr>
          <a:xfrm flipH="1">
            <a:off x="4217167" y="4638868"/>
            <a:ext cx="2998326"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Plus Sign 35">
            <a:extLst>
              <a:ext uri="{FF2B5EF4-FFF2-40B4-BE49-F238E27FC236}">
                <a16:creationId xmlns:a16="http://schemas.microsoft.com/office/drawing/2014/main" id="{0C9BE223-4D3E-4003-86E0-3DD3DFC9F870}"/>
              </a:ext>
            </a:extLst>
          </p:cNvPr>
          <p:cNvSpPr/>
          <p:nvPr/>
        </p:nvSpPr>
        <p:spPr>
          <a:xfrm>
            <a:off x="4227052" y="4734597"/>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C7218A70-D9CD-43A6-947D-9D856D41F6FA}"/>
              </a:ext>
            </a:extLst>
          </p:cNvPr>
          <p:cNvSpPr/>
          <p:nvPr/>
        </p:nvSpPr>
        <p:spPr>
          <a:xfrm>
            <a:off x="4415153" y="5458126"/>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2CD0C64B-5A50-49CA-9057-69ABCE6C68D4}"/>
              </a:ext>
            </a:extLst>
          </p:cNvPr>
          <p:cNvSpPr/>
          <p:nvPr/>
        </p:nvSpPr>
        <p:spPr>
          <a:xfrm>
            <a:off x="5366719" y="3892235"/>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Plus Sign 38">
            <a:extLst>
              <a:ext uri="{FF2B5EF4-FFF2-40B4-BE49-F238E27FC236}">
                <a16:creationId xmlns:a16="http://schemas.microsoft.com/office/drawing/2014/main" id="{7326793F-3ECD-45FF-83F8-ED5DCEEFE8D9}"/>
              </a:ext>
            </a:extLst>
          </p:cNvPr>
          <p:cNvSpPr/>
          <p:nvPr/>
        </p:nvSpPr>
        <p:spPr>
          <a:xfrm>
            <a:off x="4907856" y="4211497"/>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lus Sign 39">
            <a:extLst>
              <a:ext uri="{FF2B5EF4-FFF2-40B4-BE49-F238E27FC236}">
                <a16:creationId xmlns:a16="http://schemas.microsoft.com/office/drawing/2014/main" id="{C4B7FB67-342B-4834-A6D9-A0C31A87D506}"/>
              </a:ext>
            </a:extLst>
          </p:cNvPr>
          <p:cNvSpPr/>
          <p:nvPr/>
        </p:nvSpPr>
        <p:spPr>
          <a:xfrm>
            <a:off x="5832243" y="4268948"/>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inus Sign 40">
            <a:extLst>
              <a:ext uri="{FF2B5EF4-FFF2-40B4-BE49-F238E27FC236}">
                <a16:creationId xmlns:a16="http://schemas.microsoft.com/office/drawing/2014/main" id="{EBF7CC60-3834-4C17-A3F8-8C86F0D7D588}"/>
              </a:ext>
            </a:extLst>
          </p:cNvPr>
          <p:cNvSpPr/>
          <p:nvPr/>
        </p:nvSpPr>
        <p:spPr>
          <a:xfrm>
            <a:off x="6682272" y="4035137"/>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inus Sign 41">
            <a:extLst>
              <a:ext uri="{FF2B5EF4-FFF2-40B4-BE49-F238E27FC236}">
                <a16:creationId xmlns:a16="http://schemas.microsoft.com/office/drawing/2014/main" id="{661ADEF7-59A2-497A-815E-8800BA076CF4}"/>
              </a:ext>
            </a:extLst>
          </p:cNvPr>
          <p:cNvSpPr/>
          <p:nvPr/>
        </p:nvSpPr>
        <p:spPr>
          <a:xfrm>
            <a:off x="4736772" y="4692655"/>
            <a:ext cx="820813" cy="422666"/>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inus Sign 42">
            <a:extLst>
              <a:ext uri="{FF2B5EF4-FFF2-40B4-BE49-F238E27FC236}">
                <a16:creationId xmlns:a16="http://schemas.microsoft.com/office/drawing/2014/main" id="{255DA3CE-58D4-4ECA-9620-335283FC37CC}"/>
              </a:ext>
            </a:extLst>
          </p:cNvPr>
          <p:cNvSpPr/>
          <p:nvPr/>
        </p:nvSpPr>
        <p:spPr>
          <a:xfrm>
            <a:off x="5557585" y="5021843"/>
            <a:ext cx="820813" cy="442606"/>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inus Sign 43">
            <a:extLst>
              <a:ext uri="{FF2B5EF4-FFF2-40B4-BE49-F238E27FC236}">
                <a16:creationId xmlns:a16="http://schemas.microsoft.com/office/drawing/2014/main" id="{C77D99E1-F1D9-4DE4-8A41-3BBFE68FCABB}"/>
              </a:ext>
            </a:extLst>
          </p:cNvPr>
          <p:cNvSpPr/>
          <p:nvPr/>
        </p:nvSpPr>
        <p:spPr>
          <a:xfrm>
            <a:off x="6729342" y="5649398"/>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inus Sign 44">
            <a:extLst>
              <a:ext uri="{FF2B5EF4-FFF2-40B4-BE49-F238E27FC236}">
                <a16:creationId xmlns:a16="http://schemas.microsoft.com/office/drawing/2014/main" id="{6C166DB2-8910-489A-94F6-DD7ED7F5D37E}"/>
              </a:ext>
            </a:extLst>
          </p:cNvPr>
          <p:cNvSpPr/>
          <p:nvPr/>
        </p:nvSpPr>
        <p:spPr>
          <a:xfrm>
            <a:off x="4919041" y="6064750"/>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15D85FE-DE3D-4F64-8AF8-F34A448C4C0E}"/>
              </a:ext>
            </a:extLst>
          </p:cNvPr>
          <p:cNvSpPr/>
          <p:nvPr/>
        </p:nvSpPr>
        <p:spPr>
          <a:xfrm>
            <a:off x="4226326" y="3893716"/>
            <a:ext cx="2982896" cy="722048"/>
          </a:xfrm>
          <a:prstGeom prst="rect">
            <a:avLst/>
          </a:prstGeom>
          <a:solidFill>
            <a:schemeClr val="accent1">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A41759C4-C259-4FA8-A26E-0ACC4B7099AA}"/>
              </a:ext>
            </a:extLst>
          </p:cNvPr>
          <p:cNvSpPr/>
          <p:nvPr/>
        </p:nvSpPr>
        <p:spPr>
          <a:xfrm>
            <a:off x="4260747" y="4661973"/>
            <a:ext cx="2926594" cy="1672796"/>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0D81EB8A-9FF9-4357-BC20-376783D4D141}"/>
              </a:ext>
            </a:extLst>
          </p:cNvPr>
          <p:cNvSpPr txBox="1">
            <a:spLocks/>
          </p:cNvSpPr>
          <p:nvPr/>
        </p:nvSpPr>
        <p:spPr>
          <a:xfrm>
            <a:off x="437191" y="1272652"/>
            <a:ext cx="10106688"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rPr>
              <a:t>Model #3 learns from the mistakes of the previous model and assigns more weight to the wrongly classified data points (2 -) as shown in the figure below. </a:t>
            </a:r>
          </a:p>
          <a:p>
            <a:pPr marL="285750" indent="-285750" algn="l">
              <a:buFont typeface="Arial" panose="020B0604020202020204" pitchFamily="34" charset="0"/>
              <a:buChar char="•"/>
            </a:pPr>
            <a:r>
              <a:rPr lang="en-CA" sz="1800" dirty="0">
                <a:latin typeface="Montserrat" charset="0"/>
              </a:rPr>
              <a:t>So model #3 draws a horizontal separating line and “made sure” to properly classify these points this time!</a:t>
            </a:r>
          </a:p>
          <a:p>
            <a:pPr marL="285750" indent="-285750" algn="l">
              <a:buFont typeface="Arial" panose="020B0604020202020204" pitchFamily="34" charset="0"/>
              <a:buChar char="•"/>
            </a:pPr>
            <a:r>
              <a:rPr lang="en-CA" sz="1800" dirty="0">
                <a:latin typeface="Montserrat" charset="0"/>
              </a:rPr>
              <a:t>The model did a great job correctly classifying points with higher weights but in the process, it has misclassified two blue (+) samples. </a:t>
            </a:r>
          </a:p>
          <a:p>
            <a:pPr marL="285750" indent="-285750" algn="l">
              <a:buFont typeface="Arial" panose="020B0604020202020204" pitchFamily="34" charset="0"/>
              <a:buChar char="•"/>
            </a:pPr>
            <a:endParaRPr lang="en-CA" sz="1800" dirty="0"/>
          </a:p>
        </p:txBody>
      </p:sp>
    </p:spTree>
    <p:extLst>
      <p:ext uri="{BB962C8B-B14F-4D97-AF65-F5344CB8AC3E}">
        <p14:creationId xmlns:p14="http://schemas.microsoft.com/office/powerpoint/2010/main" val="94086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5C048C9-8659-BE24-AEBE-CD2D8CC52785}"/>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8775322" cy="719131"/>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BOOSTING EXAMPLE</a:t>
            </a:r>
          </a:p>
        </p:txBody>
      </p:sp>
      <p:sp>
        <p:nvSpPr>
          <p:cNvPr id="46" name="Rectangle 45">
            <a:extLst>
              <a:ext uri="{FF2B5EF4-FFF2-40B4-BE49-F238E27FC236}">
                <a16:creationId xmlns:a16="http://schemas.microsoft.com/office/drawing/2014/main" id="{8D6E30E0-FD6B-4689-9C16-F8C856BA49FB}"/>
              </a:ext>
            </a:extLst>
          </p:cNvPr>
          <p:cNvSpPr/>
          <p:nvPr/>
        </p:nvSpPr>
        <p:spPr>
          <a:xfrm>
            <a:off x="4329477" y="3151693"/>
            <a:ext cx="2982897" cy="246799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796C1F1C-FDFF-4C2C-9E7C-5A0E746BF0A6}"/>
              </a:ext>
            </a:extLst>
          </p:cNvPr>
          <p:cNvCxnSpPr/>
          <p:nvPr/>
        </p:nvCxnSpPr>
        <p:spPr>
          <a:xfrm>
            <a:off x="4896538" y="3147763"/>
            <a:ext cx="0" cy="246799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8" name="Plus Sign 47">
            <a:extLst>
              <a:ext uri="{FF2B5EF4-FFF2-40B4-BE49-F238E27FC236}">
                <a16:creationId xmlns:a16="http://schemas.microsoft.com/office/drawing/2014/main" id="{508A8CEE-F700-40D6-AE37-F36D256365F5}"/>
              </a:ext>
            </a:extLst>
          </p:cNvPr>
          <p:cNvSpPr/>
          <p:nvPr/>
        </p:nvSpPr>
        <p:spPr>
          <a:xfrm>
            <a:off x="4323933" y="4000020"/>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Plus Sign 48">
            <a:extLst>
              <a:ext uri="{FF2B5EF4-FFF2-40B4-BE49-F238E27FC236}">
                <a16:creationId xmlns:a16="http://schemas.microsoft.com/office/drawing/2014/main" id="{0B86E67E-F2B6-4A2D-A3FE-0FCBBBC687A8}"/>
              </a:ext>
            </a:extLst>
          </p:cNvPr>
          <p:cNvSpPr/>
          <p:nvPr/>
        </p:nvSpPr>
        <p:spPr>
          <a:xfrm>
            <a:off x="4512034" y="4723549"/>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Plus Sign 49">
            <a:extLst>
              <a:ext uri="{FF2B5EF4-FFF2-40B4-BE49-F238E27FC236}">
                <a16:creationId xmlns:a16="http://schemas.microsoft.com/office/drawing/2014/main" id="{05AF4178-2920-4676-8F80-508DA81957C1}"/>
              </a:ext>
            </a:extLst>
          </p:cNvPr>
          <p:cNvSpPr/>
          <p:nvPr/>
        </p:nvSpPr>
        <p:spPr>
          <a:xfrm>
            <a:off x="5463600" y="3157658"/>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Plus Sign 50">
            <a:extLst>
              <a:ext uri="{FF2B5EF4-FFF2-40B4-BE49-F238E27FC236}">
                <a16:creationId xmlns:a16="http://schemas.microsoft.com/office/drawing/2014/main" id="{BDDB6032-5EF0-42F6-AC89-0BDDAF2DCFB5}"/>
              </a:ext>
            </a:extLst>
          </p:cNvPr>
          <p:cNvSpPr/>
          <p:nvPr/>
        </p:nvSpPr>
        <p:spPr>
          <a:xfrm>
            <a:off x="5004737" y="3476920"/>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lus Sign 51">
            <a:extLst>
              <a:ext uri="{FF2B5EF4-FFF2-40B4-BE49-F238E27FC236}">
                <a16:creationId xmlns:a16="http://schemas.microsoft.com/office/drawing/2014/main" id="{A29EB2D8-69E1-45F0-BCCF-4275ED45A956}"/>
              </a:ext>
            </a:extLst>
          </p:cNvPr>
          <p:cNvSpPr/>
          <p:nvPr/>
        </p:nvSpPr>
        <p:spPr>
          <a:xfrm>
            <a:off x="5929124" y="3534371"/>
            <a:ext cx="381732" cy="38173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Minus Sign 52">
            <a:extLst>
              <a:ext uri="{FF2B5EF4-FFF2-40B4-BE49-F238E27FC236}">
                <a16:creationId xmlns:a16="http://schemas.microsoft.com/office/drawing/2014/main" id="{962A515D-8BFF-4049-9243-297AE4540591}"/>
              </a:ext>
            </a:extLst>
          </p:cNvPr>
          <p:cNvSpPr/>
          <p:nvPr/>
        </p:nvSpPr>
        <p:spPr>
          <a:xfrm>
            <a:off x="6779153" y="3300560"/>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Minus Sign 53">
            <a:extLst>
              <a:ext uri="{FF2B5EF4-FFF2-40B4-BE49-F238E27FC236}">
                <a16:creationId xmlns:a16="http://schemas.microsoft.com/office/drawing/2014/main" id="{DC8997E4-DA84-4DA9-B52B-1689D8AE19BB}"/>
              </a:ext>
            </a:extLst>
          </p:cNvPr>
          <p:cNvSpPr/>
          <p:nvPr/>
        </p:nvSpPr>
        <p:spPr>
          <a:xfrm>
            <a:off x="5024519" y="4045679"/>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Minus Sign 54">
            <a:extLst>
              <a:ext uri="{FF2B5EF4-FFF2-40B4-BE49-F238E27FC236}">
                <a16:creationId xmlns:a16="http://schemas.microsoft.com/office/drawing/2014/main" id="{94E40324-AE98-4FD6-B263-E0BF5C587CDD}"/>
              </a:ext>
            </a:extLst>
          </p:cNvPr>
          <p:cNvSpPr/>
          <p:nvPr/>
        </p:nvSpPr>
        <p:spPr>
          <a:xfrm>
            <a:off x="5654466" y="4330878"/>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inus Sign 55">
            <a:extLst>
              <a:ext uri="{FF2B5EF4-FFF2-40B4-BE49-F238E27FC236}">
                <a16:creationId xmlns:a16="http://schemas.microsoft.com/office/drawing/2014/main" id="{81AAFAB0-C951-4862-83AB-6512550E1A45}"/>
              </a:ext>
            </a:extLst>
          </p:cNvPr>
          <p:cNvSpPr/>
          <p:nvPr/>
        </p:nvSpPr>
        <p:spPr>
          <a:xfrm>
            <a:off x="6782109" y="4914418"/>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inus Sign 56">
            <a:extLst>
              <a:ext uri="{FF2B5EF4-FFF2-40B4-BE49-F238E27FC236}">
                <a16:creationId xmlns:a16="http://schemas.microsoft.com/office/drawing/2014/main" id="{FCD2B93E-C941-4381-99F6-182AD3E2958C}"/>
              </a:ext>
            </a:extLst>
          </p:cNvPr>
          <p:cNvSpPr/>
          <p:nvPr/>
        </p:nvSpPr>
        <p:spPr>
          <a:xfrm>
            <a:off x="5015922" y="5330173"/>
            <a:ext cx="439081" cy="233811"/>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2E9162-3123-49BF-AA00-14E85AC63496}"/>
              </a:ext>
            </a:extLst>
          </p:cNvPr>
          <p:cNvSpPr/>
          <p:nvPr/>
        </p:nvSpPr>
        <p:spPr>
          <a:xfrm>
            <a:off x="4321583" y="3143833"/>
            <a:ext cx="567328" cy="2454693"/>
          </a:xfrm>
          <a:prstGeom prst="rect">
            <a:avLst/>
          </a:prstGeom>
          <a:solidFill>
            <a:schemeClr val="accent1">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53ACEE3-01EB-47D9-BC1F-89EDC008D2BA}"/>
              </a:ext>
            </a:extLst>
          </p:cNvPr>
          <p:cNvSpPr/>
          <p:nvPr/>
        </p:nvSpPr>
        <p:spPr>
          <a:xfrm rot="5400000">
            <a:off x="5129438" y="2381487"/>
            <a:ext cx="746668" cy="2322578"/>
          </a:xfrm>
          <a:prstGeom prst="rect">
            <a:avLst/>
          </a:prstGeom>
          <a:solidFill>
            <a:schemeClr val="accent1">
              <a:lumMod val="60000"/>
              <a:lumOff val="4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4800155-A173-42FE-B488-0A47D0F231B9}"/>
              </a:ext>
            </a:extLst>
          </p:cNvPr>
          <p:cNvCxnSpPr>
            <a:cxnSpLocks/>
          </p:cNvCxnSpPr>
          <p:nvPr/>
        </p:nvCxnSpPr>
        <p:spPr>
          <a:xfrm flipV="1">
            <a:off x="4321583" y="3900588"/>
            <a:ext cx="2998326" cy="128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80C2CB2-5390-476F-A78D-85051C7ECA66}"/>
              </a:ext>
            </a:extLst>
          </p:cNvPr>
          <p:cNvCxnSpPr>
            <a:cxnSpLocks/>
          </p:cNvCxnSpPr>
          <p:nvPr/>
        </p:nvCxnSpPr>
        <p:spPr>
          <a:xfrm>
            <a:off x="6666613" y="3169442"/>
            <a:ext cx="8597" cy="239454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8" name="Content Placeholder 2">
            <a:extLst>
              <a:ext uri="{FF2B5EF4-FFF2-40B4-BE49-F238E27FC236}">
                <a16:creationId xmlns:a16="http://schemas.microsoft.com/office/drawing/2014/main" id="{22DB39B5-02D2-4987-8375-3E5DBC89DEBC}"/>
              </a:ext>
            </a:extLst>
          </p:cNvPr>
          <p:cNvSpPr txBox="1">
            <a:spLocks/>
          </p:cNvSpPr>
          <p:nvPr/>
        </p:nvSpPr>
        <p:spPr>
          <a:xfrm>
            <a:off x="437191" y="1272652"/>
            <a:ext cx="9783769"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rPr>
              <a:t>Model #4 combines all the mistakes from all these weak models to build a much stronger model that correctly classifies all data points. </a:t>
            </a:r>
            <a:endParaRPr lang="en-CA" sz="1800" dirty="0"/>
          </a:p>
        </p:txBody>
      </p:sp>
      <p:sp>
        <p:nvSpPr>
          <p:cNvPr id="59" name="Rectangle 58">
            <a:extLst>
              <a:ext uri="{FF2B5EF4-FFF2-40B4-BE49-F238E27FC236}">
                <a16:creationId xmlns:a16="http://schemas.microsoft.com/office/drawing/2014/main" id="{4F52F72C-D6B6-48DA-89BC-C24613F3E787}"/>
              </a:ext>
            </a:extLst>
          </p:cNvPr>
          <p:cNvSpPr/>
          <p:nvPr/>
        </p:nvSpPr>
        <p:spPr>
          <a:xfrm>
            <a:off x="4888222" y="3887383"/>
            <a:ext cx="2415555" cy="1754086"/>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2960838-F0B4-43C9-8AEC-D0C663401786}"/>
              </a:ext>
            </a:extLst>
          </p:cNvPr>
          <p:cNvSpPr/>
          <p:nvPr/>
        </p:nvSpPr>
        <p:spPr>
          <a:xfrm>
            <a:off x="6673246" y="3173729"/>
            <a:ext cx="630532" cy="693581"/>
          </a:xfrm>
          <a:prstGeom prst="rect">
            <a:avLst/>
          </a:prstGeom>
          <a:solidFill>
            <a:schemeClr val="accent2">
              <a:lumMod val="40000"/>
              <a:lumOff val="6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02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XG-BOOST ALGORITHM: ENSEMBLE LEARNING</a:t>
            </a:r>
          </a:p>
        </p:txBody>
      </p:sp>
    </p:spTree>
    <p:extLst>
      <p:ext uri="{BB962C8B-B14F-4D97-AF65-F5344CB8AC3E}">
        <p14:creationId xmlns:p14="http://schemas.microsoft.com/office/powerpoint/2010/main" val="749193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BAC1397-2C55-BD7B-C4FE-D108814614AF}"/>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4" name="Title 1">
            <a:extLst>
              <a:ext uri="{FF2B5EF4-FFF2-40B4-BE49-F238E27FC236}">
                <a16:creationId xmlns:a16="http://schemas.microsoft.com/office/drawing/2014/main" id="{A108EB5A-C6C1-6F46-A1E4-E9F87515BAA4}"/>
              </a:ext>
            </a:extLst>
          </p:cNvPr>
          <p:cNvSpPr txBox="1">
            <a:spLocks/>
          </p:cNvSpPr>
          <p:nvPr/>
        </p:nvSpPr>
        <p:spPr>
          <a:xfrm>
            <a:off x="280486" y="187686"/>
            <a:ext cx="10783865" cy="1217729"/>
          </a:xfrm>
          <a:prstGeom prst="rect">
            <a:avLst/>
          </a:prstGeom>
        </p:spPr>
        <p:txBody>
          <a:bodyPr vert="horz" lIns="91440" tIns="45720" rIns="91440" bIns="45720" rtlCol="0">
            <a:noAutofit/>
          </a:bodyPr>
          <a:lstStyle>
            <a:defPPr>
              <a:defRPr lang="en-US"/>
            </a:defPPr>
            <a:lvl1pPr>
              <a:lnSpc>
                <a:spcPct val="90000"/>
              </a:lnSpc>
              <a:spcBef>
                <a:spcPts val="1000"/>
              </a:spcBef>
              <a:defRPr sz="3600">
                <a:solidFill>
                  <a:schemeClr val="bg1"/>
                </a:solidFill>
                <a:latin typeface="Montserrat" charset="0"/>
              </a:defRPr>
            </a:lvl1pPr>
          </a:lstStyle>
          <a:p>
            <a:r>
              <a:rPr lang="en-CA" dirty="0"/>
              <a:t>XGBOOST: WHAT IS ENSEMBLE LEARNING?</a:t>
            </a:r>
          </a:p>
        </p:txBody>
      </p:sp>
      <p:sp>
        <p:nvSpPr>
          <p:cNvPr id="5" name="Content Placeholder 2">
            <a:extLst>
              <a:ext uri="{FF2B5EF4-FFF2-40B4-BE49-F238E27FC236}">
                <a16:creationId xmlns:a16="http://schemas.microsoft.com/office/drawing/2014/main" id="{D4E3BC97-CB6C-7242-80B9-CC89C63724EC}"/>
              </a:ext>
            </a:extLst>
          </p:cNvPr>
          <p:cNvSpPr txBox="1">
            <a:spLocks/>
          </p:cNvSpPr>
          <p:nvPr/>
        </p:nvSpPr>
        <p:spPr>
          <a:xfrm>
            <a:off x="304201" y="1295400"/>
            <a:ext cx="6802341" cy="4516769"/>
          </a:xfrm>
          <a:prstGeom prst="rect">
            <a:avLst/>
          </a:prstGeom>
        </p:spPr>
        <p:txBody>
          <a:bodyPr vert="horz" lIns="91440" tIns="45720" rIns="91440" bIns="45720" rtlCol="0">
            <a:normAutofit/>
          </a:bodyPr>
          <a:lstStyle>
            <a:defPPr>
              <a:defRPr lang="en-US"/>
            </a:defPPr>
            <a:lvl1pPr marL="285750" indent="-285750">
              <a:lnSpc>
                <a:spcPct val="90000"/>
              </a:lnSpc>
              <a:spcBef>
                <a:spcPts val="1000"/>
              </a:spcBef>
              <a:buFont typeface="Arial" panose="020B0604020202020204" pitchFamily="34" charset="0"/>
              <a:buChar char="•"/>
              <a:defRPr>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sz="1800" dirty="0" err="1"/>
              <a:t>XGBoost</a:t>
            </a:r>
            <a:r>
              <a:rPr lang="en-CA" sz="1800" dirty="0"/>
              <a:t> is an example of ensemble learning. </a:t>
            </a:r>
          </a:p>
          <a:p>
            <a:r>
              <a:rPr lang="en-CA" sz="1800" dirty="0"/>
              <a:t>Ensemble techniques such as bagging and boosting can offer an extremely powerful algorithm by combining a group of relatively weak/average ones. </a:t>
            </a:r>
          </a:p>
          <a:p>
            <a:r>
              <a:rPr lang="en-CA" sz="1800" dirty="0"/>
              <a:t>For example, you can combine several decision trees to create a powerful random forest algorithm.</a:t>
            </a:r>
          </a:p>
          <a:p>
            <a:r>
              <a:rPr lang="en-CA" sz="1800" dirty="0"/>
              <a:t>By Combining votes from a pool of experts, each will bring their own experience and background to solve the problem resulting in a better outcome.</a:t>
            </a:r>
          </a:p>
          <a:p>
            <a:r>
              <a:rPr lang="en-CA" sz="1800" dirty="0"/>
              <a:t>Boosting can reduce variance and overfitting and increase the model robustness. </a:t>
            </a:r>
          </a:p>
          <a:p>
            <a:r>
              <a:rPr lang="en-CA" sz="1800" dirty="0"/>
              <a:t>Example: Blind men and the elephant</a:t>
            </a:r>
          </a:p>
          <a:p>
            <a:endParaRPr lang="en-CA" sz="1800" dirty="0"/>
          </a:p>
        </p:txBody>
      </p:sp>
      <p:sp>
        <p:nvSpPr>
          <p:cNvPr id="6" name="Rounded Rectangle 80">
            <a:extLst>
              <a:ext uri="{FF2B5EF4-FFF2-40B4-BE49-F238E27FC236}">
                <a16:creationId xmlns:a16="http://schemas.microsoft.com/office/drawing/2014/main" id="{C1C95EB6-72BA-EA4A-BDC1-9811407CEADB}"/>
              </a:ext>
            </a:extLst>
          </p:cNvPr>
          <p:cNvSpPr/>
          <p:nvPr/>
        </p:nvSpPr>
        <p:spPr>
          <a:xfrm>
            <a:off x="7556704" y="2518785"/>
            <a:ext cx="1208064" cy="762000"/>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bg1"/>
                </a:solidFill>
              </a:rPr>
              <a:t>Model #1</a:t>
            </a:r>
          </a:p>
        </p:txBody>
      </p:sp>
      <p:sp>
        <p:nvSpPr>
          <p:cNvPr id="7" name="Rounded Rectangle 82">
            <a:extLst>
              <a:ext uri="{FF2B5EF4-FFF2-40B4-BE49-F238E27FC236}">
                <a16:creationId xmlns:a16="http://schemas.microsoft.com/office/drawing/2014/main" id="{23AD03E0-8950-C94D-B924-CAF3B8700567}"/>
              </a:ext>
            </a:extLst>
          </p:cNvPr>
          <p:cNvSpPr/>
          <p:nvPr/>
        </p:nvSpPr>
        <p:spPr>
          <a:xfrm>
            <a:off x="8906908" y="2518785"/>
            <a:ext cx="1208064" cy="762000"/>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bg1"/>
                </a:solidFill>
              </a:rPr>
              <a:t>Model #2</a:t>
            </a:r>
          </a:p>
        </p:txBody>
      </p:sp>
      <p:sp>
        <p:nvSpPr>
          <p:cNvPr id="8" name="Rounded Rectangle 86">
            <a:extLst>
              <a:ext uri="{FF2B5EF4-FFF2-40B4-BE49-F238E27FC236}">
                <a16:creationId xmlns:a16="http://schemas.microsoft.com/office/drawing/2014/main" id="{08C76ABE-91A9-344C-96D0-252CF706B35F}"/>
              </a:ext>
            </a:extLst>
          </p:cNvPr>
          <p:cNvSpPr/>
          <p:nvPr/>
        </p:nvSpPr>
        <p:spPr>
          <a:xfrm>
            <a:off x="10221208" y="2518785"/>
            <a:ext cx="1208064" cy="762000"/>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a:solidFill>
                  <a:schemeClr val="bg1"/>
                </a:solidFill>
              </a:rPr>
              <a:t>Model #3</a:t>
            </a:r>
          </a:p>
        </p:txBody>
      </p:sp>
      <p:sp>
        <p:nvSpPr>
          <p:cNvPr id="9" name="Down Arrow 101">
            <a:extLst>
              <a:ext uri="{FF2B5EF4-FFF2-40B4-BE49-F238E27FC236}">
                <a16:creationId xmlns:a16="http://schemas.microsoft.com/office/drawing/2014/main" id="{DFF13335-A8B1-A746-95CF-11FF36B5F475}"/>
              </a:ext>
            </a:extLst>
          </p:cNvPr>
          <p:cNvSpPr/>
          <p:nvPr/>
        </p:nvSpPr>
        <p:spPr>
          <a:xfrm rot="19695937">
            <a:off x="8419244" y="3311014"/>
            <a:ext cx="301584" cy="12461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0" name="Down Arrow 102">
            <a:extLst>
              <a:ext uri="{FF2B5EF4-FFF2-40B4-BE49-F238E27FC236}">
                <a16:creationId xmlns:a16="http://schemas.microsoft.com/office/drawing/2014/main" id="{B2338E76-98C5-3B47-BC5C-9FFBF2D248F1}"/>
              </a:ext>
            </a:extLst>
          </p:cNvPr>
          <p:cNvSpPr/>
          <p:nvPr/>
        </p:nvSpPr>
        <p:spPr>
          <a:xfrm rot="1367472">
            <a:off x="10336715" y="3287993"/>
            <a:ext cx="301584" cy="1311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1" name="Down Arrow 107">
            <a:extLst>
              <a:ext uri="{FF2B5EF4-FFF2-40B4-BE49-F238E27FC236}">
                <a16:creationId xmlns:a16="http://schemas.microsoft.com/office/drawing/2014/main" id="{2AC4C09D-7227-0841-B3C9-0A1C8E48CE88}"/>
              </a:ext>
            </a:extLst>
          </p:cNvPr>
          <p:cNvSpPr/>
          <p:nvPr/>
        </p:nvSpPr>
        <p:spPr>
          <a:xfrm>
            <a:off x="9360148" y="3324849"/>
            <a:ext cx="301584" cy="10156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2" name="Oval 11">
            <a:extLst>
              <a:ext uri="{FF2B5EF4-FFF2-40B4-BE49-F238E27FC236}">
                <a16:creationId xmlns:a16="http://schemas.microsoft.com/office/drawing/2014/main" id="{A9359542-F0C5-C344-BBF2-CFB79CE9E701}"/>
              </a:ext>
            </a:extLst>
          </p:cNvPr>
          <p:cNvSpPr/>
          <p:nvPr/>
        </p:nvSpPr>
        <p:spPr>
          <a:xfrm>
            <a:off x="8764768" y="4340469"/>
            <a:ext cx="1506048" cy="762000"/>
          </a:xfrm>
          <a:prstGeom prst="ellipse">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bg1"/>
                </a:solidFill>
              </a:rPr>
              <a:t>VOTING</a:t>
            </a:r>
          </a:p>
        </p:txBody>
      </p:sp>
      <p:sp>
        <p:nvSpPr>
          <p:cNvPr id="13" name="Down Arrow 109">
            <a:extLst>
              <a:ext uri="{FF2B5EF4-FFF2-40B4-BE49-F238E27FC236}">
                <a16:creationId xmlns:a16="http://schemas.microsoft.com/office/drawing/2014/main" id="{0C30F1F0-0C25-744F-BBF0-4511FE2CD9BE}"/>
              </a:ext>
            </a:extLst>
          </p:cNvPr>
          <p:cNvSpPr/>
          <p:nvPr/>
        </p:nvSpPr>
        <p:spPr>
          <a:xfrm>
            <a:off x="9360148" y="5108433"/>
            <a:ext cx="301584" cy="560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pic>
        <p:nvPicPr>
          <p:cNvPr id="14" name="Picture 2" descr="File:Blind men and elephant.png">
            <a:extLst>
              <a:ext uri="{FF2B5EF4-FFF2-40B4-BE49-F238E27FC236}">
                <a16:creationId xmlns:a16="http://schemas.microsoft.com/office/drawing/2014/main" id="{F0BC06D9-0139-0C40-9A37-4C89FF986B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7212" y="1202600"/>
            <a:ext cx="1340363" cy="12372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C004A77D-32FF-9447-A50D-F76A030FDEBA}"/>
              </a:ext>
            </a:extLst>
          </p:cNvPr>
          <p:cNvSpPr/>
          <p:nvPr/>
        </p:nvSpPr>
        <p:spPr>
          <a:xfrm>
            <a:off x="408798" y="5948921"/>
            <a:ext cx="7147906" cy="307777"/>
          </a:xfrm>
          <a:prstGeom prst="rect">
            <a:avLst/>
          </a:prstGeom>
        </p:spPr>
        <p:txBody>
          <a:bodyPr wrap="square">
            <a:spAutoFit/>
          </a:bodyPr>
          <a:lstStyle/>
          <a:p>
            <a:r>
              <a:rPr lang="en-US" sz="1400" dirty="0">
                <a:solidFill>
                  <a:srgbClr val="002060"/>
                </a:solidFill>
                <a:hlinkClick r:id="rId4">
                  <a:extLst>
                    <a:ext uri="{A12FA001-AC4F-418D-AE19-62706E023703}">
                      <ahyp:hlinkClr xmlns:ahyp="http://schemas.microsoft.com/office/drawing/2018/hyperlinkcolor" val="tx"/>
                    </a:ext>
                  </a:extLst>
                </a:hlinkClick>
              </a:rPr>
              <a:t>Photo Credit: https://commons.wikimedia.org/wiki/File:Blind_men_and_elephant.png</a:t>
            </a:r>
            <a:endParaRPr lang="en-US" sz="1400" dirty="0">
              <a:solidFill>
                <a:srgbClr val="002060"/>
              </a:solidFill>
            </a:endParaRPr>
          </a:p>
        </p:txBody>
      </p:sp>
    </p:spTree>
    <p:extLst>
      <p:ext uri="{BB962C8B-B14F-4D97-AF65-F5344CB8AC3E}">
        <p14:creationId xmlns:p14="http://schemas.microsoft.com/office/powerpoint/2010/main" val="118119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13FB4BD-3084-CF24-C7E9-F133C3AD65BC}"/>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216278" y="260454"/>
            <a:ext cx="109851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DECISION TREES ENSEMBLES</a:t>
            </a:r>
          </a:p>
        </p:txBody>
      </p:sp>
      <p:sp>
        <p:nvSpPr>
          <p:cNvPr id="7" name="Content Placeholder 6">
            <a:extLst>
              <a:ext uri="{FF2B5EF4-FFF2-40B4-BE49-F238E27FC236}">
                <a16:creationId xmlns:a16="http://schemas.microsoft.com/office/drawing/2014/main" id="{19EE5470-8D4B-4B03-AD89-91D4C0CBAF88}"/>
              </a:ext>
            </a:extLst>
          </p:cNvPr>
          <p:cNvSpPr>
            <a:spLocks noGrp="1"/>
          </p:cNvSpPr>
          <p:nvPr>
            <p:ph idx="1"/>
          </p:nvPr>
        </p:nvSpPr>
        <p:spPr>
          <a:xfrm>
            <a:off x="140398" y="1072732"/>
            <a:ext cx="11508997" cy="3061718"/>
          </a:xfrm>
        </p:spPr>
        <p:txBody>
          <a:bodyPr vert="horz" lIns="91440" tIns="45720" rIns="91440" bIns="45720" rtlCol="0">
            <a:normAutofit/>
          </a:bodyPr>
          <a:lstStyle/>
          <a:p>
            <a:pPr marL="285750" indent="-285750">
              <a:buClr>
                <a:srgbClr val="000000"/>
              </a:buClr>
            </a:pPr>
            <a:r>
              <a:rPr lang="en-CA" sz="1800" dirty="0">
                <a:solidFill>
                  <a:srgbClr val="000000"/>
                </a:solidFill>
                <a:latin typeface="Montserrat" charset="0"/>
                <a:sym typeface="Arial"/>
              </a:rPr>
              <a:t>Decision Trees are supervised Machine Learning technique where data is split according to a certain condition/parameter. </a:t>
            </a:r>
          </a:p>
          <a:p>
            <a:pPr marL="285750" indent="-285750">
              <a:buClr>
                <a:srgbClr val="000000"/>
              </a:buClr>
            </a:pPr>
            <a:r>
              <a:rPr lang="en-CA" sz="1800" dirty="0">
                <a:solidFill>
                  <a:srgbClr val="000000"/>
                </a:solidFill>
                <a:latin typeface="Montserrat" charset="0"/>
                <a:sym typeface="Arial"/>
              </a:rPr>
              <a:t>The tree consists of decision nodes and leaves. </a:t>
            </a:r>
          </a:p>
          <a:p>
            <a:pPr marL="971550" lvl="1" indent="-285750">
              <a:buClr>
                <a:srgbClr val="000000"/>
              </a:buClr>
              <a:buFont typeface="Courier New" panose="02070309020205020404" pitchFamily="49" charset="0"/>
              <a:buChar char="o"/>
            </a:pPr>
            <a:r>
              <a:rPr lang="en-CA" sz="1800" dirty="0">
                <a:solidFill>
                  <a:srgbClr val="000000"/>
                </a:solidFill>
                <a:latin typeface="Montserrat" charset="0"/>
                <a:sym typeface="Arial"/>
              </a:rPr>
              <a:t>Leaves are the decisions or the final outcomes.</a:t>
            </a:r>
          </a:p>
          <a:p>
            <a:pPr marL="971550" lvl="1" indent="-285750">
              <a:buClr>
                <a:srgbClr val="000000"/>
              </a:buClr>
              <a:buFont typeface="Courier New" panose="02070309020205020404" pitchFamily="49" charset="0"/>
              <a:buChar char="o"/>
            </a:pPr>
            <a:r>
              <a:rPr lang="en-CA" sz="1800" dirty="0">
                <a:solidFill>
                  <a:srgbClr val="000000"/>
                </a:solidFill>
                <a:latin typeface="Montserrat" charset="0"/>
                <a:sym typeface="Arial"/>
              </a:rPr>
              <a:t>Decision nodes are where the data is split based on a certain attribute.</a:t>
            </a:r>
          </a:p>
          <a:p>
            <a:pPr marL="285750" indent="-285750">
              <a:buClr>
                <a:srgbClr val="000000"/>
              </a:buClr>
            </a:pPr>
            <a:r>
              <a:rPr lang="en-CA" sz="1800" dirty="0">
                <a:solidFill>
                  <a:srgbClr val="000000"/>
                </a:solidFill>
                <a:latin typeface="Montserrat" charset="0"/>
                <a:sym typeface="Arial"/>
              </a:rPr>
              <a:t>The tree ensemble model consists of a set of classification and regression trees (CART). </a:t>
            </a:r>
          </a:p>
          <a:p>
            <a:pPr marL="285750" indent="-285750">
              <a:buClr>
                <a:srgbClr val="000000"/>
              </a:buClr>
            </a:pPr>
            <a:r>
              <a:rPr lang="en-CA" sz="1800" dirty="0">
                <a:solidFill>
                  <a:srgbClr val="000000"/>
                </a:solidFill>
                <a:latin typeface="Montserrat" charset="0"/>
                <a:sym typeface="Arial"/>
              </a:rPr>
              <a:t>A CART that classifies whether an individual will like a computer game X or not is shown below.</a:t>
            </a:r>
          </a:p>
          <a:p>
            <a:pPr marL="285750" indent="-285750">
              <a:buClr>
                <a:srgbClr val="000000"/>
              </a:buClr>
            </a:pPr>
            <a:r>
              <a:rPr lang="en-CA" sz="1800" dirty="0">
                <a:solidFill>
                  <a:srgbClr val="000000"/>
                </a:solidFill>
                <a:latin typeface="Montserrat" charset="0"/>
                <a:sym typeface="Arial"/>
              </a:rPr>
              <a:t>Members of the family are divided into leaves and a score is assigned to each leaf. </a:t>
            </a:r>
          </a:p>
        </p:txBody>
      </p:sp>
      <p:pic>
        <p:nvPicPr>
          <p:cNvPr id="3074" name="Picture 2" descr="a toy example for CART">
            <a:extLst>
              <a:ext uri="{FF2B5EF4-FFF2-40B4-BE49-F238E27FC236}">
                <a16:creationId xmlns:a16="http://schemas.microsoft.com/office/drawing/2014/main" id="{62C6DFCC-95C0-4EFA-A2B2-87CDEC796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861322"/>
            <a:ext cx="5335095" cy="24035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F156EC89-F0DC-4A37-97B5-2E3E10934024}"/>
              </a:ext>
            </a:extLst>
          </p:cNvPr>
          <p:cNvSpPr/>
          <p:nvPr/>
        </p:nvSpPr>
        <p:spPr>
          <a:xfrm>
            <a:off x="643662" y="6360909"/>
            <a:ext cx="6837962" cy="369332"/>
          </a:xfrm>
          <a:prstGeom prst="rect">
            <a:avLst/>
          </a:prstGeom>
        </p:spPr>
        <p:txBody>
          <a:bodyPr wrap="none">
            <a:spAutoFit/>
          </a:bodyPr>
          <a:lstStyle/>
          <a:p>
            <a:r>
              <a:rPr lang="en-US" dirty="0">
                <a:hlinkClick r:id="rId4"/>
              </a:rPr>
              <a:t>Source: https://xgboost.readthedocs.io/en/latest/tutorials/model.html</a:t>
            </a:r>
            <a:endParaRPr lang="en-US" dirty="0"/>
          </a:p>
        </p:txBody>
      </p:sp>
      <p:sp>
        <p:nvSpPr>
          <p:cNvPr id="10" name="TextBox 9">
            <a:extLst>
              <a:ext uri="{FF2B5EF4-FFF2-40B4-BE49-F238E27FC236}">
                <a16:creationId xmlns:a16="http://schemas.microsoft.com/office/drawing/2014/main" id="{4C2751F7-D713-4503-B3B8-2900E0BAACDA}"/>
              </a:ext>
            </a:extLst>
          </p:cNvPr>
          <p:cNvSpPr txBox="1"/>
          <p:nvPr/>
        </p:nvSpPr>
        <p:spPr>
          <a:xfrm>
            <a:off x="7261086" y="4928810"/>
            <a:ext cx="1878206" cy="369332"/>
          </a:xfrm>
          <a:prstGeom prst="rect">
            <a:avLst/>
          </a:prstGeom>
          <a:noFill/>
        </p:spPr>
        <p:txBody>
          <a:bodyPr wrap="none" rtlCol="0">
            <a:spAutoFit/>
          </a:bodyPr>
          <a:lstStyle/>
          <a:p>
            <a:r>
              <a:rPr lang="en-CA" b="1" dirty="0">
                <a:solidFill>
                  <a:srgbClr val="002060"/>
                </a:solidFill>
              </a:rPr>
              <a:t>DECISION NODES</a:t>
            </a:r>
          </a:p>
        </p:txBody>
      </p:sp>
      <p:cxnSp>
        <p:nvCxnSpPr>
          <p:cNvPr id="11" name="Curved Connector 23">
            <a:extLst>
              <a:ext uri="{FF2B5EF4-FFF2-40B4-BE49-F238E27FC236}">
                <a16:creationId xmlns:a16="http://schemas.microsoft.com/office/drawing/2014/main" id="{ECF0DA1D-B86D-40AB-83E7-0B87C8645D9F}"/>
              </a:ext>
            </a:extLst>
          </p:cNvPr>
          <p:cNvCxnSpPr>
            <a:cxnSpLocks/>
          </p:cNvCxnSpPr>
          <p:nvPr/>
        </p:nvCxnSpPr>
        <p:spPr>
          <a:xfrm>
            <a:off x="5897129" y="4419201"/>
            <a:ext cx="1423498" cy="71252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8">
            <a:extLst>
              <a:ext uri="{FF2B5EF4-FFF2-40B4-BE49-F238E27FC236}">
                <a16:creationId xmlns:a16="http://schemas.microsoft.com/office/drawing/2014/main" id="{728E281F-82D0-4750-88EE-FDB530955386}"/>
              </a:ext>
            </a:extLst>
          </p:cNvPr>
          <p:cNvCxnSpPr>
            <a:cxnSpLocks/>
          </p:cNvCxnSpPr>
          <p:nvPr/>
        </p:nvCxnSpPr>
        <p:spPr>
          <a:xfrm>
            <a:off x="6540765" y="5590342"/>
            <a:ext cx="1000260" cy="674504"/>
          </a:xfrm>
          <a:prstGeom prst="curved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AF00E35-D593-40F3-8816-B57C00A22D55}"/>
              </a:ext>
            </a:extLst>
          </p:cNvPr>
          <p:cNvSpPr txBox="1"/>
          <p:nvPr/>
        </p:nvSpPr>
        <p:spPr>
          <a:xfrm>
            <a:off x="7541025" y="6228351"/>
            <a:ext cx="874663" cy="369332"/>
          </a:xfrm>
          <a:prstGeom prst="rect">
            <a:avLst/>
          </a:prstGeom>
          <a:noFill/>
        </p:spPr>
        <p:txBody>
          <a:bodyPr wrap="none" rtlCol="0">
            <a:spAutoFit/>
          </a:bodyPr>
          <a:lstStyle/>
          <a:p>
            <a:r>
              <a:rPr lang="en-CA" b="1" dirty="0">
                <a:solidFill>
                  <a:srgbClr val="002060"/>
                </a:solidFill>
              </a:rPr>
              <a:t>LEAVES</a:t>
            </a:r>
          </a:p>
        </p:txBody>
      </p:sp>
    </p:spTree>
    <p:extLst>
      <p:ext uri="{BB962C8B-B14F-4D97-AF65-F5344CB8AC3E}">
        <p14:creationId xmlns:p14="http://schemas.microsoft.com/office/powerpoint/2010/main" val="92252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82D5B0-C2BA-F2B1-59D8-42C55A8CC16A}"/>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216278" y="260454"/>
            <a:ext cx="106803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DECISION TREES ENSEMBLES</a:t>
            </a:r>
          </a:p>
        </p:txBody>
      </p:sp>
      <p:sp>
        <p:nvSpPr>
          <p:cNvPr id="7" name="Content Placeholder 6">
            <a:extLst>
              <a:ext uri="{FF2B5EF4-FFF2-40B4-BE49-F238E27FC236}">
                <a16:creationId xmlns:a16="http://schemas.microsoft.com/office/drawing/2014/main" id="{19EE5470-8D4B-4B03-AD89-91D4C0CBAF88}"/>
              </a:ext>
            </a:extLst>
          </p:cNvPr>
          <p:cNvSpPr>
            <a:spLocks noGrp="1"/>
          </p:cNvSpPr>
          <p:nvPr>
            <p:ph idx="1"/>
          </p:nvPr>
        </p:nvSpPr>
        <p:spPr>
          <a:xfrm>
            <a:off x="216278" y="1336016"/>
            <a:ext cx="10390762" cy="4351338"/>
          </a:xfrm>
        </p:spPr>
        <p:txBody>
          <a:bodyPr vert="horz" lIns="91440" tIns="45720" rIns="91440" bIns="45720" rtlCol="0">
            <a:normAutofit/>
          </a:bodyPr>
          <a:lstStyle/>
          <a:p>
            <a:pPr marL="285750" indent="-285750">
              <a:buClr>
                <a:srgbClr val="000000"/>
              </a:buClr>
            </a:pPr>
            <a:r>
              <a:rPr lang="en-CA" sz="1800" dirty="0">
                <a:solidFill>
                  <a:srgbClr val="000000"/>
                </a:solidFill>
                <a:latin typeface="Montserrat" charset="0"/>
                <a:sym typeface="Arial"/>
              </a:rPr>
              <a:t>Ensemble models that combines the predictions from all trees is built as shown below.</a:t>
            </a:r>
          </a:p>
          <a:p>
            <a:pPr marL="285750" indent="-285750">
              <a:buClr>
                <a:srgbClr val="000000"/>
              </a:buClr>
            </a:pPr>
            <a:r>
              <a:rPr lang="en-CA" sz="1800" dirty="0">
                <a:solidFill>
                  <a:srgbClr val="000000"/>
                </a:solidFill>
                <a:latin typeface="Montserrat" charset="0"/>
                <a:sym typeface="Arial"/>
              </a:rPr>
              <a:t>The prediction scores of each individual tree are summed up to get the final score. </a:t>
            </a:r>
          </a:p>
        </p:txBody>
      </p:sp>
      <p:sp>
        <p:nvSpPr>
          <p:cNvPr id="8" name="Rectangle 7">
            <a:extLst>
              <a:ext uri="{FF2B5EF4-FFF2-40B4-BE49-F238E27FC236}">
                <a16:creationId xmlns:a16="http://schemas.microsoft.com/office/drawing/2014/main" id="{F156EC89-F0DC-4A37-97B5-2E3E10934024}"/>
              </a:ext>
            </a:extLst>
          </p:cNvPr>
          <p:cNvSpPr/>
          <p:nvPr/>
        </p:nvSpPr>
        <p:spPr>
          <a:xfrm>
            <a:off x="641430" y="6108896"/>
            <a:ext cx="6837962" cy="369332"/>
          </a:xfrm>
          <a:prstGeom prst="rect">
            <a:avLst/>
          </a:prstGeom>
        </p:spPr>
        <p:txBody>
          <a:bodyPr wrap="none">
            <a:spAutoFit/>
          </a:bodyPr>
          <a:lstStyle/>
          <a:p>
            <a:r>
              <a:rPr lang="en-US" dirty="0">
                <a:hlinkClick r:id="rId3"/>
              </a:rPr>
              <a:t>Source: https://xgboost.readthedocs.io/en/latest/tutorials/model.html</a:t>
            </a:r>
            <a:endParaRPr lang="en-US" dirty="0"/>
          </a:p>
        </p:txBody>
      </p:sp>
      <p:pic>
        <p:nvPicPr>
          <p:cNvPr id="3" name="Picture 2">
            <a:extLst>
              <a:ext uri="{FF2B5EF4-FFF2-40B4-BE49-F238E27FC236}">
                <a16:creationId xmlns:a16="http://schemas.microsoft.com/office/drawing/2014/main" id="{609A2930-1706-4B6A-BCA8-895404ED12EC}"/>
              </a:ext>
            </a:extLst>
          </p:cNvPr>
          <p:cNvPicPr>
            <a:picLocks noChangeAspect="1"/>
          </p:cNvPicPr>
          <p:nvPr/>
        </p:nvPicPr>
        <p:blipFill>
          <a:blip r:embed="rId4"/>
          <a:stretch>
            <a:fillRect/>
          </a:stretch>
        </p:blipFill>
        <p:spPr>
          <a:xfrm>
            <a:off x="1166244" y="2094247"/>
            <a:ext cx="7124700" cy="3427737"/>
          </a:xfrm>
          <a:prstGeom prst="rect">
            <a:avLst/>
          </a:prstGeom>
        </p:spPr>
      </p:pic>
    </p:spTree>
    <p:extLst>
      <p:ext uri="{BB962C8B-B14F-4D97-AF65-F5344CB8AC3E}">
        <p14:creationId xmlns:p14="http://schemas.microsoft.com/office/powerpoint/2010/main" val="271591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90943" y="22098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APPENDIX</a:t>
            </a:r>
          </a:p>
        </p:txBody>
      </p:sp>
    </p:spTree>
    <p:extLst>
      <p:ext uri="{BB962C8B-B14F-4D97-AF65-F5344CB8AC3E}">
        <p14:creationId xmlns:p14="http://schemas.microsoft.com/office/powerpoint/2010/main" val="3577732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21260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XG-BOOST ALGORITHM: DEEP DIVE</a:t>
            </a:r>
          </a:p>
        </p:txBody>
      </p:sp>
    </p:spTree>
    <p:extLst>
      <p:ext uri="{BB962C8B-B14F-4D97-AF65-F5344CB8AC3E}">
        <p14:creationId xmlns:p14="http://schemas.microsoft.com/office/powerpoint/2010/main" val="22948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4DCC4D6-18AE-B835-19F0-4590522C9C91}"/>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16278" y="260454"/>
            <a:ext cx="7585714" cy="523220"/>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STEPS</a:t>
            </a:r>
          </a:p>
        </p:txBody>
      </p:sp>
      <p:sp>
        <p:nvSpPr>
          <p:cNvPr id="58" name="Content Placeholder 2">
            <a:extLst>
              <a:ext uri="{FF2B5EF4-FFF2-40B4-BE49-F238E27FC236}">
                <a16:creationId xmlns:a16="http://schemas.microsoft.com/office/drawing/2014/main" id="{22DB39B5-02D2-4987-8375-3E5DBC89DEBC}"/>
              </a:ext>
            </a:extLst>
          </p:cNvPr>
          <p:cNvSpPr txBox="1">
            <a:spLocks/>
          </p:cNvSpPr>
          <p:nvPr/>
        </p:nvSpPr>
        <p:spPr>
          <a:xfrm>
            <a:off x="392767" y="1262562"/>
            <a:ext cx="1140646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CA" sz="1800" dirty="0"/>
          </a:p>
        </p:txBody>
      </p:sp>
      <p:sp>
        <p:nvSpPr>
          <p:cNvPr id="2" name="Rectangle: Rounded Corners 1">
            <a:extLst>
              <a:ext uri="{FF2B5EF4-FFF2-40B4-BE49-F238E27FC236}">
                <a16:creationId xmlns:a16="http://schemas.microsoft.com/office/drawing/2014/main" id="{115FC373-F118-48B0-894F-F6830166899A}"/>
              </a:ext>
            </a:extLst>
          </p:cNvPr>
          <p:cNvSpPr/>
          <p:nvPr/>
        </p:nvSpPr>
        <p:spPr>
          <a:xfrm>
            <a:off x="353384" y="4509043"/>
            <a:ext cx="1914532" cy="1066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600" dirty="0">
                <a:solidFill>
                  <a:schemeClr val="tx1"/>
                </a:solidFill>
              </a:rPr>
              <a:t>INITIAL MODEL (STARTING POINT)</a:t>
            </a:r>
            <a:endParaRPr lang="en-US" sz="1600" dirty="0">
              <a:solidFill>
                <a:schemeClr val="tx1"/>
              </a:solidFill>
            </a:endParaRPr>
          </a:p>
        </p:txBody>
      </p:sp>
      <p:sp>
        <p:nvSpPr>
          <p:cNvPr id="3" name="Arrow: Right 2">
            <a:extLst>
              <a:ext uri="{FF2B5EF4-FFF2-40B4-BE49-F238E27FC236}">
                <a16:creationId xmlns:a16="http://schemas.microsoft.com/office/drawing/2014/main" id="{C8450EFB-72C5-4002-9102-E478302FD2BB}"/>
              </a:ext>
            </a:extLst>
          </p:cNvPr>
          <p:cNvSpPr/>
          <p:nvPr/>
        </p:nvSpPr>
        <p:spPr>
          <a:xfrm>
            <a:off x="2309534" y="4843073"/>
            <a:ext cx="645814" cy="36195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5" name="Rectangle: Rounded Corners 24">
            <a:extLst>
              <a:ext uri="{FF2B5EF4-FFF2-40B4-BE49-F238E27FC236}">
                <a16:creationId xmlns:a16="http://schemas.microsoft.com/office/drawing/2014/main" id="{28A6E926-7B65-4831-86B6-81F123572A55}"/>
              </a:ext>
            </a:extLst>
          </p:cNvPr>
          <p:cNvSpPr/>
          <p:nvPr/>
        </p:nvSpPr>
        <p:spPr>
          <a:xfrm>
            <a:off x="2997470" y="4509043"/>
            <a:ext cx="2094175" cy="1066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600" dirty="0">
                <a:solidFill>
                  <a:schemeClr val="tx1"/>
                </a:solidFill>
              </a:rPr>
              <a:t>CALCULATE THE ERRORS BASED ON THE PREVIOUS MODEL (RESIDUALS)</a:t>
            </a:r>
            <a:endParaRPr lang="en-US" sz="1600" dirty="0">
              <a:solidFill>
                <a:schemeClr val="tx1"/>
              </a:solidFill>
            </a:endParaRPr>
          </a:p>
        </p:txBody>
      </p:sp>
      <p:sp>
        <p:nvSpPr>
          <p:cNvPr id="26" name="Arrow: Right 25">
            <a:extLst>
              <a:ext uri="{FF2B5EF4-FFF2-40B4-BE49-F238E27FC236}">
                <a16:creationId xmlns:a16="http://schemas.microsoft.com/office/drawing/2014/main" id="{EDED0C59-7333-4715-A2B6-98F71054E8A6}"/>
              </a:ext>
            </a:extLst>
          </p:cNvPr>
          <p:cNvSpPr/>
          <p:nvPr/>
        </p:nvSpPr>
        <p:spPr>
          <a:xfrm rot="18802579">
            <a:off x="4977256" y="3929937"/>
            <a:ext cx="1103161" cy="39201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27" name="Rectangle: Rounded Corners 26">
            <a:extLst>
              <a:ext uri="{FF2B5EF4-FFF2-40B4-BE49-F238E27FC236}">
                <a16:creationId xmlns:a16="http://schemas.microsoft.com/office/drawing/2014/main" id="{8D76AF25-DE8D-4B34-A610-43C60FCA8206}"/>
              </a:ext>
            </a:extLst>
          </p:cNvPr>
          <p:cNvSpPr/>
          <p:nvPr/>
        </p:nvSpPr>
        <p:spPr>
          <a:xfrm>
            <a:off x="5935624" y="3434576"/>
            <a:ext cx="2886075" cy="1066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600" dirty="0">
                <a:solidFill>
                  <a:schemeClr val="tx1"/>
                </a:solidFill>
              </a:rPr>
              <a:t>BUILD A MODEL TO PREDICT THOSE ERRORS</a:t>
            </a:r>
            <a:endParaRPr lang="en-US" sz="1600" dirty="0">
              <a:solidFill>
                <a:schemeClr val="tx1"/>
              </a:solidFill>
            </a:endParaRPr>
          </a:p>
        </p:txBody>
      </p:sp>
      <p:sp>
        <p:nvSpPr>
          <p:cNvPr id="29" name="Rectangle: Rounded Corners 28">
            <a:extLst>
              <a:ext uri="{FF2B5EF4-FFF2-40B4-BE49-F238E27FC236}">
                <a16:creationId xmlns:a16="http://schemas.microsoft.com/office/drawing/2014/main" id="{8E505659-4915-477A-B979-EC0ED977298B}"/>
              </a:ext>
            </a:extLst>
          </p:cNvPr>
          <p:cNvSpPr/>
          <p:nvPr/>
        </p:nvSpPr>
        <p:spPr>
          <a:xfrm>
            <a:off x="5935623" y="5596731"/>
            <a:ext cx="2886075" cy="10668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600" dirty="0">
                <a:solidFill>
                  <a:schemeClr val="tx1"/>
                </a:solidFill>
              </a:rPr>
              <a:t>ADD LAST MODEL TO THE ENSEMBLE</a:t>
            </a:r>
            <a:endParaRPr lang="en-US" sz="1600" dirty="0">
              <a:solidFill>
                <a:schemeClr val="tx1"/>
              </a:solidFill>
            </a:endParaRPr>
          </a:p>
        </p:txBody>
      </p:sp>
      <p:sp>
        <p:nvSpPr>
          <p:cNvPr id="30" name="Arrow: Right 29">
            <a:extLst>
              <a:ext uri="{FF2B5EF4-FFF2-40B4-BE49-F238E27FC236}">
                <a16:creationId xmlns:a16="http://schemas.microsoft.com/office/drawing/2014/main" id="{E423E793-2856-45F0-A221-3D1417E5FA7D}"/>
              </a:ext>
            </a:extLst>
          </p:cNvPr>
          <p:cNvSpPr/>
          <p:nvPr/>
        </p:nvSpPr>
        <p:spPr>
          <a:xfrm rot="12929280">
            <a:off x="4821139" y="5821871"/>
            <a:ext cx="1103161" cy="39201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5DD010BA-6E17-499E-B549-91D850BD4936}"/>
              </a:ext>
            </a:extLst>
          </p:cNvPr>
          <p:cNvSpPr/>
          <p:nvPr/>
        </p:nvSpPr>
        <p:spPr>
          <a:xfrm>
            <a:off x="8904934" y="3726583"/>
            <a:ext cx="1042573" cy="2600325"/>
          </a:xfrm>
          <a:prstGeom prst="curved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33" name="Content Placeholder 2">
            <a:extLst>
              <a:ext uri="{FF2B5EF4-FFF2-40B4-BE49-F238E27FC236}">
                <a16:creationId xmlns:a16="http://schemas.microsoft.com/office/drawing/2014/main" id="{E21E9B10-3AFB-41B9-A31D-6C73F73CECDB}"/>
              </a:ext>
            </a:extLst>
          </p:cNvPr>
          <p:cNvSpPr txBox="1">
            <a:spLocks/>
          </p:cNvSpPr>
          <p:nvPr/>
        </p:nvSpPr>
        <p:spPr>
          <a:xfrm>
            <a:off x="113672" y="1079618"/>
            <a:ext cx="11865667" cy="26978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err="1">
                <a:latin typeface="Montserrat" charset="0"/>
                <a:ea typeface="Montserrat" charset="0"/>
                <a:cs typeface="Montserrat" charset="0"/>
              </a:rPr>
              <a:t>XGBoost</a:t>
            </a:r>
            <a:r>
              <a:rPr lang="en-CA" sz="1800" dirty="0">
                <a:latin typeface="Montserrat" charset="0"/>
                <a:ea typeface="Montserrat" charset="0"/>
                <a:cs typeface="Montserrat" charset="0"/>
              </a:rPr>
              <a:t> repeatedly builds new models and combine them into an ensemble model </a:t>
            </a:r>
          </a:p>
          <a:p>
            <a:pPr marL="285750" indent="-285750" algn="l">
              <a:buFont typeface="Arial" panose="020B0604020202020204" pitchFamily="34" charset="0"/>
              <a:buChar char="•"/>
            </a:pPr>
            <a:r>
              <a:rPr lang="en-CA" sz="1800" dirty="0">
                <a:latin typeface="Montserrat" charset="0"/>
              </a:rPr>
              <a:t>Initially build the first model and calculate the error for each observation in the dataset </a:t>
            </a:r>
          </a:p>
          <a:p>
            <a:pPr marL="285750" indent="-285750" algn="l">
              <a:buFont typeface="Arial" panose="020B0604020202020204" pitchFamily="34" charset="0"/>
              <a:buChar char="•"/>
            </a:pPr>
            <a:r>
              <a:rPr lang="en-CA" sz="1800" dirty="0">
                <a:latin typeface="Montserrat" charset="0"/>
              </a:rPr>
              <a:t>Then you build a new model to predict those residuals (errors)</a:t>
            </a:r>
          </a:p>
          <a:p>
            <a:pPr marL="285750" indent="-285750" algn="l">
              <a:buFont typeface="Arial" panose="020B0604020202020204" pitchFamily="34" charset="0"/>
              <a:buChar char="•"/>
            </a:pPr>
            <a:r>
              <a:rPr lang="en-CA" sz="1800" dirty="0">
                <a:latin typeface="Montserrat" charset="0"/>
              </a:rPr>
              <a:t>Then you add prediction from this model to the ensemble of models</a:t>
            </a:r>
          </a:p>
          <a:p>
            <a:pPr marL="285750" indent="-285750" algn="l">
              <a:buFont typeface="Arial" panose="020B0604020202020204" pitchFamily="34" charset="0"/>
              <a:buChar char="•"/>
            </a:pPr>
            <a:r>
              <a:rPr lang="en-CA" sz="1800" dirty="0">
                <a:latin typeface="Montserrat" charset="0"/>
              </a:rPr>
              <a:t> </a:t>
            </a:r>
            <a:r>
              <a:rPr lang="en-CA" sz="1800" dirty="0" err="1">
                <a:latin typeface="Montserrat" charset="0"/>
              </a:rPr>
              <a:t>XGboost</a:t>
            </a:r>
            <a:r>
              <a:rPr lang="en-CA" sz="1800" dirty="0">
                <a:latin typeface="Montserrat" charset="0"/>
              </a:rPr>
              <a:t> is superior compared to gradient boosting algorithm since it offers a good balance between bias and variance (Gradient boosting only optimized for the variance so tend to overfit training data while </a:t>
            </a:r>
            <a:r>
              <a:rPr lang="en-CA" sz="1800" dirty="0" err="1">
                <a:latin typeface="Montserrat" charset="0"/>
              </a:rPr>
              <a:t>XGboost</a:t>
            </a:r>
            <a:r>
              <a:rPr lang="en-CA" sz="1800" dirty="0">
                <a:latin typeface="Montserrat" charset="0"/>
              </a:rPr>
              <a:t> offers regularization terms that can improve model generalization). </a:t>
            </a: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p>
        </p:txBody>
      </p:sp>
    </p:spTree>
    <p:extLst>
      <p:ext uri="{BB962C8B-B14F-4D97-AF65-F5344CB8AC3E}">
        <p14:creationId xmlns:p14="http://schemas.microsoft.com/office/powerpoint/2010/main" val="91398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8437A6A9-74D2-A7D8-8528-51FA9C778C87}"/>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75329" y="266456"/>
            <a:ext cx="116328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18" name="Rectangle: Rounded Corners 17">
            <a:extLst>
              <a:ext uri="{FF2B5EF4-FFF2-40B4-BE49-F238E27FC236}">
                <a16:creationId xmlns:a16="http://schemas.microsoft.com/office/drawing/2014/main" id="{ED4862A6-7CAF-4749-8D49-578D591D73F2}"/>
              </a:ext>
            </a:extLst>
          </p:cNvPr>
          <p:cNvSpPr/>
          <p:nvPr/>
        </p:nvSpPr>
        <p:spPr>
          <a:xfrm>
            <a:off x="5038027" y="1234491"/>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20" name="Straight Arrow Connector 19">
            <a:extLst>
              <a:ext uri="{FF2B5EF4-FFF2-40B4-BE49-F238E27FC236}">
                <a16:creationId xmlns:a16="http://schemas.microsoft.com/office/drawing/2014/main" id="{37254D08-A56B-43E4-AE25-96264F1F831B}"/>
              </a:ext>
            </a:extLst>
          </p:cNvPr>
          <p:cNvCxnSpPr>
            <a:cxnSpLocks/>
            <a:stCxn id="18" idx="2"/>
            <a:endCxn id="22" idx="0"/>
          </p:cNvCxnSpPr>
          <p:nvPr/>
        </p:nvCxnSpPr>
        <p:spPr>
          <a:xfrm flipH="1">
            <a:off x="4878444" y="1583686"/>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822911-0736-4B47-8D72-A884BEA31E0F}"/>
              </a:ext>
            </a:extLst>
          </p:cNvPr>
          <p:cNvCxnSpPr>
            <a:cxnSpLocks/>
            <a:stCxn id="18" idx="2"/>
            <a:endCxn id="23" idx="0"/>
          </p:cNvCxnSpPr>
          <p:nvPr/>
        </p:nvCxnSpPr>
        <p:spPr>
          <a:xfrm>
            <a:off x="5567920" y="1583686"/>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456E2C5-ECAB-477F-870E-EB1D6E2DEE7B}"/>
              </a:ext>
            </a:extLst>
          </p:cNvPr>
          <p:cNvSpPr/>
          <p:nvPr/>
        </p:nvSpPr>
        <p:spPr>
          <a:xfrm>
            <a:off x="4255311" y="1925287"/>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23" name="Rectangle: Rounded Corners 22">
            <a:extLst>
              <a:ext uri="{FF2B5EF4-FFF2-40B4-BE49-F238E27FC236}">
                <a16:creationId xmlns:a16="http://schemas.microsoft.com/office/drawing/2014/main" id="{B07264C3-7293-47FF-82AA-E828C325B96D}"/>
              </a:ext>
            </a:extLst>
          </p:cNvPr>
          <p:cNvSpPr/>
          <p:nvPr/>
        </p:nvSpPr>
        <p:spPr>
          <a:xfrm>
            <a:off x="5738624" y="1925287"/>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24" name="Straight Arrow Connector 23">
            <a:extLst>
              <a:ext uri="{FF2B5EF4-FFF2-40B4-BE49-F238E27FC236}">
                <a16:creationId xmlns:a16="http://schemas.microsoft.com/office/drawing/2014/main" id="{799780D8-1614-4F3E-9B77-232089AA51CA}"/>
              </a:ext>
            </a:extLst>
          </p:cNvPr>
          <p:cNvCxnSpPr>
            <a:cxnSpLocks/>
          </p:cNvCxnSpPr>
          <p:nvPr/>
        </p:nvCxnSpPr>
        <p:spPr>
          <a:xfrm flipH="1">
            <a:off x="5926106" y="227696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0ADE5B-2F01-44D5-A7E6-3BECB0A9C0C1}"/>
              </a:ext>
            </a:extLst>
          </p:cNvPr>
          <p:cNvCxnSpPr>
            <a:cxnSpLocks/>
          </p:cNvCxnSpPr>
          <p:nvPr/>
        </p:nvCxnSpPr>
        <p:spPr>
          <a:xfrm>
            <a:off x="6350636" y="227696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FB43CD-73C5-4B89-B05C-93952509D95B}"/>
              </a:ext>
            </a:extLst>
          </p:cNvPr>
          <p:cNvCxnSpPr>
            <a:cxnSpLocks/>
            <a:endCxn id="28" idx="0"/>
          </p:cNvCxnSpPr>
          <p:nvPr/>
        </p:nvCxnSpPr>
        <p:spPr>
          <a:xfrm flipH="1">
            <a:off x="4193841" y="227696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DD7A49-38D7-4425-A162-E1BA1762A890}"/>
              </a:ext>
            </a:extLst>
          </p:cNvPr>
          <p:cNvCxnSpPr>
            <a:cxnSpLocks/>
            <a:endCxn id="29" idx="0"/>
          </p:cNvCxnSpPr>
          <p:nvPr/>
        </p:nvCxnSpPr>
        <p:spPr>
          <a:xfrm>
            <a:off x="4618371" y="227696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5B37046-FE7E-471E-B6E6-656DDA00BBA2}"/>
              </a:ext>
            </a:extLst>
          </p:cNvPr>
          <p:cNvSpPr/>
          <p:nvPr/>
        </p:nvSpPr>
        <p:spPr>
          <a:xfrm>
            <a:off x="3835654" y="261856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29" name="Rectangle: Rounded Corners 28">
            <a:extLst>
              <a:ext uri="{FF2B5EF4-FFF2-40B4-BE49-F238E27FC236}">
                <a16:creationId xmlns:a16="http://schemas.microsoft.com/office/drawing/2014/main" id="{65BD9D4B-8EEC-4CA6-B348-6A5E0C63144C}"/>
              </a:ext>
            </a:extLst>
          </p:cNvPr>
          <p:cNvSpPr/>
          <p:nvPr/>
        </p:nvSpPr>
        <p:spPr>
          <a:xfrm>
            <a:off x="4789076" y="261856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30" name="Rectangle: Rounded Corners 29">
            <a:extLst>
              <a:ext uri="{FF2B5EF4-FFF2-40B4-BE49-F238E27FC236}">
                <a16:creationId xmlns:a16="http://schemas.microsoft.com/office/drawing/2014/main" id="{6F738A5D-1F36-4043-B437-CB167106D54C}"/>
              </a:ext>
            </a:extLst>
          </p:cNvPr>
          <p:cNvSpPr/>
          <p:nvPr/>
        </p:nvSpPr>
        <p:spPr>
          <a:xfrm>
            <a:off x="5567919" y="2637731"/>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31" name="Rectangle: Rounded Corners 30">
            <a:extLst>
              <a:ext uri="{FF2B5EF4-FFF2-40B4-BE49-F238E27FC236}">
                <a16:creationId xmlns:a16="http://schemas.microsoft.com/office/drawing/2014/main" id="{9CA2C4C8-F126-47CE-9221-ACA3F6728738}"/>
              </a:ext>
            </a:extLst>
          </p:cNvPr>
          <p:cNvSpPr/>
          <p:nvPr/>
        </p:nvSpPr>
        <p:spPr>
          <a:xfrm>
            <a:off x="6521341" y="2637731"/>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32" name="TextBox 31">
            <a:extLst>
              <a:ext uri="{FF2B5EF4-FFF2-40B4-BE49-F238E27FC236}">
                <a16:creationId xmlns:a16="http://schemas.microsoft.com/office/drawing/2014/main" id="{89FC4D44-EB5E-461F-A899-B09087189F60}"/>
              </a:ext>
            </a:extLst>
          </p:cNvPr>
          <p:cNvSpPr txBox="1"/>
          <p:nvPr/>
        </p:nvSpPr>
        <p:spPr>
          <a:xfrm>
            <a:off x="4101124" y="2258977"/>
            <a:ext cx="296876" cy="369332"/>
          </a:xfrm>
          <a:prstGeom prst="rect">
            <a:avLst/>
          </a:prstGeom>
          <a:noFill/>
        </p:spPr>
        <p:txBody>
          <a:bodyPr wrap="none" rtlCol="0">
            <a:spAutoFit/>
          </a:bodyPr>
          <a:lstStyle/>
          <a:p>
            <a:r>
              <a:rPr lang="en-CA" dirty="0"/>
              <a:t>Y</a:t>
            </a:r>
            <a:endParaRPr lang="en-US" dirty="0"/>
          </a:p>
        </p:txBody>
      </p:sp>
      <p:sp>
        <p:nvSpPr>
          <p:cNvPr id="33" name="TextBox 32">
            <a:extLst>
              <a:ext uri="{FF2B5EF4-FFF2-40B4-BE49-F238E27FC236}">
                <a16:creationId xmlns:a16="http://schemas.microsoft.com/office/drawing/2014/main" id="{23E41B2A-40DA-4EAC-8965-47E29C11B4A1}"/>
              </a:ext>
            </a:extLst>
          </p:cNvPr>
          <p:cNvSpPr txBox="1"/>
          <p:nvPr/>
        </p:nvSpPr>
        <p:spPr>
          <a:xfrm>
            <a:off x="4894773" y="1555667"/>
            <a:ext cx="296876" cy="369332"/>
          </a:xfrm>
          <a:prstGeom prst="rect">
            <a:avLst/>
          </a:prstGeom>
          <a:noFill/>
        </p:spPr>
        <p:txBody>
          <a:bodyPr wrap="none" rtlCol="0">
            <a:spAutoFit/>
          </a:bodyPr>
          <a:lstStyle/>
          <a:p>
            <a:r>
              <a:rPr lang="en-CA" dirty="0"/>
              <a:t>Y</a:t>
            </a:r>
            <a:endParaRPr lang="en-US" dirty="0"/>
          </a:p>
        </p:txBody>
      </p:sp>
      <p:sp>
        <p:nvSpPr>
          <p:cNvPr id="34" name="TextBox 33">
            <a:extLst>
              <a:ext uri="{FF2B5EF4-FFF2-40B4-BE49-F238E27FC236}">
                <a16:creationId xmlns:a16="http://schemas.microsoft.com/office/drawing/2014/main" id="{F2604D73-301A-4D89-827A-879312A52754}"/>
              </a:ext>
            </a:extLst>
          </p:cNvPr>
          <p:cNvSpPr txBox="1"/>
          <p:nvPr/>
        </p:nvSpPr>
        <p:spPr>
          <a:xfrm>
            <a:off x="6007305" y="1555667"/>
            <a:ext cx="333746" cy="369332"/>
          </a:xfrm>
          <a:prstGeom prst="rect">
            <a:avLst/>
          </a:prstGeom>
          <a:noFill/>
        </p:spPr>
        <p:txBody>
          <a:bodyPr wrap="none" rtlCol="0">
            <a:spAutoFit/>
          </a:bodyPr>
          <a:lstStyle/>
          <a:p>
            <a:r>
              <a:rPr lang="en-CA" dirty="0"/>
              <a:t>N</a:t>
            </a:r>
            <a:endParaRPr lang="en-US" dirty="0"/>
          </a:p>
        </p:txBody>
      </p:sp>
      <p:sp>
        <p:nvSpPr>
          <p:cNvPr id="35" name="TextBox 34">
            <a:extLst>
              <a:ext uri="{FF2B5EF4-FFF2-40B4-BE49-F238E27FC236}">
                <a16:creationId xmlns:a16="http://schemas.microsoft.com/office/drawing/2014/main" id="{172573F2-FF3C-4212-9107-6C78BC37B6AC}"/>
              </a:ext>
            </a:extLst>
          </p:cNvPr>
          <p:cNvSpPr txBox="1"/>
          <p:nvPr/>
        </p:nvSpPr>
        <p:spPr>
          <a:xfrm>
            <a:off x="6720450" y="2249236"/>
            <a:ext cx="333746" cy="369332"/>
          </a:xfrm>
          <a:prstGeom prst="rect">
            <a:avLst/>
          </a:prstGeom>
          <a:noFill/>
        </p:spPr>
        <p:txBody>
          <a:bodyPr wrap="none" rtlCol="0">
            <a:spAutoFit/>
          </a:bodyPr>
          <a:lstStyle/>
          <a:p>
            <a:r>
              <a:rPr lang="en-CA" dirty="0"/>
              <a:t>N</a:t>
            </a:r>
            <a:endParaRPr lang="en-US" dirty="0"/>
          </a:p>
        </p:txBody>
      </p:sp>
      <p:sp>
        <p:nvSpPr>
          <p:cNvPr id="36" name="TextBox 35">
            <a:extLst>
              <a:ext uri="{FF2B5EF4-FFF2-40B4-BE49-F238E27FC236}">
                <a16:creationId xmlns:a16="http://schemas.microsoft.com/office/drawing/2014/main" id="{AC5FFEA5-7B6E-44E8-A181-0D9F42C412D0}"/>
              </a:ext>
            </a:extLst>
          </p:cNvPr>
          <p:cNvSpPr txBox="1"/>
          <p:nvPr/>
        </p:nvSpPr>
        <p:spPr>
          <a:xfrm>
            <a:off x="4936942" y="2231518"/>
            <a:ext cx="333746" cy="369332"/>
          </a:xfrm>
          <a:prstGeom prst="rect">
            <a:avLst/>
          </a:prstGeom>
          <a:noFill/>
        </p:spPr>
        <p:txBody>
          <a:bodyPr wrap="none" rtlCol="0">
            <a:spAutoFit/>
          </a:bodyPr>
          <a:lstStyle/>
          <a:p>
            <a:r>
              <a:rPr lang="en-CA" dirty="0"/>
              <a:t>N</a:t>
            </a:r>
            <a:endParaRPr lang="en-US" dirty="0"/>
          </a:p>
        </p:txBody>
      </p:sp>
      <p:sp>
        <p:nvSpPr>
          <p:cNvPr id="37" name="TextBox 36">
            <a:extLst>
              <a:ext uri="{FF2B5EF4-FFF2-40B4-BE49-F238E27FC236}">
                <a16:creationId xmlns:a16="http://schemas.microsoft.com/office/drawing/2014/main" id="{B82F9CAE-BEEC-4D50-B375-75A36D29006E}"/>
              </a:ext>
            </a:extLst>
          </p:cNvPr>
          <p:cNvSpPr txBox="1"/>
          <p:nvPr/>
        </p:nvSpPr>
        <p:spPr>
          <a:xfrm>
            <a:off x="5886332" y="2230576"/>
            <a:ext cx="296876" cy="369332"/>
          </a:xfrm>
          <a:prstGeom prst="rect">
            <a:avLst/>
          </a:prstGeom>
          <a:noFill/>
        </p:spPr>
        <p:txBody>
          <a:bodyPr wrap="none" rtlCol="0">
            <a:spAutoFit/>
          </a:bodyPr>
          <a:lstStyle/>
          <a:p>
            <a:r>
              <a:rPr lang="en-CA" dirty="0"/>
              <a:t>Y</a:t>
            </a:r>
            <a:endParaRPr lang="en-US" dirty="0"/>
          </a:p>
        </p:txBody>
      </p:sp>
      <p:sp>
        <p:nvSpPr>
          <p:cNvPr id="39" name="Plus Sign 38">
            <a:extLst>
              <a:ext uri="{FF2B5EF4-FFF2-40B4-BE49-F238E27FC236}">
                <a16:creationId xmlns:a16="http://schemas.microsoft.com/office/drawing/2014/main" id="{A1E8FF01-49A1-4BBE-8D5E-204940878F71}"/>
              </a:ext>
            </a:extLst>
          </p:cNvPr>
          <p:cNvSpPr/>
          <p:nvPr/>
        </p:nvSpPr>
        <p:spPr>
          <a:xfrm>
            <a:off x="1390105" y="1380119"/>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B974ED9-2B48-4AE4-B971-282A53CA2D9F}"/>
              </a:ext>
            </a:extLst>
          </p:cNvPr>
          <p:cNvSpPr/>
          <p:nvPr/>
        </p:nvSpPr>
        <p:spPr>
          <a:xfrm>
            <a:off x="175329" y="1661209"/>
            <a:ext cx="1059786" cy="51799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100" dirty="0">
                <a:solidFill>
                  <a:srgbClr val="FF0000"/>
                </a:solidFill>
              </a:rPr>
              <a:t>INITIAL GUESS (AVERAGE)</a:t>
            </a:r>
            <a:endParaRPr lang="en-US" sz="1100" dirty="0">
              <a:solidFill>
                <a:srgbClr val="FF0000"/>
              </a:solidFill>
            </a:endParaRPr>
          </a:p>
        </p:txBody>
      </p:sp>
      <p:sp>
        <p:nvSpPr>
          <p:cNvPr id="42" name="TextBox 41">
            <a:extLst>
              <a:ext uri="{FF2B5EF4-FFF2-40B4-BE49-F238E27FC236}">
                <a16:creationId xmlns:a16="http://schemas.microsoft.com/office/drawing/2014/main" id="{EEAC017F-AB0B-418B-A3D5-BE8B549064E5}"/>
              </a:ext>
            </a:extLst>
          </p:cNvPr>
          <p:cNvSpPr txBox="1"/>
          <p:nvPr/>
        </p:nvSpPr>
        <p:spPr>
          <a:xfrm>
            <a:off x="2085720" y="1702705"/>
            <a:ext cx="1881233" cy="307777"/>
          </a:xfrm>
          <a:prstGeom prst="rect">
            <a:avLst/>
          </a:prstGeom>
          <a:noFill/>
        </p:spPr>
        <p:txBody>
          <a:bodyPr wrap="square" rtlCol="0">
            <a:spAutoFit/>
          </a:bodyPr>
          <a:lstStyle/>
          <a:p>
            <a:pPr algn="ctr"/>
            <a:r>
              <a:rPr lang="en-CA" b="1" dirty="0"/>
              <a:t>Learning Rate</a:t>
            </a:r>
            <a:endParaRPr lang="en-US" b="1" dirty="0"/>
          </a:p>
        </p:txBody>
      </p:sp>
      <p:sp>
        <p:nvSpPr>
          <p:cNvPr id="43" name="Multiplication Sign 42">
            <a:extLst>
              <a:ext uri="{FF2B5EF4-FFF2-40B4-BE49-F238E27FC236}">
                <a16:creationId xmlns:a16="http://schemas.microsoft.com/office/drawing/2014/main" id="{F3251DE7-7E57-44D0-BBA8-C521C7A5E829}"/>
              </a:ext>
            </a:extLst>
          </p:cNvPr>
          <p:cNvSpPr/>
          <p:nvPr/>
        </p:nvSpPr>
        <p:spPr>
          <a:xfrm>
            <a:off x="3428950" y="1430229"/>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57239363-86F1-42CD-BF24-FADB08047D59}"/>
              </a:ext>
            </a:extLst>
          </p:cNvPr>
          <p:cNvSpPr/>
          <p:nvPr/>
        </p:nvSpPr>
        <p:spPr>
          <a:xfrm>
            <a:off x="7004564" y="3043004"/>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45" name="Straight Arrow Connector 44">
            <a:extLst>
              <a:ext uri="{FF2B5EF4-FFF2-40B4-BE49-F238E27FC236}">
                <a16:creationId xmlns:a16="http://schemas.microsoft.com/office/drawing/2014/main" id="{3979E667-786F-42DB-B94E-3D62B5106F83}"/>
              </a:ext>
            </a:extLst>
          </p:cNvPr>
          <p:cNvCxnSpPr>
            <a:cxnSpLocks/>
            <a:stCxn id="44" idx="2"/>
            <a:endCxn id="47" idx="0"/>
          </p:cNvCxnSpPr>
          <p:nvPr/>
        </p:nvCxnSpPr>
        <p:spPr>
          <a:xfrm flipH="1">
            <a:off x="6844981" y="3392199"/>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F58CF3-7382-4FC2-B1C4-B93E33AD2BBF}"/>
              </a:ext>
            </a:extLst>
          </p:cNvPr>
          <p:cNvCxnSpPr>
            <a:cxnSpLocks/>
            <a:stCxn id="44" idx="2"/>
            <a:endCxn id="48" idx="0"/>
          </p:cNvCxnSpPr>
          <p:nvPr/>
        </p:nvCxnSpPr>
        <p:spPr>
          <a:xfrm>
            <a:off x="7534457" y="3392199"/>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EBEF9416-2B87-4379-ACBA-CAA271839981}"/>
              </a:ext>
            </a:extLst>
          </p:cNvPr>
          <p:cNvSpPr/>
          <p:nvPr/>
        </p:nvSpPr>
        <p:spPr>
          <a:xfrm>
            <a:off x="6221848" y="3733800"/>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48" name="Rectangle: Rounded Corners 47">
            <a:extLst>
              <a:ext uri="{FF2B5EF4-FFF2-40B4-BE49-F238E27FC236}">
                <a16:creationId xmlns:a16="http://schemas.microsoft.com/office/drawing/2014/main" id="{0AB115C5-5809-4C81-AD76-7B8A045839C9}"/>
              </a:ext>
            </a:extLst>
          </p:cNvPr>
          <p:cNvSpPr/>
          <p:nvPr/>
        </p:nvSpPr>
        <p:spPr>
          <a:xfrm>
            <a:off x="7705161" y="3733800"/>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51" name="Straight Arrow Connector 50">
            <a:extLst>
              <a:ext uri="{FF2B5EF4-FFF2-40B4-BE49-F238E27FC236}">
                <a16:creationId xmlns:a16="http://schemas.microsoft.com/office/drawing/2014/main" id="{1BAA26A3-03B5-4620-AD90-A9F6BA987D60}"/>
              </a:ext>
            </a:extLst>
          </p:cNvPr>
          <p:cNvCxnSpPr>
            <a:cxnSpLocks/>
          </p:cNvCxnSpPr>
          <p:nvPr/>
        </p:nvCxnSpPr>
        <p:spPr>
          <a:xfrm flipH="1">
            <a:off x="7892643" y="4085479"/>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6FCF78-1C23-402C-9C82-43CEBFA2240D}"/>
              </a:ext>
            </a:extLst>
          </p:cNvPr>
          <p:cNvCxnSpPr>
            <a:cxnSpLocks/>
          </p:cNvCxnSpPr>
          <p:nvPr/>
        </p:nvCxnSpPr>
        <p:spPr>
          <a:xfrm>
            <a:off x="8317173" y="4085479"/>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96A887-943B-4696-BE84-8BDF78EFC4D2}"/>
              </a:ext>
            </a:extLst>
          </p:cNvPr>
          <p:cNvCxnSpPr>
            <a:cxnSpLocks/>
            <a:endCxn id="55" idx="0"/>
          </p:cNvCxnSpPr>
          <p:nvPr/>
        </p:nvCxnSpPr>
        <p:spPr>
          <a:xfrm flipH="1">
            <a:off x="6160378" y="4085479"/>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1680D2-03EE-44EE-90A2-C9DFE776D72E}"/>
              </a:ext>
            </a:extLst>
          </p:cNvPr>
          <p:cNvCxnSpPr>
            <a:cxnSpLocks/>
            <a:endCxn id="56" idx="0"/>
          </p:cNvCxnSpPr>
          <p:nvPr/>
        </p:nvCxnSpPr>
        <p:spPr>
          <a:xfrm>
            <a:off x="6584908" y="4085479"/>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0E25343-51D7-4DE8-BD90-8BBC1B596419}"/>
              </a:ext>
            </a:extLst>
          </p:cNvPr>
          <p:cNvSpPr/>
          <p:nvPr/>
        </p:nvSpPr>
        <p:spPr>
          <a:xfrm>
            <a:off x="5802191" y="4427081"/>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56" name="Rectangle: Rounded Corners 55">
            <a:extLst>
              <a:ext uri="{FF2B5EF4-FFF2-40B4-BE49-F238E27FC236}">
                <a16:creationId xmlns:a16="http://schemas.microsoft.com/office/drawing/2014/main" id="{CBB06D7F-B42C-4DB0-801F-B28C31FB37D2}"/>
              </a:ext>
            </a:extLst>
          </p:cNvPr>
          <p:cNvSpPr/>
          <p:nvPr/>
        </p:nvSpPr>
        <p:spPr>
          <a:xfrm>
            <a:off x="6755613" y="4427081"/>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7" name="Rectangle: Rounded Corners 56">
            <a:extLst>
              <a:ext uri="{FF2B5EF4-FFF2-40B4-BE49-F238E27FC236}">
                <a16:creationId xmlns:a16="http://schemas.microsoft.com/office/drawing/2014/main" id="{493180B4-2CD5-4ACD-B056-B1C82879243B}"/>
              </a:ext>
            </a:extLst>
          </p:cNvPr>
          <p:cNvSpPr/>
          <p:nvPr/>
        </p:nvSpPr>
        <p:spPr>
          <a:xfrm>
            <a:off x="7534456" y="4446244"/>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58" name="Rectangle: Rounded Corners 57">
            <a:extLst>
              <a:ext uri="{FF2B5EF4-FFF2-40B4-BE49-F238E27FC236}">
                <a16:creationId xmlns:a16="http://schemas.microsoft.com/office/drawing/2014/main" id="{E659D57C-372B-43C9-9420-D86D55D3126A}"/>
              </a:ext>
            </a:extLst>
          </p:cNvPr>
          <p:cNvSpPr/>
          <p:nvPr/>
        </p:nvSpPr>
        <p:spPr>
          <a:xfrm>
            <a:off x="8487878" y="4446244"/>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9" name="TextBox 58">
            <a:extLst>
              <a:ext uri="{FF2B5EF4-FFF2-40B4-BE49-F238E27FC236}">
                <a16:creationId xmlns:a16="http://schemas.microsoft.com/office/drawing/2014/main" id="{F1AAEE89-6E66-4907-B260-7E2B85A91C1F}"/>
              </a:ext>
            </a:extLst>
          </p:cNvPr>
          <p:cNvSpPr txBox="1"/>
          <p:nvPr/>
        </p:nvSpPr>
        <p:spPr>
          <a:xfrm>
            <a:off x="6067661" y="4067490"/>
            <a:ext cx="296876" cy="369332"/>
          </a:xfrm>
          <a:prstGeom prst="rect">
            <a:avLst/>
          </a:prstGeom>
          <a:noFill/>
        </p:spPr>
        <p:txBody>
          <a:bodyPr wrap="none" rtlCol="0">
            <a:spAutoFit/>
          </a:bodyPr>
          <a:lstStyle/>
          <a:p>
            <a:r>
              <a:rPr lang="en-CA" dirty="0"/>
              <a:t>Y</a:t>
            </a:r>
            <a:endParaRPr lang="en-US" dirty="0"/>
          </a:p>
        </p:txBody>
      </p:sp>
      <p:sp>
        <p:nvSpPr>
          <p:cNvPr id="60" name="TextBox 59">
            <a:extLst>
              <a:ext uri="{FF2B5EF4-FFF2-40B4-BE49-F238E27FC236}">
                <a16:creationId xmlns:a16="http://schemas.microsoft.com/office/drawing/2014/main" id="{5FF94438-8496-4257-9E88-612E595F4AB3}"/>
              </a:ext>
            </a:extLst>
          </p:cNvPr>
          <p:cNvSpPr txBox="1"/>
          <p:nvPr/>
        </p:nvSpPr>
        <p:spPr>
          <a:xfrm>
            <a:off x="6861310" y="3364180"/>
            <a:ext cx="296876" cy="369332"/>
          </a:xfrm>
          <a:prstGeom prst="rect">
            <a:avLst/>
          </a:prstGeom>
          <a:noFill/>
        </p:spPr>
        <p:txBody>
          <a:bodyPr wrap="none" rtlCol="0">
            <a:spAutoFit/>
          </a:bodyPr>
          <a:lstStyle/>
          <a:p>
            <a:r>
              <a:rPr lang="en-CA" dirty="0"/>
              <a:t>Y</a:t>
            </a:r>
            <a:endParaRPr lang="en-US" dirty="0"/>
          </a:p>
        </p:txBody>
      </p:sp>
      <p:sp>
        <p:nvSpPr>
          <p:cNvPr id="61" name="TextBox 60">
            <a:extLst>
              <a:ext uri="{FF2B5EF4-FFF2-40B4-BE49-F238E27FC236}">
                <a16:creationId xmlns:a16="http://schemas.microsoft.com/office/drawing/2014/main" id="{9924DD1D-3067-4470-9941-3611EA37017F}"/>
              </a:ext>
            </a:extLst>
          </p:cNvPr>
          <p:cNvSpPr txBox="1"/>
          <p:nvPr/>
        </p:nvSpPr>
        <p:spPr>
          <a:xfrm>
            <a:off x="7973842" y="3364180"/>
            <a:ext cx="333746" cy="369332"/>
          </a:xfrm>
          <a:prstGeom prst="rect">
            <a:avLst/>
          </a:prstGeom>
          <a:noFill/>
        </p:spPr>
        <p:txBody>
          <a:bodyPr wrap="none" rtlCol="0">
            <a:spAutoFit/>
          </a:bodyPr>
          <a:lstStyle/>
          <a:p>
            <a:r>
              <a:rPr lang="en-CA" dirty="0"/>
              <a:t>N</a:t>
            </a:r>
            <a:endParaRPr lang="en-US" dirty="0"/>
          </a:p>
        </p:txBody>
      </p:sp>
      <p:sp>
        <p:nvSpPr>
          <p:cNvPr id="64" name="TextBox 63">
            <a:extLst>
              <a:ext uri="{FF2B5EF4-FFF2-40B4-BE49-F238E27FC236}">
                <a16:creationId xmlns:a16="http://schemas.microsoft.com/office/drawing/2014/main" id="{B81472E8-C8A5-4577-AD6C-2D257B7486CC}"/>
              </a:ext>
            </a:extLst>
          </p:cNvPr>
          <p:cNvSpPr txBox="1"/>
          <p:nvPr/>
        </p:nvSpPr>
        <p:spPr>
          <a:xfrm>
            <a:off x="8686987" y="4057749"/>
            <a:ext cx="333746" cy="369332"/>
          </a:xfrm>
          <a:prstGeom prst="rect">
            <a:avLst/>
          </a:prstGeom>
          <a:noFill/>
        </p:spPr>
        <p:txBody>
          <a:bodyPr wrap="none" rtlCol="0">
            <a:spAutoFit/>
          </a:bodyPr>
          <a:lstStyle/>
          <a:p>
            <a:r>
              <a:rPr lang="en-CA" dirty="0"/>
              <a:t>N</a:t>
            </a:r>
            <a:endParaRPr lang="en-US" dirty="0"/>
          </a:p>
        </p:txBody>
      </p:sp>
      <p:sp>
        <p:nvSpPr>
          <p:cNvPr id="65" name="TextBox 64">
            <a:extLst>
              <a:ext uri="{FF2B5EF4-FFF2-40B4-BE49-F238E27FC236}">
                <a16:creationId xmlns:a16="http://schemas.microsoft.com/office/drawing/2014/main" id="{8CC33F82-E6CE-4FC2-938F-BA235033AD93}"/>
              </a:ext>
            </a:extLst>
          </p:cNvPr>
          <p:cNvSpPr txBox="1"/>
          <p:nvPr/>
        </p:nvSpPr>
        <p:spPr>
          <a:xfrm>
            <a:off x="6903479" y="4040031"/>
            <a:ext cx="333746" cy="369332"/>
          </a:xfrm>
          <a:prstGeom prst="rect">
            <a:avLst/>
          </a:prstGeom>
          <a:noFill/>
        </p:spPr>
        <p:txBody>
          <a:bodyPr wrap="none" rtlCol="0">
            <a:spAutoFit/>
          </a:bodyPr>
          <a:lstStyle/>
          <a:p>
            <a:r>
              <a:rPr lang="en-CA" dirty="0"/>
              <a:t>N</a:t>
            </a:r>
            <a:endParaRPr lang="en-US" dirty="0"/>
          </a:p>
        </p:txBody>
      </p:sp>
      <p:sp>
        <p:nvSpPr>
          <p:cNvPr id="67" name="TextBox 66">
            <a:extLst>
              <a:ext uri="{FF2B5EF4-FFF2-40B4-BE49-F238E27FC236}">
                <a16:creationId xmlns:a16="http://schemas.microsoft.com/office/drawing/2014/main" id="{77CEDFED-E733-4A6B-A59E-985312F47FBF}"/>
              </a:ext>
            </a:extLst>
          </p:cNvPr>
          <p:cNvSpPr txBox="1"/>
          <p:nvPr/>
        </p:nvSpPr>
        <p:spPr>
          <a:xfrm>
            <a:off x="7852869" y="4039089"/>
            <a:ext cx="296876" cy="369332"/>
          </a:xfrm>
          <a:prstGeom prst="rect">
            <a:avLst/>
          </a:prstGeom>
          <a:noFill/>
        </p:spPr>
        <p:txBody>
          <a:bodyPr wrap="none" rtlCol="0">
            <a:spAutoFit/>
          </a:bodyPr>
          <a:lstStyle/>
          <a:p>
            <a:r>
              <a:rPr lang="en-CA" dirty="0"/>
              <a:t>Y</a:t>
            </a:r>
            <a:endParaRPr lang="en-US" dirty="0"/>
          </a:p>
        </p:txBody>
      </p:sp>
      <p:sp>
        <p:nvSpPr>
          <p:cNvPr id="68" name="TextBox 67">
            <a:extLst>
              <a:ext uri="{FF2B5EF4-FFF2-40B4-BE49-F238E27FC236}">
                <a16:creationId xmlns:a16="http://schemas.microsoft.com/office/drawing/2014/main" id="{CC09F0F1-D6AF-43D1-AB77-CA5464D7FCF0}"/>
              </a:ext>
            </a:extLst>
          </p:cNvPr>
          <p:cNvSpPr txBox="1"/>
          <p:nvPr/>
        </p:nvSpPr>
        <p:spPr>
          <a:xfrm>
            <a:off x="3428734" y="3614113"/>
            <a:ext cx="1881233" cy="307777"/>
          </a:xfrm>
          <a:prstGeom prst="rect">
            <a:avLst/>
          </a:prstGeom>
          <a:noFill/>
        </p:spPr>
        <p:txBody>
          <a:bodyPr wrap="square" rtlCol="0">
            <a:spAutoFit/>
          </a:bodyPr>
          <a:lstStyle>
            <a:defPPr>
              <a:defRPr lang="en-US"/>
            </a:defPPr>
            <a:lvl1pPr algn="ctr">
              <a:defRPr sz="1600" b="1"/>
            </a:lvl1pPr>
          </a:lstStyle>
          <a:p>
            <a:r>
              <a:rPr lang="en-CA" sz="1400" dirty="0"/>
              <a:t>LEARNING RATE</a:t>
            </a:r>
            <a:endParaRPr lang="en-US" sz="1400" dirty="0"/>
          </a:p>
        </p:txBody>
      </p:sp>
      <p:sp>
        <p:nvSpPr>
          <p:cNvPr id="69" name="Multiplication Sign 68">
            <a:extLst>
              <a:ext uri="{FF2B5EF4-FFF2-40B4-BE49-F238E27FC236}">
                <a16:creationId xmlns:a16="http://schemas.microsoft.com/office/drawing/2014/main" id="{84F9520F-CB99-4E88-8591-A037D76547DE}"/>
              </a:ext>
            </a:extLst>
          </p:cNvPr>
          <p:cNvSpPr/>
          <p:nvPr/>
        </p:nvSpPr>
        <p:spPr>
          <a:xfrm>
            <a:off x="4953390" y="3353328"/>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C6BF0815-F1A3-4E57-82FD-ED9BDBD19F23}"/>
              </a:ext>
            </a:extLst>
          </p:cNvPr>
          <p:cNvSpPr/>
          <p:nvPr/>
        </p:nvSpPr>
        <p:spPr>
          <a:xfrm>
            <a:off x="7848750" y="4917396"/>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p>
        </p:txBody>
      </p:sp>
      <p:cxnSp>
        <p:nvCxnSpPr>
          <p:cNvPr id="71" name="Straight Arrow Connector 70">
            <a:extLst>
              <a:ext uri="{FF2B5EF4-FFF2-40B4-BE49-F238E27FC236}">
                <a16:creationId xmlns:a16="http://schemas.microsoft.com/office/drawing/2014/main" id="{3B60A329-CD12-4BBE-A2FE-8556FF25F632}"/>
              </a:ext>
            </a:extLst>
          </p:cNvPr>
          <p:cNvCxnSpPr>
            <a:cxnSpLocks/>
            <a:stCxn id="70" idx="2"/>
            <a:endCxn id="73" idx="0"/>
          </p:cNvCxnSpPr>
          <p:nvPr/>
        </p:nvCxnSpPr>
        <p:spPr>
          <a:xfrm flipH="1">
            <a:off x="7689167" y="5266591"/>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7F9238-1352-4CA3-8201-FB8C3AE30600}"/>
              </a:ext>
            </a:extLst>
          </p:cNvPr>
          <p:cNvCxnSpPr>
            <a:cxnSpLocks/>
            <a:stCxn id="70" idx="2"/>
            <a:endCxn id="74" idx="0"/>
          </p:cNvCxnSpPr>
          <p:nvPr/>
        </p:nvCxnSpPr>
        <p:spPr>
          <a:xfrm>
            <a:off x="8378643" y="5266591"/>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377D3F6F-3C2A-46A1-9759-7A59ED97F043}"/>
              </a:ext>
            </a:extLst>
          </p:cNvPr>
          <p:cNvSpPr/>
          <p:nvPr/>
        </p:nvSpPr>
        <p:spPr>
          <a:xfrm>
            <a:off x="7066034" y="5608192"/>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sp>
        <p:nvSpPr>
          <p:cNvPr id="74" name="Rectangle: Rounded Corners 73">
            <a:extLst>
              <a:ext uri="{FF2B5EF4-FFF2-40B4-BE49-F238E27FC236}">
                <a16:creationId xmlns:a16="http://schemas.microsoft.com/office/drawing/2014/main" id="{BB12CCE6-4513-4210-8C0E-82C11BDD24F1}"/>
              </a:ext>
            </a:extLst>
          </p:cNvPr>
          <p:cNvSpPr/>
          <p:nvPr/>
        </p:nvSpPr>
        <p:spPr>
          <a:xfrm>
            <a:off x="8549347" y="5608192"/>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600" dirty="0">
              <a:solidFill>
                <a:schemeClr val="bg1"/>
              </a:solidFill>
            </a:endParaRPr>
          </a:p>
        </p:txBody>
      </p:sp>
      <p:cxnSp>
        <p:nvCxnSpPr>
          <p:cNvPr id="75" name="Straight Arrow Connector 74">
            <a:extLst>
              <a:ext uri="{FF2B5EF4-FFF2-40B4-BE49-F238E27FC236}">
                <a16:creationId xmlns:a16="http://schemas.microsoft.com/office/drawing/2014/main" id="{113A7945-ACD3-4DF0-BC74-3D3F0CE660AD}"/>
              </a:ext>
            </a:extLst>
          </p:cNvPr>
          <p:cNvCxnSpPr>
            <a:cxnSpLocks/>
          </p:cNvCxnSpPr>
          <p:nvPr/>
        </p:nvCxnSpPr>
        <p:spPr>
          <a:xfrm flipH="1">
            <a:off x="8736829" y="59598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8D33846-18A6-4BD1-B392-D5D9B1FB30CC}"/>
              </a:ext>
            </a:extLst>
          </p:cNvPr>
          <p:cNvCxnSpPr>
            <a:cxnSpLocks/>
          </p:cNvCxnSpPr>
          <p:nvPr/>
        </p:nvCxnSpPr>
        <p:spPr>
          <a:xfrm>
            <a:off x="9161359" y="59598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062650-9B5F-4EAC-832A-DE398C895EB7}"/>
              </a:ext>
            </a:extLst>
          </p:cNvPr>
          <p:cNvCxnSpPr>
            <a:cxnSpLocks/>
            <a:endCxn id="79" idx="0"/>
          </p:cNvCxnSpPr>
          <p:nvPr/>
        </p:nvCxnSpPr>
        <p:spPr>
          <a:xfrm flipH="1">
            <a:off x="7004564" y="59598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2A902-07D8-491C-A6FA-4D59CA1B09C3}"/>
              </a:ext>
            </a:extLst>
          </p:cNvPr>
          <p:cNvCxnSpPr>
            <a:cxnSpLocks/>
            <a:endCxn id="80" idx="0"/>
          </p:cNvCxnSpPr>
          <p:nvPr/>
        </p:nvCxnSpPr>
        <p:spPr>
          <a:xfrm>
            <a:off x="7429094" y="59598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888EB103-1B62-4095-8A83-0741D409BFBB}"/>
              </a:ext>
            </a:extLst>
          </p:cNvPr>
          <p:cNvSpPr/>
          <p:nvPr/>
        </p:nvSpPr>
        <p:spPr>
          <a:xfrm>
            <a:off x="6646377" y="6301473"/>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80" name="Rectangle: Rounded Corners 79">
            <a:extLst>
              <a:ext uri="{FF2B5EF4-FFF2-40B4-BE49-F238E27FC236}">
                <a16:creationId xmlns:a16="http://schemas.microsoft.com/office/drawing/2014/main" id="{CCDB3A9A-D0CA-4086-BD2D-E5947700A174}"/>
              </a:ext>
            </a:extLst>
          </p:cNvPr>
          <p:cNvSpPr/>
          <p:nvPr/>
        </p:nvSpPr>
        <p:spPr>
          <a:xfrm>
            <a:off x="7599799" y="6301473"/>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1" name="Rectangle: Rounded Corners 80">
            <a:extLst>
              <a:ext uri="{FF2B5EF4-FFF2-40B4-BE49-F238E27FC236}">
                <a16:creationId xmlns:a16="http://schemas.microsoft.com/office/drawing/2014/main" id="{4638DBF9-222F-43D6-A3B9-D56C184226FA}"/>
              </a:ext>
            </a:extLst>
          </p:cNvPr>
          <p:cNvSpPr/>
          <p:nvPr/>
        </p:nvSpPr>
        <p:spPr>
          <a:xfrm>
            <a:off x="8378642" y="6320636"/>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82" name="Rectangle: Rounded Corners 81">
            <a:extLst>
              <a:ext uri="{FF2B5EF4-FFF2-40B4-BE49-F238E27FC236}">
                <a16:creationId xmlns:a16="http://schemas.microsoft.com/office/drawing/2014/main" id="{828B1E7D-2054-4F90-82C1-32AC9A80BC0E}"/>
              </a:ext>
            </a:extLst>
          </p:cNvPr>
          <p:cNvSpPr/>
          <p:nvPr/>
        </p:nvSpPr>
        <p:spPr>
          <a:xfrm>
            <a:off x="9332064" y="6320636"/>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3" name="TextBox 82">
            <a:extLst>
              <a:ext uri="{FF2B5EF4-FFF2-40B4-BE49-F238E27FC236}">
                <a16:creationId xmlns:a16="http://schemas.microsoft.com/office/drawing/2014/main" id="{431DADF9-1212-4281-BDC9-B9CCEB82B1E7}"/>
              </a:ext>
            </a:extLst>
          </p:cNvPr>
          <p:cNvSpPr txBox="1"/>
          <p:nvPr/>
        </p:nvSpPr>
        <p:spPr>
          <a:xfrm>
            <a:off x="6911847" y="5941882"/>
            <a:ext cx="296876" cy="369332"/>
          </a:xfrm>
          <a:prstGeom prst="rect">
            <a:avLst/>
          </a:prstGeom>
          <a:noFill/>
        </p:spPr>
        <p:txBody>
          <a:bodyPr wrap="none" rtlCol="0">
            <a:spAutoFit/>
          </a:bodyPr>
          <a:lstStyle/>
          <a:p>
            <a:r>
              <a:rPr lang="en-CA" dirty="0"/>
              <a:t>Y</a:t>
            </a:r>
            <a:endParaRPr lang="en-US" dirty="0"/>
          </a:p>
        </p:txBody>
      </p:sp>
      <p:sp>
        <p:nvSpPr>
          <p:cNvPr id="84" name="TextBox 83">
            <a:extLst>
              <a:ext uri="{FF2B5EF4-FFF2-40B4-BE49-F238E27FC236}">
                <a16:creationId xmlns:a16="http://schemas.microsoft.com/office/drawing/2014/main" id="{7D0F545D-AA55-4FFA-8327-A2F127334571}"/>
              </a:ext>
            </a:extLst>
          </p:cNvPr>
          <p:cNvSpPr txBox="1"/>
          <p:nvPr/>
        </p:nvSpPr>
        <p:spPr>
          <a:xfrm>
            <a:off x="7705496" y="5238572"/>
            <a:ext cx="296876" cy="369332"/>
          </a:xfrm>
          <a:prstGeom prst="rect">
            <a:avLst/>
          </a:prstGeom>
          <a:noFill/>
        </p:spPr>
        <p:txBody>
          <a:bodyPr wrap="none" rtlCol="0">
            <a:spAutoFit/>
          </a:bodyPr>
          <a:lstStyle/>
          <a:p>
            <a:r>
              <a:rPr lang="en-CA" dirty="0"/>
              <a:t>Y</a:t>
            </a:r>
            <a:endParaRPr lang="en-US" dirty="0"/>
          </a:p>
        </p:txBody>
      </p:sp>
      <p:sp>
        <p:nvSpPr>
          <p:cNvPr id="85" name="TextBox 84">
            <a:extLst>
              <a:ext uri="{FF2B5EF4-FFF2-40B4-BE49-F238E27FC236}">
                <a16:creationId xmlns:a16="http://schemas.microsoft.com/office/drawing/2014/main" id="{3C56101D-3E7B-4AB3-9134-70A2ED9BE78E}"/>
              </a:ext>
            </a:extLst>
          </p:cNvPr>
          <p:cNvSpPr txBox="1"/>
          <p:nvPr/>
        </p:nvSpPr>
        <p:spPr>
          <a:xfrm>
            <a:off x="8818028" y="5238572"/>
            <a:ext cx="333746" cy="369332"/>
          </a:xfrm>
          <a:prstGeom prst="rect">
            <a:avLst/>
          </a:prstGeom>
          <a:noFill/>
        </p:spPr>
        <p:txBody>
          <a:bodyPr wrap="none" rtlCol="0">
            <a:spAutoFit/>
          </a:bodyPr>
          <a:lstStyle/>
          <a:p>
            <a:r>
              <a:rPr lang="en-CA" dirty="0"/>
              <a:t>N</a:t>
            </a:r>
            <a:endParaRPr lang="en-US" dirty="0"/>
          </a:p>
        </p:txBody>
      </p:sp>
      <p:sp>
        <p:nvSpPr>
          <p:cNvPr id="86" name="TextBox 85">
            <a:extLst>
              <a:ext uri="{FF2B5EF4-FFF2-40B4-BE49-F238E27FC236}">
                <a16:creationId xmlns:a16="http://schemas.microsoft.com/office/drawing/2014/main" id="{4164EC16-1352-409B-9DC6-FEB9FB8A526B}"/>
              </a:ext>
            </a:extLst>
          </p:cNvPr>
          <p:cNvSpPr txBox="1"/>
          <p:nvPr/>
        </p:nvSpPr>
        <p:spPr>
          <a:xfrm>
            <a:off x="9531173" y="5932141"/>
            <a:ext cx="333746" cy="369332"/>
          </a:xfrm>
          <a:prstGeom prst="rect">
            <a:avLst/>
          </a:prstGeom>
          <a:noFill/>
        </p:spPr>
        <p:txBody>
          <a:bodyPr wrap="none" rtlCol="0">
            <a:spAutoFit/>
          </a:bodyPr>
          <a:lstStyle/>
          <a:p>
            <a:r>
              <a:rPr lang="en-CA" dirty="0"/>
              <a:t>N</a:t>
            </a:r>
            <a:endParaRPr lang="en-US" dirty="0"/>
          </a:p>
        </p:txBody>
      </p:sp>
      <p:sp>
        <p:nvSpPr>
          <p:cNvPr id="87" name="TextBox 86">
            <a:extLst>
              <a:ext uri="{FF2B5EF4-FFF2-40B4-BE49-F238E27FC236}">
                <a16:creationId xmlns:a16="http://schemas.microsoft.com/office/drawing/2014/main" id="{A4F89115-045A-4E00-869C-E970FFC61CCA}"/>
              </a:ext>
            </a:extLst>
          </p:cNvPr>
          <p:cNvSpPr txBox="1"/>
          <p:nvPr/>
        </p:nvSpPr>
        <p:spPr>
          <a:xfrm>
            <a:off x="7747665" y="5914423"/>
            <a:ext cx="333746" cy="369332"/>
          </a:xfrm>
          <a:prstGeom prst="rect">
            <a:avLst/>
          </a:prstGeom>
          <a:noFill/>
        </p:spPr>
        <p:txBody>
          <a:bodyPr wrap="none" rtlCol="0">
            <a:spAutoFit/>
          </a:bodyPr>
          <a:lstStyle/>
          <a:p>
            <a:r>
              <a:rPr lang="en-CA" dirty="0"/>
              <a:t>N</a:t>
            </a:r>
            <a:endParaRPr lang="en-US" dirty="0"/>
          </a:p>
        </p:txBody>
      </p:sp>
      <p:sp>
        <p:nvSpPr>
          <p:cNvPr id="88" name="TextBox 87">
            <a:extLst>
              <a:ext uri="{FF2B5EF4-FFF2-40B4-BE49-F238E27FC236}">
                <a16:creationId xmlns:a16="http://schemas.microsoft.com/office/drawing/2014/main" id="{56465C7C-F29E-44FC-AF6B-9352A287098E}"/>
              </a:ext>
            </a:extLst>
          </p:cNvPr>
          <p:cNvSpPr txBox="1"/>
          <p:nvPr/>
        </p:nvSpPr>
        <p:spPr>
          <a:xfrm>
            <a:off x="8697055" y="5913481"/>
            <a:ext cx="296876" cy="369332"/>
          </a:xfrm>
          <a:prstGeom prst="rect">
            <a:avLst/>
          </a:prstGeom>
          <a:noFill/>
        </p:spPr>
        <p:txBody>
          <a:bodyPr wrap="none" rtlCol="0">
            <a:spAutoFit/>
          </a:bodyPr>
          <a:lstStyle/>
          <a:p>
            <a:r>
              <a:rPr lang="en-CA" dirty="0"/>
              <a:t>Y</a:t>
            </a:r>
            <a:endParaRPr lang="en-US" dirty="0"/>
          </a:p>
        </p:txBody>
      </p:sp>
      <p:sp>
        <p:nvSpPr>
          <p:cNvPr id="89" name="TextBox 88">
            <a:extLst>
              <a:ext uri="{FF2B5EF4-FFF2-40B4-BE49-F238E27FC236}">
                <a16:creationId xmlns:a16="http://schemas.microsoft.com/office/drawing/2014/main" id="{58AD9054-D952-40C9-81C3-0A5FB1A8AD09}"/>
              </a:ext>
            </a:extLst>
          </p:cNvPr>
          <p:cNvSpPr txBox="1"/>
          <p:nvPr/>
        </p:nvSpPr>
        <p:spPr>
          <a:xfrm>
            <a:off x="4294480" y="5516995"/>
            <a:ext cx="1881233" cy="307777"/>
          </a:xfrm>
          <a:prstGeom prst="rect">
            <a:avLst/>
          </a:prstGeom>
          <a:noFill/>
        </p:spPr>
        <p:txBody>
          <a:bodyPr wrap="square" rtlCol="0">
            <a:spAutoFit/>
          </a:bodyPr>
          <a:lstStyle>
            <a:defPPr>
              <a:defRPr lang="en-US"/>
            </a:defPPr>
            <a:lvl1pPr algn="ctr">
              <a:defRPr sz="1600" b="1"/>
            </a:lvl1pPr>
          </a:lstStyle>
          <a:p>
            <a:r>
              <a:rPr lang="en-CA" sz="1400" dirty="0"/>
              <a:t>LEARNING RATE</a:t>
            </a:r>
            <a:endParaRPr lang="en-US" sz="1400" dirty="0"/>
          </a:p>
        </p:txBody>
      </p:sp>
      <p:sp>
        <p:nvSpPr>
          <p:cNvPr id="90" name="Multiplication Sign 89">
            <a:extLst>
              <a:ext uri="{FF2B5EF4-FFF2-40B4-BE49-F238E27FC236}">
                <a16:creationId xmlns:a16="http://schemas.microsoft.com/office/drawing/2014/main" id="{E33ADF3B-AF47-4514-8EF7-F21771B60ECC}"/>
              </a:ext>
            </a:extLst>
          </p:cNvPr>
          <p:cNvSpPr/>
          <p:nvPr/>
        </p:nvSpPr>
        <p:spPr>
          <a:xfrm>
            <a:off x="5820425" y="5282606"/>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2BEB728-F3E9-4465-97FF-736807C51ECB}"/>
              </a:ext>
            </a:extLst>
          </p:cNvPr>
          <p:cNvSpPr/>
          <p:nvPr/>
        </p:nvSpPr>
        <p:spPr>
          <a:xfrm>
            <a:off x="10510188" y="5924713"/>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66C4BF2-CAD0-4A53-9621-6AAA5797234D}"/>
              </a:ext>
            </a:extLst>
          </p:cNvPr>
          <p:cNvSpPr/>
          <p:nvPr/>
        </p:nvSpPr>
        <p:spPr>
          <a:xfrm>
            <a:off x="11113306" y="5913481"/>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454157A-72FD-45C1-83EA-C6270022BC63}"/>
              </a:ext>
            </a:extLst>
          </p:cNvPr>
          <p:cNvSpPr/>
          <p:nvPr/>
        </p:nvSpPr>
        <p:spPr>
          <a:xfrm>
            <a:off x="9956031" y="5913269"/>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1E16677-A1B6-488C-B5A8-654B2960109C}"/>
              </a:ext>
            </a:extLst>
          </p:cNvPr>
          <p:cNvSpPr/>
          <p:nvPr/>
        </p:nvSpPr>
        <p:spPr>
          <a:xfrm>
            <a:off x="11117743" y="5913269"/>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Plus Sign 93">
            <a:extLst>
              <a:ext uri="{FF2B5EF4-FFF2-40B4-BE49-F238E27FC236}">
                <a16:creationId xmlns:a16="http://schemas.microsoft.com/office/drawing/2014/main" id="{2E445BA7-2336-41DB-93B3-FDE2FC50EB17}"/>
              </a:ext>
            </a:extLst>
          </p:cNvPr>
          <p:cNvSpPr/>
          <p:nvPr/>
        </p:nvSpPr>
        <p:spPr>
          <a:xfrm>
            <a:off x="2656102" y="3235934"/>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Plus Sign 94">
            <a:extLst>
              <a:ext uri="{FF2B5EF4-FFF2-40B4-BE49-F238E27FC236}">
                <a16:creationId xmlns:a16="http://schemas.microsoft.com/office/drawing/2014/main" id="{CBB66EBB-DBB8-4947-930D-C04D0576DA12}"/>
              </a:ext>
            </a:extLst>
          </p:cNvPr>
          <p:cNvSpPr/>
          <p:nvPr/>
        </p:nvSpPr>
        <p:spPr>
          <a:xfrm>
            <a:off x="3535858" y="5204557"/>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7">
            <a:extLst>
              <a:ext uri="{FF2B5EF4-FFF2-40B4-BE49-F238E27FC236}">
                <a16:creationId xmlns:a16="http://schemas.microsoft.com/office/drawing/2014/main" id="{FC820AE4-45A9-4FF0-8783-4E30F6826169}"/>
              </a:ext>
            </a:extLst>
          </p:cNvPr>
          <p:cNvCxnSpPr/>
          <p:nvPr/>
        </p:nvCxnSpPr>
        <p:spPr>
          <a:xfrm rot="10800000" flipV="1">
            <a:off x="2331191" y="3952666"/>
            <a:ext cx="1862650" cy="1039991"/>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DD7B072-6940-4B93-8AD6-DB8A585F7ECC}"/>
              </a:ext>
            </a:extLst>
          </p:cNvPr>
          <p:cNvSpPr txBox="1"/>
          <p:nvPr/>
        </p:nvSpPr>
        <p:spPr>
          <a:xfrm>
            <a:off x="1390105" y="5010358"/>
            <a:ext cx="1834990" cy="369332"/>
          </a:xfrm>
          <a:prstGeom prst="rect">
            <a:avLst/>
          </a:prstGeom>
          <a:noFill/>
        </p:spPr>
        <p:txBody>
          <a:bodyPr wrap="none" rtlCol="0">
            <a:spAutoFit/>
          </a:bodyPr>
          <a:lstStyle/>
          <a:p>
            <a:r>
              <a:rPr lang="en-CA" b="1" dirty="0">
                <a:solidFill>
                  <a:srgbClr val="FF0000"/>
                </a:solidFill>
              </a:rPr>
              <a:t>SCALING FACTOR</a:t>
            </a:r>
            <a:endParaRPr lang="en-US" b="1" dirty="0">
              <a:solidFill>
                <a:srgbClr val="FF0000"/>
              </a:solidFill>
            </a:endParaRPr>
          </a:p>
        </p:txBody>
      </p:sp>
    </p:spTree>
    <p:extLst>
      <p:ext uri="{BB962C8B-B14F-4D97-AF65-F5344CB8AC3E}">
        <p14:creationId xmlns:p14="http://schemas.microsoft.com/office/powerpoint/2010/main" val="92526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fade">
                                      <p:cBhvr>
                                        <p:cTn id="84" dur="500"/>
                                        <p:tgtEl>
                                          <p:spTgt spid="47"/>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par>
                                <p:cTn id="91" presetID="10" presetClass="entr" presetSubtype="0" fill="hold"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53"/>
                                        </p:tgtEl>
                                        <p:attrNameLst>
                                          <p:attrName>style.visibility</p:attrName>
                                        </p:attrNameLst>
                                      </p:cBhvr>
                                      <p:to>
                                        <p:strVal val="visible"/>
                                      </p:to>
                                    </p:set>
                                    <p:animEffect transition="in" filter="fade">
                                      <p:cBhvr>
                                        <p:cTn id="96" dur="500"/>
                                        <p:tgtEl>
                                          <p:spTgt spid="53"/>
                                        </p:tgtEl>
                                      </p:cBhvr>
                                    </p:animEffect>
                                  </p:childTnLst>
                                </p:cTn>
                              </p:par>
                              <p:par>
                                <p:cTn id="97" presetID="10" presetClass="entr" presetSubtype="0"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fade">
                                      <p:cBhvr>
                                        <p:cTn id="102" dur="500"/>
                                        <p:tgtEl>
                                          <p:spTgt spid="55"/>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7"/>
                                        </p:tgtEl>
                                        <p:attrNameLst>
                                          <p:attrName>style.visibility</p:attrName>
                                        </p:attrNameLst>
                                      </p:cBhvr>
                                      <p:to>
                                        <p:strVal val="visible"/>
                                      </p:to>
                                    </p:set>
                                    <p:animEffect transition="in" filter="fade">
                                      <p:cBhvr>
                                        <p:cTn id="108" dur="500"/>
                                        <p:tgtEl>
                                          <p:spTgt spid="5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8"/>
                                        </p:tgtEl>
                                        <p:attrNameLst>
                                          <p:attrName>style.visibility</p:attrName>
                                        </p:attrNameLst>
                                      </p:cBhvr>
                                      <p:to>
                                        <p:strVal val="visible"/>
                                      </p:to>
                                    </p:set>
                                    <p:animEffect transition="in" filter="fade">
                                      <p:cBhvr>
                                        <p:cTn id="111" dur="500"/>
                                        <p:tgtEl>
                                          <p:spTgt spid="5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Effect transition="in" filter="fade">
                                      <p:cBhvr>
                                        <p:cTn id="114" dur="500"/>
                                        <p:tgtEl>
                                          <p:spTgt spid="5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fade">
                                      <p:cBhvr>
                                        <p:cTn id="117" dur="500"/>
                                        <p:tgtEl>
                                          <p:spTgt spid="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1"/>
                                        </p:tgtEl>
                                        <p:attrNameLst>
                                          <p:attrName>style.visibility</p:attrName>
                                        </p:attrNameLst>
                                      </p:cBhvr>
                                      <p:to>
                                        <p:strVal val="visible"/>
                                      </p:to>
                                    </p:set>
                                    <p:animEffect transition="in" filter="fade">
                                      <p:cBhvr>
                                        <p:cTn id="120" dur="500"/>
                                        <p:tgtEl>
                                          <p:spTgt spid="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500"/>
                                        <p:tgtEl>
                                          <p:spTgt spid="64"/>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fade">
                                      <p:cBhvr>
                                        <p:cTn id="126" dur="500"/>
                                        <p:tgtEl>
                                          <p:spTgt spid="6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fade">
                                      <p:cBhvr>
                                        <p:cTn id="129" dur="500"/>
                                        <p:tgtEl>
                                          <p:spTgt spid="67"/>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8"/>
                                        </p:tgtEl>
                                        <p:attrNameLst>
                                          <p:attrName>style.visibility</p:attrName>
                                        </p:attrNameLst>
                                      </p:cBhvr>
                                      <p:to>
                                        <p:strVal val="visible"/>
                                      </p:to>
                                    </p:set>
                                    <p:animEffect transition="in" filter="fade">
                                      <p:cBhvr>
                                        <p:cTn id="132" dur="500"/>
                                        <p:tgtEl>
                                          <p:spTgt spid="6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fade">
                                      <p:cBhvr>
                                        <p:cTn id="135" dur="500"/>
                                        <p:tgtEl>
                                          <p:spTgt spid="69"/>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500"/>
                                        <p:tgtEl>
                                          <p:spTgt spid="94"/>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
                                        </p:tgtEl>
                                        <p:attrNameLst>
                                          <p:attrName>style.visibility</p:attrName>
                                        </p:attrNameLst>
                                      </p:cBhvr>
                                      <p:to>
                                        <p:strVal val="visible"/>
                                      </p:to>
                                    </p:set>
                                    <p:animEffect transition="in" filter="fade">
                                      <p:cBhvr>
                                        <p:cTn id="141" dur="500"/>
                                        <p:tgtEl>
                                          <p:spTgt spid="9"/>
                                        </p:tgtEl>
                                      </p:cBhvr>
                                    </p:animEffect>
                                  </p:childTnLst>
                                </p:cTn>
                              </p:par>
                              <p:par>
                                <p:cTn id="142" presetID="10" presetClass="entr" presetSubtype="0" fill="hold" nodeType="withEffect">
                                  <p:stCondLst>
                                    <p:cond delay="0"/>
                                  </p:stCondLst>
                                  <p:childTnLst>
                                    <p:set>
                                      <p:cBhvr>
                                        <p:cTn id="143" dur="1" fill="hold">
                                          <p:stCondLst>
                                            <p:cond delay="0"/>
                                          </p:stCondLst>
                                        </p:cTn>
                                        <p:tgtEl>
                                          <p:spTgt spid="8"/>
                                        </p:tgtEl>
                                        <p:attrNameLst>
                                          <p:attrName>style.visibility</p:attrName>
                                        </p:attrNameLst>
                                      </p:cBhvr>
                                      <p:to>
                                        <p:strVal val="visible"/>
                                      </p:to>
                                    </p:set>
                                    <p:animEffect transition="in" filter="fade">
                                      <p:cBhvr>
                                        <p:cTn id="144" dur="500"/>
                                        <p:tgtEl>
                                          <p:spTgt spid="8"/>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70"/>
                                        </p:tgtEl>
                                        <p:attrNameLst>
                                          <p:attrName>style.visibility</p:attrName>
                                        </p:attrNameLst>
                                      </p:cBhvr>
                                      <p:to>
                                        <p:strVal val="visible"/>
                                      </p:to>
                                    </p:set>
                                    <p:animEffect transition="in" filter="fade">
                                      <p:cBhvr>
                                        <p:cTn id="149" dur="500"/>
                                        <p:tgtEl>
                                          <p:spTgt spid="70"/>
                                        </p:tgtEl>
                                      </p:cBhvr>
                                    </p:animEffect>
                                  </p:childTnLst>
                                </p:cTn>
                              </p:par>
                              <p:par>
                                <p:cTn id="150" presetID="10" presetClass="entr" presetSubtype="0" fill="hold" nodeType="withEffect">
                                  <p:stCondLst>
                                    <p:cond delay="0"/>
                                  </p:stCondLst>
                                  <p:childTnLst>
                                    <p:set>
                                      <p:cBhvr>
                                        <p:cTn id="151" dur="1" fill="hold">
                                          <p:stCondLst>
                                            <p:cond delay="0"/>
                                          </p:stCondLst>
                                        </p:cTn>
                                        <p:tgtEl>
                                          <p:spTgt spid="71"/>
                                        </p:tgtEl>
                                        <p:attrNameLst>
                                          <p:attrName>style.visibility</p:attrName>
                                        </p:attrNameLst>
                                      </p:cBhvr>
                                      <p:to>
                                        <p:strVal val="visible"/>
                                      </p:to>
                                    </p:set>
                                    <p:animEffect transition="in" filter="fade">
                                      <p:cBhvr>
                                        <p:cTn id="152" dur="500"/>
                                        <p:tgtEl>
                                          <p:spTgt spid="71"/>
                                        </p:tgtEl>
                                      </p:cBhvr>
                                    </p:animEffect>
                                  </p:childTnLst>
                                </p:cTn>
                              </p:par>
                              <p:par>
                                <p:cTn id="153" presetID="10" presetClass="entr" presetSubtype="0" fill="hold" nodeType="with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fade">
                                      <p:cBhvr>
                                        <p:cTn id="155" dur="500"/>
                                        <p:tgtEl>
                                          <p:spTgt spid="7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4"/>
                                        </p:tgtEl>
                                        <p:attrNameLst>
                                          <p:attrName>style.visibility</p:attrName>
                                        </p:attrNameLst>
                                      </p:cBhvr>
                                      <p:to>
                                        <p:strVal val="visible"/>
                                      </p:to>
                                    </p:set>
                                    <p:animEffect transition="in" filter="fade">
                                      <p:cBhvr>
                                        <p:cTn id="161" dur="500"/>
                                        <p:tgtEl>
                                          <p:spTgt spid="74"/>
                                        </p:tgtEl>
                                      </p:cBhvr>
                                    </p:animEffect>
                                  </p:childTnLst>
                                </p:cTn>
                              </p:par>
                              <p:par>
                                <p:cTn id="162" presetID="10" presetClass="entr" presetSubtype="0" fill="hold"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500"/>
                                        <p:tgtEl>
                                          <p:spTgt spid="76"/>
                                        </p:tgtEl>
                                      </p:cBhvr>
                                    </p:animEffect>
                                  </p:childTnLst>
                                </p:cTn>
                              </p:par>
                              <p:par>
                                <p:cTn id="168" presetID="10" presetClass="entr" presetSubtype="0" fill="hold" nodeType="withEffect">
                                  <p:stCondLst>
                                    <p:cond delay="0"/>
                                  </p:stCondLst>
                                  <p:childTnLst>
                                    <p:set>
                                      <p:cBhvr>
                                        <p:cTn id="169" dur="1" fill="hold">
                                          <p:stCondLst>
                                            <p:cond delay="0"/>
                                          </p:stCondLst>
                                        </p:cTn>
                                        <p:tgtEl>
                                          <p:spTgt spid="77"/>
                                        </p:tgtEl>
                                        <p:attrNameLst>
                                          <p:attrName>style.visibility</p:attrName>
                                        </p:attrNameLst>
                                      </p:cBhvr>
                                      <p:to>
                                        <p:strVal val="visible"/>
                                      </p:to>
                                    </p:set>
                                    <p:animEffect transition="in" filter="fade">
                                      <p:cBhvr>
                                        <p:cTn id="170" dur="500"/>
                                        <p:tgtEl>
                                          <p:spTgt spid="77"/>
                                        </p:tgtEl>
                                      </p:cBhvr>
                                    </p:animEffect>
                                  </p:childTnLst>
                                </p:cTn>
                              </p:par>
                              <p:par>
                                <p:cTn id="171" presetID="10"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9"/>
                                        </p:tgtEl>
                                        <p:attrNameLst>
                                          <p:attrName>style.visibility</p:attrName>
                                        </p:attrNameLst>
                                      </p:cBhvr>
                                      <p:to>
                                        <p:strVal val="visible"/>
                                      </p:to>
                                    </p:set>
                                    <p:animEffect transition="in" filter="fade">
                                      <p:cBhvr>
                                        <p:cTn id="176" dur="500"/>
                                        <p:tgtEl>
                                          <p:spTgt spid="7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80"/>
                                        </p:tgtEl>
                                        <p:attrNameLst>
                                          <p:attrName>style.visibility</p:attrName>
                                        </p:attrNameLst>
                                      </p:cBhvr>
                                      <p:to>
                                        <p:strVal val="visible"/>
                                      </p:to>
                                    </p:set>
                                    <p:animEffect transition="in" filter="fade">
                                      <p:cBhvr>
                                        <p:cTn id="179" dur="500"/>
                                        <p:tgtEl>
                                          <p:spTgt spid="8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81"/>
                                        </p:tgtEl>
                                        <p:attrNameLst>
                                          <p:attrName>style.visibility</p:attrName>
                                        </p:attrNameLst>
                                      </p:cBhvr>
                                      <p:to>
                                        <p:strVal val="visible"/>
                                      </p:to>
                                    </p:set>
                                    <p:animEffect transition="in" filter="fade">
                                      <p:cBhvr>
                                        <p:cTn id="182" dur="500"/>
                                        <p:tgtEl>
                                          <p:spTgt spid="8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82"/>
                                        </p:tgtEl>
                                        <p:attrNameLst>
                                          <p:attrName>style.visibility</p:attrName>
                                        </p:attrNameLst>
                                      </p:cBhvr>
                                      <p:to>
                                        <p:strVal val="visible"/>
                                      </p:to>
                                    </p:set>
                                    <p:animEffect transition="in" filter="fade">
                                      <p:cBhvr>
                                        <p:cTn id="185" dur="500"/>
                                        <p:tgtEl>
                                          <p:spTgt spid="8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83"/>
                                        </p:tgtEl>
                                        <p:attrNameLst>
                                          <p:attrName>style.visibility</p:attrName>
                                        </p:attrNameLst>
                                      </p:cBhvr>
                                      <p:to>
                                        <p:strVal val="visible"/>
                                      </p:to>
                                    </p:set>
                                    <p:animEffect transition="in" filter="fade">
                                      <p:cBhvr>
                                        <p:cTn id="188" dur="500"/>
                                        <p:tgtEl>
                                          <p:spTgt spid="8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84"/>
                                        </p:tgtEl>
                                        <p:attrNameLst>
                                          <p:attrName>style.visibility</p:attrName>
                                        </p:attrNameLst>
                                      </p:cBhvr>
                                      <p:to>
                                        <p:strVal val="visible"/>
                                      </p:to>
                                    </p:set>
                                    <p:animEffect transition="in" filter="fade">
                                      <p:cBhvr>
                                        <p:cTn id="191" dur="500"/>
                                        <p:tgtEl>
                                          <p:spTgt spid="84"/>
                                        </p:tgtEl>
                                      </p:cBhvr>
                                    </p:animEffect>
                                  </p:childTnLst>
                                </p:cTn>
                              </p:par>
                              <p:par>
                                <p:cTn id="192" presetID="10" presetClass="entr" presetSubtype="0" fill="hold" grpId="0" nodeType="withEffect">
                                  <p:stCondLst>
                                    <p:cond delay="0"/>
                                  </p:stCondLst>
                                  <p:childTnLst>
                                    <p:set>
                                      <p:cBhvr>
                                        <p:cTn id="193" dur="1" fill="hold">
                                          <p:stCondLst>
                                            <p:cond delay="0"/>
                                          </p:stCondLst>
                                        </p:cTn>
                                        <p:tgtEl>
                                          <p:spTgt spid="85"/>
                                        </p:tgtEl>
                                        <p:attrNameLst>
                                          <p:attrName>style.visibility</p:attrName>
                                        </p:attrNameLst>
                                      </p:cBhvr>
                                      <p:to>
                                        <p:strVal val="visible"/>
                                      </p:to>
                                    </p:set>
                                    <p:animEffect transition="in" filter="fade">
                                      <p:cBhvr>
                                        <p:cTn id="194" dur="500"/>
                                        <p:tgtEl>
                                          <p:spTgt spid="8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86"/>
                                        </p:tgtEl>
                                        <p:attrNameLst>
                                          <p:attrName>style.visibility</p:attrName>
                                        </p:attrNameLst>
                                      </p:cBhvr>
                                      <p:to>
                                        <p:strVal val="visible"/>
                                      </p:to>
                                    </p:set>
                                    <p:animEffect transition="in" filter="fade">
                                      <p:cBhvr>
                                        <p:cTn id="197" dur="500"/>
                                        <p:tgtEl>
                                          <p:spTgt spid="86"/>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87"/>
                                        </p:tgtEl>
                                        <p:attrNameLst>
                                          <p:attrName>style.visibility</p:attrName>
                                        </p:attrNameLst>
                                      </p:cBhvr>
                                      <p:to>
                                        <p:strVal val="visible"/>
                                      </p:to>
                                    </p:set>
                                    <p:animEffect transition="in" filter="fade">
                                      <p:cBhvr>
                                        <p:cTn id="200" dur="500"/>
                                        <p:tgtEl>
                                          <p:spTgt spid="87"/>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fade">
                                      <p:cBhvr>
                                        <p:cTn id="203" dur="500"/>
                                        <p:tgtEl>
                                          <p:spTgt spid="8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89"/>
                                        </p:tgtEl>
                                        <p:attrNameLst>
                                          <p:attrName>style.visibility</p:attrName>
                                        </p:attrNameLst>
                                      </p:cBhvr>
                                      <p:to>
                                        <p:strVal val="visible"/>
                                      </p:to>
                                    </p:set>
                                    <p:animEffect transition="in" filter="fade">
                                      <p:cBhvr>
                                        <p:cTn id="206" dur="500"/>
                                        <p:tgtEl>
                                          <p:spTgt spid="8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90"/>
                                        </p:tgtEl>
                                        <p:attrNameLst>
                                          <p:attrName>style.visibility</p:attrName>
                                        </p:attrNameLst>
                                      </p:cBhvr>
                                      <p:to>
                                        <p:strVal val="visible"/>
                                      </p:to>
                                    </p:set>
                                    <p:animEffect transition="in" filter="fade">
                                      <p:cBhvr>
                                        <p:cTn id="209" dur="500"/>
                                        <p:tgtEl>
                                          <p:spTgt spid="9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
                                        </p:tgtEl>
                                        <p:attrNameLst>
                                          <p:attrName>style.visibility</p:attrName>
                                        </p:attrNameLst>
                                      </p:cBhvr>
                                      <p:to>
                                        <p:strVal val="visible"/>
                                      </p:to>
                                    </p:set>
                                    <p:animEffect transition="in" filter="fade">
                                      <p:cBhvr>
                                        <p:cTn id="212" dur="500"/>
                                        <p:tgtEl>
                                          <p:spTgt spid="3"/>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91"/>
                                        </p:tgtEl>
                                        <p:attrNameLst>
                                          <p:attrName>style.visibility</p:attrName>
                                        </p:attrNameLst>
                                      </p:cBhvr>
                                      <p:to>
                                        <p:strVal val="visible"/>
                                      </p:to>
                                    </p:set>
                                    <p:animEffect transition="in" filter="fade">
                                      <p:cBhvr>
                                        <p:cTn id="215" dur="500"/>
                                        <p:tgtEl>
                                          <p:spTgt spid="91"/>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92"/>
                                        </p:tgtEl>
                                        <p:attrNameLst>
                                          <p:attrName>style.visibility</p:attrName>
                                        </p:attrNameLst>
                                      </p:cBhvr>
                                      <p:to>
                                        <p:strVal val="visible"/>
                                      </p:to>
                                    </p:set>
                                    <p:animEffect transition="in" filter="fade">
                                      <p:cBhvr>
                                        <p:cTn id="218" dur="500"/>
                                        <p:tgtEl>
                                          <p:spTgt spid="92"/>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93"/>
                                        </p:tgtEl>
                                        <p:attrNameLst>
                                          <p:attrName>style.visibility</p:attrName>
                                        </p:attrNameLst>
                                      </p:cBhvr>
                                      <p:to>
                                        <p:strVal val="visible"/>
                                      </p:to>
                                    </p:set>
                                    <p:animEffect transition="in" filter="fade">
                                      <p:cBhvr>
                                        <p:cTn id="221" dur="500"/>
                                        <p:tgtEl>
                                          <p:spTgt spid="93"/>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95"/>
                                        </p:tgtEl>
                                        <p:attrNameLst>
                                          <p:attrName>style.visibility</p:attrName>
                                        </p:attrNameLst>
                                      </p:cBhvr>
                                      <p:to>
                                        <p:strVal val="visible"/>
                                      </p:to>
                                    </p:set>
                                    <p:animEffect transition="in" filter="fade">
                                      <p:cBhvr>
                                        <p:cTn id="22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28" grpId="0" animBg="1"/>
      <p:bldP spid="29" grpId="0" animBg="1"/>
      <p:bldP spid="30" grpId="0" animBg="1"/>
      <p:bldP spid="31" grpId="0" animBg="1"/>
      <p:bldP spid="32" grpId="0"/>
      <p:bldP spid="33" grpId="0"/>
      <p:bldP spid="34" grpId="0"/>
      <p:bldP spid="35" grpId="0"/>
      <p:bldP spid="36" grpId="0"/>
      <p:bldP spid="37" grpId="0"/>
      <p:bldP spid="39" grpId="0" animBg="1"/>
      <p:bldP spid="42" grpId="0"/>
      <p:bldP spid="43" grpId="0" animBg="1"/>
      <p:bldP spid="44" grpId="0" animBg="1"/>
      <p:bldP spid="47" grpId="0" animBg="1"/>
      <p:bldP spid="48" grpId="0" animBg="1"/>
      <p:bldP spid="55" grpId="0" animBg="1"/>
      <p:bldP spid="56" grpId="0" animBg="1"/>
      <p:bldP spid="57" grpId="0" animBg="1"/>
      <p:bldP spid="58" grpId="0" animBg="1"/>
      <p:bldP spid="59" grpId="0"/>
      <p:bldP spid="60" grpId="0"/>
      <p:bldP spid="61" grpId="0"/>
      <p:bldP spid="64" grpId="0"/>
      <p:bldP spid="65" grpId="0"/>
      <p:bldP spid="67" grpId="0"/>
      <p:bldP spid="68" grpId="0"/>
      <p:bldP spid="69" grpId="0" animBg="1"/>
      <p:bldP spid="70" grpId="0" animBg="1"/>
      <p:bldP spid="73" grpId="0" animBg="1"/>
      <p:bldP spid="74" grpId="0" animBg="1"/>
      <p:bldP spid="79" grpId="0" animBg="1"/>
      <p:bldP spid="80" grpId="0" animBg="1"/>
      <p:bldP spid="81" grpId="0" animBg="1"/>
      <p:bldP spid="82" grpId="0" animBg="1"/>
      <p:bldP spid="83" grpId="0"/>
      <p:bldP spid="84" grpId="0"/>
      <p:bldP spid="85" grpId="0"/>
      <p:bldP spid="86" grpId="0"/>
      <p:bldP spid="87" grpId="0"/>
      <p:bldP spid="88" grpId="0"/>
      <p:bldP spid="89" grpId="0"/>
      <p:bldP spid="90" grpId="0" animBg="1"/>
      <p:bldP spid="3" grpId="0" animBg="1"/>
      <p:bldP spid="91" grpId="0" animBg="1"/>
      <p:bldP spid="92" grpId="0" animBg="1"/>
      <p:bldP spid="93" grpId="0" animBg="1"/>
      <p:bldP spid="94" grpId="0" animBg="1"/>
      <p:bldP spid="9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3C806B7-74DB-D2B0-01AB-C97219FE7F50}"/>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54779" y="227277"/>
            <a:ext cx="131568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graphicFrame>
        <p:nvGraphicFramePr>
          <p:cNvPr id="6" name="Table 8">
            <a:extLst>
              <a:ext uri="{FF2B5EF4-FFF2-40B4-BE49-F238E27FC236}">
                <a16:creationId xmlns:a16="http://schemas.microsoft.com/office/drawing/2014/main" id="{22E01E59-56F2-4209-97F3-E74354B12951}"/>
              </a:ext>
            </a:extLst>
          </p:cNvPr>
          <p:cNvGraphicFramePr>
            <a:graphicFrameLocks noGrp="1"/>
          </p:cNvGraphicFramePr>
          <p:nvPr>
            <p:extLst>
              <p:ext uri="{D42A27DB-BD31-4B8C-83A1-F6EECF244321}">
                <p14:modId xmlns:p14="http://schemas.microsoft.com/office/powerpoint/2010/main" val="2787521637"/>
              </p:ext>
            </p:extLst>
          </p:nvPr>
        </p:nvGraphicFramePr>
        <p:xfrm>
          <a:off x="640334" y="2323691"/>
          <a:ext cx="5384800" cy="259588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777725250"/>
                    </a:ext>
                  </a:extLst>
                </a:gridCol>
                <a:gridCol w="1346200">
                  <a:extLst>
                    <a:ext uri="{9D8B030D-6E8A-4147-A177-3AD203B41FA5}">
                      <a16:colId xmlns:a16="http://schemas.microsoft.com/office/drawing/2014/main" val="3646554055"/>
                    </a:ext>
                  </a:extLst>
                </a:gridCol>
                <a:gridCol w="1346200">
                  <a:extLst>
                    <a:ext uri="{9D8B030D-6E8A-4147-A177-3AD203B41FA5}">
                      <a16:colId xmlns:a16="http://schemas.microsoft.com/office/drawing/2014/main" val="470433922"/>
                    </a:ext>
                  </a:extLst>
                </a:gridCol>
                <a:gridCol w="1346200">
                  <a:extLst>
                    <a:ext uri="{9D8B030D-6E8A-4147-A177-3AD203B41FA5}">
                      <a16:colId xmlns:a16="http://schemas.microsoft.com/office/drawing/2014/main" val="1485391135"/>
                    </a:ext>
                  </a:extLst>
                </a:gridCol>
              </a:tblGrid>
              <a:tr h="370840">
                <a:tc>
                  <a:txBody>
                    <a:bodyPr/>
                    <a:lstStyle/>
                    <a:p>
                      <a:r>
                        <a:rPr lang="en-CA" dirty="0"/>
                        <a:t>Height</a:t>
                      </a:r>
                      <a:endParaRPr lang="en-US" dirty="0"/>
                    </a:p>
                  </a:txBody>
                  <a:tcPr/>
                </a:tc>
                <a:tc>
                  <a:txBody>
                    <a:bodyPr/>
                    <a:lstStyle/>
                    <a:p>
                      <a:r>
                        <a:rPr lang="en-CA" dirty="0"/>
                        <a:t>Color</a:t>
                      </a:r>
                      <a:endParaRPr lang="en-US" dirty="0"/>
                    </a:p>
                  </a:txBody>
                  <a:tcPr/>
                </a:tc>
                <a:tc>
                  <a:txBody>
                    <a:bodyPr/>
                    <a:lstStyle/>
                    <a:p>
                      <a:r>
                        <a:rPr lang="en-CA" dirty="0"/>
                        <a:t>Gender</a:t>
                      </a:r>
                      <a:endParaRPr lang="en-US" dirty="0"/>
                    </a:p>
                  </a:txBody>
                  <a:tcPr/>
                </a:tc>
                <a:tc>
                  <a:txBody>
                    <a:bodyPr/>
                    <a:lstStyle/>
                    <a:p>
                      <a:r>
                        <a:rPr lang="en-CA" dirty="0"/>
                        <a:t>Weight (Kg)</a:t>
                      </a:r>
                      <a:endParaRPr lang="en-US" dirty="0"/>
                    </a:p>
                  </a:txBody>
                  <a:tcPr/>
                </a:tc>
                <a:extLst>
                  <a:ext uri="{0D108BD9-81ED-4DB2-BD59-A6C34878D82A}">
                    <a16:rowId xmlns:a16="http://schemas.microsoft.com/office/drawing/2014/main" val="225547324"/>
                  </a:ext>
                </a:extLst>
              </a:tr>
              <a:tr h="370840">
                <a:tc>
                  <a:txBody>
                    <a:bodyPr/>
                    <a:lstStyle/>
                    <a:p>
                      <a:r>
                        <a:rPr lang="en-CA" dirty="0"/>
                        <a:t>1.6</a:t>
                      </a:r>
                      <a:endParaRPr lang="en-US" dirty="0"/>
                    </a:p>
                  </a:txBody>
                  <a:tcPr/>
                </a:tc>
                <a:tc>
                  <a:txBody>
                    <a:bodyPr/>
                    <a:lstStyle/>
                    <a:p>
                      <a:r>
                        <a:rPr lang="en-CA" dirty="0"/>
                        <a:t>Blue</a:t>
                      </a:r>
                      <a:endParaRPr lang="en-US" dirty="0"/>
                    </a:p>
                  </a:txBody>
                  <a:tcPr/>
                </a:tc>
                <a:tc>
                  <a:txBody>
                    <a:bodyPr/>
                    <a:lstStyle/>
                    <a:p>
                      <a:r>
                        <a:rPr lang="en-CA" dirty="0"/>
                        <a:t>Male</a:t>
                      </a:r>
                      <a:endParaRPr lang="en-US" dirty="0"/>
                    </a:p>
                  </a:txBody>
                  <a:tcPr/>
                </a:tc>
                <a:tc>
                  <a:txBody>
                    <a:bodyPr/>
                    <a:lstStyle/>
                    <a:p>
                      <a:r>
                        <a:rPr lang="en-CA" dirty="0"/>
                        <a:t>88</a:t>
                      </a:r>
                      <a:endParaRPr lang="en-US" dirty="0"/>
                    </a:p>
                  </a:txBody>
                  <a:tcPr/>
                </a:tc>
                <a:extLst>
                  <a:ext uri="{0D108BD9-81ED-4DB2-BD59-A6C34878D82A}">
                    <a16:rowId xmlns:a16="http://schemas.microsoft.com/office/drawing/2014/main" val="4233836156"/>
                  </a:ext>
                </a:extLst>
              </a:tr>
              <a:tr h="370840">
                <a:tc>
                  <a:txBody>
                    <a:bodyPr/>
                    <a:lstStyle/>
                    <a:p>
                      <a:r>
                        <a:rPr lang="en-CA" dirty="0"/>
                        <a:t>1.6</a:t>
                      </a:r>
                      <a:endParaRPr lang="en-US" dirty="0"/>
                    </a:p>
                  </a:txBody>
                  <a:tcPr/>
                </a:tc>
                <a:tc>
                  <a:txBody>
                    <a:bodyPr/>
                    <a:lstStyle/>
                    <a:p>
                      <a:r>
                        <a:rPr lang="en-CA" dirty="0"/>
                        <a:t>Green</a:t>
                      </a:r>
                      <a:endParaRPr lang="en-US" dirty="0"/>
                    </a:p>
                  </a:txBody>
                  <a:tcPr/>
                </a:tc>
                <a:tc>
                  <a:txBody>
                    <a:bodyPr/>
                    <a:lstStyle/>
                    <a:p>
                      <a:r>
                        <a:rPr lang="en-CA" dirty="0"/>
                        <a:t>Female</a:t>
                      </a:r>
                      <a:endParaRPr lang="en-US" dirty="0"/>
                    </a:p>
                  </a:txBody>
                  <a:tcPr/>
                </a:tc>
                <a:tc>
                  <a:txBody>
                    <a:bodyPr/>
                    <a:lstStyle/>
                    <a:p>
                      <a:r>
                        <a:rPr lang="en-CA" dirty="0"/>
                        <a:t>76</a:t>
                      </a:r>
                      <a:endParaRPr lang="en-US" dirty="0"/>
                    </a:p>
                  </a:txBody>
                  <a:tcPr/>
                </a:tc>
                <a:extLst>
                  <a:ext uri="{0D108BD9-81ED-4DB2-BD59-A6C34878D82A}">
                    <a16:rowId xmlns:a16="http://schemas.microsoft.com/office/drawing/2014/main" val="2028045096"/>
                  </a:ext>
                </a:extLst>
              </a:tr>
              <a:tr h="370840">
                <a:tc>
                  <a:txBody>
                    <a:bodyPr/>
                    <a:lstStyle/>
                    <a:p>
                      <a:r>
                        <a:rPr lang="en-CA" dirty="0"/>
                        <a:t>1.5</a:t>
                      </a:r>
                      <a:endParaRPr lang="en-US" dirty="0"/>
                    </a:p>
                  </a:txBody>
                  <a:tcPr/>
                </a:tc>
                <a:tc>
                  <a:txBody>
                    <a:bodyPr/>
                    <a:lstStyle/>
                    <a:p>
                      <a:r>
                        <a:rPr lang="en-CA" dirty="0"/>
                        <a:t>Blue</a:t>
                      </a:r>
                      <a:endParaRPr lang="en-US" dirty="0"/>
                    </a:p>
                  </a:txBody>
                  <a:tcPr/>
                </a:tc>
                <a:tc>
                  <a:txBody>
                    <a:bodyPr/>
                    <a:lstStyle/>
                    <a:p>
                      <a:r>
                        <a:rPr lang="en-CA" dirty="0"/>
                        <a:t>Female</a:t>
                      </a:r>
                      <a:endParaRPr lang="en-US" dirty="0"/>
                    </a:p>
                  </a:txBody>
                  <a:tcPr/>
                </a:tc>
                <a:tc>
                  <a:txBody>
                    <a:bodyPr/>
                    <a:lstStyle/>
                    <a:p>
                      <a:r>
                        <a:rPr lang="en-CA" dirty="0"/>
                        <a:t>56</a:t>
                      </a:r>
                      <a:endParaRPr lang="en-US" dirty="0"/>
                    </a:p>
                  </a:txBody>
                  <a:tcPr/>
                </a:tc>
                <a:extLst>
                  <a:ext uri="{0D108BD9-81ED-4DB2-BD59-A6C34878D82A}">
                    <a16:rowId xmlns:a16="http://schemas.microsoft.com/office/drawing/2014/main" val="90805225"/>
                  </a:ext>
                </a:extLst>
              </a:tr>
              <a:tr h="370840">
                <a:tc>
                  <a:txBody>
                    <a:bodyPr/>
                    <a:lstStyle/>
                    <a:p>
                      <a:r>
                        <a:rPr lang="en-CA" dirty="0"/>
                        <a:t>1.8</a:t>
                      </a:r>
                      <a:endParaRPr lang="en-US" dirty="0"/>
                    </a:p>
                  </a:txBody>
                  <a:tcPr/>
                </a:tc>
                <a:tc>
                  <a:txBody>
                    <a:bodyPr/>
                    <a:lstStyle/>
                    <a:p>
                      <a:r>
                        <a:rPr lang="en-CA" dirty="0"/>
                        <a:t>Red</a:t>
                      </a:r>
                      <a:endParaRPr lang="en-US" dirty="0"/>
                    </a:p>
                  </a:txBody>
                  <a:tcPr/>
                </a:tc>
                <a:tc>
                  <a:txBody>
                    <a:bodyPr/>
                    <a:lstStyle/>
                    <a:p>
                      <a:r>
                        <a:rPr lang="en-CA" dirty="0"/>
                        <a:t>Male</a:t>
                      </a:r>
                      <a:endParaRPr lang="en-US" dirty="0"/>
                    </a:p>
                  </a:txBody>
                  <a:tcPr/>
                </a:tc>
                <a:tc>
                  <a:txBody>
                    <a:bodyPr/>
                    <a:lstStyle/>
                    <a:p>
                      <a:r>
                        <a:rPr lang="en-CA" dirty="0"/>
                        <a:t>73</a:t>
                      </a:r>
                      <a:endParaRPr lang="en-US" dirty="0"/>
                    </a:p>
                  </a:txBody>
                  <a:tcPr/>
                </a:tc>
                <a:extLst>
                  <a:ext uri="{0D108BD9-81ED-4DB2-BD59-A6C34878D82A}">
                    <a16:rowId xmlns:a16="http://schemas.microsoft.com/office/drawing/2014/main" val="2716090376"/>
                  </a:ext>
                </a:extLst>
              </a:tr>
              <a:tr h="370840">
                <a:tc>
                  <a:txBody>
                    <a:bodyPr/>
                    <a:lstStyle/>
                    <a:p>
                      <a:r>
                        <a:rPr lang="en-CA" dirty="0"/>
                        <a:t>1.5</a:t>
                      </a:r>
                      <a:endParaRPr lang="en-US" dirty="0"/>
                    </a:p>
                  </a:txBody>
                  <a:tcPr/>
                </a:tc>
                <a:tc>
                  <a:txBody>
                    <a:bodyPr/>
                    <a:lstStyle/>
                    <a:p>
                      <a:r>
                        <a:rPr lang="en-CA" dirty="0"/>
                        <a:t>Green</a:t>
                      </a:r>
                      <a:endParaRPr lang="en-US" dirty="0"/>
                    </a:p>
                  </a:txBody>
                  <a:tcPr/>
                </a:tc>
                <a:tc>
                  <a:txBody>
                    <a:bodyPr/>
                    <a:lstStyle/>
                    <a:p>
                      <a:r>
                        <a:rPr lang="en-CA" dirty="0"/>
                        <a:t>Male</a:t>
                      </a:r>
                      <a:endParaRPr lang="en-US" dirty="0"/>
                    </a:p>
                  </a:txBody>
                  <a:tcPr/>
                </a:tc>
                <a:tc>
                  <a:txBody>
                    <a:bodyPr/>
                    <a:lstStyle/>
                    <a:p>
                      <a:r>
                        <a:rPr lang="en-CA" dirty="0"/>
                        <a:t>77</a:t>
                      </a:r>
                      <a:endParaRPr lang="en-US" dirty="0"/>
                    </a:p>
                  </a:txBody>
                  <a:tcPr/>
                </a:tc>
                <a:extLst>
                  <a:ext uri="{0D108BD9-81ED-4DB2-BD59-A6C34878D82A}">
                    <a16:rowId xmlns:a16="http://schemas.microsoft.com/office/drawing/2014/main" val="631778151"/>
                  </a:ext>
                </a:extLst>
              </a:tr>
              <a:tr h="370840">
                <a:tc>
                  <a:txBody>
                    <a:bodyPr/>
                    <a:lstStyle/>
                    <a:p>
                      <a:r>
                        <a:rPr lang="en-CA" dirty="0"/>
                        <a:t>1.4</a:t>
                      </a:r>
                      <a:endParaRPr lang="en-US" dirty="0"/>
                    </a:p>
                  </a:txBody>
                  <a:tcPr/>
                </a:tc>
                <a:tc>
                  <a:txBody>
                    <a:bodyPr/>
                    <a:lstStyle/>
                    <a:p>
                      <a:r>
                        <a:rPr lang="en-CA" dirty="0"/>
                        <a:t>Blue</a:t>
                      </a:r>
                      <a:endParaRPr lang="en-US" dirty="0"/>
                    </a:p>
                  </a:txBody>
                  <a:tcPr/>
                </a:tc>
                <a:tc>
                  <a:txBody>
                    <a:bodyPr/>
                    <a:lstStyle/>
                    <a:p>
                      <a:r>
                        <a:rPr lang="en-CA" dirty="0"/>
                        <a:t>Female</a:t>
                      </a:r>
                      <a:endParaRPr lang="en-US" dirty="0"/>
                    </a:p>
                  </a:txBody>
                  <a:tcPr/>
                </a:tc>
                <a:tc>
                  <a:txBody>
                    <a:bodyPr/>
                    <a:lstStyle/>
                    <a:p>
                      <a:r>
                        <a:rPr lang="en-CA" dirty="0"/>
                        <a:t>57</a:t>
                      </a:r>
                      <a:endParaRPr lang="en-US" dirty="0"/>
                    </a:p>
                  </a:txBody>
                  <a:tcPr/>
                </a:tc>
                <a:extLst>
                  <a:ext uri="{0D108BD9-81ED-4DB2-BD59-A6C34878D82A}">
                    <a16:rowId xmlns:a16="http://schemas.microsoft.com/office/drawing/2014/main" val="3215907717"/>
                  </a:ext>
                </a:extLst>
              </a:tr>
            </a:tbl>
          </a:graphicData>
        </a:graphic>
      </p:graphicFrame>
      <p:sp>
        <p:nvSpPr>
          <p:cNvPr id="3" name="Rectangle: Rounded Corners 2">
            <a:extLst>
              <a:ext uri="{FF2B5EF4-FFF2-40B4-BE49-F238E27FC236}">
                <a16:creationId xmlns:a16="http://schemas.microsoft.com/office/drawing/2014/main" id="{39250E28-31FE-456C-927B-F50D1928A503}"/>
              </a:ext>
            </a:extLst>
          </p:cNvPr>
          <p:cNvSpPr/>
          <p:nvPr/>
        </p:nvSpPr>
        <p:spPr>
          <a:xfrm>
            <a:off x="9317116" y="2058901"/>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78FC65D-43F3-448D-AE00-A76294C33CD1}"/>
              </a:ext>
            </a:extLst>
          </p:cNvPr>
          <p:cNvCxnSpPr>
            <a:cxnSpLocks/>
            <a:stCxn id="3" idx="2"/>
            <a:endCxn id="25" idx="0"/>
          </p:cNvCxnSpPr>
          <p:nvPr/>
        </p:nvCxnSpPr>
        <p:spPr>
          <a:xfrm flipH="1">
            <a:off x="9157533" y="2408096"/>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EB6227-1BC3-4413-9B2E-57074E429B86}"/>
              </a:ext>
            </a:extLst>
          </p:cNvPr>
          <p:cNvCxnSpPr>
            <a:cxnSpLocks/>
            <a:stCxn id="3" idx="2"/>
            <a:endCxn id="26" idx="0"/>
          </p:cNvCxnSpPr>
          <p:nvPr/>
        </p:nvCxnSpPr>
        <p:spPr>
          <a:xfrm>
            <a:off x="9847009" y="2408096"/>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95BA3B2-A7FB-4D0C-9AA5-366533822F1D}"/>
              </a:ext>
            </a:extLst>
          </p:cNvPr>
          <p:cNvSpPr/>
          <p:nvPr/>
        </p:nvSpPr>
        <p:spPr>
          <a:xfrm>
            <a:off x="4697464" y="2323691"/>
            <a:ext cx="131268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onnector: Curved 17">
            <a:extLst>
              <a:ext uri="{FF2B5EF4-FFF2-40B4-BE49-F238E27FC236}">
                <a16:creationId xmlns:a16="http://schemas.microsoft.com/office/drawing/2014/main" id="{CC102A88-6C9D-4AEB-B1BD-B005901B9CBC}"/>
              </a:ext>
            </a:extLst>
          </p:cNvPr>
          <p:cNvCxnSpPr>
            <a:cxnSpLocks/>
          </p:cNvCxnSpPr>
          <p:nvPr/>
        </p:nvCxnSpPr>
        <p:spPr>
          <a:xfrm>
            <a:off x="5402001" y="4919571"/>
            <a:ext cx="1034699" cy="760048"/>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615708A-8696-4756-9AA9-E1CD417CF935}"/>
              </a:ext>
            </a:extLst>
          </p:cNvPr>
          <p:cNvSpPr txBox="1"/>
          <p:nvPr/>
        </p:nvSpPr>
        <p:spPr>
          <a:xfrm>
            <a:off x="6156975" y="5266758"/>
            <a:ext cx="1863153" cy="646331"/>
          </a:xfrm>
          <a:prstGeom prst="rect">
            <a:avLst/>
          </a:prstGeom>
          <a:noFill/>
        </p:spPr>
        <p:txBody>
          <a:bodyPr wrap="square" rtlCol="0">
            <a:spAutoFit/>
          </a:bodyPr>
          <a:lstStyle/>
          <a:p>
            <a:pPr algn="ctr"/>
            <a:r>
              <a:rPr lang="en-CA" b="1" dirty="0">
                <a:solidFill>
                  <a:srgbClr val="FF0000"/>
                </a:solidFill>
              </a:rPr>
              <a:t>VARIABLE TO BE PREDICTED</a:t>
            </a:r>
            <a:endParaRPr lang="en-US" b="1" dirty="0">
              <a:solidFill>
                <a:srgbClr val="FF0000"/>
              </a:solidFill>
            </a:endParaRPr>
          </a:p>
        </p:txBody>
      </p:sp>
      <p:sp>
        <p:nvSpPr>
          <p:cNvPr id="20" name="Rectangle 19">
            <a:extLst>
              <a:ext uri="{FF2B5EF4-FFF2-40B4-BE49-F238E27FC236}">
                <a16:creationId xmlns:a16="http://schemas.microsoft.com/office/drawing/2014/main" id="{AB58B470-794B-4780-A95B-B8D8A0AC0EB0}"/>
              </a:ext>
            </a:extLst>
          </p:cNvPr>
          <p:cNvSpPr/>
          <p:nvPr/>
        </p:nvSpPr>
        <p:spPr>
          <a:xfrm>
            <a:off x="640334" y="2323691"/>
            <a:ext cx="405713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Curved 20">
            <a:extLst>
              <a:ext uri="{FF2B5EF4-FFF2-40B4-BE49-F238E27FC236}">
                <a16:creationId xmlns:a16="http://schemas.microsoft.com/office/drawing/2014/main" id="{1C4EA0D9-93CF-4437-B1D4-F07FB738920D}"/>
              </a:ext>
            </a:extLst>
          </p:cNvPr>
          <p:cNvCxnSpPr/>
          <p:nvPr/>
        </p:nvCxnSpPr>
        <p:spPr>
          <a:xfrm>
            <a:off x="1661434" y="4932520"/>
            <a:ext cx="1124263" cy="705975"/>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C8E96D-0861-48DB-9629-EA9CE61F8FB2}"/>
              </a:ext>
            </a:extLst>
          </p:cNvPr>
          <p:cNvSpPr txBox="1"/>
          <p:nvPr/>
        </p:nvSpPr>
        <p:spPr>
          <a:xfrm>
            <a:off x="2718553" y="5415012"/>
            <a:ext cx="1863153" cy="369332"/>
          </a:xfrm>
          <a:prstGeom prst="rect">
            <a:avLst/>
          </a:prstGeom>
          <a:noFill/>
        </p:spPr>
        <p:txBody>
          <a:bodyPr wrap="square" rtlCol="0">
            <a:spAutoFit/>
          </a:bodyPr>
          <a:lstStyle/>
          <a:p>
            <a:pPr algn="ctr"/>
            <a:r>
              <a:rPr lang="en-CA" b="1" dirty="0">
                <a:solidFill>
                  <a:srgbClr val="FF0000"/>
                </a:solidFill>
              </a:rPr>
              <a:t>INPUT FEATURES </a:t>
            </a:r>
            <a:endParaRPr lang="en-US" b="1" dirty="0">
              <a:solidFill>
                <a:srgbClr val="FF0000"/>
              </a:solidFill>
            </a:endParaRPr>
          </a:p>
        </p:txBody>
      </p:sp>
      <p:sp>
        <p:nvSpPr>
          <p:cNvPr id="25" name="Rectangle: Rounded Corners 24">
            <a:extLst>
              <a:ext uri="{FF2B5EF4-FFF2-40B4-BE49-F238E27FC236}">
                <a16:creationId xmlns:a16="http://schemas.microsoft.com/office/drawing/2014/main" id="{C937B53E-3F0D-4505-91E5-D288A1FE64BC}"/>
              </a:ext>
            </a:extLst>
          </p:cNvPr>
          <p:cNvSpPr/>
          <p:nvPr/>
        </p:nvSpPr>
        <p:spPr>
          <a:xfrm>
            <a:off x="8534400" y="2749697"/>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26" name="Rectangle: Rounded Corners 25">
            <a:extLst>
              <a:ext uri="{FF2B5EF4-FFF2-40B4-BE49-F238E27FC236}">
                <a16:creationId xmlns:a16="http://schemas.microsoft.com/office/drawing/2014/main" id="{3EE6A0B6-99D8-48F0-8CCC-CB1447F5F663}"/>
              </a:ext>
            </a:extLst>
          </p:cNvPr>
          <p:cNvSpPr/>
          <p:nvPr/>
        </p:nvSpPr>
        <p:spPr>
          <a:xfrm>
            <a:off x="10017713" y="2749697"/>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0000"/>
              </a:solidFill>
            </a:endParaRPr>
          </a:p>
        </p:txBody>
      </p:sp>
      <p:sp>
        <p:nvSpPr>
          <p:cNvPr id="29" name="TextBox 28">
            <a:extLst>
              <a:ext uri="{FF2B5EF4-FFF2-40B4-BE49-F238E27FC236}">
                <a16:creationId xmlns:a16="http://schemas.microsoft.com/office/drawing/2014/main" id="{246B41DA-657B-4715-A1C1-159CDBA07B92}"/>
              </a:ext>
            </a:extLst>
          </p:cNvPr>
          <p:cNvSpPr txBox="1"/>
          <p:nvPr/>
        </p:nvSpPr>
        <p:spPr>
          <a:xfrm>
            <a:off x="154779" y="1073808"/>
            <a:ext cx="12563841" cy="1628063"/>
          </a:xfrm>
          <a:prstGeom prst="rect">
            <a:avLst/>
          </a:prstGeom>
        </p:spPr>
        <p:txBody>
          <a:bodyPr vert="horz" lIns="91440" tIns="45720" rIns="91440" bIns="45720" rtlCol="0">
            <a:normAutofit/>
          </a:bodyPr>
          <a:lstStyle>
            <a:defPPr>
              <a:defRPr lang="en-US"/>
            </a:defPPr>
            <a:lvl1pPr marL="285750" indent="-285750">
              <a:lnSpc>
                <a:spcPct val="90000"/>
              </a:lnSpc>
              <a:spcBef>
                <a:spcPts val="1000"/>
              </a:spcBef>
              <a:buFont typeface="Arial" panose="020B0604020202020204" pitchFamily="34" charset="0"/>
              <a:buChar char="•"/>
              <a:defRPr>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sz="1600" dirty="0"/>
              <a:t>Gradient boost works by building a tree based on the error (residuals) from the previous tree.</a:t>
            </a:r>
          </a:p>
          <a:p>
            <a:r>
              <a:rPr lang="en-CA" sz="1600" dirty="0"/>
              <a:t>Gradient boost scales trees and then adds the predictions from the new tree to the predictions from previous trees.</a:t>
            </a:r>
          </a:p>
          <a:p>
            <a:r>
              <a:rPr lang="en-US" sz="1600" dirty="0">
                <a:hlinkClick r:id="rId3"/>
              </a:rPr>
              <a:t>Example adopted from the awesome </a:t>
            </a:r>
            <a:r>
              <a:rPr lang="en-US" sz="1600" dirty="0" err="1">
                <a:hlinkClick r:id="rId3"/>
              </a:rPr>
              <a:t>StatQuest</a:t>
            </a:r>
            <a:r>
              <a:rPr lang="en-US" sz="1600" dirty="0">
                <a:hlinkClick r:id="rId3"/>
              </a:rPr>
              <a:t> (by Josh </a:t>
            </a:r>
            <a:r>
              <a:rPr lang="en-US" sz="1600" dirty="0" err="1">
                <a:hlinkClick r:id="rId3"/>
              </a:rPr>
              <a:t>Starmer</a:t>
            </a:r>
            <a:r>
              <a:rPr lang="en-US" sz="1600" dirty="0">
                <a:hlinkClick r:id="rId3"/>
              </a:rPr>
              <a:t>): https://www.youtube.com/watch?v=3CC4N4z3GJc&amp;t=87s</a:t>
            </a:r>
            <a:endParaRPr lang="en-US" sz="1600" dirty="0"/>
          </a:p>
          <a:p>
            <a:endParaRPr lang="en-CA" sz="1600" dirty="0"/>
          </a:p>
          <a:p>
            <a:endParaRPr lang="en-US" sz="1600" dirty="0"/>
          </a:p>
        </p:txBody>
      </p:sp>
      <p:cxnSp>
        <p:nvCxnSpPr>
          <p:cNvPr id="37" name="Straight Arrow Connector 36">
            <a:extLst>
              <a:ext uri="{FF2B5EF4-FFF2-40B4-BE49-F238E27FC236}">
                <a16:creationId xmlns:a16="http://schemas.microsoft.com/office/drawing/2014/main" id="{723D2AF4-359B-4E7B-A310-985C538A5C65}"/>
              </a:ext>
            </a:extLst>
          </p:cNvPr>
          <p:cNvCxnSpPr>
            <a:cxnSpLocks/>
            <a:endCxn id="39" idx="0"/>
          </p:cNvCxnSpPr>
          <p:nvPr/>
        </p:nvCxnSpPr>
        <p:spPr>
          <a:xfrm flipH="1">
            <a:off x="10205195" y="310137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3A8C983-9861-4577-83C0-1B2F7E660D0A}"/>
              </a:ext>
            </a:extLst>
          </p:cNvPr>
          <p:cNvCxnSpPr>
            <a:cxnSpLocks/>
            <a:endCxn id="40" idx="0"/>
          </p:cNvCxnSpPr>
          <p:nvPr/>
        </p:nvCxnSpPr>
        <p:spPr>
          <a:xfrm>
            <a:off x="10629725" y="310137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74F8ABD7-6323-466F-819D-CE298F7ABDDC}"/>
              </a:ext>
            </a:extLst>
          </p:cNvPr>
          <p:cNvSpPr/>
          <p:nvPr/>
        </p:nvSpPr>
        <p:spPr>
          <a:xfrm>
            <a:off x="9847008" y="344297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40" name="Rectangle: Rounded Corners 39">
            <a:extLst>
              <a:ext uri="{FF2B5EF4-FFF2-40B4-BE49-F238E27FC236}">
                <a16:creationId xmlns:a16="http://schemas.microsoft.com/office/drawing/2014/main" id="{5DD3F6E3-C8F7-439A-A923-F8963B5227A6}"/>
              </a:ext>
            </a:extLst>
          </p:cNvPr>
          <p:cNvSpPr/>
          <p:nvPr/>
        </p:nvSpPr>
        <p:spPr>
          <a:xfrm>
            <a:off x="10800430" y="344297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0000"/>
              </a:solidFill>
            </a:endParaRPr>
          </a:p>
        </p:txBody>
      </p:sp>
      <p:cxnSp>
        <p:nvCxnSpPr>
          <p:cNvPr id="49" name="Straight Arrow Connector 48">
            <a:extLst>
              <a:ext uri="{FF2B5EF4-FFF2-40B4-BE49-F238E27FC236}">
                <a16:creationId xmlns:a16="http://schemas.microsoft.com/office/drawing/2014/main" id="{E1395840-3AC9-455A-9D9E-4038DA2A9FCE}"/>
              </a:ext>
            </a:extLst>
          </p:cNvPr>
          <p:cNvCxnSpPr>
            <a:cxnSpLocks/>
            <a:endCxn id="51" idx="0"/>
          </p:cNvCxnSpPr>
          <p:nvPr/>
        </p:nvCxnSpPr>
        <p:spPr>
          <a:xfrm flipH="1">
            <a:off x="8472930" y="3101376"/>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556136-8E69-4296-BF2F-BF3F03DD1FFF}"/>
              </a:ext>
            </a:extLst>
          </p:cNvPr>
          <p:cNvCxnSpPr>
            <a:cxnSpLocks/>
            <a:endCxn id="52" idx="0"/>
          </p:cNvCxnSpPr>
          <p:nvPr/>
        </p:nvCxnSpPr>
        <p:spPr>
          <a:xfrm>
            <a:off x="8897460" y="3101376"/>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CE11C96C-14DD-496E-842E-3F98F4657232}"/>
              </a:ext>
            </a:extLst>
          </p:cNvPr>
          <p:cNvSpPr/>
          <p:nvPr/>
        </p:nvSpPr>
        <p:spPr>
          <a:xfrm>
            <a:off x="8114743" y="344297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2" name="Rectangle: Rounded Corners 51">
            <a:extLst>
              <a:ext uri="{FF2B5EF4-FFF2-40B4-BE49-F238E27FC236}">
                <a16:creationId xmlns:a16="http://schemas.microsoft.com/office/drawing/2014/main" id="{1CCAD9F8-A498-4847-88BE-02A5485E2D10}"/>
              </a:ext>
            </a:extLst>
          </p:cNvPr>
          <p:cNvSpPr/>
          <p:nvPr/>
        </p:nvSpPr>
        <p:spPr>
          <a:xfrm>
            <a:off x="9068165" y="344297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05893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E301FDE2-393F-D8CA-E385-7142A0F047AB}"/>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78178" y="253383"/>
            <a:ext cx="11672866"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graphicFrame>
        <p:nvGraphicFramePr>
          <p:cNvPr id="6" name="Table 8">
            <a:extLst>
              <a:ext uri="{FF2B5EF4-FFF2-40B4-BE49-F238E27FC236}">
                <a16:creationId xmlns:a16="http://schemas.microsoft.com/office/drawing/2014/main" id="{22E01E59-56F2-4209-97F3-E74354B12951}"/>
              </a:ext>
            </a:extLst>
          </p:cNvPr>
          <p:cNvGraphicFramePr>
            <a:graphicFrameLocks noGrp="1"/>
          </p:cNvGraphicFramePr>
          <p:nvPr>
            <p:extLst>
              <p:ext uri="{D42A27DB-BD31-4B8C-83A1-F6EECF244321}">
                <p14:modId xmlns:p14="http://schemas.microsoft.com/office/powerpoint/2010/main" val="2202722083"/>
              </p:ext>
            </p:extLst>
          </p:nvPr>
        </p:nvGraphicFramePr>
        <p:xfrm>
          <a:off x="284766" y="2610517"/>
          <a:ext cx="5384800" cy="259588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777725250"/>
                    </a:ext>
                  </a:extLst>
                </a:gridCol>
                <a:gridCol w="1346200">
                  <a:extLst>
                    <a:ext uri="{9D8B030D-6E8A-4147-A177-3AD203B41FA5}">
                      <a16:colId xmlns:a16="http://schemas.microsoft.com/office/drawing/2014/main" val="3646554055"/>
                    </a:ext>
                  </a:extLst>
                </a:gridCol>
                <a:gridCol w="1346200">
                  <a:extLst>
                    <a:ext uri="{9D8B030D-6E8A-4147-A177-3AD203B41FA5}">
                      <a16:colId xmlns:a16="http://schemas.microsoft.com/office/drawing/2014/main" val="470433922"/>
                    </a:ext>
                  </a:extLst>
                </a:gridCol>
                <a:gridCol w="1346200">
                  <a:extLst>
                    <a:ext uri="{9D8B030D-6E8A-4147-A177-3AD203B41FA5}">
                      <a16:colId xmlns:a16="http://schemas.microsoft.com/office/drawing/2014/main" val="1485391135"/>
                    </a:ext>
                  </a:extLst>
                </a:gridCol>
              </a:tblGrid>
              <a:tr h="370840">
                <a:tc>
                  <a:txBody>
                    <a:bodyPr/>
                    <a:lstStyle/>
                    <a:p>
                      <a:r>
                        <a:rPr lang="en-CA" dirty="0"/>
                        <a:t>Height</a:t>
                      </a:r>
                      <a:endParaRPr lang="en-US" dirty="0"/>
                    </a:p>
                  </a:txBody>
                  <a:tcPr/>
                </a:tc>
                <a:tc>
                  <a:txBody>
                    <a:bodyPr/>
                    <a:lstStyle/>
                    <a:p>
                      <a:r>
                        <a:rPr lang="en-CA" dirty="0"/>
                        <a:t>Color</a:t>
                      </a:r>
                      <a:endParaRPr lang="en-US" dirty="0"/>
                    </a:p>
                  </a:txBody>
                  <a:tcPr/>
                </a:tc>
                <a:tc>
                  <a:txBody>
                    <a:bodyPr/>
                    <a:lstStyle/>
                    <a:p>
                      <a:r>
                        <a:rPr lang="en-CA" dirty="0"/>
                        <a:t>Gender</a:t>
                      </a:r>
                      <a:endParaRPr lang="en-US" dirty="0"/>
                    </a:p>
                  </a:txBody>
                  <a:tcPr/>
                </a:tc>
                <a:tc>
                  <a:txBody>
                    <a:bodyPr/>
                    <a:lstStyle/>
                    <a:p>
                      <a:r>
                        <a:rPr lang="en-CA" dirty="0"/>
                        <a:t>Weight (Kg)</a:t>
                      </a:r>
                      <a:endParaRPr lang="en-US" dirty="0"/>
                    </a:p>
                  </a:txBody>
                  <a:tcPr/>
                </a:tc>
                <a:extLst>
                  <a:ext uri="{0D108BD9-81ED-4DB2-BD59-A6C34878D82A}">
                    <a16:rowId xmlns:a16="http://schemas.microsoft.com/office/drawing/2014/main" val="225547324"/>
                  </a:ext>
                </a:extLst>
              </a:tr>
              <a:tr h="370840">
                <a:tc>
                  <a:txBody>
                    <a:bodyPr/>
                    <a:lstStyle/>
                    <a:p>
                      <a:r>
                        <a:rPr lang="en-CA" dirty="0"/>
                        <a:t>1.6</a:t>
                      </a:r>
                      <a:endParaRPr lang="en-US" dirty="0"/>
                    </a:p>
                  </a:txBody>
                  <a:tcPr/>
                </a:tc>
                <a:tc>
                  <a:txBody>
                    <a:bodyPr/>
                    <a:lstStyle/>
                    <a:p>
                      <a:r>
                        <a:rPr lang="en-CA" dirty="0"/>
                        <a:t>Blue</a:t>
                      </a:r>
                      <a:endParaRPr lang="en-US" dirty="0"/>
                    </a:p>
                  </a:txBody>
                  <a:tcPr/>
                </a:tc>
                <a:tc>
                  <a:txBody>
                    <a:bodyPr/>
                    <a:lstStyle/>
                    <a:p>
                      <a:r>
                        <a:rPr lang="en-CA" dirty="0"/>
                        <a:t>Male</a:t>
                      </a:r>
                      <a:endParaRPr lang="en-US" dirty="0"/>
                    </a:p>
                  </a:txBody>
                  <a:tcPr/>
                </a:tc>
                <a:tc>
                  <a:txBody>
                    <a:bodyPr/>
                    <a:lstStyle/>
                    <a:p>
                      <a:r>
                        <a:rPr lang="en-CA" dirty="0"/>
                        <a:t>88</a:t>
                      </a:r>
                      <a:endParaRPr lang="en-US" dirty="0"/>
                    </a:p>
                  </a:txBody>
                  <a:tcPr/>
                </a:tc>
                <a:extLst>
                  <a:ext uri="{0D108BD9-81ED-4DB2-BD59-A6C34878D82A}">
                    <a16:rowId xmlns:a16="http://schemas.microsoft.com/office/drawing/2014/main" val="4233836156"/>
                  </a:ext>
                </a:extLst>
              </a:tr>
              <a:tr h="370840">
                <a:tc>
                  <a:txBody>
                    <a:bodyPr/>
                    <a:lstStyle/>
                    <a:p>
                      <a:r>
                        <a:rPr lang="en-CA" dirty="0"/>
                        <a:t>1.6</a:t>
                      </a:r>
                      <a:endParaRPr lang="en-US" dirty="0"/>
                    </a:p>
                  </a:txBody>
                  <a:tcPr/>
                </a:tc>
                <a:tc>
                  <a:txBody>
                    <a:bodyPr/>
                    <a:lstStyle/>
                    <a:p>
                      <a:r>
                        <a:rPr lang="en-CA" dirty="0"/>
                        <a:t>Green</a:t>
                      </a:r>
                      <a:endParaRPr lang="en-US" dirty="0"/>
                    </a:p>
                  </a:txBody>
                  <a:tcPr/>
                </a:tc>
                <a:tc>
                  <a:txBody>
                    <a:bodyPr/>
                    <a:lstStyle/>
                    <a:p>
                      <a:r>
                        <a:rPr lang="en-CA" b="0" dirty="0"/>
                        <a:t>Female</a:t>
                      </a:r>
                      <a:endParaRPr lang="en-US" b="0" dirty="0"/>
                    </a:p>
                  </a:txBody>
                  <a:tcPr/>
                </a:tc>
                <a:tc>
                  <a:txBody>
                    <a:bodyPr/>
                    <a:lstStyle/>
                    <a:p>
                      <a:r>
                        <a:rPr lang="en-CA" dirty="0"/>
                        <a:t>76</a:t>
                      </a:r>
                      <a:endParaRPr lang="en-US" dirty="0"/>
                    </a:p>
                  </a:txBody>
                  <a:tcPr/>
                </a:tc>
                <a:extLst>
                  <a:ext uri="{0D108BD9-81ED-4DB2-BD59-A6C34878D82A}">
                    <a16:rowId xmlns:a16="http://schemas.microsoft.com/office/drawing/2014/main" val="2028045096"/>
                  </a:ext>
                </a:extLst>
              </a:tr>
              <a:tr h="370840">
                <a:tc>
                  <a:txBody>
                    <a:bodyPr/>
                    <a:lstStyle/>
                    <a:p>
                      <a:r>
                        <a:rPr lang="en-CA" dirty="0"/>
                        <a:t>1.5</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56</a:t>
                      </a:r>
                      <a:endParaRPr lang="en-US" dirty="0"/>
                    </a:p>
                  </a:txBody>
                  <a:tcPr/>
                </a:tc>
                <a:extLst>
                  <a:ext uri="{0D108BD9-81ED-4DB2-BD59-A6C34878D82A}">
                    <a16:rowId xmlns:a16="http://schemas.microsoft.com/office/drawing/2014/main" val="90805225"/>
                  </a:ext>
                </a:extLst>
              </a:tr>
              <a:tr h="370840">
                <a:tc>
                  <a:txBody>
                    <a:bodyPr/>
                    <a:lstStyle/>
                    <a:p>
                      <a:r>
                        <a:rPr lang="en-CA" dirty="0"/>
                        <a:t>1.8</a:t>
                      </a:r>
                      <a:endParaRPr lang="en-US" dirty="0"/>
                    </a:p>
                  </a:txBody>
                  <a:tcPr/>
                </a:tc>
                <a:tc>
                  <a:txBody>
                    <a:bodyPr/>
                    <a:lstStyle/>
                    <a:p>
                      <a:r>
                        <a:rPr lang="en-CA" dirty="0"/>
                        <a:t>Red</a:t>
                      </a:r>
                      <a:endParaRPr lang="en-US" dirty="0"/>
                    </a:p>
                  </a:txBody>
                  <a:tcPr/>
                </a:tc>
                <a:tc>
                  <a:txBody>
                    <a:bodyPr/>
                    <a:lstStyle/>
                    <a:p>
                      <a:r>
                        <a:rPr lang="en-CA" dirty="0"/>
                        <a:t>Male</a:t>
                      </a:r>
                      <a:endParaRPr lang="en-US" dirty="0"/>
                    </a:p>
                  </a:txBody>
                  <a:tcPr/>
                </a:tc>
                <a:tc>
                  <a:txBody>
                    <a:bodyPr/>
                    <a:lstStyle/>
                    <a:p>
                      <a:r>
                        <a:rPr lang="en-CA" dirty="0"/>
                        <a:t>73</a:t>
                      </a:r>
                      <a:endParaRPr lang="en-US" dirty="0"/>
                    </a:p>
                  </a:txBody>
                  <a:tcPr/>
                </a:tc>
                <a:extLst>
                  <a:ext uri="{0D108BD9-81ED-4DB2-BD59-A6C34878D82A}">
                    <a16:rowId xmlns:a16="http://schemas.microsoft.com/office/drawing/2014/main" val="2716090376"/>
                  </a:ext>
                </a:extLst>
              </a:tr>
              <a:tr h="370840">
                <a:tc>
                  <a:txBody>
                    <a:bodyPr/>
                    <a:lstStyle/>
                    <a:p>
                      <a:r>
                        <a:rPr lang="en-CA" dirty="0"/>
                        <a:t>1.5</a:t>
                      </a:r>
                      <a:endParaRPr lang="en-US" dirty="0"/>
                    </a:p>
                  </a:txBody>
                  <a:tcPr/>
                </a:tc>
                <a:tc>
                  <a:txBody>
                    <a:bodyPr/>
                    <a:lstStyle/>
                    <a:p>
                      <a:r>
                        <a:rPr lang="en-CA" dirty="0"/>
                        <a:t>Green</a:t>
                      </a:r>
                      <a:endParaRPr lang="en-US" dirty="0"/>
                    </a:p>
                  </a:txBody>
                  <a:tcPr/>
                </a:tc>
                <a:tc>
                  <a:txBody>
                    <a:bodyPr/>
                    <a:lstStyle/>
                    <a:p>
                      <a:r>
                        <a:rPr lang="en-CA" dirty="0"/>
                        <a:t>Male</a:t>
                      </a:r>
                      <a:endParaRPr lang="en-US" dirty="0"/>
                    </a:p>
                  </a:txBody>
                  <a:tcPr/>
                </a:tc>
                <a:tc>
                  <a:txBody>
                    <a:bodyPr/>
                    <a:lstStyle/>
                    <a:p>
                      <a:r>
                        <a:rPr lang="en-CA" dirty="0"/>
                        <a:t>77</a:t>
                      </a:r>
                      <a:endParaRPr lang="en-US" dirty="0"/>
                    </a:p>
                  </a:txBody>
                  <a:tcPr/>
                </a:tc>
                <a:extLst>
                  <a:ext uri="{0D108BD9-81ED-4DB2-BD59-A6C34878D82A}">
                    <a16:rowId xmlns:a16="http://schemas.microsoft.com/office/drawing/2014/main" val="631778151"/>
                  </a:ext>
                </a:extLst>
              </a:tr>
              <a:tr h="370840">
                <a:tc>
                  <a:txBody>
                    <a:bodyPr/>
                    <a:lstStyle/>
                    <a:p>
                      <a:r>
                        <a:rPr lang="en-CA" dirty="0"/>
                        <a:t>1.4</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57</a:t>
                      </a:r>
                      <a:endParaRPr lang="en-US" dirty="0"/>
                    </a:p>
                  </a:txBody>
                  <a:tcPr/>
                </a:tc>
                <a:extLst>
                  <a:ext uri="{0D108BD9-81ED-4DB2-BD59-A6C34878D82A}">
                    <a16:rowId xmlns:a16="http://schemas.microsoft.com/office/drawing/2014/main" val="3215907717"/>
                  </a:ext>
                </a:extLst>
              </a:tr>
            </a:tbl>
          </a:graphicData>
        </a:graphic>
      </p:graphicFrame>
      <p:sp>
        <p:nvSpPr>
          <p:cNvPr id="3" name="Rectangle: Rounded Corners 2">
            <a:extLst>
              <a:ext uri="{FF2B5EF4-FFF2-40B4-BE49-F238E27FC236}">
                <a16:creationId xmlns:a16="http://schemas.microsoft.com/office/drawing/2014/main" id="{39250E28-31FE-456C-927B-F50D1928A503}"/>
              </a:ext>
            </a:extLst>
          </p:cNvPr>
          <p:cNvSpPr/>
          <p:nvPr/>
        </p:nvSpPr>
        <p:spPr>
          <a:xfrm>
            <a:off x="9964174" y="3053139"/>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11" name="Straight Arrow Connector 10">
            <a:extLst>
              <a:ext uri="{FF2B5EF4-FFF2-40B4-BE49-F238E27FC236}">
                <a16:creationId xmlns:a16="http://schemas.microsoft.com/office/drawing/2014/main" id="{B78FC65D-43F3-448D-AE00-A76294C33CD1}"/>
              </a:ext>
            </a:extLst>
          </p:cNvPr>
          <p:cNvCxnSpPr>
            <a:cxnSpLocks/>
            <a:stCxn id="3" idx="2"/>
            <a:endCxn id="25" idx="0"/>
          </p:cNvCxnSpPr>
          <p:nvPr/>
        </p:nvCxnSpPr>
        <p:spPr>
          <a:xfrm flipH="1">
            <a:off x="9804591" y="3402334"/>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EB6227-1BC3-4413-9B2E-57074E429B86}"/>
              </a:ext>
            </a:extLst>
          </p:cNvPr>
          <p:cNvCxnSpPr>
            <a:cxnSpLocks/>
            <a:stCxn id="3" idx="2"/>
            <a:endCxn id="26" idx="0"/>
          </p:cNvCxnSpPr>
          <p:nvPr/>
        </p:nvCxnSpPr>
        <p:spPr>
          <a:xfrm>
            <a:off x="10494067" y="3402334"/>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CC102A88-6C9D-4AEB-B1BD-B005901B9CBC}"/>
              </a:ext>
            </a:extLst>
          </p:cNvPr>
          <p:cNvCxnSpPr>
            <a:cxnSpLocks/>
          </p:cNvCxnSpPr>
          <p:nvPr/>
        </p:nvCxnSpPr>
        <p:spPr>
          <a:xfrm rot="10800000" flipV="1">
            <a:off x="5635966" y="5242525"/>
            <a:ext cx="1434226" cy="705972"/>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615708A-8696-4756-9AA9-E1CD417CF935}"/>
              </a:ext>
            </a:extLst>
          </p:cNvPr>
          <p:cNvSpPr txBox="1"/>
          <p:nvPr/>
        </p:nvSpPr>
        <p:spPr>
          <a:xfrm>
            <a:off x="4171564" y="5625332"/>
            <a:ext cx="1863153" cy="646331"/>
          </a:xfrm>
          <a:prstGeom prst="rect">
            <a:avLst/>
          </a:prstGeom>
          <a:noFill/>
        </p:spPr>
        <p:txBody>
          <a:bodyPr wrap="square" rtlCol="0">
            <a:spAutoFit/>
          </a:bodyPr>
          <a:lstStyle/>
          <a:p>
            <a:pPr algn="ctr"/>
            <a:r>
              <a:rPr lang="en-CA" b="1" dirty="0">
                <a:solidFill>
                  <a:srgbClr val="FF0000"/>
                </a:solidFill>
              </a:rPr>
              <a:t>ERRORS (RESIDUALS)</a:t>
            </a:r>
            <a:endParaRPr lang="en-US" b="1" dirty="0">
              <a:solidFill>
                <a:srgbClr val="FF0000"/>
              </a:solidFill>
            </a:endParaRPr>
          </a:p>
        </p:txBody>
      </p:sp>
      <p:sp>
        <p:nvSpPr>
          <p:cNvPr id="20" name="Rectangle 19">
            <a:extLst>
              <a:ext uri="{FF2B5EF4-FFF2-40B4-BE49-F238E27FC236}">
                <a16:creationId xmlns:a16="http://schemas.microsoft.com/office/drawing/2014/main" id="{AB58B470-794B-4780-A95B-B8D8A0AC0EB0}"/>
              </a:ext>
            </a:extLst>
          </p:cNvPr>
          <p:cNvSpPr/>
          <p:nvPr/>
        </p:nvSpPr>
        <p:spPr>
          <a:xfrm>
            <a:off x="284766" y="2610517"/>
            <a:ext cx="405713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or: Curved 20">
            <a:extLst>
              <a:ext uri="{FF2B5EF4-FFF2-40B4-BE49-F238E27FC236}">
                <a16:creationId xmlns:a16="http://schemas.microsoft.com/office/drawing/2014/main" id="{1C4EA0D9-93CF-4437-B1D4-F07FB738920D}"/>
              </a:ext>
            </a:extLst>
          </p:cNvPr>
          <p:cNvCxnSpPr/>
          <p:nvPr/>
        </p:nvCxnSpPr>
        <p:spPr>
          <a:xfrm>
            <a:off x="1305866" y="5219346"/>
            <a:ext cx="1124263" cy="705975"/>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7C8E96D-0861-48DB-9629-EA9CE61F8FB2}"/>
              </a:ext>
            </a:extLst>
          </p:cNvPr>
          <p:cNvSpPr txBox="1"/>
          <p:nvPr/>
        </p:nvSpPr>
        <p:spPr>
          <a:xfrm>
            <a:off x="2362985" y="5701838"/>
            <a:ext cx="1863153" cy="369332"/>
          </a:xfrm>
          <a:prstGeom prst="rect">
            <a:avLst/>
          </a:prstGeom>
          <a:noFill/>
        </p:spPr>
        <p:txBody>
          <a:bodyPr wrap="square" rtlCol="0">
            <a:spAutoFit/>
          </a:bodyPr>
          <a:lstStyle/>
          <a:p>
            <a:pPr algn="ctr"/>
            <a:r>
              <a:rPr lang="en-CA" b="1" dirty="0">
                <a:solidFill>
                  <a:srgbClr val="FF0000"/>
                </a:solidFill>
              </a:rPr>
              <a:t>INPUT FEATURES </a:t>
            </a:r>
            <a:endParaRPr lang="en-US" b="1" dirty="0">
              <a:solidFill>
                <a:srgbClr val="FF0000"/>
              </a:solidFill>
            </a:endParaRPr>
          </a:p>
        </p:txBody>
      </p:sp>
      <p:sp>
        <p:nvSpPr>
          <p:cNvPr id="25" name="Rectangle: Rounded Corners 24">
            <a:extLst>
              <a:ext uri="{FF2B5EF4-FFF2-40B4-BE49-F238E27FC236}">
                <a16:creationId xmlns:a16="http://schemas.microsoft.com/office/drawing/2014/main" id="{C937B53E-3F0D-4505-91E5-D288A1FE64BC}"/>
              </a:ext>
            </a:extLst>
          </p:cNvPr>
          <p:cNvSpPr/>
          <p:nvPr/>
        </p:nvSpPr>
        <p:spPr>
          <a:xfrm>
            <a:off x="9181458" y="3743935"/>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26" name="Rectangle: Rounded Corners 25">
            <a:extLst>
              <a:ext uri="{FF2B5EF4-FFF2-40B4-BE49-F238E27FC236}">
                <a16:creationId xmlns:a16="http://schemas.microsoft.com/office/drawing/2014/main" id="{3EE6A0B6-99D8-48F0-8CCC-CB1447F5F663}"/>
              </a:ext>
            </a:extLst>
          </p:cNvPr>
          <p:cNvSpPr/>
          <p:nvPr/>
        </p:nvSpPr>
        <p:spPr>
          <a:xfrm>
            <a:off x="10664771" y="3743935"/>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37" name="Straight Arrow Connector 36">
            <a:extLst>
              <a:ext uri="{FF2B5EF4-FFF2-40B4-BE49-F238E27FC236}">
                <a16:creationId xmlns:a16="http://schemas.microsoft.com/office/drawing/2014/main" id="{723D2AF4-359B-4E7B-A310-985C538A5C65}"/>
              </a:ext>
            </a:extLst>
          </p:cNvPr>
          <p:cNvCxnSpPr>
            <a:cxnSpLocks/>
          </p:cNvCxnSpPr>
          <p:nvPr/>
        </p:nvCxnSpPr>
        <p:spPr>
          <a:xfrm flipH="1">
            <a:off x="10852253" y="4095614"/>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3A8C983-9861-4577-83C0-1B2F7E660D0A}"/>
              </a:ext>
            </a:extLst>
          </p:cNvPr>
          <p:cNvCxnSpPr>
            <a:cxnSpLocks/>
          </p:cNvCxnSpPr>
          <p:nvPr/>
        </p:nvCxnSpPr>
        <p:spPr>
          <a:xfrm>
            <a:off x="11276783" y="4095614"/>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395840-3AC9-455A-9D9E-4038DA2A9FCE}"/>
              </a:ext>
            </a:extLst>
          </p:cNvPr>
          <p:cNvCxnSpPr>
            <a:cxnSpLocks/>
            <a:endCxn id="51" idx="0"/>
          </p:cNvCxnSpPr>
          <p:nvPr/>
        </p:nvCxnSpPr>
        <p:spPr>
          <a:xfrm flipH="1">
            <a:off x="9119988" y="4095614"/>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556136-8E69-4296-BF2F-BF3F03DD1FFF}"/>
              </a:ext>
            </a:extLst>
          </p:cNvPr>
          <p:cNvCxnSpPr>
            <a:cxnSpLocks/>
            <a:endCxn id="52" idx="0"/>
          </p:cNvCxnSpPr>
          <p:nvPr/>
        </p:nvCxnSpPr>
        <p:spPr>
          <a:xfrm>
            <a:off x="9544518" y="4095614"/>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CE11C96C-14DD-496E-842E-3F98F4657232}"/>
              </a:ext>
            </a:extLst>
          </p:cNvPr>
          <p:cNvSpPr/>
          <p:nvPr/>
        </p:nvSpPr>
        <p:spPr>
          <a:xfrm>
            <a:off x="8761801" y="4437216"/>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-15.2, </a:t>
            </a:r>
          </a:p>
          <a:p>
            <a:pPr algn="ctr"/>
            <a:r>
              <a:rPr lang="en-CA" sz="1200" dirty="0">
                <a:solidFill>
                  <a:srgbClr val="FF0000"/>
                </a:solidFill>
              </a:rPr>
              <a:t>-14.2 </a:t>
            </a:r>
            <a:endParaRPr lang="en-US" sz="1200" dirty="0">
              <a:solidFill>
                <a:srgbClr val="FF0000"/>
              </a:solidFill>
            </a:endParaRPr>
          </a:p>
        </p:txBody>
      </p:sp>
      <p:sp>
        <p:nvSpPr>
          <p:cNvPr id="52" name="Rectangle: Rounded Corners 51">
            <a:extLst>
              <a:ext uri="{FF2B5EF4-FFF2-40B4-BE49-F238E27FC236}">
                <a16:creationId xmlns:a16="http://schemas.microsoft.com/office/drawing/2014/main" id="{1CCAD9F8-A498-4847-88BE-02A5485E2D10}"/>
              </a:ext>
            </a:extLst>
          </p:cNvPr>
          <p:cNvSpPr/>
          <p:nvPr/>
        </p:nvSpPr>
        <p:spPr>
          <a:xfrm>
            <a:off x="9715223" y="4437216"/>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4.8</a:t>
            </a:r>
            <a:endParaRPr lang="en-US" dirty="0">
              <a:solidFill>
                <a:srgbClr val="FF0000"/>
              </a:solidFill>
            </a:endParaRPr>
          </a:p>
        </p:txBody>
      </p:sp>
      <p:sp>
        <p:nvSpPr>
          <p:cNvPr id="7" name="TextBox 6">
            <a:extLst>
              <a:ext uri="{FF2B5EF4-FFF2-40B4-BE49-F238E27FC236}">
                <a16:creationId xmlns:a16="http://schemas.microsoft.com/office/drawing/2014/main" id="{6F7D66D3-D738-46E1-9E77-E13381CEF5ED}"/>
              </a:ext>
            </a:extLst>
          </p:cNvPr>
          <p:cNvSpPr txBox="1"/>
          <p:nvPr/>
        </p:nvSpPr>
        <p:spPr>
          <a:xfrm>
            <a:off x="201679" y="1076706"/>
            <a:ext cx="8560122" cy="1695849"/>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L="285750" indent="-285750">
              <a:lnSpc>
                <a:spcPct val="90000"/>
              </a:lnSpc>
              <a:spcBef>
                <a:spcPts val="1000"/>
              </a:spcBef>
              <a:buFont typeface="Arial" panose="020B0604020202020204" pitchFamily="34" charset="0"/>
              <a:buChar char="•"/>
              <a:defRPr>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sz="1600" dirty="0"/>
              <a:t>Let’s assume that the initial model predictions (starting point) is the average weight is 71.2</a:t>
            </a:r>
            <a:endParaRPr lang="en-US" sz="1600" dirty="0"/>
          </a:p>
          <a:p>
            <a:r>
              <a:rPr lang="en-US" sz="1600" dirty="0"/>
              <a:t>Gradient boost builds a tree based on the error from the first tree.</a:t>
            </a:r>
          </a:p>
          <a:p>
            <a:r>
              <a:rPr lang="en-US" sz="1600" dirty="0"/>
              <a:t>The tree is built by assuming that the features (heights, color, and gender) predicts the residuals (new column that we have just created).</a:t>
            </a:r>
          </a:p>
          <a:p>
            <a:endParaRPr lang="en-CA" sz="1600" dirty="0"/>
          </a:p>
        </p:txBody>
      </p:sp>
      <p:graphicFrame>
        <p:nvGraphicFramePr>
          <p:cNvPr id="8" name="Table 7">
            <a:extLst>
              <a:ext uri="{FF2B5EF4-FFF2-40B4-BE49-F238E27FC236}">
                <a16:creationId xmlns:a16="http://schemas.microsoft.com/office/drawing/2014/main" id="{84E3E86B-C3DB-4754-AC26-A4ECDC189206}"/>
              </a:ext>
            </a:extLst>
          </p:cNvPr>
          <p:cNvGraphicFramePr>
            <a:graphicFrameLocks noGrp="1"/>
          </p:cNvGraphicFramePr>
          <p:nvPr>
            <p:extLst>
              <p:ext uri="{D42A27DB-BD31-4B8C-83A1-F6EECF244321}">
                <p14:modId xmlns:p14="http://schemas.microsoft.com/office/powerpoint/2010/main" val="3766719814"/>
              </p:ext>
            </p:extLst>
          </p:nvPr>
        </p:nvGraphicFramePr>
        <p:xfrm>
          <a:off x="6034717" y="2589861"/>
          <a:ext cx="2479271" cy="2616536"/>
        </p:xfrm>
        <a:graphic>
          <a:graphicData uri="http://schemas.openxmlformats.org/drawingml/2006/table">
            <a:tbl>
              <a:tblPr firstRow="1" bandRow="1">
                <a:tableStyleId>{5C22544A-7EE6-4342-B048-85BDC9FD1C3A}</a:tableStyleId>
              </a:tblPr>
              <a:tblGrid>
                <a:gridCol w="2479271">
                  <a:extLst>
                    <a:ext uri="{9D8B030D-6E8A-4147-A177-3AD203B41FA5}">
                      <a16:colId xmlns:a16="http://schemas.microsoft.com/office/drawing/2014/main" val="2175900377"/>
                    </a:ext>
                  </a:extLst>
                </a:gridCol>
              </a:tblGrid>
              <a:tr h="421976">
                <a:tc>
                  <a:txBody>
                    <a:bodyPr/>
                    <a:lstStyle/>
                    <a:p>
                      <a:r>
                        <a:rPr lang="en-CA" dirty="0"/>
                        <a:t>Error = True – predicted</a:t>
                      </a:r>
                      <a:endParaRPr lang="en-US" dirty="0"/>
                    </a:p>
                  </a:txBody>
                  <a:tcPr/>
                </a:tc>
                <a:extLst>
                  <a:ext uri="{0D108BD9-81ED-4DB2-BD59-A6C34878D82A}">
                    <a16:rowId xmlns:a16="http://schemas.microsoft.com/office/drawing/2014/main" val="1538503797"/>
                  </a:ext>
                </a:extLst>
              </a:tr>
              <a:tr h="343122">
                <a:tc>
                  <a:txBody>
                    <a:bodyPr/>
                    <a:lstStyle/>
                    <a:p>
                      <a:r>
                        <a:rPr lang="en-CA" dirty="0"/>
                        <a:t>88-71.2=16.8</a:t>
                      </a:r>
                      <a:endParaRPr lang="en-US" dirty="0"/>
                    </a:p>
                  </a:txBody>
                  <a:tcPr/>
                </a:tc>
                <a:extLst>
                  <a:ext uri="{0D108BD9-81ED-4DB2-BD59-A6C34878D82A}">
                    <a16:rowId xmlns:a16="http://schemas.microsoft.com/office/drawing/2014/main" val="1339466722"/>
                  </a:ext>
                </a:extLst>
              </a:tr>
              <a:tr h="343122">
                <a:tc>
                  <a:txBody>
                    <a:bodyPr/>
                    <a:lstStyle/>
                    <a:p>
                      <a:r>
                        <a:rPr lang="en-CA" dirty="0"/>
                        <a:t>76-71.2=4.8</a:t>
                      </a:r>
                      <a:endParaRPr lang="en-US" dirty="0"/>
                    </a:p>
                  </a:txBody>
                  <a:tcPr/>
                </a:tc>
                <a:extLst>
                  <a:ext uri="{0D108BD9-81ED-4DB2-BD59-A6C34878D82A}">
                    <a16:rowId xmlns:a16="http://schemas.microsoft.com/office/drawing/2014/main" val="1533367055"/>
                  </a:ext>
                </a:extLst>
              </a:tr>
              <a:tr h="343122">
                <a:tc>
                  <a:txBody>
                    <a:bodyPr/>
                    <a:lstStyle/>
                    <a:p>
                      <a:r>
                        <a:rPr lang="en-CA" dirty="0"/>
                        <a:t>56-71.2=-15.2</a:t>
                      </a:r>
                      <a:endParaRPr lang="en-US" dirty="0"/>
                    </a:p>
                  </a:txBody>
                  <a:tcPr/>
                </a:tc>
                <a:extLst>
                  <a:ext uri="{0D108BD9-81ED-4DB2-BD59-A6C34878D82A}">
                    <a16:rowId xmlns:a16="http://schemas.microsoft.com/office/drawing/2014/main" val="412209898"/>
                  </a:ext>
                </a:extLst>
              </a:tr>
              <a:tr h="343122">
                <a:tc>
                  <a:txBody>
                    <a:bodyPr/>
                    <a:lstStyle/>
                    <a:p>
                      <a:r>
                        <a:rPr lang="en-CA" dirty="0"/>
                        <a:t>73-71.2=1.8</a:t>
                      </a:r>
                      <a:endParaRPr lang="en-US" dirty="0"/>
                    </a:p>
                  </a:txBody>
                  <a:tcPr/>
                </a:tc>
                <a:extLst>
                  <a:ext uri="{0D108BD9-81ED-4DB2-BD59-A6C34878D82A}">
                    <a16:rowId xmlns:a16="http://schemas.microsoft.com/office/drawing/2014/main" val="2930648361"/>
                  </a:ext>
                </a:extLst>
              </a:tr>
              <a:tr h="343122">
                <a:tc>
                  <a:txBody>
                    <a:bodyPr/>
                    <a:lstStyle/>
                    <a:p>
                      <a:r>
                        <a:rPr lang="en-CA" dirty="0"/>
                        <a:t>77-71.2=5.8</a:t>
                      </a:r>
                      <a:endParaRPr lang="en-US" dirty="0"/>
                    </a:p>
                  </a:txBody>
                  <a:tcPr/>
                </a:tc>
                <a:extLst>
                  <a:ext uri="{0D108BD9-81ED-4DB2-BD59-A6C34878D82A}">
                    <a16:rowId xmlns:a16="http://schemas.microsoft.com/office/drawing/2014/main" val="316527075"/>
                  </a:ext>
                </a:extLst>
              </a:tr>
              <a:tr h="343122">
                <a:tc>
                  <a:txBody>
                    <a:bodyPr/>
                    <a:lstStyle/>
                    <a:p>
                      <a:r>
                        <a:rPr lang="en-CA" dirty="0"/>
                        <a:t>57-71.2=-14.2</a:t>
                      </a:r>
                      <a:endParaRPr lang="en-US" dirty="0"/>
                    </a:p>
                  </a:txBody>
                  <a:tcPr/>
                </a:tc>
                <a:extLst>
                  <a:ext uri="{0D108BD9-81ED-4DB2-BD59-A6C34878D82A}">
                    <a16:rowId xmlns:a16="http://schemas.microsoft.com/office/drawing/2014/main" val="3276064454"/>
                  </a:ext>
                </a:extLst>
              </a:tr>
            </a:tbl>
          </a:graphicData>
        </a:graphic>
      </p:graphicFrame>
      <p:sp>
        <p:nvSpPr>
          <p:cNvPr id="28" name="Rectangle: Rounded Corners 27">
            <a:extLst>
              <a:ext uri="{FF2B5EF4-FFF2-40B4-BE49-F238E27FC236}">
                <a16:creationId xmlns:a16="http://schemas.microsoft.com/office/drawing/2014/main" id="{AA9CFB30-2C60-4DB1-AC80-B09E4A9B437F}"/>
              </a:ext>
            </a:extLst>
          </p:cNvPr>
          <p:cNvSpPr/>
          <p:nvPr/>
        </p:nvSpPr>
        <p:spPr>
          <a:xfrm>
            <a:off x="10494066" y="4456379"/>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1.8, 5.8</a:t>
            </a:r>
            <a:endParaRPr lang="en-US" sz="1200" dirty="0">
              <a:solidFill>
                <a:srgbClr val="FF0000"/>
              </a:solidFill>
            </a:endParaRPr>
          </a:p>
        </p:txBody>
      </p:sp>
      <p:sp>
        <p:nvSpPr>
          <p:cNvPr id="30" name="Rectangle: Rounded Corners 29">
            <a:extLst>
              <a:ext uri="{FF2B5EF4-FFF2-40B4-BE49-F238E27FC236}">
                <a16:creationId xmlns:a16="http://schemas.microsoft.com/office/drawing/2014/main" id="{CCC8B122-50CB-42FE-B7E4-1424635B1A50}"/>
              </a:ext>
            </a:extLst>
          </p:cNvPr>
          <p:cNvSpPr/>
          <p:nvPr/>
        </p:nvSpPr>
        <p:spPr>
          <a:xfrm>
            <a:off x="11447488" y="4456379"/>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16.8</a:t>
            </a:r>
            <a:endParaRPr lang="en-US" dirty="0">
              <a:solidFill>
                <a:srgbClr val="FF0000"/>
              </a:solidFill>
            </a:endParaRPr>
          </a:p>
        </p:txBody>
      </p:sp>
      <p:sp>
        <p:nvSpPr>
          <p:cNvPr id="9" name="TextBox 8">
            <a:extLst>
              <a:ext uri="{FF2B5EF4-FFF2-40B4-BE49-F238E27FC236}">
                <a16:creationId xmlns:a16="http://schemas.microsoft.com/office/drawing/2014/main" id="{6CF87EC1-E553-4089-BBC3-D42C8B335A26}"/>
              </a:ext>
            </a:extLst>
          </p:cNvPr>
          <p:cNvSpPr txBox="1"/>
          <p:nvPr/>
        </p:nvSpPr>
        <p:spPr>
          <a:xfrm>
            <a:off x="9027271" y="4077625"/>
            <a:ext cx="296876" cy="369332"/>
          </a:xfrm>
          <a:prstGeom prst="rect">
            <a:avLst/>
          </a:prstGeom>
          <a:noFill/>
        </p:spPr>
        <p:txBody>
          <a:bodyPr wrap="none" rtlCol="0">
            <a:spAutoFit/>
          </a:bodyPr>
          <a:lstStyle/>
          <a:p>
            <a:r>
              <a:rPr lang="en-CA" dirty="0"/>
              <a:t>Y</a:t>
            </a:r>
            <a:endParaRPr lang="en-US" dirty="0"/>
          </a:p>
        </p:txBody>
      </p:sp>
      <p:sp>
        <p:nvSpPr>
          <p:cNvPr id="31" name="TextBox 30">
            <a:extLst>
              <a:ext uri="{FF2B5EF4-FFF2-40B4-BE49-F238E27FC236}">
                <a16:creationId xmlns:a16="http://schemas.microsoft.com/office/drawing/2014/main" id="{D7D202F2-7A20-4189-807E-CF01788AD59B}"/>
              </a:ext>
            </a:extLst>
          </p:cNvPr>
          <p:cNvSpPr txBox="1"/>
          <p:nvPr/>
        </p:nvSpPr>
        <p:spPr>
          <a:xfrm>
            <a:off x="9820920" y="3374315"/>
            <a:ext cx="296876" cy="369332"/>
          </a:xfrm>
          <a:prstGeom prst="rect">
            <a:avLst/>
          </a:prstGeom>
          <a:noFill/>
        </p:spPr>
        <p:txBody>
          <a:bodyPr wrap="none" rtlCol="0">
            <a:spAutoFit/>
          </a:bodyPr>
          <a:lstStyle/>
          <a:p>
            <a:r>
              <a:rPr lang="en-CA" dirty="0"/>
              <a:t>Y</a:t>
            </a:r>
            <a:endParaRPr lang="en-US" dirty="0"/>
          </a:p>
        </p:txBody>
      </p:sp>
      <p:sp>
        <p:nvSpPr>
          <p:cNvPr id="32" name="TextBox 31">
            <a:extLst>
              <a:ext uri="{FF2B5EF4-FFF2-40B4-BE49-F238E27FC236}">
                <a16:creationId xmlns:a16="http://schemas.microsoft.com/office/drawing/2014/main" id="{4A20517D-E302-4B37-991B-130ADFEC47D2}"/>
              </a:ext>
            </a:extLst>
          </p:cNvPr>
          <p:cNvSpPr txBox="1"/>
          <p:nvPr/>
        </p:nvSpPr>
        <p:spPr>
          <a:xfrm>
            <a:off x="10933452" y="3374315"/>
            <a:ext cx="333746" cy="369332"/>
          </a:xfrm>
          <a:prstGeom prst="rect">
            <a:avLst/>
          </a:prstGeom>
          <a:noFill/>
        </p:spPr>
        <p:txBody>
          <a:bodyPr wrap="none" rtlCol="0">
            <a:spAutoFit/>
          </a:bodyPr>
          <a:lstStyle/>
          <a:p>
            <a:r>
              <a:rPr lang="en-CA" dirty="0"/>
              <a:t>N</a:t>
            </a:r>
            <a:endParaRPr lang="en-US" dirty="0"/>
          </a:p>
        </p:txBody>
      </p:sp>
      <p:sp>
        <p:nvSpPr>
          <p:cNvPr id="33" name="TextBox 32">
            <a:extLst>
              <a:ext uri="{FF2B5EF4-FFF2-40B4-BE49-F238E27FC236}">
                <a16:creationId xmlns:a16="http://schemas.microsoft.com/office/drawing/2014/main" id="{027E4C7C-C4D6-4F1D-9133-F61CE4410F5B}"/>
              </a:ext>
            </a:extLst>
          </p:cNvPr>
          <p:cNvSpPr txBox="1"/>
          <p:nvPr/>
        </p:nvSpPr>
        <p:spPr>
          <a:xfrm>
            <a:off x="11646597" y="4067884"/>
            <a:ext cx="333746" cy="369332"/>
          </a:xfrm>
          <a:prstGeom prst="rect">
            <a:avLst/>
          </a:prstGeom>
          <a:noFill/>
        </p:spPr>
        <p:txBody>
          <a:bodyPr wrap="none" rtlCol="0">
            <a:spAutoFit/>
          </a:bodyPr>
          <a:lstStyle/>
          <a:p>
            <a:r>
              <a:rPr lang="en-CA" dirty="0"/>
              <a:t>N</a:t>
            </a:r>
            <a:endParaRPr lang="en-US" dirty="0"/>
          </a:p>
        </p:txBody>
      </p:sp>
      <p:sp>
        <p:nvSpPr>
          <p:cNvPr id="34" name="TextBox 33">
            <a:extLst>
              <a:ext uri="{FF2B5EF4-FFF2-40B4-BE49-F238E27FC236}">
                <a16:creationId xmlns:a16="http://schemas.microsoft.com/office/drawing/2014/main" id="{2B68D1C1-0B86-45DA-9E49-4C42BFE18484}"/>
              </a:ext>
            </a:extLst>
          </p:cNvPr>
          <p:cNvSpPr txBox="1"/>
          <p:nvPr/>
        </p:nvSpPr>
        <p:spPr>
          <a:xfrm>
            <a:off x="9863089" y="4050166"/>
            <a:ext cx="333746" cy="369332"/>
          </a:xfrm>
          <a:prstGeom prst="rect">
            <a:avLst/>
          </a:prstGeom>
          <a:noFill/>
        </p:spPr>
        <p:txBody>
          <a:bodyPr wrap="none" rtlCol="0">
            <a:spAutoFit/>
          </a:bodyPr>
          <a:lstStyle/>
          <a:p>
            <a:r>
              <a:rPr lang="en-CA" dirty="0"/>
              <a:t>N</a:t>
            </a:r>
            <a:endParaRPr lang="en-US" dirty="0"/>
          </a:p>
        </p:txBody>
      </p:sp>
      <p:sp>
        <p:nvSpPr>
          <p:cNvPr id="35" name="TextBox 34">
            <a:extLst>
              <a:ext uri="{FF2B5EF4-FFF2-40B4-BE49-F238E27FC236}">
                <a16:creationId xmlns:a16="http://schemas.microsoft.com/office/drawing/2014/main" id="{2CAB7DCB-9327-4983-B2EC-0AB6800BA7ED}"/>
              </a:ext>
            </a:extLst>
          </p:cNvPr>
          <p:cNvSpPr txBox="1"/>
          <p:nvPr/>
        </p:nvSpPr>
        <p:spPr>
          <a:xfrm>
            <a:off x="10812479" y="4049224"/>
            <a:ext cx="296876" cy="369332"/>
          </a:xfrm>
          <a:prstGeom prst="rect">
            <a:avLst/>
          </a:prstGeom>
          <a:noFill/>
        </p:spPr>
        <p:txBody>
          <a:bodyPr wrap="none" rtlCol="0">
            <a:spAutoFit/>
          </a:bodyPr>
          <a:lstStyle/>
          <a:p>
            <a:r>
              <a:rPr lang="en-CA" dirty="0"/>
              <a:t>Y</a:t>
            </a:r>
            <a:endParaRPr lang="en-US" dirty="0"/>
          </a:p>
        </p:txBody>
      </p:sp>
      <p:sp>
        <p:nvSpPr>
          <p:cNvPr id="10" name="Rectangle 9">
            <a:extLst>
              <a:ext uri="{FF2B5EF4-FFF2-40B4-BE49-F238E27FC236}">
                <a16:creationId xmlns:a16="http://schemas.microsoft.com/office/drawing/2014/main" id="{169C9834-B1A2-49AD-ADD1-44AAB5C2F5EE}"/>
              </a:ext>
            </a:extLst>
          </p:cNvPr>
          <p:cNvSpPr/>
          <p:nvPr/>
        </p:nvSpPr>
        <p:spPr>
          <a:xfrm>
            <a:off x="914400" y="6305001"/>
            <a:ext cx="5855443" cy="430887"/>
          </a:xfrm>
          <a:prstGeom prst="rect">
            <a:avLst/>
          </a:prstGeom>
        </p:spPr>
        <p:txBody>
          <a:bodyPr wrap="square">
            <a:spAutoFit/>
          </a:bodyPr>
          <a:lstStyle/>
          <a:p>
            <a:r>
              <a:rPr lang="en-US" sz="1050" dirty="0">
                <a:hlinkClick r:id="rId3"/>
              </a:rPr>
              <a:t>Example adopted from the awesome </a:t>
            </a:r>
            <a:r>
              <a:rPr lang="en-US" sz="1050" dirty="0" err="1">
                <a:hlinkClick r:id="rId3"/>
              </a:rPr>
              <a:t>StatQuest</a:t>
            </a:r>
            <a:r>
              <a:rPr lang="en-US" sz="1050" dirty="0">
                <a:hlinkClick r:id="rId3"/>
              </a:rPr>
              <a:t> (by Josh </a:t>
            </a:r>
            <a:r>
              <a:rPr lang="en-US" sz="1050" dirty="0" err="1">
                <a:hlinkClick r:id="rId3"/>
              </a:rPr>
              <a:t>Starmer</a:t>
            </a:r>
            <a:r>
              <a:rPr lang="en-US" sz="1050" dirty="0">
                <a:hlinkClick r:id="rId3"/>
              </a:rPr>
              <a:t>): https://www.youtube.com/watch?v=3CC4N4z3GJc&amp;t=87s</a:t>
            </a:r>
            <a:endParaRPr lang="en-US" sz="1050" dirty="0"/>
          </a:p>
        </p:txBody>
      </p:sp>
      <p:sp>
        <p:nvSpPr>
          <p:cNvPr id="36" name="Rectangle 35">
            <a:extLst>
              <a:ext uri="{FF2B5EF4-FFF2-40B4-BE49-F238E27FC236}">
                <a16:creationId xmlns:a16="http://schemas.microsoft.com/office/drawing/2014/main" id="{2D37E0B4-0121-47E9-AEC4-278DB620F58D}"/>
              </a:ext>
            </a:extLst>
          </p:cNvPr>
          <p:cNvSpPr/>
          <p:nvPr/>
        </p:nvSpPr>
        <p:spPr>
          <a:xfrm>
            <a:off x="6042794" y="2610517"/>
            <a:ext cx="2471193"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E4A2409F-F002-408A-B98E-507A06EDAD17}"/>
              </a:ext>
            </a:extLst>
          </p:cNvPr>
          <p:cNvSpPr/>
          <p:nvPr/>
        </p:nvSpPr>
        <p:spPr>
          <a:xfrm>
            <a:off x="9183394" y="1143533"/>
            <a:ext cx="1561559" cy="73550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2800" b="1" dirty="0">
                <a:solidFill>
                  <a:schemeClr val="tx1"/>
                </a:solidFill>
              </a:rPr>
              <a:t>71.2</a:t>
            </a:r>
            <a:endParaRPr lang="en-US" sz="2800" b="1" dirty="0">
              <a:solidFill>
                <a:schemeClr val="tx1"/>
              </a:solidFill>
            </a:endParaRPr>
          </a:p>
        </p:txBody>
      </p:sp>
      <p:sp>
        <p:nvSpPr>
          <p:cNvPr id="41" name="TextBox 40">
            <a:extLst>
              <a:ext uri="{FF2B5EF4-FFF2-40B4-BE49-F238E27FC236}">
                <a16:creationId xmlns:a16="http://schemas.microsoft.com/office/drawing/2014/main" id="{6EF51435-A4DB-447F-BCFB-1FC6BBA1CFA7}"/>
              </a:ext>
            </a:extLst>
          </p:cNvPr>
          <p:cNvSpPr txBox="1"/>
          <p:nvPr/>
        </p:nvSpPr>
        <p:spPr>
          <a:xfrm>
            <a:off x="8786348" y="1907056"/>
            <a:ext cx="2343899" cy="646331"/>
          </a:xfrm>
          <a:prstGeom prst="rect">
            <a:avLst/>
          </a:prstGeom>
          <a:noFill/>
        </p:spPr>
        <p:txBody>
          <a:bodyPr wrap="square" rtlCol="0">
            <a:spAutoFit/>
          </a:bodyPr>
          <a:lstStyle/>
          <a:p>
            <a:pPr algn="ctr"/>
            <a:r>
              <a:rPr lang="en-CA" b="1" dirty="0">
                <a:solidFill>
                  <a:srgbClr val="FF0000"/>
                </a:solidFill>
              </a:rPr>
              <a:t>INITIAL STARTING POINT (PREDICTIONS)</a:t>
            </a:r>
            <a:endParaRPr lang="en-US" b="1" dirty="0">
              <a:solidFill>
                <a:srgbClr val="FF0000"/>
              </a:solidFill>
            </a:endParaRPr>
          </a:p>
        </p:txBody>
      </p:sp>
    </p:spTree>
    <p:extLst>
      <p:ext uri="{BB962C8B-B14F-4D97-AF65-F5344CB8AC3E}">
        <p14:creationId xmlns:p14="http://schemas.microsoft.com/office/powerpoint/2010/main" val="261404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par>
                                <p:cTn id="34" presetID="2" presetClass="entr" presetSubtype="4"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ppt_x"/>
                                          </p:val>
                                        </p:tav>
                                        <p:tav tm="100000">
                                          <p:val>
                                            <p:strVal val="#ppt_x"/>
                                          </p:val>
                                        </p:tav>
                                      </p:tavLst>
                                    </p:anim>
                                    <p:anim calcmode="lin" valueType="num">
                                      <p:cBhvr additive="base">
                                        <p:cTn id="4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500" fill="hold"/>
                                        <p:tgtEl>
                                          <p:spTgt spid="3"/>
                                        </p:tgtEl>
                                        <p:attrNameLst>
                                          <p:attrName>ppt_x</p:attrName>
                                        </p:attrNameLst>
                                      </p:cBhvr>
                                      <p:tavLst>
                                        <p:tav tm="0">
                                          <p:val>
                                            <p:strVal val="#ppt_x"/>
                                          </p:val>
                                        </p:tav>
                                        <p:tav tm="100000">
                                          <p:val>
                                            <p:strVal val="#ppt_x"/>
                                          </p:val>
                                        </p:tav>
                                      </p:tavLst>
                                    </p:anim>
                                    <p:anim calcmode="lin" valueType="num">
                                      <p:cBhvr additive="base">
                                        <p:cTn id="51" dur="500" fill="hold"/>
                                        <p:tgtEl>
                                          <p:spTgt spid="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additive="base">
                                        <p:cTn id="70" dur="500" fill="hold"/>
                                        <p:tgtEl>
                                          <p:spTgt spid="37"/>
                                        </p:tgtEl>
                                        <p:attrNameLst>
                                          <p:attrName>ppt_x</p:attrName>
                                        </p:attrNameLst>
                                      </p:cBhvr>
                                      <p:tavLst>
                                        <p:tav tm="0">
                                          <p:val>
                                            <p:strVal val="#ppt_x"/>
                                          </p:val>
                                        </p:tav>
                                        <p:tav tm="100000">
                                          <p:val>
                                            <p:strVal val="#ppt_x"/>
                                          </p:val>
                                        </p:tav>
                                      </p:tavLst>
                                    </p:anim>
                                    <p:anim calcmode="lin" valueType="num">
                                      <p:cBhvr additive="base">
                                        <p:cTn id="71" dur="500" fill="hold"/>
                                        <p:tgtEl>
                                          <p:spTgt spid="37"/>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8"/>
                                        </p:tgtEl>
                                        <p:attrNameLst>
                                          <p:attrName>style.visibility</p:attrName>
                                        </p:attrNameLst>
                                      </p:cBhvr>
                                      <p:to>
                                        <p:strVal val="visible"/>
                                      </p:to>
                                    </p:set>
                                    <p:anim calcmode="lin" valueType="num">
                                      <p:cBhvr additive="base">
                                        <p:cTn id="74" dur="500" fill="hold"/>
                                        <p:tgtEl>
                                          <p:spTgt spid="38"/>
                                        </p:tgtEl>
                                        <p:attrNameLst>
                                          <p:attrName>ppt_x</p:attrName>
                                        </p:attrNameLst>
                                      </p:cBhvr>
                                      <p:tavLst>
                                        <p:tav tm="0">
                                          <p:val>
                                            <p:strVal val="#ppt_x"/>
                                          </p:val>
                                        </p:tav>
                                        <p:tav tm="100000">
                                          <p:val>
                                            <p:strVal val="#ppt_x"/>
                                          </p:val>
                                        </p:tav>
                                      </p:tavLst>
                                    </p:anim>
                                    <p:anim calcmode="lin" valueType="num">
                                      <p:cBhvr additive="base">
                                        <p:cTn id="75" dur="500" fill="hold"/>
                                        <p:tgtEl>
                                          <p:spTgt spid="38"/>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50"/>
                                        </p:tgtEl>
                                        <p:attrNameLst>
                                          <p:attrName>style.visibility</p:attrName>
                                        </p:attrNameLst>
                                      </p:cBhvr>
                                      <p:to>
                                        <p:strVal val="visible"/>
                                      </p:to>
                                    </p:set>
                                    <p:anim calcmode="lin" valueType="num">
                                      <p:cBhvr additive="base">
                                        <p:cTn id="82" dur="500" fill="hold"/>
                                        <p:tgtEl>
                                          <p:spTgt spid="50"/>
                                        </p:tgtEl>
                                        <p:attrNameLst>
                                          <p:attrName>ppt_x</p:attrName>
                                        </p:attrNameLst>
                                      </p:cBhvr>
                                      <p:tavLst>
                                        <p:tav tm="0">
                                          <p:val>
                                            <p:strVal val="#ppt_x"/>
                                          </p:val>
                                        </p:tav>
                                        <p:tav tm="100000">
                                          <p:val>
                                            <p:strVal val="#ppt_x"/>
                                          </p:val>
                                        </p:tav>
                                      </p:tavLst>
                                    </p:anim>
                                    <p:anim calcmode="lin" valueType="num">
                                      <p:cBhvr additive="base">
                                        <p:cTn id="83" dur="500" fill="hold"/>
                                        <p:tgtEl>
                                          <p:spTgt spid="5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fill="hold"/>
                                        <p:tgtEl>
                                          <p:spTgt spid="51"/>
                                        </p:tgtEl>
                                        <p:attrNameLst>
                                          <p:attrName>ppt_x</p:attrName>
                                        </p:attrNameLst>
                                      </p:cBhvr>
                                      <p:tavLst>
                                        <p:tav tm="0">
                                          <p:val>
                                            <p:strVal val="#ppt_x"/>
                                          </p:val>
                                        </p:tav>
                                        <p:tav tm="100000">
                                          <p:val>
                                            <p:strVal val="#ppt_x"/>
                                          </p:val>
                                        </p:tav>
                                      </p:tavLst>
                                    </p:anim>
                                    <p:anim calcmode="lin" valueType="num">
                                      <p:cBhvr additive="base">
                                        <p:cTn id="87" dur="500" fill="hold"/>
                                        <p:tgtEl>
                                          <p:spTgt spid="51"/>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 calcmode="lin" valueType="num">
                                      <p:cBhvr additive="base">
                                        <p:cTn id="90" dur="500" fill="hold"/>
                                        <p:tgtEl>
                                          <p:spTgt spid="52"/>
                                        </p:tgtEl>
                                        <p:attrNameLst>
                                          <p:attrName>ppt_x</p:attrName>
                                        </p:attrNameLst>
                                      </p:cBhvr>
                                      <p:tavLst>
                                        <p:tav tm="0">
                                          <p:val>
                                            <p:strVal val="#ppt_x"/>
                                          </p:val>
                                        </p:tav>
                                        <p:tav tm="100000">
                                          <p:val>
                                            <p:strVal val="#ppt_x"/>
                                          </p:val>
                                        </p:tav>
                                      </p:tavLst>
                                    </p:anim>
                                    <p:anim calcmode="lin" valueType="num">
                                      <p:cBhvr additive="base">
                                        <p:cTn id="91" dur="500" fill="hold"/>
                                        <p:tgtEl>
                                          <p:spTgt spid="52"/>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8"/>
                                        </p:tgtEl>
                                        <p:attrNameLst>
                                          <p:attrName>style.visibility</p:attrName>
                                        </p:attrNameLst>
                                      </p:cBhvr>
                                      <p:to>
                                        <p:strVal val="visible"/>
                                      </p:to>
                                    </p:set>
                                    <p:anim calcmode="lin" valueType="num">
                                      <p:cBhvr additive="base">
                                        <p:cTn id="94" dur="500" fill="hold"/>
                                        <p:tgtEl>
                                          <p:spTgt spid="28"/>
                                        </p:tgtEl>
                                        <p:attrNameLst>
                                          <p:attrName>ppt_x</p:attrName>
                                        </p:attrNameLst>
                                      </p:cBhvr>
                                      <p:tavLst>
                                        <p:tav tm="0">
                                          <p:val>
                                            <p:strVal val="#ppt_x"/>
                                          </p:val>
                                        </p:tav>
                                        <p:tav tm="100000">
                                          <p:val>
                                            <p:strVal val="#ppt_x"/>
                                          </p:val>
                                        </p:tav>
                                      </p:tavLst>
                                    </p:anim>
                                    <p:anim calcmode="lin" valueType="num">
                                      <p:cBhvr additive="base">
                                        <p:cTn id="95" dur="500" fill="hold"/>
                                        <p:tgtEl>
                                          <p:spTgt spid="2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30"/>
                                        </p:tgtEl>
                                        <p:attrNameLst>
                                          <p:attrName>style.visibility</p:attrName>
                                        </p:attrNameLst>
                                      </p:cBhvr>
                                      <p:to>
                                        <p:strVal val="visible"/>
                                      </p:to>
                                    </p:set>
                                    <p:anim calcmode="lin" valueType="num">
                                      <p:cBhvr additive="base">
                                        <p:cTn id="98" dur="500" fill="hold"/>
                                        <p:tgtEl>
                                          <p:spTgt spid="30"/>
                                        </p:tgtEl>
                                        <p:attrNameLst>
                                          <p:attrName>ppt_x</p:attrName>
                                        </p:attrNameLst>
                                      </p:cBhvr>
                                      <p:tavLst>
                                        <p:tav tm="0">
                                          <p:val>
                                            <p:strVal val="#ppt_x"/>
                                          </p:val>
                                        </p:tav>
                                        <p:tav tm="100000">
                                          <p:val>
                                            <p:strVal val="#ppt_x"/>
                                          </p:val>
                                        </p:tav>
                                      </p:tavLst>
                                    </p:anim>
                                    <p:anim calcmode="lin" valueType="num">
                                      <p:cBhvr additive="base">
                                        <p:cTn id="99" dur="500" fill="hold"/>
                                        <p:tgtEl>
                                          <p:spTgt spid="30"/>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9"/>
                                        </p:tgtEl>
                                        <p:attrNameLst>
                                          <p:attrName>style.visibility</p:attrName>
                                        </p:attrNameLst>
                                      </p:cBhvr>
                                      <p:to>
                                        <p:strVal val="visible"/>
                                      </p:to>
                                    </p:set>
                                    <p:anim calcmode="lin" valueType="num">
                                      <p:cBhvr additive="base">
                                        <p:cTn id="102" dur="500" fill="hold"/>
                                        <p:tgtEl>
                                          <p:spTgt spid="9"/>
                                        </p:tgtEl>
                                        <p:attrNameLst>
                                          <p:attrName>ppt_x</p:attrName>
                                        </p:attrNameLst>
                                      </p:cBhvr>
                                      <p:tavLst>
                                        <p:tav tm="0">
                                          <p:val>
                                            <p:strVal val="#ppt_x"/>
                                          </p:val>
                                        </p:tav>
                                        <p:tav tm="100000">
                                          <p:val>
                                            <p:strVal val="#ppt_x"/>
                                          </p:val>
                                        </p:tav>
                                      </p:tavLst>
                                    </p:anim>
                                    <p:anim calcmode="lin" valueType="num">
                                      <p:cBhvr additive="base">
                                        <p:cTn id="103" dur="500" fill="hold"/>
                                        <p:tgtEl>
                                          <p:spTgt spid="9"/>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additive="base">
                                        <p:cTn id="106" dur="500" fill="hold"/>
                                        <p:tgtEl>
                                          <p:spTgt spid="31"/>
                                        </p:tgtEl>
                                        <p:attrNameLst>
                                          <p:attrName>ppt_x</p:attrName>
                                        </p:attrNameLst>
                                      </p:cBhvr>
                                      <p:tavLst>
                                        <p:tav tm="0">
                                          <p:val>
                                            <p:strVal val="#ppt_x"/>
                                          </p:val>
                                        </p:tav>
                                        <p:tav tm="100000">
                                          <p:val>
                                            <p:strVal val="#ppt_x"/>
                                          </p:val>
                                        </p:tav>
                                      </p:tavLst>
                                    </p:anim>
                                    <p:anim calcmode="lin" valueType="num">
                                      <p:cBhvr additive="base">
                                        <p:cTn id="107" dur="500" fill="hold"/>
                                        <p:tgtEl>
                                          <p:spTgt spid="31"/>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34"/>
                                        </p:tgtEl>
                                        <p:attrNameLst>
                                          <p:attrName>style.visibility</p:attrName>
                                        </p:attrNameLst>
                                      </p:cBhvr>
                                      <p:to>
                                        <p:strVal val="visible"/>
                                      </p:to>
                                    </p:set>
                                    <p:anim calcmode="lin" valueType="num">
                                      <p:cBhvr additive="base">
                                        <p:cTn id="118" dur="500" fill="hold"/>
                                        <p:tgtEl>
                                          <p:spTgt spid="34"/>
                                        </p:tgtEl>
                                        <p:attrNameLst>
                                          <p:attrName>ppt_x</p:attrName>
                                        </p:attrNameLst>
                                      </p:cBhvr>
                                      <p:tavLst>
                                        <p:tav tm="0">
                                          <p:val>
                                            <p:strVal val="#ppt_x"/>
                                          </p:val>
                                        </p:tav>
                                        <p:tav tm="100000">
                                          <p:val>
                                            <p:strVal val="#ppt_x"/>
                                          </p:val>
                                        </p:tav>
                                      </p:tavLst>
                                    </p:anim>
                                    <p:anim calcmode="lin" valueType="num">
                                      <p:cBhvr additive="base">
                                        <p:cTn id="119" dur="500" fill="hold"/>
                                        <p:tgtEl>
                                          <p:spTgt spid="3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35"/>
                                        </p:tgtEl>
                                        <p:attrNameLst>
                                          <p:attrName>style.visibility</p:attrName>
                                        </p:attrNameLst>
                                      </p:cBhvr>
                                      <p:to>
                                        <p:strVal val="visible"/>
                                      </p:to>
                                    </p:set>
                                    <p:anim calcmode="lin" valueType="num">
                                      <p:cBhvr additive="base">
                                        <p:cTn id="122" dur="500" fill="hold"/>
                                        <p:tgtEl>
                                          <p:spTgt spid="35"/>
                                        </p:tgtEl>
                                        <p:attrNameLst>
                                          <p:attrName>ppt_x</p:attrName>
                                        </p:attrNameLst>
                                      </p:cBhvr>
                                      <p:tavLst>
                                        <p:tav tm="0">
                                          <p:val>
                                            <p:strVal val="#ppt_x"/>
                                          </p:val>
                                        </p:tav>
                                        <p:tav tm="100000">
                                          <p:val>
                                            <p:strVal val="#ppt_x"/>
                                          </p:val>
                                        </p:tav>
                                      </p:tavLst>
                                    </p:anim>
                                    <p:anim calcmode="lin" valueType="num">
                                      <p:cBhvr additive="base">
                                        <p:cTn id="123"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p:bldP spid="20" grpId="0" animBg="1"/>
      <p:bldP spid="22" grpId="0"/>
      <p:bldP spid="25" grpId="0" animBg="1"/>
      <p:bldP spid="26" grpId="0" animBg="1"/>
      <p:bldP spid="51" grpId="0" animBg="1"/>
      <p:bldP spid="52" grpId="0" animBg="1"/>
      <p:bldP spid="28" grpId="0" animBg="1"/>
      <p:bldP spid="30" grpId="0" animBg="1"/>
      <p:bldP spid="9" grpId="0"/>
      <p:bldP spid="31" grpId="0"/>
      <p:bldP spid="32" grpId="0"/>
      <p:bldP spid="33" grpId="0"/>
      <p:bldP spid="34" grpId="0"/>
      <p:bldP spid="35" grpId="0"/>
      <p:bldP spid="36" grpId="0" animBg="1"/>
      <p:bldP spid="40" grpId="0" animBg="1"/>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DA969A59-27D4-5FBE-42BC-66D1871E06D9}"/>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45539" y="257380"/>
            <a:ext cx="12013823"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3" name="Rectangle: Rounded Corners 2">
            <a:extLst>
              <a:ext uri="{FF2B5EF4-FFF2-40B4-BE49-F238E27FC236}">
                <a16:creationId xmlns:a16="http://schemas.microsoft.com/office/drawing/2014/main" id="{39250E28-31FE-456C-927B-F50D1928A503}"/>
              </a:ext>
            </a:extLst>
          </p:cNvPr>
          <p:cNvSpPr/>
          <p:nvPr/>
        </p:nvSpPr>
        <p:spPr>
          <a:xfrm>
            <a:off x="1922702" y="2383196"/>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11" name="Straight Arrow Connector 10">
            <a:extLst>
              <a:ext uri="{FF2B5EF4-FFF2-40B4-BE49-F238E27FC236}">
                <a16:creationId xmlns:a16="http://schemas.microsoft.com/office/drawing/2014/main" id="{B78FC65D-43F3-448D-AE00-A76294C33CD1}"/>
              </a:ext>
            </a:extLst>
          </p:cNvPr>
          <p:cNvCxnSpPr>
            <a:cxnSpLocks/>
            <a:stCxn id="3" idx="2"/>
            <a:endCxn id="25" idx="0"/>
          </p:cNvCxnSpPr>
          <p:nvPr/>
        </p:nvCxnSpPr>
        <p:spPr>
          <a:xfrm flipH="1">
            <a:off x="1763119" y="2732391"/>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EB6227-1BC3-4413-9B2E-57074E429B86}"/>
              </a:ext>
            </a:extLst>
          </p:cNvPr>
          <p:cNvCxnSpPr>
            <a:cxnSpLocks/>
            <a:stCxn id="3" idx="2"/>
            <a:endCxn id="26" idx="0"/>
          </p:cNvCxnSpPr>
          <p:nvPr/>
        </p:nvCxnSpPr>
        <p:spPr>
          <a:xfrm>
            <a:off x="2452595" y="2732391"/>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C937B53E-3F0D-4505-91E5-D288A1FE64BC}"/>
              </a:ext>
            </a:extLst>
          </p:cNvPr>
          <p:cNvSpPr/>
          <p:nvPr/>
        </p:nvSpPr>
        <p:spPr>
          <a:xfrm>
            <a:off x="1139986" y="3073992"/>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26" name="Rectangle: Rounded Corners 25">
            <a:extLst>
              <a:ext uri="{FF2B5EF4-FFF2-40B4-BE49-F238E27FC236}">
                <a16:creationId xmlns:a16="http://schemas.microsoft.com/office/drawing/2014/main" id="{3EE6A0B6-99D8-48F0-8CCC-CB1447F5F663}"/>
              </a:ext>
            </a:extLst>
          </p:cNvPr>
          <p:cNvSpPr/>
          <p:nvPr/>
        </p:nvSpPr>
        <p:spPr>
          <a:xfrm>
            <a:off x="2623299" y="3073992"/>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37" name="Straight Arrow Connector 36">
            <a:extLst>
              <a:ext uri="{FF2B5EF4-FFF2-40B4-BE49-F238E27FC236}">
                <a16:creationId xmlns:a16="http://schemas.microsoft.com/office/drawing/2014/main" id="{723D2AF4-359B-4E7B-A310-985C538A5C65}"/>
              </a:ext>
            </a:extLst>
          </p:cNvPr>
          <p:cNvCxnSpPr>
            <a:cxnSpLocks/>
          </p:cNvCxnSpPr>
          <p:nvPr/>
        </p:nvCxnSpPr>
        <p:spPr>
          <a:xfrm flipH="1">
            <a:off x="2810781" y="34256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3A8C983-9861-4577-83C0-1B2F7E660D0A}"/>
              </a:ext>
            </a:extLst>
          </p:cNvPr>
          <p:cNvCxnSpPr>
            <a:cxnSpLocks/>
          </p:cNvCxnSpPr>
          <p:nvPr/>
        </p:nvCxnSpPr>
        <p:spPr>
          <a:xfrm>
            <a:off x="3235311" y="34256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1395840-3AC9-455A-9D9E-4038DA2A9FCE}"/>
              </a:ext>
            </a:extLst>
          </p:cNvPr>
          <p:cNvCxnSpPr>
            <a:cxnSpLocks/>
            <a:endCxn id="51" idx="0"/>
          </p:cNvCxnSpPr>
          <p:nvPr/>
        </p:nvCxnSpPr>
        <p:spPr>
          <a:xfrm flipH="1">
            <a:off x="1078516" y="34256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E556136-8E69-4296-BF2F-BF3F03DD1FFF}"/>
              </a:ext>
            </a:extLst>
          </p:cNvPr>
          <p:cNvCxnSpPr>
            <a:cxnSpLocks/>
            <a:endCxn id="52" idx="0"/>
          </p:cNvCxnSpPr>
          <p:nvPr/>
        </p:nvCxnSpPr>
        <p:spPr>
          <a:xfrm>
            <a:off x="1503046" y="34256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CE11C96C-14DD-496E-842E-3F98F4657232}"/>
              </a:ext>
            </a:extLst>
          </p:cNvPr>
          <p:cNvSpPr/>
          <p:nvPr/>
        </p:nvSpPr>
        <p:spPr>
          <a:xfrm>
            <a:off x="720329" y="3767273"/>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-15.2, </a:t>
            </a:r>
          </a:p>
          <a:p>
            <a:pPr algn="ctr"/>
            <a:r>
              <a:rPr lang="en-CA" sz="1200" dirty="0">
                <a:solidFill>
                  <a:srgbClr val="FF0000"/>
                </a:solidFill>
              </a:rPr>
              <a:t>-14.2 </a:t>
            </a:r>
            <a:endParaRPr lang="en-US" sz="1200" dirty="0">
              <a:solidFill>
                <a:srgbClr val="FF0000"/>
              </a:solidFill>
            </a:endParaRPr>
          </a:p>
        </p:txBody>
      </p:sp>
      <p:sp>
        <p:nvSpPr>
          <p:cNvPr id="52" name="Rectangle: Rounded Corners 51">
            <a:extLst>
              <a:ext uri="{FF2B5EF4-FFF2-40B4-BE49-F238E27FC236}">
                <a16:creationId xmlns:a16="http://schemas.microsoft.com/office/drawing/2014/main" id="{1CCAD9F8-A498-4847-88BE-02A5485E2D10}"/>
              </a:ext>
            </a:extLst>
          </p:cNvPr>
          <p:cNvSpPr/>
          <p:nvPr/>
        </p:nvSpPr>
        <p:spPr>
          <a:xfrm>
            <a:off x="1673751" y="3767273"/>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4.8</a:t>
            </a:r>
            <a:endParaRPr lang="en-US" dirty="0">
              <a:solidFill>
                <a:srgbClr val="FF0000"/>
              </a:solidFill>
            </a:endParaRPr>
          </a:p>
        </p:txBody>
      </p:sp>
      <p:sp>
        <p:nvSpPr>
          <p:cNvPr id="7" name="TextBox 6">
            <a:extLst>
              <a:ext uri="{FF2B5EF4-FFF2-40B4-BE49-F238E27FC236}">
                <a16:creationId xmlns:a16="http://schemas.microsoft.com/office/drawing/2014/main" id="{6F7D66D3-D738-46E1-9E77-E13381CEF5ED}"/>
              </a:ext>
            </a:extLst>
          </p:cNvPr>
          <p:cNvSpPr txBox="1"/>
          <p:nvPr/>
        </p:nvSpPr>
        <p:spPr>
          <a:xfrm>
            <a:off x="178178" y="1123718"/>
            <a:ext cx="11153448" cy="930511"/>
          </a:xfrm>
          <a:prstGeom prst="rect">
            <a:avLst/>
          </a:prstGeom>
        </p:spPr>
        <p:txBody>
          <a:bodyPr vert="horz" lIns="91440" tIns="45720" rIns="91440" bIns="45720" rtlCol="0">
            <a:normAutofit/>
          </a:bodyPr>
          <a:lstStyle>
            <a:defPPr marR="0" lvl="0" algn="l" rtl="0">
              <a:lnSpc>
                <a:spcPct val="100000"/>
              </a:lnSpc>
              <a:spcBef>
                <a:spcPts val="0"/>
              </a:spcBef>
              <a:spcAft>
                <a:spcPts val="0"/>
              </a:spcAft>
              <a:defRPr/>
            </a:defPPr>
            <a:lvl1pPr marL="285750" indent="-285750">
              <a:lnSpc>
                <a:spcPct val="90000"/>
              </a:lnSpc>
              <a:spcBef>
                <a:spcPts val="1000"/>
              </a:spcBef>
              <a:buFont typeface="Arial" panose="020B0604020202020204" pitchFamily="34" charset="0"/>
              <a:buChar char="•"/>
              <a:defRPr>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sz="1600" dirty="0"/>
              <a:t>Note that the number of leaves is restricted to 4 in this example for the sake of simplicity. </a:t>
            </a:r>
          </a:p>
          <a:p>
            <a:r>
              <a:rPr lang="en-CA" sz="1600" dirty="0"/>
              <a:t>Let’s replace the values with the average a shown below.</a:t>
            </a:r>
            <a:endParaRPr lang="en-US" sz="1600" dirty="0"/>
          </a:p>
          <a:p>
            <a:endParaRPr lang="en-CA" sz="1600" dirty="0"/>
          </a:p>
        </p:txBody>
      </p:sp>
      <p:sp>
        <p:nvSpPr>
          <p:cNvPr id="28" name="Rectangle: Rounded Corners 27">
            <a:extLst>
              <a:ext uri="{FF2B5EF4-FFF2-40B4-BE49-F238E27FC236}">
                <a16:creationId xmlns:a16="http://schemas.microsoft.com/office/drawing/2014/main" id="{AA9CFB30-2C60-4DB1-AC80-B09E4A9B437F}"/>
              </a:ext>
            </a:extLst>
          </p:cNvPr>
          <p:cNvSpPr/>
          <p:nvPr/>
        </p:nvSpPr>
        <p:spPr>
          <a:xfrm>
            <a:off x="2452594" y="3786436"/>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1.8, 5.8</a:t>
            </a:r>
            <a:endParaRPr lang="en-US" sz="1200" dirty="0">
              <a:solidFill>
                <a:srgbClr val="FF0000"/>
              </a:solidFill>
            </a:endParaRPr>
          </a:p>
        </p:txBody>
      </p:sp>
      <p:sp>
        <p:nvSpPr>
          <p:cNvPr id="30" name="Rectangle: Rounded Corners 29">
            <a:extLst>
              <a:ext uri="{FF2B5EF4-FFF2-40B4-BE49-F238E27FC236}">
                <a16:creationId xmlns:a16="http://schemas.microsoft.com/office/drawing/2014/main" id="{CCC8B122-50CB-42FE-B7E4-1424635B1A50}"/>
              </a:ext>
            </a:extLst>
          </p:cNvPr>
          <p:cNvSpPr/>
          <p:nvPr/>
        </p:nvSpPr>
        <p:spPr>
          <a:xfrm>
            <a:off x="3406016" y="3786436"/>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16.8</a:t>
            </a:r>
            <a:endParaRPr lang="en-US" dirty="0">
              <a:solidFill>
                <a:srgbClr val="FF0000"/>
              </a:solidFill>
            </a:endParaRPr>
          </a:p>
        </p:txBody>
      </p:sp>
      <p:sp>
        <p:nvSpPr>
          <p:cNvPr id="9" name="TextBox 8">
            <a:extLst>
              <a:ext uri="{FF2B5EF4-FFF2-40B4-BE49-F238E27FC236}">
                <a16:creationId xmlns:a16="http://schemas.microsoft.com/office/drawing/2014/main" id="{6CF87EC1-E553-4089-BBC3-D42C8B335A26}"/>
              </a:ext>
            </a:extLst>
          </p:cNvPr>
          <p:cNvSpPr txBox="1"/>
          <p:nvPr/>
        </p:nvSpPr>
        <p:spPr>
          <a:xfrm>
            <a:off x="985799" y="3407682"/>
            <a:ext cx="296876" cy="369332"/>
          </a:xfrm>
          <a:prstGeom prst="rect">
            <a:avLst/>
          </a:prstGeom>
          <a:noFill/>
        </p:spPr>
        <p:txBody>
          <a:bodyPr wrap="none" rtlCol="0">
            <a:spAutoFit/>
          </a:bodyPr>
          <a:lstStyle/>
          <a:p>
            <a:r>
              <a:rPr lang="en-CA" dirty="0"/>
              <a:t>Y</a:t>
            </a:r>
            <a:endParaRPr lang="en-US" dirty="0"/>
          </a:p>
        </p:txBody>
      </p:sp>
      <p:sp>
        <p:nvSpPr>
          <p:cNvPr id="31" name="TextBox 30">
            <a:extLst>
              <a:ext uri="{FF2B5EF4-FFF2-40B4-BE49-F238E27FC236}">
                <a16:creationId xmlns:a16="http://schemas.microsoft.com/office/drawing/2014/main" id="{D7D202F2-7A20-4189-807E-CF01788AD59B}"/>
              </a:ext>
            </a:extLst>
          </p:cNvPr>
          <p:cNvSpPr txBox="1"/>
          <p:nvPr/>
        </p:nvSpPr>
        <p:spPr>
          <a:xfrm>
            <a:off x="1779448" y="2704372"/>
            <a:ext cx="296876" cy="369332"/>
          </a:xfrm>
          <a:prstGeom prst="rect">
            <a:avLst/>
          </a:prstGeom>
          <a:noFill/>
        </p:spPr>
        <p:txBody>
          <a:bodyPr wrap="none" rtlCol="0">
            <a:spAutoFit/>
          </a:bodyPr>
          <a:lstStyle/>
          <a:p>
            <a:r>
              <a:rPr lang="en-CA" dirty="0"/>
              <a:t>Y</a:t>
            </a:r>
            <a:endParaRPr lang="en-US" dirty="0"/>
          </a:p>
        </p:txBody>
      </p:sp>
      <p:sp>
        <p:nvSpPr>
          <p:cNvPr id="32" name="TextBox 31">
            <a:extLst>
              <a:ext uri="{FF2B5EF4-FFF2-40B4-BE49-F238E27FC236}">
                <a16:creationId xmlns:a16="http://schemas.microsoft.com/office/drawing/2014/main" id="{4A20517D-E302-4B37-991B-130ADFEC47D2}"/>
              </a:ext>
            </a:extLst>
          </p:cNvPr>
          <p:cNvSpPr txBox="1"/>
          <p:nvPr/>
        </p:nvSpPr>
        <p:spPr>
          <a:xfrm>
            <a:off x="2891980" y="2704372"/>
            <a:ext cx="333746" cy="369332"/>
          </a:xfrm>
          <a:prstGeom prst="rect">
            <a:avLst/>
          </a:prstGeom>
          <a:noFill/>
        </p:spPr>
        <p:txBody>
          <a:bodyPr wrap="none" rtlCol="0">
            <a:spAutoFit/>
          </a:bodyPr>
          <a:lstStyle/>
          <a:p>
            <a:r>
              <a:rPr lang="en-CA" dirty="0"/>
              <a:t>N</a:t>
            </a:r>
            <a:endParaRPr lang="en-US" dirty="0"/>
          </a:p>
        </p:txBody>
      </p:sp>
      <p:sp>
        <p:nvSpPr>
          <p:cNvPr id="33" name="TextBox 32">
            <a:extLst>
              <a:ext uri="{FF2B5EF4-FFF2-40B4-BE49-F238E27FC236}">
                <a16:creationId xmlns:a16="http://schemas.microsoft.com/office/drawing/2014/main" id="{027E4C7C-C4D6-4F1D-9133-F61CE4410F5B}"/>
              </a:ext>
            </a:extLst>
          </p:cNvPr>
          <p:cNvSpPr txBox="1"/>
          <p:nvPr/>
        </p:nvSpPr>
        <p:spPr>
          <a:xfrm>
            <a:off x="3605125" y="3397941"/>
            <a:ext cx="333746" cy="369332"/>
          </a:xfrm>
          <a:prstGeom prst="rect">
            <a:avLst/>
          </a:prstGeom>
          <a:noFill/>
        </p:spPr>
        <p:txBody>
          <a:bodyPr wrap="none" rtlCol="0">
            <a:spAutoFit/>
          </a:bodyPr>
          <a:lstStyle/>
          <a:p>
            <a:r>
              <a:rPr lang="en-CA" dirty="0"/>
              <a:t>N</a:t>
            </a:r>
            <a:endParaRPr lang="en-US" dirty="0"/>
          </a:p>
        </p:txBody>
      </p:sp>
      <p:sp>
        <p:nvSpPr>
          <p:cNvPr id="34" name="TextBox 33">
            <a:extLst>
              <a:ext uri="{FF2B5EF4-FFF2-40B4-BE49-F238E27FC236}">
                <a16:creationId xmlns:a16="http://schemas.microsoft.com/office/drawing/2014/main" id="{2B68D1C1-0B86-45DA-9E49-4C42BFE18484}"/>
              </a:ext>
            </a:extLst>
          </p:cNvPr>
          <p:cNvSpPr txBox="1"/>
          <p:nvPr/>
        </p:nvSpPr>
        <p:spPr>
          <a:xfrm>
            <a:off x="1821617" y="3380223"/>
            <a:ext cx="333746" cy="369332"/>
          </a:xfrm>
          <a:prstGeom prst="rect">
            <a:avLst/>
          </a:prstGeom>
          <a:noFill/>
        </p:spPr>
        <p:txBody>
          <a:bodyPr wrap="none" rtlCol="0">
            <a:spAutoFit/>
          </a:bodyPr>
          <a:lstStyle/>
          <a:p>
            <a:r>
              <a:rPr lang="en-CA" dirty="0"/>
              <a:t>N</a:t>
            </a:r>
            <a:endParaRPr lang="en-US" dirty="0"/>
          </a:p>
        </p:txBody>
      </p:sp>
      <p:sp>
        <p:nvSpPr>
          <p:cNvPr id="35" name="TextBox 34">
            <a:extLst>
              <a:ext uri="{FF2B5EF4-FFF2-40B4-BE49-F238E27FC236}">
                <a16:creationId xmlns:a16="http://schemas.microsoft.com/office/drawing/2014/main" id="{2CAB7DCB-9327-4983-B2EC-0AB6800BA7ED}"/>
              </a:ext>
            </a:extLst>
          </p:cNvPr>
          <p:cNvSpPr txBox="1"/>
          <p:nvPr/>
        </p:nvSpPr>
        <p:spPr>
          <a:xfrm>
            <a:off x="2771007" y="3379281"/>
            <a:ext cx="296876" cy="369332"/>
          </a:xfrm>
          <a:prstGeom prst="rect">
            <a:avLst/>
          </a:prstGeom>
          <a:noFill/>
        </p:spPr>
        <p:txBody>
          <a:bodyPr wrap="none" rtlCol="0">
            <a:spAutoFit/>
          </a:bodyPr>
          <a:lstStyle/>
          <a:p>
            <a:r>
              <a:rPr lang="en-CA" dirty="0"/>
              <a:t>Y</a:t>
            </a:r>
            <a:endParaRPr lang="en-US" dirty="0"/>
          </a:p>
        </p:txBody>
      </p:sp>
      <p:sp>
        <p:nvSpPr>
          <p:cNvPr id="10" name="Arrow: Right 9">
            <a:extLst>
              <a:ext uri="{FF2B5EF4-FFF2-40B4-BE49-F238E27FC236}">
                <a16:creationId xmlns:a16="http://schemas.microsoft.com/office/drawing/2014/main" id="{7DD9F52B-5A8E-406B-A1B1-834F2A7A3790}"/>
              </a:ext>
            </a:extLst>
          </p:cNvPr>
          <p:cNvSpPr/>
          <p:nvPr/>
        </p:nvSpPr>
        <p:spPr>
          <a:xfrm>
            <a:off x="4479374" y="2801846"/>
            <a:ext cx="1640115" cy="6386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D303C8D4-7829-495B-AAB7-E2D045608228}"/>
              </a:ext>
            </a:extLst>
          </p:cNvPr>
          <p:cNvSpPr/>
          <p:nvPr/>
        </p:nvSpPr>
        <p:spPr>
          <a:xfrm>
            <a:off x="7991664" y="2383196"/>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39" name="Straight Arrow Connector 38">
            <a:extLst>
              <a:ext uri="{FF2B5EF4-FFF2-40B4-BE49-F238E27FC236}">
                <a16:creationId xmlns:a16="http://schemas.microsoft.com/office/drawing/2014/main" id="{C06CEBD3-887E-4145-AD44-C717491E7325}"/>
              </a:ext>
            </a:extLst>
          </p:cNvPr>
          <p:cNvCxnSpPr>
            <a:cxnSpLocks/>
            <a:stCxn id="36" idx="2"/>
            <a:endCxn id="41" idx="0"/>
          </p:cNvCxnSpPr>
          <p:nvPr/>
        </p:nvCxnSpPr>
        <p:spPr>
          <a:xfrm flipH="1">
            <a:off x="7832081" y="2732391"/>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B60F19-AF34-499B-848B-922DDB4C759F}"/>
              </a:ext>
            </a:extLst>
          </p:cNvPr>
          <p:cNvCxnSpPr>
            <a:cxnSpLocks/>
            <a:stCxn id="36" idx="2"/>
            <a:endCxn id="42" idx="0"/>
          </p:cNvCxnSpPr>
          <p:nvPr/>
        </p:nvCxnSpPr>
        <p:spPr>
          <a:xfrm>
            <a:off x="8521557" y="2732391"/>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AF84938-7AE5-410E-BF13-A8EC81A771A9}"/>
              </a:ext>
            </a:extLst>
          </p:cNvPr>
          <p:cNvSpPr/>
          <p:nvPr/>
        </p:nvSpPr>
        <p:spPr>
          <a:xfrm>
            <a:off x="7208948" y="3073992"/>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42" name="Rectangle: Rounded Corners 41">
            <a:extLst>
              <a:ext uri="{FF2B5EF4-FFF2-40B4-BE49-F238E27FC236}">
                <a16:creationId xmlns:a16="http://schemas.microsoft.com/office/drawing/2014/main" id="{65764058-47EC-4B3F-BF67-305552A6856E}"/>
              </a:ext>
            </a:extLst>
          </p:cNvPr>
          <p:cNvSpPr/>
          <p:nvPr/>
        </p:nvSpPr>
        <p:spPr>
          <a:xfrm>
            <a:off x="8692261" y="3073992"/>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43" name="Straight Arrow Connector 42">
            <a:extLst>
              <a:ext uri="{FF2B5EF4-FFF2-40B4-BE49-F238E27FC236}">
                <a16:creationId xmlns:a16="http://schemas.microsoft.com/office/drawing/2014/main" id="{76F09C40-8FC8-4B35-83AA-3AFFC6BEB893}"/>
              </a:ext>
            </a:extLst>
          </p:cNvPr>
          <p:cNvCxnSpPr>
            <a:cxnSpLocks/>
          </p:cNvCxnSpPr>
          <p:nvPr/>
        </p:nvCxnSpPr>
        <p:spPr>
          <a:xfrm flipH="1">
            <a:off x="8879743" y="34256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B8E3CD-C809-4F5E-B3E9-799EBE8D329B}"/>
              </a:ext>
            </a:extLst>
          </p:cNvPr>
          <p:cNvCxnSpPr>
            <a:cxnSpLocks/>
          </p:cNvCxnSpPr>
          <p:nvPr/>
        </p:nvCxnSpPr>
        <p:spPr>
          <a:xfrm>
            <a:off x="9304273" y="34256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C065256-9079-4D93-953E-667C2FD1004B}"/>
              </a:ext>
            </a:extLst>
          </p:cNvPr>
          <p:cNvCxnSpPr>
            <a:cxnSpLocks/>
            <a:endCxn id="47" idx="0"/>
          </p:cNvCxnSpPr>
          <p:nvPr/>
        </p:nvCxnSpPr>
        <p:spPr>
          <a:xfrm flipH="1">
            <a:off x="7147478" y="3425671"/>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9B73C0-8007-45B1-814A-6F1931B4CAB1}"/>
              </a:ext>
            </a:extLst>
          </p:cNvPr>
          <p:cNvCxnSpPr>
            <a:cxnSpLocks/>
            <a:endCxn id="48" idx="0"/>
          </p:cNvCxnSpPr>
          <p:nvPr/>
        </p:nvCxnSpPr>
        <p:spPr>
          <a:xfrm>
            <a:off x="7572008" y="3425671"/>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C27C4FE6-BA5A-4227-A08D-2AB4154D4CEB}"/>
              </a:ext>
            </a:extLst>
          </p:cNvPr>
          <p:cNvSpPr/>
          <p:nvPr/>
        </p:nvSpPr>
        <p:spPr>
          <a:xfrm>
            <a:off x="6789291" y="3767273"/>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-14.7</a:t>
            </a:r>
            <a:endParaRPr lang="en-US" sz="1400" dirty="0">
              <a:solidFill>
                <a:srgbClr val="FF0000"/>
              </a:solidFill>
            </a:endParaRPr>
          </a:p>
        </p:txBody>
      </p:sp>
      <p:sp>
        <p:nvSpPr>
          <p:cNvPr id="48" name="Rectangle: Rounded Corners 47">
            <a:extLst>
              <a:ext uri="{FF2B5EF4-FFF2-40B4-BE49-F238E27FC236}">
                <a16:creationId xmlns:a16="http://schemas.microsoft.com/office/drawing/2014/main" id="{09C020FB-F91F-43CF-9A54-0445F3B65661}"/>
              </a:ext>
            </a:extLst>
          </p:cNvPr>
          <p:cNvSpPr/>
          <p:nvPr/>
        </p:nvSpPr>
        <p:spPr>
          <a:xfrm>
            <a:off x="7742713" y="3767273"/>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4.8</a:t>
            </a:r>
            <a:endParaRPr lang="en-US" sz="1400" dirty="0">
              <a:solidFill>
                <a:srgbClr val="FF0000"/>
              </a:solidFill>
            </a:endParaRPr>
          </a:p>
        </p:txBody>
      </p:sp>
      <p:sp>
        <p:nvSpPr>
          <p:cNvPr id="53" name="Rectangle: Rounded Corners 52">
            <a:extLst>
              <a:ext uri="{FF2B5EF4-FFF2-40B4-BE49-F238E27FC236}">
                <a16:creationId xmlns:a16="http://schemas.microsoft.com/office/drawing/2014/main" id="{C7F3CD06-596A-4E36-BA71-950705AD2514}"/>
              </a:ext>
            </a:extLst>
          </p:cNvPr>
          <p:cNvSpPr/>
          <p:nvPr/>
        </p:nvSpPr>
        <p:spPr>
          <a:xfrm>
            <a:off x="8521556" y="3786436"/>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3.8</a:t>
            </a:r>
            <a:endParaRPr lang="en-US" sz="1400" dirty="0">
              <a:solidFill>
                <a:srgbClr val="FF0000"/>
              </a:solidFill>
            </a:endParaRPr>
          </a:p>
        </p:txBody>
      </p:sp>
      <p:sp>
        <p:nvSpPr>
          <p:cNvPr id="54" name="Rectangle: Rounded Corners 53">
            <a:extLst>
              <a:ext uri="{FF2B5EF4-FFF2-40B4-BE49-F238E27FC236}">
                <a16:creationId xmlns:a16="http://schemas.microsoft.com/office/drawing/2014/main" id="{520E350E-B576-4B9D-B4E6-0773CAB32CE2}"/>
              </a:ext>
            </a:extLst>
          </p:cNvPr>
          <p:cNvSpPr/>
          <p:nvPr/>
        </p:nvSpPr>
        <p:spPr>
          <a:xfrm>
            <a:off x="9474978" y="3786436"/>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16.8</a:t>
            </a:r>
            <a:endParaRPr lang="en-US" sz="1400" dirty="0">
              <a:solidFill>
                <a:srgbClr val="FF0000"/>
              </a:solidFill>
            </a:endParaRPr>
          </a:p>
        </p:txBody>
      </p:sp>
      <p:sp>
        <p:nvSpPr>
          <p:cNvPr id="55" name="TextBox 54">
            <a:extLst>
              <a:ext uri="{FF2B5EF4-FFF2-40B4-BE49-F238E27FC236}">
                <a16:creationId xmlns:a16="http://schemas.microsoft.com/office/drawing/2014/main" id="{62506300-DC7F-4C2D-A538-6605F8B42D75}"/>
              </a:ext>
            </a:extLst>
          </p:cNvPr>
          <p:cNvSpPr txBox="1"/>
          <p:nvPr/>
        </p:nvSpPr>
        <p:spPr>
          <a:xfrm>
            <a:off x="7054761" y="3407682"/>
            <a:ext cx="296876" cy="369332"/>
          </a:xfrm>
          <a:prstGeom prst="rect">
            <a:avLst/>
          </a:prstGeom>
          <a:noFill/>
        </p:spPr>
        <p:txBody>
          <a:bodyPr wrap="none" rtlCol="0">
            <a:spAutoFit/>
          </a:bodyPr>
          <a:lstStyle/>
          <a:p>
            <a:r>
              <a:rPr lang="en-CA" dirty="0"/>
              <a:t>Y</a:t>
            </a:r>
            <a:endParaRPr lang="en-US" dirty="0"/>
          </a:p>
        </p:txBody>
      </p:sp>
      <p:sp>
        <p:nvSpPr>
          <p:cNvPr id="56" name="TextBox 55">
            <a:extLst>
              <a:ext uri="{FF2B5EF4-FFF2-40B4-BE49-F238E27FC236}">
                <a16:creationId xmlns:a16="http://schemas.microsoft.com/office/drawing/2014/main" id="{548018DE-C6E6-4F67-956B-70746D3978B7}"/>
              </a:ext>
            </a:extLst>
          </p:cNvPr>
          <p:cNvSpPr txBox="1"/>
          <p:nvPr/>
        </p:nvSpPr>
        <p:spPr>
          <a:xfrm>
            <a:off x="7848410" y="2704372"/>
            <a:ext cx="296876" cy="369332"/>
          </a:xfrm>
          <a:prstGeom prst="rect">
            <a:avLst/>
          </a:prstGeom>
          <a:noFill/>
        </p:spPr>
        <p:txBody>
          <a:bodyPr wrap="none" rtlCol="0">
            <a:spAutoFit/>
          </a:bodyPr>
          <a:lstStyle/>
          <a:p>
            <a:r>
              <a:rPr lang="en-CA" dirty="0"/>
              <a:t>Y</a:t>
            </a:r>
            <a:endParaRPr lang="en-US" dirty="0"/>
          </a:p>
        </p:txBody>
      </p:sp>
      <p:sp>
        <p:nvSpPr>
          <p:cNvPr id="57" name="TextBox 56">
            <a:extLst>
              <a:ext uri="{FF2B5EF4-FFF2-40B4-BE49-F238E27FC236}">
                <a16:creationId xmlns:a16="http://schemas.microsoft.com/office/drawing/2014/main" id="{C61B6715-365C-443F-953E-3008F963A19F}"/>
              </a:ext>
            </a:extLst>
          </p:cNvPr>
          <p:cNvSpPr txBox="1"/>
          <p:nvPr/>
        </p:nvSpPr>
        <p:spPr>
          <a:xfrm>
            <a:off x="8960942" y="2704372"/>
            <a:ext cx="333746" cy="369332"/>
          </a:xfrm>
          <a:prstGeom prst="rect">
            <a:avLst/>
          </a:prstGeom>
          <a:noFill/>
        </p:spPr>
        <p:txBody>
          <a:bodyPr wrap="none" rtlCol="0">
            <a:spAutoFit/>
          </a:bodyPr>
          <a:lstStyle/>
          <a:p>
            <a:r>
              <a:rPr lang="en-CA" dirty="0"/>
              <a:t>N</a:t>
            </a:r>
            <a:endParaRPr lang="en-US" dirty="0"/>
          </a:p>
        </p:txBody>
      </p:sp>
      <p:sp>
        <p:nvSpPr>
          <p:cNvPr id="58" name="TextBox 57">
            <a:extLst>
              <a:ext uri="{FF2B5EF4-FFF2-40B4-BE49-F238E27FC236}">
                <a16:creationId xmlns:a16="http://schemas.microsoft.com/office/drawing/2014/main" id="{FE695E17-8417-474E-AADD-BC674CDE0720}"/>
              </a:ext>
            </a:extLst>
          </p:cNvPr>
          <p:cNvSpPr txBox="1"/>
          <p:nvPr/>
        </p:nvSpPr>
        <p:spPr>
          <a:xfrm>
            <a:off x="9674087" y="3397941"/>
            <a:ext cx="333746" cy="369332"/>
          </a:xfrm>
          <a:prstGeom prst="rect">
            <a:avLst/>
          </a:prstGeom>
          <a:noFill/>
        </p:spPr>
        <p:txBody>
          <a:bodyPr wrap="none" rtlCol="0">
            <a:spAutoFit/>
          </a:bodyPr>
          <a:lstStyle/>
          <a:p>
            <a:r>
              <a:rPr lang="en-CA" dirty="0"/>
              <a:t>N</a:t>
            </a:r>
            <a:endParaRPr lang="en-US" dirty="0"/>
          </a:p>
        </p:txBody>
      </p:sp>
      <p:sp>
        <p:nvSpPr>
          <p:cNvPr id="59" name="TextBox 58">
            <a:extLst>
              <a:ext uri="{FF2B5EF4-FFF2-40B4-BE49-F238E27FC236}">
                <a16:creationId xmlns:a16="http://schemas.microsoft.com/office/drawing/2014/main" id="{D40D7E8D-ABB3-4985-BFFA-1356EBC10CD2}"/>
              </a:ext>
            </a:extLst>
          </p:cNvPr>
          <p:cNvSpPr txBox="1"/>
          <p:nvPr/>
        </p:nvSpPr>
        <p:spPr>
          <a:xfrm>
            <a:off x="7890579" y="3380223"/>
            <a:ext cx="333746" cy="369332"/>
          </a:xfrm>
          <a:prstGeom prst="rect">
            <a:avLst/>
          </a:prstGeom>
          <a:noFill/>
        </p:spPr>
        <p:txBody>
          <a:bodyPr wrap="none" rtlCol="0">
            <a:spAutoFit/>
          </a:bodyPr>
          <a:lstStyle/>
          <a:p>
            <a:r>
              <a:rPr lang="en-CA" dirty="0"/>
              <a:t>N</a:t>
            </a:r>
            <a:endParaRPr lang="en-US" dirty="0"/>
          </a:p>
        </p:txBody>
      </p:sp>
      <p:sp>
        <p:nvSpPr>
          <p:cNvPr id="60" name="TextBox 59">
            <a:extLst>
              <a:ext uri="{FF2B5EF4-FFF2-40B4-BE49-F238E27FC236}">
                <a16:creationId xmlns:a16="http://schemas.microsoft.com/office/drawing/2014/main" id="{2A309613-419F-4E55-B4D1-A47DC40269A7}"/>
              </a:ext>
            </a:extLst>
          </p:cNvPr>
          <p:cNvSpPr txBox="1"/>
          <p:nvPr/>
        </p:nvSpPr>
        <p:spPr>
          <a:xfrm>
            <a:off x="8839969" y="3379281"/>
            <a:ext cx="296876" cy="369332"/>
          </a:xfrm>
          <a:prstGeom prst="rect">
            <a:avLst/>
          </a:prstGeom>
          <a:noFill/>
        </p:spPr>
        <p:txBody>
          <a:bodyPr wrap="none" rtlCol="0">
            <a:spAutoFit/>
          </a:bodyPr>
          <a:lstStyle/>
          <a:p>
            <a:r>
              <a:rPr lang="en-CA" dirty="0"/>
              <a:t>Y</a:t>
            </a:r>
            <a:endParaRPr lang="en-US"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871592E4-2B91-438C-8326-323FAF8321E0}"/>
                  </a:ext>
                </a:extLst>
              </p:cNvPr>
              <p:cNvSpPr/>
              <p:nvPr/>
            </p:nvSpPr>
            <p:spPr>
              <a:xfrm>
                <a:off x="5235626" y="4247825"/>
                <a:ext cx="6096000" cy="1200329"/>
              </a:xfrm>
              <a:prstGeom prst="rect">
                <a:avLst/>
              </a:prstGeom>
            </p:spPr>
            <p:txBody>
              <a:bodyPr>
                <a:spAutoFit/>
              </a:bodyPr>
              <a:lstStyle/>
              <a:p>
                <a:pPr algn="ctr"/>
                <a14:m>
                  <m:oMathPara xmlns:m="http://schemas.openxmlformats.org/officeDocument/2006/math">
                    <m:oMathParaPr>
                      <m:jc m:val="centerGroup"/>
                    </m:oMathParaPr>
                    <m:oMath xmlns:m="http://schemas.openxmlformats.org/officeDocument/2006/math">
                      <m:r>
                        <a:rPr lang="en-CA" i="1" dirty="0" smtClean="0">
                          <a:solidFill>
                            <a:srgbClr val="FF0000"/>
                          </a:solidFill>
                          <a:latin typeface="Cambria Math" panose="02040503050406030204" pitchFamily="18" charset="0"/>
                        </a:rPr>
                        <m:t>𝐴𝑣𝑒𝑟𝑎𝑔</m:t>
                      </m:r>
                      <m:sSub>
                        <m:sSubPr>
                          <m:ctrlPr>
                            <a:rPr lang="en-CA" b="0" i="1" dirty="0" smtClean="0">
                              <a:solidFill>
                                <a:srgbClr val="FF0000"/>
                              </a:solidFill>
                              <a:latin typeface="Cambria Math" panose="02040503050406030204" pitchFamily="18" charset="0"/>
                            </a:rPr>
                          </m:ctrlPr>
                        </m:sSubPr>
                        <m:e>
                          <m:r>
                            <a:rPr lang="en-CA" i="1" dirty="0" smtClean="0">
                              <a:solidFill>
                                <a:srgbClr val="FF0000"/>
                              </a:solidFill>
                              <a:latin typeface="Cambria Math" panose="02040503050406030204" pitchFamily="18" charset="0"/>
                            </a:rPr>
                            <m:t>𝑒</m:t>
                          </m:r>
                        </m:e>
                        <m:sub>
                          <m:r>
                            <a:rPr lang="en-CA" b="0" i="1" dirty="0" smtClean="0">
                              <a:solidFill>
                                <a:srgbClr val="FF0000"/>
                              </a:solidFill>
                              <a:latin typeface="Cambria Math" panose="02040503050406030204" pitchFamily="18" charset="0"/>
                            </a:rPr>
                            <m:t>1</m:t>
                          </m:r>
                        </m:sub>
                      </m:sSub>
                      <m:r>
                        <a:rPr lang="en-CA" i="1" dirty="0" smtClean="0">
                          <a:solidFill>
                            <a:srgbClr val="FF0000"/>
                          </a:solidFill>
                          <a:latin typeface="Cambria Math" panose="02040503050406030204" pitchFamily="18" charset="0"/>
                        </a:rPr>
                        <m:t> =</m:t>
                      </m:r>
                      <m:r>
                        <a:rPr lang="en-CA" b="0" i="1" dirty="0" smtClean="0">
                          <a:solidFill>
                            <a:srgbClr val="FF0000"/>
                          </a:solidFill>
                          <a:latin typeface="Cambria Math" panose="02040503050406030204" pitchFamily="18" charset="0"/>
                        </a:rPr>
                        <m:t>(</m:t>
                      </m:r>
                      <m:r>
                        <a:rPr lang="en-CA" i="1" dirty="0" smtClean="0">
                          <a:solidFill>
                            <a:srgbClr val="FF0000"/>
                          </a:solidFill>
                          <a:latin typeface="Cambria Math" panose="02040503050406030204" pitchFamily="18" charset="0"/>
                        </a:rPr>
                        <m:t>−15.2−14.2</m:t>
                      </m:r>
                      <m:r>
                        <a:rPr lang="en-CA" b="0" i="1" dirty="0" smtClean="0">
                          <a:solidFill>
                            <a:srgbClr val="FF0000"/>
                          </a:solidFill>
                          <a:latin typeface="Cambria Math" panose="02040503050406030204" pitchFamily="18" charset="0"/>
                        </a:rPr>
                        <m:t>)</m:t>
                      </m:r>
                      <m:r>
                        <a:rPr lang="en-CA" i="1" dirty="0" smtClean="0">
                          <a:solidFill>
                            <a:srgbClr val="FF0000"/>
                          </a:solidFill>
                          <a:latin typeface="Cambria Math" panose="02040503050406030204" pitchFamily="18" charset="0"/>
                        </a:rPr>
                        <m:t>/2=−14.7 </m:t>
                      </m:r>
                    </m:oMath>
                  </m:oMathPara>
                </a14:m>
                <a:endParaRPr lang="en-US" dirty="0">
                  <a:solidFill>
                    <a:srgbClr val="FF0000"/>
                  </a:solidFill>
                </a:endParaRPr>
              </a:p>
              <a:p>
                <a:pPr algn="ctr"/>
                <a14:m>
                  <m:oMathPara xmlns:m="http://schemas.openxmlformats.org/officeDocument/2006/math">
                    <m:oMathParaPr>
                      <m:jc m:val="centerGroup"/>
                    </m:oMathParaPr>
                    <m:oMath xmlns:m="http://schemas.openxmlformats.org/officeDocument/2006/math">
                      <m:r>
                        <a:rPr lang="en-CA" i="1" dirty="0">
                          <a:solidFill>
                            <a:srgbClr val="FF0000"/>
                          </a:solidFill>
                          <a:latin typeface="Cambria Math" panose="02040503050406030204" pitchFamily="18" charset="0"/>
                        </a:rPr>
                        <m:t>𝐴𝑣𝑒𝑟𝑎𝑔</m:t>
                      </m:r>
                      <m:sSub>
                        <m:sSubPr>
                          <m:ctrlPr>
                            <a:rPr lang="en-CA" b="0" i="1" dirty="0" smtClean="0">
                              <a:solidFill>
                                <a:srgbClr val="FF0000"/>
                              </a:solidFill>
                              <a:latin typeface="Cambria Math" panose="02040503050406030204" pitchFamily="18" charset="0"/>
                            </a:rPr>
                          </m:ctrlPr>
                        </m:sSubPr>
                        <m:e>
                          <m:r>
                            <a:rPr lang="en-CA" i="1" dirty="0">
                              <a:solidFill>
                                <a:srgbClr val="FF0000"/>
                              </a:solidFill>
                              <a:latin typeface="Cambria Math" panose="02040503050406030204" pitchFamily="18" charset="0"/>
                            </a:rPr>
                            <m:t>𝑒</m:t>
                          </m:r>
                        </m:e>
                        <m:sub>
                          <m:r>
                            <a:rPr lang="en-CA" b="0" i="1" dirty="0" smtClean="0">
                              <a:solidFill>
                                <a:srgbClr val="FF0000"/>
                              </a:solidFill>
                              <a:latin typeface="Cambria Math" panose="02040503050406030204" pitchFamily="18" charset="0"/>
                            </a:rPr>
                            <m:t>2</m:t>
                          </m:r>
                        </m:sub>
                      </m:sSub>
                      <m:r>
                        <a:rPr lang="en-CA" i="1" dirty="0">
                          <a:solidFill>
                            <a:srgbClr val="FF0000"/>
                          </a:solidFill>
                          <a:latin typeface="Cambria Math" panose="02040503050406030204" pitchFamily="18" charset="0"/>
                        </a:rPr>
                        <m:t> =</m:t>
                      </m:r>
                      <m:r>
                        <a:rPr lang="en-CA" b="0" i="1" dirty="0" smtClean="0">
                          <a:solidFill>
                            <a:srgbClr val="FF0000"/>
                          </a:solidFill>
                          <a:latin typeface="Cambria Math" panose="02040503050406030204" pitchFamily="18" charset="0"/>
                        </a:rPr>
                        <m:t>(1.8+5.8</m:t>
                      </m:r>
                      <m:r>
                        <a:rPr lang="en-CA" i="1" dirty="0">
                          <a:solidFill>
                            <a:srgbClr val="FF0000"/>
                          </a:solidFill>
                          <a:latin typeface="Cambria Math" panose="02040503050406030204" pitchFamily="18" charset="0"/>
                        </a:rPr>
                        <m:t>)/2=</m:t>
                      </m:r>
                      <m:r>
                        <a:rPr lang="en-CA" b="0" i="1" dirty="0" smtClean="0">
                          <a:solidFill>
                            <a:srgbClr val="FF0000"/>
                          </a:solidFill>
                          <a:latin typeface="Cambria Math" panose="02040503050406030204" pitchFamily="18" charset="0"/>
                        </a:rPr>
                        <m:t>3.8</m:t>
                      </m:r>
                    </m:oMath>
                  </m:oMathPara>
                </a14:m>
                <a:endParaRPr lang="en-US" dirty="0">
                  <a:solidFill>
                    <a:srgbClr val="FF0000"/>
                  </a:solidFill>
                </a:endParaRPr>
              </a:p>
              <a:p>
                <a:pPr algn="ctr"/>
                <a:endParaRPr lang="en-US" dirty="0">
                  <a:solidFill>
                    <a:srgbClr val="FF0000"/>
                  </a:solidFill>
                </a:endParaRPr>
              </a:p>
              <a:p>
                <a:pPr algn="ctr"/>
                <a:endParaRPr lang="en-US" dirty="0">
                  <a:solidFill>
                    <a:srgbClr val="FF0000"/>
                  </a:solidFill>
                </a:endParaRPr>
              </a:p>
            </p:txBody>
          </p:sp>
        </mc:Choice>
        <mc:Fallback xmlns="">
          <p:sp>
            <p:nvSpPr>
              <p:cNvPr id="13" name="Rectangle 12">
                <a:extLst>
                  <a:ext uri="{FF2B5EF4-FFF2-40B4-BE49-F238E27FC236}">
                    <a16:creationId xmlns:a16="http://schemas.microsoft.com/office/drawing/2014/main" id="{871592E4-2B91-438C-8326-323FAF8321E0}"/>
                  </a:ext>
                </a:extLst>
              </p:cNvPr>
              <p:cNvSpPr>
                <a:spLocks noRot="1" noChangeAspect="1" noMove="1" noResize="1" noEditPoints="1" noAdjustHandles="1" noChangeArrowheads="1" noChangeShapeType="1" noTextEdit="1"/>
              </p:cNvSpPr>
              <p:nvPr/>
            </p:nvSpPr>
            <p:spPr>
              <a:xfrm>
                <a:off x="5235626" y="4247825"/>
                <a:ext cx="6096000" cy="1200329"/>
              </a:xfrm>
              <a:prstGeom prst="rect">
                <a:avLst/>
              </a:prstGeom>
              <a:blipFill>
                <a:blip r:embed="rId3"/>
                <a:stretch>
                  <a:fillRect/>
                </a:stretch>
              </a:blipFill>
            </p:spPr>
            <p:txBody>
              <a:bodyPr/>
              <a:lstStyle/>
              <a:p>
                <a:r>
                  <a:rPr lang="en-US">
                    <a:noFill/>
                  </a:rPr>
                  <a:t> </a:t>
                </a:r>
              </a:p>
            </p:txBody>
          </p:sp>
        </mc:Fallback>
      </mc:AlternateContent>
      <p:sp>
        <p:nvSpPr>
          <p:cNvPr id="61" name="Rectangle 60">
            <a:extLst>
              <a:ext uri="{FF2B5EF4-FFF2-40B4-BE49-F238E27FC236}">
                <a16:creationId xmlns:a16="http://schemas.microsoft.com/office/drawing/2014/main" id="{311CAB6A-D363-460C-A400-67B3B67A6B6E}"/>
              </a:ext>
            </a:extLst>
          </p:cNvPr>
          <p:cNvSpPr/>
          <p:nvPr/>
        </p:nvSpPr>
        <p:spPr>
          <a:xfrm>
            <a:off x="803915" y="5875948"/>
            <a:ext cx="5701659" cy="523220"/>
          </a:xfrm>
          <a:prstGeom prst="rect">
            <a:avLst/>
          </a:prstGeom>
        </p:spPr>
        <p:txBody>
          <a:bodyPr wrap="square">
            <a:spAutoFit/>
          </a:bodyPr>
          <a:lstStyle/>
          <a:p>
            <a:r>
              <a:rPr lang="en-US" sz="1400" dirty="0">
                <a:hlinkClick r:id="rId4"/>
              </a:rPr>
              <a:t>Example adopted from the awesome </a:t>
            </a:r>
            <a:r>
              <a:rPr lang="en-US" sz="1400" dirty="0" err="1">
                <a:hlinkClick r:id="rId4"/>
              </a:rPr>
              <a:t>StatQuest</a:t>
            </a:r>
            <a:r>
              <a:rPr lang="en-US" sz="1400" dirty="0">
                <a:hlinkClick r:id="rId4"/>
              </a:rPr>
              <a:t> (by Josh </a:t>
            </a:r>
            <a:r>
              <a:rPr lang="en-US" sz="1400" dirty="0" err="1">
                <a:hlinkClick r:id="rId4"/>
              </a:rPr>
              <a:t>Starmer</a:t>
            </a:r>
            <a:r>
              <a:rPr lang="en-US" sz="1400" dirty="0">
                <a:hlinkClick r:id="rId4"/>
              </a:rPr>
              <a:t>): https://www.youtube.com/watch?v=3CC4N4z3GJc&amp;t=87s</a:t>
            </a:r>
            <a:endParaRPr lang="en-US" sz="1400" dirty="0"/>
          </a:p>
        </p:txBody>
      </p:sp>
    </p:spTree>
    <p:extLst>
      <p:ext uri="{BB962C8B-B14F-4D97-AF65-F5344CB8AC3E}">
        <p14:creationId xmlns:p14="http://schemas.microsoft.com/office/powerpoint/2010/main" val="31038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500" fill="hold"/>
                                        <p:tgtEl>
                                          <p:spTgt spid="10"/>
                                        </p:tgtEl>
                                        <p:attrNameLst>
                                          <p:attrName>ppt_x</p:attrName>
                                        </p:attrNameLst>
                                      </p:cBhvr>
                                      <p:tavLst>
                                        <p:tav tm="0">
                                          <p:val>
                                            <p:strVal val="#ppt_x"/>
                                          </p:val>
                                        </p:tav>
                                        <p:tav tm="100000">
                                          <p:val>
                                            <p:strVal val="#ppt_x"/>
                                          </p:val>
                                        </p:tav>
                                      </p:tavLst>
                                    </p:anim>
                                    <p:anim calcmode="lin" valueType="num">
                                      <p:cBhvr additive="base">
                                        <p:cTn id="67" dur="500" fill="hold"/>
                                        <p:tgtEl>
                                          <p:spTgt spid="1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additive="base">
                                        <p:cTn id="70" dur="500" fill="hold"/>
                                        <p:tgtEl>
                                          <p:spTgt spid="36"/>
                                        </p:tgtEl>
                                        <p:attrNameLst>
                                          <p:attrName>ppt_x</p:attrName>
                                        </p:attrNameLst>
                                      </p:cBhvr>
                                      <p:tavLst>
                                        <p:tav tm="0">
                                          <p:val>
                                            <p:strVal val="#ppt_x"/>
                                          </p:val>
                                        </p:tav>
                                        <p:tav tm="100000">
                                          <p:val>
                                            <p:strVal val="#ppt_x"/>
                                          </p:val>
                                        </p:tav>
                                      </p:tavLst>
                                    </p:anim>
                                    <p:anim calcmode="lin" valueType="num">
                                      <p:cBhvr additive="base">
                                        <p:cTn id="71" dur="500" fill="hold"/>
                                        <p:tgtEl>
                                          <p:spTgt spid="3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ppt_x"/>
                                          </p:val>
                                        </p:tav>
                                        <p:tav tm="100000">
                                          <p:val>
                                            <p:strVal val="#ppt_x"/>
                                          </p:val>
                                        </p:tav>
                                      </p:tavLst>
                                    </p:anim>
                                    <p:anim calcmode="lin" valueType="num">
                                      <p:cBhvr additive="base">
                                        <p:cTn id="75" dur="500" fill="hold"/>
                                        <p:tgtEl>
                                          <p:spTgt spid="39"/>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40"/>
                                        </p:tgtEl>
                                        <p:attrNameLst>
                                          <p:attrName>style.visibility</p:attrName>
                                        </p:attrNameLst>
                                      </p:cBhvr>
                                      <p:to>
                                        <p:strVal val="visible"/>
                                      </p:to>
                                    </p:set>
                                    <p:anim calcmode="lin" valueType="num">
                                      <p:cBhvr additive="base">
                                        <p:cTn id="78" dur="500" fill="hold"/>
                                        <p:tgtEl>
                                          <p:spTgt spid="40"/>
                                        </p:tgtEl>
                                        <p:attrNameLst>
                                          <p:attrName>ppt_x</p:attrName>
                                        </p:attrNameLst>
                                      </p:cBhvr>
                                      <p:tavLst>
                                        <p:tav tm="0">
                                          <p:val>
                                            <p:strVal val="#ppt_x"/>
                                          </p:val>
                                        </p:tav>
                                        <p:tav tm="100000">
                                          <p:val>
                                            <p:strVal val="#ppt_x"/>
                                          </p:val>
                                        </p:tav>
                                      </p:tavLst>
                                    </p:anim>
                                    <p:anim calcmode="lin" valueType="num">
                                      <p:cBhvr additive="base">
                                        <p:cTn id="79" dur="500" fill="hold"/>
                                        <p:tgtEl>
                                          <p:spTgt spid="4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additive="base">
                                        <p:cTn id="82" dur="500" fill="hold"/>
                                        <p:tgtEl>
                                          <p:spTgt spid="41"/>
                                        </p:tgtEl>
                                        <p:attrNameLst>
                                          <p:attrName>ppt_x</p:attrName>
                                        </p:attrNameLst>
                                      </p:cBhvr>
                                      <p:tavLst>
                                        <p:tav tm="0">
                                          <p:val>
                                            <p:strVal val="#ppt_x"/>
                                          </p:val>
                                        </p:tav>
                                        <p:tav tm="100000">
                                          <p:val>
                                            <p:strVal val="#ppt_x"/>
                                          </p:val>
                                        </p:tav>
                                      </p:tavLst>
                                    </p:anim>
                                    <p:anim calcmode="lin" valueType="num">
                                      <p:cBhvr additive="base">
                                        <p:cTn id="83" dur="500" fill="hold"/>
                                        <p:tgtEl>
                                          <p:spTgt spid="41"/>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42"/>
                                        </p:tgtEl>
                                        <p:attrNameLst>
                                          <p:attrName>style.visibility</p:attrName>
                                        </p:attrNameLst>
                                      </p:cBhvr>
                                      <p:to>
                                        <p:strVal val="visible"/>
                                      </p:to>
                                    </p:set>
                                    <p:anim calcmode="lin" valueType="num">
                                      <p:cBhvr additive="base">
                                        <p:cTn id="86" dur="500" fill="hold"/>
                                        <p:tgtEl>
                                          <p:spTgt spid="42"/>
                                        </p:tgtEl>
                                        <p:attrNameLst>
                                          <p:attrName>ppt_x</p:attrName>
                                        </p:attrNameLst>
                                      </p:cBhvr>
                                      <p:tavLst>
                                        <p:tav tm="0">
                                          <p:val>
                                            <p:strVal val="#ppt_x"/>
                                          </p:val>
                                        </p:tav>
                                        <p:tav tm="100000">
                                          <p:val>
                                            <p:strVal val="#ppt_x"/>
                                          </p:val>
                                        </p:tav>
                                      </p:tavLst>
                                    </p:anim>
                                    <p:anim calcmode="lin" valueType="num">
                                      <p:cBhvr additive="base">
                                        <p:cTn id="87" dur="500" fill="hold"/>
                                        <p:tgtEl>
                                          <p:spTgt spid="42"/>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43"/>
                                        </p:tgtEl>
                                        <p:attrNameLst>
                                          <p:attrName>style.visibility</p:attrName>
                                        </p:attrNameLst>
                                      </p:cBhvr>
                                      <p:to>
                                        <p:strVal val="visible"/>
                                      </p:to>
                                    </p:set>
                                    <p:anim calcmode="lin" valueType="num">
                                      <p:cBhvr additive="base">
                                        <p:cTn id="90" dur="500" fill="hold"/>
                                        <p:tgtEl>
                                          <p:spTgt spid="43"/>
                                        </p:tgtEl>
                                        <p:attrNameLst>
                                          <p:attrName>ppt_x</p:attrName>
                                        </p:attrNameLst>
                                      </p:cBhvr>
                                      <p:tavLst>
                                        <p:tav tm="0">
                                          <p:val>
                                            <p:strVal val="#ppt_x"/>
                                          </p:val>
                                        </p:tav>
                                        <p:tav tm="100000">
                                          <p:val>
                                            <p:strVal val="#ppt_x"/>
                                          </p:val>
                                        </p:tav>
                                      </p:tavLst>
                                    </p:anim>
                                    <p:anim calcmode="lin" valueType="num">
                                      <p:cBhvr additive="base">
                                        <p:cTn id="91" dur="500" fill="hold"/>
                                        <p:tgtEl>
                                          <p:spTgt spid="43"/>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anim calcmode="lin" valueType="num">
                                      <p:cBhvr additive="base">
                                        <p:cTn id="94" dur="500" fill="hold"/>
                                        <p:tgtEl>
                                          <p:spTgt spid="44"/>
                                        </p:tgtEl>
                                        <p:attrNameLst>
                                          <p:attrName>ppt_x</p:attrName>
                                        </p:attrNameLst>
                                      </p:cBhvr>
                                      <p:tavLst>
                                        <p:tav tm="0">
                                          <p:val>
                                            <p:strVal val="#ppt_x"/>
                                          </p:val>
                                        </p:tav>
                                        <p:tav tm="100000">
                                          <p:val>
                                            <p:strVal val="#ppt_x"/>
                                          </p:val>
                                        </p:tav>
                                      </p:tavLst>
                                    </p:anim>
                                    <p:anim calcmode="lin" valueType="num">
                                      <p:cBhvr additive="base">
                                        <p:cTn id="95" dur="500" fill="hold"/>
                                        <p:tgtEl>
                                          <p:spTgt spid="44"/>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additive="base">
                                        <p:cTn id="98" dur="500" fill="hold"/>
                                        <p:tgtEl>
                                          <p:spTgt spid="45"/>
                                        </p:tgtEl>
                                        <p:attrNameLst>
                                          <p:attrName>ppt_x</p:attrName>
                                        </p:attrNameLst>
                                      </p:cBhvr>
                                      <p:tavLst>
                                        <p:tav tm="0">
                                          <p:val>
                                            <p:strVal val="#ppt_x"/>
                                          </p:val>
                                        </p:tav>
                                        <p:tav tm="100000">
                                          <p:val>
                                            <p:strVal val="#ppt_x"/>
                                          </p:val>
                                        </p:tav>
                                      </p:tavLst>
                                    </p:anim>
                                    <p:anim calcmode="lin" valueType="num">
                                      <p:cBhvr additive="base">
                                        <p:cTn id="99" dur="500" fill="hold"/>
                                        <p:tgtEl>
                                          <p:spTgt spid="45"/>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46"/>
                                        </p:tgtEl>
                                        <p:attrNameLst>
                                          <p:attrName>style.visibility</p:attrName>
                                        </p:attrNameLst>
                                      </p:cBhvr>
                                      <p:to>
                                        <p:strVal val="visible"/>
                                      </p:to>
                                    </p:set>
                                    <p:anim calcmode="lin" valueType="num">
                                      <p:cBhvr additive="base">
                                        <p:cTn id="102" dur="500" fill="hold"/>
                                        <p:tgtEl>
                                          <p:spTgt spid="46"/>
                                        </p:tgtEl>
                                        <p:attrNameLst>
                                          <p:attrName>ppt_x</p:attrName>
                                        </p:attrNameLst>
                                      </p:cBhvr>
                                      <p:tavLst>
                                        <p:tav tm="0">
                                          <p:val>
                                            <p:strVal val="#ppt_x"/>
                                          </p:val>
                                        </p:tav>
                                        <p:tav tm="100000">
                                          <p:val>
                                            <p:strVal val="#ppt_x"/>
                                          </p:val>
                                        </p:tav>
                                      </p:tavLst>
                                    </p:anim>
                                    <p:anim calcmode="lin" valueType="num">
                                      <p:cBhvr additive="base">
                                        <p:cTn id="103" dur="500" fill="hold"/>
                                        <p:tgtEl>
                                          <p:spTgt spid="46"/>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47"/>
                                        </p:tgtEl>
                                        <p:attrNameLst>
                                          <p:attrName>style.visibility</p:attrName>
                                        </p:attrNameLst>
                                      </p:cBhvr>
                                      <p:to>
                                        <p:strVal val="visible"/>
                                      </p:to>
                                    </p:set>
                                    <p:anim calcmode="lin" valueType="num">
                                      <p:cBhvr additive="base">
                                        <p:cTn id="106" dur="500" fill="hold"/>
                                        <p:tgtEl>
                                          <p:spTgt spid="47"/>
                                        </p:tgtEl>
                                        <p:attrNameLst>
                                          <p:attrName>ppt_x</p:attrName>
                                        </p:attrNameLst>
                                      </p:cBhvr>
                                      <p:tavLst>
                                        <p:tav tm="0">
                                          <p:val>
                                            <p:strVal val="#ppt_x"/>
                                          </p:val>
                                        </p:tav>
                                        <p:tav tm="100000">
                                          <p:val>
                                            <p:strVal val="#ppt_x"/>
                                          </p:val>
                                        </p:tav>
                                      </p:tavLst>
                                    </p:anim>
                                    <p:anim calcmode="lin" valueType="num">
                                      <p:cBhvr additive="base">
                                        <p:cTn id="107" dur="500" fill="hold"/>
                                        <p:tgtEl>
                                          <p:spTgt spid="4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 calcmode="lin" valueType="num">
                                      <p:cBhvr additive="base">
                                        <p:cTn id="110" dur="500" fill="hold"/>
                                        <p:tgtEl>
                                          <p:spTgt spid="48"/>
                                        </p:tgtEl>
                                        <p:attrNameLst>
                                          <p:attrName>ppt_x</p:attrName>
                                        </p:attrNameLst>
                                      </p:cBhvr>
                                      <p:tavLst>
                                        <p:tav tm="0">
                                          <p:val>
                                            <p:strVal val="#ppt_x"/>
                                          </p:val>
                                        </p:tav>
                                        <p:tav tm="100000">
                                          <p:val>
                                            <p:strVal val="#ppt_x"/>
                                          </p:val>
                                        </p:tav>
                                      </p:tavLst>
                                    </p:anim>
                                    <p:anim calcmode="lin" valueType="num">
                                      <p:cBhvr additive="base">
                                        <p:cTn id="111" dur="500" fill="hold"/>
                                        <p:tgtEl>
                                          <p:spTgt spid="4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53"/>
                                        </p:tgtEl>
                                        <p:attrNameLst>
                                          <p:attrName>style.visibility</p:attrName>
                                        </p:attrNameLst>
                                      </p:cBhvr>
                                      <p:to>
                                        <p:strVal val="visible"/>
                                      </p:to>
                                    </p:set>
                                    <p:anim calcmode="lin" valueType="num">
                                      <p:cBhvr additive="base">
                                        <p:cTn id="114" dur="500" fill="hold"/>
                                        <p:tgtEl>
                                          <p:spTgt spid="53"/>
                                        </p:tgtEl>
                                        <p:attrNameLst>
                                          <p:attrName>ppt_x</p:attrName>
                                        </p:attrNameLst>
                                      </p:cBhvr>
                                      <p:tavLst>
                                        <p:tav tm="0">
                                          <p:val>
                                            <p:strVal val="#ppt_x"/>
                                          </p:val>
                                        </p:tav>
                                        <p:tav tm="100000">
                                          <p:val>
                                            <p:strVal val="#ppt_x"/>
                                          </p:val>
                                        </p:tav>
                                      </p:tavLst>
                                    </p:anim>
                                    <p:anim calcmode="lin" valueType="num">
                                      <p:cBhvr additive="base">
                                        <p:cTn id="115" dur="500" fill="hold"/>
                                        <p:tgtEl>
                                          <p:spTgt spid="53"/>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54"/>
                                        </p:tgtEl>
                                        <p:attrNameLst>
                                          <p:attrName>style.visibility</p:attrName>
                                        </p:attrNameLst>
                                      </p:cBhvr>
                                      <p:to>
                                        <p:strVal val="visible"/>
                                      </p:to>
                                    </p:set>
                                    <p:anim calcmode="lin" valueType="num">
                                      <p:cBhvr additive="base">
                                        <p:cTn id="118" dur="500" fill="hold"/>
                                        <p:tgtEl>
                                          <p:spTgt spid="54"/>
                                        </p:tgtEl>
                                        <p:attrNameLst>
                                          <p:attrName>ppt_x</p:attrName>
                                        </p:attrNameLst>
                                      </p:cBhvr>
                                      <p:tavLst>
                                        <p:tav tm="0">
                                          <p:val>
                                            <p:strVal val="#ppt_x"/>
                                          </p:val>
                                        </p:tav>
                                        <p:tav tm="100000">
                                          <p:val>
                                            <p:strVal val="#ppt_x"/>
                                          </p:val>
                                        </p:tav>
                                      </p:tavLst>
                                    </p:anim>
                                    <p:anim calcmode="lin" valueType="num">
                                      <p:cBhvr additive="base">
                                        <p:cTn id="119" dur="500" fill="hold"/>
                                        <p:tgtEl>
                                          <p:spTgt spid="5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 calcmode="lin" valueType="num">
                                      <p:cBhvr additive="base">
                                        <p:cTn id="122" dur="500" fill="hold"/>
                                        <p:tgtEl>
                                          <p:spTgt spid="55"/>
                                        </p:tgtEl>
                                        <p:attrNameLst>
                                          <p:attrName>ppt_x</p:attrName>
                                        </p:attrNameLst>
                                      </p:cBhvr>
                                      <p:tavLst>
                                        <p:tav tm="0">
                                          <p:val>
                                            <p:strVal val="#ppt_x"/>
                                          </p:val>
                                        </p:tav>
                                        <p:tav tm="100000">
                                          <p:val>
                                            <p:strVal val="#ppt_x"/>
                                          </p:val>
                                        </p:tav>
                                      </p:tavLst>
                                    </p:anim>
                                    <p:anim calcmode="lin" valueType="num">
                                      <p:cBhvr additive="base">
                                        <p:cTn id="123" dur="500" fill="hold"/>
                                        <p:tgtEl>
                                          <p:spTgt spid="5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 calcmode="lin" valueType="num">
                                      <p:cBhvr additive="base">
                                        <p:cTn id="126" dur="500" fill="hold"/>
                                        <p:tgtEl>
                                          <p:spTgt spid="56"/>
                                        </p:tgtEl>
                                        <p:attrNameLst>
                                          <p:attrName>ppt_x</p:attrName>
                                        </p:attrNameLst>
                                      </p:cBhvr>
                                      <p:tavLst>
                                        <p:tav tm="0">
                                          <p:val>
                                            <p:strVal val="#ppt_x"/>
                                          </p:val>
                                        </p:tav>
                                        <p:tav tm="100000">
                                          <p:val>
                                            <p:strVal val="#ppt_x"/>
                                          </p:val>
                                        </p:tav>
                                      </p:tavLst>
                                    </p:anim>
                                    <p:anim calcmode="lin" valueType="num">
                                      <p:cBhvr additive="base">
                                        <p:cTn id="127" dur="500" fill="hold"/>
                                        <p:tgtEl>
                                          <p:spTgt spid="56"/>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57"/>
                                        </p:tgtEl>
                                        <p:attrNameLst>
                                          <p:attrName>style.visibility</p:attrName>
                                        </p:attrNameLst>
                                      </p:cBhvr>
                                      <p:to>
                                        <p:strVal val="visible"/>
                                      </p:to>
                                    </p:set>
                                    <p:anim calcmode="lin" valueType="num">
                                      <p:cBhvr additive="base">
                                        <p:cTn id="130" dur="500" fill="hold"/>
                                        <p:tgtEl>
                                          <p:spTgt spid="57"/>
                                        </p:tgtEl>
                                        <p:attrNameLst>
                                          <p:attrName>ppt_x</p:attrName>
                                        </p:attrNameLst>
                                      </p:cBhvr>
                                      <p:tavLst>
                                        <p:tav tm="0">
                                          <p:val>
                                            <p:strVal val="#ppt_x"/>
                                          </p:val>
                                        </p:tav>
                                        <p:tav tm="100000">
                                          <p:val>
                                            <p:strVal val="#ppt_x"/>
                                          </p:val>
                                        </p:tav>
                                      </p:tavLst>
                                    </p:anim>
                                    <p:anim calcmode="lin" valueType="num">
                                      <p:cBhvr additive="base">
                                        <p:cTn id="131" dur="500" fill="hold"/>
                                        <p:tgtEl>
                                          <p:spTgt spid="57"/>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58"/>
                                        </p:tgtEl>
                                        <p:attrNameLst>
                                          <p:attrName>style.visibility</p:attrName>
                                        </p:attrNameLst>
                                      </p:cBhvr>
                                      <p:to>
                                        <p:strVal val="visible"/>
                                      </p:to>
                                    </p:set>
                                    <p:anim calcmode="lin" valueType="num">
                                      <p:cBhvr additive="base">
                                        <p:cTn id="134" dur="500" fill="hold"/>
                                        <p:tgtEl>
                                          <p:spTgt spid="58"/>
                                        </p:tgtEl>
                                        <p:attrNameLst>
                                          <p:attrName>ppt_x</p:attrName>
                                        </p:attrNameLst>
                                      </p:cBhvr>
                                      <p:tavLst>
                                        <p:tav tm="0">
                                          <p:val>
                                            <p:strVal val="#ppt_x"/>
                                          </p:val>
                                        </p:tav>
                                        <p:tav tm="100000">
                                          <p:val>
                                            <p:strVal val="#ppt_x"/>
                                          </p:val>
                                        </p:tav>
                                      </p:tavLst>
                                    </p:anim>
                                    <p:anim calcmode="lin" valueType="num">
                                      <p:cBhvr additive="base">
                                        <p:cTn id="135" dur="500" fill="hold"/>
                                        <p:tgtEl>
                                          <p:spTgt spid="58"/>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59"/>
                                        </p:tgtEl>
                                        <p:attrNameLst>
                                          <p:attrName>style.visibility</p:attrName>
                                        </p:attrNameLst>
                                      </p:cBhvr>
                                      <p:to>
                                        <p:strVal val="visible"/>
                                      </p:to>
                                    </p:set>
                                    <p:anim calcmode="lin" valueType="num">
                                      <p:cBhvr additive="base">
                                        <p:cTn id="138" dur="500" fill="hold"/>
                                        <p:tgtEl>
                                          <p:spTgt spid="59"/>
                                        </p:tgtEl>
                                        <p:attrNameLst>
                                          <p:attrName>ppt_x</p:attrName>
                                        </p:attrNameLst>
                                      </p:cBhvr>
                                      <p:tavLst>
                                        <p:tav tm="0">
                                          <p:val>
                                            <p:strVal val="#ppt_x"/>
                                          </p:val>
                                        </p:tav>
                                        <p:tav tm="100000">
                                          <p:val>
                                            <p:strVal val="#ppt_x"/>
                                          </p:val>
                                        </p:tav>
                                      </p:tavLst>
                                    </p:anim>
                                    <p:anim calcmode="lin" valueType="num">
                                      <p:cBhvr additive="base">
                                        <p:cTn id="139" dur="500" fill="hold"/>
                                        <p:tgtEl>
                                          <p:spTgt spid="59"/>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60"/>
                                        </p:tgtEl>
                                        <p:attrNameLst>
                                          <p:attrName>style.visibility</p:attrName>
                                        </p:attrNameLst>
                                      </p:cBhvr>
                                      <p:to>
                                        <p:strVal val="visible"/>
                                      </p:to>
                                    </p:set>
                                    <p:anim calcmode="lin" valueType="num">
                                      <p:cBhvr additive="base">
                                        <p:cTn id="142" dur="500" fill="hold"/>
                                        <p:tgtEl>
                                          <p:spTgt spid="60"/>
                                        </p:tgtEl>
                                        <p:attrNameLst>
                                          <p:attrName>ppt_x</p:attrName>
                                        </p:attrNameLst>
                                      </p:cBhvr>
                                      <p:tavLst>
                                        <p:tav tm="0">
                                          <p:val>
                                            <p:strVal val="#ppt_x"/>
                                          </p:val>
                                        </p:tav>
                                        <p:tav tm="100000">
                                          <p:val>
                                            <p:strVal val="#ppt_x"/>
                                          </p:val>
                                        </p:tav>
                                      </p:tavLst>
                                    </p:anim>
                                    <p:anim calcmode="lin" valueType="num">
                                      <p:cBhvr additive="base">
                                        <p:cTn id="143" dur="500" fill="hold"/>
                                        <p:tgtEl>
                                          <p:spTgt spid="60"/>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3"/>
                                        </p:tgtEl>
                                        <p:attrNameLst>
                                          <p:attrName>style.visibility</p:attrName>
                                        </p:attrNameLst>
                                      </p:cBhvr>
                                      <p:to>
                                        <p:strVal val="visible"/>
                                      </p:to>
                                    </p:set>
                                    <p:anim calcmode="lin" valueType="num">
                                      <p:cBhvr additive="base">
                                        <p:cTn id="146" dur="500" fill="hold"/>
                                        <p:tgtEl>
                                          <p:spTgt spid="13"/>
                                        </p:tgtEl>
                                        <p:attrNameLst>
                                          <p:attrName>ppt_x</p:attrName>
                                        </p:attrNameLst>
                                      </p:cBhvr>
                                      <p:tavLst>
                                        <p:tav tm="0">
                                          <p:val>
                                            <p:strVal val="#ppt_x"/>
                                          </p:val>
                                        </p:tav>
                                        <p:tav tm="100000">
                                          <p:val>
                                            <p:strVal val="#ppt_x"/>
                                          </p:val>
                                        </p:tav>
                                      </p:tavLst>
                                    </p:anim>
                                    <p:anim calcmode="lin" valueType="num">
                                      <p:cBhvr additive="base">
                                        <p:cTn id="1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animBg="1"/>
      <p:bldP spid="26" grpId="0" animBg="1"/>
      <p:bldP spid="51" grpId="0" animBg="1"/>
      <p:bldP spid="52" grpId="0" animBg="1"/>
      <p:bldP spid="28" grpId="0" animBg="1"/>
      <p:bldP spid="30" grpId="0" animBg="1"/>
      <p:bldP spid="9" grpId="0"/>
      <p:bldP spid="31" grpId="0"/>
      <p:bldP spid="32" grpId="0"/>
      <p:bldP spid="33" grpId="0"/>
      <p:bldP spid="34" grpId="0"/>
      <p:bldP spid="35" grpId="0"/>
      <p:bldP spid="10" grpId="0" animBg="1"/>
      <p:bldP spid="36" grpId="0" animBg="1"/>
      <p:bldP spid="41" grpId="0" animBg="1"/>
      <p:bldP spid="42" grpId="0" animBg="1"/>
      <p:bldP spid="47" grpId="0" animBg="1"/>
      <p:bldP spid="48" grpId="0" animBg="1"/>
      <p:bldP spid="53" grpId="0" animBg="1"/>
      <p:bldP spid="54" grpId="0" animBg="1"/>
      <p:bldP spid="55" grpId="0"/>
      <p:bldP spid="56" grpId="0"/>
      <p:bldP spid="57" grpId="0"/>
      <p:bldP spid="58" grpId="0"/>
      <p:bldP spid="59" grpId="0"/>
      <p:bldP spid="60"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8E883CA1-7807-7866-DDCA-9A9A8AF03E5C}"/>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98621" y="273115"/>
            <a:ext cx="11768754"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7" name="TextBox 6">
            <a:extLst>
              <a:ext uri="{FF2B5EF4-FFF2-40B4-BE49-F238E27FC236}">
                <a16:creationId xmlns:a16="http://schemas.microsoft.com/office/drawing/2014/main" id="{6F7D66D3-D738-46E1-9E77-E13381CEF5ED}"/>
              </a:ext>
            </a:extLst>
          </p:cNvPr>
          <p:cNvSpPr txBox="1"/>
          <p:nvPr/>
        </p:nvSpPr>
        <p:spPr>
          <a:xfrm>
            <a:off x="190285" y="1106648"/>
            <a:ext cx="11756647" cy="802271"/>
          </a:xfrm>
          <a:prstGeom prst="rect">
            <a:avLst/>
          </a:prstGeom>
        </p:spPr>
        <p:txBody>
          <a:bodyPr vert="horz" lIns="91440" tIns="45720" rIns="91440" bIns="45720" rtlCol="0">
            <a:normAutofit/>
          </a:bodyPr>
          <a:lstStyle>
            <a:defPPr marR="0" lvl="0" algn="l" rtl="0">
              <a:lnSpc>
                <a:spcPct val="100000"/>
              </a:lnSpc>
              <a:spcBef>
                <a:spcPts val="0"/>
              </a:spcBef>
              <a:spcAft>
                <a:spcPts val="0"/>
              </a:spcAft>
              <a:defRPr/>
            </a:defPPr>
            <a:lvl1pPr marL="285750" indent="-285750">
              <a:lnSpc>
                <a:spcPct val="90000"/>
              </a:lnSpc>
              <a:spcBef>
                <a:spcPts val="1000"/>
              </a:spcBef>
              <a:buFont typeface="Arial" panose="020B0604020202020204" pitchFamily="34" charset="0"/>
              <a:buChar char="•"/>
              <a:defRPr>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sz="1600" dirty="0"/>
              <a:t>Now that we have built a tree, let’s combine the previous predictions with the new tree to generate new predictions!</a:t>
            </a:r>
            <a:endParaRPr lang="en-US" sz="1600" dirty="0"/>
          </a:p>
          <a:p>
            <a:endParaRPr lang="en-CA" sz="1600" dirty="0"/>
          </a:p>
        </p:txBody>
      </p:sp>
      <p:sp>
        <p:nvSpPr>
          <p:cNvPr id="36" name="Rectangle: Rounded Corners 35">
            <a:extLst>
              <a:ext uri="{FF2B5EF4-FFF2-40B4-BE49-F238E27FC236}">
                <a16:creationId xmlns:a16="http://schemas.microsoft.com/office/drawing/2014/main" id="{D303C8D4-7829-495B-AAB7-E2D045608228}"/>
              </a:ext>
            </a:extLst>
          </p:cNvPr>
          <p:cNvSpPr/>
          <p:nvPr/>
        </p:nvSpPr>
        <p:spPr>
          <a:xfrm>
            <a:off x="7359721" y="1513013"/>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39" name="Straight Arrow Connector 38">
            <a:extLst>
              <a:ext uri="{FF2B5EF4-FFF2-40B4-BE49-F238E27FC236}">
                <a16:creationId xmlns:a16="http://schemas.microsoft.com/office/drawing/2014/main" id="{C06CEBD3-887E-4145-AD44-C717491E7325}"/>
              </a:ext>
            </a:extLst>
          </p:cNvPr>
          <p:cNvCxnSpPr>
            <a:cxnSpLocks/>
            <a:stCxn id="36" idx="2"/>
            <a:endCxn id="41" idx="0"/>
          </p:cNvCxnSpPr>
          <p:nvPr/>
        </p:nvCxnSpPr>
        <p:spPr>
          <a:xfrm flipH="1">
            <a:off x="7200138" y="1862208"/>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B60F19-AF34-499B-848B-922DDB4C759F}"/>
              </a:ext>
            </a:extLst>
          </p:cNvPr>
          <p:cNvCxnSpPr>
            <a:cxnSpLocks/>
            <a:stCxn id="36" idx="2"/>
            <a:endCxn id="42" idx="0"/>
          </p:cNvCxnSpPr>
          <p:nvPr/>
        </p:nvCxnSpPr>
        <p:spPr>
          <a:xfrm>
            <a:off x="7889614" y="1862208"/>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AF84938-7AE5-410E-BF13-A8EC81A771A9}"/>
              </a:ext>
            </a:extLst>
          </p:cNvPr>
          <p:cNvSpPr/>
          <p:nvPr/>
        </p:nvSpPr>
        <p:spPr>
          <a:xfrm>
            <a:off x="6577005" y="2203809"/>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42" name="Rectangle: Rounded Corners 41">
            <a:extLst>
              <a:ext uri="{FF2B5EF4-FFF2-40B4-BE49-F238E27FC236}">
                <a16:creationId xmlns:a16="http://schemas.microsoft.com/office/drawing/2014/main" id="{65764058-47EC-4B3F-BF67-305552A6856E}"/>
              </a:ext>
            </a:extLst>
          </p:cNvPr>
          <p:cNvSpPr/>
          <p:nvPr/>
        </p:nvSpPr>
        <p:spPr>
          <a:xfrm>
            <a:off x="8060318" y="2203809"/>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43" name="Straight Arrow Connector 42">
            <a:extLst>
              <a:ext uri="{FF2B5EF4-FFF2-40B4-BE49-F238E27FC236}">
                <a16:creationId xmlns:a16="http://schemas.microsoft.com/office/drawing/2014/main" id="{76F09C40-8FC8-4B35-83AA-3AFFC6BEB893}"/>
              </a:ext>
            </a:extLst>
          </p:cNvPr>
          <p:cNvCxnSpPr>
            <a:cxnSpLocks/>
          </p:cNvCxnSpPr>
          <p:nvPr/>
        </p:nvCxnSpPr>
        <p:spPr>
          <a:xfrm flipH="1">
            <a:off x="8247800" y="2555488"/>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B8E3CD-C809-4F5E-B3E9-799EBE8D329B}"/>
              </a:ext>
            </a:extLst>
          </p:cNvPr>
          <p:cNvCxnSpPr>
            <a:cxnSpLocks/>
          </p:cNvCxnSpPr>
          <p:nvPr/>
        </p:nvCxnSpPr>
        <p:spPr>
          <a:xfrm>
            <a:off x="8672330" y="2555488"/>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C065256-9079-4D93-953E-667C2FD1004B}"/>
              </a:ext>
            </a:extLst>
          </p:cNvPr>
          <p:cNvCxnSpPr>
            <a:cxnSpLocks/>
            <a:endCxn id="47" idx="0"/>
          </p:cNvCxnSpPr>
          <p:nvPr/>
        </p:nvCxnSpPr>
        <p:spPr>
          <a:xfrm flipH="1">
            <a:off x="6515535" y="2555488"/>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9B73C0-8007-45B1-814A-6F1931B4CAB1}"/>
              </a:ext>
            </a:extLst>
          </p:cNvPr>
          <p:cNvCxnSpPr>
            <a:cxnSpLocks/>
            <a:endCxn id="48" idx="0"/>
          </p:cNvCxnSpPr>
          <p:nvPr/>
        </p:nvCxnSpPr>
        <p:spPr>
          <a:xfrm>
            <a:off x="6940065" y="2555488"/>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C27C4FE6-BA5A-4227-A08D-2AB4154D4CEB}"/>
              </a:ext>
            </a:extLst>
          </p:cNvPr>
          <p:cNvSpPr/>
          <p:nvPr/>
        </p:nvSpPr>
        <p:spPr>
          <a:xfrm>
            <a:off x="6157348" y="2897090"/>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-14.7</a:t>
            </a:r>
            <a:endParaRPr lang="en-US" sz="1400" dirty="0">
              <a:solidFill>
                <a:srgbClr val="FF0000"/>
              </a:solidFill>
            </a:endParaRPr>
          </a:p>
        </p:txBody>
      </p:sp>
      <p:sp>
        <p:nvSpPr>
          <p:cNvPr id="48" name="Rectangle: Rounded Corners 47">
            <a:extLst>
              <a:ext uri="{FF2B5EF4-FFF2-40B4-BE49-F238E27FC236}">
                <a16:creationId xmlns:a16="http://schemas.microsoft.com/office/drawing/2014/main" id="{09C020FB-F91F-43CF-9A54-0445F3B65661}"/>
              </a:ext>
            </a:extLst>
          </p:cNvPr>
          <p:cNvSpPr/>
          <p:nvPr/>
        </p:nvSpPr>
        <p:spPr>
          <a:xfrm>
            <a:off x="7110770" y="2897090"/>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4.8</a:t>
            </a:r>
            <a:endParaRPr lang="en-US" dirty="0">
              <a:solidFill>
                <a:srgbClr val="FF0000"/>
              </a:solidFill>
            </a:endParaRPr>
          </a:p>
        </p:txBody>
      </p:sp>
      <p:sp>
        <p:nvSpPr>
          <p:cNvPr id="53" name="Rectangle: Rounded Corners 52">
            <a:extLst>
              <a:ext uri="{FF2B5EF4-FFF2-40B4-BE49-F238E27FC236}">
                <a16:creationId xmlns:a16="http://schemas.microsoft.com/office/drawing/2014/main" id="{C7F3CD06-596A-4E36-BA71-950705AD2514}"/>
              </a:ext>
            </a:extLst>
          </p:cNvPr>
          <p:cNvSpPr/>
          <p:nvPr/>
        </p:nvSpPr>
        <p:spPr>
          <a:xfrm>
            <a:off x="7889613" y="2916253"/>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1.8, 5.8</a:t>
            </a:r>
            <a:endParaRPr lang="en-US" sz="1200" dirty="0">
              <a:solidFill>
                <a:srgbClr val="FF0000"/>
              </a:solidFill>
            </a:endParaRPr>
          </a:p>
        </p:txBody>
      </p:sp>
      <p:sp>
        <p:nvSpPr>
          <p:cNvPr id="54" name="Rectangle: Rounded Corners 53">
            <a:extLst>
              <a:ext uri="{FF2B5EF4-FFF2-40B4-BE49-F238E27FC236}">
                <a16:creationId xmlns:a16="http://schemas.microsoft.com/office/drawing/2014/main" id="{520E350E-B576-4B9D-B4E6-0773CAB32CE2}"/>
              </a:ext>
            </a:extLst>
          </p:cNvPr>
          <p:cNvSpPr/>
          <p:nvPr/>
        </p:nvSpPr>
        <p:spPr>
          <a:xfrm>
            <a:off x="8843035" y="2916253"/>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16.8</a:t>
            </a:r>
            <a:endParaRPr lang="en-US" dirty="0">
              <a:solidFill>
                <a:srgbClr val="FF0000"/>
              </a:solidFill>
            </a:endParaRPr>
          </a:p>
        </p:txBody>
      </p:sp>
      <p:sp>
        <p:nvSpPr>
          <p:cNvPr id="55" name="TextBox 54">
            <a:extLst>
              <a:ext uri="{FF2B5EF4-FFF2-40B4-BE49-F238E27FC236}">
                <a16:creationId xmlns:a16="http://schemas.microsoft.com/office/drawing/2014/main" id="{62506300-DC7F-4C2D-A538-6605F8B42D75}"/>
              </a:ext>
            </a:extLst>
          </p:cNvPr>
          <p:cNvSpPr txBox="1"/>
          <p:nvPr/>
        </p:nvSpPr>
        <p:spPr>
          <a:xfrm>
            <a:off x="6422818" y="2537499"/>
            <a:ext cx="296876" cy="369332"/>
          </a:xfrm>
          <a:prstGeom prst="rect">
            <a:avLst/>
          </a:prstGeom>
          <a:noFill/>
        </p:spPr>
        <p:txBody>
          <a:bodyPr wrap="none" rtlCol="0">
            <a:spAutoFit/>
          </a:bodyPr>
          <a:lstStyle/>
          <a:p>
            <a:r>
              <a:rPr lang="en-CA" dirty="0"/>
              <a:t>Y</a:t>
            </a:r>
            <a:endParaRPr lang="en-US" dirty="0"/>
          </a:p>
        </p:txBody>
      </p:sp>
      <p:sp>
        <p:nvSpPr>
          <p:cNvPr id="56" name="TextBox 55">
            <a:extLst>
              <a:ext uri="{FF2B5EF4-FFF2-40B4-BE49-F238E27FC236}">
                <a16:creationId xmlns:a16="http://schemas.microsoft.com/office/drawing/2014/main" id="{548018DE-C6E6-4F67-956B-70746D3978B7}"/>
              </a:ext>
            </a:extLst>
          </p:cNvPr>
          <p:cNvSpPr txBox="1"/>
          <p:nvPr/>
        </p:nvSpPr>
        <p:spPr>
          <a:xfrm>
            <a:off x="7216467" y="1834189"/>
            <a:ext cx="296876" cy="369332"/>
          </a:xfrm>
          <a:prstGeom prst="rect">
            <a:avLst/>
          </a:prstGeom>
          <a:noFill/>
        </p:spPr>
        <p:txBody>
          <a:bodyPr wrap="none" rtlCol="0">
            <a:spAutoFit/>
          </a:bodyPr>
          <a:lstStyle/>
          <a:p>
            <a:r>
              <a:rPr lang="en-CA" dirty="0"/>
              <a:t>Y</a:t>
            </a:r>
            <a:endParaRPr lang="en-US" dirty="0"/>
          </a:p>
        </p:txBody>
      </p:sp>
      <p:sp>
        <p:nvSpPr>
          <p:cNvPr id="57" name="TextBox 56">
            <a:extLst>
              <a:ext uri="{FF2B5EF4-FFF2-40B4-BE49-F238E27FC236}">
                <a16:creationId xmlns:a16="http://schemas.microsoft.com/office/drawing/2014/main" id="{C61B6715-365C-443F-953E-3008F963A19F}"/>
              </a:ext>
            </a:extLst>
          </p:cNvPr>
          <p:cNvSpPr txBox="1"/>
          <p:nvPr/>
        </p:nvSpPr>
        <p:spPr>
          <a:xfrm>
            <a:off x="8328999" y="1834189"/>
            <a:ext cx="333746" cy="369332"/>
          </a:xfrm>
          <a:prstGeom prst="rect">
            <a:avLst/>
          </a:prstGeom>
          <a:noFill/>
        </p:spPr>
        <p:txBody>
          <a:bodyPr wrap="none" rtlCol="0">
            <a:spAutoFit/>
          </a:bodyPr>
          <a:lstStyle/>
          <a:p>
            <a:r>
              <a:rPr lang="en-CA" dirty="0"/>
              <a:t>N</a:t>
            </a:r>
            <a:endParaRPr lang="en-US" dirty="0"/>
          </a:p>
        </p:txBody>
      </p:sp>
      <p:sp>
        <p:nvSpPr>
          <p:cNvPr id="58" name="TextBox 57">
            <a:extLst>
              <a:ext uri="{FF2B5EF4-FFF2-40B4-BE49-F238E27FC236}">
                <a16:creationId xmlns:a16="http://schemas.microsoft.com/office/drawing/2014/main" id="{FE695E17-8417-474E-AADD-BC674CDE0720}"/>
              </a:ext>
            </a:extLst>
          </p:cNvPr>
          <p:cNvSpPr txBox="1"/>
          <p:nvPr/>
        </p:nvSpPr>
        <p:spPr>
          <a:xfrm>
            <a:off x="9042144" y="2527758"/>
            <a:ext cx="333746" cy="369332"/>
          </a:xfrm>
          <a:prstGeom prst="rect">
            <a:avLst/>
          </a:prstGeom>
          <a:noFill/>
        </p:spPr>
        <p:txBody>
          <a:bodyPr wrap="none" rtlCol="0">
            <a:spAutoFit/>
          </a:bodyPr>
          <a:lstStyle/>
          <a:p>
            <a:r>
              <a:rPr lang="en-CA" dirty="0"/>
              <a:t>N</a:t>
            </a:r>
            <a:endParaRPr lang="en-US" dirty="0"/>
          </a:p>
        </p:txBody>
      </p:sp>
      <p:sp>
        <p:nvSpPr>
          <p:cNvPr id="59" name="TextBox 58">
            <a:extLst>
              <a:ext uri="{FF2B5EF4-FFF2-40B4-BE49-F238E27FC236}">
                <a16:creationId xmlns:a16="http://schemas.microsoft.com/office/drawing/2014/main" id="{D40D7E8D-ABB3-4985-BFFA-1356EBC10CD2}"/>
              </a:ext>
            </a:extLst>
          </p:cNvPr>
          <p:cNvSpPr txBox="1"/>
          <p:nvPr/>
        </p:nvSpPr>
        <p:spPr>
          <a:xfrm>
            <a:off x="7258636" y="2510040"/>
            <a:ext cx="333746" cy="369332"/>
          </a:xfrm>
          <a:prstGeom prst="rect">
            <a:avLst/>
          </a:prstGeom>
          <a:noFill/>
        </p:spPr>
        <p:txBody>
          <a:bodyPr wrap="none" rtlCol="0">
            <a:spAutoFit/>
          </a:bodyPr>
          <a:lstStyle/>
          <a:p>
            <a:r>
              <a:rPr lang="en-CA" dirty="0"/>
              <a:t>N</a:t>
            </a:r>
            <a:endParaRPr lang="en-US" dirty="0"/>
          </a:p>
        </p:txBody>
      </p:sp>
      <p:sp>
        <p:nvSpPr>
          <p:cNvPr id="60" name="TextBox 59">
            <a:extLst>
              <a:ext uri="{FF2B5EF4-FFF2-40B4-BE49-F238E27FC236}">
                <a16:creationId xmlns:a16="http://schemas.microsoft.com/office/drawing/2014/main" id="{2A309613-419F-4E55-B4D1-A47DC40269A7}"/>
              </a:ext>
            </a:extLst>
          </p:cNvPr>
          <p:cNvSpPr txBox="1"/>
          <p:nvPr/>
        </p:nvSpPr>
        <p:spPr>
          <a:xfrm>
            <a:off x="8208026" y="2509098"/>
            <a:ext cx="296876" cy="369332"/>
          </a:xfrm>
          <a:prstGeom prst="rect">
            <a:avLst/>
          </a:prstGeom>
          <a:noFill/>
        </p:spPr>
        <p:txBody>
          <a:bodyPr wrap="none" rtlCol="0">
            <a:spAutoFit/>
          </a:bodyPr>
          <a:lstStyle/>
          <a:p>
            <a:r>
              <a:rPr lang="en-CA" dirty="0"/>
              <a:t>Y</a:t>
            </a:r>
            <a:endParaRPr lang="en-US" dirty="0"/>
          </a:p>
        </p:txBody>
      </p:sp>
      <p:sp>
        <p:nvSpPr>
          <p:cNvPr id="6" name="Plus Sign 5">
            <a:extLst>
              <a:ext uri="{FF2B5EF4-FFF2-40B4-BE49-F238E27FC236}">
                <a16:creationId xmlns:a16="http://schemas.microsoft.com/office/drawing/2014/main" id="{F09109D8-2056-468A-BE99-530D7ED72EAD}"/>
              </a:ext>
            </a:extLst>
          </p:cNvPr>
          <p:cNvSpPr/>
          <p:nvPr/>
        </p:nvSpPr>
        <p:spPr>
          <a:xfrm>
            <a:off x="5087012" y="1713388"/>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AF18663C-F8A9-4F69-854B-79EBCD33C217}"/>
              </a:ext>
            </a:extLst>
          </p:cNvPr>
          <p:cNvSpPr/>
          <p:nvPr/>
        </p:nvSpPr>
        <p:spPr>
          <a:xfrm>
            <a:off x="3511339" y="2011055"/>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71.2</a:t>
            </a:r>
            <a:endParaRPr lang="en-US" sz="1600" dirty="0"/>
          </a:p>
        </p:txBody>
      </p:sp>
      <p:sp>
        <p:nvSpPr>
          <p:cNvPr id="15" name="TextBox 14">
            <a:extLst>
              <a:ext uri="{FF2B5EF4-FFF2-40B4-BE49-F238E27FC236}">
                <a16:creationId xmlns:a16="http://schemas.microsoft.com/office/drawing/2014/main" id="{9FEAC828-1447-465F-ACA2-A5407C7E45F9}"/>
              </a:ext>
            </a:extLst>
          </p:cNvPr>
          <p:cNvSpPr txBox="1"/>
          <p:nvPr/>
        </p:nvSpPr>
        <p:spPr>
          <a:xfrm>
            <a:off x="2821392" y="2417494"/>
            <a:ext cx="2499457" cy="923330"/>
          </a:xfrm>
          <a:prstGeom prst="rect">
            <a:avLst/>
          </a:prstGeom>
          <a:noFill/>
        </p:spPr>
        <p:txBody>
          <a:bodyPr wrap="square" rtlCol="0">
            <a:spAutoFit/>
          </a:bodyPr>
          <a:lstStyle/>
          <a:p>
            <a:pPr algn="ctr"/>
            <a:r>
              <a:rPr lang="en-CA" dirty="0">
                <a:solidFill>
                  <a:srgbClr val="FF0000"/>
                </a:solidFill>
              </a:rPr>
              <a:t>AVERAGE WEIGHT (INITIAL GUESS FROM PREVIOUS STEP</a:t>
            </a:r>
            <a:endParaRPr lang="en-US" dirty="0">
              <a:solidFill>
                <a:srgbClr val="FF0000"/>
              </a:solidFill>
            </a:endParaRPr>
          </a:p>
        </p:txBody>
      </p:sp>
      <p:graphicFrame>
        <p:nvGraphicFramePr>
          <p:cNvPr id="62" name="Table 8">
            <a:extLst>
              <a:ext uri="{FF2B5EF4-FFF2-40B4-BE49-F238E27FC236}">
                <a16:creationId xmlns:a16="http://schemas.microsoft.com/office/drawing/2014/main" id="{F1F80865-3DE1-408F-96AE-36B7840D4667}"/>
              </a:ext>
            </a:extLst>
          </p:cNvPr>
          <p:cNvGraphicFramePr>
            <a:graphicFrameLocks noGrp="1"/>
          </p:cNvGraphicFramePr>
          <p:nvPr>
            <p:extLst>
              <p:ext uri="{D42A27DB-BD31-4B8C-83A1-F6EECF244321}">
                <p14:modId xmlns:p14="http://schemas.microsoft.com/office/powerpoint/2010/main" val="3429037901"/>
              </p:ext>
            </p:extLst>
          </p:nvPr>
        </p:nvGraphicFramePr>
        <p:xfrm>
          <a:off x="334018" y="3580203"/>
          <a:ext cx="5384800" cy="259588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777725250"/>
                    </a:ext>
                  </a:extLst>
                </a:gridCol>
                <a:gridCol w="1346200">
                  <a:extLst>
                    <a:ext uri="{9D8B030D-6E8A-4147-A177-3AD203B41FA5}">
                      <a16:colId xmlns:a16="http://schemas.microsoft.com/office/drawing/2014/main" val="3646554055"/>
                    </a:ext>
                  </a:extLst>
                </a:gridCol>
                <a:gridCol w="1346200">
                  <a:extLst>
                    <a:ext uri="{9D8B030D-6E8A-4147-A177-3AD203B41FA5}">
                      <a16:colId xmlns:a16="http://schemas.microsoft.com/office/drawing/2014/main" val="470433922"/>
                    </a:ext>
                  </a:extLst>
                </a:gridCol>
                <a:gridCol w="1346200">
                  <a:extLst>
                    <a:ext uri="{9D8B030D-6E8A-4147-A177-3AD203B41FA5}">
                      <a16:colId xmlns:a16="http://schemas.microsoft.com/office/drawing/2014/main" val="1485391135"/>
                    </a:ext>
                  </a:extLst>
                </a:gridCol>
              </a:tblGrid>
              <a:tr h="370840">
                <a:tc>
                  <a:txBody>
                    <a:bodyPr/>
                    <a:lstStyle/>
                    <a:p>
                      <a:r>
                        <a:rPr lang="en-CA" dirty="0"/>
                        <a:t>Height</a:t>
                      </a:r>
                      <a:endParaRPr lang="en-US" dirty="0"/>
                    </a:p>
                  </a:txBody>
                  <a:tcPr/>
                </a:tc>
                <a:tc>
                  <a:txBody>
                    <a:bodyPr/>
                    <a:lstStyle/>
                    <a:p>
                      <a:r>
                        <a:rPr lang="en-CA" dirty="0"/>
                        <a:t>Color</a:t>
                      </a:r>
                      <a:endParaRPr lang="en-US" dirty="0"/>
                    </a:p>
                  </a:txBody>
                  <a:tcPr/>
                </a:tc>
                <a:tc>
                  <a:txBody>
                    <a:bodyPr/>
                    <a:lstStyle/>
                    <a:p>
                      <a:r>
                        <a:rPr lang="en-CA" dirty="0"/>
                        <a:t>Gender</a:t>
                      </a:r>
                      <a:endParaRPr lang="en-US" dirty="0"/>
                    </a:p>
                  </a:txBody>
                  <a:tcPr/>
                </a:tc>
                <a:tc>
                  <a:txBody>
                    <a:bodyPr/>
                    <a:lstStyle/>
                    <a:p>
                      <a:r>
                        <a:rPr lang="en-CA" dirty="0"/>
                        <a:t>Weight (Kg)</a:t>
                      </a:r>
                      <a:endParaRPr lang="en-US" dirty="0"/>
                    </a:p>
                  </a:txBody>
                  <a:tcPr/>
                </a:tc>
                <a:extLst>
                  <a:ext uri="{0D108BD9-81ED-4DB2-BD59-A6C34878D82A}">
                    <a16:rowId xmlns:a16="http://schemas.microsoft.com/office/drawing/2014/main" val="225547324"/>
                  </a:ext>
                </a:extLst>
              </a:tr>
              <a:tr h="370840">
                <a:tc>
                  <a:txBody>
                    <a:bodyPr/>
                    <a:lstStyle/>
                    <a:p>
                      <a:r>
                        <a:rPr lang="en-CA" dirty="0"/>
                        <a:t>1.6</a:t>
                      </a:r>
                      <a:endParaRPr lang="en-US" dirty="0"/>
                    </a:p>
                  </a:txBody>
                  <a:tcPr/>
                </a:tc>
                <a:tc>
                  <a:txBody>
                    <a:bodyPr/>
                    <a:lstStyle/>
                    <a:p>
                      <a:r>
                        <a:rPr lang="en-CA" dirty="0"/>
                        <a:t>Blue</a:t>
                      </a:r>
                      <a:endParaRPr lang="en-US" dirty="0"/>
                    </a:p>
                  </a:txBody>
                  <a:tcPr/>
                </a:tc>
                <a:tc>
                  <a:txBody>
                    <a:bodyPr/>
                    <a:lstStyle/>
                    <a:p>
                      <a:r>
                        <a:rPr lang="en-CA" dirty="0"/>
                        <a:t>Male</a:t>
                      </a:r>
                      <a:endParaRPr lang="en-US" dirty="0"/>
                    </a:p>
                  </a:txBody>
                  <a:tcPr/>
                </a:tc>
                <a:tc>
                  <a:txBody>
                    <a:bodyPr/>
                    <a:lstStyle/>
                    <a:p>
                      <a:r>
                        <a:rPr lang="en-CA" dirty="0"/>
                        <a:t>88</a:t>
                      </a:r>
                      <a:endParaRPr lang="en-US" dirty="0"/>
                    </a:p>
                  </a:txBody>
                  <a:tcPr/>
                </a:tc>
                <a:extLst>
                  <a:ext uri="{0D108BD9-81ED-4DB2-BD59-A6C34878D82A}">
                    <a16:rowId xmlns:a16="http://schemas.microsoft.com/office/drawing/2014/main" val="4233836156"/>
                  </a:ext>
                </a:extLst>
              </a:tr>
              <a:tr h="370840">
                <a:tc>
                  <a:txBody>
                    <a:bodyPr/>
                    <a:lstStyle/>
                    <a:p>
                      <a:r>
                        <a:rPr lang="en-CA" dirty="0"/>
                        <a:t>1.6</a:t>
                      </a:r>
                      <a:endParaRPr lang="en-US" dirty="0"/>
                    </a:p>
                  </a:txBody>
                  <a:tcPr/>
                </a:tc>
                <a:tc>
                  <a:txBody>
                    <a:bodyPr/>
                    <a:lstStyle/>
                    <a:p>
                      <a:r>
                        <a:rPr lang="en-CA" dirty="0"/>
                        <a:t>Green</a:t>
                      </a:r>
                      <a:endParaRPr lang="en-US" dirty="0"/>
                    </a:p>
                  </a:txBody>
                  <a:tcPr/>
                </a:tc>
                <a:tc>
                  <a:txBody>
                    <a:bodyPr/>
                    <a:lstStyle/>
                    <a:p>
                      <a:r>
                        <a:rPr lang="en-CA" b="0" dirty="0"/>
                        <a:t>Female</a:t>
                      </a:r>
                      <a:endParaRPr lang="en-US" b="0" dirty="0"/>
                    </a:p>
                  </a:txBody>
                  <a:tcPr/>
                </a:tc>
                <a:tc>
                  <a:txBody>
                    <a:bodyPr/>
                    <a:lstStyle/>
                    <a:p>
                      <a:r>
                        <a:rPr lang="en-CA" dirty="0"/>
                        <a:t>76</a:t>
                      </a:r>
                      <a:endParaRPr lang="en-US" dirty="0"/>
                    </a:p>
                  </a:txBody>
                  <a:tcPr/>
                </a:tc>
                <a:extLst>
                  <a:ext uri="{0D108BD9-81ED-4DB2-BD59-A6C34878D82A}">
                    <a16:rowId xmlns:a16="http://schemas.microsoft.com/office/drawing/2014/main" val="2028045096"/>
                  </a:ext>
                </a:extLst>
              </a:tr>
              <a:tr h="370840">
                <a:tc>
                  <a:txBody>
                    <a:bodyPr/>
                    <a:lstStyle/>
                    <a:p>
                      <a:r>
                        <a:rPr lang="en-CA" dirty="0"/>
                        <a:t>1.5</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56</a:t>
                      </a:r>
                      <a:endParaRPr lang="en-US" dirty="0"/>
                    </a:p>
                  </a:txBody>
                  <a:tcPr/>
                </a:tc>
                <a:extLst>
                  <a:ext uri="{0D108BD9-81ED-4DB2-BD59-A6C34878D82A}">
                    <a16:rowId xmlns:a16="http://schemas.microsoft.com/office/drawing/2014/main" val="90805225"/>
                  </a:ext>
                </a:extLst>
              </a:tr>
              <a:tr h="370840">
                <a:tc>
                  <a:txBody>
                    <a:bodyPr/>
                    <a:lstStyle/>
                    <a:p>
                      <a:r>
                        <a:rPr lang="en-CA" dirty="0"/>
                        <a:t>1.8</a:t>
                      </a:r>
                      <a:endParaRPr lang="en-US" dirty="0"/>
                    </a:p>
                  </a:txBody>
                  <a:tcPr/>
                </a:tc>
                <a:tc>
                  <a:txBody>
                    <a:bodyPr/>
                    <a:lstStyle/>
                    <a:p>
                      <a:r>
                        <a:rPr lang="en-CA" dirty="0"/>
                        <a:t>Red</a:t>
                      </a:r>
                      <a:endParaRPr lang="en-US" dirty="0"/>
                    </a:p>
                  </a:txBody>
                  <a:tcPr/>
                </a:tc>
                <a:tc>
                  <a:txBody>
                    <a:bodyPr/>
                    <a:lstStyle/>
                    <a:p>
                      <a:r>
                        <a:rPr lang="en-CA" dirty="0"/>
                        <a:t>Male</a:t>
                      </a:r>
                      <a:endParaRPr lang="en-US" dirty="0"/>
                    </a:p>
                  </a:txBody>
                  <a:tcPr/>
                </a:tc>
                <a:tc>
                  <a:txBody>
                    <a:bodyPr/>
                    <a:lstStyle/>
                    <a:p>
                      <a:r>
                        <a:rPr lang="en-CA" dirty="0"/>
                        <a:t>73</a:t>
                      </a:r>
                      <a:endParaRPr lang="en-US" dirty="0"/>
                    </a:p>
                  </a:txBody>
                  <a:tcPr/>
                </a:tc>
                <a:extLst>
                  <a:ext uri="{0D108BD9-81ED-4DB2-BD59-A6C34878D82A}">
                    <a16:rowId xmlns:a16="http://schemas.microsoft.com/office/drawing/2014/main" val="2716090376"/>
                  </a:ext>
                </a:extLst>
              </a:tr>
              <a:tr h="370840">
                <a:tc>
                  <a:txBody>
                    <a:bodyPr/>
                    <a:lstStyle/>
                    <a:p>
                      <a:r>
                        <a:rPr lang="en-CA" dirty="0"/>
                        <a:t>1.5</a:t>
                      </a:r>
                      <a:endParaRPr lang="en-US" dirty="0"/>
                    </a:p>
                  </a:txBody>
                  <a:tcPr/>
                </a:tc>
                <a:tc>
                  <a:txBody>
                    <a:bodyPr/>
                    <a:lstStyle/>
                    <a:p>
                      <a:r>
                        <a:rPr lang="en-CA" dirty="0"/>
                        <a:t>Green</a:t>
                      </a:r>
                      <a:endParaRPr lang="en-US" dirty="0"/>
                    </a:p>
                  </a:txBody>
                  <a:tcPr/>
                </a:tc>
                <a:tc>
                  <a:txBody>
                    <a:bodyPr/>
                    <a:lstStyle/>
                    <a:p>
                      <a:r>
                        <a:rPr lang="en-CA" dirty="0"/>
                        <a:t>Male</a:t>
                      </a:r>
                      <a:endParaRPr lang="en-US" dirty="0"/>
                    </a:p>
                  </a:txBody>
                  <a:tcPr/>
                </a:tc>
                <a:tc>
                  <a:txBody>
                    <a:bodyPr/>
                    <a:lstStyle/>
                    <a:p>
                      <a:r>
                        <a:rPr lang="en-CA" dirty="0"/>
                        <a:t>77</a:t>
                      </a:r>
                      <a:endParaRPr lang="en-US" dirty="0"/>
                    </a:p>
                  </a:txBody>
                  <a:tcPr/>
                </a:tc>
                <a:extLst>
                  <a:ext uri="{0D108BD9-81ED-4DB2-BD59-A6C34878D82A}">
                    <a16:rowId xmlns:a16="http://schemas.microsoft.com/office/drawing/2014/main" val="631778151"/>
                  </a:ext>
                </a:extLst>
              </a:tr>
              <a:tr h="370840">
                <a:tc>
                  <a:txBody>
                    <a:bodyPr/>
                    <a:lstStyle/>
                    <a:p>
                      <a:r>
                        <a:rPr lang="en-CA" dirty="0"/>
                        <a:t>1.4</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57</a:t>
                      </a:r>
                      <a:endParaRPr lang="en-US" dirty="0"/>
                    </a:p>
                  </a:txBody>
                  <a:tcPr/>
                </a:tc>
                <a:extLst>
                  <a:ext uri="{0D108BD9-81ED-4DB2-BD59-A6C34878D82A}">
                    <a16:rowId xmlns:a16="http://schemas.microsoft.com/office/drawing/2014/main" val="3215907717"/>
                  </a:ext>
                </a:extLst>
              </a:tr>
            </a:tbl>
          </a:graphicData>
        </a:graphic>
      </p:graphicFrame>
      <p:sp>
        <p:nvSpPr>
          <p:cNvPr id="66" name="Rectangle 65">
            <a:extLst>
              <a:ext uri="{FF2B5EF4-FFF2-40B4-BE49-F238E27FC236}">
                <a16:creationId xmlns:a16="http://schemas.microsoft.com/office/drawing/2014/main" id="{1FA6EDD7-BF34-43E5-A7D9-01C089317DEC}"/>
              </a:ext>
            </a:extLst>
          </p:cNvPr>
          <p:cNvSpPr/>
          <p:nvPr/>
        </p:nvSpPr>
        <p:spPr>
          <a:xfrm>
            <a:off x="334018" y="3580203"/>
            <a:ext cx="405713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F41A968C-73E1-4F34-BCD8-59D99768F991}"/>
              </a:ext>
            </a:extLst>
          </p:cNvPr>
          <p:cNvGraphicFramePr>
            <a:graphicFrameLocks noGrp="1"/>
          </p:cNvGraphicFramePr>
          <p:nvPr>
            <p:extLst>
              <p:ext uri="{D42A27DB-BD31-4B8C-83A1-F6EECF244321}">
                <p14:modId xmlns:p14="http://schemas.microsoft.com/office/powerpoint/2010/main" val="3541469028"/>
              </p:ext>
            </p:extLst>
          </p:nvPr>
        </p:nvGraphicFramePr>
        <p:xfrm>
          <a:off x="6585535" y="3571252"/>
          <a:ext cx="1743463" cy="2595880"/>
        </p:xfrm>
        <a:graphic>
          <a:graphicData uri="http://schemas.openxmlformats.org/drawingml/2006/table">
            <a:tbl>
              <a:tblPr firstRow="1" bandRow="1">
                <a:tableStyleId>{5C22544A-7EE6-4342-B048-85BDC9FD1C3A}</a:tableStyleId>
              </a:tblPr>
              <a:tblGrid>
                <a:gridCol w="1743463">
                  <a:extLst>
                    <a:ext uri="{9D8B030D-6E8A-4147-A177-3AD203B41FA5}">
                      <a16:colId xmlns:a16="http://schemas.microsoft.com/office/drawing/2014/main" val="1883861568"/>
                    </a:ext>
                  </a:extLst>
                </a:gridCol>
              </a:tblGrid>
              <a:tr h="370840">
                <a:tc>
                  <a:txBody>
                    <a:bodyPr/>
                    <a:lstStyle/>
                    <a:p>
                      <a:r>
                        <a:rPr lang="en-CA" dirty="0"/>
                        <a:t>New predictions</a:t>
                      </a:r>
                      <a:endParaRPr lang="en-US" dirty="0"/>
                    </a:p>
                  </a:txBody>
                  <a:tcPr/>
                </a:tc>
                <a:extLst>
                  <a:ext uri="{0D108BD9-81ED-4DB2-BD59-A6C34878D82A}">
                    <a16:rowId xmlns:a16="http://schemas.microsoft.com/office/drawing/2014/main" val="2189527486"/>
                  </a:ext>
                </a:extLst>
              </a:tr>
              <a:tr h="370840">
                <a:tc>
                  <a:txBody>
                    <a:bodyPr/>
                    <a:lstStyle/>
                    <a:p>
                      <a:pPr algn="ctr"/>
                      <a:r>
                        <a:rPr lang="en-CA" dirty="0"/>
                        <a:t>88</a:t>
                      </a:r>
                      <a:endParaRPr lang="en-US" dirty="0"/>
                    </a:p>
                  </a:txBody>
                  <a:tcPr/>
                </a:tc>
                <a:extLst>
                  <a:ext uri="{0D108BD9-81ED-4DB2-BD59-A6C34878D82A}">
                    <a16:rowId xmlns:a16="http://schemas.microsoft.com/office/drawing/2014/main" val="1602422220"/>
                  </a:ext>
                </a:extLst>
              </a:tr>
              <a:tr h="370840">
                <a:tc>
                  <a:txBody>
                    <a:bodyPr/>
                    <a:lstStyle/>
                    <a:p>
                      <a:pPr algn="ctr"/>
                      <a:endParaRPr lang="en-US" dirty="0"/>
                    </a:p>
                  </a:txBody>
                  <a:tcPr/>
                </a:tc>
                <a:extLst>
                  <a:ext uri="{0D108BD9-81ED-4DB2-BD59-A6C34878D82A}">
                    <a16:rowId xmlns:a16="http://schemas.microsoft.com/office/drawing/2014/main" val="2108715991"/>
                  </a:ext>
                </a:extLst>
              </a:tr>
              <a:tr h="370840">
                <a:tc>
                  <a:txBody>
                    <a:bodyPr/>
                    <a:lstStyle/>
                    <a:p>
                      <a:pPr algn="ctr"/>
                      <a:endParaRPr lang="en-US" dirty="0"/>
                    </a:p>
                  </a:txBody>
                  <a:tcPr/>
                </a:tc>
                <a:extLst>
                  <a:ext uri="{0D108BD9-81ED-4DB2-BD59-A6C34878D82A}">
                    <a16:rowId xmlns:a16="http://schemas.microsoft.com/office/drawing/2014/main" val="1392035287"/>
                  </a:ext>
                </a:extLst>
              </a:tr>
              <a:tr h="370840">
                <a:tc>
                  <a:txBody>
                    <a:bodyPr/>
                    <a:lstStyle/>
                    <a:p>
                      <a:pPr algn="ctr"/>
                      <a:endParaRPr lang="en-US" dirty="0"/>
                    </a:p>
                  </a:txBody>
                  <a:tcPr/>
                </a:tc>
                <a:extLst>
                  <a:ext uri="{0D108BD9-81ED-4DB2-BD59-A6C34878D82A}">
                    <a16:rowId xmlns:a16="http://schemas.microsoft.com/office/drawing/2014/main" val="2067679693"/>
                  </a:ext>
                </a:extLst>
              </a:tr>
              <a:tr h="370840">
                <a:tc>
                  <a:txBody>
                    <a:bodyPr/>
                    <a:lstStyle/>
                    <a:p>
                      <a:pPr algn="ctr"/>
                      <a:endParaRPr lang="en-US" dirty="0"/>
                    </a:p>
                  </a:txBody>
                  <a:tcPr/>
                </a:tc>
                <a:extLst>
                  <a:ext uri="{0D108BD9-81ED-4DB2-BD59-A6C34878D82A}">
                    <a16:rowId xmlns:a16="http://schemas.microsoft.com/office/drawing/2014/main" val="355385491"/>
                  </a:ext>
                </a:extLst>
              </a:tr>
              <a:tr h="370840">
                <a:tc>
                  <a:txBody>
                    <a:bodyPr/>
                    <a:lstStyle/>
                    <a:p>
                      <a:pPr algn="ctr"/>
                      <a:endParaRPr lang="en-US" dirty="0"/>
                    </a:p>
                  </a:txBody>
                  <a:tcPr/>
                </a:tc>
                <a:extLst>
                  <a:ext uri="{0D108BD9-81ED-4DB2-BD59-A6C34878D82A}">
                    <a16:rowId xmlns:a16="http://schemas.microsoft.com/office/drawing/2014/main" val="322727247"/>
                  </a:ext>
                </a:extLst>
              </a:tr>
            </a:tbl>
          </a:graphicData>
        </a:graphic>
      </p:graphicFrame>
      <p:sp>
        <p:nvSpPr>
          <p:cNvPr id="17" name="TextBox 16">
            <a:extLst>
              <a:ext uri="{FF2B5EF4-FFF2-40B4-BE49-F238E27FC236}">
                <a16:creationId xmlns:a16="http://schemas.microsoft.com/office/drawing/2014/main" id="{8224C309-F745-4F40-AB86-2CE7939498F5}"/>
              </a:ext>
            </a:extLst>
          </p:cNvPr>
          <p:cNvSpPr txBox="1"/>
          <p:nvPr/>
        </p:nvSpPr>
        <p:spPr>
          <a:xfrm>
            <a:off x="8947125" y="4502113"/>
            <a:ext cx="2762936" cy="369332"/>
          </a:xfrm>
          <a:prstGeom prst="rect">
            <a:avLst/>
          </a:prstGeom>
          <a:noFill/>
        </p:spPr>
        <p:txBody>
          <a:bodyPr wrap="none" rtlCol="0">
            <a:spAutoFit/>
          </a:bodyPr>
          <a:lstStyle/>
          <a:p>
            <a:r>
              <a:rPr lang="en-CA" b="1" dirty="0"/>
              <a:t>Predictions = 71.2+16.8=88</a:t>
            </a:r>
            <a:endParaRPr lang="en-US" b="1" dirty="0"/>
          </a:p>
        </p:txBody>
      </p:sp>
      <p:cxnSp>
        <p:nvCxnSpPr>
          <p:cNvPr id="19" name="Connector: Curved 18">
            <a:extLst>
              <a:ext uri="{FF2B5EF4-FFF2-40B4-BE49-F238E27FC236}">
                <a16:creationId xmlns:a16="http://schemas.microsoft.com/office/drawing/2014/main" id="{F48AC53B-AD58-4FAE-849B-A76F862751B8}"/>
              </a:ext>
            </a:extLst>
          </p:cNvPr>
          <p:cNvCxnSpPr>
            <a:cxnSpLocks/>
          </p:cNvCxnSpPr>
          <p:nvPr/>
        </p:nvCxnSpPr>
        <p:spPr>
          <a:xfrm>
            <a:off x="7809976" y="4223525"/>
            <a:ext cx="1145041" cy="426854"/>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A53AD2C-5975-4518-9E34-69F112A8300C}"/>
              </a:ext>
            </a:extLst>
          </p:cNvPr>
          <p:cNvSpPr txBox="1"/>
          <p:nvPr/>
        </p:nvSpPr>
        <p:spPr>
          <a:xfrm>
            <a:off x="9004724" y="3359627"/>
            <a:ext cx="2862380" cy="1200329"/>
          </a:xfrm>
          <a:prstGeom prst="rect">
            <a:avLst/>
          </a:prstGeom>
          <a:noFill/>
        </p:spPr>
        <p:txBody>
          <a:bodyPr wrap="square" rtlCol="0">
            <a:spAutoFit/>
          </a:bodyPr>
          <a:lstStyle/>
          <a:p>
            <a:r>
              <a:rPr lang="en-CA" b="1" i="1" dirty="0">
                <a:solidFill>
                  <a:srgbClr val="FF0000"/>
                </a:solidFill>
              </a:rPr>
              <a:t>The model predictions match the true weight. This indicates that the model is overfitting the training data</a:t>
            </a:r>
            <a:endParaRPr lang="en-US" b="1" i="1" dirty="0">
              <a:solidFill>
                <a:srgbClr val="FF0000"/>
              </a:solidFill>
            </a:endParaRPr>
          </a:p>
        </p:txBody>
      </p:sp>
      <p:sp>
        <p:nvSpPr>
          <p:cNvPr id="35" name="Rectangle 34">
            <a:extLst>
              <a:ext uri="{FF2B5EF4-FFF2-40B4-BE49-F238E27FC236}">
                <a16:creationId xmlns:a16="http://schemas.microsoft.com/office/drawing/2014/main" id="{8427E881-DF2D-4058-8C18-ED83947427BC}"/>
              </a:ext>
            </a:extLst>
          </p:cNvPr>
          <p:cNvSpPr/>
          <p:nvPr/>
        </p:nvSpPr>
        <p:spPr>
          <a:xfrm>
            <a:off x="512390" y="6211469"/>
            <a:ext cx="6389212" cy="523220"/>
          </a:xfrm>
          <a:prstGeom prst="rect">
            <a:avLst/>
          </a:prstGeom>
        </p:spPr>
        <p:txBody>
          <a:bodyPr wrap="square">
            <a:spAutoFit/>
          </a:bodyPr>
          <a:lstStyle/>
          <a:p>
            <a:r>
              <a:rPr lang="en-US" sz="1400" dirty="0">
                <a:hlinkClick r:id="rId3"/>
              </a:rPr>
              <a:t>Example adopted from the awesome </a:t>
            </a:r>
            <a:r>
              <a:rPr lang="en-US" sz="1400" dirty="0" err="1">
                <a:hlinkClick r:id="rId3"/>
              </a:rPr>
              <a:t>StatQuest</a:t>
            </a:r>
            <a:r>
              <a:rPr lang="en-US" sz="1400" dirty="0">
                <a:hlinkClick r:id="rId3"/>
              </a:rPr>
              <a:t> (by Josh </a:t>
            </a:r>
            <a:r>
              <a:rPr lang="en-US" sz="1400" dirty="0" err="1">
                <a:hlinkClick r:id="rId3"/>
              </a:rPr>
              <a:t>Starmer</a:t>
            </a:r>
            <a:r>
              <a:rPr lang="en-US" sz="1400" dirty="0">
                <a:hlinkClick r:id="rId3"/>
              </a:rPr>
              <a:t>): https://www.youtube.com/watch?v=3CC4N4z3GJc&amp;t=87s</a:t>
            </a:r>
            <a:endParaRPr lang="en-US" sz="1400" dirty="0"/>
          </a:p>
        </p:txBody>
      </p:sp>
      <p:sp>
        <p:nvSpPr>
          <p:cNvPr id="37" name="Rectangle 36">
            <a:extLst>
              <a:ext uri="{FF2B5EF4-FFF2-40B4-BE49-F238E27FC236}">
                <a16:creationId xmlns:a16="http://schemas.microsoft.com/office/drawing/2014/main" id="{22403119-E588-4D56-8D65-90E3B2461CEE}"/>
              </a:ext>
            </a:extLst>
          </p:cNvPr>
          <p:cNvSpPr/>
          <p:nvPr/>
        </p:nvSpPr>
        <p:spPr>
          <a:xfrm>
            <a:off x="6585535" y="3548024"/>
            <a:ext cx="1743463"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9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ppt_x"/>
                                          </p:val>
                                        </p:tav>
                                        <p:tav tm="100000">
                                          <p:val>
                                            <p:strVal val="#ppt_x"/>
                                          </p:val>
                                        </p:tav>
                                      </p:tavLst>
                                    </p:anim>
                                    <p:anim calcmode="lin" valueType="num">
                                      <p:cBhvr additive="base">
                                        <p:cTn id="60" dur="500" fill="hold"/>
                                        <p:tgtEl>
                                          <p:spTgt spid="5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ppt_x"/>
                                          </p:val>
                                        </p:tav>
                                        <p:tav tm="100000">
                                          <p:val>
                                            <p:strVal val="#ppt_x"/>
                                          </p:val>
                                        </p:tav>
                                      </p:tavLst>
                                    </p:anim>
                                    <p:anim calcmode="lin" valueType="num">
                                      <p:cBhvr additive="base">
                                        <p:cTn id="68" dur="500" fill="hold"/>
                                        <p:tgtEl>
                                          <p:spTgt spid="5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6"/>
                                        </p:tgtEl>
                                        <p:attrNameLst>
                                          <p:attrName>style.visibility</p:attrName>
                                        </p:attrNameLst>
                                      </p:cBhvr>
                                      <p:to>
                                        <p:strVal val="visible"/>
                                      </p:to>
                                    </p:set>
                                    <p:anim calcmode="lin" valueType="num">
                                      <p:cBhvr additive="base">
                                        <p:cTn id="89" dur="500" fill="hold"/>
                                        <p:tgtEl>
                                          <p:spTgt spid="16"/>
                                        </p:tgtEl>
                                        <p:attrNameLst>
                                          <p:attrName>ppt_x</p:attrName>
                                        </p:attrNameLst>
                                      </p:cBhvr>
                                      <p:tavLst>
                                        <p:tav tm="0">
                                          <p:val>
                                            <p:strVal val="#ppt_x"/>
                                          </p:val>
                                        </p:tav>
                                        <p:tav tm="100000">
                                          <p:val>
                                            <p:strVal val="#ppt_x"/>
                                          </p:val>
                                        </p:tav>
                                      </p:tavLst>
                                    </p:anim>
                                    <p:anim calcmode="lin" valueType="num">
                                      <p:cBhvr additive="base">
                                        <p:cTn id="90" dur="500" fill="hold"/>
                                        <p:tgtEl>
                                          <p:spTgt spid="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additive="base">
                                        <p:cTn id="93" dur="500" fill="hold"/>
                                        <p:tgtEl>
                                          <p:spTgt spid="37"/>
                                        </p:tgtEl>
                                        <p:attrNameLst>
                                          <p:attrName>ppt_x</p:attrName>
                                        </p:attrNameLst>
                                      </p:cBhvr>
                                      <p:tavLst>
                                        <p:tav tm="0">
                                          <p:val>
                                            <p:strVal val="#ppt_x"/>
                                          </p:val>
                                        </p:tav>
                                        <p:tav tm="100000">
                                          <p:val>
                                            <p:strVal val="#ppt_x"/>
                                          </p:val>
                                        </p:tav>
                                      </p:tavLst>
                                    </p:anim>
                                    <p:anim calcmode="lin" valueType="num">
                                      <p:cBhvr additive="base">
                                        <p:cTn id="94" dur="500" fill="hold"/>
                                        <p:tgtEl>
                                          <p:spTgt spid="37"/>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anim calcmode="lin" valueType="num">
                                      <p:cBhvr additive="base">
                                        <p:cTn id="101" dur="500" fill="hold"/>
                                        <p:tgtEl>
                                          <p:spTgt spid="17"/>
                                        </p:tgtEl>
                                        <p:attrNameLst>
                                          <p:attrName>ppt_x</p:attrName>
                                        </p:attrNameLst>
                                      </p:cBhvr>
                                      <p:tavLst>
                                        <p:tav tm="0">
                                          <p:val>
                                            <p:strVal val="#ppt_x"/>
                                          </p:val>
                                        </p:tav>
                                        <p:tav tm="100000">
                                          <p:val>
                                            <p:strVal val="#ppt_x"/>
                                          </p:val>
                                        </p:tav>
                                      </p:tavLst>
                                    </p:anim>
                                    <p:anim calcmode="lin" valueType="num">
                                      <p:cBhvr additive="base">
                                        <p:cTn id="10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 calcmode="lin" valueType="num">
                                      <p:cBhvr additive="base">
                                        <p:cTn id="107" dur="500" fill="hold"/>
                                        <p:tgtEl>
                                          <p:spTgt spid="21"/>
                                        </p:tgtEl>
                                        <p:attrNameLst>
                                          <p:attrName>ppt_x</p:attrName>
                                        </p:attrNameLst>
                                      </p:cBhvr>
                                      <p:tavLst>
                                        <p:tav tm="0">
                                          <p:val>
                                            <p:strVal val="#ppt_x"/>
                                          </p:val>
                                        </p:tav>
                                        <p:tav tm="100000">
                                          <p:val>
                                            <p:strVal val="#ppt_x"/>
                                          </p:val>
                                        </p:tav>
                                      </p:tavLst>
                                    </p:anim>
                                    <p:anim calcmode="lin" valueType="num">
                                      <p:cBhvr additive="base">
                                        <p:cTn id="10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P spid="42" grpId="0" animBg="1"/>
      <p:bldP spid="47" grpId="0" animBg="1"/>
      <p:bldP spid="48" grpId="0" animBg="1"/>
      <p:bldP spid="53" grpId="0" animBg="1"/>
      <p:bldP spid="54" grpId="0" animBg="1"/>
      <p:bldP spid="55" grpId="0"/>
      <p:bldP spid="56" grpId="0"/>
      <p:bldP spid="57" grpId="0"/>
      <p:bldP spid="58" grpId="0"/>
      <p:bldP spid="59" grpId="0"/>
      <p:bldP spid="60" grpId="0"/>
      <p:bldP spid="6" grpId="0" animBg="1"/>
      <p:bldP spid="17" grpId="0"/>
      <p:bldP spid="21" grpId="0"/>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600D50D-1D13-FB79-BB6D-2159B1117BC6}"/>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23740" y="246309"/>
            <a:ext cx="110994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7" name="TextBox 6">
            <a:extLst>
              <a:ext uri="{FF2B5EF4-FFF2-40B4-BE49-F238E27FC236}">
                <a16:creationId xmlns:a16="http://schemas.microsoft.com/office/drawing/2014/main" id="{6F7D66D3-D738-46E1-9E77-E13381CEF5ED}"/>
              </a:ext>
            </a:extLst>
          </p:cNvPr>
          <p:cNvSpPr txBox="1"/>
          <p:nvPr/>
        </p:nvSpPr>
        <p:spPr>
          <a:xfrm>
            <a:off x="96726" y="1023477"/>
            <a:ext cx="12095274" cy="1713290"/>
          </a:xfrm>
          <a:prstGeom prst="rect">
            <a:avLst/>
          </a:prstGeom>
        </p:spPr>
        <p:txBody>
          <a:bodyPr vert="horz" lIns="91440" tIns="45720" rIns="91440" bIns="45720" rtlCol="0">
            <a:normAutofit/>
          </a:bodyPr>
          <a:lstStyle>
            <a:defPPr marR="0" lvl="0" algn="l" rtl="0">
              <a:lnSpc>
                <a:spcPct val="100000"/>
              </a:lnSpc>
              <a:spcBef>
                <a:spcPts val="0"/>
              </a:spcBef>
              <a:spcAft>
                <a:spcPts val="0"/>
              </a:spcAft>
              <a:defRPr/>
            </a:defPPr>
            <a:lvl1pPr marL="285750" indent="-285750">
              <a:lnSpc>
                <a:spcPct val="90000"/>
              </a:lnSpc>
              <a:spcBef>
                <a:spcPts val="1000"/>
              </a:spcBef>
              <a:buFont typeface="Arial" panose="020B0604020202020204" pitchFamily="34" charset="0"/>
              <a:buChar char="•"/>
              <a:defRPr sz="1600">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dirty="0"/>
              <a:t>We add a learning rate (range from 0 to 1) to overcome this issue.</a:t>
            </a:r>
          </a:p>
          <a:p>
            <a:r>
              <a:rPr lang="en-CA" dirty="0"/>
              <a:t>This parameter is used for scaling purposes by adjusting the newly added information from the new tree.</a:t>
            </a:r>
          </a:p>
          <a:p>
            <a:r>
              <a:rPr lang="en-CA" dirty="0"/>
              <a:t>Adding this tree and scaling it with the learning rate helps us get a little closer to the true values.</a:t>
            </a:r>
          </a:p>
          <a:p>
            <a:r>
              <a:rPr lang="en-CA" dirty="0"/>
              <a:t>By taking smaller steps, the model results in better predictions on the testing dataset (low variance).</a:t>
            </a:r>
            <a:endParaRPr lang="en-US" dirty="0"/>
          </a:p>
          <a:p>
            <a:endParaRPr lang="en-CA" dirty="0"/>
          </a:p>
        </p:txBody>
      </p:sp>
      <p:sp>
        <p:nvSpPr>
          <p:cNvPr id="36" name="Rectangle: Rounded Corners 35">
            <a:extLst>
              <a:ext uri="{FF2B5EF4-FFF2-40B4-BE49-F238E27FC236}">
                <a16:creationId xmlns:a16="http://schemas.microsoft.com/office/drawing/2014/main" id="{D303C8D4-7829-495B-AAB7-E2D045608228}"/>
              </a:ext>
            </a:extLst>
          </p:cNvPr>
          <p:cNvSpPr/>
          <p:nvPr/>
        </p:nvSpPr>
        <p:spPr>
          <a:xfrm>
            <a:off x="8611156" y="2368839"/>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39" name="Straight Arrow Connector 38">
            <a:extLst>
              <a:ext uri="{FF2B5EF4-FFF2-40B4-BE49-F238E27FC236}">
                <a16:creationId xmlns:a16="http://schemas.microsoft.com/office/drawing/2014/main" id="{C06CEBD3-887E-4145-AD44-C717491E7325}"/>
              </a:ext>
            </a:extLst>
          </p:cNvPr>
          <p:cNvCxnSpPr>
            <a:cxnSpLocks/>
            <a:stCxn id="36" idx="2"/>
            <a:endCxn id="41" idx="0"/>
          </p:cNvCxnSpPr>
          <p:nvPr/>
        </p:nvCxnSpPr>
        <p:spPr>
          <a:xfrm flipH="1">
            <a:off x="8451573" y="2718034"/>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CB60F19-AF34-499B-848B-922DDB4C759F}"/>
              </a:ext>
            </a:extLst>
          </p:cNvPr>
          <p:cNvCxnSpPr>
            <a:cxnSpLocks/>
            <a:stCxn id="36" idx="2"/>
            <a:endCxn id="42" idx="0"/>
          </p:cNvCxnSpPr>
          <p:nvPr/>
        </p:nvCxnSpPr>
        <p:spPr>
          <a:xfrm>
            <a:off x="9141049" y="2718034"/>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AF84938-7AE5-410E-BF13-A8EC81A771A9}"/>
              </a:ext>
            </a:extLst>
          </p:cNvPr>
          <p:cNvSpPr/>
          <p:nvPr/>
        </p:nvSpPr>
        <p:spPr>
          <a:xfrm>
            <a:off x="7828440" y="3059635"/>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42" name="Rectangle: Rounded Corners 41">
            <a:extLst>
              <a:ext uri="{FF2B5EF4-FFF2-40B4-BE49-F238E27FC236}">
                <a16:creationId xmlns:a16="http://schemas.microsoft.com/office/drawing/2014/main" id="{65764058-47EC-4B3F-BF67-305552A6856E}"/>
              </a:ext>
            </a:extLst>
          </p:cNvPr>
          <p:cNvSpPr/>
          <p:nvPr/>
        </p:nvSpPr>
        <p:spPr>
          <a:xfrm>
            <a:off x="9311753" y="3059635"/>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43" name="Straight Arrow Connector 42">
            <a:extLst>
              <a:ext uri="{FF2B5EF4-FFF2-40B4-BE49-F238E27FC236}">
                <a16:creationId xmlns:a16="http://schemas.microsoft.com/office/drawing/2014/main" id="{76F09C40-8FC8-4B35-83AA-3AFFC6BEB893}"/>
              </a:ext>
            </a:extLst>
          </p:cNvPr>
          <p:cNvCxnSpPr>
            <a:cxnSpLocks/>
          </p:cNvCxnSpPr>
          <p:nvPr/>
        </p:nvCxnSpPr>
        <p:spPr>
          <a:xfrm flipH="1">
            <a:off x="9499235" y="3411314"/>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B8E3CD-C809-4F5E-B3E9-799EBE8D329B}"/>
              </a:ext>
            </a:extLst>
          </p:cNvPr>
          <p:cNvCxnSpPr>
            <a:cxnSpLocks/>
          </p:cNvCxnSpPr>
          <p:nvPr/>
        </p:nvCxnSpPr>
        <p:spPr>
          <a:xfrm>
            <a:off x="9923765" y="3411314"/>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C065256-9079-4D93-953E-667C2FD1004B}"/>
              </a:ext>
            </a:extLst>
          </p:cNvPr>
          <p:cNvCxnSpPr>
            <a:cxnSpLocks/>
            <a:endCxn id="47" idx="0"/>
          </p:cNvCxnSpPr>
          <p:nvPr/>
        </p:nvCxnSpPr>
        <p:spPr>
          <a:xfrm flipH="1">
            <a:off x="7766970" y="3411314"/>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9B73C0-8007-45B1-814A-6F1931B4CAB1}"/>
              </a:ext>
            </a:extLst>
          </p:cNvPr>
          <p:cNvCxnSpPr>
            <a:cxnSpLocks/>
            <a:endCxn id="48" idx="0"/>
          </p:cNvCxnSpPr>
          <p:nvPr/>
        </p:nvCxnSpPr>
        <p:spPr>
          <a:xfrm>
            <a:off x="8191500" y="3411314"/>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C27C4FE6-BA5A-4227-A08D-2AB4154D4CEB}"/>
              </a:ext>
            </a:extLst>
          </p:cNvPr>
          <p:cNvSpPr/>
          <p:nvPr/>
        </p:nvSpPr>
        <p:spPr>
          <a:xfrm>
            <a:off x="7408783" y="3752916"/>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-14.7</a:t>
            </a:r>
            <a:endParaRPr lang="en-US" sz="1400" dirty="0">
              <a:solidFill>
                <a:srgbClr val="FF0000"/>
              </a:solidFill>
            </a:endParaRPr>
          </a:p>
        </p:txBody>
      </p:sp>
      <p:sp>
        <p:nvSpPr>
          <p:cNvPr id="48" name="Rectangle: Rounded Corners 47">
            <a:extLst>
              <a:ext uri="{FF2B5EF4-FFF2-40B4-BE49-F238E27FC236}">
                <a16:creationId xmlns:a16="http://schemas.microsoft.com/office/drawing/2014/main" id="{09C020FB-F91F-43CF-9A54-0445F3B65661}"/>
              </a:ext>
            </a:extLst>
          </p:cNvPr>
          <p:cNvSpPr/>
          <p:nvPr/>
        </p:nvSpPr>
        <p:spPr>
          <a:xfrm>
            <a:off x="8362205" y="3752916"/>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4.8</a:t>
            </a:r>
            <a:endParaRPr lang="en-US" dirty="0">
              <a:solidFill>
                <a:srgbClr val="FF0000"/>
              </a:solidFill>
            </a:endParaRPr>
          </a:p>
        </p:txBody>
      </p:sp>
      <p:sp>
        <p:nvSpPr>
          <p:cNvPr id="53" name="Rectangle: Rounded Corners 52">
            <a:extLst>
              <a:ext uri="{FF2B5EF4-FFF2-40B4-BE49-F238E27FC236}">
                <a16:creationId xmlns:a16="http://schemas.microsoft.com/office/drawing/2014/main" id="{C7F3CD06-596A-4E36-BA71-950705AD2514}"/>
              </a:ext>
            </a:extLst>
          </p:cNvPr>
          <p:cNvSpPr/>
          <p:nvPr/>
        </p:nvSpPr>
        <p:spPr>
          <a:xfrm>
            <a:off x="9141048" y="3772079"/>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1.8, 5.8</a:t>
            </a:r>
            <a:endParaRPr lang="en-US" sz="1200" dirty="0">
              <a:solidFill>
                <a:srgbClr val="FF0000"/>
              </a:solidFill>
            </a:endParaRPr>
          </a:p>
        </p:txBody>
      </p:sp>
      <p:sp>
        <p:nvSpPr>
          <p:cNvPr id="54" name="Rectangle: Rounded Corners 53">
            <a:extLst>
              <a:ext uri="{FF2B5EF4-FFF2-40B4-BE49-F238E27FC236}">
                <a16:creationId xmlns:a16="http://schemas.microsoft.com/office/drawing/2014/main" id="{520E350E-B576-4B9D-B4E6-0773CAB32CE2}"/>
              </a:ext>
            </a:extLst>
          </p:cNvPr>
          <p:cNvSpPr/>
          <p:nvPr/>
        </p:nvSpPr>
        <p:spPr>
          <a:xfrm>
            <a:off x="10094470" y="3772079"/>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16.8</a:t>
            </a:r>
            <a:endParaRPr lang="en-US" dirty="0">
              <a:solidFill>
                <a:srgbClr val="FF0000"/>
              </a:solidFill>
            </a:endParaRPr>
          </a:p>
        </p:txBody>
      </p:sp>
      <p:sp>
        <p:nvSpPr>
          <p:cNvPr id="55" name="TextBox 54">
            <a:extLst>
              <a:ext uri="{FF2B5EF4-FFF2-40B4-BE49-F238E27FC236}">
                <a16:creationId xmlns:a16="http://schemas.microsoft.com/office/drawing/2014/main" id="{62506300-DC7F-4C2D-A538-6605F8B42D75}"/>
              </a:ext>
            </a:extLst>
          </p:cNvPr>
          <p:cNvSpPr txBox="1"/>
          <p:nvPr/>
        </p:nvSpPr>
        <p:spPr>
          <a:xfrm>
            <a:off x="7674253" y="3393325"/>
            <a:ext cx="296876" cy="369332"/>
          </a:xfrm>
          <a:prstGeom prst="rect">
            <a:avLst/>
          </a:prstGeom>
          <a:noFill/>
        </p:spPr>
        <p:txBody>
          <a:bodyPr wrap="none" rtlCol="0">
            <a:spAutoFit/>
          </a:bodyPr>
          <a:lstStyle/>
          <a:p>
            <a:r>
              <a:rPr lang="en-CA" dirty="0"/>
              <a:t>Y</a:t>
            </a:r>
            <a:endParaRPr lang="en-US" dirty="0"/>
          </a:p>
        </p:txBody>
      </p:sp>
      <p:sp>
        <p:nvSpPr>
          <p:cNvPr id="56" name="TextBox 55">
            <a:extLst>
              <a:ext uri="{FF2B5EF4-FFF2-40B4-BE49-F238E27FC236}">
                <a16:creationId xmlns:a16="http://schemas.microsoft.com/office/drawing/2014/main" id="{548018DE-C6E6-4F67-956B-70746D3978B7}"/>
              </a:ext>
            </a:extLst>
          </p:cNvPr>
          <p:cNvSpPr txBox="1"/>
          <p:nvPr/>
        </p:nvSpPr>
        <p:spPr>
          <a:xfrm>
            <a:off x="8467902" y="2690015"/>
            <a:ext cx="296876" cy="369332"/>
          </a:xfrm>
          <a:prstGeom prst="rect">
            <a:avLst/>
          </a:prstGeom>
          <a:noFill/>
        </p:spPr>
        <p:txBody>
          <a:bodyPr wrap="none" rtlCol="0">
            <a:spAutoFit/>
          </a:bodyPr>
          <a:lstStyle/>
          <a:p>
            <a:r>
              <a:rPr lang="en-CA" dirty="0"/>
              <a:t>Y</a:t>
            </a:r>
            <a:endParaRPr lang="en-US" dirty="0"/>
          </a:p>
        </p:txBody>
      </p:sp>
      <p:sp>
        <p:nvSpPr>
          <p:cNvPr id="57" name="TextBox 56">
            <a:extLst>
              <a:ext uri="{FF2B5EF4-FFF2-40B4-BE49-F238E27FC236}">
                <a16:creationId xmlns:a16="http://schemas.microsoft.com/office/drawing/2014/main" id="{C61B6715-365C-443F-953E-3008F963A19F}"/>
              </a:ext>
            </a:extLst>
          </p:cNvPr>
          <p:cNvSpPr txBox="1"/>
          <p:nvPr/>
        </p:nvSpPr>
        <p:spPr>
          <a:xfrm>
            <a:off x="9580434" y="2690015"/>
            <a:ext cx="333746" cy="369332"/>
          </a:xfrm>
          <a:prstGeom prst="rect">
            <a:avLst/>
          </a:prstGeom>
          <a:noFill/>
        </p:spPr>
        <p:txBody>
          <a:bodyPr wrap="none" rtlCol="0">
            <a:spAutoFit/>
          </a:bodyPr>
          <a:lstStyle/>
          <a:p>
            <a:r>
              <a:rPr lang="en-CA" dirty="0"/>
              <a:t>N</a:t>
            </a:r>
            <a:endParaRPr lang="en-US" dirty="0"/>
          </a:p>
        </p:txBody>
      </p:sp>
      <p:sp>
        <p:nvSpPr>
          <p:cNvPr id="58" name="TextBox 57">
            <a:extLst>
              <a:ext uri="{FF2B5EF4-FFF2-40B4-BE49-F238E27FC236}">
                <a16:creationId xmlns:a16="http://schemas.microsoft.com/office/drawing/2014/main" id="{FE695E17-8417-474E-AADD-BC674CDE0720}"/>
              </a:ext>
            </a:extLst>
          </p:cNvPr>
          <p:cNvSpPr txBox="1"/>
          <p:nvPr/>
        </p:nvSpPr>
        <p:spPr>
          <a:xfrm>
            <a:off x="10293579" y="3383584"/>
            <a:ext cx="333746" cy="369332"/>
          </a:xfrm>
          <a:prstGeom prst="rect">
            <a:avLst/>
          </a:prstGeom>
          <a:noFill/>
        </p:spPr>
        <p:txBody>
          <a:bodyPr wrap="none" rtlCol="0">
            <a:spAutoFit/>
          </a:bodyPr>
          <a:lstStyle/>
          <a:p>
            <a:r>
              <a:rPr lang="en-CA" dirty="0"/>
              <a:t>N</a:t>
            </a:r>
            <a:endParaRPr lang="en-US" dirty="0"/>
          </a:p>
        </p:txBody>
      </p:sp>
      <p:sp>
        <p:nvSpPr>
          <p:cNvPr id="59" name="TextBox 58">
            <a:extLst>
              <a:ext uri="{FF2B5EF4-FFF2-40B4-BE49-F238E27FC236}">
                <a16:creationId xmlns:a16="http://schemas.microsoft.com/office/drawing/2014/main" id="{D40D7E8D-ABB3-4985-BFFA-1356EBC10CD2}"/>
              </a:ext>
            </a:extLst>
          </p:cNvPr>
          <p:cNvSpPr txBox="1"/>
          <p:nvPr/>
        </p:nvSpPr>
        <p:spPr>
          <a:xfrm>
            <a:off x="8510071" y="3365866"/>
            <a:ext cx="333746" cy="369332"/>
          </a:xfrm>
          <a:prstGeom prst="rect">
            <a:avLst/>
          </a:prstGeom>
          <a:noFill/>
        </p:spPr>
        <p:txBody>
          <a:bodyPr wrap="none" rtlCol="0">
            <a:spAutoFit/>
          </a:bodyPr>
          <a:lstStyle/>
          <a:p>
            <a:r>
              <a:rPr lang="en-CA" dirty="0"/>
              <a:t>N</a:t>
            </a:r>
            <a:endParaRPr lang="en-US" dirty="0"/>
          </a:p>
        </p:txBody>
      </p:sp>
      <p:sp>
        <p:nvSpPr>
          <p:cNvPr id="60" name="TextBox 59">
            <a:extLst>
              <a:ext uri="{FF2B5EF4-FFF2-40B4-BE49-F238E27FC236}">
                <a16:creationId xmlns:a16="http://schemas.microsoft.com/office/drawing/2014/main" id="{2A309613-419F-4E55-B4D1-A47DC40269A7}"/>
              </a:ext>
            </a:extLst>
          </p:cNvPr>
          <p:cNvSpPr txBox="1"/>
          <p:nvPr/>
        </p:nvSpPr>
        <p:spPr>
          <a:xfrm>
            <a:off x="9459461" y="3364924"/>
            <a:ext cx="296876" cy="369332"/>
          </a:xfrm>
          <a:prstGeom prst="rect">
            <a:avLst/>
          </a:prstGeom>
          <a:noFill/>
        </p:spPr>
        <p:txBody>
          <a:bodyPr wrap="none" rtlCol="0">
            <a:spAutoFit/>
          </a:bodyPr>
          <a:lstStyle/>
          <a:p>
            <a:r>
              <a:rPr lang="en-CA" dirty="0"/>
              <a:t>Y</a:t>
            </a:r>
            <a:endParaRPr lang="en-US" dirty="0"/>
          </a:p>
        </p:txBody>
      </p:sp>
      <p:sp>
        <p:nvSpPr>
          <p:cNvPr id="6" name="Plus Sign 5">
            <a:extLst>
              <a:ext uri="{FF2B5EF4-FFF2-40B4-BE49-F238E27FC236}">
                <a16:creationId xmlns:a16="http://schemas.microsoft.com/office/drawing/2014/main" id="{F09109D8-2056-468A-BE99-530D7ED72EAD}"/>
              </a:ext>
            </a:extLst>
          </p:cNvPr>
          <p:cNvSpPr/>
          <p:nvPr/>
        </p:nvSpPr>
        <p:spPr>
          <a:xfrm>
            <a:off x="3613164" y="2515428"/>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AF18663C-F8A9-4F69-854B-79EBCD33C217}"/>
              </a:ext>
            </a:extLst>
          </p:cNvPr>
          <p:cNvSpPr/>
          <p:nvPr/>
        </p:nvSpPr>
        <p:spPr>
          <a:xfrm>
            <a:off x="2037491" y="2813095"/>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71.2</a:t>
            </a:r>
            <a:endParaRPr lang="en-US" sz="1600" dirty="0"/>
          </a:p>
        </p:txBody>
      </p:sp>
      <p:sp>
        <p:nvSpPr>
          <p:cNvPr id="15" name="TextBox 14">
            <a:extLst>
              <a:ext uri="{FF2B5EF4-FFF2-40B4-BE49-F238E27FC236}">
                <a16:creationId xmlns:a16="http://schemas.microsoft.com/office/drawing/2014/main" id="{9FEAC828-1447-465F-ACA2-A5407C7E45F9}"/>
              </a:ext>
            </a:extLst>
          </p:cNvPr>
          <p:cNvSpPr txBox="1"/>
          <p:nvPr/>
        </p:nvSpPr>
        <p:spPr>
          <a:xfrm>
            <a:off x="1347544" y="3219534"/>
            <a:ext cx="2499457" cy="923330"/>
          </a:xfrm>
          <a:prstGeom prst="rect">
            <a:avLst/>
          </a:prstGeom>
          <a:noFill/>
        </p:spPr>
        <p:txBody>
          <a:bodyPr wrap="square" rtlCol="0">
            <a:spAutoFit/>
          </a:bodyPr>
          <a:lstStyle/>
          <a:p>
            <a:pPr algn="ctr"/>
            <a:r>
              <a:rPr lang="en-CA" dirty="0">
                <a:solidFill>
                  <a:srgbClr val="FF0000"/>
                </a:solidFill>
              </a:rPr>
              <a:t>AVERAGE WEIGHT (INITIAL GUESS FROM PREVIOUS STEP</a:t>
            </a:r>
            <a:endParaRPr lang="en-US" dirty="0">
              <a:solidFill>
                <a:srgbClr val="FF0000"/>
              </a:solidFill>
            </a:endParaRPr>
          </a:p>
        </p:txBody>
      </p:sp>
      <p:graphicFrame>
        <p:nvGraphicFramePr>
          <p:cNvPr id="62" name="Table 8">
            <a:extLst>
              <a:ext uri="{FF2B5EF4-FFF2-40B4-BE49-F238E27FC236}">
                <a16:creationId xmlns:a16="http://schemas.microsoft.com/office/drawing/2014/main" id="{F1F80865-3DE1-408F-96AE-36B7840D4667}"/>
              </a:ext>
            </a:extLst>
          </p:cNvPr>
          <p:cNvGraphicFramePr>
            <a:graphicFrameLocks noGrp="1"/>
          </p:cNvGraphicFramePr>
          <p:nvPr>
            <p:extLst>
              <p:ext uri="{D42A27DB-BD31-4B8C-83A1-F6EECF244321}">
                <p14:modId xmlns:p14="http://schemas.microsoft.com/office/powerpoint/2010/main" val="264610123"/>
              </p:ext>
            </p:extLst>
          </p:nvPr>
        </p:nvGraphicFramePr>
        <p:xfrm>
          <a:off x="288651" y="4185920"/>
          <a:ext cx="5384800" cy="259588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777725250"/>
                    </a:ext>
                  </a:extLst>
                </a:gridCol>
                <a:gridCol w="1346200">
                  <a:extLst>
                    <a:ext uri="{9D8B030D-6E8A-4147-A177-3AD203B41FA5}">
                      <a16:colId xmlns:a16="http://schemas.microsoft.com/office/drawing/2014/main" val="3646554055"/>
                    </a:ext>
                  </a:extLst>
                </a:gridCol>
                <a:gridCol w="1346200">
                  <a:extLst>
                    <a:ext uri="{9D8B030D-6E8A-4147-A177-3AD203B41FA5}">
                      <a16:colId xmlns:a16="http://schemas.microsoft.com/office/drawing/2014/main" val="470433922"/>
                    </a:ext>
                  </a:extLst>
                </a:gridCol>
                <a:gridCol w="1346200">
                  <a:extLst>
                    <a:ext uri="{9D8B030D-6E8A-4147-A177-3AD203B41FA5}">
                      <a16:colId xmlns:a16="http://schemas.microsoft.com/office/drawing/2014/main" val="1485391135"/>
                    </a:ext>
                  </a:extLst>
                </a:gridCol>
              </a:tblGrid>
              <a:tr h="370840">
                <a:tc>
                  <a:txBody>
                    <a:bodyPr/>
                    <a:lstStyle/>
                    <a:p>
                      <a:r>
                        <a:rPr lang="en-CA" dirty="0"/>
                        <a:t>Height</a:t>
                      </a:r>
                      <a:endParaRPr lang="en-US" dirty="0"/>
                    </a:p>
                  </a:txBody>
                  <a:tcPr/>
                </a:tc>
                <a:tc>
                  <a:txBody>
                    <a:bodyPr/>
                    <a:lstStyle/>
                    <a:p>
                      <a:r>
                        <a:rPr lang="en-CA" dirty="0"/>
                        <a:t>Color</a:t>
                      </a:r>
                      <a:endParaRPr lang="en-US" dirty="0"/>
                    </a:p>
                  </a:txBody>
                  <a:tcPr/>
                </a:tc>
                <a:tc>
                  <a:txBody>
                    <a:bodyPr/>
                    <a:lstStyle/>
                    <a:p>
                      <a:r>
                        <a:rPr lang="en-CA" dirty="0"/>
                        <a:t>Gender</a:t>
                      </a:r>
                      <a:endParaRPr lang="en-US" dirty="0"/>
                    </a:p>
                  </a:txBody>
                  <a:tcPr/>
                </a:tc>
                <a:tc>
                  <a:txBody>
                    <a:bodyPr/>
                    <a:lstStyle/>
                    <a:p>
                      <a:r>
                        <a:rPr lang="en-CA" dirty="0"/>
                        <a:t>Weight (Kg)</a:t>
                      </a:r>
                      <a:endParaRPr lang="en-US" dirty="0"/>
                    </a:p>
                  </a:txBody>
                  <a:tcPr/>
                </a:tc>
                <a:extLst>
                  <a:ext uri="{0D108BD9-81ED-4DB2-BD59-A6C34878D82A}">
                    <a16:rowId xmlns:a16="http://schemas.microsoft.com/office/drawing/2014/main" val="225547324"/>
                  </a:ext>
                </a:extLst>
              </a:tr>
              <a:tr h="370840">
                <a:tc>
                  <a:txBody>
                    <a:bodyPr/>
                    <a:lstStyle/>
                    <a:p>
                      <a:r>
                        <a:rPr lang="en-CA" dirty="0"/>
                        <a:t>1.6</a:t>
                      </a:r>
                      <a:endParaRPr lang="en-US" dirty="0"/>
                    </a:p>
                  </a:txBody>
                  <a:tcPr/>
                </a:tc>
                <a:tc>
                  <a:txBody>
                    <a:bodyPr/>
                    <a:lstStyle/>
                    <a:p>
                      <a:r>
                        <a:rPr lang="en-CA" dirty="0"/>
                        <a:t>Blue</a:t>
                      </a:r>
                      <a:endParaRPr lang="en-US" dirty="0"/>
                    </a:p>
                  </a:txBody>
                  <a:tcPr/>
                </a:tc>
                <a:tc>
                  <a:txBody>
                    <a:bodyPr/>
                    <a:lstStyle/>
                    <a:p>
                      <a:r>
                        <a:rPr lang="en-CA" dirty="0"/>
                        <a:t>Male</a:t>
                      </a:r>
                      <a:endParaRPr lang="en-US" dirty="0"/>
                    </a:p>
                  </a:txBody>
                  <a:tcPr/>
                </a:tc>
                <a:tc>
                  <a:txBody>
                    <a:bodyPr/>
                    <a:lstStyle/>
                    <a:p>
                      <a:r>
                        <a:rPr lang="en-CA" dirty="0"/>
                        <a:t>88</a:t>
                      </a:r>
                      <a:endParaRPr lang="en-US" dirty="0"/>
                    </a:p>
                  </a:txBody>
                  <a:tcPr/>
                </a:tc>
                <a:extLst>
                  <a:ext uri="{0D108BD9-81ED-4DB2-BD59-A6C34878D82A}">
                    <a16:rowId xmlns:a16="http://schemas.microsoft.com/office/drawing/2014/main" val="4233836156"/>
                  </a:ext>
                </a:extLst>
              </a:tr>
              <a:tr h="370840">
                <a:tc>
                  <a:txBody>
                    <a:bodyPr/>
                    <a:lstStyle/>
                    <a:p>
                      <a:r>
                        <a:rPr lang="en-CA" dirty="0"/>
                        <a:t>1.6</a:t>
                      </a:r>
                      <a:endParaRPr lang="en-US" dirty="0"/>
                    </a:p>
                  </a:txBody>
                  <a:tcPr/>
                </a:tc>
                <a:tc>
                  <a:txBody>
                    <a:bodyPr/>
                    <a:lstStyle/>
                    <a:p>
                      <a:r>
                        <a:rPr lang="en-CA" dirty="0"/>
                        <a:t>Green</a:t>
                      </a:r>
                      <a:endParaRPr lang="en-US" dirty="0"/>
                    </a:p>
                  </a:txBody>
                  <a:tcPr/>
                </a:tc>
                <a:tc>
                  <a:txBody>
                    <a:bodyPr/>
                    <a:lstStyle/>
                    <a:p>
                      <a:r>
                        <a:rPr lang="en-CA" b="0" dirty="0"/>
                        <a:t>Female</a:t>
                      </a:r>
                      <a:endParaRPr lang="en-US" b="0" dirty="0"/>
                    </a:p>
                  </a:txBody>
                  <a:tcPr/>
                </a:tc>
                <a:tc>
                  <a:txBody>
                    <a:bodyPr/>
                    <a:lstStyle/>
                    <a:p>
                      <a:r>
                        <a:rPr lang="en-CA" dirty="0"/>
                        <a:t>76</a:t>
                      </a:r>
                      <a:endParaRPr lang="en-US" dirty="0"/>
                    </a:p>
                  </a:txBody>
                  <a:tcPr/>
                </a:tc>
                <a:extLst>
                  <a:ext uri="{0D108BD9-81ED-4DB2-BD59-A6C34878D82A}">
                    <a16:rowId xmlns:a16="http://schemas.microsoft.com/office/drawing/2014/main" val="2028045096"/>
                  </a:ext>
                </a:extLst>
              </a:tr>
              <a:tr h="370840">
                <a:tc>
                  <a:txBody>
                    <a:bodyPr/>
                    <a:lstStyle/>
                    <a:p>
                      <a:r>
                        <a:rPr lang="en-CA" dirty="0"/>
                        <a:t>1.5</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56</a:t>
                      </a:r>
                      <a:endParaRPr lang="en-US" dirty="0"/>
                    </a:p>
                  </a:txBody>
                  <a:tcPr/>
                </a:tc>
                <a:extLst>
                  <a:ext uri="{0D108BD9-81ED-4DB2-BD59-A6C34878D82A}">
                    <a16:rowId xmlns:a16="http://schemas.microsoft.com/office/drawing/2014/main" val="90805225"/>
                  </a:ext>
                </a:extLst>
              </a:tr>
              <a:tr h="370840">
                <a:tc>
                  <a:txBody>
                    <a:bodyPr/>
                    <a:lstStyle/>
                    <a:p>
                      <a:r>
                        <a:rPr lang="en-CA" dirty="0"/>
                        <a:t>1.8</a:t>
                      </a:r>
                      <a:endParaRPr lang="en-US" dirty="0"/>
                    </a:p>
                  </a:txBody>
                  <a:tcPr/>
                </a:tc>
                <a:tc>
                  <a:txBody>
                    <a:bodyPr/>
                    <a:lstStyle/>
                    <a:p>
                      <a:r>
                        <a:rPr lang="en-CA" dirty="0"/>
                        <a:t>Red</a:t>
                      </a:r>
                      <a:endParaRPr lang="en-US" dirty="0"/>
                    </a:p>
                  </a:txBody>
                  <a:tcPr/>
                </a:tc>
                <a:tc>
                  <a:txBody>
                    <a:bodyPr/>
                    <a:lstStyle/>
                    <a:p>
                      <a:r>
                        <a:rPr lang="en-CA" dirty="0"/>
                        <a:t>Male</a:t>
                      </a:r>
                      <a:endParaRPr lang="en-US" dirty="0"/>
                    </a:p>
                  </a:txBody>
                  <a:tcPr/>
                </a:tc>
                <a:tc>
                  <a:txBody>
                    <a:bodyPr/>
                    <a:lstStyle/>
                    <a:p>
                      <a:r>
                        <a:rPr lang="en-CA" dirty="0"/>
                        <a:t>73</a:t>
                      </a:r>
                      <a:endParaRPr lang="en-US" dirty="0"/>
                    </a:p>
                  </a:txBody>
                  <a:tcPr/>
                </a:tc>
                <a:extLst>
                  <a:ext uri="{0D108BD9-81ED-4DB2-BD59-A6C34878D82A}">
                    <a16:rowId xmlns:a16="http://schemas.microsoft.com/office/drawing/2014/main" val="2716090376"/>
                  </a:ext>
                </a:extLst>
              </a:tr>
              <a:tr h="370840">
                <a:tc>
                  <a:txBody>
                    <a:bodyPr/>
                    <a:lstStyle/>
                    <a:p>
                      <a:r>
                        <a:rPr lang="en-CA" dirty="0"/>
                        <a:t>1.5</a:t>
                      </a:r>
                      <a:endParaRPr lang="en-US" dirty="0"/>
                    </a:p>
                  </a:txBody>
                  <a:tcPr/>
                </a:tc>
                <a:tc>
                  <a:txBody>
                    <a:bodyPr/>
                    <a:lstStyle/>
                    <a:p>
                      <a:r>
                        <a:rPr lang="en-CA" dirty="0"/>
                        <a:t>Green</a:t>
                      </a:r>
                      <a:endParaRPr lang="en-US" dirty="0"/>
                    </a:p>
                  </a:txBody>
                  <a:tcPr/>
                </a:tc>
                <a:tc>
                  <a:txBody>
                    <a:bodyPr/>
                    <a:lstStyle/>
                    <a:p>
                      <a:r>
                        <a:rPr lang="en-CA" dirty="0"/>
                        <a:t>Male</a:t>
                      </a:r>
                      <a:endParaRPr lang="en-US" dirty="0"/>
                    </a:p>
                  </a:txBody>
                  <a:tcPr/>
                </a:tc>
                <a:tc>
                  <a:txBody>
                    <a:bodyPr/>
                    <a:lstStyle/>
                    <a:p>
                      <a:r>
                        <a:rPr lang="en-CA" dirty="0"/>
                        <a:t>77</a:t>
                      </a:r>
                      <a:endParaRPr lang="en-US" dirty="0"/>
                    </a:p>
                  </a:txBody>
                  <a:tcPr/>
                </a:tc>
                <a:extLst>
                  <a:ext uri="{0D108BD9-81ED-4DB2-BD59-A6C34878D82A}">
                    <a16:rowId xmlns:a16="http://schemas.microsoft.com/office/drawing/2014/main" val="631778151"/>
                  </a:ext>
                </a:extLst>
              </a:tr>
              <a:tr h="370840">
                <a:tc>
                  <a:txBody>
                    <a:bodyPr/>
                    <a:lstStyle/>
                    <a:p>
                      <a:r>
                        <a:rPr lang="en-CA" dirty="0"/>
                        <a:t>1.4</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57</a:t>
                      </a:r>
                      <a:endParaRPr lang="en-US" dirty="0"/>
                    </a:p>
                  </a:txBody>
                  <a:tcPr/>
                </a:tc>
                <a:extLst>
                  <a:ext uri="{0D108BD9-81ED-4DB2-BD59-A6C34878D82A}">
                    <a16:rowId xmlns:a16="http://schemas.microsoft.com/office/drawing/2014/main" val="3215907717"/>
                  </a:ext>
                </a:extLst>
              </a:tr>
            </a:tbl>
          </a:graphicData>
        </a:graphic>
      </p:graphicFrame>
      <p:sp>
        <p:nvSpPr>
          <p:cNvPr id="66" name="Rectangle 65">
            <a:extLst>
              <a:ext uri="{FF2B5EF4-FFF2-40B4-BE49-F238E27FC236}">
                <a16:creationId xmlns:a16="http://schemas.microsoft.com/office/drawing/2014/main" id="{1FA6EDD7-BF34-43E5-A7D9-01C089317DEC}"/>
              </a:ext>
            </a:extLst>
          </p:cNvPr>
          <p:cNvSpPr/>
          <p:nvPr/>
        </p:nvSpPr>
        <p:spPr>
          <a:xfrm>
            <a:off x="288651" y="4185920"/>
            <a:ext cx="405713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F41A968C-73E1-4F34-BCD8-59D99768F991}"/>
              </a:ext>
            </a:extLst>
          </p:cNvPr>
          <p:cNvGraphicFramePr>
            <a:graphicFrameLocks noGrp="1"/>
          </p:cNvGraphicFramePr>
          <p:nvPr>
            <p:extLst>
              <p:ext uri="{D42A27DB-BD31-4B8C-83A1-F6EECF244321}">
                <p14:modId xmlns:p14="http://schemas.microsoft.com/office/powerpoint/2010/main" val="2749428116"/>
              </p:ext>
            </p:extLst>
          </p:nvPr>
        </p:nvGraphicFramePr>
        <p:xfrm>
          <a:off x="6540168" y="4176969"/>
          <a:ext cx="1743463" cy="2595880"/>
        </p:xfrm>
        <a:graphic>
          <a:graphicData uri="http://schemas.openxmlformats.org/drawingml/2006/table">
            <a:tbl>
              <a:tblPr firstRow="1" bandRow="1">
                <a:tableStyleId>{5C22544A-7EE6-4342-B048-85BDC9FD1C3A}</a:tableStyleId>
              </a:tblPr>
              <a:tblGrid>
                <a:gridCol w="1743463">
                  <a:extLst>
                    <a:ext uri="{9D8B030D-6E8A-4147-A177-3AD203B41FA5}">
                      <a16:colId xmlns:a16="http://schemas.microsoft.com/office/drawing/2014/main" val="1883861568"/>
                    </a:ext>
                  </a:extLst>
                </a:gridCol>
              </a:tblGrid>
              <a:tr h="370840">
                <a:tc>
                  <a:txBody>
                    <a:bodyPr/>
                    <a:lstStyle/>
                    <a:p>
                      <a:r>
                        <a:rPr lang="en-CA" dirty="0"/>
                        <a:t>New predictions</a:t>
                      </a:r>
                      <a:endParaRPr lang="en-US" dirty="0"/>
                    </a:p>
                  </a:txBody>
                  <a:tcPr/>
                </a:tc>
                <a:extLst>
                  <a:ext uri="{0D108BD9-81ED-4DB2-BD59-A6C34878D82A}">
                    <a16:rowId xmlns:a16="http://schemas.microsoft.com/office/drawing/2014/main" val="2189527486"/>
                  </a:ext>
                </a:extLst>
              </a:tr>
              <a:tr h="370840">
                <a:tc>
                  <a:txBody>
                    <a:bodyPr/>
                    <a:lstStyle/>
                    <a:p>
                      <a:pPr algn="ctr"/>
                      <a:r>
                        <a:rPr lang="en-CA" dirty="0"/>
                        <a:t>72.9</a:t>
                      </a:r>
                      <a:endParaRPr lang="en-US" dirty="0"/>
                    </a:p>
                  </a:txBody>
                  <a:tcPr/>
                </a:tc>
                <a:extLst>
                  <a:ext uri="{0D108BD9-81ED-4DB2-BD59-A6C34878D82A}">
                    <a16:rowId xmlns:a16="http://schemas.microsoft.com/office/drawing/2014/main" val="1602422220"/>
                  </a:ext>
                </a:extLst>
              </a:tr>
              <a:tr h="370840">
                <a:tc>
                  <a:txBody>
                    <a:bodyPr/>
                    <a:lstStyle/>
                    <a:p>
                      <a:pPr algn="ctr"/>
                      <a:endParaRPr lang="en-US" dirty="0"/>
                    </a:p>
                  </a:txBody>
                  <a:tcPr/>
                </a:tc>
                <a:extLst>
                  <a:ext uri="{0D108BD9-81ED-4DB2-BD59-A6C34878D82A}">
                    <a16:rowId xmlns:a16="http://schemas.microsoft.com/office/drawing/2014/main" val="2108715991"/>
                  </a:ext>
                </a:extLst>
              </a:tr>
              <a:tr h="370840">
                <a:tc>
                  <a:txBody>
                    <a:bodyPr/>
                    <a:lstStyle/>
                    <a:p>
                      <a:pPr algn="ctr"/>
                      <a:endParaRPr lang="en-US" dirty="0"/>
                    </a:p>
                  </a:txBody>
                  <a:tcPr/>
                </a:tc>
                <a:extLst>
                  <a:ext uri="{0D108BD9-81ED-4DB2-BD59-A6C34878D82A}">
                    <a16:rowId xmlns:a16="http://schemas.microsoft.com/office/drawing/2014/main" val="1392035287"/>
                  </a:ext>
                </a:extLst>
              </a:tr>
              <a:tr h="370840">
                <a:tc>
                  <a:txBody>
                    <a:bodyPr/>
                    <a:lstStyle/>
                    <a:p>
                      <a:pPr algn="ctr"/>
                      <a:endParaRPr lang="en-US" dirty="0"/>
                    </a:p>
                  </a:txBody>
                  <a:tcPr/>
                </a:tc>
                <a:extLst>
                  <a:ext uri="{0D108BD9-81ED-4DB2-BD59-A6C34878D82A}">
                    <a16:rowId xmlns:a16="http://schemas.microsoft.com/office/drawing/2014/main" val="2067679693"/>
                  </a:ext>
                </a:extLst>
              </a:tr>
              <a:tr h="370840">
                <a:tc>
                  <a:txBody>
                    <a:bodyPr/>
                    <a:lstStyle/>
                    <a:p>
                      <a:pPr algn="ctr"/>
                      <a:endParaRPr lang="en-US" dirty="0"/>
                    </a:p>
                  </a:txBody>
                  <a:tcPr/>
                </a:tc>
                <a:extLst>
                  <a:ext uri="{0D108BD9-81ED-4DB2-BD59-A6C34878D82A}">
                    <a16:rowId xmlns:a16="http://schemas.microsoft.com/office/drawing/2014/main" val="355385491"/>
                  </a:ext>
                </a:extLst>
              </a:tr>
              <a:tr h="370840">
                <a:tc>
                  <a:txBody>
                    <a:bodyPr/>
                    <a:lstStyle/>
                    <a:p>
                      <a:pPr algn="ctr"/>
                      <a:endParaRPr lang="en-US" dirty="0"/>
                    </a:p>
                  </a:txBody>
                  <a:tcPr/>
                </a:tc>
                <a:extLst>
                  <a:ext uri="{0D108BD9-81ED-4DB2-BD59-A6C34878D82A}">
                    <a16:rowId xmlns:a16="http://schemas.microsoft.com/office/drawing/2014/main" val="322727247"/>
                  </a:ext>
                </a:extLst>
              </a:tr>
            </a:tbl>
          </a:graphicData>
        </a:graphic>
      </p:graphicFrame>
      <p:sp>
        <p:nvSpPr>
          <p:cNvPr id="17" name="TextBox 16">
            <a:extLst>
              <a:ext uri="{FF2B5EF4-FFF2-40B4-BE49-F238E27FC236}">
                <a16:creationId xmlns:a16="http://schemas.microsoft.com/office/drawing/2014/main" id="{8224C309-F745-4F40-AB86-2CE7939498F5}"/>
              </a:ext>
            </a:extLst>
          </p:cNvPr>
          <p:cNvSpPr txBox="1"/>
          <p:nvPr/>
        </p:nvSpPr>
        <p:spPr>
          <a:xfrm>
            <a:off x="9580434" y="4665741"/>
            <a:ext cx="2912087" cy="646331"/>
          </a:xfrm>
          <a:prstGeom prst="rect">
            <a:avLst/>
          </a:prstGeom>
          <a:noFill/>
        </p:spPr>
        <p:txBody>
          <a:bodyPr wrap="square" rtlCol="0">
            <a:spAutoFit/>
          </a:bodyPr>
          <a:lstStyle/>
          <a:p>
            <a:r>
              <a:rPr lang="en-CA" b="1" dirty="0"/>
              <a:t>Predictions = 71.2+ 0.1 * 16.8=72.9</a:t>
            </a:r>
            <a:endParaRPr lang="en-US" b="1" dirty="0"/>
          </a:p>
        </p:txBody>
      </p:sp>
      <p:cxnSp>
        <p:nvCxnSpPr>
          <p:cNvPr id="19" name="Connector: Curved 18">
            <a:extLst>
              <a:ext uri="{FF2B5EF4-FFF2-40B4-BE49-F238E27FC236}">
                <a16:creationId xmlns:a16="http://schemas.microsoft.com/office/drawing/2014/main" id="{F48AC53B-AD58-4FAE-849B-A76F862751B8}"/>
              </a:ext>
            </a:extLst>
          </p:cNvPr>
          <p:cNvCxnSpPr>
            <a:cxnSpLocks/>
            <a:endCxn id="17" idx="1"/>
          </p:cNvCxnSpPr>
          <p:nvPr/>
        </p:nvCxnSpPr>
        <p:spPr>
          <a:xfrm>
            <a:off x="7867838" y="4657717"/>
            <a:ext cx="1712596" cy="331190"/>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F4FFEA-7152-4D91-9166-A21E10A96FAB}"/>
              </a:ext>
            </a:extLst>
          </p:cNvPr>
          <p:cNvSpPr txBox="1"/>
          <p:nvPr/>
        </p:nvSpPr>
        <p:spPr>
          <a:xfrm>
            <a:off x="4678749" y="2827440"/>
            <a:ext cx="1881233" cy="707886"/>
          </a:xfrm>
          <a:prstGeom prst="rect">
            <a:avLst/>
          </a:prstGeom>
          <a:noFill/>
        </p:spPr>
        <p:txBody>
          <a:bodyPr wrap="square" rtlCol="0">
            <a:spAutoFit/>
          </a:bodyPr>
          <a:lstStyle/>
          <a:p>
            <a:pPr algn="ctr"/>
            <a:r>
              <a:rPr lang="en-CA" sz="2000" b="1" dirty="0"/>
              <a:t>LEARNING RATE 0.1</a:t>
            </a:r>
            <a:endParaRPr lang="en-US" sz="2000" b="1" dirty="0"/>
          </a:p>
        </p:txBody>
      </p:sp>
      <p:sp>
        <p:nvSpPr>
          <p:cNvPr id="8" name="Multiplication Sign 7">
            <a:extLst>
              <a:ext uri="{FF2B5EF4-FFF2-40B4-BE49-F238E27FC236}">
                <a16:creationId xmlns:a16="http://schemas.microsoft.com/office/drawing/2014/main" id="{9A152722-57C8-4611-94A1-1D1CA0253D01}"/>
              </a:ext>
            </a:extLst>
          </p:cNvPr>
          <p:cNvSpPr/>
          <p:nvPr/>
        </p:nvSpPr>
        <p:spPr>
          <a:xfrm>
            <a:off x="6559982" y="2679163"/>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5E02510-1FD9-4DC9-B8D3-2313CE7E800A}"/>
              </a:ext>
            </a:extLst>
          </p:cNvPr>
          <p:cNvSpPr/>
          <p:nvPr/>
        </p:nvSpPr>
        <p:spPr>
          <a:xfrm>
            <a:off x="6525216" y="4175116"/>
            <a:ext cx="1743462" cy="25641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64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500" fill="hold"/>
                                        <p:tgtEl>
                                          <p:spTgt spid="40"/>
                                        </p:tgtEl>
                                        <p:attrNameLst>
                                          <p:attrName>ppt_x</p:attrName>
                                        </p:attrNameLst>
                                      </p:cBhvr>
                                      <p:tavLst>
                                        <p:tav tm="0">
                                          <p:val>
                                            <p:strVal val="#ppt_x"/>
                                          </p:val>
                                        </p:tav>
                                        <p:tav tm="100000">
                                          <p:val>
                                            <p:strVal val="#ppt_x"/>
                                          </p:val>
                                        </p:tav>
                                      </p:tavLst>
                                    </p:anim>
                                    <p:anim calcmode="lin" valueType="num">
                                      <p:cBhvr additive="base">
                                        <p:cTn id="16" dur="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ppt_x"/>
                                          </p:val>
                                        </p:tav>
                                        <p:tav tm="100000">
                                          <p:val>
                                            <p:strVal val="#ppt_x"/>
                                          </p:val>
                                        </p:tav>
                                      </p:tavLst>
                                    </p:anim>
                                    <p:anim calcmode="lin" valueType="num">
                                      <p:cBhvr additive="base">
                                        <p:cTn id="24" dur="500" fill="hold"/>
                                        <p:tgtEl>
                                          <p:spTgt spid="4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ppt_x"/>
                                          </p:val>
                                        </p:tav>
                                        <p:tav tm="100000">
                                          <p:val>
                                            <p:strVal val="#ppt_x"/>
                                          </p:val>
                                        </p:tav>
                                      </p:tavLst>
                                    </p:anim>
                                    <p:anim calcmode="lin" valueType="num">
                                      <p:cBhvr additive="base">
                                        <p:cTn id="28" dur="500" fill="hold"/>
                                        <p:tgtEl>
                                          <p:spTgt spid="4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anim calcmode="lin" valueType="num">
                                      <p:cBhvr additive="base">
                                        <p:cTn id="51" dur="500" fill="hold"/>
                                        <p:tgtEl>
                                          <p:spTgt spid="53"/>
                                        </p:tgtEl>
                                        <p:attrNameLst>
                                          <p:attrName>ppt_x</p:attrName>
                                        </p:attrNameLst>
                                      </p:cBhvr>
                                      <p:tavLst>
                                        <p:tav tm="0">
                                          <p:val>
                                            <p:strVal val="#ppt_x"/>
                                          </p:val>
                                        </p:tav>
                                        <p:tav tm="100000">
                                          <p:val>
                                            <p:strVal val="#ppt_x"/>
                                          </p:val>
                                        </p:tav>
                                      </p:tavLst>
                                    </p:anim>
                                    <p:anim calcmode="lin" valueType="num">
                                      <p:cBhvr additive="base">
                                        <p:cTn id="52" dur="500" fill="hold"/>
                                        <p:tgtEl>
                                          <p:spTgt spid="5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 calcmode="lin" valueType="num">
                                      <p:cBhvr additive="base">
                                        <p:cTn id="55" dur="500" fill="hold"/>
                                        <p:tgtEl>
                                          <p:spTgt spid="54"/>
                                        </p:tgtEl>
                                        <p:attrNameLst>
                                          <p:attrName>ppt_x</p:attrName>
                                        </p:attrNameLst>
                                      </p:cBhvr>
                                      <p:tavLst>
                                        <p:tav tm="0">
                                          <p:val>
                                            <p:strVal val="#ppt_x"/>
                                          </p:val>
                                        </p:tav>
                                        <p:tav tm="100000">
                                          <p:val>
                                            <p:strVal val="#ppt_x"/>
                                          </p:val>
                                        </p:tav>
                                      </p:tavLst>
                                    </p:anim>
                                    <p:anim calcmode="lin" valueType="num">
                                      <p:cBhvr additive="base">
                                        <p:cTn id="56" dur="500" fill="hold"/>
                                        <p:tgtEl>
                                          <p:spTgt spid="5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 calcmode="lin" valueType="num">
                                      <p:cBhvr additive="base">
                                        <p:cTn id="59" dur="500" fill="hold"/>
                                        <p:tgtEl>
                                          <p:spTgt spid="55"/>
                                        </p:tgtEl>
                                        <p:attrNameLst>
                                          <p:attrName>ppt_x</p:attrName>
                                        </p:attrNameLst>
                                      </p:cBhvr>
                                      <p:tavLst>
                                        <p:tav tm="0">
                                          <p:val>
                                            <p:strVal val="#ppt_x"/>
                                          </p:val>
                                        </p:tav>
                                        <p:tav tm="100000">
                                          <p:val>
                                            <p:strVal val="#ppt_x"/>
                                          </p:val>
                                        </p:tav>
                                      </p:tavLst>
                                    </p:anim>
                                    <p:anim calcmode="lin" valueType="num">
                                      <p:cBhvr additive="base">
                                        <p:cTn id="60" dur="500" fill="hold"/>
                                        <p:tgtEl>
                                          <p:spTgt spid="5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additive="base">
                                        <p:cTn id="67" dur="500" fill="hold"/>
                                        <p:tgtEl>
                                          <p:spTgt spid="57"/>
                                        </p:tgtEl>
                                        <p:attrNameLst>
                                          <p:attrName>ppt_x</p:attrName>
                                        </p:attrNameLst>
                                      </p:cBhvr>
                                      <p:tavLst>
                                        <p:tav tm="0">
                                          <p:val>
                                            <p:strVal val="#ppt_x"/>
                                          </p:val>
                                        </p:tav>
                                        <p:tav tm="100000">
                                          <p:val>
                                            <p:strVal val="#ppt_x"/>
                                          </p:val>
                                        </p:tav>
                                      </p:tavLst>
                                    </p:anim>
                                    <p:anim calcmode="lin" valueType="num">
                                      <p:cBhvr additive="base">
                                        <p:cTn id="68" dur="500" fill="hold"/>
                                        <p:tgtEl>
                                          <p:spTgt spid="5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anim calcmode="lin" valueType="num">
                                      <p:cBhvr additive="base">
                                        <p:cTn id="71" dur="500" fill="hold"/>
                                        <p:tgtEl>
                                          <p:spTgt spid="58"/>
                                        </p:tgtEl>
                                        <p:attrNameLst>
                                          <p:attrName>ppt_x</p:attrName>
                                        </p:attrNameLst>
                                      </p:cBhvr>
                                      <p:tavLst>
                                        <p:tav tm="0">
                                          <p:val>
                                            <p:strVal val="#ppt_x"/>
                                          </p:val>
                                        </p:tav>
                                        <p:tav tm="100000">
                                          <p:val>
                                            <p:strVal val="#ppt_x"/>
                                          </p:val>
                                        </p:tav>
                                      </p:tavLst>
                                    </p:anim>
                                    <p:anim calcmode="lin" valueType="num">
                                      <p:cBhvr additive="base">
                                        <p:cTn id="72" dur="500" fill="hold"/>
                                        <p:tgtEl>
                                          <p:spTgt spid="5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 calcmode="lin" valueType="num">
                                      <p:cBhvr additive="base">
                                        <p:cTn id="79" dur="500" fill="hold"/>
                                        <p:tgtEl>
                                          <p:spTgt spid="60"/>
                                        </p:tgtEl>
                                        <p:attrNameLst>
                                          <p:attrName>ppt_x</p:attrName>
                                        </p:attrNameLst>
                                      </p:cBhvr>
                                      <p:tavLst>
                                        <p:tav tm="0">
                                          <p:val>
                                            <p:strVal val="#ppt_x"/>
                                          </p:val>
                                        </p:tav>
                                        <p:tav tm="100000">
                                          <p:val>
                                            <p:strVal val="#ppt_x"/>
                                          </p:val>
                                        </p:tav>
                                      </p:tavLst>
                                    </p:anim>
                                    <p:anim calcmode="lin" valueType="num">
                                      <p:cBhvr additive="base">
                                        <p:cTn id="80" dur="500" fill="hold"/>
                                        <p:tgtEl>
                                          <p:spTgt spid="6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
                                        </p:tgtEl>
                                        <p:attrNameLst>
                                          <p:attrName>style.visibility</p:attrName>
                                        </p:attrNameLst>
                                      </p:cBhvr>
                                      <p:to>
                                        <p:strVal val="visible"/>
                                      </p:to>
                                    </p:set>
                                    <p:anim calcmode="lin" valueType="num">
                                      <p:cBhvr additive="base">
                                        <p:cTn id="87" dur="500" fill="hold"/>
                                        <p:tgtEl>
                                          <p:spTgt spid="3"/>
                                        </p:tgtEl>
                                        <p:attrNameLst>
                                          <p:attrName>ppt_x</p:attrName>
                                        </p:attrNameLst>
                                      </p:cBhvr>
                                      <p:tavLst>
                                        <p:tav tm="0">
                                          <p:val>
                                            <p:strVal val="#ppt_x"/>
                                          </p:val>
                                        </p:tav>
                                        <p:tav tm="100000">
                                          <p:val>
                                            <p:strVal val="#ppt_x"/>
                                          </p:val>
                                        </p:tav>
                                      </p:tavLst>
                                    </p:anim>
                                    <p:anim calcmode="lin" valueType="num">
                                      <p:cBhvr additive="base">
                                        <p:cTn id="8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63"/>
                                        </p:tgtEl>
                                        <p:attrNameLst>
                                          <p:attrName>style.visibility</p:attrName>
                                        </p:attrNameLst>
                                      </p:cBhvr>
                                      <p:to>
                                        <p:strVal val="visible"/>
                                      </p:to>
                                    </p:set>
                                    <p:anim calcmode="lin" valueType="num">
                                      <p:cBhvr additive="base">
                                        <p:cTn id="98" dur="500" fill="hold"/>
                                        <p:tgtEl>
                                          <p:spTgt spid="63"/>
                                        </p:tgtEl>
                                        <p:attrNameLst>
                                          <p:attrName>ppt_x</p:attrName>
                                        </p:attrNameLst>
                                      </p:cBhvr>
                                      <p:tavLst>
                                        <p:tav tm="0">
                                          <p:val>
                                            <p:strVal val="#ppt_x"/>
                                          </p:val>
                                        </p:tav>
                                        <p:tav tm="100000">
                                          <p:val>
                                            <p:strVal val="#ppt_x"/>
                                          </p:val>
                                        </p:tav>
                                      </p:tavLst>
                                    </p:anim>
                                    <p:anim calcmode="lin" valueType="num">
                                      <p:cBhvr additive="base">
                                        <p:cTn id="99" dur="500" fill="hold"/>
                                        <p:tgtEl>
                                          <p:spTgt spid="63"/>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500" fill="hold"/>
                                        <p:tgtEl>
                                          <p:spTgt spid="19"/>
                                        </p:tgtEl>
                                        <p:attrNameLst>
                                          <p:attrName>ppt_x</p:attrName>
                                        </p:attrNameLst>
                                      </p:cBhvr>
                                      <p:tavLst>
                                        <p:tav tm="0">
                                          <p:val>
                                            <p:strVal val="#ppt_x"/>
                                          </p:val>
                                        </p:tav>
                                        <p:tav tm="100000">
                                          <p:val>
                                            <p:strVal val="#ppt_x"/>
                                          </p:val>
                                        </p:tav>
                                      </p:tavLst>
                                    </p:anim>
                                    <p:anim calcmode="lin" valueType="num">
                                      <p:cBhvr additive="base">
                                        <p:cTn id="103" dur="500" fill="hold"/>
                                        <p:tgtEl>
                                          <p:spTgt spid="19"/>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 calcmode="lin" valueType="num">
                                      <p:cBhvr additive="base">
                                        <p:cTn id="106" dur="500" fill="hold"/>
                                        <p:tgtEl>
                                          <p:spTgt spid="16"/>
                                        </p:tgtEl>
                                        <p:attrNameLst>
                                          <p:attrName>ppt_x</p:attrName>
                                        </p:attrNameLst>
                                      </p:cBhvr>
                                      <p:tavLst>
                                        <p:tav tm="0">
                                          <p:val>
                                            <p:strVal val="#ppt_x"/>
                                          </p:val>
                                        </p:tav>
                                        <p:tav tm="100000">
                                          <p:val>
                                            <p:strVal val="#ppt_x"/>
                                          </p:val>
                                        </p:tav>
                                      </p:tavLst>
                                    </p:anim>
                                    <p:anim calcmode="lin" valueType="num">
                                      <p:cBhvr additive="base">
                                        <p:cTn id="107" dur="500" fill="hold"/>
                                        <p:tgtEl>
                                          <p:spTgt spid="16"/>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7"/>
                                        </p:tgtEl>
                                        <p:attrNameLst>
                                          <p:attrName>style.visibility</p:attrName>
                                        </p:attrNameLst>
                                      </p:cBhvr>
                                      <p:to>
                                        <p:strVal val="visible"/>
                                      </p:to>
                                    </p:set>
                                    <p:anim calcmode="lin" valueType="num">
                                      <p:cBhvr additive="base">
                                        <p:cTn id="110" dur="500" fill="hold"/>
                                        <p:tgtEl>
                                          <p:spTgt spid="17"/>
                                        </p:tgtEl>
                                        <p:attrNameLst>
                                          <p:attrName>ppt_x</p:attrName>
                                        </p:attrNameLst>
                                      </p:cBhvr>
                                      <p:tavLst>
                                        <p:tav tm="0">
                                          <p:val>
                                            <p:strVal val="#ppt_x"/>
                                          </p:val>
                                        </p:tav>
                                        <p:tav tm="100000">
                                          <p:val>
                                            <p:strVal val="#ppt_x"/>
                                          </p:val>
                                        </p:tav>
                                      </p:tavLst>
                                    </p:anim>
                                    <p:anim calcmode="lin" valueType="num">
                                      <p:cBhvr additive="base">
                                        <p:cTn id="11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1" grpId="0" animBg="1"/>
      <p:bldP spid="42" grpId="0" animBg="1"/>
      <p:bldP spid="47" grpId="0" animBg="1"/>
      <p:bldP spid="48" grpId="0" animBg="1"/>
      <p:bldP spid="53" grpId="0" animBg="1"/>
      <p:bldP spid="54" grpId="0" animBg="1"/>
      <p:bldP spid="55" grpId="0"/>
      <p:bldP spid="56" grpId="0"/>
      <p:bldP spid="57" grpId="0"/>
      <p:bldP spid="58" grpId="0"/>
      <p:bldP spid="59" grpId="0"/>
      <p:bldP spid="60" grpId="0"/>
      <p:bldP spid="66" grpId="0" animBg="1"/>
      <p:bldP spid="17" grpId="0"/>
      <p:bldP spid="3" grpId="0"/>
      <p:bldP spid="8" grpId="0" animBg="1"/>
      <p:bldP spid="6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800FEEA-C196-54F6-6ED2-11ECD096A5C4}"/>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149248" y="227418"/>
            <a:ext cx="110232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7" name="TextBox 6">
            <a:extLst>
              <a:ext uri="{FF2B5EF4-FFF2-40B4-BE49-F238E27FC236}">
                <a16:creationId xmlns:a16="http://schemas.microsoft.com/office/drawing/2014/main" id="{6F7D66D3-D738-46E1-9E77-E13381CEF5ED}"/>
              </a:ext>
            </a:extLst>
          </p:cNvPr>
          <p:cNvSpPr txBox="1"/>
          <p:nvPr/>
        </p:nvSpPr>
        <p:spPr>
          <a:xfrm>
            <a:off x="122919" y="1188738"/>
            <a:ext cx="5054108" cy="1938992"/>
          </a:xfrm>
          <a:prstGeom prst="rect">
            <a:avLst/>
          </a:prstGeom>
        </p:spPr>
        <p:txBody>
          <a:bodyPr vert="horz" lIns="91440" tIns="45720" rIns="91440" bIns="45720" rtlCol="0">
            <a:normAutofit/>
          </a:bodyPr>
          <a:lstStyle>
            <a:defPPr marR="0" lvl="0" algn="l" rtl="0">
              <a:lnSpc>
                <a:spcPct val="100000"/>
              </a:lnSpc>
              <a:spcBef>
                <a:spcPts val="0"/>
              </a:spcBef>
              <a:spcAft>
                <a:spcPts val="0"/>
              </a:spcAft>
              <a:defRPr/>
            </a:defPPr>
            <a:lvl1pPr marL="285750" indent="-285750">
              <a:lnSpc>
                <a:spcPct val="90000"/>
              </a:lnSpc>
              <a:spcBef>
                <a:spcPts val="1000"/>
              </a:spcBef>
              <a:buFont typeface="Arial" panose="020B0604020202020204" pitchFamily="34" charset="0"/>
              <a:buChar char="•"/>
              <a:defRPr sz="1600">
                <a:latin typeface="Montserrat" charset="0"/>
                <a:ea typeface="Montserrat" charset="0"/>
                <a:cs typeface="Montserrat"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CA" dirty="0"/>
              <a:t>Now let’s build another tree with the new residuals from the new predictions.</a:t>
            </a:r>
          </a:p>
          <a:p>
            <a:endParaRPr lang="en-CA" dirty="0"/>
          </a:p>
          <a:p>
            <a:endParaRPr lang="en-CA" dirty="0"/>
          </a:p>
          <a:p>
            <a:endParaRPr lang="en-US" dirty="0"/>
          </a:p>
          <a:p>
            <a:endParaRPr lang="en-CA" dirty="0"/>
          </a:p>
        </p:txBody>
      </p:sp>
      <p:graphicFrame>
        <p:nvGraphicFramePr>
          <p:cNvPr id="62" name="Table 8">
            <a:extLst>
              <a:ext uri="{FF2B5EF4-FFF2-40B4-BE49-F238E27FC236}">
                <a16:creationId xmlns:a16="http://schemas.microsoft.com/office/drawing/2014/main" id="{F1F80865-3DE1-408F-96AE-36B7840D4667}"/>
              </a:ext>
            </a:extLst>
          </p:cNvPr>
          <p:cNvGraphicFramePr>
            <a:graphicFrameLocks noGrp="1"/>
          </p:cNvGraphicFramePr>
          <p:nvPr>
            <p:extLst>
              <p:ext uri="{D42A27DB-BD31-4B8C-83A1-F6EECF244321}">
                <p14:modId xmlns:p14="http://schemas.microsoft.com/office/powerpoint/2010/main" val="3170939136"/>
              </p:ext>
            </p:extLst>
          </p:nvPr>
        </p:nvGraphicFramePr>
        <p:xfrm>
          <a:off x="336734" y="3957320"/>
          <a:ext cx="5384800" cy="2595880"/>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777725250"/>
                    </a:ext>
                  </a:extLst>
                </a:gridCol>
                <a:gridCol w="1346200">
                  <a:extLst>
                    <a:ext uri="{9D8B030D-6E8A-4147-A177-3AD203B41FA5}">
                      <a16:colId xmlns:a16="http://schemas.microsoft.com/office/drawing/2014/main" val="3646554055"/>
                    </a:ext>
                  </a:extLst>
                </a:gridCol>
                <a:gridCol w="1346200">
                  <a:extLst>
                    <a:ext uri="{9D8B030D-6E8A-4147-A177-3AD203B41FA5}">
                      <a16:colId xmlns:a16="http://schemas.microsoft.com/office/drawing/2014/main" val="470433922"/>
                    </a:ext>
                  </a:extLst>
                </a:gridCol>
                <a:gridCol w="1346200">
                  <a:extLst>
                    <a:ext uri="{9D8B030D-6E8A-4147-A177-3AD203B41FA5}">
                      <a16:colId xmlns:a16="http://schemas.microsoft.com/office/drawing/2014/main" val="1485391135"/>
                    </a:ext>
                  </a:extLst>
                </a:gridCol>
              </a:tblGrid>
              <a:tr h="370840">
                <a:tc>
                  <a:txBody>
                    <a:bodyPr/>
                    <a:lstStyle/>
                    <a:p>
                      <a:r>
                        <a:rPr lang="en-CA" dirty="0"/>
                        <a:t>Height</a:t>
                      </a:r>
                      <a:endParaRPr lang="en-US" dirty="0"/>
                    </a:p>
                  </a:txBody>
                  <a:tcPr/>
                </a:tc>
                <a:tc>
                  <a:txBody>
                    <a:bodyPr/>
                    <a:lstStyle/>
                    <a:p>
                      <a:r>
                        <a:rPr lang="en-CA" dirty="0"/>
                        <a:t>Color</a:t>
                      </a:r>
                      <a:endParaRPr lang="en-US" dirty="0"/>
                    </a:p>
                  </a:txBody>
                  <a:tcPr/>
                </a:tc>
                <a:tc>
                  <a:txBody>
                    <a:bodyPr/>
                    <a:lstStyle/>
                    <a:p>
                      <a:r>
                        <a:rPr lang="en-CA" dirty="0"/>
                        <a:t>Gender</a:t>
                      </a:r>
                      <a:endParaRPr lang="en-US" dirty="0"/>
                    </a:p>
                  </a:txBody>
                  <a:tcPr/>
                </a:tc>
                <a:tc>
                  <a:txBody>
                    <a:bodyPr/>
                    <a:lstStyle/>
                    <a:p>
                      <a:r>
                        <a:rPr lang="en-CA" dirty="0"/>
                        <a:t>Weight (Kg)</a:t>
                      </a:r>
                      <a:endParaRPr lang="en-US" dirty="0"/>
                    </a:p>
                  </a:txBody>
                  <a:tcPr/>
                </a:tc>
                <a:extLst>
                  <a:ext uri="{0D108BD9-81ED-4DB2-BD59-A6C34878D82A}">
                    <a16:rowId xmlns:a16="http://schemas.microsoft.com/office/drawing/2014/main" val="225547324"/>
                  </a:ext>
                </a:extLst>
              </a:tr>
              <a:tr h="370840">
                <a:tc>
                  <a:txBody>
                    <a:bodyPr/>
                    <a:lstStyle/>
                    <a:p>
                      <a:r>
                        <a:rPr lang="en-CA" dirty="0"/>
                        <a:t>1.6</a:t>
                      </a:r>
                      <a:endParaRPr lang="en-US" dirty="0"/>
                    </a:p>
                  </a:txBody>
                  <a:tcPr/>
                </a:tc>
                <a:tc>
                  <a:txBody>
                    <a:bodyPr/>
                    <a:lstStyle/>
                    <a:p>
                      <a:r>
                        <a:rPr lang="en-CA" dirty="0"/>
                        <a:t>Blue</a:t>
                      </a:r>
                      <a:endParaRPr lang="en-US" dirty="0"/>
                    </a:p>
                  </a:txBody>
                  <a:tcPr/>
                </a:tc>
                <a:tc>
                  <a:txBody>
                    <a:bodyPr/>
                    <a:lstStyle/>
                    <a:p>
                      <a:r>
                        <a:rPr lang="en-CA" dirty="0"/>
                        <a:t>Male</a:t>
                      </a:r>
                      <a:endParaRPr lang="en-US" dirty="0"/>
                    </a:p>
                  </a:txBody>
                  <a:tcPr/>
                </a:tc>
                <a:tc>
                  <a:txBody>
                    <a:bodyPr/>
                    <a:lstStyle/>
                    <a:p>
                      <a:r>
                        <a:rPr lang="en-CA" dirty="0"/>
                        <a:t>88</a:t>
                      </a:r>
                      <a:endParaRPr lang="en-US" dirty="0"/>
                    </a:p>
                  </a:txBody>
                  <a:tcPr/>
                </a:tc>
                <a:extLst>
                  <a:ext uri="{0D108BD9-81ED-4DB2-BD59-A6C34878D82A}">
                    <a16:rowId xmlns:a16="http://schemas.microsoft.com/office/drawing/2014/main" val="4233836156"/>
                  </a:ext>
                </a:extLst>
              </a:tr>
              <a:tr h="370840">
                <a:tc>
                  <a:txBody>
                    <a:bodyPr/>
                    <a:lstStyle/>
                    <a:p>
                      <a:r>
                        <a:rPr lang="en-CA" dirty="0"/>
                        <a:t>1.6</a:t>
                      </a:r>
                      <a:endParaRPr lang="en-US" dirty="0"/>
                    </a:p>
                  </a:txBody>
                  <a:tcPr/>
                </a:tc>
                <a:tc>
                  <a:txBody>
                    <a:bodyPr/>
                    <a:lstStyle/>
                    <a:p>
                      <a:r>
                        <a:rPr lang="en-CA" dirty="0"/>
                        <a:t>Green</a:t>
                      </a:r>
                      <a:endParaRPr lang="en-US" dirty="0"/>
                    </a:p>
                  </a:txBody>
                  <a:tcPr/>
                </a:tc>
                <a:tc>
                  <a:txBody>
                    <a:bodyPr/>
                    <a:lstStyle/>
                    <a:p>
                      <a:r>
                        <a:rPr lang="en-CA" b="0" dirty="0"/>
                        <a:t>Female</a:t>
                      </a:r>
                      <a:endParaRPr lang="en-US" b="0" dirty="0"/>
                    </a:p>
                  </a:txBody>
                  <a:tcPr/>
                </a:tc>
                <a:tc>
                  <a:txBody>
                    <a:bodyPr/>
                    <a:lstStyle/>
                    <a:p>
                      <a:r>
                        <a:rPr lang="en-CA" dirty="0"/>
                        <a:t>76</a:t>
                      </a:r>
                      <a:endParaRPr lang="en-US" dirty="0"/>
                    </a:p>
                  </a:txBody>
                  <a:tcPr/>
                </a:tc>
                <a:extLst>
                  <a:ext uri="{0D108BD9-81ED-4DB2-BD59-A6C34878D82A}">
                    <a16:rowId xmlns:a16="http://schemas.microsoft.com/office/drawing/2014/main" val="2028045096"/>
                  </a:ext>
                </a:extLst>
              </a:tr>
              <a:tr h="370840">
                <a:tc>
                  <a:txBody>
                    <a:bodyPr/>
                    <a:lstStyle/>
                    <a:p>
                      <a:r>
                        <a:rPr lang="en-CA" dirty="0"/>
                        <a:t>1.5</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56</a:t>
                      </a:r>
                      <a:endParaRPr lang="en-US" dirty="0"/>
                    </a:p>
                  </a:txBody>
                  <a:tcPr/>
                </a:tc>
                <a:extLst>
                  <a:ext uri="{0D108BD9-81ED-4DB2-BD59-A6C34878D82A}">
                    <a16:rowId xmlns:a16="http://schemas.microsoft.com/office/drawing/2014/main" val="90805225"/>
                  </a:ext>
                </a:extLst>
              </a:tr>
              <a:tr h="370840">
                <a:tc>
                  <a:txBody>
                    <a:bodyPr/>
                    <a:lstStyle/>
                    <a:p>
                      <a:r>
                        <a:rPr lang="en-CA" dirty="0"/>
                        <a:t>1.8</a:t>
                      </a:r>
                      <a:endParaRPr lang="en-US" dirty="0"/>
                    </a:p>
                  </a:txBody>
                  <a:tcPr/>
                </a:tc>
                <a:tc>
                  <a:txBody>
                    <a:bodyPr/>
                    <a:lstStyle/>
                    <a:p>
                      <a:r>
                        <a:rPr lang="en-CA" dirty="0"/>
                        <a:t>Red</a:t>
                      </a:r>
                      <a:endParaRPr lang="en-US" dirty="0"/>
                    </a:p>
                  </a:txBody>
                  <a:tcPr/>
                </a:tc>
                <a:tc>
                  <a:txBody>
                    <a:bodyPr/>
                    <a:lstStyle/>
                    <a:p>
                      <a:r>
                        <a:rPr lang="en-CA" dirty="0"/>
                        <a:t>Male</a:t>
                      </a:r>
                      <a:endParaRPr lang="en-US" dirty="0"/>
                    </a:p>
                  </a:txBody>
                  <a:tcPr/>
                </a:tc>
                <a:tc>
                  <a:txBody>
                    <a:bodyPr/>
                    <a:lstStyle/>
                    <a:p>
                      <a:r>
                        <a:rPr lang="en-CA" dirty="0"/>
                        <a:t>73</a:t>
                      </a:r>
                      <a:endParaRPr lang="en-US" dirty="0"/>
                    </a:p>
                  </a:txBody>
                  <a:tcPr/>
                </a:tc>
                <a:extLst>
                  <a:ext uri="{0D108BD9-81ED-4DB2-BD59-A6C34878D82A}">
                    <a16:rowId xmlns:a16="http://schemas.microsoft.com/office/drawing/2014/main" val="2716090376"/>
                  </a:ext>
                </a:extLst>
              </a:tr>
              <a:tr h="370840">
                <a:tc>
                  <a:txBody>
                    <a:bodyPr/>
                    <a:lstStyle/>
                    <a:p>
                      <a:r>
                        <a:rPr lang="en-CA" dirty="0"/>
                        <a:t>1.5</a:t>
                      </a:r>
                      <a:endParaRPr lang="en-US" dirty="0"/>
                    </a:p>
                  </a:txBody>
                  <a:tcPr/>
                </a:tc>
                <a:tc>
                  <a:txBody>
                    <a:bodyPr/>
                    <a:lstStyle/>
                    <a:p>
                      <a:r>
                        <a:rPr lang="en-CA" dirty="0"/>
                        <a:t>Green</a:t>
                      </a:r>
                      <a:endParaRPr lang="en-US" dirty="0"/>
                    </a:p>
                  </a:txBody>
                  <a:tcPr/>
                </a:tc>
                <a:tc>
                  <a:txBody>
                    <a:bodyPr/>
                    <a:lstStyle/>
                    <a:p>
                      <a:r>
                        <a:rPr lang="en-CA" dirty="0"/>
                        <a:t>Male</a:t>
                      </a:r>
                      <a:endParaRPr lang="en-US" dirty="0"/>
                    </a:p>
                  </a:txBody>
                  <a:tcPr/>
                </a:tc>
                <a:tc>
                  <a:txBody>
                    <a:bodyPr/>
                    <a:lstStyle/>
                    <a:p>
                      <a:r>
                        <a:rPr lang="en-CA" dirty="0"/>
                        <a:t>77</a:t>
                      </a:r>
                      <a:endParaRPr lang="en-US" dirty="0"/>
                    </a:p>
                  </a:txBody>
                  <a:tcPr/>
                </a:tc>
                <a:extLst>
                  <a:ext uri="{0D108BD9-81ED-4DB2-BD59-A6C34878D82A}">
                    <a16:rowId xmlns:a16="http://schemas.microsoft.com/office/drawing/2014/main" val="631778151"/>
                  </a:ext>
                </a:extLst>
              </a:tr>
              <a:tr h="370840">
                <a:tc>
                  <a:txBody>
                    <a:bodyPr/>
                    <a:lstStyle/>
                    <a:p>
                      <a:r>
                        <a:rPr lang="en-CA" dirty="0"/>
                        <a:t>1.4</a:t>
                      </a:r>
                      <a:endParaRPr lang="en-US" dirty="0"/>
                    </a:p>
                  </a:txBody>
                  <a:tcPr/>
                </a:tc>
                <a:tc>
                  <a:txBody>
                    <a:bodyPr/>
                    <a:lstStyle/>
                    <a:p>
                      <a:r>
                        <a:rPr lang="en-CA" dirty="0"/>
                        <a:t>Blue</a:t>
                      </a:r>
                      <a:endParaRPr lang="en-US" dirty="0"/>
                    </a:p>
                  </a:txBody>
                  <a:tcPr/>
                </a:tc>
                <a:tc>
                  <a:txBody>
                    <a:bodyPr/>
                    <a:lstStyle/>
                    <a:p>
                      <a:r>
                        <a:rPr lang="en-CA" b="0" dirty="0"/>
                        <a:t>Female</a:t>
                      </a:r>
                      <a:endParaRPr lang="en-US" b="0" dirty="0"/>
                    </a:p>
                  </a:txBody>
                  <a:tcPr/>
                </a:tc>
                <a:tc>
                  <a:txBody>
                    <a:bodyPr/>
                    <a:lstStyle/>
                    <a:p>
                      <a:r>
                        <a:rPr lang="en-CA" dirty="0"/>
                        <a:t>57</a:t>
                      </a:r>
                      <a:endParaRPr lang="en-US" dirty="0"/>
                    </a:p>
                  </a:txBody>
                  <a:tcPr/>
                </a:tc>
                <a:extLst>
                  <a:ext uri="{0D108BD9-81ED-4DB2-BD59-A6C34878D82A}">
                    <a16:rowId xmlns:a16="http://schemas.microsoft.com/office/drawing/2014/main" val="3215907717"/>
                  </a:ext>
                </a:extLst>
              </a:tr>
            </a:tbl>
          </a:graphicData>
        </a:graphic>
      </p:graphicFrame>
      <p:sp>
        <p:nvSpPr>
          <p:cNvPr id="63" name="Rectangle 62">
            <a:extLst>
              <a:ext uri="{FF2B5EF4-FFF2-40B4-BE49-F238E27FC236}">
                <a16:creationId xmlns:a16="http://schemas.microsoft.com/office/drawing/2014/main" id="{25E02510-1FD9-4DC9-B8D3-2313CE7E800A}"/>
              </a:ext>
            </a:extLst>
          </p:cNvPr>
          <p:cNvSpPr/>
          <p:nvPr/>
        </p:nvSpPr>
        <p:spPr>
          <a:xfrm>
            <a:off x="4393864" y="3957320"/>
            <a:ext cx="131268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1FA6EDD7-BF34-43E5-A7D9-01C089317DEC}"/>
              </a:ext>
            </a:extLst>
          </p:cNvPr>
          <p:cNvSpPr/>
          <p:nvPr/>
        </p:nvSpPr>
        <p:spPr>
          <a:xfrm>
            <a:off x="336734" y="3957320"/>
            <a:ext cx="4057130" cy="25958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F41A968C-73E1-4F34-BCD8-59D99768F991}"/>
              </a:ext>
            </a:extLst>
          </p:cNvPr>
          <p:cNvGraphicFramePr>
            <a:graphicFrameLocks noGrp="1"/>
          </p:cNvGraphicFramePr>
          <p:nvPr>
            <p:extLst>
              <p:ext uri="{D42A27DB-BD31-4B8C-83A1-F6EECF244321}">
                <p14:modId xmlns:p14="http://schemas.microsoft.com/office/powerpoint/2010/main" val="1207113778"/>
              </p:ext>
            </p:extLst>
          </p:nvPr>
        </p:nvGraphicFramePr>
        <p:xfrm>
          <a:off x="6079543" y="3948369"/>
          <a:ext cx="4057130" cy="2595880"/>
        </p:xfrm>
        <a:graphic>
          <a:graphicData uri="http://schemas.openxmlformats.org/drawingml/2006/table">
            <a:tbl>
              <a:tblPr firstRow="1" bandRow="1">
                <a:tableStyleId>{5C22544A-7EE6-4342-B048-85BDC9FD1C3A}</a:tableStyleId>
              </a:tblPr>
              <a:tblGrid>
                <a:gridCol w="2028565">
                  <a:extLst>
                    <a:ext uri="{9D8B030D-6E8A-4147-A177-3AD203B41FA5}">
                      <a16:colId xmlns:a16="http://schemas.microsoft.com/office/drawing/2014/main" val="1883861568"/>
                    </a:ext>
                  </a:extLst>
                </a:gridCol>
                <a:gridCol w="2028565">
                  <a:extLst>
                    <a:ext uri="{9D8B030D-6E8A-4147-A177-3AD203B41FA5}">
                      <a16:colId xmlns:a16="http://schemas.microsoft.com/office/drawing/2014/main" val="2555877961"/>
                    </a:ext>
                  </a:extLst>
                </a:gridCol>
              </a:tblGrid>
              <a:tr h="370840">
                <a:tc>
                  <a:txBody>
                    <a:bodyPr/>
                    <a:lstStyle/>
                    <a:p>
                      <a:r>
                        <a:rPr lang="en-CA" dirty="0"/>
                        <a:t>New predictions</a:t>
                      </a:r>
                      <a:endParaRPr lang="en-US" dirty="0"/>
                    </a:p>
                  </a:txBody>
                  <a:tcPr/>
                </a:tc>
                <a:tc>
                  <a:txBody>
                    <a:bodyPr/>
                    <a:lstStyle/>
                    <a:p>
                      <a:r>
                        <a:rPr lang="en-CA" dirty="0"/>
                        <a:t>New Residuals</a:t>
                      </a:r>
                      <a:endParaRPr lang="en-US" dirty="0"/>
                    </a:p>
                  </a:txBody>
                  <a:tcPr/>
                </a:tc>
                <a:extLst>
                  <a:ext uri="{0D108BD9-81ED-4DB2-BD59-A6C34878D82A}">
                    <a16:rowId xmlns:a16="http://schemas.microsoft.com/office/drawing/2014/main" val="2189527486"/>
                  </a:ext>
                </a:extLst>
              </a:tr>
              <a:tr h="370840">
                <a:tc>
                  <a:txBody>
                    <a:bodyPr/>
                    <a:lstStyle/>
                    <a:p>
                      <a:pPr algn="ctr"/>
                      <a:r>
                        <a:rPr lang="en-CA" dirty="0"/>
                        <a:t>72.9</a:t>
                      </a:r>
                      <a:endParaRPr lang="en-US" dirty="0"/>
                    </a:p>
                  </a:txBody>
                  <a:tcPr/>
                </a:tc>
                <a:tc>
                  <a:txBody>
                    <a:bodyPr/>
                    <a:lstStyle/>
                    <a:p>
                      <a:pPr algn="ctr"/>
                      <a:r>
                        <a:rPr lang="en-CA" dirty="0"/>
                        <a:t>88-72.9 = 15.1</a:t>
                      </a:r>
                      <a:endParaRPr lang="en-US" dirty="0"/>
                    </a:p>
                  </a:txBody>
                  <a:tcPr/>
                </a:tc>
                <a:extLst>
                  <a:ext uri="{0D108BD9-81ED-4DB2-BD59-A6C34878D82A}">
                    <a16:rowId xmlns:a16="http://schemas.microsoft.com/office/drawing/2014/main" val="1602422220"/>
                  </a:ext>
                </a:extLst>
              </a:tr>
              <a:tr h="370840">
                <a:tc>
                  <a:txBody>
                    <a:bodyPr/>
                    <a:lstStyle/>
                    <a:p>
                      <a:pPr algn="ctr"/>
                      <a:endParaRPr lang="en-US" dirty="0"/>
                    </a:p>
                  </a:txBody>
                  <a:tcPr/>
                </a:tc>
                <a:tc>
                  <a:txBody>
                    <a:bodyPr/>
                    <a:lstStyle/>
                    <a:p>
                      <a:pPr algn="ctr"/>
                      <a:r>
                        <a:rPr lang="en-CA" dirty="0"/>
                        <a:t>4.3</a:t>
                      </a:r>
                      <a:endParaRPr lang="en-US" dirty="0"/>
                    </a:p>
                  </a:txBody>
                  <a:tcPr/>
                </a:tc>
                <a:extLst>
                  <a:ext uri="{0D108BD9-81ED-4DB2-BD59-A6C34878D82A}">
                    <a16:rowId xmlns:a16="http://schemas.microsoft.com/office/drawing/2014/main" val="2108715991"/>
                  </a:ext>
                </a:extLst>
              </a:tr>
              <a:tr h="370840">
                <a:tc>
                  <a:txBody>
                    <a:bodyPr/>
                    <a:lstStyle/>
                    <a:p>
                      <a:pPr algn="ctr"/>
                      <a:endParaRPr lang="en-US" dirty="0"/>
                    </a:p>
                  </a:txBody>
                  <a:tcPr/>
                </a:tc>
                <a:tc>
                  <a:txBody>
                    <a:bodyPr/>
                    <a:lstStyle/>
                    <a:p>
                      <a:pPr algn="ctr"/>
                      <a:r>
                        <a:rPr lang="en-CA" dirty="0"/>
                        <a:t>-13.7</a:t>
                      </a:r>
                      <a:endParaRPr lang="en-US" dirty="0"/>
                    </a:p>
                  </a:txBody>
                  <a:tcPr/>
                </a:tc>
                <a:extLst>
                  <a:ext uri="{0D108BD9-81ED-4DB2-BD59-A6C34878D82A}">
                    <a16:rowId xmlns:a16="http://schemas.microsoft.com/office/drawing/2014/main" val="1392035287"/>
                  </a:ext>
                </a:extLst>
              </a:tr>
              <a:tr h="370840">
                <a:tc>
                  <a:txBody>
                    <a:bodyPr/>
                    <a:lstStyle/>
                    <a:p>
                      <a:pPr algn="ctr"/>
                      <a:endParaRPr lang="en-US" dirty="0"/>
                    </a:p>
                  </a:txBody>
                  <a:tcPr/>
                </a:tc>
                <a:tc>
                  <a:txBody>
                    <a:bodyPr/>
                    <a:lstStyle/>
                    <a:p>
                      <a:pPr algn="ctr"/>
                      <a:r>
                        <a:rPr lang="en-CA" dirty="0"/>
                        <a:t>1.4</a:t>
                      </a:r>
                      <a:endParaRPr lang="en-US" dirty="0"/>
                    </a:p>
                  </a:txBody>
                  <a:tcPr/>
                </a:tc>
                <a:extLst>
                  <a:ext uri="{0D108BD9-81ED-4DB2-BD59-A6C34878D82A}">
                    <a16:rowId xmlns:a16="http://schemas.microsoft.com/office/drawing/2014/main" val="2067679693"/>
                  </a:ext>
                </a:extLst>
              </a:tr>
              <a:tr h="370840">
                <a:tc>
                  <a:txBody>
                    <a:bodyPr/>
                    <a:lstStyle/>
                    <a:p>
                      <a:pPr algn="ctr"/>
                      <a:endParaRPr lang="en-US" dirty="0"/>
                    </a:p>
                  </a:txBody>
                  <a:tcPr/>
                </a:tc>
                <a:tc>
                  <a:txBody>
                    <a:bodyPr/>
                    <a:lstStyle/>
                    <a:p>
                      <a:pPr algn="ctr"/>
                      <a:r>
                        <a:rPr lang="en-CA" dirty="0"/>
                        <a:t>5.4</a:t>
                      </a:r>
                      <a:endParaRPr lang="en-US" dirty="0"/>
                    </a:p>
                  </a:txBody>
                  <a:tcPr/>
                </a:tc>
                <a:extLst>
                  <a:ext uri="{0D108BD9-81ED-4DB2-BD59-A6C34878D82A}">
                    <a16:rowId xmlns:a16="http://schemas.microsoft.com/office/drawing/2014/main" val="355385491"/>
                  </a:ext>
                </a:extLst>
              </a:tr>
              <a:tr h="370840">
                <a:tc>
                  <a:txBody>
                    <a:bodyPr/>
                    <a:lstStyle/>
                    <a:p>
                      <a:pPr algn="ctr"/>
                      <a:endParaRPr lang="en-US" dirty="0"/>
                    </a:p>
                  </a:txBody>
                  <a:tcPr/>
                </a:tc>
                <a:tc>
                  <a:txBody>
                    <a:bodyPr/>
                    <a:lstStyle/>
                    <a:p>
                      <a:pPr algn="ctr"/>
                      <a:r>
                        <a:rPr lang="en-CA" dirty="0"/>
                        <a:t>-12.7</a:t>
                      </a:r>
                      <a:endParaRPr lang="en-US" dirty="0"/>
                    </a:p>
                  </a:txBody>
                  <a:tcPr/>
                </a:tc>
                <a:extLst>
                  <a:ext uri="{0D108BD9-81ED-4DB2-BD59-A6C34878D82A}">
                    <a16:rowId xmlns:a16="http://schemas.microsoft.com/office/drawing/2014/main" val="322727247"/>
                  </a:ext>
                </a:extLst>
              </a:tr>
            </a:tbl>
          </a:graphicData>
        </a:graphic>
      </p:graphicFrame>
      <p:sp>
        <p:nvSpPr>
          <p:cNvPr id="17" name="TextBox 16">
            <a:extLst>
              <a:ext uri="{FF2B5EF4-FFF2-40B4-BE49-F238E27FC236}">
                <a16:creationId xmlns:a16="http://schemas.microsoft.com/office/drawing/2014/main" id="{8224C309-F745-4F40-AB86-2CE7939498F5}"/>
              </a:ext>
            </a:extLst>
          </p:cNvPr>
          <p:cNvSpPr txBox="1"/>
          <p:nvPr/>
        </p:nvSpPr>
        <p:spPr>
          <a:xfrm>
            <a:off x="3812269" y="2900416"/>
            <a:ext cx="2237172" cy="646331"/>
          </a:xfrm>
          <a:prstGeom prst="rect">
            <a:avLst/>
          </a:prstGeom>
          <a:noFill/>
        </p:spPr>
        <p:txBody>
          <a:bodyPr wrap="square" rtlCol="0">
            <a:spAutoFit/>
          </a:bodyPr>
          <a:lstStyle>
            <a:defPPr>
              <a:defRPr lang="en-US"/>
            </a:defPPr>
            <a:lvl1pPr>
              <a:defRPr b="1">
                <a:solidFill>
                  <a:srgbClr val="FF0000"/>
                </a:solidFill>
              </a:defRPr>
            </a:lvl1pPr>
          </a:lstStyle>
          <a:p>
            <a:r>
              <a:rPr lang="en-CA" dirty="0"/>
              <a:t>Predictions = 71.2+ 0.1 * 16.8=72.9</a:t>
            </a:r>
            <a:endParaRPr lang="en-US" dirty="0"/>
          </a:p>
        </p:txBody>
      </p:sp>
      <p:cxnSp>
        <p:nvCxnSpPr>
          <p:cNvPr id="19" name="Connector: Curved 18">
            <a:extLst>
              <a:ext uri="{FF2B5EF4-FFF2-40B4-BE49-F238E27FC236}">
                <a16:creationId xmlns:a16="http://schemas.microsoft.com/office/drawing/2014/main" id="{F48AC53B-AD58-4FAE-849B-A76F862751B8}"/>
              </a:ext>
            </a:extLst>
          </p:cNvPr>
          <p:cNvCxnSpPr>
            <a:cxnSpLocks/>
          </p:cNvCxnSpPr>
          <p:nvPr/>
        </p:nvCxnSpPr>
        <p:spPr>
          <a:xfrm>
            <a:off x="5706544" y="3266267"/>
            <a:ext cx="1908797" cy="1168222"/>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B8060E1E-FACA-4A4C-9116-2BC8146CC18C}"/>
              </a:ext>
            </a:extLst>
          </p:cNvPr>
          <p:cNvGraphicFramePr>
            <a:graphicFrameLocks noGrp="1"/>
          </p:cNvGraphicFramePr>
          <p:nvPr>
            <p:extLst>
              <p:ext uri="{D42A27DB-BD31-4B8C-83A1-F6EECF244321}">
                <p14:modId xmlns:p14="http://schemas.microsoft.com/office/powerpoint/2010/main" val="2953685078"/>
              </p:ext>
            </p:extLst>
          </p:nvPr>
        </p:nvGraphicFramePr>
        <p:xfrm>
          <a:off x="8059521" y="1160251"/>
          <a:ext cx="2068918" cy="2693804"/>
        </p:xfrm>
        <a:graphic>
          <a:graphicData uri="http://schemas.openxmlformats.org/drawingml/2006/table">
            <a:tbl>
              <a:tblPr firstRow="1" bandRow="1">
                <a:tableStyleId>{5C22544A-7EE6-4342-B048-85BDC9FD1C3A}</a:tableStyleId>
              </a:tblPr>
              <a:tblGrid>
                <a:gridCol w="2068918">
                  <a:extLst>
                    <a:ext uri="{9D8B030D-6E8A-4147-A177-3AD203B41FA5}">
                      <a16:colId xmlns:a16="http://schemas.microsoft.com/office/drawing/2014/main" val="226287117"/>
                    </a:ext>
                  </a:extLst>
                </a:gridCol>
              </a:tblGrid>
              <a:tr h="421976">
                <a:tc>
                  <a:txBody>
                    <a:bodyPr/>
                    <a:lstStyle/>
                    <a:p>
                      <a:pPr algn="ctr"/>
                      <a:r>
                        <a:rPr lang="en-CA" dirty="0"/>
                        <a:t>Initial Residuals</a:t>
                      </a:r>
                      <a:endParaRPr lang="en-US" dirty="0"/>
                    </a:p>
                  </a:txBody>
                  <a:tcPr/>
                </a:tc>
                <a:extLst>
                  <a:ext uri="{0D108BD9-81ED-4DB2-BD59-A6C34878D82A}">
                    <a16:rowId xmlns:a16="http://schemas.microsoft.com/office/drawing/2014/main" val="718106567"/>
                  </a:ext>
                </a:extLst>
              </a:tr>
              <a:tr h="343122">
                <a:tc>
                  <a:txBody>
                    <a:bodyPr/>
                    <a:lstStyle/>
                    <a:p>
                      <a:pPr algn="ctr"/>
                      <a:r>
                        <a:rPr lang="en-CA" dirty="0"/>
                        <a:t>16.8</a:t>
                      </a:r>
                      <a:endParaRPr lang="en-US" dirty="0"/>
                    </a:p>
                  </a:txBody>
                  <a:tcPr/>
                </a:tc>
                <a:extLst>
                  <a:ext uri="{0D108BD9-81ED-4DB2-BD59-A6C34878D82A}">
                    <a16:rowId xmlns:a16="http://schemas.microsoft.com/office/drawing/2014/main" val="202088754"/>
                  </a:ext>
                </a:extLst>
              </a:tr>
              <a:tr h="343122">
                <a:tc>
                  <a:txBody>
                    <a:bodyPr/>
                    <a:lstStyle/>
                    <a:p>
                      <a:pPr algn="ctr"/>
                      <a:r>
                        <a:rPr lang="en-CA" dirty="0"/>
                        <a:t>4.8</a:t>
                      </a:r>
                      <a:endParaRPr lang="en-US" dirty="0"/>
                    </a:p>
                  </a:txBody>
                  <a:tcPr/>
                </a:tc>
                <a:extLst>
                  <a:ext uri="{0D108BD9-81ED-4DB2-BD59-A6C34878D82A}">
                    <a16:rowId xmlns:a16="http://schemas.microsoft.com/office/drawing/2014/main" val="2354626402"/>
                  </a:ext>
                </a:extLst>
              </a:tr>
              <a:tr h="443028">
                <a:tc>
                  <a:txBody>
                    <a:bodyPr/>
                    <a:lstStyle/>
                    <a:p>
                      <a:pPr algn="ctr"/>
                      <a:r>
                        <a:rPr lang="en-CA" dirty="0"/>
                        <a:t>-15.2</a:t>
                      </a:r>
                      <a:endParaRPr lang="en-US" dirty="0"/>
                    </a:p>
                  </a:txBody>
                  <a:tcPr/>
                </a:tc>
                <a:extLst>
                  <a:ext uri="{0D108BD9-81ED-4DB2-BD59-A6C34878D82A}">
                    <a16:rowId xmlns:a16="http://schemas.microsoft.com/office/drawing/2014/main" val="2798607099"/>
                  </a:ext>
                </a:extLst>
              </a:tr>
              <a:tr h="343122">
                <a:tc>
                  <a:txBody>
                    <a:bodyPr/>
                    <a:lstStyle/>
                    <a:p>
                      <a:pPr algn="ctr"/>
                      <a:r>
                        <a:rPr lang="en-CA" dirty="0"/>
                        <a:t>1.8</a:t>
                      </a:r>
                      <a:endParaRPr lang="en-US" dirty="0"/>
                    </a:p>
                  </a:txBody>
                  <a:tcPr/>
                </a:tc>
                <a:extLst>
                  <a:ext uri="{0D108BD9-81ED-4DB2-BD59-A6C34878D82A}">
                    <a16:rowId xmlns:a16="http://schemas.microsoft.com/office/drawing/2014/main" val="561564211"/>
                  </a:ext>
                </a:extLst>
              </a:tr>
              <a:tr h="343122">
                <a:tc>
                  <a:txBody>
                    <a:bodyPr/>
                    <a:lstStyle/>
                    <a:p>
                      <a:pPr algn="ctr"/>
                      <a:r>
                        <a:rPr lang="en-CA" dirty="0"/>
                        <a:t>5.8</a:t>
                      </a:r>
                      <a:endParaRPr lang="en-US" dirty="0"/>
                    </a:p>
                  </a:txBody>
                  <a:tcPr/>
                </a:tc>
                <a:extLst>
                  <a:ext uri="{0D108BD9-81ED-4DB2-BD59-A6C34878D82A}">
                    <a16:rowId xmlns:a16="http://schemas.microsoft.com/office/drawing/2014/main" val="4053708003"/>
                  </a:ext>
                </a:extLst>
              </a:tr>
              <a:tr h="343122">
                <a:tc>
                  <a:txBody>
                    <a:bodyPr/>
                    <a:lstStyle/>
                    <a:p>
                      <a:pPr algn="ctr"/>
                      <a:r>
                        <a:rPr lang="en-CA" dirty="0"/>
                        <a:t>-14.2</a:t>
                      </a:r>
                      <a:endParaRPr lang="en-US" dirty="0"/>
                    </a:p>
                  </a:txBody>
                  <a:tcPr/>
                </a:tc>
                <a:extLst>
                  <a:ext uri="{0D108BD9-81ED-4DB2-BD59-A6C34878D82A}">
                    <a16:rowId xmlns:a16="http://schemas.microsoft.com/office/drawing/2014/main" val="3919003530"/>
                  </a:ext>
                </a:extLst>
              </a:tr>
            </a:tbl>
          </a:graphicData>
        </a:graphic>
      </p:graphicFrame>
      <p:sp>
        <p:nvSpPr>
          <p:cNvPr id="38" name="TextBox 37">
            <a:extLst>
              <a:ext uri="{FF2B5EF4-FFF2-40B4-BE49-F238E27FC236}">
                <a16:creationId xmlns:a16="http://schemas.microsoft.com/office/drawing/2014/main" id="{21B6D237-095B-4569-8E77-F75086D6BE52}"/>
              </a:ext>
            </a:extLst>
          </p:cNvPr>
          <p:cNvSpPr txBox="1"/>
          <p:nvPr/>
        </p:nvSpPr>
        <p:spPr>
          <a:xfrm>
            <a:off x="4990683" y="1515626"/>
            <a:ext cx="2237172" cy="923330"/>
          </a:xfrm>
          <a:prstGeom prst="rect">
            <a:avLst/>
          </a:prstGeom>
          <a:noFill/>
        </p:spPr>
        <p:txBody>
          <a:bodyPr wrap="square" rtlCol="0">
            <a:spAutoFit/>
          </a:bodyPr>
          <a:lstStyle/>
          <a:p>
            <a:r>
              <a:rPr lang="en-CA" b="1" dirty="0">
                <a:solidFill>
                  <a:srgbClr val="FF0000"/>
                </a:solidFill>
              </a:rPr>
              <a:t>RECALL THAT THESE ARE THE INITIAL RESIDUALS </a:t>
            </a:r>
            <a:endParaRPr lang="en-US" b="1" dirty="0">
              <a:solidFill>
                <a:srgbClr val="FF0000"/>
              </a:solidFill>
            </a:endParaRPr>
          </a:p>
        </p:txBody>
      </p:sp>
      <p:cxnSp>
        <p:nvCxnSpPr>
          <p:cNvPr id="49" name="Connector: Curved 48">
            <a:extLst>
              <a:ext uri="{FF2B5EF4-FFF2-40B4-BE49-F238E27FC236}">
                <a16:creationId xmlns:a16="http://schemas.microsoft.com/office/drawing/2014/main" id="{C3CDDD8B-5F05-411E-82C2-5EA48198B8D3}"/>
              </a:ext>
            </a:extLst>
          </p:cNvPr>
          <p:cNvCxnSpPr>
            <a:cxnSpLocks/>
          </p:cNvCxnSpPr>
          <p:nvPr/>
        </p:nvCxnSpPr>
        <p:spPr>
          <a:xfrm flipV="1">
            <a:off x="6781800" y="1712087"/>
            <a:ext cx="1277720" cy="294767"/>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Arrow: Curved Left 13">
            <a:extLst>
              <a:ext uri="{FF2B5EF4-FFF2-40B4-BE49-F238E27FC236}">
                <a16:creationId xmlns:a16="http://schemas.microsoft.com/office/drawing/2014/main" id="{72C9BA46-FDED-44EF-9D25-EA53DA4453D6}"/>
              </a:ext>
            </a:extLst>
          </p:cNvPr>
          <p:cNvSpPr/>
          <p:nvPr/>
        </p:nvSpPr>
        <p:spPr>
          <a:xfrm>
            <a:off x="10174092" y="2197451"/>
            <a:ext cx="762748" cy="350528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TextBox 49">
            <a:extLst>
              <a:ext uri="{FF2B5EF4-FFF2-40B4-BE49-F238E27FC236}">
                <a16:creationId xmlns:a16="http://schemas.microsoft.com/office/drawing/2014/main" id="{28F6B5A8-F9F3-46B7-AD8B-20F7D8D2E3D3}"/>
              </a:ext>
            </a:extLst>
          </p:cNvPr>
          <p:cNvSpPr txBox="1"/>
          <p:nvPr/>
        </p:nvSpPr>
        <p:spPr>
          <a:xfrm>
            <a:off x="10955280" y="3486704"/>
            <a:ext cx="1394001" cy="923330"/>
          </a:xfrm>
          <a:prstGeom prst="rect">
            <a:avLst/>
          </a:prstGeom>
          <a:noFill/>
        </p:spPr>
        <p:txBody>
          <a:bodyPr wrap="square" rtlCol="0">
            <a:spAutoFit/>
          </a:bodyPr>
          <a:lstStyle/>
          <a:p>
            <a:r>
              <a:rPr lang="en-CA" b="1" dirty="0">
                <a:solidFill>
                  <a:srgbClr val="FF0000"/>
                </a:solidFill>
              </a:rPr>
              <a:t>RESIDUALS HAVE GONE DOWN!</a:t>
            </a:r>
            <a:endParaRPr lang="en-US" b="1" dirty="0">
              <a:solidFill>
                <a:srgbClr val="FF0000"/>
              </a:solidFill>
            </a:endParaRPr>
          </a:p>
        </p:txBody>
      </p:sp>
    </p:spTree>
    <p:extLst>
      <p:ext uri="{BB962C8B-B14F-4D97-AF65-F5344CB8AC3E}">
        <p14:creationId xmlns:p14="http://schemas.microsoft.com/office/powerpoint/2010/main" val="3579998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289BDB14-0158-FDB0-37BE-7D528C83839D}"/>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244828" y="246227"/>
            <a:ext cx="116328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GRADIENT BOOSTING ALGORITHM</a:t>
            </a:r>
          </a:p>
        </p:txBody>
      </p:sp>
      <p:sp>
        <p:nvSpPr>
          <p:cNvPr id="18" name="Rectangle: Rounded Corners 17">
            <a:extLst>
              <a:ext uri="{FF2B5EF4-FFF2-40B4-BE49-F238E27FC236}">
                <a16:creationId xmlns:a16="http://schemas.microsoft.com/office/drawing/2014/main" id="{ED4862A6-7CAF-4749-8D49-578D591D73F2}"/>
              </a:ext>
            </a:extLst>
          </p:cNvPr>
          <p:cNvSpPr/>
          <p:nvPr/>
        </p:nvSpPr>
        <p:spPr>
          <a:xfrm>
            <a:off x="7263612" y="1133925"/>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20" name="Straight Arrow Connector 19">
            <a:extLst>
              <a:ext uri="{FF2B5EF4-FFF2-40B4-BE49-F238E27FC236}">
                <a16:creationId xmlns:a16="http://schemas.microsoft.com/office/drawing/2014/main" id="{37254D08-A56B-43E4-AE25-96264F1F831B}"/>
              </a:ext>
            </a:extLst>
          </p:cNvPr>
          <p:cNvCxnSpPr>
            <a:cxnSpLocks/>
            <a:stCxn id="18" idx="2"/>
            <a:endCxn id="22" idx="0"/>
          </p:cNvCxnSpPr>
          <p:nvPr/>
        </p:nvCxnSpPr>
        <p:spPr>
          <a:xfrm flipH="1">
            <a:off x="7104029" y="1483120"/>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822911-0736-4B47-8D72-A884BEA31E0F}"/>
              </a:ext>
            </a:extLst>
          </p:cNvPr>
          <p:cNvCxnSpPr>
            <a:cxnSpLocks/>
            <a:stCxn id="18" idx="2"/>
            <a:endCxn id="23" idx="0"/>
          </p:cNvCxnSpPr>
          <p:nvPr/>
        </p:nvCxnSpPr>
        <p:spPr>
          <a:xfrm>
            <a:off x="7793505" y="1483120"/>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3456E2C5-ECAB-477F-870E-EB1D6E2DEE7B}"/>
              </a:ext>
            </a:extLst>
          </p:cNvPr>
          <p:cNvSpPr/>
          <p:nvPr/>
        </p:nvSpPr>
        <p:spPr>
          <a:xfrm>
            <a:off x="6480896" y="1824721"/>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23" name="Rectangle: Rounded Corners 22">
            <a:extLst>
              <a:ext uri="{FF2B5EF4-FFF2-40B4-BE49-F238E27FC236}">
                <a16:creationId xmlns:a16="http://schemas.microsoft.com/office/drawing/2014/main" id="{B07264C3-7293-47FF-82AA-E828C325B96D}"/>
              </a:ext>
            </a:extLst>
          </p:cNvPr>
          <p:cNvSpPr/>
          <p:nvPr/>
        </p:nvSpPr>
        <p:spPr>
          <a:xfrm>
            <a:off x="7964209" y="1824721"/>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24" name="Straight Arrow Connector 23">
            <a:extLst>
              <a:ext uri="{FF2B5EF4-FFF2-40B4-BE49-F238E27FC236}">
                <a16:creationId xmlns:a16="http://schemas.microsoft.com/office/drawing/2014/main" id="{799780D8-1614-4F3E-9B77-232089AA51CA}"/>
              </a:ext>
            </a:extLst>
          </p:cNvPr>
          <p:cNvCxnSpPr>
            <a:cxnSpLocks/>
          </p:cNvCxnSpPr>
          <p:nvPr/>
        </p:nvCxnSpPr>
        <p:spPr>
          <a:xfrm flipH="1">
            <a:off x="8151691" y="2176400"/>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0ADE5B-2F01-44D5-A7E6-3BECB0A9C0C1}"/>
              </a:ext>
            </a:extLst>
          </p:cNvPr>
          <p:cNvCxnSpPr>
            <a:cxnSpLocks/>
          </p:cNvCxnSpPr>
          <p:nvPr/>
        </p:nvCxnSpPr>
        <p:spPr>
          <a:xfrm>
            <a:off x="8576221" y="2176400"/>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FB43CD-73C5-4B89-B05C-93952509D95B}"/>
              </a:ext>
            </a:extLst>
          </p:cNvPr>
          <p:cNvCxnSpPr>
            <a:cxnSpLocks/>
            <a:endCxn id="28" idx="0"/>
          </p:cNvCxnSpPr>
          <p:nvPr/>
        </p:nvCxnSpPr>
        <p:spPr>
          <a:xfrm flipH="1">
            <a:off x="6419426" y="2176400"/>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7DD7A49-38D7-4425-A162-E1BA1762A890}"/>
              </a:ext>
            </a:extLst>
          </p:cNvPr>
          <p:cNvCxnSpPr>
            <a:cxnSpLocks/>
            <a:endCxn id="29" idx="0"/>
          </p:cNvCxnSpPr>
          <p:nvPr/>
        </p:nvCxnSpPr>
        <p:spPr>
          <a:xfrm>
            <a:off x="6843956" y="2176400"/>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C5B37046-FE7E-471E-B6E6-656DDA00BBA2}"/>
              </a:ext>
            </a:extLst>
          </p:cNvPr>
          <p:cNvSpPr/>
          <p:nvPr/>
        </p:nvSpPr>
        <p:spPr>
          <a:xfrm>
            <a:off x="6061239" y="2518002"/>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rgbClr val="FF0000"/>
                </a:solidFill>
              </a:rPr>
              <a:t>-14.7</a:t>
            </a:r>
            <a:endParaRPr lang="en-US" sz="1400" dirty="0">
              <a:solidFill>
                <a:srgbClr val="FF0000"/>
              </a:solidFill>
            </a:endParaRPr>
          </a:p>
        </p:txBody>
      </p:sp>
      <p:sp>
        <p:nvSpPr>
          <p:cNvPr id="29" name="Rectangle: Rounded Corners 28">
            <a:extLst>
              <a:ext uri="{FF2B5EF4-FFF2-40B4-BE49-F238E27FC236}">
                <a16:creationId xmlns:a16="http://schemas.microsoft.com/office/drawing/2014/main" id="{65BD9D4B-8EEC-4CA6-B348-6A5E0C63144C}"/>
              </a:ext>
            </a:extLst>
          </p:cNvPr>
          <p:cNvSpPr/>
          <p:nvPr/>
        </p:nvSpPr>
        <p:spPr>
          <a:xfrm>
            <a:off x="7014661" y="2518002"/>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4.8</a:t>
            </a:r>
            <a:endParaRPr lang="en-US" dirty="0">
              <a:solidFill>
                <a:srgbClr val="FF0000"/>
              </a:solidFill>
            </a:endParaRPr>
          </a:p>
        </p:txBody>
      </p:sp>
      <p:sp>
        <p:nvSpPr>
          <p:cNvPr id="30" name="Rectangle: Rounded Corners 29">
            <a:extLst>
              <a:ext uri="{FF2B5EF4-FFF2-40B4-BE49-F238E27FC236}">
                <a16:creationId xmlns:a16="http://schemas.microsoft.com/office/drawing/2014/main" id="{6F738A5D-1F36-4043-B437-CB167106D54C}"/>
              </a:ext>
            </a:extLst>
          </p:cNvPr>
          <p:cNvSpPr/>
          <p:nvPr/>
        </p:nvSpPr>
        <p:spPr>
          <a:xfrm>
            <a:off x="7793504" y="2537165"/>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solidFill>
                  <a:srgbClr val="FF0000"/>
                </a:solidFill>
              </a:rPr>
              <a:t>1.8, 5.8</a:t>
            </a:r>
            <a:endParaRPr lang="en-US" sz="1200" dirty="0">
              <a:solidFill>
                <a:srgbClr val="FF0000"/>
              </a:solidFill>
            </a:endParaRPr>
          </a:p>
        </p:txBody>
      </p:sp>
      <p:sp>
        <p:nvSpPr>
          <p:cNvPr id="31" name="Rectangle: Rounded Corners 30">
            <a:extLst>
              <a:ext uri="{FF2B5EF4-FFF2-40B4-BE49-F238E27FC236}">
                <a16:creationId xmlns:a16="http://schemas.microsoft.com/office/drawing/2014/main" id="{9CA2C4C8-F126-47CE-9221-ACA3F6728738}"/>
              </a:ext>
            </a:extLst>
          </p:cNvPr>
          <p:cNvSpPr/>
          <p:nvPr/>
        </p:nvSpPr>
        <p:spPr>
          <a:xfrm>
            <a:off x="8746926" y="2537165"/>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solidFill>
                  <a:srgbClr val="FF0000"/>
                </a:solidFill>
              </a:rPr>
              <a:t>16.8</a:t>
            </a:r>
            <a:endParaRPr lang="en-US" dirty="0">
              <a:solidFill>
                <a:srgbClr val="FF0000"/>
              </a:solidFill>
            </a:endParaRPr>
          </a:p>
        </p:txBody>
      </p:sp>
      <p:sp>
        <p:nvSpPr>
          <p:cNvPr id="32" name="TextBox 31">
            <a:extLst>
              <a:ext uri="{FF2B5EF4-FFF2-40B4-BE49-F238E27FC236}">
                <a16:creationId xmlns:a16="http://schemas.microsoft.com/office/drawing/2014/main" id="{89FC4D44-EB5E-461F-A899-B09087189F60}"/>
              </a:ext>
            </a:extLst>
          </p:cNvPr>
          <p:cNvSpPr txBox="1"/>
          <p:nvPr/>
        </p:nvSpPr>
        <p:spPr>
          <a:xfrm>
            <a:off x="6326709" y="2158411"/>
            <a:ext cx="296876" cy="369332"/>
          </a:xfrm>
          <a:prstGeom prst="rect">
            <a:avLst/>
          </a:prstGeom>
          <a:noFill/>
        </p:spPr>
        <p:txBody>
          <a:bodyPr wrap="none" rtlCol="0">
            <a:spAutoFit/>
          </a:bodyPr>
          <a:lstStyle/>
          <a:p>
            <a:r>
              <a:rPr lang="en-CA" dirty="0"/>
              <a:t>Y</a:t>
            </a:r>
            <a:endParaRPr lang="en-US" dirty="0"/>
          </a:p>
        </p:txBody>
      </p:sp>
      <p:sp>
        <p:nvSpPr>
          <p:cNvPr id="33" name="TextBox 32">
            <a:extLst>
              <a:ext uri="{FF2B5EF4-FFF2-40B4-BE49-F238E27FC236}">
                <a16:creationId xmlns:a16="http://schemas.microsoft.com/office/drawing/2014/main" id="{23E41B2A-40DA-4EAC-8965-47E29C11B4A1}"/>
              </a:ext>
            </a:extLst>
          </p:cNvPr>
          <p:cNvSpPr txBox="1"/>
          <p:nvPr/>
        </p:nvSpPr>
        <p:spPr>
          <a:xfrm>
            <a:off x="7120358" y="1455101"/>
            <a:ext cx="296876" cy="369332"/>
          </a:xfrm>
          <a:prstGeom prst="rect">
            <a:avLst/>
          </a:prstGeom>
          <a:noFill/>
        </p:spPr>
        <p:txBody>
          <a:bodyPr wrap="none" rtlCol="0">
            <a:spAutoFit/>
          </a:bodyPr>
          <a:lstStyle/>
          <a:p>
            <a:r>
              <a:rPr lang="en-CA" dirty="0"/>
              <a:t>Y</a:t>
            </a:r>
            <a:endParaRPr lang="en-US" dirty="0"/>
          </a:p>
        </p:txBody>
      </p:sp>
      <p:sp>
        <p:nvSpPr>
          <p:cNvPr id="34" name="TextBox 33">
            <a:extLst>
              <a:ext uri="{FF2B5EF4-FFF2-40B4-BE49-F238E27FC236}">
                <a16:creationId xmlns:a16="http://schemas.microsoft.com/office/drawing/2014/main" id="{F2604D73-301A-4D89-827A-879312A52754}"/>
              </a:ext>
            </a:extLst>
          </p:cNvPr>
          <p:cNvSpPr txBox="1"/>
          <p:nvPr/>
        </p:nvSpPr>
        <p:spPr>
          <a:xfrm>
            <a:off x="8232890" y="1455101"/>
            <a:ext cx="333746" cy="369332"/>
          </a:xfrm>
          <a:prstGeom prst="rect">
            <a:avLst/>
          </a:prstGeom>
          <a:noFill/>
        </p:spPr>
        <p:txBody>
          <a:bodyPr wrap="none" rtlCol="0">
            <a:spAutoFit/>
          </a:bodyPr>
          <a:lstStyle/>
          <a:p>
            <a:r>
              <a:rPr lang="en-CA" dirty="0"/>
              <a:t>N</a:t>
            </a:r>
            <a:endParaRPr lang="en-US" dirty="0"/>
          </a:p>
        </p:txBody>
      </p:sp>
      <p:sp>
        <p:nvSpPr>
          <p:cNvPr id="35" name="TextBox 34">
            <a:extLst>
              <a:ext uri="{FF2B5EF4-FFF2-40B4-BE49-F238E27FC236}">
                <a16:creationId xmlns:a16="http://schemas.microsoft.com/office/drawing/2014/main" id="{172573F2-FF3C-4212-9107-6C78BC37B6AC}"/>
              </a:ext>
            </a:extLst>
          </p:cNvPr>
          <p:cNvSpPr txBox="1"/>
          <p:nvPr/>
        </p:nvSpPr>
        <p:spPr>
          <a:xfrm>
            <a:off x="8946035" y="2148670"/>
            <a:ext cx="333746" cy="369332"/>
          </a:xfrm>
          <a:prstGeom prst="rect">
            <a:avLst/>
          </a:prstGeom>
          <a:noFill/>
        </p:spPr>
        <p:txBody>
          <a:bodyPr wrap="none" rtlCol="0">
            <a:spAutoFit/>
          </a:bodyPr>
          <a:lstStyle/>
          <a:p>
            <a:r>
              <a:rPr lang="en-CA" dirty="0"/>
              <a:t>N</a:t>
            </a:r>
            <a:endParaRPr lang="en-US" dirty="0"/>
          </a:p>
        </p:txBody>
      </p:sp>
      <p:sp>
        <p:nvSpPr>
          <p:cNvPr id="36" name="TextBox 35">
            <a:extLst>
              <a:ext uri="{FF2B5EF4-FFF2-40B4-BE49-F238E27FC236}">
                <a16:creationId xmlns:a16="http://schemas.microsoft.com/office/drawing/2014/main" id="{AC5FFEA5-7B6E-44E8-A181-0D9F42C412D0}"/>
              </a:ext>
            </a:extLst>
          </p:cNvPr>
          <p:cNvSpPr txBox="1"/>
          <p:nvPr/>
        </p:nvSpPr>
        <p:spPr>
          <a:xfrm>
            <a:off x="7162527" y="2130952"/>
            <a:ext cx="333746" cy="369332"/>
          </a:xfrm>
          <a:prstGeom prst="rect">
            <a:avLst/>
          </a:prstGeom>
          <a:noFill/>
        </p:spPr>
        <p:txBody>
          <a:bodyPr wrap="none" rtlCol="0">
            <a:spAutoFit/>
          </a:bodyPr>
          <a:lstStyle/>
          <a:p>
            <a:r>
              <a:rPr lang="en-CA" dirty="0"/>
              <a:t>N</a:t>
            </a:r>
            <a:endParaRPr lang="en-US" dirty="0"/>
          </a:p>
        </p:txBody>
      </p:sp>
      <p:sp>
        <p:nvSpPr>
          <p:cNvPr id="37" name="TextBox 36">
            <a:extLst>
              <a:ext uri="{FF2B5EF4-FFF2-40B4-BE49-F238E27FC236}">
                <a16:creationId xmlns:a16="http://schemas.microsoft.com/office/drawing/2014/main" id="{B82F9CAE-BEEC-4D50-B375-75A36D29006E}"/>
              </a:ext>
            </a:extLst>
          </p:cNvPr>
          <p:cNvSpPr txBox="1"/>
          <p:nvPr/>
        </p:nvSpPr>
        <p:spPr>
          <a:xfrm>
            <a:off x="8111917" y="2130010"/>
            <a:ext cx="296876" cy="369332"/>
          </a:xfrm>
          <a:prstGeom prst="rect">
            <a:avLst/>
          </a:prstGeom>
          <a:noFill/>
        </p:spPr>
        <p:txBody>
          <a:bodyPr wrap="none" rtlCol="0">
            <a:spAutoFit/>
          </a:bodyPr>
          <a:lstStyle/>
          <a:p>
            <a:r>
              <a:rPr lang="en-CA" dirty="0"/>
              <a:t>Y</a:t>
            </a:r>
            <a:endParaRPr lang="en-US" dirty="0"/>
          </a:p>
        </p:txBody>
      </p:sp>
      <p:sp>
        <p:nvSpPr>
          <p:cNvPr id="39" name="Plus Sign 38">
            <a:extLst>
              <a:ext uri="{FF2B5EF4-FFF2-40B4-BE49-F238E27FC236}">
                <a16:creationId xmlns:a16="http://schemas.microsoft.com/office/drawing/2014/main" id="{A1E8FF01-49A1-4BBE-8D5E-204940878F71}"/>
              </a:ext>
            </a:extLst>
          </p:cNvPr>
          <p:cNvSpPr/>
          <p:nvPr/>
        </p:nvSpPr>
        <p:spPr>
          <a:xfrm>
            <a:off x="2265620" y="1280514"/>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DB974ED9-2B48-4AE4-B971-282A53CA2D9F}"/>
              </a:ext>
            </a:extLst>
          </p:cNvPr>
          <p:cNvSpPr/>
          <p:nvPr/>
        </p:nvSpPr>
        <p:spPr>
          <a:xfrm>
            <a:off x="689947" y="1578181"/>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71.2</a:t>
            </a:r>
            <a:endParaRPr lang="en-US" sz="1600" dirty="0"/>
          </a:p>
        </p:txBody>
      </p:sp>
      <p:sp>
        <p:nvSpPr>
          <p:cNvPr id="41" name="TextBox 40">
            <a:extLst>
              <a:ext uri="{FF2B5EF4-FFF2-40B4-BE49-F238E27FC236}">
                <a16:creationId xmlns:a16="http://schemas.microsoft.com/office/drawing/2014/main" id="{8E24B8F1-57C3-4702-953C-0E1B8206985F}"/>
              </a:ext>
            </a:extLst>
          </p:cNvPr>
          <p:cNvSpPr txBox="1"/>
          <p:nvPr/>
        </p:nvSpPr>
        <p:spPr>
          <a:xfrm>
            <a:off x="0" y="1984620"/>
            <a:ext cx="2499457" cy="923330"/>
          </a:xfrm>
          <a:prstGeom prst="rect">
            <a:avLst/>
          </a:prstGeom>
          <a:noFill/>
        </p:spPr>
        <p:txBody>
          <a:bodyPr wrap="square" rtlCol="0">
            <a:spAutoFit/>
          </a:bodyPr>
          <a:lstStyle/>
          <a:p>
            <a:pPr algn="ctr"/>
            <a:r>
              <a:rPr lang="en-CA" dirty="0">
                <a:solidFill>
                  <a:srgbClr val="FF0000"/>
                </a:solidFill>
              </a:rPr>
              <a:t>AVERAGE WEIGHT (INITIAL GUESS FROM PREVIOUS STEP</a:t>
            </a:r>
            <a:endParaRPr lang="en-US" dirty="0">
              <a:solidFill>
                <a:srgbClr val="FF0000"/>
              </a:solidFill>
            </a:endParaRPr>
          </a:p>
        </p:txBody>
      </p:sp>
      <p:sp>
        <p:nvSpPr>
          <p:cNvPr id="42" name="TextBox 41">
            <a:extLst>
              <a:ext uri="{FF2B5EF4-FFF2-40B4-BE49-F238E27FC236}">
                <a16:creationId xmlns:a16="http://schemas.microsoft.com/office/drawing/2014/main" id="{EEAC017F-AB0B-418B-A3D5-BE8B549064E5}"/>
              </a:ext>
            </a:extLst>
          </p:cNvPr>
          <p:cNvSpPr txBox="1"/>
          <p:nvPr/>
        </p:nvSpPr>
        <p:spPr>
          <a:xfrm>
            <a:off x="3331205" y="1592526"/>
            <a:ext cx="1881233" cy="707886"/>
          </a:xfrm>
          <a:prstGeom prst="rect">
            <a:avLst/>
          </a:prstGeom>
          <a:noFill/>
        </p:spPr>
        <p:txBody>
          <a:bodyPr wrap="square" rtlCol="0">
            <a:spAutoFit/>
          </a:bodyPr>
          <a:lstStyle/>
          <a:p>
            <a:pPr algn="ctr"/>
            <a:r>
              <a:rPr lang="en-CA" sz="2000" b="1" dirty="0"/>
              <a:t>LEARNING RATE 0.1</a:t>
            </a:r>
            <a:endParaRPr lang="en-US" sz="2000" b="1" dirty="0"/>
          </a:p>
        </p:txBody>
      </p:sp>
      <p:sp>
        <p:nvSpPr>
          <p:cNvPr id="43" name="Multiplication Sign 42">
            <a:extLst>
              <a:ext uri="{FF2B5EF4-FFF2-40B4-BE49-F238E27FC236}">
                <a16:creationId xmlns:a16="http://schemas.microsoft.com/office/drawing/2014/main" id="{F3251DE7-7E57-44D0-BBA8-C521C7A5E829}"/>
              </a:ext>
            </a:extLst>
          </p:cNvPr>
          <p:cNvSpPr/>
          <p:nvPr/>
        </p:nvSpPr>
        <p:spPr>
          <a:xfrm>
            <a:off x="5212438" y="1444249"/>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57239363-86F1-42CD-BF24-FADB08047D59}"/>
              </a:ext>
            </a:extLst>
          </p:cNvPr>
          <p:cNvSpPr/>
          <p:nvPr/>
        </p:nvSpPr>
        <p:spPr>
          <a:xfrm>
            <a:off x="7263612" y="3017250"/>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45" name="Straight Arrow Connector 44">
            <a:extLst>
              <a:ext uri="{FF2B5EF4-FFF2-40B4-BE49-F238E27FC236}">
                <a16:creationId xmlns:a16="http://schemas.microsoft.com/office/drawing/2014/main" id="{3979E667-786F-42DB-B94E-3D62B5106F83}"/>
              </a:ext>
            </a:extLst>
          </p:cNvPr>
          <p:cNvCxnSpPr>
            <a:cxnSpLocks/>
            <a:stCxn id="44" idx="2"/>
            <a:endCxn id="47" idx="0"/>
          </p:cNvCxnSpPr>
          <p:nvPr/>
        </p:nvCxnSpPr>
        <p:spPr>
          <a:xfrm flipH="1">
            <a:off x="7104029" y="3366445"/>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9F58CF3-7382-4FC2-B1C4-B93E33AD2BBF}"/>
              </a:ext>
            </a:extLst>
          </p:cNvPr>
          <p:cNvCxnSpPr>
            <a:cxnSpLocks/>
            <a:stCxn id="44" idx="2"/>
            <a:endCxn id="48" idx="0"/>
          </p:cNvCxnSpPr>
          <p:nvPr/>
        </p:nvCxnSpPr>
        <p:spPr>
          <a:xfrm>
            <a:off x="7793505" y="3366445"/>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EBEF9416-2B87-4379-ACBA-CAA271839981}"/>
              </a:ext>
            </a:extLst>
          </p:cNvPr>
          <p:cNvSpPr/>
          <p:nvPr/>
        </p:nvSpPr>
        <p:spPr>
          <a:xfrm>
            <a:off x="6480896" y="3708046"/>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48" name="Rectangle: Rounded Corners 47">
            <a:extLst>
              <a:ext uri="{FF2B5EF4-FFF2-40B4-BE49-F238E27FC236}">
                <a16:creationId xmlns:a16="http://schemas.microsoft.com/office/drawing/2014/main" id="{0AB115C5-5809-4C81-AD76-7B8A045839C9}"/>
              </a:ext>
            </a:extLst>
          </p:cNvPr>
          <p:cNvSpPr/>
          <p:nvPr/>
        </p:nvSpPr>
        <p:spPr>
          <a:xfrm>
            <a:off x="7964209" y="3708046"/>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51" name="Straight Arrow Connector 50">
            <a:extLst>
              <a:ext uri="{FF2B5EF4-FFF2-40B4-BE49-F238E27FC236}">
                <a16:creationId xmlns:a16="http://schemas.microsoft.com/office/drawing/2014/main" id="{1BAA26A3-03B5-4620-AD90-A9F6BA987D60}"/>
              </a:ext>
            </a:extLst>
          </p:cNvPr>
          <p:cNvCxnSpPr>
            <a:cxnSpLocks/>
          </p:cNvCxnSpPr>
          <p:nvPr/>
        </p:nvCxnSpPr>
        <p:spPr>
          <a:xfrm flipH="1">
            <a:off x="8151691" y="4059725"/>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6FCF78-1C23-402C-9C82-43CEBFA2240D}"/>
              </a:ext>
            </a:extLst>
          </p:cNvPr>
          <p:cNvCxnSpPr>
            <a:cxnSpLocks/>
          </p:cNvCxnSpPr>
          <p:nvPr/>
        </p:nvCxnSpPr>
        <p:spPr>
          <a:xfrm>
            <a:off x="8576221" y="4059725"/>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96A887-943B-4696-BE84-8BDF78EFC4D2}"/>
              </a:ext>
            </a:extLst>
          </p:cNvPr>
          <p:cNvCxnSpPr>
            <a:cxnSpLocks/>
            <a:endCxn id="55" idx="0"/>
          </p:cNvCxnSpPr>
          <p:nvPr/>
        </p:nvCxnSpPr>
        <p:spPr>
          <a:xfrm flipH="1">
            <a:off x="6419426" y="4059725"/>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91680D2-03EE-44EE-90A2-C9DFE776D72E}"/>
              </a:ext>
            </a:extLst>
          </p:cNvPr>
          <p:cNvCxnSpPr>
            <a:cxnSpLocks/>
            <a:endCxn id="56" idx="0"/>
          </p:cNvCxnSpPr>
          <p:nvPr/>
        </p:nvCxnSpPr>
        <p:spPr>
          <a:xfrm>
            <a:off x="6843956" y="4059725"/>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50E25343-51D7-4DE8-BD90-8BBC1B596419}"/>
              </a:ext>
            </a:extLst>
          </p:cNvPr>
          <p:cNvSpPr/>
          <p:nvPr/>
        </p:nvSpPr>
        <p:spPr>
          <a:xfrm>
            <a:off x="6061239" y="4401327"/>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56" name="Rectangle: Rounded Corners 55">
            <a:extLst>
              <a:ext uri="{FF2B5EF4-FFF2-40B4-BE49-F238E27FC236}">
                <a16:creationId xmlns:a16="http://schemas.microsoft.com/office/drawing/2014/main" id="{CBB06D7F-B42C-4DB0-801F-B28C31FB37D2}"/>
              </a:ext>
            </a:extLst>
          </p:cNvPr>
          <p:cNvSpPr/>
          <p:nvPr/>
        </p:nvSpPr>
        <p:spPr>
          <a:xfrm>
            <a:off x="7014661" y="4401327"/>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7" name="Rectangle: Rounded Corners 56">
            <a:extLst>
              <a:ext uri="{FF2B5EF4-FFF2-40B4-BE49-F238E27FC236}">
                <a16:creationId xmlns:a16="http://schemas.microsoft.com/office/drawing/2014/main" id="{493180B4-2CD5-4ACD-B056-B1C82879243B}"/>
              </a:ext>
            </a:extLst>
          </p:cNvPr>
          <p:cNvSpPr/>
          <p:nvPr/>
        </p:nvSpPr>
        <p:spPr>
          <a:xfrm>
            <a:off x="7793504" y="4420490"/>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58" name="Rectangle: Rounded Corners 57">
            <a:extLst>
              <a:ext uri="{FF2B5EF4-FFF2-40B4-BE49-F238E27FC236}">
                <a16:creationId xmlns:a16="http://schemas.microsoft.com/office/drawing/2014/main" id="{E659D57C-372B-43C9-9420-D86D55D3126A}"/>
              </a:ext>
            </a:extLst>
          </p:cNvPr>
          <p:cNvSpPr/>
          <p:nvPr/>
        </p:nvSpPr>
        <p:spPr>
          <a:xfrm>
            <a:off x="8746926" y="4420490"/>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59" name="TextBox 58">
            <a:extLst>
              <a:ext uri="{FF2B5EF4-FFF2-40B4-BE49-F238E27FC236}">
                <a16:creationId xmlns:a16="http://schemas.microsoft.com/office/drawing/2014/main" id="{F1AAEE89-6E66-4907-B260-7E2B85A91C1F}"/>
              </a:ext>
            </a:extLst>
          </p:cNvPr>
          <p:cNvSpPr txBox="1"/>
          <p:nvPr/>
        </p:nvSpPr>
        <p:spPr>
          <a:xfrm>
            <a:off x="6326709" y="4041736"/>
            <a:ext cx="296876" cy="369332"/>
          </a:xfrm>
          <a:prstGeom prst="rect">
            <a:avLst/>
          </a:prstGeom>
          <a:noFill/>
        </p:spPr>
        <p:txBody>
          <a:bodyPr wrap="none" rtlCol="0">
            <a:spAutoFit/>
          </a:bodyPr>
          <a:lstStyle/>
          <a:p>
            <a:r>
              <a:rPr lang="en-CA" dirty="0"/>
              <a:t>Y</a:t>
            </a:r>
            <a:endParaRPr lang="en-US" dirty="0"/>
          </a:p>
        </p:txBody>
      </p:sp>
      <p:sp>
        <p:nvSpPr>
          <p:cNvPr id="60" name="TextBox 59">
            <a:extLst>
              <a:ext uri="{FF2B5EF4-FFF2-40B4-BE49-F238E27FC236}">
                <a16:creationId xmlns:a16="http://schemas.microsoft.com/office/drawing/2014/main" id="{5FF94438-8496-4257-9E88-612E595F4AB3}"/>
              </a:ext>
            </a:extLst>
          </p:cNvPr>
          <p:cNvSpPr txBox="1"/>
          <p:nvPr/>
        </p:nvSpPr>
        <p:spPr>
          <a:xfrm>
            <a:off x="7120358" y="3338426"/>
            <a:ext cx="296876" cy="369332"/>
          </a:xfrm>
          <a:prstGeom prst="rect">
            <a:avLst/>
          </a:prstGeom>
          <a:noFill/>
        </p:spPr>
        <p:txBody>
          <a:bodyPr wrap="none" rtlCol="0">
            <a:spAutoFit/>
          </a:bodyPr>
          <a:lstStyle/>
          <a:p>
            <a:r>
              <a:rPr lang="en-CA" dirty="0"/>
              <a:t>Y</a:t>
            </a:r>
            <a:endParaRPr lang="en-US" dirty="0"/>
          </a:p>
        </p:txBody>
      </p:sp>
      <p:sp>
        <p:nvSpPr>
          <p:cNvPr id="61" name="TextBox 60">
            <a:extLst>
              <a:ext uri="{FF2B5EF4-FFF2-40B4-BE49-F238E27FC236}">
                <a16:creationId xmlns:a16="http://schemas.microsoft.com/office/drawing/2014/main" id="{9924DD1D-3067-4470-9941-3611EA37017F}"/>
              </a:ext>
            </a:extLst>
          </p:cNvPr>
          <p:cNvSpPr txBox="1"/>
          <p:nvPr/>
        </p:nvSpPr>
        <p:spPr>
          <a:xfrm>
            <a:off x="8232890" y="3338426"/>
            <a:ext cx="333746" cy="369332"/>
          </a:xfrm>
          <a:prstGeom prst="rect">
            <a:avLst/>
          </a:prstGeom>
          <a:noFill/>
        </p:spPr>
        <p:txBody>
          <a:bodyPr wrap="none" rtlCol="0">
            <a:spAutoFit/>
          </a:bodyPr>
          <a:lstStyle/>
          <a:p>
            <a:r>
              <a:rPr lang="en-CA" dirty="0"/>
              <a:t>N</a:t>
            </a:r>
            <a:endParaRPr lang="en-US" dirty="0"/>
          </a:p>
        </p:txBody>
      </p:sp>
      <p:sp>
        <p:nvSpPr>
          <p:cNvPr id="64" name="TextBox 63">
            <a:extLst>
              <a:ext uri="{FF2B5EF4-FFF2-40B4-BE49-F238E27FC236}">
                <a16:creationId xmlns:a16="http://schemas.microsoft.com/office/drawing/2014/main" id="{B81472E8-C8A5-4577-AD6C-2D257B7486CC}"/>
              </a:ext>
            </a:extLst>
          </p:cNvPr>
          <p:cNvSpPr txBox="1"/>
          <p:nvPr/>
        </p:nvSpPr>
        <p:spPr>
          <a:xfrm>
            <a:off x="8946035" y="4031995"/>
            <a:ext cx="333746" cy="369332"/>
          </a:xfrm>
          <a:prstGeom prst="rect">
            <a:avLst/>
          </a:prstGeom>
          <a:noFill/>
        </p:spPr>
        <p:txBody>
          <a:bodyPr wrap="none" rtlCol="0">
            <a:spAutoFit/>
          </a:bodyPr>
          <a:lstStyle/>
          <a:p>
            <a:r>
              <a:rPr lang="en-CA" dirty="0"/>
              <a:t>N</a:t>
            </a:r>
            <a:endParaRPr lang="en-US" dirty="0"/>
          </a:p>
        </p:txBody>
      </p:sp>
      <p:sp>
        <p:nvSpPr>
          <p:cNvPr id="65" name="TextBox 64">
            <a:extLst>
              <a:ext uri="{FF2B5EF4-FFF2-40B4-BE49-F238E27FC236}">
                <a16:creationId xmlns:a16="http://schemas.microsoft.com/office/drawing/2014/main" id="{8CC33F82-E6CE-4FC2-938F-BA235033AD93}"/>
              </a:ext>
            </a:extLst>
          </p:cNvPr>
          <p:cNvSpPr txBox="1"/>
          <p:nvPr/>
        </p:nvSpPr>
        <p:spPr>
          <a:xfrm>
            <a:off x="7162527" y="4014277"/>
            <a:ext cx="333746" cy="369332"/>
          </a:xfrm>
          <a:prstGeom prst="rect">
            <a:avLst/>
          </a:prstGeom>
          <a:noFill/>
        </p:spPr>
        <p:txBody>
          <a:bodyPr wrap="none" rtlCol="0">
            <a:spAutoFit/>
          </a:bodyPr>
          <a:lstStyle/>
          <a:p>
            <a:r>
              <a:rPr lang="en-CA" dirty="0"/>
              <a:t>N</a:t>
            </a:r>
            <a:endParaRPr lang="en-US" dirty="0"/>
          </a:p>
        </p:txBody>
      </p:sp>
      <p:sp>
        <p:nvSpPr>
          <p:cNvPr id="67" name="TextBox 66">
            <a:extLst>
              <a:ext uri="{FF2B5EF4-FFF2-40B4-BE49-F238E27FC236}">
                <a16:creationId xmlns:a16="http://schemas.microsoft.com/office/drawing/2014/main" id="{77CEDFED-E733-4A6B-A59E-985312F47FBF}"/>
              </a:ext>
            </a:extLst>
          </p:cNvPr>
          <p:cNvSpPr txBox="1"/>
          <p:nvPr/>
        </p:nvSpPr>
        <p:spPr>
          <a:xfrm>
            <a:off x="8111917" y="4013335"/>
            <a:ext cx="296876" cy="369332"/>
          </a:xfrm>
          <a:prstGeom prst="rect">
            <a:avLst/>
          </a:prstGeom>
          <a:noFill/>
        </p:spPr>
        <p:txBody>
          <a:bodyPr wrap="none" rtlCol="0">
            <a:spAutoFit/>
          </a:bodyPr>
          <a:lstStyle/>
          <a:p>
            <a:r>
              <a:rPr lang="en-CA" dirty="0"/>
              <a:t>Y</a:t>
            </a:r>
            <a:endParaRPr lang="en-US" dirty="0"/>
          </a:p>
        </p:txBody>
      </p:sp>
      <p:sp>
        <p:nvSpPr>
          <p:cNvPr id="68" name="TextBox 67">
            <a:extLst>
              <a:ext uri="{FF2B5EF4-FFF2-40B4-BE49-F238E27FC236}">
                <a16:creationId xmlns:a16="http://schemas.microsoft.com/office/drawing/2014/main" id="{CC09F0F1-D6AF-43D1-AB77-CA5464D7FCF0}"/>
              </a:ext>
            </a:extLst>
          </p:cNvPr>
          <p:cNvSpPr txBox="1"/>
          <p:nvPr/>
        </p:nvSpPr>
        <p:spPr>
          <a:xfrm>
            <a:off x="3331205" y="3475851"/>
            <a:ext cx="1881233" cy="707886"/>
          </a:xfrm>
          <a:prstGeom prst="rect">
            <a:avLst/>
          </a:prstGeom>
          <a:noFill/>
        </p:spPr>
        <p:txBody>
          <a:bodyPr wrap="square" rtlCol="0">
            <a:spAutoFit/>
          </a:bodyPr>
          <a:lstStyle/>
          <a:p>
            <a:pPr algn="ctr"/>
            <a:r>
              <a:rPr lang="en-CA" sz="2000" b="1" dirty="0"/>
              <a:t>LEARNING RATE 0.1</a:t>
            </a:r>
            <a:endParaRPr lang="en-US" sz="2000" b="1" dirty="0"/>
          </a:p>
        </p:txBody>
      </p:sp>
      <p:sp>
        <p:nvSpPr>
          <p:cNvPr id="69" name="Multiplication Sign 68">
            <a:extLst>
              <a:ext uri="{FF2B5EF4-FFF2-40B4-BE49-F238E27FC236}">
                <a16:creationId xmlns:a16="http://schemas.microsoft.com/office/drawing/2014/main" id="{84F9520F-CB99-4E88-8591-A037D76547DE}"/>
              </a:ext>
            </a:extLst>
          </p:cNvPr>
          <p:cNvSpPr/>
          <p:nvPr/>
        </p:nvSpPr>
        <p:spPr>
          <a:xfrm>
            <a:off x="5212438" y="3327574"/>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69">
            <a:extLst>
              <a:ext uri="{FF2B5EF4-FFF2-40B4-BE49-F238E27FC236}">
                <a16:creationId xmlns:a16="http://schemas.microsoft.com/office/drawing/2014/main" id="{C6BF0815-F1A3-4E57-82FD-ED9BDBD19F23}"/>
              </a:ext>
            </a:extLst>
          </p:cNvPr>
          <p:cNvSpPr/>
          <p:nvPr/>
        </p:nvSpPr>
        <p:spPr>
          <a:xfrm>
            <a:off x="7263612" y="4884558"/>
            <a:ext cx="1059786" cy="3491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t>Is female?</a:t>
            </a:r>
            <a:endParaRPr lang="en-US" sz="1600" dirty="0"/>
          </a:p>
        </p:txBody>
      </p:sp>
      <p:cxnSp>
        <p:nvCxnSpPr>
          <p:cNvPr id="71" name="Straight Arrow Connector 70">
            <a:extLst>
              <a:ext uri="{FF2B5EF4-FFF2-40B4-BE49-F238E27FC236}">
                <a16:creationId xmlns:a16="http://schemas.microsoft.com/office/drawing/2014/main" id="{3B60A329-CD12-4BBE-A2FE-8556FF25F632}"/>
              </a:ext>
            </a:extLst>
          </p:cNvPr>
          <p:cNvCxnSpPr>
            <a:cxnSpLocks/>
            <a:stCxn id="70" idx="2"/>
            <a:endCxn id="73" idx="0"/>
          </p:cNvCxnSpPr>
          <p:nvPr/>
        </p:nvCxnSpPr>
        <p:spPr>
          <a:xfrm flipH="1">
            <a:off x="7104029" y="5233753"/>
            <a:ext cx="689476"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7F9238-1352-4CA3-8201-FB8C3AE30600}"/>
              </a:ext>
            </a:extLst>
          </p:cNvPr>
          <p:cNvCxnSpPr>
            <a:cxnSpLocks/>
            <a:stCxn id="70" idx="2"/>
            <a:endCxn id="74" idx="0"/>
          </p:cNvCxnSpPr>
          <p:nvPr/>
        </p:nvCxnSpPr>
        <p:spPr>
          <a:xfrm>
            <a:off x="7793505" y="5233753"/>
            <a:ext cx="763841" cy="341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377D3F6F-3C2A-46A1-9759-7A59ED97F043}"/>
              </a:ext>
            </a:extLst>
          </p:cNvPr>
          <p:cNvSpPr/>
          <p:nvPr/>
        </p:nvSpPr>
        <p:spPr>
          <a:xfrm>
            <a:off x="6480896" y="5575354"/>
            <a:ext cx="1246266"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Height &lt;1.6</a:t>
            </a:r>
            <a:endParaRPr lang="en-US" sz="1600" dirty="0">
              <a:solidFill>
                <a:schemeClr val="bg1"/>
              </a:solidFill>
            </a:endParaRPr>
          </a:p>
        </p:txBody>
      </p:sp>
      <p:sp>
        <p:nvSpPr>
          <p:cNvPr id="74" name="Rectangle: Rounded Corners 73">
            <a:extLst>
              <a:ext uri="{FF2B5EF4-FFF2-40B4-BE49-F238E27FC236}">
                <a16:creationId xmlns:a16="http://schemas.microsoft.com/office/drawing/2014/main" id="{BB12CCE6-4513-4210-8C0E-82C11BDD24F1}"/>
              </a:ext>
            </a:extLst>
          </p:cNvPr>
          <p:cNvSpPr/>
          <p:nvPr/>
        </p:nvSpPr>
        <p:spPr>
          <a:xfrm>
            <a:off x="7964209" y="5575354"/>
            <a:ext cx="1186273" cy="343431"/>
          </a:xfrm>
          <a:prstGeom prst="round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600" dirty="0">
                <a:solidFill>
                  <a:schemeClr val="bg1"/>
                </a:solidFill>
              </a:rPr>
              <a:t>Is not Blue?</a:t>
            </a:r>
            <a:endParaRPr lang="en-US" sz="1600" dirty="0">
              <a:solidFill>
                <a:schemeClr val="bg1"/>
              </a:solidFill>
            </a:endParaRPr>
          </a:p>
        </p:txBody>
      </p:sp>
      <p:cxnSp>
        <p:nvCxnSpPr>
          <p:cNvPr id="75" name="Straight Arrow Connector 74">
            <a:extLst>
              <a:ext uri="{FF2B5EF4-FFF2-40B4-BE49-F238E27FC236}">
                <a16:creationId xmlns:a16="http://schemas.microsoft.com/office/drawing/2014/main" id="{113A7945-ACD3-4DF0-BC74-3D3F0CE660AD}"/>
              </a:ext>
            </a:extLst>
          </p:cNvPr>
          <p:cNvCxnSpPr>
            <a:cxnSpLocks/>
          </p:cNvCxnSpPr>
          <p:nvPr/>
        </p:nvCxnSpPr>
        <p:spPr>
          <a:xfrm flipH="1">
            <a:off x="8151691" y="5927033"/>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8D33846-18A6-4BD1-B392-D5D9B1FB30CC}"/>
              </a:ext>
            </a:extLst>
          </p:cNvPr>
          <p:cNvCxnSpPr>
            <a:cxnSpLocks/>
          </p:cNvCxnSpPr>
          <p:nvPr/>
        </p:nvCxnSpPr>
        <p:spPr>
          <a:xfrm>
            <a:off x="8576221" y="5927033"/>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062650-9B5F-4EAC-832A-DE398C895EB7}"/>
              </a:ext>
            </a:extLst>
          </p:cNvPr>
          <p:cNvCxnSpPr>
            <a:cxnSpLocks/>
            <a:endCxn id="79" idx="0"/>
          </p:cNvCxnSpPr>
          <p:nvPr/>
        </p:nvCxnSpPr>
        <p:spPr>
          <a:xfrm flipH="1">
            <a:off x="6419426" y="5927033"/>
            <a:ext cx="424530"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E82A902-07D8-491C-A6FA-4D59CA1B09C3}"/>
              </a:ext>
            </a:extLst>
          </p:cNvPr>
          <p:cNvCxnSpPr>
            <a:cxnSpLocks/>
            <a:endCxn id="80" idx="0"/>
          </p:cNvCxnSpPr>
          <p:nvPr/>
        </p:nvCxnSpPr>
        <p:spPr>
          <a:xfrm>
            <a:off x="6843956" y="5927033"/>
            <a:ext cx="528892" cy="34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888EB103-1B62-4095-8A83-0741D409BFBB}"/>
              </a:ext>
            </a:extLst>
          </p:cNvPr>
          <p:cNvSpPr/>
          <p:nvPr/>
        </p:nvSpPr>
        <p:spPr>
          <a:xfrm>
            <a:off x="6061239" y="6268635"/>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400" dirty="0">
              <a:solidFill>
                <a:srgbClr val="FF0000"/>
              </a:solidFill>
            </a:endParaRPr>
          </a:p>
        </p:txBody>
      </p:sp>
      <p:sp>
        <p:nvSpPr>
          <p:cNvPr id="80" name="Rectangle: Rounded Corners 79">
            <a:extLst>
              <a:ext uri="{FF2B5EF4-FFF2-40B4-BE49-F238E27FC236}">
                <a16:creationId xmlns:a16="http://schemas.microsoft.com/office/drawing/2014/main" id="{CCDB3A9A-D0CA-4086-BD2D-E5947700A174}"/>
              </a:ext>
            </a:extLst>
          </p:cNvPr>
          <p:cNvSpPr/>
          <p:nvPr/>
        </p:nvSpPr>
        <p:spPr>
          <a:xfrm>
            <a:off x="7014661" y="6268635"/>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1" name="Rectangle: Rounded Corners 80">
            <a:extLst>
              <a:ext uri="{FF2B5EF4-FFF2-40B4-BE49-F238E27FC236}">
                <a16:creationId xmlns:a16="http://schemas.microsoft.com/office/drawing/2014/main" id="{4638DBF9-222F-43D6-A3B9-D56C184226FA}"/>
              </a:ext>
            </a:extLst>
          </p:cNvPr>
          <p:cNvSpPr/>
          <p:nvPr/>
        </p:nvSpPr>
        <p:spPr>
          <a:xfrm>
            <a:off x="7793504" y="6287798"/>
            <a:ext cx="716373"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rgbClr val="FF0000"/>
              </a:solidFill>
            </a:endParaRPr>
          </a:p>
        </p:txBody>
      </p:sp>
      <p:sp>
        <p:nvSpPr>
          <p:cNvPr id="82" name="Rectangle: Rounded Corners 81">
            <a:extLst>
              <a:ext uri="{FF2B5EF4-FFF2-40B4-BE49-F238E27FC236}">
                <a16:creationId xmlns:a16="http://schemas.microsoft.com/office/drawing/2014/main" id="{828B1E7D-2054-4F90-82C1-32AC9A80BC0E}"/>
              </a:ext>
            </a:extLst>
          </p:cNvPr>
          <p:cNvSpPr/>
          <p:nvPr/>
        </p:nvSpPr>
        <p:spPr>
          <a:xfrm>
            <a:off x="8746926" y="6287798"/>
            <a:ext cx="716374" cy="341602"/>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rgbClr val="FF0000"/>
              </a:solidFill>
            </a:endParaRPr>
          </a:p>
        </p:txBody>
      </p:sp>
      <p:sp>
        <p:nvSpPr>
          <p:cNvPr id="83" name="TextBox 82">
            <a:extLst>
              <a:ext uri="{FF2B5EF4-FFF2-40B4-BE49-F238E27FC236}">
                <a16:creationId xmlns:a16="http://schemas.microsoft.com/office/drawing/2014/main" id="{431DADF9-1212-4281-BDC9-B9CCEB82B1E7}"/>
              </a:ext>
            </a:extLst>
          </p:cNvPr>
          <p:cNvSpPr txBox="1"/>
          <p:nvPr/>
        </p:nvSpPr>
        <p:spPr>
          <a:xfrm>
            <a:off x="6326709" y="5909044"/>
            <a:ext cx="296876" cy="369332"/>
          </a:xfrm>
          <a:prstGeom prst="rect">
            <a:avLst/>
          </a:prstGeom>
          <a:noFill/>
        </p:spPr>
        <p:txBody>
          <a:bodyPr wrap="none" rtlCol="0">
            <a:spAutoFit/>
          </a:bodyPr>
          <a:lstStyle/>
          <a:p>
            <a:r>
              <a:rPr lang="en-CA" dirty="0"/>
              <a:t>Y</a:t>
            </a:r>
            <a:endParaRPr lang="en-US" dirty="0"/>
          </a:p>
        </p:txBody>
      </p:sp>
      <p:sp>
        <p:nvSpPr>
          <p:cNvPr id="84" name="TextBox 83">
            <a:extLst>
              <a:ext uri="{FF2B5EF4-FFF2-40B4-BE49-F238E27FC236}">
                <a16:creationId xmlns:a16="http://schemas.microsoft.com/office/drawing/2014/main" id="{7D0F545D-AA55-4FFA-8327-A2F127334571}"/>
              </a:ext>
            </a:extLst>
          </p:cNvPr>
          <p:cNvSpPr txBox="1"/>
          <p:nvPr/>
        </p:nvSpPr>
        <p:spPr>
          <a:xfrm>
            <a:off x="7120358" y="5205734"/>
            <a:ext cx="296876" cy="369332"/>
          </a:xfrm>
          <a:prstGeom prst="rect">
            <a:avLst/>
          </a:prstGeom>
          <a:noFill/>
        </p:spPr>
        <p:txBody>
          <a:bodyPr wrap="none" rtlCol="0">
            <a:spAutoFit/>
          </a:bodyPr>
          <a:lstStyle/>
          <a:p>
            <a:r>
              <a:rPr lang="en-CA" dirty="0"/>
              <a:t>Y</a:t>
            </a:r>
            <a:endParaRPr lang="en-US" dirty="0"/>
          </a:p>
        </p:txBody>
      </p:sp>
      <p:sp>
        <p:nvSpPr>
          <p:cNvPr id="85" name="TextBox 84">
            <a:extLst>
              <a:ext uri="{FF2B5EF4-FFF2-40B4-BE49-F238E27FC236}">
                <a16:creationId xmlns:a16="http://schemas.microsoft.com/office/drawing/2014/main" id="{3C56101D-3E7B-4AB3-9134-70A2ED9BE78E}"/>
              </a:ext>
            </a:extLst>
          </p:cNvPr>
          <p:cNvSpPr txBox="1"/>
          <p:nvPr/>
        </p:nvSpPr>
        <p:spPr>
          <a:xfrm>
            <a:off x="8232890" y="5205734"/>
            <a:ext cx="333746" cy="369332"/>
          </a:xfrm>
          <a:prstGeom prst="rect">
            <a:avLst/>
          </a:prstGeom>
          <a:noFill/>
        </p:spPr>
        <p:txBody>
          <a:bodyPr wrap="none" rtlCol="0">
            <a:spAutoFit/>
          </a:bodyPr>
          <a:lstStyle/>
          <a:p>
            <a:r>
              <a:rPr lang="en-CA" dirty="0"/>
              <a:t>N</a:t>
            </a:r>
            <a:endParaRPr lang="en-US" dirty="0"/>
          </a:p>
        </p:txBody>
      </p:sp>
      <p:sp>
        <p:nvSpPr>
          <p:cNvPr id="86" name="TextBox 85">
            <a:extLst>
              <a:ext uri="{FF2B5EF4-FFF2-40B4-BE49-F238E27FC236}">
                <a16:creationId xmlns:a16="http://schemas.microsoft.com/office/drawing/2014/main" id="{4164EC16-1352-409B-9DC6-FEB9FB8A526B}"/>
              </a:ext>
            </a:extLst>
          </p:cNvPr>
          <p:cNvSpPr txBox="1"/>
          <p:nvPr/>
        </p:nvSpPr>
        <p:spPr>
          <a:xfrm>
            <a:off x="8946035" y="5899303"/>
            <a:ext cx="333746" cy="369332"/>
          </a:xfrm>
          <a:prstGeom prst="rect">
            <a:avLst/>
          </a:prstGeom>
          <a:noFill/>
        </p:spPr>
        <p:txBody>
          <a:bodyPr wrap="none" rtlCol="0">
            <a:spAutoFit/>
          </a:bodyPr>
          <a:lstStyle/>
          <a:p>
            <a:r>
              <a:rPr lang="en-CA" dirty="0"/>
              <a:t>N</a:t>
            </a:r>
            <a:endParaRPr lang="en-US" dirty="0"/>
          </a:p>
        </p:txBody>
      </p:sp>
      <p:sp>
        <p:nvSpPr>
          <p:cNvPr id="87" name="TextBox 86">
            <a:extLst>
              <a:ext uri="{FF2B5EF4-FFF2-40B4-BE49-F238E27FC236}">
                <a16:creationId xmlns:a16="http://schemas.microsoft.com/office/drawing/2014/main" id="{A4F89115-045A-4E00-869C-E970FFC61CCA}"/>
              </a:ext>
            </a:extLst>
          </p:cNvPr>
          <p:cNvSpPr txBox="1"/>
          <p:nvPr/>
        </p:nvSpPr>
        <p:spPr>
          <a:xfrm>
            <a:off x="7162527" y="5881585"/>
            <a:ext cx="333746" cy="369332"/>
          </a:xfrm>
          <a:prstGeom prst="rect">
            <a:avLst/>
          </a:prstGeom>
          <a:noFill/>
        </p:spPr>
        <p:txBody>
          <a:bodyPr wrap="none" rtlCol="0">
            <a:spAutoFit/>
          </a:bodyPr>
          <a:lstStyle/>
          <a:p>
            <a:r>
              <a:rPr lang="en-CA" dirty="0"/>
              <a:t>N</a:t>
            </a:r>
            <a:endParaRPr lang="en-US" dirty="0"/>
          </a:p>
        </p:txBody>
      </p:sp>
      <p:sp>
        <p:nvSpPr>
          <p:cNvPr id="88" name="TextBox 87">
            <a:extLst>
              <a:ext uri="{FF2B5EF4-FFF2-40B4-BE49-F238E27FC236}">
                <a16:creationId xmlns:a16="http://schemas.microsoft.com/office/drawing/2014/main" id="{56465C7C-F29E-44FC-AF6B-9352A287098E}"/>
              </a:ext>
            </a:extLst>
          </p:cNvPr>
          <p:cNvSpPr txBox="1"/>
          <p:nvPr/>
        </p:nvSpPr>
        <p:spPr>
          <a:xfrm>
            <a:off x="8111917" y="5880643"/>
            <a:ext cx="296876" cy="369332"/>
          </a:xfrm>
          <a:prstGeom prst="rect">
            <a:avLst/>
          </a:prstGeom>
          <a:noFill/>
        </p:spPr>
        <p:txBody>
          <a:bodyPr wrap="none" rtlCol="0">
            <a:spAutoFit/>
          </a:bodyPr>
          <a:lstStyle/>
          <a:p>
            <a:r>
              <a:rPr lang="en-CA" dirty="0"/>
              <a:t>Y</a:t>
            </a:r>
            <a:endParaRPr lang="en-US" dirty="0"/>
          </a:p>
        </p:txBody>
      </p:sp>
      <p:sp>
        <p:nvSpPr>
          <p:cNvPr id="89" name="TextBox 88">
            <a:extLst>
              <a:ext uri="{FF2B5EF4-FFF2-40B4-BE49-F238E27FC236}">
                <a16:creationId xmlns:a16="http://schemas.microsoft.com/office/drawing/2014/main" id="{58AD9054-D952-40C9-81C3-0A5FB1A8AD09}"/>
              </a:ext>
            </a:extLst>
          </p:cNvPr>
          <p:cNvSpPr txBox="1"/>
          <p:nvPr/>
        </p:nvSpPr>
        <p:spPr>
          <a:xfrm>
            <a:off x="3331205" y="5343159"/>
            <a:ext cx="1881233" cy="707886"/>
          </a:xfrm>
          <a:prstGeom prst="rect">
            <a:avLst/>
          </a:prstGeom>
          <a:noFill/>
        </p:spPr>
        <p:txBody>
          <a:bodyPr wrap="square" rtlCol="0">
            <a:spAutoFit/>
          </a:bodyPr>
          <a:lstStyle/>
          <a:p>
            <a:pPr algn="ctr"/>
            <a:r>
              <a:rPr lang="en-CA" sz="2000" b="1" dirty="0"/>
              <a:t>LEARNING RATE 0.1</a:t>
            </a:r>
            <a:endParaRPr lang="en-US" sz="2000" b="1" dirty="0"/>
          </a:p>
        </p:txBody>
      </p:sp>
      <p:sp>
        <p:nvSpPr>
          <p:cNvPr id="90" name="Multiplication Sign 89">
            <a:extLst>
              <a:ext uri="{FF2B5EF4-FFF2-40B4-BE49-F238E27FC236}">
                <a16:creationId xmlns:a16="http://schemas.microsoft.com/office/drawing/2014/main" id="{E33ADF3B-AF47-4514-8EF7-F21771B60ECC}"/>
              </a:ext>
            </a:extLst>
          </p:cNvPr>
          <p:cNvSpPr/>
          <p:nvPr/>
        </p:nvSpPr>
        <p:spPr>
          <a:xfrm>
            <a:off x="5212438" y="5194882"/>
            <a:ext cx="877224" cy="86012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2BEB728-F3E9-4465-97FF-736807C51ECB}"/>
              </a:ext>
            </a:extLst>
          </p:cNvPr>
          <p:cNvSpPr/>
          <p:nvPr/>
        </p:nvSpPr>
        <p:spPr>
          <a:xfrm>
            <a:off x="9605234" y="5253115"/>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266C4BF2-CAD0-4A53-9621-6AAA5797234D}"/>
              </a:ext>
            </a:extLst>
          </p:cNvPr>
          <p:cNvSpPr/>
          <p:nvPr/>
        </p:nvSpPr>
        <p:spPr>
          <a:xfrm>
            <a:off x="10208352" y="5253115"/>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0454157A-72FD-45C1-83EA-C6270022BC63}"/>
              </a:ext>
            </a:extLst>
          </p:cNvPr>
          <p:cNvSpPr/>
          <p:nvPr/>
        </p:nvSpPr>
        <p:spPr>
          <a:xfrm>
            <a:off x="10811470" y="5251801"/>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C1E16677-A1B6-488C-B5A8-654B2960109C}"/>
              </a:ext>
            </a:extLst>
          </p:cNvPr>
          <p:cNvSpPr/>
          <p:nvPr/>
        </p:nvSpPr>
        <p:spPr>
          <a:xfrm>
            <a:off x="11416623" y="5251800"/>
            <a:ext cx="333746" cy="34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A810741-1029-4CFC-B36F-FEB5A75881B0}"/>
              </a:ext>
            </a:extLst>
          </p:cNvPr>
          <p:cNvSpPr txBox="1"/>
          <p:nvPr/>
        </p:nvSpPr>
        <p:spPr>
          <a:xfrm>
            <a:off x="72848" y="3343214"/>
            <a:ext cx="2310143" cy="2862322"/>
          </a:xfrm>
          <a:prstGeom prst="rect">
            <a:avLst/>
          </a:prstGeom>
          <a:noFill/>
          <a:ln w="38100">
            <a:solidFill>
              <a:srgbClr val="FF0000"/>
            </a:solidFill>
          </a:ln>
        </p:spPr>
        <p:txBody>
          <a:bodyPr wrap="square" rtlCol="0">
            <a:spAutoFit/>
          </a:bodyPr>
          <a:lstStyle/>
          <a:p>
            <a:pPr algn="ctr"/>
            <a:r>
              <a:rPr lang="en-CA" sz="2000" b="1" dirty="0">
                <a:solidFill>
                  <a:srgbClr val="FF0000"/>
                </a:solidFill>
              </a:rPr>
              <a:t>NOW YOU CAN MAKE NEW PREDICTIONS BY COMBINING ALL THE SCALED PREDICTIONS FROM ALL TREES</a:t>
            </a:r>
            <a:endParaRPr lang="en-US" sz="2000" b="1" dirty="0">
              <a:solidFill>
                <a:srgbClr val="FF0000"/>
              </a:solidFill>
            </a:endParaRPr>
          </a:p>
        </p:txBody>
      </p:sp>
      <p:sp>
        <p:nvSpPr>
          <p:cNvPr id="94" name="Plus Sign 93">
            <a:extLst>
              <a:ext uri="{FF2B5EF4-FFF2-40B4-BE49-F238E27FC236}">
                <a16:creationId xmlns:a16="http://schemas.microsoft.com/office/drawing/2014/main" id="{2E445BA7-2336-41DB-93B3-FDE2FC50EB17}"/>
              </a:ext>
            </a:extLst>
          </p:cNvPr>
          <p:cNvSpPr/>
          <p:nvPr/>
        </p:nvSpPr>
        <p:spPr>
          <a:xfrm>
            <a:off x="2343786" y="3280013"/>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Plus Sign 94">
            <a:extLst>
              <a:ext uri="{FF2B5EF4-FFF2-40B4-BE49-F238E27FC236}">
                <a16:creationId xmlns:a16="http://schemas.microsoft.com/office/drawing/2014/main" id="{CBB66EBB-DBB8-4947-930D-C04D0576DA12}"/>
              </a:ext>
            </a:extLst>
          </p:cNvPr>
          <p:cNvSpPr/>
          <p:nvPr/>
        </p:nvSpPr>
        <p:spPr>
          <a:xfrm>
            <a:off x="2419893" y="5241058"/>
            <a:ext cx="1049256" cy="101622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400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228600" y="18288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SIMPLE Vs. MULTIPLE LINEAR REGRESSION</a:t>
            </a:r>
          </a:p>
        </p:txBody>
      </p:sp>
    </p:spTree>
    <p:extLst>
      <p:ext uri="{BB962C8B-B14F-4D97-AF65-F5344CB8AC3E}">
        <p14:creationId xmlns:p14="http://schemas.microsoft.com/office/powerpoint/2010/main" val="3987730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E1F567-2CA5-A514-CE59-4D90848724F5}"/>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149602" y="79682"/>
            <a:ext cx="11238575" cy="954107"/>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WHAT IS EXTREME GRADIENT BOOSTING THEN</a:t>
            </a:r>
          </a:p>
        </p:txBody>
      </p:sp>
      <p:sp>
        <p:nvSpPr>
          <p:cNvPr id="58" name="Content Placeholder 2">
            <a:extLst>
              <a:ext uri="{FF2B5EF4-FFF2-40B4-BE49-F238E27FC236}">
                <a16:creationId xmlns:a16="http://schemas.microsoft.com/office/drawing/2014/main" id="{22DB39B5-02D2-4987-8375-3E5DBC89DEBC}"/>
              </a:ext>
            </a:extLst>
          </p:cNvPr>
          <p:cNvSpPr txBox="1">
            <a:spLocks/>
          </p:cNvSpPr>
          <p:nvPr/>
        </p:nvSpPr>
        <p:spPr>
          <a:xfrm>
            <a:off x="392767" y="1262562"/>
            <a:ext cx="11406466"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endParaRPr lang="en-CA" sz="1800" dirty="0"/>
          </a:p>
        </p:txBody>
      </p:sp>
      <p:pic>
        <p:nvPicPr>
          <p:cNvPr id="4" name="Picture 3">
            <a:extLst>
              <a:ext uri="{FF2B5EF4-FFF2-40B4-BE49-F238E27FC236}">
                <a16:creationId xmlns:a16="http://schemas.microsoft.com/office/drawing/2014/main" id="{1E58D955-2F24-4E11-887D-F8ED99907E12}"/>
              </a:ext>
            </a:extLst>
          </p:cNvPr>
          <p:cNvPicPr>
            <a:picLocks noChangeAspect="1"/>
          </p:cNvPicPr>
          <p:nvPr/>
        </p:nvPicPr>
        <p:blipFill>
          <a:blip r:embed="rId3"/>
          <a:stretch>
            <a:fillRect/>
          </a:stretch>
        </p:blipFill>
        <p:spPr>
          <a:xfrm>
            <a:off x="1793551" y="1358900"/>
            <a:ext cx="7296797" cy="4660900"/>
          </a:xfrm>
          <a:prstGeom prst="rect">
            <a:avLst/>
          </a:prstGeom>
        </p:spPr>
      </p:pic>
      <p:sp>
        <p:nvSpPr>
          <p:cNvPr id="6" name="Rectangle 5">
            <a:extLst>
              <a:ext uri="{FF2B5EF4-FFF2-40B4-BE49-F238E27FC236}">
                <a16:creationId xmlns:a16="http://schemas.microsoft.com/office/drawing/2014/main" id="{204225FA-527E-4C60-AC54-60E0D116D323}"/>
              </a:ext>
            </a:extLst>
          </p:cNvPr>
          <p:cNvSpPr/>
          <p:nvPr/>
        </p:nvSpPr>
        <p:spPr>
          <a:xfrm>
            <a:off x="149602" y="1358900"/>
            <a:ext cx="6083140" cy="923330"/>
          </a:xfrm>
          <a:prstGeom prst="rect">
            <a:avLst/>
          </a:prstGeom>
        </p:spPr>
        <p:txBody>
          <a:bodyPr wrap="none">
            <a:spAutoFit/>
          </a:bodyPr>
          <a:lstStyle/>
          <a:p>
            <a:r>
              <a:rPr lang="en-US" dirty="0">
                <a:hlinkClick r:id="rId4"/>
              </a:rPr>
              <a:t>Paper: https://arxiv.org/pdf/1603.02754.pdf</a:t>
            </a:r>
            <a:endParaRPr lang="en-US" dirty="0"/>
          </a:p>
          <a:p>
            <a:r>
              <a:rPr lang="en-US" dirty="0">
                <a:hlinkClick r:id="rId5"/>
              </a:rPr>
              <a:t>https://xgboost.readthedocs.io/en/latest/tutorials/model.html</a:t>
            </a:r>
            <a:endParaRPr lang="en-US" dirty="0"/>
          </a:p>
          <a:p>
            <a:endParaRPr lang="en-US" dirty="0"/>
          </a:p>
        </p:txBody>
      </p:sp>
    </p:spTree>
    <p:extLst>
      <p:ext uri="{BB962C8B-B14F-4D97-AF65-F5344CB8AC3E}">
        <p14:creationId xmlns:p14="http://schemas.microsoft.com/office/powerpoint/2010/main" val="1099570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E16B20-2EEB-16A8-36BE-32005E53A692}"/>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Прямоугольник 9">
            <a:extLst>
              <a:ext uri="{FF2B5EF4-FFF2-40B4-BE49-F238E27FC236}">
                <a16:creationId xmlns:a16="http://schemas.microsoft.com/office/drawing/2014/main" id="{328A90F5-E443-40F9-8156-C7E3D21E37DA}"/>
              </a:ext>
            </a:extLst>
          </p:cNvPr>
          <p:cNvSpPr/>
          <p:nvPr/>
        </p:nvSpPr>
        <p:spPr>
          <a:xfrm>
            <a:off x="216278" y="260454"/>
            <a:ext cx="7585714" cy="523220"/>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PAPER HIGHLIGHTS</a:t>
            </a:r>
          </a:p>
        </p:txBody>
      </p:sp>
      <p:sp>
        <p:nvSpPr>
          <p:cNvPr id="3" name="Content Placeholder 2">
            <a:extLst>
              <a:ext uri="{FF2B5EF4-FFF2-40B4-BE49-F238E27FC236}">
                <a16:creationId xmlns:a16="http://schemas.microsoft.com/office/drawing/2014/main" id="{480ED7CB-E185-434A-82E9-A1D27233FA2A}"/>
              </a:ext>
            </a:extLst>
          </p:cNvPr>
          <p:cNvSpPr>
            <a:spLocks noGrp="1"/>
          </p:cNvSpPr>
          <p:nvPr>
            <p:ph idx="1"/>
          </p:nvPr>
        </p:nvSpPr>
        <p:spPr>
          <a:xfrm>
            <a:off x="216278" y="1143000"/>
            <a:ext cx="11975722" cy="4351338"/>
          </a:xfrm>
        </p:spPr>
        <p:txBody>
          <a:bodyPr>
            <a:normAutofit/>
          </a:bodyPr>
          <a:lstStyle/>
          <a:p>
            <a:r>
              <a:rPr lang="en-CA" sz="2000" dirty="0"/>
              <a:t>“</a:t>
            </a:r>
            <a:r>
              <a:rPr lang="en-CA" sz="2000" i="1" dirty="0"/>
              <a:t>The most important factor behind the success of </a:t>
            </a:r>
            <a:r>
              <a:rPr lang="en-CA" sz="2000" i="1" dirty="0" err="1"/>
              <a:t>XGBoost</a:t>
            </a:r>
            <a:r>
              <a:rPr lang="en-CA" sz="2000" i="1" dirty="0"/>
              <a:t> is its scalability in all scenarios. The system runs more than </a:t>
            </a:r>
            <a:r>
              <a:rPr lang="en-CA" sz="2000" b="1" i="1" dirty="0"/>
              <a:t>ten times faster than existing popular solutions </a:t>
            </a:r>
            <a:r>
              <a:rPr lang="en-CA" sz="2000" i="1" dirty="0"/>
              <a:t>on a single machine and </a:t>
            </a:r>
            <a:r>
              <a:rPr lang="en-CA" sz="2000" b="1" i="1" dirty="0"/>
              <a:t>scales to billions of examples </a:t>
            </a:r>
            <a:r>
              <a:rPr lang="en-CA" sz="2000" i="1" dirty="0"/>
              <a:t>in </a:t>
            </a:r>
            <a:r>
              <a:rPr lang="en-CA" sz="2000" b="1" i="1" dirty="0"/>
              <a:t>distributed or memory-limited </a:t>
            </a:r>
            <a:r>
              <a:rPr lang="en-CA" sz="2000" i="1" dirty="0"/>
              <a:t>settings.”</a:t>
            </a:r>
          </a:p>
          <a:p>
            <a:r>
              <a:rPr lang="en-CA" sz="2000" dirty="0"/>
              <a:t>“</a:t>
            </a:r>
            <a:r>
              <a:rPr lang="en-CA" sz="2000" i="1" dirty="0"/>
              <a:t>The scalability of </a:t>
            </a:r>
            <a:r>
              <a:rPr lang="en-CA" sz="2000" i="1" dirty="0" err="1"/>
              <a:t>XGBoost</a:t>
            </a:r>
            <a:r>
              <a:rPr lang="en-CA" sz="2000" i="1" dirty="0"/>
              <a:t> is due to several important systems and </a:t>
            </a:r>
            <a:r>
              <a:rPr lang="en-CA" sz="2000" b="1" i="1" dirty="0"/>
              <a:t>algorithmic optimizations</a:t>
            </a:r>
            <a:r>
              <a:rPr lang="en-CA" sz="2000" i="1" dirty="0"/>
              <a:t>. These innovations include: </a:t>
            </a:r>
            <a:r>
              <a:rPr lang="en-CA" sz="2000" b="1" i="1" dirty="0"/>
              <a:t>a novel tree learning algorithm </a:t>
            </a:r>
            <a:r>
              <a:rPr lang="en-CA" sz="2000" i="1" dirty="0"/>
              <a:t>is for handling </a:t>
            </a:r>
            <a:r>
              <a:rPr lang="en-CA" sz="2000" b="1" i="1" dirty="0"/>
              <a:t>sparse data</a:t>
            </a:r>
            <a:r>
              <a:rPr lang="en-CA" sz="2000" i="1" dirty="0"/>
              <a:t>; a theoretically justified </a:t>
            </a:r>
            <a:r>
              <a:rPr lang="en-CA" sz="2000" b="1" i="1" dirty="0"/>
              <a:t>weighted quantile sketch procedure </a:t>
            </a:r>
            <a:r>
              <a:rPr lang="en-CA" sz="2000" i="1" dirty="0"/>
              <a:t>enables handling instance weights in approximate tree learning. </a:t>
            </a:r>
            <a:r>
              <a:rPr lang="en-CA" sz="2000" b="1" i="1" dirty="0"/>
              <a:t>Parallel and distributed computing </a:t>
            </a:r>
            <a:r>
              <a:rPr lang="en-CA" sz="2000" i="1" dirty="0"/>
              <a:t>makes learning faster which enables quicker model exploration</a:t>
            </a:r>
            <a:r>
              <a:rPr lang="en-CA" sz="2000" dirty="0"/>
              <a:t>”. </a:t>
            </a:r>
          </a:p>
          <a:p>
            <a:r>
              <a:rPr lang="en-CA" sz="2000" i="1" dirty="0"/>
              <a:t>“More importantly, </a:t>
            </a:r>
            <a:r>
              <a:rPr lang="en-CA" sz="2000" i="1" dirty="0" err="1"/>
              <a:t>XGBoost</a:t>
            </a:r>
            <a:r>
              <a:rPr lang="en-CA" sz="2000" i="1" dirty="0"/>
              <a:t> exploits </a:t>
            </a:r>
            <a:r>
              <a:rPr lang="en-CA" sz="2000" b="1" i="1" dirty="0"/>
              <a:t>out-of-core computation </a:t>
            </a:r>
            <a:r>
              <a:rPr lang="en-CA" sz="2000" i="1" dirty="0"/>
              <a:t>and enables data scientists to process hundred millions of examples on a desktop”</a:t>
            </a:r>
            <a:r>
              <a:rPr lang="en-CA" sz="2000" dirty="0"/>
              <a:t>. </a:t>
            </a:r>
          </a:p>
          <a:p>
            <a:r>
              <a:rPr lang="en-CA" sz="2000" dirty="0"/>
              <a:t>“</a:t>
            </a:r>
            <a:r>
              <a:rPr lang="en-CA" sz="2000" i="1" dirty="0"/>
              <a:t>Finally, it is even more exciting to combine these techniques to make an end-to-end system that scales to even larger data with the least amount of cluster resources</a:t>
            </a:r>
            <a:r>
              <a:rPr lang="en-CA" sz="2000" dirty="0"/>
              <a:t>”.</a:t>
            </a:r>
            <a:endParaRPr lang="en-US" sz="2000" dirty="0"/>
          </a:p>
        </p:txBody>
      </p:sp>
      <p:sp>
        <p:nvSpPr>
          <p:cNvPr id="6" name="Rectangle 5">
            <a:extLst>
              <a:ext uri="{FF2B5EF4-FFF2-40B4-BE49-F238E27FC236}">
                <a16:creationId xmlns:a16="http://schemas.microsoft.com/office/drawing/2014/main" id="{DCB7D8A2-2F4F-4740-AA0D-CE75239E9F9D}"/>
              </a:ext>
            </a:extLst>
          </p:cNvPr>
          <p:cNvSpPr/>
          <p:nvPr/>
        </p:nvSpPr>
        <p:spPr>
          <a:xfrm>
            <a:off x="1610465" y="5979632"/>
            <a:ext cx="4797339" cy="400110"/>
          </a:xfrm>
          <a:prstGeom prst="rect">
            <a:avLst/>
          </a:prstGeom>
        </p:spPr>
        <p:txBody>
          <a:bodyPr wrap="none">
            <a:spAutoFit/>
          </a:bodyPr>
          <a:lstStyle/>
          <a:p>
            <a:r>
              <a:rPr lang="en-US" sz="2000" dirty="0">
                <a:hlinkClick r:id="rId3"/>
              </a:rPr>
              <a:t>Paper: https://arxiv.org/pdf/1603.02754.pdf</a:t>
            </a:r>
            <a:endParaRPr lang="en-US" sz="2000" dirty="0"/>
          </a:p>
        </p:txBody>
      </p:sp>
    </p:spTree>
    <p:extLst>
      <p:ext uri="{BB962C8B-B14F-4D97-AF65-F5344CB8AC3E}">
        <p14:creationId xmlns:p14="http://schemas.microsoft.com/office/powerpoint/2010/main" val="427983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9CA537F-40B8-853E-F3F5-079FAFD55F72}"/>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21867" y="250838"/>
            <a:ext cx="9803586" cy="523220"/>
          </a:xfrm>
          <a:prstGeom prst="rect">
            <a:avLst/>
          </a:prstGeom>
        </p:spPr>
        <p:txBody>
          <a:bodyPr vert="horz" lIns="91440" tIns="45720" rIns="91440" bIns="45720" rtlCol="0">
            <a:noAutofit/>
          </a:bodyPr>
          <a:lstStyle/>
          <a:p>
            <a:pPr>
              <a:lnSpc>
                <a:spcPct val="90000"/>
              </a:lnSpc>
              <a:spcBef>
                <a:spcPts val="1000"/>
              </a:spcBef>
            </a:pPr>
            <a:r>
              <a:rPr lang="en-CA" sz="3600" dirty="0">
                <a:solidFill>
                  <a:schemeClr val="bg1"/>
                </a:solidFill>
                <a:latin typeface="Montserrat" charset="0"/>
              </a:rPr>
              <a:t>SIMPLE LINEAR REGRESSION</a:t>
            </a:r>
          </a:p>
        </p:txBody>
      </p:sp>
      <p:sp>
        <p:nvSpPr>
          <p:cNvPr id="7" name="Content Placeholder 2"/>
          <p:cNvSpPr txBox="1">
            <a:spLocks/>
          </p:cNvSpPr>
          <p:nvPr/>
        </p:nvSpPr>
        <p:spPr>
          <a:xfrm>
            <a:off x="350676" y="1288722"/>
            <a:ext cx="11384124"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2000" dirty="0">
                <a:latin typeface="Montserrat" charset="0"/>
                <a:ea typeface="Montserrat" charset="0"/>
                <a:cs typeface="Montserrat" charset="0"/>
              </a:rPr>
              <a:t>Goal is to obtain a relationship (model) between two variables only such as age and insurance cost for example.</a:t>
            </a:r>
          </a:p>
        </p:txBody>
      </p:sp>
      <p:sp>
        <p:nvSpPr>
          <p:cNvPr id="8" name="Slide Number Placeholder 4"/>
          <p:cNvSpPr>
            <a:spLocks noGrp="1"/>
          </p:cNvSpPr>
          <p:nvPr>
            <p:ph type="sldNum" sz="quarter" idx="12"/>
          </p:nvPr>
        </p:nvSpPr>
        <p:spPr>
          <a:xfrm>
            <a:off x="8610600" y="6356350"/>
            <a:ext cx="2743200" cy="365125"/>
          </a:xfrm>
        </p:spPr>
        <p:txBody>
          <a:bodyPr/>
          <a:lstStyle/>
          <a:p>
            <a:fld id="{B6F15528-21DE-4FAA-801E-634DDDAF4B2B}" type="slidenum">
              <a:rPr lang="en-US" smtClean="0"/>
              <a:pPr/>
              <a:t>4</a:t>
            </a:fld>
            <a:endParaRPr lang="en-US"/>
          </a:p>
        </p:txBody>
      </p:sp>
      <p:sp>
        <p:nvSpPr>
          <p:cNvPr id="63" name="Content Placeholder 2"/>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000" dirty="0"/>
          </a:p>
        </p:txBody>
      </p:sp>
      <mc:AlternateContent xmlns:mc="http://schemas.openxmlformats.org/markup-compatibility/2006" xmlns:a14="http://schemas.microsoft.com/office/drawing/2010/main">
        <mc:Choice Requires="a14">
          <p:sp>
            <p:nvSpPr>
              <p:cNvPr id="64" name="TextBox 63"/>
              <p:cNvSpPr txBox="1"/>
              <p:nvPr/>
            </p:nvSpPr>
            <p:spPr>
              <a:xfrm>
                <a:off x="6448703" y="2886154"/>
                <a:ext cx="286116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r>
                        <a:rPr lang="en-CA" sz="3600" b="0" i="1" smtClean="0">
                          <a:latin typeface="Cambria Math" panose="02040503050406030204" pitchFamily="18" charset="0"/>
                        </a:rPr>
                        <m:t>𝑏</m:t>
                      </m:r>
                      <m:r>
                        <a:rPr lang="en-CA" sz="3600" b="0" i="1" smtClean="0">
                          <a:latin typeface="Cambria Math" panose="02040503050406030204" pitchFamily="18" charset="0"/>
                        </a:rPr>
                        <m:t>+</m:t>
                      </m:r>
                      <m:r>
                        <a:rPr lang="en-CA" sz="3600" b="0" i="1" smtClean="0">
                          <a:latin typeface="Cambria Math" panose="02040503050406030204" pitchFamily="18" charset="0"/>
                        </a:rPr>
                        <m:t>𝑚</m:t>
                      </m:r>
                      <m:r>
                        <a:rPr lang="en-CA" sz="3600" b="0" i="1" smtClean="0">
                          <a:latin typeface="Cambria Math" panose="02040503050406030204" pitchFamily="18" charset="0"/>
                        </a:rPr>
                        <m:t>∗</m:t>
                      </m:r>
                      <m:r>
                        <a:rPr lang="en-CA" sz="3600" b="0" i="1" smtClean="0">
                          <a:latin typeface="Cambria Math" panose="02040503050406030204" pitchFamily="18" charset="0"/>
                        </a:rPr>
                        <m:t>𝑥</m:t>
                      </m:r>
                    </m:oMath>
                  </m:oMathPara>
                </a14:m>
                <a:endParaRPr lang="en-CA" sz="3600" dirty="0"/>
              </a:p>
            </p:txBody>
          </p:sp>
        </mc:Choice>
        <mc:Fallback xmlns="">
          <p:sp>
            <p:nvSpPr>
              <p:cNvPr id="64" name="TextBox 63"/>
              <p:cNvSpPr txBox="1">
                <a:spLocks noRot="1" noChangeAspect="1" noMove="1" noResize="1" noEditPoints="1" noAdjustHandles="1" noChangeArrowheads="1" noChangeShapeType="1" noTextEdit="1"/>
              </p:cNvSpPr>
              <p:nvPr/>
            </p:nvSpPr>
            <p:spPr>
              <a:xfrm>
                <a:off x="6448703" y="2886154"/>
                <a:ext cx="2861168" cy="553998"/>
              </a:xfrm>
              <a:prstGeom prst="rect">
                <a:avLst/>
              </a:prstGeom>
              <a:blipFill rotWithShape="0">
                <a:blip r:embed="rId3"/>
                <a:stretch>
                  <a:fillRect/>
                </a:stretch>
              </a:blipFill>
            </p:spPr>
            <p:txBody>
              <a:bodyPr/>
              <a:lstStyle/>
              <a:p>
                <a:r>
                  <a:rPr lang="en-CA">
                    <a:noFill/>
                  </a:rPr>
                  <a:t> </a:t>
                </a:r>
              </a:p>
            </p:txBody>
          </p:sp>
        </mc:Fallback>
      </mc:AlternateContent>
      <p:cxnSp>
        <p:nvCxnSpPr>
          <p:cNvPr id="65" name="Straight Arrow Connector 64"/>
          <p:cNvCxnSpPr/>
          <p:nvPr/>
        </p:nvCxnSpPr>
        <p:spPr>
          <a:xfrm flipV="1">
            <a:off x="1618684" y="5479239"/>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flipV="1">
            <a:off x="1595250" y="2565400"/>
            <a:ext cx="54092" cy="29619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323088" y="429029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2804780" y="3987298"/>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3065713" y="436767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5953863" y="2848229"/>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Oval 70"/>
          <p:cNvSpPr/>
          <p:nvPr/>
        </p:nvSpPr>
        <p:spPr>
          <a:xfrm>
            <a:off x="3495756" y="3441840"/>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3495757" y="295506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4235337" y="3113301"/>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4377436" y="3619506"/>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Oval 74"/>
          <p:cNvSpPr/>
          <p:nvPr/>
        </p:nvSpPr>
        <p:spPr>
          <a:xfrm>
            <a:off x="4974914" y="252938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p:cNvSpPr/>
          <p:nvPr/>
        </p:nvSpPr>
        <p:spPr>
          <a:xfrm>
            <a:off x="3933240" y="402034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Oval 76"/>
          <p:cNvSpPr/>
          <p:nvPr/>
        </p:nvSpPr>
        <p:spPr>
          <a:xfrm>
            <a:off x="5525704" y="2347057"/>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4974915" y="3119784"/>
            <a:ext cx="284199" cy="300118"/>
          </a:xfrm>
          <a:prstGeom prst="ellipse">
            <a:avLst/>
          </a:prstGeom>
          <a:solidFill>
            <a:schemeClr val="bg1">
              <a:lumMod val="5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TextBox 78"/>
          <p:cNvSpPr txBox="1"/>
          <p:nvPr/>
        </p:nvSpPr>
        <p:spPr>
          <a:xfrm>
            <a:off x="2015412" y="5526410"/>
            <a:ext cx="4080588" cy="461665"/>
          </a:xfrm>
          <a:prstGeom prst="rect">
            <a:avLst/>
          </a:prstGeom>
          <a:noFill/>
        </p:spPr>
        <p:txBody>
          <a:bodyPr wrap="square" rtlCol="0">
            <a:spAutoFit/>
          </a:bodyPr>
          <a:lstStyle/>
          <a:p>
            <a:r>
              <a:rPr lang="en-CA" sz="2400" b="1" dirty="0"/>
              <a:t>ENGINE SIZE</a:t>
            </a:r>
          </a:p>
        </p:txBody>
      </p:sp>
      <p:sp>
        <p:nvSpPr>
          <p:cNvPr id="80" name="TextBox 79"/>
          <p:cNvSpPr txBox="1"/>
          <p:nvPr/>
        </p:nvSpPr>
        <p:spPr>
          <a:xfrm rot="16200000">
            <a:off x="129056" y="3604285"/>
            <a:ext cx="2340705" cy="461665"/>
          </a:xfrm>
          <a:prstGeom prst="rect">
            <a:avLst/>
          </a:prstGeom>
          <a:noFill/>
        </p:spPr>
        <p:txBody>
          <a:bodyPr wrap="none" rtlCol="0">
            <a:spAutoFit/>
          </a:bodyPr>
          <a:lstStyle/>
          <a:p>
            <a:r>
              <a:rPr lang="en-CA" sz="2400" b="1" dirty="0"/>
              <a:t>CAR PRICE ($)</a:t>
            </a:r>
          </a:p>
        </p:txBody>
      </p:sp>
      <p:cxnSp>
        <p:nvCxnSpPr>
          <p:cNvPr id="81" name="Straight Connector 80"/>
          <p:cNvCxnSpPr/>
          <p:nvPr/>
        </p:nvCxnSpPr>
        <p:spPr>
          <a:xfrm flipH="1">
            <a:off x="1670137" y="2497116"/>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82" name="Curved Connector 81"/>
          <p:cNvCxnSpPr/>
          <p:nvPr/>
        </p:nvCxnSpPr>
        <p:spPr>
          <a:xfrm rot="5400000" flipH="1" flipV="1">
            <a:off x="5633985" y="3696729"/>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665391" y="4706980"/>
            <a:ext cx="2558713" cy="584775"/>
          </a:xfrm>
          <a:prstGeom prst="rect">
            <a:avLst/>
          </a:prstGeom>
          <a:noFill/>
        </p:spPr>
        <p:txBody>
          <a:bodyPr wrap="none" rtlCol="0">
            <a:spAutoFit/>
          </a:bodyPr>
          <a:lstStyle/>
          <a:p>
            <a:pPr algn="ctr"/>
            <a:r>
              <a:rPr lang="en-CA" sz="1600" b="1" dirty="0">
                <a:solidFill>
                  <a:schemeClr val="tx1"/>
                </a:solidFill>
              </a:rPr>
              <a:t>DEPENDANT VARIABLE</a:t>
            </a:r>
          </a:p>
          <a:p>
            <a:pPr algn="ctr"/>
            <a:r>
              <a:rPr lang="en-CA" sz="1600" b="1" dirty="0">
                <a:solidFill>
                  <a:schemeClr val="tx1"/>
                </a:solidFill>
              </a:rPr>
              <a:t>CAR PRICE ($)</a:t>
            </a:r>
          </a:p>
        </p:txBody>
      </p:sp>
      <p:cxnSp>
        <p:nvCxnSpPr>
          <p:cNvPr id="84" name="Curved Connector 83"/>
          <p:cNvCxnSpPr/>
          <p:nvPr/>
        </p:nvCxnSpPr>
        <p:spPr>
          <a:xfrm rot="5400000" flipH="1" flipV="1">
            <a:off x="8024318" y="3586147"/>
            <a:ext cx="1216903" cy="868401"/>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7732878" y="4702322"/>
            <a:ext cx="2810385" cy="584775"/>
          </a:xfrm>
          <a:prstGeom prst="rect">
            <a:avLst/>
          </a:prstGeom>
          <a:noFill/>
        </p:spPr>
        <p:txBody>
          <a:bodyPr wrap="none" rtlCol="0">
            <a:spAutoFit/>
          </a:bodyPr>
          <a:lstStyle/>
          <a:p>
            <a:pPr algn="ctr"/>
            <a:r>
              <a:rPr lang="en-CA" sz="1600" b="1" dirty="0">
                <a:solidFill>
                  <a:schemeClr val="tx1"/>
                </a:solidFill>
              </a:rPr>
              <a:t>INDEPENDENT VARIABLE </a:t>
            </a:r>
          </a:p>
          <a:p>
            <a:pPr algn="ctr"/>
            <a:r>
              <a:rPr lang="en-CA" sz="1600" b="1" dirty="0">
                <a:solidFill>
                  <a:schemeClr val="tx1"/>
                </a:solidFill>
              </a:rPr>
              <a:t>ENGINE SIZE</a:t>
            </a:r>
          </a:p>
        </p:txBody>
      </p:sp>
      <p:sp>
        <p:nvSpPr>
          <p:cNvPr id="86" name="Rounded Rectangle 85"/>
          <p:cNvSpPr/>
          <p:nvPr/>
        </p:nvSpPr>
        <p:spPr>
          <a:xfrm>
            <a:off x="7277100" y="2886153"/>
            <a:ext cx="465941"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Rounded Rectangle 86"/>
          <p:cNvSpPr/>
          <p:nvPr/>
        </p:nvSpPr>
        <p:spPr>
          <a:xfrm>
            <a:off x="8101280" y="2886153"/>
            <a:ext cx="507757" cy="665551"/>
          </a:xfrm>
          <a:prstGeom prst="round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7" name="Curved Connector 96"/>
          <p:cNvCxnSpPr/>
          <p:nvPr/>
        </p:nvCxnSpPr>
        <p:spPr>
          <a:xfrm flipV="1">
            <a:off x="8572500" y="2096748"/>
            <a:ext cx="1274871" cy="773452"/>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p:nvPr/>
        </p:nvCxnSpPr>
        <p:spPr>
          <a:xfrm flipV="1">
            <a:off x="7581900" y="2029924"/>
            <a:ext cx="2029757" cy="820727"/>
          </a:xfrm>
          <a:prstGeom prst="curvedConnector3">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9847371" y="1867393"/>
            <a:ext cx="1782860" cy="338554"/>
          </a:xfrm>
          <a:prstGeom prst="rect">
            <a:avLst/>
          </a:prstGeom>
          <a:noFill/>
        </p:spPr>
        <p:txBody>
          <a:bodyPr wrap="none" rtlCol="0">
            <a:spAutoFit/>
          </a:bodyPr>
          <a:lstStyle/>
          <a:p>
            <a:r>
              <a:rPr lang="en-CA" sz="1600" b="1" dirty="0">
                <a:solidFill>
                  <a:schemeClr val="tx1"/>
                </a:solidFill>
              </a:rPr>
              <a:t>MODEL! (GOAL)</a:t>
            </a:r>
          </a:p>
        </p:txBody>
      </p:sp>
    </p:spTree>
    <p:extLst>
      <p:ext uri="{BB962C8B-B14F-4D97-AF65-F5344CB8AC3E}">
        <p14:creationId xmlns:p14="http://schemas.microsoft.com/office/powerpoint/2010/main" val="35603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6"/>
                                        </p:tgtEl>
                                        <p:attrNameLst>
                                          <p:attrName>style.visibility</p:attrName>
                                        </p:attrNameLst>
                                      </p:cBhvr>
                                      <p:to>
                                        <p:strVal val="visible"/>
                                      </p:to>
                                    </p:set>
                                    <p:anim calcmode="lin" valueType="num">
                                      <p:cBhvr additive="base">
                                        <p:cTn id="16" dur="500" fill="hold"/>
                                        <p:tgtEl>
                                          <p:spTgt spid="86"/>
                                        </p:tgtEl>
                                        <p:attrNameLst>
                                          <p:attrName>ppt_x</p:attrName>
                                        </p:attrNameLst>
                                      </p:cBhvr>
                                      <p:tavLst>
                                        <p:tav tm="0">
                                          <p:val>
                                            <p:strVal val="#ppt_x"/>
                                          </p:val>
                                        </p:tav>
                                        <p:tav tm="100000">
                                          <p:val>
                                            <p:strVal val="#ppt_x"/>
                                          </p:val>
                                        </p:tav>
                                      </p:tavLst>
                                    </p:anim>
                                    <p:anim calcmode="lin" valueType="num">
                                      <p:cBhvr additive="base">
                                        <p:cTn id="17" dur="500" fill="hold"/>
                                        <p:tgtEl>
                                          <p:spTgt spid="8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7"/>
                                        </p:tgtEl>
                                        <p:attrNameLst>
                                          <p:attrName>style.visibility</p:attrName>
                                        </p:attrNameLst>
                                      </p:cBhvr>
                                      <p:to>
                                        <p:strVal val="visible"/>
                                      </p:to>
                                    </p:set>
                                    <p:anim calcmode="lin" valueType="num">
                                      <p:cBhvr additive="base">
                                        <p:cTn id="20" dur="500" fill="hold"/>
                                        <p:tgtEl>
                                          <p:spTgt spid="87"/>
                                        </p:tgtEl>
                                        <p:attrNameLst>
                                          <p:attrName>ppt_x</p:attrName>
                                        </p:attrNameLst>
                                      </p:cBhvr>
                                      <p:tavLst>
                                        <p:tav tm="0">
                                          <p:val>
                                            <p:strVal val="#ppt_x"/>
                                          </p:val>
                                        </p:tav>
                                        <p:tav tm="100000">
                                          <p:val>
                                            <p:strVal val="#ppt_x"/>
                                          </p:val>
                                        </p:tav>
                                      </p:tavLst>
                                    </p:anim>
                                    <p:anim calcmode="lin" valueType="num">
                                      <p:cBhvr additive="base">
                                        <p:cTn id="21" dur="500" fill="hold"/>
                                        <p:tgtEl>
                                          <p:spTgt spid="8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8"/>
                                        </p:tgtEl>
                                        <p:attrNameLst>
                                          <p:attrName>style.visibility</p:attrName>
                                        </p:attrNameLst>
                                      </p:cBhvr>
                                      <p:to>
                                        <p:strVal val="visible"/>
                                      </p:to>
                                    </p:set>
                                    <p:anim calcmode="lin" valueType="num">
                                      <p:cBhvr additive="base">
                                        <p:cTn id="24" dur="500" fill="hold"/>
                                        <p:tgtEl>
                                          <p:spTgt spid="98"/>
                                        </p:tgtEl>
                                        <p:attrNameLst>
                                          <p:attrName>ppt_x</p:attrName>
                                        </p:attrNameLst>
                                      </p:cBhvr>
                                      <p:tavLst>
                                        <p:tav tm="0">
                                          <p:val>
                                            <p:strVal val="#ppt_x"/>
                                          </p:val>
                                        </p:tav>
                                        <p:tav tm="100000">
                                          <p:val>
                                            <p:strVal val="#ppt_x"/>
                                          </p:val>
                                        </p:tav>
                                      </p:tavLst>
                                    </p:anim>
                                    <p:anim calcmode="lin" valueType="num">
                                      <p:cBhvr additive="base">
                                        <p:cTn id="25" dur="500" fill="hold"/>
                                        <p:tgtEl>
                                          <p:spTgt spid="9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fill="hold"/>
                                        <p:tgtEl>
                                          <p:spTgt spid="97"/>
                                        </p:tgtEl>
                                        <p:attrNameLst>
                                          <p:attrName>ppt_x</p:attrName>
                                        </p:attrNameLst>
                                      </p:cBhvr>
                                      <p:tavLst>
                                        <p:tav tm="0">
                                          <p:val>
                                            <p:strVal val="#ppt_x"/>
                                          </p:val>
                                        </p:tav>
                                        <p:tav tm="100000">
                                          <p:val>
                                            <p:strVal val="#ppt_x"/>
                                          </p:val>
                                        </p:tav>
                                      </p:tavLst>
                                    </p:anim>
                                    <p:anim calcmode="lin" valueType="num">
                                      <p:cBhvr additive="base">
                                        <p:cTn id="29" dur="500" fill="hold"/>
                                        <p:tgtEl>
                                          <p:spTgt spid="9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9"/>
                                        </p:tgtEl>
                                        <p:attrNameLst>
                                          <p:attrName>style.visibility</p:attrName>
                                        </p:attrNameLst>
                                      </p:cBhvr>
                                      <p:to>
                                        <p:strVal val="visible"/>
                                      </p:to>
                                    </p:set>
                                    <p:anim calcmode="lin" valueType="num">
                                      <p:cBhvr additive="base">
                                        <p:cTn id="32" dur="500" fill="hold"/>
                                        <p:tgtEl>
                                          <p:spTgt spid="99"/>
                                        </p:tgtEl>
                                        <p:attrNameLst>
                                          <p:attrName>ppt_x</p:attrName>
                                        </p:attrNameLst>
                                      </p:cBhvr>
                                      <p:tavLst>
                                        <p:tav tm="0">
                                          <p:val>
                                            <p:strVal val="#ppt_x"/>
                                          </p:val>
                                        </p:tav>
                                        <p:tav tm="100000">
                                          <p:val>
                                            <p:strVal val="#ppt_x"/>
                                          </p:val>
                                        </p:tav>
                                      </p:tavLst>
                                    </p:anim>
                                    <p:anim calcmode="lin" valueType="num">
                                      <p:cBhvr additive="base">
                                        <p:cTn id="33" dur="500" fill="hold"/>
                                        <p:tgtEl>
                                          <p:spTgt spid="99"/>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82"/>
                                        </p:tgtEl>
                                        <p:attrNameLst>
                                          <p:attrName>style.visibility</p:attrName>
                                        </p:attrNameLst>
                                      </p:cBhvr>
                                      <p:to>
                                        <p:strVal val="visible"/>
                                      </p:to>
                                    </p:set>
                                    <p:anim calcmode="lin" valueType="num">
                                      <p:cBhvr additive="base">
                                        <p:cTn id="36" dur="500" fill="hold"/>
                                        <p:tgtEl>
                                          <p:spTgt spid="82"/>
                                        </p:tgtEl>
                                        <p:attrNameLst>
                                          <p:attrName>ppt_x</p:attrName>
                                        </p:attrNameLst>
                                      </p:cBhvr>
                                      <p:tavLst>
                                        <p:tav tm="0">
                                          <p:val>
                                            <p:strVal val="#ppt_x"/>
                                          </p:val>
                                        </p:tav>
                                        <p:tav tm="100000">
                                          <p:val>
                                            <p:strVal val="#ppt_x"/>
                                          </p:val>
                                        </p:tav>
                                      </p:tavLst>
                                    </p:anim>
                                    <p:anim calcmode="lin" valueType="num">
                                      <p:cBhvr additive="base">
                                        <p:cTn id="37" dur="500" fill="hold"/>
                                        <p:tgtEl>
                                          <p:spTgt spid="8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additive="base">
                                        <p:cTn id="40" dur="500" fill="hold"/>
                                        <p:tgtEl>
                                          <p:spTgt spid="83"/>
                                        </p:tgtEl>
                                        <p:attrNameLst>
                                          <p:attrName>ppt_x</p:attrName>
                                        </p:attrNameLst>
                                      </p:cBhvr>
                                      <p:tavLst>
                                        <p:tav tm="0">
                                          <p:val>
                                            <p:strVal val="#ppt_x"/>
                                          </p:val>
                                        </p:tav>
                                        <p:tav tm="100000">
                                          <p:val>
                                            <p:strVal val="#ppt_x"/>
                                          </p:val>
                                        </p:tav>
                                      </p:tavLst>
                                    </p:anim>
                                    <p:anim calcmode="lin" valueType="num">
                                      <p:cBhvr additive="base">
                                        <p:cTn id="41" dur="500" fill="hold"/>
                                        <p:tgtEl>
                                          <p:spTgt spid="8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85"/>
                                        </p:tgtEl>
                                        <p:attrNameLst>
                                          <p:attrName>style.visibility</p:attrName>
                                        </p:attrNameLst>
                                      </p:cBhvr>
                                      <p:to>
                                        <p:strVal val="visible"/>
                                      </p:to>
                                    </p:set>
                                    <p:anim calcmode="lin" valueType="num">
                                      <p:cBhvr additive="base">
                                        <p:cTn id="44" dur="500" fill="hold"/>
                                        <p:tgtEl>
                                          <p:spTgt spid="85"/>
                                        </p:tgtEl>
                                        <p:attrNameLst>
                                          <p:attrName>ppt_x</p:attrName>
                                        </p:attrNameLst>
                                      </p:cBhvr>
                                      <p:tavLst>
                                        <p:tav tm="0">
                                          <p:val>
                                            <p:strVal val="#ppt_x"/>
                                          </p:val>
                                        </p:tav>
                                        <p:tav tm="100000">
                                          <p:val>
                                            <p:strVal val="#ppt_x"/>
                                          </p:val>
                                        </p:tav>
                                      </p:tavLst>
                                    </p:anim>
                                    <p:anim calcmode="lin" valueType="num">
                                      <p:cBhvr additive="base">
                                        <p:cTn id="45" dur="500" fill="hold"/>
                                        <p:tgtEl>
                                          <p:spTgt spid="85"/>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additive="base">
                                        <p:cTn id="48" dur="500" fill="hold"/>
                                        <p:tgtEl>
                                          <p:spTgt spid="84"/>
                                        </p:tgtEl>
                                        <p:attrNameLst>
                                          <p:attrName>ppt_x</p:attrName>
                                        </p:attrNameLst>
                                      </p:cBhvr>
                                      <p:tavLst>
                                        <p:tav tm="0">
                                          <p:val>
                                            <p:strVal val="#ppt_x"/>
                                          </p:val>
                                        </p:tav>
                                        <p:tav tm="100000">
                                          <p:val>
                                            <p:strVal val="#ppt_x"/>
                                          </p:val>
                                        </p:tav>
                                      </p:tavLst>
                                    </p:anim>
                                    <p:anim calcmode="lin" valueType="num">
                                      <p:cBhvr additive="base">
                                        <p:cTn id="4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83" grpId="0"/>
      <p:bldP spid="85" grpId="0"/>
      <p:bldP spid="86" grpId="0" animBg="1"/>
      <p:bldP spid="87" grpId="0" animBg="1"/>
      <p:bldP spid="9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74F2FA4-1D75-866B-A594-1E2A7C0AB92E}"/>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269875" y="239546"/>
            <a:ext cx="11061322" cy="10895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MULTIPLE LINEAR REGRESSION</a:t>
            </a:r>
          </a:p>
        </p:txBody>
      </p:sp>
      <p:sp>
        <p:nvSpPr>
          <p:cNvPr id="7" name="Content Placeholder 2"/>
          <p:cNvSpPr txBox="1">
            <a:spLocks/>
          </p:cNvSpPr>
          <p:nvPr/>
        </p:nvSpPr>
        <p:spPr>
          <a:xfrm>
            <a:off x="439700" y="1278900"/>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800" dirty="0">
                <a:latin typeface="Montserrat" charset="0"/>
                <a:ea typeface="Montserrat" charset="0"/>
                <a:cs typeface="Montserrat" charset="0"/>
              </a:rPr>
              <a:t>Multiple Linear Regression: examines relationship between more than two variables.</a:t>
            </a:r>
          </a:p>
          <a:p>
            <a:pPr marL="342900" indent="-342900" algn="l">
              <a:buFont typeface="Arial" panose="020B0604020202020204" pitchFamily="34" charset="0"/>
              <a:buChar char="•"/>
            </a:pPr>
            <a:r>
              <a:rPr lang="en-CA" sz="1800" dirty="0">
                <a:latin typeface="Montserrat" charset="0"/>
                <a:ea typeface="Montserrat" charset="0"/>
                <a:cs typeface="Montserrat" charset="0"/>
              </a:rPr>
              <a:t>Recall that Simple Linear regression is a statistical model that examines linear relationship between two variables only.</a:t>
            </a:r>
          </a:p>
          <a:p>
            <a:pPr marL="342900" indent="-342900" algn="l">
              <a:buFont typeface="Arial" panose="020B0604020202020204" pitchFamily="34" charset="0"/>
              <a:buChar char="•"/>
            </a:pPr>
            <a:r>
              <a:rPr lang="en-CA" sz="1800" dirty="0">
                <a:latin typeface="Montserrat" charset="0"/>
                <a:ea typeface="Montserrat" charset="0"/>
                <a:cs typeface="Montserrat" charset="0"/>
              </a:rPr>
              <a:t>Each independent variable has its own corresponding coefficient.</a:t>
            </a:r>
          </a:p>
          <a:p>
            <a:pPr marL="342900" indent="-342900" algn="l">
              <a:buFont typeface="Arial" panose="020B0604020202020204" pitchFamily="34" charset="0"/>
              <a:buChar char="•"/>
            </a:pPr>
            <a:endParaRPr lang="en-CA" sz="1800" dirty="0">
              <a:latin typeface="Montserrat" charset="0"/>
              <a:ea typeface="Montserrat" charset="0"/>
              <a:cs typeface="Montserrat" charset="0"/>
            </a:endParaRPr>
          </a:p>
          <a:p>
            <a:pPr fontAlgn="base"/>
            <a:endParaRPr lang="en-CA" sz="1800" dirty="0"/>
          </a:p>
        </p:txBody>
      </p:sp>
      <mc:AlternateContent xmlns:mc="http://schemas.openxmlformats.org/markup-compatibility/2006" xmlns:a14="http://schemas.microsoft.com/office/drawing/2010/main">
        <mc:Choice Requires="a14">
          <p:sp>
            <p:nvSpPr>
              <p:cNvPr id="27" name="TextBox 26"/>
              <p:cNvSpPr txBox="1"/>
              <p:nvPr/>
            </p:nvSpPr>
            <p:spPr>
              <a:xfrm>
                <a:off x="2937237" y="2908519"/>
                <a:ext cx="724659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600" b="0" i="1" smtClean="0">
                          <a:latin typeface="Cambria Math" panose="02040503050406030204" pitchFamily="18" charset="0"/>
                        </a:rPr>
                        <m:t>𝑦</m:t>
                      </m:r>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0</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1</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1</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2</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2</m:t>
                          </m:r>
                        </m:sub>
                      </m:sSub>
                      <m:r>
                        <a:rPr lang="en-CA" sz="3600" b="0" i="1" smtClean="0">
                          <a:latin typeface="Cambria Math" panose="02040503050406030204" pitchFamily="18" charset="0"/>
                        </a:rPr>
                        <m:t>+..+</m:t>
                      </m:r>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𝑏</m:t>
                          </m:r>
                        </m:e>
                        <m:sub>
                          <m:r>
                            <a:rPr lang="en-CA" sz="3600" b="0" i="1" smtClean="0">
                              <a:latin typeface="Cambria Math" panose="02040503050406030204" pitchFamily="18" charset="0"/>
                            </a:rPr>
                            <m:t>𝑛</m:t>
                          </m:r>
                        </m:sub>
                      </m:sSub>
                      <m:sSub>
                        <m:sSubPr>
                          <m:ctrlPr>
                            <a:rPr lang="en-CA" sz="3600" b="0" i="1" smtClean="0">
                              <a:latin typeface="Cambria Math" panose="02040503050406030204" pitchFamily="18" charset="0"/>
                            </a:rPr>
                          </m:ctrlPr>
                        </m:sSubPr>
                        <m:e>
                          <m:r>
                            <a:rPr lang="en-CA" sz="3600" b="0" i="1" smtClean="0">
                              <a:latin typeface="Cambria Math" panose="02040503050406030204" pitchFamily="18" charset="0"/>
                            </a:rPr>
                            <m:t>𝑥</m:t>
                          </m:r>
                        </m:e>
                        <m:sub>
                          <m:r>
                            <a:rPr lang="en-CA" sz="3600" b="0" i="1" smtClean="0">
                              <a:latin typeface="Cambria Math" panose="02040503050406030204" pitchFamily="18" charset="0"/>
                            </a:rPr>
                            <m:t>𝑛</m:t>
                          </m:r>
                        </m:sub>
                      </m:sSub>
                    </m:oMath>
                  </m:oMathPara>
                </a14:m>
                <a:endParaRPr lang="en-CA" sz="3600" dirty="0"/>
              </a:p>
            </p:txBody>
          </p:sp>
        </mc:Choice>
        <mc:Fallback xmlns="">
          <p:sp>
            <p:nvSpPr>
              <p:cNvPr id="27" name="TextBox 26"/>
              <p:cNvSpPr txBox="1">
                <a:spLocks noRot="1" noChangeAspect="1" noMove="1" noResize="1" noEditPoints="1" noAdjustHandles="1" noChangeArrowheads="1" noChangeShapeType="1" noTextEdit="1"/>
              </p:cNvSpPr>
              <p:nvPr/>
            </p:nvSpPr>
            <p:spPr>
              <a:xfrm>
                <a:off x="2937237" y="2908519"/>
                <a:ext cx="7246599" cy="553998"/>
              </a:xfrm>
              <a:prstGeom prst="rect">
                <a:avLst/>
              </a:prstGeom>
              <a:blipFill rotWithShape="0">
                <a:blip r:embed="rId3"/>
                <a:stretch>
                  <a:fillRect/>
                </a:stretch>
              </a:blipFill>
            </p:spPr>
            <p:txBody>
              <a:bodyPr/>
              <a:lstStyle/>
              <a:p>
                <a:r>
                  <a:rPr lang="en-CA">
                    <a:noFill/>
                  </a:rPr>
                  <a:t> </a:t>
                </a:r>
              </a:p>
            </p:txBody>
          </p:sp>
        </mc:Fallback>
      </mc:AlternateContent>
      <p:cxnSp>
        <p:nvCxnSpPr>
          <p:cNvPr id="28" name="Curved Connector 27"/>
          <p:cNvCxnSpPr/>
          <p:nvPr/>
        </p:nvCxnSpPr>
        <p:spPr>
          <a:xfrm rot="16200000" flipV="1">
            <a:off x="5822306" y="3434462"/>
            <a:ext cx="1264494" cy="1264094"/>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383590" y="4775924"/>
            <a:ext cx="4535943" cy="1200329"/>
          </a:xfrm>
          <a:prstGeom prst="rect">
            <a:avLst/>
          </a:prstGeom>
          <a:noFill/>
        </p:spPr>
        <p:txBody>
          <a:bodyPr wrap="square" rtlCol="0">
            <a:spAutoFit/>
          </a:bodyPr>
          <a:lstStyle/>
          <a:p>
            <a:r>
              <a:rPr lang="en-CA" sz="2400" b="1" dirty="0">
                <a:solidFill>
                  <a:schemeClr val="tx1"/>
                </a:solidFill>
              </a:rPr>
              <a:t>INDEPENDENT VARIABLES</a:t>
            </a:r>
          </a:p>
          <a:p>
            <a:r>
              <a:rPr lang="en-CA" sz="2400" b="1" dirty="0">
                <a:solidFill>
                  <a:schemeClr val="tx1"/>
                </a:solidFill>
              </a:rPr>
              <a:t>(ENGINE SIZE, MPG, MAKE, MODEL, YEAR..ETC)</a:t>
            </a:r>
          </a:p>
        </p:txBody>
      </p:sp>
      <p:cxnSp>
        <p:nvCxnSpPr>
          <p:cNvPr id="30" name="Curved Connector 29"/>
          <p:cNvCxnSpPr/>
          <p:nvPr/>
        </p:nvCxnSpPr>
        <p:spPr>
          <a:xfrm rot="5400000" flipH="1" flipV="1">
            <a:off x="6937801" y="3806147"/>
            <a:ext cx="1270008" cy="515210"/>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p:nvPr/>
        </p:nvCxnSpPr>
        <p:spPr>
          <a:xfrm flipV="1">
            <a:off x="7572805" y="3581401"/>
            <a:ext cx="2409395" cy="1117355"/>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10633" y="4699118"/>
            <a:ext cx="3966150" cy="830997"/>
          </a:xfrm>
          <a:prstGeom prst="rect">
            <a:avLst/>
          </a:prstGeom>
          <a:noFill/>
        </p:spPr>
        <p:txBody>
          <a:bodyPr wrap="none" rtlCol="0">
            <a:spAutoFit/>
          </a:bodyPr>
          <a:lstStyle/>
          <a:p>
            <a:pPr algn="ctr"/>
            <a:r>
              <a:rPr lang="en-CA" sz="2400" b="1" dirty="0">
                <a:solidFill>
                  <a:schemeClr val="tx1"/>
                </a:solidFill>
              </a:rPr>
              <a:t>DEPENDANT VARIABLES</a:t>
            </a:r>
          </a:p>
          <a:p>
            <a:pPr algn="ctr"/>
            <a:r>
              <a:rPr lang="en-CA" sz="2400" b="1" dirty="0">
                <a:solidFill>
                  <a:schemeClr val="tx1"/>
                </a:solidFill>
              </a:rPr>
              <a:t>CAR PRICE ($)</a:t>
            </a:r>
          </a:p>
        </p:txBody>
      </p:sp>
      <p:cxnSp>
        <p:nvCxnSpPr>
          <p:cNvPr id="33" name="Curved Connector 32"/>
          <p:cNvCxnSpPr/>
          <p:nvPr/>
        </p:nvCxnSpPr>
        <p:spPr>
          <a:xfrm rot="5400000" flipH="1" flipV="1">
            <a:off x="2223134" y="3570277"/>
            <a:ext cx="1161226" cy="945706"/>
          </a:xfrm>
          <a:prstGeom prst="curved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31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XG-BOOST ALGORITHM</a:t>
            </a:r>
          </a:p>
        </p:txBody>
      </p:sp>
    </p:spTree>
    <p:extLst>
      <p:ext uri="{BB962C8B-B14F-4D97-AF65-F5344CB8AC3E}">
        <p14:creationId xmlns:p14="http://schemas.microsoft.com/office/powerpoint/2010/main" val="3518664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D88646B-C365-A144-6245-96C557B68707}"/>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17878" y="279727"/>
            <a:ext cx="7585714" cy="523220"/>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XGBOOST: INTRODUCTION</a:t>
            </a:r>
          </a:p>
        </p:txBody>
      </p:sp>
      <p:sp>
        <p:nvSpPr>
          <p:cNvPr id="7" name="Content Placeholder 2"/>
          <p:cNvSpPr txBox="1">
            <a:spLocks/>
          </p:cNvSpPr>
          <p:nvPr/>
        </p:nvSpPr>
        <p:spPr>
          <a:xfrm>
            <a:off x="242656" y="1166018"/>
            <a:ext cx="8297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err="1">
                <a:latin typeface="Montserrat" charset="0"/>
                <a:ea typeface="Montserrat" charset="0"/>
                <a:cs typeface="Montserrat" charset="0"/>
              </a:rPr>
              <a:t>XGBoost</a:t>
            </a:r>
            <a:r>
              <a:rPr lang="en-CA" sz="1800" dirty="0">
                <a:latin typeface="Montserrat" charset="0"/>
                <a:ea typeface="Montserrat" charset="0"/>
                <a:cs typeface="Montserrat" charset="0"/>
              </a:rPr>
              <a:t> or Extreme gradient boosting is the algorithm of choice for many data scientists and could be used for </a:t>
            </a:r>
            <a:r>
              <a:rPr lang="en-CA" sz="1800" dirty="0">
                <a:latin typeface="Montserrat" charset="0"/>
              </a:rPr>
              <a:t>regression and classification tasks. </a:t>
            </a:r>
          </a:p>
          <a:p>
            <a:pPr marL="285750" indent="-285750" algn="l">
              <a:buFont typeface="Arial" panose="020B0604020202020204" pitchFamily="34" charset="0"/>
              <a:buChar char="•"/>
            </a:pPr>
            <a:r>
              <a:rPr lang="en-CA" sz="1800" dirty="0" err="1">
                <a:latin typeface="Montserrat" charset="0"/>
              </a:rPr>
              <a:t>XGBoost</a:t>
            </a:r>
            <a:r>
              <a:rPr lang="en-CA" sz="1800" dirty="0">
                <a:latin typeface="Montserrat" charset="0"/>
              </a:rPr>
              <a:t> is a supervised learning algorithm and implements gradient boosted trees algorithm. </a:t>
            </a:r>
          </a:p>
          <a:p>
            <a:pPr marL="285750" indent="-285750" algn="l">
              <a:buFont typeface="Arial" panose="020B0604020202020204" pitchFamily="34" charset="0"/>
              <a:buChar char="•"/>
            </a:pPr>
            <a:r>
              <a:rPr lang="en-CA" sz="1800" dirty="0">
                <a:latin typeface="Montserrat" charset="0"/>
              </a:rPr>
              <a:t>The algorithm work by combining an ensemble of predictions from several weak models.</a:t>
            </a:r>
          </a:p>
          <a:p>
            <a:pPr marL="285750" indent="-285750" algn="l">
              <a:buFont typeface="Arial" panose="020B0604020202020204" pitchFamily="34" charset="0"/>
              <a:buChar char="•"/>
            </a:pPr>
            <a:r>
              <a:rPr lang="en-CA" sz="1800" dirty="0">
                <a:latin typeface="Montserrat" charset="0"/>
              </a:rPr>
              <a:t>It is robust to many data distributions and relationships and offers many hyperparameters to tune model performance.</a:t>
            </a:r>
          </a:p>
          <a:p>
            <a:pPr marL="285750" indent="-285750" algn="l">
              <a:buFont typeface="Arial" panose="020B0604020202020204" pitchFamily="34" charset="0"/>
              <a:buChar char="•"/>
            </a:pPr>
            <a:r>
              <a:rPr lang="en-CA" sz="1800" dirty="0" err="1">
                <a:latin typeface="Montserrat" charset="0"/>
              </a:rPr>
              <a:t>Xgboost</a:t>
            </a:r>
            <a:r>
              <a:rPr lang="en-CA" sz="1800" dirty="0">
                <a:latin typeface="Montserrat" charset="0"/>
              </a:rPr>
              <a:t> offers increased speed and enhanced memory utilization.</a:t>
            </a:r>
          </a:p>
          <a:p>
            <a:pPr marL="285750" indent="-285750" algn="l">
              <a:buFont typeface="Arial" panose="020B0604020202020204" pitchFamily="34" charset="0"/>
              <a:buChar char="•"/>
            </a:pPr>
            <a:r>
              <a:rPr lang="en-CA" sz="1800" dirty="0" err="1">
                <a:latin typeface="Montserrat" charset="0"/>
              </a:rPr>
              <a:t>Xgboost</a:t>
            </a:r>
            <a:r>
              <a:rPr lang="en-CA" sz="1800" dirty="0">
                <a:latin typeface="Montserrat" charset="0"/>
              </a:rPr>
              <a:t> is analogous to the idea of “discovering truth by building on previous discoveries”.</a:t>
            </a:r>
          </a:p>
          <a:p>
            <a:pPr marL="285750" indent="-285750" algn="l">
              <a:buFont typeface="Arial" panose="020B0604020202020204" pitchFamily="34" charset="0"/>
              <a:buChar char="•"/>
            </a:pPr>
            <a:endParaRPr lang="en-CA" sz="1800" dirty="0">
              <a:latin typeface="Montserrat" charset="0"/>
            </a:endParaRPr>
          </a:p>
          <a:p>
            <a:pPr marL="342900" indent="-34290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fr-FR"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342900" indent="-342900" algn="l">
              <a:buFont typeface="Arial" panose="020B0604020202020204" pitchFamily="34" charset="0"/>
              <a:buChar char="•"/>
            </a:pPr>
            <a:endParaRPr lang="en-CA" sz="1800" dirty="0">
              <a:latin typeface="Montserrat" charset="0"/>
            </a:endParaRPr>
          </a:p>
          <a:p>
            <a:pPr fontAlgn="base"/>
            <a:endParaRPr lang="en-CA" sz="1800" dirty="0"/>
          </a:p>
        </p:txBody>
      </p:sp>
      <p:pic>
        <p:nvPicPr>
          <p:cNvPr id="1026" name="Picture 2">
            <a:extLst>
              <a:ext uri="{FF2B5EF4-FFF2-40B4-BE49-F238E27FC236}">
                <a16:creationId xmlns:a16="http://schemas.microsoft.com/office/drawing/2014/main" id="{7554567D-2D85-425B-B486-CC7BC3206F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9267" y="1220438"/>
            <a:ext cx="2305658" cy="2924381"/>
          </a:xfrm>
          <a:prstGeom prst="rect">
            <a:avLst/>
          </a:prstGeom>
          <a:ln w="38100">
            <a:no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31D8C9-65CB-4553-AC12-EEE76E3AE424}"/>
              </a:ext>
            </a:extLst>
          </p:cNvPr>
          <p:cNvSpPr/>
          <p:nvPr/>
        </p:nvSpPr>
        <p:spPr>
          <a:xfrm>
            <a:off x="2019290" y="6280816"/>
            <a:ext cx="9347200" cy="369332"/>
          </a:xfrm>
          <a:prstGeom prst="rect">
            <a:avLst/>
          </a:prstGeom>
        </p:spPr>
        <p:txBody>
          <a:bodyPr wrap="square">
            <a:spAutoFit/>
          </a:bodyPr>
          <a:lstStyle/>
          <a:p>
            <a:r>
              <a:rPr lang="en-US" dirty="0">
                <a:hlinkClick r:id="rId4"/>
              </a:rPr>
              <a:t>Source: https://commons.wikimedia.org/wiki/File:Library_of_Congress,_Rosenwald_4,_Bl._5r.jpg</a:t>
            </a:r>
            <a:endParaRPr lang="en-US" dirty="0"/>
          </a:p>
        </p:txBody>
      </p:sp>
      <p:sp>
        <p:nvSpPr>
          <p:cNvPr id="4" name="Rectangle 3">
            <a:extLst>
              <a:ext uri="{FF2B5EF4-FFF2-40B4-BE49-F238E27FC236}">
                <a16:creationId xmlns:a16="http://schemas.microsoft.com/office/drawing/2014/main" id="{27BB0F73-15DD-4938-BAC5-FF9C62E68E9C}"/>
              </a:ext>
            </a:extLst>
          </p:cNvPr>
          <p:cNvSpPr/>
          <p:nvPr/>
        </p:nvSpPr>
        <p:spPr>
          <a:xfrm>
            <a:off x="825511" y="4635290"/>
            <a:ext cx="7582348" cy="1384995"/>
          </a:xfrm>
          <a:prstGeom prst="rect">
            <a:avLst/>
          </a:prstGeom>
        </p:spPr>
        <p:txBody>
          <a:bodyPr wrap="square">
            <a:spAutoFit/>
          </a:bodyPr>
          <a:lstStyle/>
          <a:p>
            <a:endParaRPr lang="en-CA" sz="2800" b="1" i="1" dirty="0">
              <a:solidFill>
                <a:srgbClr val="202122"/>
              </a:solidFill>
              <a:latin typeface="Arial" panose="020B0604020202020204" pitchFamily="34" charset="0"/>
            </a:endParaRPr>
          </a:p>
          <a:p>
            <a:r>
              <a:rPr lang="en-CA" sz="2800" b="1" i="1" dirty="0">
                <a:solidFill>
                  <a:srgbClr val="202122"/>
                </a:solidFill>
                <a:latin typeface="Arial" panose="020B0604020202020204" pitchFamily="34" charset="0"/>
              </a:rPr>
              <a:t>"If I have seen further, it is by standing on the shoulders of Giants”, Isaac Newton</a:t>
            </a:r>
            <a:endParaRPr lang="en-US" sz="2800" b="1" i="1" dirty="0">
              <a:solidFill>
                <a:srgbClr val="202122"/>
              </a:solidFill>
              <a:latin typeface="Arial" panose="020B0604020202020204" pitchFamily="34" charset="0"/>
            </a:endParaRPr>
          </a:p>
        </p:txBody>
      </p:sp>
      <p:sp>
        <p:nvSpPr>
          <p:cNvPr id="5" name="Rectangle 4">
            <a:extLst>
              <a:ext uri="{FF2B5EF4-FFF2-40B4-BE49-F238E27FC236}">
                <a16:creationId xmlns:a16="http://schemas.microsoft.com/office/drawing/2014/main" id="{A1B62EBB-CAA1-466B-B0AB-650C17C4BD18}"/>
              </a:ext>
            </a:extLst>
          </p:cNvPr>
          <p:cNvSpPr/>
          <p:nvPr/>
        </p:nvSpPr>
        <p:spPr>
          <a:xfrm>
            <a:off x="8566906" y="4294522"/>
            <a:ext cx="3302652" cy="600164"/>
          </a:xfrm>
          <a:prstGeom prst="rect">
            <a:avLst/>
          </a:prstGeom>
        </p:spPr>
        <p:txBody>
          <a:bodyPr wrap="square">
            <a:spAutoFit/>
          </a:bodyPr>
          <a:lstStyle/>
          <a:p>
            <a:r>
              <a:rPr lang="en-CA" sz="1100" b="1" i="1" dirty="0">
                <a:latin typeface="Arial" panose="020B0604020202020204" pitchFamily="34" charset="0"/>
              </a:rPr>
              <a:t>This picture is derived from Greek mythology: the giant Orion carried his servant </a:t>
            </a:r>
            <a:r>
              <a:rPr lang="en-CA" sz="1100" b="1" i="1" dirty="0" err="1">
                <a:latin typeface="Arial" panose="020B0604020202020204" pitchFamily="34" charset="0"/>
              </a:rPr>
              <a:t>Cedalion</a:t>
            </a:r>
            <a:r>
              <a:rPr lang="en-CA" sz="1100" b="1" i="1" dirty="0">
                <a:latin typeface="Arial" panose="020B0604020202020204" pitchFamily="34" charset="0"/>
              </a:rPr>
              <a:t> on his shoulders to act as the giant's eyes.</a:t>
            </a:r>
            <a:endParaRPr lang="en-US" sz="1100" b="1" i="1" dirty="0"/>
          </a:p>
        </p:txBody>
      </p:sp>
    </p:spTree>
    <p:extLst>
      <p:ext uri="{BB962C8B-B14F-4D97-AF65-F5344CB8AC3E}">
        <p14:creationId xmlns:p14="http://schemas.microsoft.com/office/powerpoint/2010/main" val="348086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613D8-8CD4-35BA-5335-78F8A11FB09C}"/>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68678" y="117674"/>
            <a:ext cx="8470522" cy="1217729"/>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ADVANTAGES &amp; DISADVANTAGES OF XGBOOST</a:t>
            </a:r>
          </a:p>
        </p:txBody>
      </p:sp>
      <p:sp>
        <p:nvSpPr>
          <p:cNvPr id="7" name="Content Placeholder 2"/>
          <p:cNvSpPr txBox="1">
            <a:spLocks/>
          </p:cNvSpPr>
          <p:nvPr/>
        </p:nvSpPr>
        <p:spPr>
          <a:xfrm>
            <a:off x="4070666" y="1979516"/>
            <a:ext cx="114729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CA" sz="1800" b="1" dirty="0">
              <a:latin typeface="Montserrat" charset="0"/>
            </a:endParaRPr>
          </a:p>
        </p:txBody>
      </p:sp>
      <p:graphicFrame>
        <p:nvGraphicFramePr>
          <p:cNvPr id="2" name="Diagram 1">
            <a:extLst>
              <a:ext uri="{FF2B5EF4-FFF2-40B4-BE49-F238E27FC236}">
                <a16:creationId xmlns:a16="http://schemas.microsoft.com/office/drawing/2014/main" id="{CC629F12-B393-4DC7-81DA-AEEEB151F928}"/>
              </a:ext>
            </a:extLst>
          </p:cNvPr>
          <p:cNvGraphicFramePr/>
          <p:nvPr>
            <p:extLst>
              <p:ext uri="{D42A27DB-BD31-4B8C-83A1-F6EECF244321}">
                <p14:modId xmlns:p14="http://schemas.microsoft.com/office/powerpoint/2010/main" val="2670292864"/>
              </p:ext>
            </p:extLst>
          </p:nvPr>
        </p:nvGraphicFramePr>
        <p:xfrm>
          <a:off x="1203068" y="1232733"/>
          <a:ext cx="7401711" cy="4525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753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BCC4246B-C977-DF09-726F-38286CF4D48A}"/>
              </a:ext>
            </a:extLst>
          </p:cNvPr>
          <p:cNvPicPr>
            <a:picLocks noChangeAspect="1"/>
          </p:cNvPicPr>
          <p:nvPr/>
        </p:nvPicPr>
        <p:blipFill rotWithShape="1">
          <a:blip r:embed="rId2"/>
          <a:srcRect b="13333"/>
          <a:stretch/>
        </p:blipFill>
        <p:spPr>
          <a:xfrm>
            <a:off x="0" y="0"/>
            <a:ext cx="12192001" cy="5943600"/>
          </a:xfrm>
          <a:prstGeom prst="rect">
            <a:avLst/>
          </a:prstGeom>
        </p:spPr>
      </p:pic>
      <p:cxnSp>
        <p:nvCxnSpPr>
          <p:cNvPr id="4" name="Straight Arrow Connector 3">
            <a:extLst>
              <a:ext uri="{FF2B5EF4-FFF2-40B4-BE49-F238E27FC236}">
                <a16:creationId xmlns:a16="http://schemas.microsoft.com/office/drawing/2014/main" id="{589D3404-5626-4FC1-B960-B59E3181C9F3}"/>
              </a:ext>
            </a:extLst>
          </p:cNvPr>
          <p:cNvCxnSpPr>
            <a:cxnSpLocks/>
          </p:cNvCxnSpPr>
          <p:nvPr/>
        </p:nvCxnSpPr>
        <p:spPr>
          <a:xfrm flipV="1">
            <a:off x="508658" y="6044312"/>
            <a:ext cx="3630796" cy="2435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FBD8841-B45A-4F1C-A52D-A45366EA3F30}"/>
              </a:ext>
            </a:extLst>
          </p:cNvPr>
          <p:cNvCxnSpPr>
            <a:cxnSpLocks/>
          </p:cNvCxnSpPr>
          <p:nvPr/>
        </p:nvCxnSpPr>
        <p:spPr>
          <a:xfrm flipH="1" flipV="1">
            <a:off x="508660" y="2719475"/>
            <a:ext cx="1" cy="3384148"/>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DC603E1-EF82-4D5F-A2AB-DE676FF5FA12}"/>
              </a:ext>
            </a:extLst>
          </p:cNvPr>
          <p:cNvSpPr/>
          <p:nvPr/>
        </p:nvSpPr>
        <p:spPr>
          <a:xfrm>
            <a:off x="2473553" y="414465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9" name="Oval 8">
            <a:extLst>
              <a:ext uri="{FF2B5EF4-FFF2-40B4-BE49-F238E27FC236}">
                <a16:creationId xmlns:a16="http://schemas.microsoft.com/office/drawing/2014/main" id="{21308F27-F157-4A62-B319-825F8C77C2E2}"/>
              </a:ext>
            </a:extLst>
          </p:cNvPr>
          <p:cNvSpPr/>
          <p:nvPr/>
        </p:nvSpPr>
        <p:spPr>
          <a:xfrm>
            <a:off x="1425486" y="508153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0" name="TextBox 9">
            <a:extLst>
              <a:ext uri="{FF2B5EF4-FFF2-40B4-BE49-F238E27FC236}">
                <a16:creationId xmlns:a16="http://schemas.microsoft.com/office/drawing/2014/main" id="{351B04F0-4F69-4191-987D-822237B251F3}"/>
              </a:ext>
            </a:extLst>
          </p:cNvPr>
          <p:cNvSpPr txBox="1"/>
          <p:nvPr/>
        </p:nvSpPr>
        <p:spPr>
          <a:xfrm>
            <a:off x="1680099" y="6134714"/>
            <a:ext cx="1304844" cy="461665"/>
          </a:xfrm>
          <a:prstGeom prst="rect">
            <a:avLst/>
          </a:prstGeom>
          <a:noFill/>
        </p:spPr>
        <p:txBody>
          <a:bodyPr wrap="none" rtlCol="0">
            <a:spAutoFit/>
          </a:bodyPr>
          <a:lstStyle/>
          <a:p>
            <a:r>
              <a:rPr lang="en-CA" sz="2400" b="1" dirty="0">
                <a:solidFill>
                  <a:srgbClr val="002060"/>
                </a:solidFill>
              </a:rPr>
              <a:t>SAVINGS</a:t>
            </a:r>
          </a:p>
        </p:txBody>
      </p:sp>
      <p:sp>
        <p:nvSpPr>
          <p:cNvPr id="11" name="TextBox 10">
            <a:extLst>
              <a:ext uri="{FF2B5EF4-FFF2-40B4-BE49-F238E27FC236}">
                <a16:creationId xmlns:a16="http://schemas.microsoft.com/office/drawing/2014/main" id="{85917261-57A5-4C76-A029-1AEFD7013DC4}"/>
              </a:ext>
            </a:extLst>
          </p:cNvPr>
          <p:cNvSpPr txBox="1"/>
          <p:nvPr/>
        </p:nvSpPr>
        <p:spPr>
          <a:xfrm rot="16200000">
            <a:off x="-116785" y="3058093"/>
            <a:ext cx="713080" cy="461665"/>
          </a:xfrm>
          <a:prstGeom prst="rect">
            <a:avLst/>
          </a:prstGeom>
          <a:noFill/>
        </p:spPr>
        <p:txBody>
          <a:bodyPr wrap="none" rtlCol="0">
            <a:spAutoFit/>
          </a:bodyPr>
          <a:lstStyle/>
          <a:p>
            <a:r>
              <a:rPr lang="en-CA" sz="2400" b="1" dirty="0">
                <a:solidFill>
                  <a:srgbClr val="002060"/>
                </a:solidFill>
              </a:rPr>
              <a:t>AGE</a:t>
            </a:r>
          </a:p>
        </p:txBody>
      </p:sp>
      <p:sp>
        <p:nvSpPr>
          <p:cNvPr id="12" name="Oval 11">
            <a:extLst>
              <a:ext uri="{FF2B5EF4-FFF2-40B4-BE49-F238E27FC236}">
                <a16:creationId xmlns:a16="http://schemas.microsoft.com/office/drawing/2014/main" id="{472A1181-B8E7-450B-94AA-60E0D882B7A9}"/>
              </a:ext>
            </a:extLst>
          </p:cNvPr>
          <p:cNvSpPr/>
          <p:nvPr/>
        </p:nvSpPr>
        <p:spPr>
          <a:xfrm>
            <a:off x="1307956" y="425423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3" name="Oval 12">
            <a:extLst>
              <a:ext uri="{FF2B5EF4-FFF2-40B4-BE49-F238E27FC236}">
                <a16:creationId xmlns:a16="http://schemas.microsoft.com/office/drawing/2014/main" id="{1C1D46D3-A1B2-4B73-A662-C31A1BC14677}"/>
              </a:ext>
            </a:extLst>
          </p:cNvPr>
          <p:cNvSpPr/>
          <p:nvPr/>
        </p:nvSpPr>
        <p:spPr>
          <a:xfrm>
            <a:off x="815407" y="555722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4" name="Oval 13">
            <a:extLst>
              <a:ext uri="{FF2B5EF4-FFF2-40B4-BE49-F238E27FC236}">
                <a16:creationId xmlns:a16="http://schemas.microsoft.com/office/drawing/2014/main" id="{94776C04-B1E6-4206-AD8F-522275DA4FCC}"/>
              </a:ext>
            </a:extLst>
          </p:cNvPr>
          <p:cNvSpPr/>
          <p:nvPr/>
        </p:nvSpPr>
        <p:spPr>
          <a:xfrm>
            <a:off x="1996624" y="404154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7" name="Oval 16">
            <a:extLst>
              <a:ext uri="{FF2B5EF4-FFF2-40B4-BE49-F238E27FC236}">
                <a16:creationId xmlns:a16="http://schemas.microsoft.com/office/drawing/2014/main" id="{F58D8F6E-6310-412B-80A9-AA642780D87D}"/>
              </a:ext>
            </a:extLst>
          </p:cNvPr>
          <p:cNvSpPr/>
          <p:nvPr/>
        </p:nvSpPr>
        <p:spPr>
          <a:xfrm>
            <a:off x="2415366" y="377182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18" name="Oval 17">
            <a:extLst>
              <a:ext uri="{FF2B5EF4-FFF2-40B4-BE49-F238E27FC236}">
                <a16:creationId xmlns:a16="http://schemas.microsoft.com/office/drawing/2014/main" id="{D49DA26D-899E-4028-AC31-5795DFD68C87}"/>
              </a:ext>
            </a:extLst>
          </p:cNvPr>
          <p:cNvSpPr/>
          <p:nvPr/>
        </p:nvSpPr>
        <p:spPr>
          <a:xfrm>
            <a:off x="1115153" y="504573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0" name="Прямоугольник 9">
            <a:extLst>
              <a:ext uri="{FF2B5EF4-FFF2-40B4-BE49-F238E27FC236}">
                <a16:creationId xmlns:a16="http://schemas.microsoft.com/office/drawing/2014/main" id="{C47DC666-4A0D-4131-91F0-5BB7B5925786}"/>
              </a:ext>
            </a:extLst>
          </p:cNvPr>
          <p:cNvSpPr/>
          <p:nvPr/>
        </p:nvSpPr>
        <p:spPr>
          <a:xfrm>
            <a:off x="239755" y="57738"/>
            <a:ext cx="8624395" cy="1716327"/>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DISADVANTAGES OF XGBOOST: POOR EXTRAPOLATION CAPABILITY BY XGBOOST</a:t>
            </a:r>
          </a:p>
        </p:txBody>
      </p:sp>
      <p:cxnSp>
        <p:nvCxnSpPr>
          <p:cNvPr id="22" name="Straight Connector 21">
            <a:extLst>
              <a:ext uri="{FF2B5EF4-FFF2-40B4-BE49-F238E27FC236}">
                <a16:creationId xmlns:a16="http://schemas.microsoft.com/office/drawing/2014/main" id="{8649FF03-7BB4-48D8-A58B-EE8ABC2D3023}"/>
              </a:ext>
            </a:extLst>
          </p:cNvPr>
          <p:cNvCxnSpPr/>
          <p:nvPr/>
        </p:nvCxnSpPr>
        <p:spPr>
          <a:xfrm flipV="1">
            <a:off x="508658" y="3755837"/>
            <a:ext cx="2476285" cy="210151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D3F69DE-1EB7-46D2-9841-A37D8B5C1734}"/>
              </a:ext>
            </a:extLst>
          </p:cNvPr>
          <p:cNvSpPr/>
          <p:nvPr/>
        </p:nvSpPr>
        <p:spPr>
          <a:xfrm>
            <a:off x="3036177" y="3401973"/>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5" name="Oval 24">
            <a:extLst>
              <a:ext uri="{FF2B5EF4-FFF2-40B4-BE49-F238E27FC236}">
                <a16:creationId xmlns:a16="http://schemas.microsoft.com/office/drawing/2014/main" id="{59D1809C-D6F9-4993-951B-6DF4D4AD59B5}"/>
              </a:ext>
            </a:extLst>
          </p:cNvPr>
          <p:cNvSpPr/>
          <p:nvPr/>
        </p:nvSpPr>
        <p:spPr>
          <a:xfrm>
            <a:off x="3320376" y="3138866"/>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27" name="Oval 26">
            <a:extLst>
              <a:ext uri="{FF2B5EF4-FFF2-40B4-BE49-F238E27FC236}">
                <a16:creationId xmlns:a16="http://schemas.microsoft.com/office/drawing/2014/main" id="{B6517EB7-0CEF-4218-8832-905E0E2C1369}"/>
              </a:ext>
            </a:extLst>
          </p:cNvPr>
          <p:cNvSpPr/>
          <p:nvPr/>
        </p:nvSpPr>
        <p:spPr>
          <a:xfrm>
            <a:off x="3728875" y="2838748"/>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060"/>
              </a:solidFill>
            </a:endParaRPr>
          </a:p>
        </p:txBody>
      </p:sp>
      <p:sp>
        <p:nvSpPr>
          <p:cNvPr id="28" name="Oval 27">
            <a:extLst>
              <a:ext uri="{FF2B5EF4-FFF2-40B4-BE49-F238E27FC236}">
                <a16:creationId xmlns:a16="http://schemas.microsoft.com/office/drawing/2014/main" id="{662607FA-A67B-4DEF-87BA-C1164A1BFDBC}"/>
              </a:ext>
            </a:extLst>
          </p:cNvPr>
          <p:cNvSpPr/>
          <p:nvPr/>
        </p:nvSpPr>
        <p:spPr>
          <a:xfrm>
            <a:off x="4055323" y="2552341"/>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29" name="Straight Arrow Connector 28">
            <a:extLst>
              <a:ext uri="{FF2B5EF4-FFF2-40B4-BE49-F238E27FC236}">
                <a16:creationId xmlns:a16="http://schemas.microsoft.com/office/drawing/2014/main" id="{49A45146-9FB3-4B71-8E03-0C1317411AD4}"/>
              </a:ext>
            </a:extLst>
          </p:cNvPr>
          <p:cNvCxnSpPr>
            <a:cxnSpLocks/>
          </p:cNvCxnSpPr>
          <p:nvPr/>
        </p:nvCxnSpPr>
        <p:spPr>
          <a:xfrm flipV="1">
            <a:off x="6034929" y="6077532"/>
            <a:ext cx="3630796" cy="24351"/>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34A16DB-32E5-4A11-9D71-72320D8C84F6}"/>
              </a:ext>
            </a:extLst>
          </p:cNvPr>
          <p:cNvCxnSpPr>
            <a:cxnSpLocks/>
          </p:cNvCxnSpPr>
          <p:nvPr/>
        </p:nvCxnSpPr>
        <p:spPr>
          <a:xfrm flipH="1" flipV="1">
            <a:off x="6034931" y="2752695"/>
            <a:ext cx="1" cy="3384148"/>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655BB486-0F65-4EDE-AFBB-0559414E9941}"/>
              </a:ext>
            </a:extLst>
          </p:cNvPr>
          <p:cNvSpPr/>
          <p:nvPr/>
        </p:nvSpPr>
        <p:spPr>
          <a:xfrm>
            <a:off x="7999824" y="4177871"/>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2" name="Oval 31">
            <a:extLst>
              <a:ext uri="{FF2B5EF4-FFF2-40B4-BE49-F238E27FC236}">
                <a16:creationId xmlns:a16="http://schemas.microsoft.com/office/drawing/2014/main" id="{229CE55F-C59F-4747-9651-8D6F0DE421F3}"/>
              </a:ext>
            </a:extLst>
          </p:cNvPr>
          <p:cNvSpPr/>
          <p:nvPr/>
        </p:nvSpPr>
        <p:spPr>
          <a:xfrm>
            <a:off x="7490569" y="449397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3" name="Oval 32">
            <a:extLst>
              <a:ext uri="{FF2B5EF4-FFF2-40B4-BE49-F238E27FC236}">
                <a16:creationId xmlns:a16="http://schemas.microsoft.com/office/drawing/2014/main" id="{21E8058C-4122-4753-ADCF-9B662CA89491}"/>
              </a:ext>
            </a:extLst>
          </p:cNvPr>
          <p:cNvSpPr/>
          <p:nvPr/>
        </p:nvSpPr>
        <p:spPr>
          <a:xfrm>
            <a:off x="7178761" y="472226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4" name="Oval 33">
            <a:extLst>
              <a:ext uri="{FF2B5EF4-FFF2-40B4-BE49-F238E27FC236}">
                <a16:creationId xmlns:a16="http://schemas.microsoft.com/office/drawing/2014/main" id="{B1B56551-3344-44A1-8998-7D7D107B2BE9}"/>
              </a:ext>
            </a:extLst>
          </p:cNvPr>
          <p:cNvSpPr/>
          <p:nvPr/>
        </p:nvSpPr>
        <p:spPr>
          <a:xfrm>
            <a:off x="6951757" y="511475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5" name="TextBox 34">
            <a:extLst>
              <a:ext uri="{FF2B5EF4-FFF2-40B4-BE49-F238E27FC236}">
                <a16:creationId xmlns:a16="http://schemas.microsoft.com/office/drawing/2014/main" id="{9EBFCED2-B09F-41C0-8ABF-9FFF9617F894}"/>
              </a:ext>
            </a:extLst>
          </p:cNvPr>
          <p:cNvSpPr txBox="1"/>
          <p:nvPr/>
        </p:nvSpPr>
        <p:spPr>
          <a:xfrm>
            <a:off x="7206370" y="6167934"/>
            <a:ext cx="1304844" cy="461665"/>
          </a:xfrm>
          <a:prstGeom prst="rect">
            <a:avLst/>
          </a:prstGeom>
          <a:noFill/>
        </p:spPr>
        <p:txBody>
          <a:bodyPr wrap="none" rtlCol="0">
            <a:spAutoFit/>
          </a:bodyPr>
          <a:lstStyle/>
          <a:p>
            <a:r>
              <a:rPr lang="en-CA" sz="2400" b="1" dirty="0">
                <a:solidFill>
                  <a:srgbClr val="002060"/>
                </a:solidFill>
              </a:rPr>
              <a:t>SAVINGS</a:t>
            </a:r>
          </a:p>
        </p:txBody>
      </p:sp>
      <p:sp>
        <p:nvSpPr>
          <p:cNvPr id="36" name="TextBox 35">
            <a:extLst>
              <a:ext uri="{FF2B5EF4-FFF2-40B4-BE49-F238E27FC236}">
                <a16:creationId xmlns:a16="http://schemas.microsoft.com/office/drawing/2014/main" id="{D4E32490-2094-4116-9B81-B8901C7D12F7}"/>
              </a:ext>
            </a:extLst>
          </p:cNvPr>
          <p:cNvSpPr txBox="1"/>
          <p:nvPr/>
        </p:nvSpPr>
        <p:spPr>
          <a:xfrm rot="16200000">
            <a:off x="6108156" y="2988205"/>
            <a:ext cx="713080" cy="461665"/>
          </a:xfrm>
          <a:prstGeom prst="rect">
            <a:avLst/>
          </a:prstGeom>
          <a:noFill/>
        </p:spPr>
        <p:txBody>
          <a:bodyPr wrap="none" rtlCol="0">
            <a:spAutoFit/>
          </a:bodyPr>
          <a:lstStyle/>
          <a:p>
            <a:r>
              <a:rPr lang="en-CA" sz="2400" b="1" dirty="0">
                <a:solidFill>
                  <a:srgbClr val="002060"/>
                </a:solidFill>
              </a:rPr>
              <a:t>AGE</a:t>
            </a:r>
          </a:p>
        </p:txBody>
      </p:sp>
      <p:sp>
        <p:nvSpPr>
          <p:cNvPr id="37" name="Oval 36">
            <a:extLst>
              <a:ext uri="{FF2B5EF4-FFF2-40B4-BE49-F238E27FC236}">
                <a16:creationId xmlns:a16="http://schemas.microsoft.com/office/drawing/2014/main" id="{54F2BA43-53C0-4F0E-91D1-1069643F060E}"/>
              </a:ext>
            </a:extLst>
          </p:cNvPr>
          <p:cNvSpPr/>
          <p:nvPr/>
        </p:nvSpPr>
        <p:spPr>
          <a:xfrm>
            <a:off x="6699611" y="545178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8" name="Oval 37">
            <a:extLst>
              <a:ext uri="{FF2B5EF4-FFF2-40B4-BE49-F238E27FC236}">
                <a16:creationId xmlns:a16="http://schemas.microsoft.com/office/drawing/2014/main" id="{550334EC-8227-4B99-B73A-AA5965EC21D9}"/>
              </a:ext>
            </a:extLst>
          </p:cNvPr>
          <p:cNvSpPr/>
          <p:nvPr/>
        </p:nvSpPr>
        <p:spPr>
          <a:xfrm>
            <a:off x="6341678" y="5590449"/>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39" name="Oval 38">
            <a:extLst>
              <a:ext uri="{FF2B5EF4-FFF2-40B4-BE49-F238E27FC236}">
                <a16:creationId xmlns:a16="http://schemas.microsoft.com/office/drawing/2014/main" id="{59E6938D-50D4-4AA2-929D-17876AB93043}"/>
              </a:ext>
            </a:extLst>
          </p:cNvPr>
          <p:cNvSpPr/>
          <p:nvPr/>
        </p:nvSpPr>
        <p:spPr>
          <a:xfrm>
            <a:off x="7522895" y="4074763"/>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0" name="Oval 39">
            <a:extLst>
              <a:ext uri="{FF2B5EF4-FFF2-40B4-BE49-F238E27FC236}">
                <a16:creationId xmlns:a16="http://schemas.microsoft.com/office/drawing/2014/main" id="{E43BBA8B-FA38-4816-A2AA-E1FEEDE6AA3A}"/>
              </a:ext>
            </a:extLst>
          </p:cNvPr>
          <p:cNvSpPr/>
          <p:nvPr/>
        </p:nvSpPr>
        <p:spPr>
          <a:xfrm>
            <a:off x="7941637" y="3805044"/>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1" name="Oval 40">
            <a:extLst>
              <a:ext uri="{FF2B5EF4-FFF2-40B4-BE49-F238E27FC236}">
                <a16:creationId xmlns:a16="http://schemas.microsoft.com/office/drawing/2014/main" id="{C46FF45A-1135-4502-9399-9F973E6EEE26}"/>
              </a:ext>
            </a:extLst>
          </p:cNvPr>
          <p:cNvSpPr/>
          <p:nvPr/>
        </p:nvSpPr>
        <p:spPr>
          <a:xfrm>
            <a:off x="6641424" y="507895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42" name="Straight Connector 41">
            <a:extLst>
              <a:ext uri="{FF2B5EF4-FFF2-40B4-BE49-F238E27FC236}">
                <a16:creationId xmlns:a16="http://schemas.microsoft.com/office/drawing/2014/main" id="{0B4E0485-40AF-487B-9207-5F0968CEF731}"/>
              </a:ext>
            </a:extLst>
          </p:cNvPr>
          <p:cNvCxnSpPr/>
          <p:nvPr/>
        </p:nvCxnSpPr>
        <p:spPr>
          <a:xfrm flipV="1">
            <a:off x="6034929" y="3789057"/>
            <a:ext cx="2476285" cy="210151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D2E7E2B-A28F-4769-A953-E6C45A9C7530}"/>
              </a:ext>
            </a:extLst>
          </p:cNvPr>
          <p:cNvSpPr/>
          <p:nvPr/>
        </p:nvSpPr>
        <p:spPr>
          <a:xfrm>
            <a:off x="8704544" y="3494319"/>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4" name="Oval 43">
            <a:extLst>
              <a:ext uri="{FF2B5EF4-FFF2-40B4-BE49-F238E27FC236}">
                <a16:creationId xmlns:a16="http://schemas.microsoft.com/office/drawing/2014/main" id="{0B32801B-6912-423B-9D52-BB879360DF57}"/>
              </a:ext>
            </a:extLst>
          </p:cNvPr>
          <p:cNvSpPr/>
          <p:nvPr/>
        </p:nvSpPr>
        <p:spPr>
          <a:xfrm>
            <a:off x="9182073" y="3478548"/>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5" name="Oval 44">
            <a:extLst>
              <a:ext uri="{FF2B5EF4-FFF2-40B4-BE49-F238E27FC236}">
                <a16:creationId xmlns:a16="http://schemas.microsoft.com/office/drawing/2014/main" id="{326FCA74-D86E-45DD-B359-3A25A6A1B81F}"/>
              </a:ext>
            </a:extLst>
          </p:cNvPr>
          <p:cNvSpPr/>
          <p:nvPr/>
        </p:nvSpPr>
        <p:spPr>
          <a:xfrm>
            <a:off x="9587670" y="3446457"/>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rgbClr val="002060"/>
              </a:solidFill>
            </a:endParaRPr>
          </a:p>
        </p:txBody>
      </p:sp>
      <p:sp>
        <p:nvSpPr>
          <p:cNvPr id="46" name="Oval 45">
            <a:extLst>
              <a:ext uri="{FF2B5EF4-FFF2-40B4-BE49-F238E27FC236}">
                <a16:creationId xmlns:a16="http://schemas.microsoft.com/office/drawing/2014/main" id="{A07BEC1A-8164-48FD-9625-2D03B2FB0DE3}"/>
              </a:ext>
            </a:extLst>
          </p:cNvPr>
          <p:cNvSpPr/>
          <p:nvPr/>
        </p:nvSpPr>
        <p:spPr>
          <a:xfrm>
            <a:off x="10074978" y="3446457"/>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47" name="TextBox 46">
            <a:extLst>
              <a:ext uri="{FF2B5EF4-FFF2-40B4-BE49-F238E27FC236}">
                <a16:creationId xmlns:a16="http://schemas.microsoft.com/office/drawing/2014/main" id="{D6967DBF-9FD3-4ED5-99C5-7FCD805F75B0}"/>
              </a:ext>
            </a:extLst>
          </p:cNvPr>
          <p:cNvSpPr txBox="1"/>
          <p:nvPr/>
        </p:nvSpPr>
        <p:spPr>
          <a:xfrm>
            <a:off x="509092" y="1632252"/>
            <a:ext cx="4497321" cy="830997"/>
          </a:xfrm>
          <a:prstGeom prst="rect">
            <a:avLst/>
          </a:prstGeom>
          <a:noFill/>
        </p:spPr>
        <p:txBody>
          <a:bodyPr wrap="none" rtlCol="0">
            <a:spAutoFit/>
          </a:bodyPr>
          <a:lstStyle/>
          <a:p>
            <a:pPr algn="ctr"/>
            <a:r>
              <a:rPr lang="en-CA" sz="2400" b="1" dirty="0">
                <a:solidFill>
                  <a:srgbClr val="FF0000"/>
                </a:solidFill>
              </a:rPr>
              <a:t>LINEAR REGRESSION</a:t>
            </a:r>
          </a:p>
          <a:p>
            <a:pPr algn="ctr"/>
            <a:r>
              <a:rPr lang="en-CA" sz="2400" b="1" dirty="0">
                <a:solidFill>
                  <a:srgbClr val="FF0000"/>
                </a:solidFill>
              </a:rPr>
              <a:t>&amp; ARTIFICIAL NEURAL NETWORKS</a:t>
            </a:r>
            <a:endParaRPr lang="en-US" sz="2400" b="1" dirty="0">
              <a:solidFill>
                <a:srgbClr val="FF0000"/>
              </a:solidFill>
            </a:endParaRPr>
          </a:p>
        </p:txBody>
      </p:sp>
      <p:sp>
        <p:nvSpPr>
          <p:cNvPr id="48" name="TextBox 47">
            <a:extLst>
              <a:ext uri="{FF2B5EF4-FFF2-40B4-BE49-F238E27FC236}">
                <a16:creationId xmlns:a16="http://schemas.microsoft.com/office/drawing/2014/main" id="{3FF7BDD8-ACAF-4C80-AED1-08758F7F1504}"/>
              </a:ext>
            </a:extLst>
          </p:cNvPr>
          <p:cNvSpPr txBox="1"/>
          <p:nvPr/>
        </p:nvSpPr>
        <p:spPr>
          <a:xfrm>
            <a:off x="6957977" y="1851904"/>
            <a:ext cx="2734788" cy="830997"/>
          </a:xfrm>
          <a:prstGeom prst="rect">
            <a:avLst/>
          </a:prstGeom>
          <a:noFill/>
        </p:spPr>
        <p:txBody>
          <a:bodyPr wrap="none" rtlCol="0">
            <a:spAutoFit/>
          </a:bodyPr>
          <a:lstStyle/>
          <a:p>
            <a:pPr algn="ctr"/>
            <a:r>
              <a:rPr lang="en-CA" sz="2400" b="1" dirty="0">
                <a:solidFill>
                  <a:srgbClr val="FF0000"/>
                </a:solidFill>
              </a:rPr>
              <a:t>XGBOOST</a:t>
            </a:r>
          </a:p>
          <a:p>
            <a:pPr algn="ctr"/>
            <a:r>
              <a:rPr lang="en-CA" sz="2400" b="1" dirty="0">
                <a:solidFill>
                  <a:srgbClr val="FF0000"/>
                </a:solidFill>
              </a:rPr>
              <a:t>&amp; RANDOM FOREST</a:t>
            </a:r>
            <a:endParaRPr lang="en-US" sz="2400" b="1" dirty="0">
              <a:solidFill>
                <a:srgbClr val="FF0000"/>
              </a:solidFill>
            </a:endParaRPr>
          </a:p>
        </p:txBody>
      </p:sp>
      <p:sp>
        <p:nvSpPr>
          <p:cNvPr id="49" name="Content Placeholder 2">
            <a:extLst>
              <a:ext uri="{FF2B5EF4-FFF2-40B4-BE49-F238E27FC236}">
                <a16:creationId xmlns:a16="http://schemas.microsoft.com/office/drawing/2014/main" id="{B781C575-59F9-4B9F-9643-64E6763DF9DD}"/>
              </a:ext>
            </a:extLst>
          </p:cNvPr>
          <p:cNvSpPr txBox="1">
            <a:spLocks/>
          </p:cNvSpPr>
          <p:nvPr/>
        </p:nvSpPr>
        <p:spPr>
          <a:xfrm>
            <a:off x="362646" y="1097823"/>
            <a:ext cx="11407108"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a:latin typeface="Montserrat" charset="0"/>
              </a:rPr>
              <a:t>Out of bound inference with </a:t>
            </a:r>
            <a:r>
              <a:rPr lang="en-CA" sz="1800" dirty="0" err="1">
                <a:latin typeface="Montserrat" charset="0"/>
              </a:rPr>
              <a:t>XGBoost</a:t>
            </a:r>
            <a:r>
              <a:rPr lang="en-CA" sz="1800" dirty="0">
                <a:latin typeface="Montserrat" charset="0"/>
              </a:rPr>
              <a:t> will cause issues and result in unreasonable predictions</a:t>
            </a:r>
          </a:p>
          <a:p>
            <a:pPr algn="l"/>
            <a:endParaRPr lang="en-CA" sz="1800" b="1" dirty="0">
              <a:latin typeface="Montserrat" charset="0"/>
            </a:endParaRPr>
          </a:p>
        </p:txBody>
      </p:sp>
      <p:sp>
        <p:nvSpPr>
          <p:cNvPr id="50" name="Oval 49">
            <a:extLst>
              <a:ext uri="{FF2B5EF4-FFF2-40B4-BE49-F238E27FC236}">
                <a16:creationId xmlns:a16="http://schemas.microsoft.com/office/drawing/2014/main" id="{14BD0428-9237-4431-B482-DA5F2051223D}"/>
              </a:ext>
            </a:extLst>
          </p:cNvPr>
          <p:cNvSpPr/>
          <p:nvPr/>
        </p:nvSpPr>
        <p:spPr>
          <a:xfrm>
            <a:off x="1282860" y="4618107"/>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51" name="Oval 50">
            <a:extLst>
              <a:ext uri="{FF2B5EF4-FFF2-40B4-BE49-F238E27FC236}">
                <a16:creationId xmlns:a16="http://schemas.microsoft.com/office/drawing/2014/main" id="{EE983288-847F-4D3F-8769-D164D06D9AFF}"/>
              </a:ext>
            </a:extLst>
          </p:cNvPr>
          <p:cNvSpPr/>
          <p:nvPr/>
        </p:nvSpPr>
        <p:spPr>
          <a:xfrm>
            <a:off x="2267704" y="4378567"/>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52" name="Oval 51">
            <a:extLst>
              <a:ext uri="{FF2B5EF4-FFF2-40B4-BE49-F238E27FC236}">
                <a16:creationId xmlns:a16="http://schemas.microsoft.com/office/drawing/2014/main" id="{FEED878D-EFDC-449F-AB17-08832D16F853}"/>
              </a:ext>
            </a:extLst>
          </p:cNvPr>
          <p:cNvSpPr/>
          <p:nvPr/>
        </p:nvSpPr>
        <p:spPr>
          <a:xfrm>
            <a:off x="1648675" y="4342744"/>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53" name="Oval 52">
            <a:extLst>
              <a:ext uri="{FF2B5EF4-FFF2-40B4-BE49-F238E27FC236}">
                <a16:creationId xmlns:a16="http://schemas.microsoft.com/office/drawing/2014/main" id="{8C806A4E-CF05-463F-8CA8-E0688532B74C}"/>
              </a:ext>
            </a:extLst>
          </p:cNvPr>
          <p:cNvSpPr/>
          <p:nvPr/>
        </p:nvSpPr>
        <p:spPr>
          <a:xfrm>
            <a:off x="738837" y="5118445"/>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54" name="Oval 53">
            <a:extLst>
              <a:ext uri="{FF2B5EF4-FFF2-40B4-BE49-F238E27FC236}">
                <a16:creationId xmlns:a16="http://schemas.microsoft.com/office/drawing/2014/main" id="{D088BA07-FA56-4759-95EE-1F4C2B39D675}"/>
              </a:ext>
            </a:extLst>
          </p:cNvPr>
          <p:cNvSpPr/>
          <p:nvPr/>
        </p:nvSpPr>
        <p:spPr>
          <a:xfrm>
            <a:off x="2807877" y="3896451"/>
            <a:ext cx="284199" cy="3001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8" name="Oval 7">
            <a:extLst>
              <a:ext uri="{FF2B5EF4-FFF2-40B4-BE49-F238E27FC236}">
                <a16:creationId xmlns:a16="http://schemas.microsoft.com/office/drawing/2014/main" id="{2D580E50-59F5-4D3D-8E10-81CD577AA768}"/>
              </a:ext>
            </a:extLst>
          </p:cNvPr>
          <p:cNvSpPr/>
          <p:nvPr/>
        </p:nvSpPr>
        <p:spPr>
          <a:xfrm>
            <a:off x="1649557" y="4673008"/>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sp>
        <p:nvSpPr>
          <p:cNvPr id="7" name="Oval 6">
            <a:extLst>
              <a:ext uri="{FF2B5EF4-FFF2-40B4-BE49-F238E27FC236}">
                <a16:creationId xmlns:a16="http://schemas.microsoft.com/office/drawing/2014/main" id="{3FDCFAB5-415F-442A-81AA-2C8DF3918AEA}"/>
              </a:ext>
            </a:extLst>
          </p:cNvPr>
          <p:cNvSpPr/>
          <p:nvPr/>
        </p:nvSpPr>
        <p:spPr>
          <a:xfrm>
            <a:off x="1964298" y="4460756"/>
            <a:ext cx="284199" cy="30011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002060"/>
              </a:solidFill>
            </a:endParaRPr>
          </a:p>
        </p:txBody>
      </p:sp>
      <p:cxnSp>
        <p:nvCxnSpPr>
          <p:cNvPr id="56" name="Connector: Curved 55">
            <a:extLst>
              <a:ext uri="{FF2B5EF4-FFF2-40B4-BE49-F238E27FC236}">
                <a16:creationId xmlns:a16="http://schemas.microsoft.com/office/drawing/2014/main" id="{01207CE3-C1DC-4AC8-A57B-43325B831923}"/>
              </a:ext>
            </a:extLst>
          </p:cNvPr>
          <p:cNvCxnSpPr>
            <a:stCxn id="7" idx="5"/>
          </p:cNvCxnSpPr>
          <p:nvPr/>
        </p:nvCxnSpPr>
        <p:spPr>
          <a:xfrm rot="16200000" flipH="1">
            <a:off x="2326006" y="4597794"/>
            <a:ext cx="628931" cy="867188"/>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75CB899-7F0D-4FD8-8815-7E8BB55FA651}"/>
              </a:ext>
            </a:extLst>
          </p:cNvPr>
          <p:cNvSpPr txBox="1"/>
          <p:nvPr/>
        </p:nvSpPr>
        <p:spPr>
          <a:xfrm>
            <a:off x="2470425" y="5334151"/>
            <a:ext cx="1701748" cy="369332"/>
          </a:xfrm>
          <a:prstGeom prst="rect">
            <a:avLst/>
          </a:prstGeom>
          <a:noFill/>
        </p:spPr>
        <p:txBody>
          <a:bodyPr wrap="none" rtlCol="0">
            <a:spAutoFit/>
          </a:bodyPr>
          <a:lstStyle/>
          <a:p>
            <a:r>
              <a:rPr lang="en-CA" b="1" dirty="0">
                <a:solidFill>
                  <a:srgbClr val="FF0000"/>
                </a:solidFill>
              </a:rPr>
              <a:t>TRAINING DATA</a:t>
            </a:r>
            <a:endParaRPr lang="en-US" b="1" dirty="0">
              <a:solidFill>
                <a:srgbClr val="FF0000"/>
              </a:solidFill>
            </a:endParaRPr>
          </a:p>
        </p:txBody>
      </p:sp>
      <p:sp>
        <p:nvSpPr>
          <p:cNvPr id="58" name="TextBox 57">
            <a:extLst>
              <a:ext uri="{FF2B5EF4-FFF2-40B4-BE49-F238E27FC236}">
                <a16:creationId xmlns:a16="http://schemas.microsoft.com/office/drawing/2014/main" id="{16081D06-C679-4691-83F3-5FA9BC462E8C}"/>
              </a:ext>
            </a:extLst>
          </p:cNvPr>
          <p:cNvSpPr txBox="1"/>
          <p:nvPr/>
        </p:nvSpPr>
        <p:spPr>
          <a:xfrm>
            <a:off x="3612929" y="4033745"/>
            <a:ext cx="2244534" cy="646331"/>
          </a:xfrm>
          <a:prstGeom prst="rect">
            <a:avLst/>
          </a:prstGeom>
          <a:noFill/>
        </p:spPr>
        <p:txBody>
          <a:bodyPr wrap="square" rtlCol="0">
            <a:spAutoFit/>
          </a:bodyPr>
          <a:lstStyle/>
          <a:p>
            <a:pPr algn="ctr"/>
            <a:r>
              <a:rPr lang="en-CA" b="1" dirty="0">
                <a:solidFill>
                  <a:srgbClr val="FF0000"/>
                </a:solidFill>
              </a:rPr>
              <a:t>MODEL PREDICTIONS (INFERENCE)</a:t>
            </a:r>
            <a:endParaRPr lang="en-US" b="1" dirty="0">
              <a:solidFill>
                <a:srgbClr val="FF0000"/>
              </a:solidFill>
            </a:endParaRPr>
          </a:p>
        </p:txBody>
      </p:sp>
      <p:cxnSp>
        <p:nvCxnSpPr>
          <p:cNvPr id="59" name="Connector: Curved 58">
            <a:extLst>
              <a:ext uri="{FF2B5EF4-FFF2-40B4-BE49-F238E27FC236}">
                <a16:creationId xmlns:a16="http://schemas.microsoft.com/office/drawing/2014/main" id="{94A1BB68-82A0-43A1-81F3-7EA1899D668D}"/>
              </a:ext>
            </a:extLst>
          </p:cNvPr>
          <p:cNvCxnSpPr>
            <a:cxnSpLocks/>
            <a:stCxn id="51" idx="6"/>
          </p:cNvCxnSpPr>
          <p:nvPr/>
        </p:nvCxnSpPr>
        <p:spPr>
          <a:xfrm flipV="1">
            <a:off x="2551903" y="4023910"/>
            <a:ext cx="1519054" cy="504716"/>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Connector: Curved 59">
            <a:extLst>
              <a:ext uri="{FF2B5EF4-FFF2-40B4-BE49-F238E27FC236}">
                <a16:creationId xmlns:a16="http://schemas.microsoft.com/office/drawing/2014/main" id="{B368E271-435A-41A8-92FF-4C881304D35B}"/>
              </a:ext>
            </a:extLst>
          </p:cNvPr>
          <p:cNvCxnSpPr>
            <a:cxnSpLocks/>
          </p:cNvCxnSpPr>
          <p:nvPr/>
        </p:nvCxnSpPr>
        <p:spPr>
          <a:xfrm rot="16200000" flipH="1">
            <a:off x="3909317" y="3154365"/>
            <a:ext cx="919300" cy="915857"/>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78D3DCA1-55AA-4EFF-A5C7-A22A46C6DC2B}"/>
              </a:ext>
            </a:extLst>
          </p:cNvPr>
          <p:cNvCxnSpPr>
            <a:cxnSpLocks/>
          </p:cNvCxnSpPr>
          <p:nvPr/>
        </p:nvCxnSpPr>
        <p:spPr>
          <a:xfrm>
            <a:off x="1700373" y="5293220"/>
            <a:ext cx="875364" cy="372728"/>
          </a:xfrm>
          <a:prstGeom prst="curved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84533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4041</TotalTime>
  <Words>2427</Words>
  <Application>Microsoft Office PowerPoint</Application>
  <PresentationFormat>Widescreen</PresentationFormat>
  <Paragraphs>477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Courier New</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Ryan (FCA)</dc:creator>
  <cp:lastModifiedBy>ryanahmedaly@outlook.com</cp:lastModifiedBy>
  <cp:revision>556</cp:revision>
  <cp:lastPrinted>2015-02-18T03:35:51Z</cp:lastPrinted>
  <dcterms:created xsi:type="dcterms:W3CDTF">2006-08-16T00:00:00Z</dcterms:created>
  <dcterms:modified xsi:type="dcterms:W3CDTF">2022-06-29T09:59:25Z</dcterms:modified>
</cp:coreProperties>
</file>