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2"/>
  </p:sldMasterIdLst>
  <p:notesMasterIdLst>
    <p:notesMasterId r:id="rId24"/>
  </p:notesMasterIdLst>
  <p:sldIdLst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9B9"/>
    <a:srgbClr val="1CADE4"/>
    <a:srgbClr val="FFC227"/>
    <a:srgbClr val="FFA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sasandoss.s.lv\Desktop\F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sasandoss.s.lv\Desktop\F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sasandoss.s.lv\Desktop\F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sasandoss.s.lv\Desktop\F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sasandoss.s.lv\Desktop\F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chrissasandoss.s.lv\Desktop\F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chrissasandoss.s.lv\Desktop\F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'Q20'!$C$3:$C$4</c:f>
              <c:strCache>
                <c:ptCount val="2"/>
                <c:pt idx="0">
                  <c:v>Retention_rate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'Q20'!$A$5:$A$11</c:f>
              <c:strCache>
                <c:ptCount val="7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Nov</c:v>
                </c:pt>
                <c:pt idx="6">
                  <c:v>Dec</c:v>
                </c:pt>
              </c:strCache>
            </c:strRef>
          </c:cat>
          <c:val>
            <c:numRef>
              <c:f>'Q20'!$C$5:$C$11</c:f>
              <c:numCache>
                <c:formatCode>0%</c:formatCode>
                <c:ptCount val="7"/>
                <c:pt idx="0">
                  <c:v>1.0423788007268391</c:v>
                </c:pt>
                <c:pt idx="1">
                  <c:v>1.111893408844673</c:v>
                </c:pt>
                <c:pt idx="2">
                  <c:v>0.80402043655511357</c:v>
                </c:pt>
                <c:pt idx="3">
                  <c:v>1.1456051766315365</c:v>
                </c:pt>
                <c:pt idx="4">
                  <c:v>0.48325968436122202</c:v>
                </c:pt>
                <c:pt idx="5">
                  <c:v>1.3113070472275457</c:v>
                </c:pt>
                <c:pt idx="6">
                  <c:v>1.7017325227757036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DC-4EA6-BA3C-E4EE73E38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8487376"/>
        <c:axId val="14451771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'Q20'!$B$3:$B$4</c15:sqref>
                        </c15:formulaRef>
                      </c:ext>
                    </c:extLst>
                    <c:strCache>
                      <c:ptCount val="2"/>
                      <c:pt idx="0">
                        <c:v>Months</c:v>
                      </c:pt>
                      <c:pt idx="1">
                        <c:v>Jan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'Q20'!$A$5:$A$11</c15:sqref>
                        </c15:formulaRef>
                      </c:ext>
                    </c:extLst>
                    <c:strCache>
                      <c:ptCount val="7"/>
                      <c:pt idx="0">
                        <c:v>Feb</c:v>
                      </c:pt>
                      <c:pt idx="1">
                        <c:v>Mar</c:v>
                      </c:pt>
                      <c:pt idx="2">
                        <c:v>Apr</c:v>
                      </c:pt>
                      <c:pt idx="3">
                        <c:v>May</c:v>
                      </c:pt>
                      <c:pt idx="4">
                        <c:v>Jun</c:v>
                      </c:pt>
                      <c:pt idx="5">
                        <c:v>Nov</c:v>
                      </c:pt>
                      <c:pt idx="6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'Q20'!$B$5:$B$11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68DC-4EA6-BA3C-E4EE73E3894B}"/>
                  </c:ext>
                </c:extLst>
              </c15:ser>
            </c15:filteredLineSeries>
          </c:ext>
        </c:extLst>
      </c:lineChart>
      <c:catAx>
        <c:axId val="136848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177104"/>
        <c:crosses val="autoZero"/>
        <c:auto val="1"/>
        <c:lblAlgn val="ctr"/>
        <c:lblOffset val="100"/>
        <c:noMultiLvlLbl val="0"/>
      </c:catAx>
      <c:valAx>
        <c:axId val="144517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48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'Q14'!$G$2</c:f>
              <c:strCache>
                <c:ptCount val="1"/>
                <c:pt idx="0">
                  <c:v>Autos &amp; Vehicles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'Q14'!$H$2:$J$2</c:f>
              <c:numCache>
                <c:formatCode>General</c:formatCode>
                <c:ptCount val="3"/>
                <c:pt idx="0">
                  <c:v>11331023</c:v>
                </c:pt>
                <c:pt idx="1">
                  <c:v>26945</c:v>
                </c:pt>
                <c:pt idx="2">
                  <c:v>189163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F5-402B-A1B3-7DC7C159F5B7}"/>
            </c:ext>
          </c:extLst>
        </c:ser>
        <c:ser>
          <c:idx val="1"/>
          <c:order val="1"/>
          <c:tx>
            <c:strRef>
              <c:f>'Q14'!$G$3</c:f>
              <c:strCache>
                <c:ptCount val="1"/>
                <c:pt idx="0">
                  <c:v>Comedy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'Q14'!$H$3:$J$3</c:f>
              <c:numCache>
                <c:formatCode>General</c:formatCode>
                <c:ptCount val="3"/>
                <c:pt idx="0">
                  <c:v>798799040</c:v>
                </c:pt>
                <c:pt idx="1">
                  <c:v>3117473</c:v>
                </c:pt>
                <c:pt idx="2">
                  <c:v>38804398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F5-402B-A1B3-7DC7C159F5B7}"/>
            </c:ext>
          </c:extLst>
        </c:ser>
        <c:ser>
          <c:idx val="2"/>
          <c:order val="2"/>
          <c:tx>
            <c:strRef>
              <c:f>'Q14'!$G$4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'Q14'!$H$4:$J$4</c:f>
              <c:numCache>
                <c:formatCode>General</c:formatCode>
                <c:ptCount val="3"/>
                <c:pt idx="0">
                  <c:v>73816757</c:v>
                </c:pt>
                <c:pt idx="1">
                  <c:v>455965</c:v>
                </c:pt>
                <c:pt idx="2">
                  <c:v>3529171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F5-402B-A1B3-7DC7C159F5B7}"/>
            </c:ext>
          </c:extLst>
        </c:ser>
        <c:ser>
          <c:idx val="3"/>
          <c:order val="3"/>
          <c:tx>
            <c:strRef>
              <c:f>'Q14'!$G$5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'Q14'!$H$5:$J$5</c:f>
              <c:numCache>
                <c:formatCode>General</c:formatCode>
                <c:ptCount val="3"/>
                <c:pt idx="0">
                  <c:v>4337761090</c:v>
                </c:pt>
                <c:pt idx="1">
                  <c:v>8969633</c:v>
                </c:pt>
                <c:pt idx="2">
                  <c:v>83836195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F5-402B-A1B3-7DC7C159F5B7}"/>
            </c:ext>
          </c:extLst>
        </c:ser>
        <c:ser>
          <c:idx val="4"/>
          <c:order val="4"/>
          <c:tx>
            <c:strRef>
              <c:f>'Q14'!$G$6</c:f>
              <c:strCache>
                <c:ptCount val="1"/>
                <c:pt idx="0">
                  <c:v>Film &amp; Animation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'Q14'!$H$6:$J$6</c:f>
              <c:numCache>
                <c:formatCode>General</c:formatCode>
                <c:ptCount val="3"/>
                <c:pt idx="0">
                  <c:v>941674037</c:v>
                </c:pt>
                <c:pt idx="1">
                  <c:v>1196090</c:v>
                </c:pt>
                <c:pt idx="2">
                  <c:v>14308758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F5-402B-A1B3-7DC7C159F5B7}"/>
            </c:ext>
          </c:extLst>
        </c:ser>
        <c:ser>
          <c:idx val="5"/>
          <c:order val="5"/>
          <c:tx>
            <c:strRef>
              <c:f>'Q14'!$G$7</c:f>
              <c:strCache>
                <c:ptCount val="1"/>
                <c:pt idx="0">
                  <c:v>Gaming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'Q14'!$H$7:$J$7</c:f>
              <c:numCache>
                <c:formatCode>General</c:formatCode>
                <c:ptCount val="3"/>
                <c:pt idx="0">
                  <c:v>68728039</c:v>
                </c:pt>
                <c:pt idx="1">
                  <c:v>178580</c:v>
                </c:pt>
                <c:pt idx="2">
                  <c:v>1988458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F5-402B-A1B3-7DC7C159F5B7}"/>
            </c:ext>
          </c:extLst>
        </c:ser>
        <c:ser>
          <c:idx val="6"/>
          <c:order val="6"/>
          <c:tx>
            <c:strRef>
              <c:f>'Q14'!$G$8</c:f>
              <c:strCache>
                <c:ptCount val="1"/>
                <c:pt idx="0">
                  <c:v>Howto &amp; Style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'Q14'!$H$8:$J$8</c:f>
              <c:numCache>
                <c:formatCode>General</c:formatCode>
                <c:ptCount val="3"/>
                <c:pt idx="0">
                  <c:v>395218494</c:v>
                </c:pt>
                <c:pt idx="1">
                  <c:v>411823</c:v>
                </c:pt>
                <c:pt idx="2">
                  <c:v>4322796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F5-402B-A1B3-7DC7C159F5B7}"/>
            </c:ext>
          </c:extLst>
        </c:ser>
        <c:ser>
          <c:idx val="7"/>
          <c:order val="7"/>
          <c:tx>
            <c:strRef>
              <c:f>'Q14'!$G$9</c:f>
              <c:strCache>
                <c:ptCount val="1"/>
                <c:pt idx="0">
                  <c:v>Movies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'Q14'!$H$9:$J$9</c:f>
              <c:numCache>
                <c:formatCode>General</c:formatCode>
                <c:ptCount val="3"/>
                <c:pt idx="0">
                  <c:v>7724380</c:v>
                </c:pt>
                <c:pt idx="1">
                  <c:v>4617</c:v>
                </c:pt>
                <c:pt idx="2">
                  <c:v>80026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DF5-402B-A1B3-7DC7C159F5B7}"/>
            </c:ext>
          </c:extLst>
        </c:ser>
        <c:ser>
          <c:idx val="8"/>
          <c:order val="8"/>
          <c:tx>
            <c:strRef>
              <c:f>'Q14'!$G$10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'Q14'!$H$10:$J$10</c:f>
              <c:numCache>
                <c:formatCode>General</c:formatCode>
                <c:ptCount val="3"/>
                <c:pt idx="0">
                  <c:v>2447689197</c:v>
                </c:pt>
                <c:pt idx="1">
                  <c:v>3450605</c:v>
                </c:pt>
                <c:pt idx="2">
                  <c:v>54100112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DF5-402B-A1B3-7DC7C159F5B7}"/>
            </c:ext>
          </c:extLst>
        </c:ser>
        <c:ser>
          <c:idx val="9"/>
          <c:order val="9"/>
          <c:tx>
            <c:strRef>
              <c:f>'Q14'!$G$11</c:f>
              <c:strCache>
                <c:ptCount val="1"/>
                <c:pt idx="0">
                  <c:v>News &amp; Politics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'Q14'!$H$11:$J$11</c:f>
              <c:numCache>
                <c:formatCode>General</c:formatCode>
                <c:ptCount val="3"/>
                <c:pt idx="0">
                  <c:v>744883343</c:v>
                </c:pt>
                <c:pt idx="1">
                  <c:v>1056430</c:v>
                </c:pt>
                <c:pt idx="2">
                  <c:v>5762909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DF5-402B-A1B3-7DC7C159F5B7}"/>
            </c:ext>
          </c:extLst>
        </c:ser>
        <c:ser>
          <c:idx val="10"/>
          <c:order val="10"/>
          <c:tx>
            <c:strRef>
              <c:f>'Q14'!$G$12</c:f>
              <c:strCache>
                <c:ptCount val="1"/>
                <c:pt idx="0">
                  <c:v>People &amp; Blogs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'Q14'!$H$12:$J$12</c:f>
              <c:numCache>
                <c:formatCode>General</c:formatCode>
                <c:ptCount val="3"/>
                <c:pt idx="0">
                  <c:v>554921583</c:v>
                </c:pt>
                <c:pt idx="1">
                  <c:v>1032463</c:v>
                </c:pt>
                <c:pt idx="2">
                  <c:v>8841134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DF5-402B-A1B3-7DC7C159F5B7}"/>
            </c:ext>
          </c:extLst>
        </c:ser>
        <c:ser>
          <c:idx val="11"/>
          <c:order val="11"/>
          <c:tx>
            <c:strRef>
              <c:f>'Q14'!$G$13</c:f>
              <c:strCache>
                <c:ptCount val="1"/>
                <c:pt idx="0">
                  <c:v>Pets &amp; Animals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'Q14'!$H$13:$J$13</c:f>
              <c:numCache>
                <c:formatCode>General</c:formatCode>
                <c:ptCount val="3"/>
                <c:pt idx="0">
                  <c:v>2490776</c:v>
                </c:pt>
                <c:pt idx="1">
                  <c:v>21384</c:v>
                </c:pt>
                <c:pt idx="2">
                  <c:v>186307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DF5-402B-A1B3-7DC7C159F5B7}"/>
            </c:ext>
          </c:extLst>
        </c:ser>
        <c:ser>
          <c:idx val="12"/>
          <c:order val="12"/>
          <c:tx>
            <c:strRef>
              <c:f>'Q14'!$G$14</c:f>
              <c:strCache>
                <c:ptCount val="1"/>
                <c:pt idx="0">
                  <c:v>Religious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'Q14'!$H$14:$J$14</c:f>
              <c:numCache>
                <c:formatCode>General</c:formatCode>
                <c:ptCount val="3"/>
                <c:pt idx="0">
                  <c:v>3929208</c:v>
                </c:pt>
                <c:pt idx="1">
                  <c:v>7014</c:v>
                </c:pt>
                <c:pt idx="2">
                  <c:v>127654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DF5-402B-A1B3-7DC7C159F5B7}"/>
            </c:ext>
          </c:extLst>
        </c:ser>
        <c:ser>
          <c:idx val="13"/>
          <c:order val="13"/>
          <c:tx>
            <c:strRef>
              <c:f>'Q14'!$G$15</c:f>
              <c:strCache>
                <c:ptCount val="1"/>
                <c:pt idx="0">
                  <c:v>Science &amp; Technology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'Q14'!$H$15:$J$15</c:f>
              <c:numCache>
                <c:formatCode>General</c:formatCode>
                <c:ptCount val="3"/>
                <c:pt idx="0">
                  <c:v>199386704</c:v>
                </c:pt>
                <c:pt idx="1">
                  <c:v>3381982</c:v>
                </c:pt>
                <c:pt idx="2">
                  <c:v>9566636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DF5-402B-A1B3-7DC7C159F5B7}"/>
            </c:ext>
          </c:extLst>
        </c:ser>
        <c:ser>
          <c:idx val="14"/>
          <c:order val="14"/>
          <c:tx>
            <c:strRef>
              <c:f>'Q14'!$G$16</c:f>
              <c:strCache>
                <c:ptCount val="1"/>
                <c:pt idx="0">
                  <c:v>Shows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'Q14'!$H$16:$J$16</c:f>
              <c:numCache>
                <c:formatCode>General</c:formatCode>
                <c:ptCount val="3"/>
                <c:pt idx="0">
                  <c:v>78556290</c:v>
                </c:pt>
                <c:pt idx="1">
                  <c:v>64106</c:v>
                </c:pt>
                <c:pt idx="2">
                  <c:v>427347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DF5-402B-A1B3-7DC7C159F5B7}"/>
            </c:ext>
          </c:extLst>
        </c:ser>
        <c:ser>
          <c:idx val="15"/>
          <c:order val="15"/>
          <c:tx>
            <c:strRef>
              <c:f>'Q14'!$G$17</c:f>
              <c:strCache>
                <c:ptCount val="1"/>
                <c:pt idx="0">
                  <c:v>Sports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'Q14'!$H$17:$J$17</c:f>
              <c:numCache>
                <c:formatCode>General</c:formatCode>
                <c:ptCount val="3"/>
                <c:pt idx="0">
                  <c:v>478635632</c:v>
                </c:pt>
                <c:pt idx="1">
                  <c:v>786327</c:v>
                </c:pt>
                <c:pt idx="2">
                  <c:v>9389714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DF5-402B-A1B3-7DC7C159F5B7}"/>
            </c:ext>
          </c:extLst>
        </c:ser>
        <c:ser>
          <c:idx val="16"/>
          <c:order val="16"/>
          <c:tx>
            <c:strRef>
              <c:f>'Q14'!$G$18</c:f>
              <c:strCache>
                <c:ptCount val="1"/>
                <c:pt idx="0">
                  <c:v>Travel &amp; Events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'Q14'!$H$18:$J$18</c:f>
              <c:numCache>
                <c:formatCode>General</c:formatCode>
                <c:ptCount val="3"/>
                <c:pt idx="0">
                  <c:v>771631</c:v>
                </c:pt>
                <c:pt idx="1">
                  <c:v>2236</c:v>
                </c:pt>
                <c:pt idx="2">
                  <c:v>13048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DF5-402B-A1B3-7DC7C159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049048912"/>
        <c:axId val="1272411264"/>
      </c:barChart>
      <c:catAx>
        <c:axId val="104904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411264"/>
        <c:crosses val="autoZero"/>
        <c:auto val="1"/>
        <c:lblAlgn val="ctr"/>
        <c:lblOffset val="100"/>
        <c:noMultiLvlLbl val="0"/>
      </c:catAx>
      <c:valAx>
        <c:axId val="1272411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04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[FA.xlsx]Q18!PivotTable33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'Q18'!$B$5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'Q18'!$A$6:$A$14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Nov</c:v>
                </c:pt>
                <c:pt idx="7">
                  <c:v>Dec</c:v>
                </c:pt>
              </c:strCache>
            </c:strRef>
          </c:cat>
          <c:val>
            <c:numRef>
              <c:f>'Q18'!$B$6:$B$14</c:f>
              <c:numCache>
                <c:formatCode>General</c:formatCode>
                <c:ptCount val="8"/>
                <c:pt idx="0">
                  <c:v>11215205</c:v>
                </c:pt>
                <c:pt idx="1">
                  <c:v>7433587</c:v>
                </c:pt>
                <c:pt idx="2">
                  <c:v>12630218</c:v>
                </c:pt>
                <c:pt idx="3">
                  <c:v>10775723</c:v>
                </c:pt>
                <c:pt idx="4">
                  <c:v>10645184</c:v>
                </c:pt>
                <c:pt idx="5">
                  <c:v>9047175</c:v>
                </c:pt>
                <c:pt idx="6">
                  <c:v>6858450</c:v>
                </c:pt>
                <c:pt idx="7">
                  <c:v>15230653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9E-40EA-803B-4DC076773B8E}"/>
            </c:ext>
          </c:extLst>
        </c:ser>
        <c:ser>
          <c:idx val="1"/>
          <c:order val="1"/>
          <c:tx>
            <c:strRef>
              <c:f>'Q18'!$C$5</c:f>
              <c:strCache>
                <c:ptCount val="1"/>
                <c:pt idx="0">
                  <c:v>Sum of dislikes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'Q18'!$A$6:$A$14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Nov</c:v>
                </c:pt>
                <c:pt idx="7">
                  <c:v>Dec</c:v>
                </c:pt>
              </c:strCache>
            </c:strRef>
          </c:cat>
          <c:val>
            <c:numRef>
              <c:f>'Q18'!$C$6:$C$14</c:f>
              <c:numCache>
                <c:formatCode>General</c:formatCode>
                <c:ptCount val="8"/>
                <c:pt idx="0">
                  <c:v>736333</c:v>
                </c:pt>
                <c:pt idx="1">
                  <c:v>576226</c:v>
                </c:pt>
                <c:pt idx="2">
                  <c:v>777903</c:v>
                </c:pt>
                <c:pt idx="3">
                  <c:v>598522</c:v>
                </c:pt>
                <c:pt idx="4">
                  <c:v>879187</c:v>
                </c:pt>
                <c:pt idx="5">
                  <c:v>374501</c:v>
                </c:pt>
                <c:pt idx="6">
                  <c:v>365367</c:v>
                </c:pt>
                <c:pt idx="7">
                  <c:v>2373037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9E-40EA-803B-4DC076773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57710160"/>
        <c:axId val="1438001872"/>
      </c:barChart>
      <c:catAx>
        <c:axId val="175771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001872"/>
        <c:crosses val="autoZero"/>
        <c:auto val="1"/>
        <c:lblAlgn val="ctr"/>
        <c:lblOffset val="100"/>
        <c:noMultiLvlLbl val="0"/>
      </c:catAx>
      <c:valAx>
        <c:axId val="143800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771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[FA.xlsx]Q19!PivotTable34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'Q19'!$B$2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'Q19'!$A$3:$A$12</c:f>
              <c:strCache>
                <c:ptCount val="9"/>
                <c:pt idx="0">
                  <c:v>&lt;27-05-2017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Nov</c:v>
                </c:pt>
                <c:pt idx="8">
                  <c:v>Dec</c:v>
                </c:pt>
              </c:strCache>
            </c:strRef>
          </c:cat>
          <c:val>
            <c:numRef>
              <c:f>'Q19'!$B$3:$B$12</c:f>
              <c:numCache>
                <c:formatCode>General</c:formatCode>
                <c:ptCount val="9"/>
                <c:pt idx="1">
                  <c:v>3164260</c:v>
                </c:pt>
                <c:pt idx="2">
                  <c:v>2749360</c:v>
                </c:pt>
                <c:pt idx="3">
                  <c:v>3209572</c:v>
                </c:pt>
                <c:pt idx="4">
                  <c:v>3028499</c:v>
                </c:pt>
                <c:pt idx="5">
                  <c:v>3268757</c:v>
                </c:pt>
                <c:pt idx="6">
                  <c:v>2320852</c:v>
                </c:pt>
                <c:pt idx="7">
                  <c:v>2278620</c:v>
                </c:pt>
                <c:pt idx="8">
                  <c:v>4143753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39-4B14-A0D5-2CC33C233B06}"/>
            </c:ext>
          </c:extLst>
        </c:ser>
        <c:ser>
          <c:idx val="1"/>
          <c:order val="1"/>
          <c:tx>
            <c:strRef>
              <c:f>'Q19'!$C$2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'Q19'!$A$3:$A$12</c:f>
              <c:strCache>
                <c:ptCount val="9"/>
                <c:pt idx="0">
                  <c:v>&lt;27-05-2017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Nov</c:v>
                </c:pt>
                <c:pt idx="8">
                  <c:v>Dec</c:v>
                </c:pt>
              </c:strCache>
            </c:strRef>
          </c:cat>
          <c:val>
            <c:numRef>
              <c:f>'Q19'!$C$3:$C$12</c:f>
              <c:numCache>
                <c:formatCode>General</c:formatCode>
                <c:ptCount val="9"/>
                <c:pt idx="1">
                  <c:v>31968996</c:v>
                </c:pt>
                <c:pt idx="2">
                  <c:v>28218614</c:v>
                </c:pt>
                <c:pt idx="3">
                  <c:v>33398949</c:v>
                </c:pt>
                <c:pt idx="4">
                  <c:v>31799919</c:v>
                </c:pt>
                <c:pt idx="5">
                  <c:v>31326584</c:v>
                </c:pt>
                <c:pt idx="6">
                  <c:v>19696892</c:v>
                </c:pt>
                <c:pt idx="7">
                  <c:v>20852796</c:v>
                </c:pt>
                <c:pt idx="8">
                  <c:v>38211076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39-4B14-A0D5-2CC33C233B06}"/>
            </c:ext>
          </c:extLst>
        </c:ser>
        <c:ser>
          <c:idx val="2"/>
          <c:order val="2"/>
          <c:tx>
            <c:strRef>
              <c:f>'Q19'!$D$2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'Q19'!$A$3:$A$12</c:f>
              <c:strCache>
                <c:ptCount val="9"/>
                <c:pt idx="0">
                  <c:v>&lt;27-05-2017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Nov</c:v>
                </c:pt>
                <c:pt idx="8">
                  <c:v>Dec</c:v>
                </c:pt>
              </c:strCache>
            </c:strRef>
          </c:cat>
          <c:val>
            <c:numRef>
              <c:f>'Q19'!$D$3:$D$12</c:f>
              <c:numCache>
                <c:formatCode>General</c:formatCode>
                <c:ptCount val="9"/>
                <c:pt idx="1">
                  <c:v>1477413068</c:v>
                </c:pt>
                <c:pt idx="2">
                  <c:v>1540024062</c:v>
                </c:pt>
                <c:pt idx="3">
                  <c:v>1712342604</c:v>
                </c:pt>
                <c:pt idx="4">
                  <c:v>1376758448</c:v>
                </c:pt>
                <c:pt idx="5">
                  <c:v>1577221605</c:v>
                </c:pt>
                <c:pt idx="6">
                  <c:v>762207615</c:v>
                </c:pt>
                <c:pt idx="7">
                  <c:v>999488217</c:v>
                </c:pt>
                <c:pt idx="8">
                  <c:v>1700861605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39-4B14-A0D5-2CC33C233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1142560"/>
        <c:axId val="1050421040"/>
      </c:barChart>
      <c:catAx>
        <c:axId val="133114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421040"/>
        <c:crosses val="autoZero"/>
        <c:auto val="1"/>
        <c:lblAlgn val="ctr"/>
        <c:lblOffset val="100"/>
        <c:noMultiLvlLbl val="0"/>
      </c:catAx>
      <c:valAx>
        <c:axId val="105042104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14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'Q20'!$C$3:$C$4</c:f>
              <c:strCache>
                <c:ptCount val="2"/>
                <c:pt idx="0">
                  <c:v>Retention_rate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'Q20'!$A$5:$A$11</c:f>
              <c:strCache>
                <c:ptCount val="7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Nov</c:v>
                </c:pt>
                <c:pt idx="6">
                  <c:v>Dec</c:v>
                </c:pt>
              </c:strCache>
            </c:strRef>
          </c:cat>
          <c:val>
            <c:numRef>
              <c:f>'Q20'!$C$5:$C$11</c:f>
              <c:numCache>
                <c:formatCode>0%</c:formatCode>
                <c:ptCount val="7"/>
                <c:pt idx="0">
                  <c:v>1.0423788007268391</c:v>
                </c:pt>
                <c:pt idx="1">
                  <c:v>1.111893408844673</c:v>
                </c:pt>
                <c:pt idx="2">
                  <c:v>0.80402043655511357</c:v>
                </c:pt>
                <c:pt idx="3">
                  <c:v>1.1456051766315365</c:v>
                </c:pt>
                <c:pt idx="4">
                  <c:v>0.48325968436122202</c:v>
                </c:pt>
                <c:pt idx="5">
                  <c:v>1.3113070472275457</c:v>
                </c:pt>
                <c:pt idx="6">
                  <c:v>1.7017325227757036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D3-4D8F-A307-72B701014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8487376"/>
        <c:axId val="14451771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'Q20'!$B$3:$B$4</c15:sqref>
                        </c15:formulaRef>
                      </c:ext>
                    </c:extLst>
                    <c:strCache>
                      <c:ptCount val="2"/>
                      <c:pt idx="0">
                        <c:v>Months</c:v>
                      </c:pt>
                      <c:pt idx="1">
                        <c:v>Jan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'Q20'!$A$5:$A$11</c15:sqref>
                        </c15:formulaRef>
                      </c:ext>
                    </c:extLst>
                    <c:strCache>
                      <c:ptCount val="7"/>
                      <c:pt idx="0">
                        <c:v>Feb</c:v>
                      </c:pt>
                      <c:pt idx="1">
                        <c:v>Mar</c:v>
                      </c:pt>
                      <c:pt idx="2">
                        <c:v>Apr</c:v>
                      </c:pt>
                      <c:pt idx="3">
                        <c:v>May</c:v>
                      </c:pt>
                      <c:pt idx="4">
                        <c:v>Jun</c:v>
                      </c:pt>
                      <c:pt idx="5">
                        <c:v>Nov</c:v>
                      </c:pt>
                      <c:pt idx="6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'Q20'!$B$5:$B$11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CD3-4D8F-A307-72B701014A14}"/>
                  </c:ext>
                </c:extLst>
              </c15:ser>
            </c15:filteredLineSeries>
          </c:ext>
        </c:extLst>
      </c:lineChart>
      <c:catAx>
        <c:axId val="136848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177104"/>
        <c:crosses val="autoZero"/>
        <c:auto val="1"/>
        <c:lblAlgn val="ctr"/>
        <c:lblOffset val="100"/>
        <c:noMultiLvlLbl val="0"/>
      </c:catAx>
      <c:valAx>
        <c:axId val="144517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48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'Q16'!$A$44:$A$79</cx:f>
        <cx:nf>'Q16'!$A$43</cx:nf>
        <cx:lvl ptCount="36" name="Row Labels">
          <cx:pt idx="0">Andaman and Nicobar Islands</cx:pt>
          <cx:pt idx="1">Andhra Pradesh</cx:pt>
          <cx:pt idx="2">Arunachal Pradesh</cx:pt>
          <cx:pt idx="3">Assam</cx:pt>
          <cx:pt idx="4">Bihar</cx:pt>
          <cx:pt idx="5">Chandigarh</cx:pt>
          <cx:pt idx="6">Chhattisgarh</cx:pt>
          <cx:pt idx="7">Dadra and Nagar Haveli and Daman and Diu</cx:pt>
          <cx:pt idx="8">Delhi</cx:pt>
          <cx:pt idx="9">Goa</cx:pt>
          <cx:pt idx="10">Gujarat</cx:pt>
          <cx:pt idx="11">Haryana</cx:pt>
          <cx:pt idx="12">Himachal Pradesh</cx:pt>
          <cx:pt idx="13">Jammu and Kashmir</cx:pt>
          <cx:pt idx="14">Jharkhand</cx:pt>
          <cx:pt idx="15">Karnataka</cx:pt>
          <cx:pt idx="16">Kerala</cx:pt>
          <cx:pt idx="17">Ladakh</cx:pt>
          <cx:pt idx="18">Lakshadweep</cx:pt>
          <cx:pt idx="19">Madhya Pradesh</cx:pt>
          <cx:pt idx="20">Maharashtra</cx:pt>
          <cx:pt idx="21">Manipur</cx:pt>
          <cx:pt idx="22">Meghalaya</cx:pt>
          <cx:pt idx="23">Mizoram</cx:pt>
          <cx:pt idx="24">Nagaland</cx:pt>
          <cx:pt idx="25">Odisha</cx:pt>
          <cx:pt idx="26">Puducherry</cx:pt>
          <cx:pt idx="27">Punjab</cx:pt>
          <cx:pt idx="28">Rajasthan</cx:pt>
          <cx:pt idx="29">Sikkim</cx:pt>
          <cx:pt idx="30">Tamil Nadu</cx:pt>
          <cx:pt idx="31">Telangana</cx:pt>
          <cx:pt idx="32">Tripura</cx:pt>
          <cx:pt idx="33">Uttar Pradesh</cx:pt>
          <cx:pt idx="34">Uttarakhand</cx:pt>
          <cx:pt idx="35">West Bengal</cx:pt>
        </cx:lvl>
      </cx:strDim>
      <cx:numDim type="colorVal">
        <cx:f>'Q16'!$B$44:$B$79</cx:f>
        <cx:nf>'Q16'!$B$43</cx:nf>
        <cx:lvl ptCount="36" formatCode="General" name="Sum of views">
          <cx:pt idx="0">156945877</cx:pt>
          <cx:pt idx="1">566642758</cx:pt>
          <cx:pt idx="2">145746282</cx:pt>
          <cx:pt idx="3">179709601</cx:pt>
          <cx:pt idx="4">520981398</cx:pt>
          <cx:pt idx="5">267108304</cx:pt>
          <cx:pt idx="6">246464427</cx:pt>
          <cx:pt idx="7">184758231</cx:pt>
          <cx:pt idx="8">187652005</cx:pt>
          <cx:pt idx="9">283300525</cx:pt>
          <cx:pt idx="10">262203504</cx:pt>
          <cx:pt idx="11">454749240</cx:pt>
          <cx:pt idx="12">314960455</cx:pt>
          <cx:pt idx="13">229603221</cx:pt>
          <cx:pt idx="14">244936427</cx:pt>
          <cx:pt idx="15">541416281</cx:pt>
          <cx:pt idx="16">434723853</cx:pt>
          <cx:pt idx="17">268905182</cx:pt>
          <cx:pt idx="18">227046261</cx:pt>
          <cx:pt idx="19">216093176</cx:pt>
          <cx:pt idx="20">315862320</cx:pt>
          <cx:pt idx="21">232069498</cx:pt>
          <cx:pt idx="22">264914167</cx:pt>
          <cx:pt idx="23">163648123</cx:pt>
          <cx:pt idx="24">213080462</cx:pt>
          <cx:pt idx="25">480868063</cx:pt>
          <cx:pt idx="26">197983558</cx:pt>
          <cx:pt idx="27">474397107</cx:pt>
          <cx:pt idx="28">395081559</cx:pt>
          <cx:pt idx="29">144731453</cx:pt>
          <cx:pt idx="30">193305634</cx:pt>
          <cx:pt idx="31">482710424</cx:pt>
          <cx:pt idx="32">318572064</cx:pt>
          <cx:pt idx="33">587259021</cx:pt>
          <cx:pt idx="34">262948597</cx:pt>
          <cx:pt idx="35">484938166</cx:pt>
        </cx:lvl>
      </cx:numDim>
    </cx:data>
  </cx:chartData>
  <cx:chart>
    <cx:title pos="t" align="ctr" overlay="0"/>
    <cx:plotArea>
      <cx:plotAreaRegion>
        <cx:series layoutId="regionMap" uniqueId="{832E57D8-79BB-4403-AA01-90AC57DC6CE6}">
          <cx:tx>
            <cx:txData>
              <cx:f>'Q16'!$B$43</cx:f>
              <cx:v>Sum of views</cx:v>
            </cx:txData>
          </cx:tx>
          <cx:dataId val="0"/>
          <cx:layoutPr>
            <cx:geography cultureLanguage="en-US" cultureRegion="IN" attribution="Powered by Bing">
              <cx:geoCache provider="{E9337A44-BEBE-4D9F-B70C-5C5E7DAFC167}">
                <cx:binary>1F1Zc9u4lv4rqTzM09BNbAR4Z3qqmhJF73acpLO8sJTY4U6CC7j9+jmK7bSMFkVfXc/UtV5SsUwc
AB++s4P+7+/9P76nd+vqTZ+lef2P7/3vb8Omkf/47bf6e3iXreujLPpeFXXxozn6XmS/FT9+RN/v
frut1l2UB79hE9Hfvofrqrnr3/7Pf8NowV1xXnxfN1GRv1N31XBzV6u0qfd8t/OrN+vbLMqXUd1U
0fcG/f72j/x2na3zN+v89s1l9L34BnM+qVP4b/32zV3eRM3wYZB3v7998uDbN7/pw/9tKm9SmG2j
buFZhI8s0zSxMOnbN2mRBw8/t/GRIAhbgpj2/edR5uU6g+cOnNzPqa1vb6u7uoYF//x3ZrAnq4Pf
vXz75nuh8maz0QHs+e9vT/LbaP32TVQXi/svFsVmaSfwm7AXvz2F6G8/gN3RfmULRX0r5776O4h1
vc4et+5fhwtbR4RRImwkfsGioYY5s02b3H9NHkU/oDY3mwl87h/TkXj/qpC4VrcKCF5Vw+Oe/Otw
IHQkbIwsTDCQCD7oCYm4fcQtgTmm999uvr4n7j0cz5vSbky2n9WAuf7yqoABVRJW6zfX1fr2rg4f
d+gFwGFHnDEGTPlLhW1xBcCxLUYRs+lurjx7WrsB0pelgfTH9asC6XIdrDem5+XgAVVmWkgIMKg7
VRk9opZAnIsH7vBH0ffcec6EdgPz15MaJJfnrwqS5Rp8knvvAMCp3hyv27s0+vmD5S/HYRmpx337
1xmFzSOEbUyR/dRZ4OQImSbFjD+oQfh6W889ezq7AdMe11BbHr8q1N5HSRK9pEfAjxg3TWLinVpO
iCPKOQYd9wCN9RSa+ensxuTxOQ2M92evCow/KpWvwZlPX976YMDFJuCpMaDG5oOfuAa2BZThhFuP
qGm4/FMz2w3RjiE0tP64eVVoLUIwQBGouhd0Eoh5BOwAn1pswiD4aB6cdQQGiCHO+L2R0jTb86a0
G5/tZzVgFq9Lp31sGrA/L+7AgYdgY8Is9MAgDRthHjHLIgyL3cHOs2e1Gx7tcQ2hj6/LfXMiyFg8
av4XcATYkcVtwRAju1gj4GvTtiwwOo8y75222WnshuLhMQ0C53Vpr5t1vK4bUGGPW/ICMFhHTFCC
iXjQTvYTGwNumWAmwuBF36PEHkXfo/GsGe1GZOtRDZWb01dlU87Xt+vkJe0JObKRicTG47r/PIUE
vAKgDaXmQ0pAS9DMT2c3Ho/PaWCc//GqwFiE4bppovplTTxGR9iyBLXZziSNwEcmRZA123ho21HL
c2ezG5GnT2u4LD68KlyWd2kYPW7OC6gtcWRRQmzT2u1z8SOEGOXAk3sGaa7x7Gx2A/LwmIbE8nXF
/F6xfjkcEDsiFlgPG+9MJnN6ZDJs2RbG9zho5mNmLrtR+PmQhoH3urTUp7u6eePc5ZAQezks8MZW
QzLS5JDn2spSCn5kcwCBPvi4tgbCMyezG4wnD2ugfHJelYq6uo3q8AW5AakuhohJKWG77LiA7CQG
wKA6ttO1mp/ObkQen9PAuHpdrq6n4nW1bl6QHVCltIEF6NHP1RxdBLkWbhIBv3L/eRR97+g+Yz67
4fj1oIaH97qc3J+hLLi5L5q/h8wJgrIXuFYPmy6eKC4or2CTEcKZ5lY9czK7AXnysAbKx9eVe7xY
55FU1eNJfQG3ih5xQi0w6Y85xSeA2GBhIGbnkMzaSZJnzGc3Jr8e1PC4eF2V+uMo+z9KBRN0n8eC
UvCubAnnR5hYGBHrodSl+bv/zMR2I/T3ETSojl9XNut4XQ3r/CWtvX2EbAFlLfCutpwvDt0W1ITq
PZ1AZn4eE4A8Pqjj8Lrs/NldBUXhl9NgyDyikDZB8Pmlop7CQU2w8RQ9xI2aZZmfzm40Hp/TwDh7
XaHh6TrL1M/q79m6DrPoBS0LIZBp5zaDZOJOXNimlgV+wOPXmgK7n9l/rDP5X2+eMbfdIO0cREPs
9HV5AKeQk39hpwzCSAsKJth+rIk8dcogMc+APgT6+u6B1MpZz5rRBD5/LUZH5XUVs87WVb5u1slL
6jXwzBD0R1C62wGAWjDQC4opuwtZz5rRblS2HtVQOfvjVcX35+sE4vvb7u5OvqC9gcwwh9yKLZ7S
ZJP5oti2wFl+FHYfSD5zFruxePKwhsb58t8ajd0Nt/fJ8vvA5clv/JM9yBhDUytmpmCPSa6nXpi9
SVNaAvTazlzLQ/vv9Gx2w/Hw2JOJ/3v3El+sb8Ph/6BREowGI1AkZOzBzUVP918cYSFsi5AH66/V
rJ4/rd1A6M9r1Lh4XbHJxRoMIThgTfWSBsQ+olC9goTjQ7oRPN+njjEyhU2h1vtUXz1zMlO4bK1E
B+V12fSLuwCavNbDC0KCwZWCtiFE+E6lZW9MCzR/c3N3SvJZM5rA5a/F6Ki8rojlQ7VJgL0kJuSI
U2ZC09DT/DCAwSnmYEMe/C/NrD9jIruh+PWgBsSHm39rc/5ktnDT6CIai+pFr6mQI2JCphFS8k8U
1c9bRZaJbXN3z/0zJrIbiF8PPlkarOzrqwLiWuXx+tujDv/XU8KQoxcUI8o2jVjbBoMdQRJFYArp
rZ8fjRDz89gNw+NzGgrXzqtC4cM6i9I3l+tb9XJIwE0hE20cWD3UgP5sk0PzNtPuNzxvErth2H5W
g+LD60rKf7iDSyfBi+Z6ET8CN9dicIXuKSfsI9O0N21CD7oJvt5uB3rWVCbw+GsVOhze/y8zpm86
/rokuoTkh/vzdunWZcf93/5cNVyD1R592L6dAeL9zp7cwg1UBPHErzurmyGebPuT6O7X799BK+Xv
b20O5IFkMbhhHFL01AKz30F3xu9vLYhZTLIJ7KlJoEpJIKTJi6oJf39L+JHJBYL+IiGQgPI+5MDq
Qm2+gmZvy4ROC8ExB/1og9Z8XNp1kQ5Bkf/ah4f/v8lVdl1EeVP//hbGkfe/tZmmAWqXU25hAdlQ
+X19A5eH4ZfQf9o4aq067bnbsDANnXEchk8htvr766r3t1V3DA/6YefwoLq3h4+5kQxdn3O3qvM0
OK3TmCGHm1X9ta3G3nZy1PnVokENDxdbG79D4mbkXQvaLHR7QdmYCJX4lptVLYqvcGqWwyIkG7kk
Zbw62S9mat/gWGyLqS3Tirsgt9xwkC11ZDQK5YQjLsDG/zo/O5YxtXFgErfH53ZpytgeLFchSS8s
2+DipjFyNJwPosl7z+CjVTnZUMqb/QKnFgRncFugFKZs+UZgm9q8Py1C5asFrVUYufsFbE7ULmDM
pwJENHZmowhzRToU8Uc/CknTOqad+GxZkVIMlkNrlvbv94tDm3F3yONAtycL4lmdsHpgrgqCtlwI
LDyS9dWiHezU+KKU1cfLgXY9dtTAjXOcmIKkCyMQOIPIZR+GEyvmoKO3Z5AGQ9amrGNuJzBbkKr4
EbbDSWm26bLrg4v9QiZw23RkbQspgKydGBrmDkPNPwdVxd2BmOnx/tGnlqCph1TEkVWTirkJiaI7
E15EcF7XlDsm3IQoHNrkw2q/oEm4NE1RGB2TZciYawR+6Pi99SdmDV8Elp0tRhtLRwUqWKaWah2c
dR+Tpl3ulzy1gZufbymMKu1iKXHJ3KYwxtGtUBUHSwnXpYIDBWiqAvcBEkMaW65lBmnvJEmSBYue
ZZE/I2BCV1gaszK77VisAu41FGVqyQKrk++qujKSM1KOtnnaGKHN34HJINZh6o9r6gnHg5EXtTS8
vBi4dd0UYjTec4OawYwan1gT19RRLUxldj0DznKfel0UNqljtGEyOFlcVguj68PjMB7JjLipQ6Bt
oV0kNFV48L3CEGO26iokW7ePsqL19p+yCbO0Mf7bp4zQwhedNACjRuHmOLeK3HTHHKW9K6Om62f4
OiVGUzll0ZY+6TPhSZyMH5JqCK9K2VTXdVyEV4etRFM4XdIL1JnM9rDRRy5FZZic2Z0A+5QwkfSH
AWJpiicUgUwEl8KrUjqcGNloXtkBqlII3vap5gm8LV3b+NFgwg5ZnuIl7h0z7ukXayyku3/4KRg2
Yrd0imp5ATf1LMtrU4ChT7raBWOep06ElDxwh4gmIyL5kA6x8GjdJpGbDqI3nNoconFmj6YWoXE8
sQ1W2v0GgrIi9qoMVWy6kZCqOU2MNC8P3CuN6RwPpEZGb3n+kI0X2B7Ly3qwycXQsnTGC51Am2nk
4wPM34Sg1msr2DMvZANqlnmfGmSGdhNmkmm066OhtBpccQ8ZAeFOgZXFltJWfuHUGW6FEytaRTPC
JlTjJhbfPlxDEAdm1gHwLGslX5lKGd15inHbLouAR+gyYS03zwVqUP9l/3nebNQOX4ppbEz7wOfF
2PkeRCEhuiwCOtbfazyG0jXGqrDeJTFOA1A6adicmzGW+PNA4SLru/3ip/DbnNAtOg2+Be5vYvhe
xg21DGmKF53F5XL/6FOuB9PYytqmj0pc2h4xYTHuiPy2cUUQp4MX1IMKPkmDdtkxHUXOLnuI4PIL
DAFb/FkkmLEZtk2tUaOzyGMmiy6inuR+TRbWaN/Jvu/KGW0xdUI1MqcVsdDQx9yjJOq8YOhitxJp
fmOIYvT6zFczccvUMjQ2K1RZIo4D6gXmGH+NRWlc+20azOiKqdE1M12SII8Ng9seSzszXigkstFR
UTXUh3GLapqijsqB4b4SXjN0Pj6hvMH4z1ISOhznkZKZg0dLBt9lNtZ4BpkJNUs13UG6PIVzVFme
JfxMOSP0XkhnTILyrh3AkZs5XlNSNKUx0jEplQXBQRikiWs1WbjMZYCXIZIH+lBUUxKWb5t5XPaj
V6ug8XBktctUMr7az9IJ6DfNj9s6ALKVodGDO+vFOMoWuEHx0h8KfNjBohupWxoGoqhCoAiogOsy
d8wQfcoDWs0gPDV1jdrIkjnt02D0Im6M77o2x2TZBgad85Wnxte4HcaqkaQaRs/wM/vEMEm5Auec
Hrg1GqOJbJlsEhi98TFd0Ays2WAm/sy5nFK+VKO0yPEoWg64oqRekk4dE6O/yLLgM7WT970wPCOx
Vlz2C5zxk/1HacKAbupv22DHplGZnV8D2DL+YhqR4QSqH5yUytLxx6Bc2E06I2qCdpsK07ao3Gfh
OCKj8zqD3UF4m7Qr2iQy95qOWzNbOAE/0ahNWt7mceJ3HgGC39hNEbuIFsmMu7+Z6Q7TTzRWNzko
v260Og/RsnSBgF+NJDnvJI0dQv3PdZEqx/bjmcM2Bc1mH7d4iJos9cUYK69mzHCKirBlMOLjRKps
6RcVdmSfzixsats2P98SBRbfTxJEGq8sYh8tKobrBQ/7JFzuP2VT0GusZ35QJ8YI+Sd4KZs8beAF
BE6bFemZnSf5jLWaWoJGfEjcGi1ScbOqVNDV730UJMG5VHl6d9gSNOonKGrLoMW92wdqXKTD+IFz
aTupz4MDz67GfhYbCRXCb90yDSFBWyvslLatZkafcHqwRnQiY4r9WLSuzI0vQZ+HTlvbV7KOTxvJ
4sO0O9YonsixMozaelgCxSV2WGvNLWECYqyTmwlfiRC1rt3ZpoM3o9eHb5BG7sRspZ/WMHo51oHD
5HAdSOtSiUQ5loXjGRim1qCROqRMFFBUhIQKxXcFyYXrU2M8cPs3QrdonMCLU0UUwOCiFpk70nBw
g84K4U7cvjzBhD7CGon7BtJP6ZDA1HF1TO3qfd/QzKnpuGol/VRzM5nZoylB+OkyslDivCCmcqFS
4XW1eRkn5TXr428hIcdWlM1ki6fMLdYoXY9VI4uwU24QoRXx+3OR2MdGWi6sxDgOKtMNW/oui9iy
9OmBS9M4bvqsIkNoNG6vBvAfYk/E1HfqPlrTBL3ndn+Yh4g0tpe13cfgpCs3tuzQseIodVSF+cwq
JtT5ph67fc44iY0gMuzGLahhrQLDapx8rPkV6MJ05rBN8ARpXO8VxTnltvJGBK/8dYwxS9LF2Iec
Lw86zUijOy57O1MyaD2WDPLGrpi1kpkALOiIHLOy2UU2iMzbL2xqNRrrUeTjqugz5QV+nZ7acY2W
dRIP7v7Rp+DQaK8qX5JgYMprbPK1Nvqzvs4iJxfGzFZNja8Tvx7ibBiMxotC4xK07hfiB+8Smb3b
P/0Jy7Rphdw+TXYUZRzlvPGg9Jk5YReYTluEN60ITu0kJgeeWY3seVIblS2U8qqIXZSVWTiQjLpq
rP7T/lVMbZLGbKhkd7IGH93FVeTmtf8+GtAnzDK4+bJP+U4pK1NjtIi6wAAXYfCoP5oe6aFUnPhJ
44yoSN2giCOP+xVZ0KopLvpoDJZUVdnM3k0gZGp8bwOmwgRG9lJwDy+HIc2XWWfjY2MQfCVFqmYi
hCk5GulVmWIz9Qvl0Si+SrKkdeBehkckthyrtH/s38kpIZufbxlJX0Qlb6NKeV0rpYOq8SrLZORw
LK/hZSqHWWJzc0q2hNi5RSNpZI0nUHxnKRadgsLh1/tXMHHUNi8A3x4cN7ipmioCbdJ2l6gOrsjY
nknV3xw2vEb3kRZ27IeJ8sxKFg4uCtfviq9pKQ6cvsZ32tG+iwiML4zuOsn9VRcXpwjTGcsxha9G
9KLz/aAhQQOmz3jXmmXvKNFDpFlEUBEg+QwlNkdyRyhoanRHSEo+GtgAb7E9azLqBG3x0edoGZTl
pcLljI+yG2po438KtRFCyFEVsFeJAofOH11M6pWfhe5+qHfbJbhJ+3R4KruB9FBxcIuxPa46fEbZ
DApTE9eoLAfWWIWE4JWg5kTWxXEG7sJI1Yw6nJq4RuIobfpQKZg4Lt6bEkrI9t1hO7JZzxZxUzuu
5JgArqgQa+yXl4nNjw8bWqOtKtukHzqr8YY6Rh/GocFerEi93D/67gOJbI21cEuExmZqNx7yr5KQ
ekWTngksPXjD3Dtc44OOPdp0p25vT4CbwJDUNFzQx+9GhBaGaa3LesydwCwdaaQHHkyNxHDqyzI1
wSdgYycXUHorF7Tl3Yx2/ulF/p29yNbYK+qWN5S1htuvhNefhJ8pdSAiDr5WjTNctW7uFsYyfVd9
9IvlXKZtghFCo3IYhCUtw6HxwjK4aMzoKwvq1CkM/9v+AzA1vsblDroehiH3axeF8jiCGsfSN+Kb
KBTDDPZTAjRKV0qZUOsEASJl10Lm36Bt40JY9kFmAf2t+46ywSyFXbtVRq57nHxLcXpRczYz/ITG
EJtVbREbdREnpEeNZ3eEXloFq49L2lsz7NttdJDQuB3WtE3BAzdcMqrGyZT6xsdiYefGRxSR+kAA
NIr3tqJdYoMCgbd5d9HCTKDXaclENaZLWRb1nLc3hbPGcdll1IfqWOMFVK6Nrv3UseKz6acz7v7U
8Bq1W0LMyiKwVTmNoCqyMclGCu44UWMzg8aUCI3eVdhyyP73EFHg8Lwa+dc46i78XHzcz7SJo6R3
08UZNykPSe0NJbmoYiNyIyoib//gE3PXG+VUUEF/q2oh2GLDkprVibCEm3bjTB/e1Nx1EjMjHwKS
1R7GDC9wRb7aPSoPO6Bcs8pDiGJIPDW1R4f2LEzJadEVV2WbzVB4gmSbO77bFMZQ5oSOYaPyks6/
CYV1msbmhwKmvyj9cnT37/+UEI3JBetyu6UgpLQjsvBteSxE8MUqslsjT1b7ZWwapnd4j4hrTFYS
10mIusqzUOFlNTT/MoQHh2bslnTovGx9e5kH4QkUZ5JFF4ZyGZnyPTWa0st8cy5ImTpqGtE7g4DG
pQrgCvFV3bAbg/IPtU3+3L/KqeE1ojcdqUNpFbXnG8QLMLvopTwxs7n03e7hTZ2FbLRKvKkpuYGP
4svWTuzzzoqz446a8adDVgDN508PXGjEpB3bNvGamP1Z++bSwuW7xBhmwt2pFWhc5GYzZIbVJR4Z
a+mkmJ6UY/PZLouZ4GEzzt+9HHjRx9PpQy9MFox1n3hRlKcYgvehalx7qMNqOWalMZ5yKJiIk9o2
YjyjeXezB26SPRWJShteY9GyxDOkYbk06dJVUGYreAVJ5DSQn5iJLqbEaCQNB18hUpHEK2UQQaO+
AQl7PJzKPF9ZXV0dpM7gpf/aYswgUkmlEs9KVfQeHEZ6JcKgX/cxMmZigqkjoFHQ9G0eYFkmbt2T
xFoOad+IHzWVY3McdZA1nAmXpvZLo2KFk0C1FrSewF8RS5KVYj1yuhi89SgbBV6INmtnFjSRp4Ib
Uk83LQg5dNBUaeKZ2Q9ffAYfxW1G8kPGZNlX8iRBwoV3al021ZzEjf+845Tr3aRGL5HP8zzxxtw4
DlG4hEYYx2zMxVg2To8yF6flqhcHHgpL0wmc+IkYU24voSuFNyd2WrNVIexycK2gTc2ZAz5xLixN
NTAY24qgRWLZF0qe90VEF6Uq8uvUMuayurs9AWjAfAoU9BWWUTRUscc5a1ZWhIJFZJhzV0+mRtcU
QRuZfUAUCj1rIGJVRUO0iNPgx369PDW4Rn/TkihNeeovURudmj5xaGHNbPzU0BrnN9cFagid/eU4
UshXBKsWld7+WU9hqnF9gJ7aqIYrHsskwmdV2Bzb5XUVfz9scI3hSWXCC2otaKOXcVeeQnIwXvWR
cROk8eowARqvfcbhwgYx7GWv4KaPyGXtEMNkbmqEd/slTKkOvTUVrr9UPoMeFC/PqzsclZ8hOXgJ
9cx3VU9WvmFd9W3YOhBC32Vy7pxOaEa9WzWweGC0WEVeOuB01RZ+f4pK0I41CdAiyJiY0YsTWkpv
VDWGHi7DZVUEPe/krCL0wm/98450LrxbCEo18hzO3ejk6rCecVPvUu1js1Q1KexlUOVGt8o3YSN0
XYtxuR+sCZ4wjd9hYTdlSnMbGs+s86Blq4GVXw4bWmP3EPZ9kAXg2KWNgjKWykGVp+xm/+BTOGj8
biE8GYug8JeZ5H/6HV8Y7WdRf83sYklyfNMOahFlc/HQ1CZpjB+hVaxuGxl53RCYyyYc1A+/yu3D
mtLhj9081eB2NkAcmjB7KWgxYqdBYbkyCvRDtf5oOPv3a2oJGu2Vlfs5L4kNBZ/R6ZN3qJhrd/lZ
39thuPX+UmqNkJiDKMdDg0HasyyJM7LmVm+Ziy73q9NwYGnlGXCPEC69jL1pv+uaqihdDlnxZh2O
XUW9Bhz0asZdnliq3nzaGyWC1ozGWMLdiiY4Sdo8i1YxT6WxOGgvqWbU8yhq4A/nhXyp7NFgpyLJ
h34FVxihRLRfwITDr3edVk2ixtaXylUFdKMnfnsd+dll4ld3zOxWqpzLn04oTb3/FFxGRiTJQI6M
Q/CxzIskDnKnVsZxRvlMpmJKiKYGJG9p7TcgpFVd4hgZusRjdDKM6JON6hmrOSVD0wY0VNAaoXJo
k8DjKs/H6zpoP3OL3fl5+m0/JlOnStMBRSLgUjvxG7fFYeYIw4B2kp6aq8NG11RAIIbEpAaBTgzI
jjtFUgWXKSfNn/tHn/BY9H5U2klJkFU2bmPWuRNZPlvIxkaLUNC5HMTE9uj9p1HVoSIv0sb1oeT4
UUYVtNNZ5shnfK6NV75Dx+g9pyMLu7JRLVw5quCAqhquhprsAkfiOJf0OA/Ep5DPZe6mlqLRG2ov
ZCSC1W5ko2zFzDxfCGO2OXiC23rvKekwGdOkqd2yCFz4+06XlDShY9flD4UgWRQPt/sxn5KjGXbV
ldCtyYfa9VF6E1nBdcbDs1SWV7Qe3uOQRTOGZUrOZhe38vEsUZZBSkCmQ+iqavEqR9lN2hmJw3N/
OUTmYVqdaBQ3RpmVfkqgyYtF1dKGZNoClPxcw+MEQ4jG7lEp6kdtVbtc4m9RSt9BnflHIYMZr3Hq
SGn0DrMwKwpJlcvskDsGpniBRr9w90M9of2IZttTlJQ4KSA8K3ylQneo1ACXIFQWZavBwmm1opXE
c5c+J/DW+0/9lvgUxbAUuC39He6xXoSo/txiFkD2QZzIPv540KL0FlQZ+rxpLJBjZJBUK1l32cte
LZJQHAvT9g4Tslnk1uFNYlAsYsSVK2RfOU3cgoGqytYRDb6uM3+mK3vicOENbltSbCi0Nhljldsm
ql1locBOZPD0PBhQdxgL8Ub0loghI5Y1Vl3lIsgFOLYhv480Ps+C8Kqz2m+oLOZaU6fg1+g+hhkd
C8h0ubadlk5iyNMsMWMnYMEVb9IfednOBPATh1rvUs35wBsufOlGSRs6krLAiUeZO5XVVk7VmzPc
mWAm1ojvU5pWKLZATFOGizRIkKOyWM14imhqeI34Cg2jr6oAMidZ7vHEvAkGskqColvA7ZzzroOS
TWL0nxjtT6CWcGlHtFzB7YPKQSVbNaw3DzwfmorwCYhS0CbrhmXzwyIigl5S+T4o0YWE/lyrPKyk
Bq+jfnoOKUJ+AS+jsFfUYI7dGt+LNP+wn6sTLoDerJogjPyElHxVWipb0LLLHbtj/rFfZ+qsHQP1
p9kk2EsyP1ztlzgBnt67itKCFCO0kK5Gv0/ZokaoKc4slOZiRjFMCdAUg6yFglhF2isRCreoSyc1
D3QokaYQoI+0bAYMQ7cYe2PULG0+16EyNevNz7d0DbwmIfJDXsK2bPrtRFBXi6xUh/Ukmz9Lbduj
m3DddhwKuuyzeMny5Dyv5LVp8RlGTk1e47vJTHDusowuoTi+6hm+onn0bv9x+XkSdzipSCM7g5a1
sCI5hVuI4g6nHbuFi6PqVPm+fVPU7WfSxV+UrC6tahy8PmzVcZk3yU0CnUquykLT6YeicFCq2kVK
6DsCfxjMie1krnl5QqP+TNdt7WwuURmnquBQWsnjz2mZdqtuRKMbGqg8hT+0VL3fvw8TcvQO18hI
JBWdb60yadTHFVVDfocV/KGn4yAbu/CiAc9nLvkAfxFtg9yOXdebWvmA/byNy9QN677L+wVKoxRL
t2B+WddOlTIEpzQsUYYXYYVtTh2SjANEEaakPhYLKMbClfYilVaYrSQK4iRz0jGBt9qE/mD4a0K6
RHoQ5MdN4gxV0FWdU0URQWd2CC+LuWxrv0PWSQ9F1zJxetbJ9CMduCg+FCiveqfF8B4RaBYy4VIA
iTOzlIsWNWUvV8MoEQ+WQ9l28L4oahcQaPhRYTg9F/EpSUizyPNQfmTwmisnTcfqS1WM9AfcFR5q
h4+lwc/gelzmOzGEuqNj5z0qTqEXMDyVnWVeDLndqEU+RD0EfZmdGbWXM59GXzuBpHGa5zENlMOL
KjpNrMjyupymnjLD6grXA1QTkwg5wyjCBG6MZwSuixR8yFaQ3VXBIu67YMWMkToRjU7S0B4/hwqZ
n3JULUQfrFIrPylExTYUs8kijbq+X/o+yRZWbApHKHORWtQl2I5OoOus9URe49UwiGUi2a2shvOw
yeMF4v0F6coVK6AvwG87b2hTr8R2uTTbCi0iwRe1GUNJckhvQgsvqvIW12dx0ZVO0dcLeB18CS9g
OoNrGXAleWWXoVeX6Wk/3EBbySJHsdP3Z1kBFheug4WJEynoJu8KsFwK7s0lX+mYegk264WqlVPX
3wKwOVkFT5XNVZ3033rje43iW7hL/Y0Y32TTXIwlvuyFdGSSL4bOXDUp7BV07anCY/Jr295CRGn1
Nx1+Xw3VKTQzOVUVnUQYdkxWjjV8rG25DMf6XLR/dkF4CXt+Ac1aJ6zPvpl2y0A79HCMh8hh0Xht
BqR0ggjeM9ZAY12fFtGNb6XQXudbxXFvY7Xojba+/F+Krmw7ThyIfhHnABKLXqF3d7d3O8mLTpxk
JIEQiwBJfP1cP84c27EbpKq6WyXzTOuS8P4uU8GPpmyIrvJWT2c6ZCTs8G7eVCQadKUAIac5MHzw
dtiFbWR3fLRx5VD18DeAnu17+oeE9GyNf22aJa8ml126SV95oHXRkPsq9SEO5S3l689pFe+NXP+R
PNPwqw27AmLwamFuqZZIfqZBvC2zfco2vHLjSKoSJNneaPnVb9nvxESflNEvu7GbLlTdB/ewxH4n
o/TdkRzGqy7UcSzjfTHKHyXUKmxKd20637Vq8V5065/INbZC7NGeqnHHl9euFOgfD2KA6GrNXIVm
7BQr+9Gy5JUosqPDVFShH17IBhcJ87cs/cTigAOM1HvfZFeTFiCSKHtfnb6xWL8I5AGExl91Ue6z
YYXFfdxFXQvC4UxydoiS5K5lN8DeZu8W2h9pp52Q8bmPm9NSgrZdypNL/DEf/IOQphqb5GEU82PU
RmLXq36/SHFGilmtWvUTx63aNH8UInzy2O4QYlVvyc92K56KOByivKgW0KUB9R7XoJQ9zj6kqYzd
FXSdcblWiXmkfX+aN2SUtcOeS/W02Oiw5MNd4JVSg9kjcWPv4BJPLGt206IfhZpOi/5X5H9S0n6I
tDkaVVYY+/d5m11Sbut8op+pkphoZUW688DUa1qm53hA1ITAWAVH8jGlU7MTJrumJD60CPOoRoVn
Wk5OX63LZLWk5VdImkO59k9kGbtqWMkXfGoA2cqvdBju27eR3a8XkZhrYOowwR1cdbFx3zfGGyJp
nozbToKnr51HKZUhaet8ntDOp0zsEQH6hGrkK+cyUvUkGw75EvNTIRHjh0Xa9TDYDk5gveGlWHYr
Zuedz1dViRniziWi9OfWcvOK8CQ2VGb2G98vS2relgZ8UxWULJ7mtKSvjfesrApnlleTqLAbZY/H
3066nlVzjwP/m4Vpqk02znmNr13617UL0RNNFpiW1Iiow2MTJTjXXWxHW8myLY6KEvlJO3j56zRj
PRzDUhdjlWf4cD6YQ9BgJXkJE59qaNFVnA98rkoyL290Xc1HxwQMJgnFlbrboGXsq1UO3T63sdI1
1lv7+cGpEJ44fClkH7gWwyXrc/27BCn+oyyAsvXTRO6UztEt9T2tudNoodbRC3OwfpmifZcwtDPZ
lrTHLsrm3yQqumMRqPoJD00q6lyK/kdv5HJMkpHWct3MlTtV1qHrzFmm+Im71OvYnIkel2zXcdgL
znkTVnYdOp60//Ios8tL0nT01QsGHUqqI02qeYiG39ZL/5vz1HyU7Rzjmhjo2YM3vUFNG/x+QNX/
F/SwJrvRDuwm1vVH27HoYS4Qh7Wf7ZjhiK0RW3ballLv8gWiN5r02YHPi5kOjZ4Z7vIl/VBp2fzc
uOxxbDQK5utsbX+ei0S9TlsW/xFCBoO4FenJde3Y+J/oLIn3yGNZfkZq8P9U10w77kS727Qh5ynK
6b1VPv1L0pUOeI6kP4kkDneFp/irhWwJms15uq8I8fvDYzfTp81odrQoTE8dzccX2rXmNXTjeKIL
m3AGaV6aeu5zYHzcT/GJ9748b1Ik1Uq78lPhR+GUFhP6Bmq3dwvdRXPB2qfiPDaj2iGU4teUUGv2
rScqf+nZpH5+p7GliMgrsz9zlC4HuzCbnmcLM/XjApuP3+kVhXgMtMf5osygMAWqH3Pf232ECKFn
6TL3oysT/05tXLz1c9JdwABkB2WMOw6zVAfY39ITy4pwx4W5/s7XaLLwgbtm185zeaICv1MIlD58
p5HWjJXRcxbS/hjyph+rAp8i7o8oCjXK3Po++cQ0u74J2QoqqGDkusm1y2o19/o/v43dU9bYAGPi
Kh+Mc8WPgoiujqRMatNRUrssMfhXRlQwTICyRFRfS/JG/8sluBncd6VBLMXRjeM03VVJE19vZsLV
G7wmw0sTRh/VQ7eMX4tfy5hU6B3LHxNj9FMrHsvbiKRQwc49gpW+DExhaoc4sKSoy1gk67n1Ks32
3qDB4ZXf4Oo/+WyADGfLzBJV2+qHp2xWma0SX3gb6jyDTO8AjyLYVtnGQlTFIB3/T+NFdVEV602P
AqLvYlmXfegGQJJnTd28TPshZf690w4iLCZxQTwp6P26us1bFDFWdrVRxnZTjZSpyK71OERyqSg2
JqRoeA15UU2T/tJEvGaeR/Usxohj4Bz5K0Jl1rXKCM9x97mie/M+FQYNYCnEeBZct+ctlxkaGB6p
ZF9kYY7qGC22fiCGTMNuwS34YibB1dU1bVYzv/np0AU/hBr5nnH0Gw3PEm5xJ1h6ZGVWpE0dRmno
tSwcW/4tC/LDXl0bTeboEjuzi0ldMlFIi+Bf2uo17Zh6UHppi+eeIjGzr4Z+XuzVrWm44Y4pwyFV
TaL3TnURu4yLy6IdctZI/OJG6cK9w4f9cwCUWKJHTNcYOUczeYdrt1lr0RIHdF93zW/hv0c5V2AX
9JF2o+krFUtoBWKTms+4RWux85Ij2LXTfst2lqJh7GI08hXbjGJ3BsFo2Bk+ZNutmRB287Q21C97
GpBIuy+R1OXxmXvh921XhmInHZnak+Ew2OxCb9Q/1ZulOQ1d0oyfeDaB3lckqy01UTJeao4Dv9bx
6IoJOUcWDVYCheRUb4hga8Fxrjk/EFjubE3mricPNJ1LfTLU9MsO2UgbvSPlrPjS1uDyGUIj+70Z
8qir1sHw5uDcumaXyDpAX1ncz3QH6XjZnOzUL+MuG6XPK5Um+AxTKpHHEWKEIzZ+k3yfben8n3BY
joJYiyzXf7Zeqk8crKzfjbC1PZaWNBvgZ2dNnYxjl1YrmRpzXualiOvSMT3UCNgq5CFvkz7cXKFs
WeNbI/pnbqkZaiodJu+BTus7EuFwdfNmjL62gfr/5pJsn5NK9FwvrIEKFg+mNCckrISiLkITzZVo
0+0+s1gcZtP2djesSA48NHLQcrcJn0wV3o1kOTIRLfmu71oeP5AtIlmVjgW+RsDRrc4R93TaezaE
cbf4EgkP+ImuPRBkAUAKaXHwkosYp4b8zbIZg00GavUX75TDVNCS6G+TjyQch7xboxNViEo7wavs
n7nK22Gndarabz9rGldFh1x6pJA2vNuluRrpY+Jafk/6NbpA67X9YTrpqsZlYrc2/cRqyAzR38GN
WrqLKB1ND+Oc8KyCiYH8wH0hugNPcw3zkC7Xez/Oxe+AtshUEg9T7nzC6T9TeL3dhRrG5VTQPH2b
4NIu9yqhyMhxXs/rHSVo45Vhfe53IVn6vI7QZvCTtJ2AqC1ZirQOYi2+tqkts2ecrLE4NjGzbVXi
KaYnSSI0WsLxaL02aVMkDytp8cZ6TdvhsE0JDmevS94/LlhnLA9mFaPfCR6l/T4hkGkeoiHEJQYi
/GxMEH3iDs2GK/1BQJkOX9TaprwCBcLCXfp4sjXLSrrtg83nDdW00/YFlst1q9stXgWkmXHaHYgg
PNkVEHQVVRFF26dqLeM71NI5rzgtk4/vt/IpM99GxybqhuQCPC3//d1qphUacjpXVsV8OeGKg3hZ
StYMNSvbYaxhr0/SijM842rjWcKPbZiG4lhYBpWAc/jgqqwJy5fVnZ13s4Pufjdbk34rozoRVblG
03VpG2njHUX5WXZFLqf5iqNL5otY5IZGX8RIpspQlX4UpZemphgoMbmmjD/1s4zlxXw7HaqCQzlZ
W0Ptf9u08Bw4RjHcyokn6D69xSurc+nhEClAWNVxQQPslsKwr4XMwVQUM1x3brlAtPaG865r2qji
CZF880fwmHLhL1nMp4uG7LkN0EHJKGrmakxcVgA+ETGwH7gU87NR6JIw+iIoBXdNmYg3IH5aQejW
bpAeEJFv6lZEJrJVQBr0xAEPzYU3VbIN3/eAy7na2qrh+vuWdstKsg/k1iHu+zuwt21fmnixCaJU
h+/auUTjHC8HbIDg8+84mtPGV7OjY/vgvBVSVx5JrOwU8wBw1wfdinuGwqxfmFhcfnPov+2z1bg8
z+u8OXZcOpjJdqNLebgSRN0+wUci7Fs/DBxMSwBzT448Rpf3Ryra5Q/b2pfxHbjTxA+GRul4GcVC
dYlZXc+uqZwnJf1jlVD6MSFZZM8eqtTp1sPDqMZqRaohxiUWqtFNLDknhNn5MbNjZH6nypf6mmti
AW0Z2Wn5d3DT1F8XyEb0o4yD2D54lDTzs267TN6tUA05Ixgh1zcEVSBydt8usc7hYo8I/7chpcNj
qJ3W5WtFFq5CD4qk+OYimzkMpwHKoVRUaeLWeG+HBPTYijcjfTVoQi4k7ch4Bku+prd4UEiyrack
atHi2TF2u7ErxFYh38D9Ay7RoewiBnAeqm5uLUHxVqn+06Zd757pUCJ3UZRKJ68Z+Jn4v3hjMj1n
EQUIME84jl+ihKS7qYq2b9XXCp16hA6KjK13tR0LOp2TaI23LzjP5Hzmg5zTx2WKkZaJToHdin42
ZwuaZb1iRsjlL7L2Of+Mp4zMn7EPkHDj/o0WfOiOiA2A2rANMItUMk+2Ka5GY6LusSzmzf+NkD9H
IMpJzDZDpseMynRdOLHkD4qbNHy1UzGIy0zKMdoB4YXvpRJ4Vu3BaCXKf9m88OQNIzT3hxW99voU
J1EZvcU2Lfll7HQz3ZjK2m03xdIPLzryWa/xezkkN1Q29/Cn3ZoNpdRVbipKwNusWRwQJctQ7HC5
R/F55jbuNNjZuESGdok2bgWcgggvDB0EuCg9iczl5uShsKa7XMqo3Zm4HPiXzgcHoIP4uBvvgxxl
yioY+f0AtWg+41qDrGpIHrJE0fUxMTGcndsgS/bmhzQeDmXSyvktIn2J166IIwgyVS4bWIsysgE1
xfW/PQy67yMPaC+bsA9gEG2DL8ionW6zmvC7fCtgW3Ebkac6vKEzTcVQ0QZ36IV3ZTNDomG+bwIx
AQzNa0Td5WQ/xTwdaqQNLO1n00Ig0l3NwqfAgLTgxfsYcNDIx9RMgQDRi1G9SV1o0sefRTkETXZi
xuZ2TC35qhdXxfEAVDNap249th6n4WcWT249pEWrkxqtnPWXqBdzg3ZILFeGftnNFUlMt15K7UrV
113egVR2kOLNO2ybS5ZTZMOWPYB/LrL3mLBhiatF82R9gTGpmbva2YKtVxqN38lnoNnz8Nk6tNqu
7rhuQFOTgAzpI9pDCmnKDBbscUxzTm6SCOaeEkRmN1ArZVZqqH1IPjlbrWZoxYGh+ymOfdqIGS2K
tnNzyDqjGoNalSggHWXfmawHqt1O7roOnokKLTVR+7hJxhh/2DyzPTfd0lXuG8SAJzm3wz7zbB5O
muoI+CoZZ4Emaeh/LfIbF10t5rsqFb1Kn5XbBvuwznlML51dlw1AgRnRRZiWdbuZZ4pcIEgk0x6w
wvSXbx0pL2hRu/iO5BU7H9qt9w3quG/thQ+bHHcCKyTy18SmgnyFLovKGm1YlJ4GNSh6HSLlI1j7
QxrOKctagCQqadjjSBYCqG2OlmxPCALYkzEhJy3GuT1sOAZwl4LbBvXcJYM8CZUh1x+b6GQOK5lt
1a2Ps/kDggvMlbwB4rHrpB3zQwBfzfedcD1Oe7dgroTkiroqavJue+bI5k32iNItQVkAwRj3S+CE
vbWzWPS52GKp/s4bBd7QUgXekeOIzj9jWEvSQ99kfH5pCwwB70WS5NurTLYsOYgVg/MZOUSQY8CO
MSBswFCCXHFHZ8jsY58DTG1kE6HKTyyuiV3D/AHQaVvuUb6QZCdNrPghp3q9dqX39kzoktuT4j3v
HgF0TY+9CqLda58l7GCF1uKAAhfZHV2VUkgF3sq4thatsKxcr5nbFVMZr3/NMuTtHozwtywFPMqM
Ea7Mpv8ARLXNAU3M7CvCF2Ie+IzL7yRN4ZJb30Rl/OH7iBUfbdayM+0X4KQA1cS+KATULD4QQa8C
ZYTX7WRUsWt8n21v0k9bA3wAEUMnkEORqfqNdeY+qRzMzNpHOe7rafHAEXFnfOYOjr+P0uFy/BEz
geG1QpS2VBd0rX27GwLBKgDJNP2hFWr8ni95+7IgMxD9BtOre4bGvO0/4kJlHxhaMIN4OQPLZJzo
9O7GTvD/EMTh+XvJxPp7Up00+8UL1x0X8Ezf+newKw+zL3Lg0mteiitf0GY/INy8tGgTeG/efd4B
56BpJ9L33Ikw0Iq1gdOs0opEy+9WhrI/qWRo+bEhsXQnClT/v4UEgjsv2VrLK7pNfgKFAoXqVEFZ
ox8XJqfbgu9F7dAkQMOBTOAnZ3Jg97qf+IuYOlAtK1/OJszFHfuBluc0WRx5Tl0KSiDN1hJYaD5l
7cVIvo2AXQryzzK5HcuwsGuHpY2/cgzLh2z14UAlQLvWF4CFUwmodmYW1EHC9GXMoNSnzNkrmIPh
CBi2vZVwaB1y/L/dnG/lbrBI0iZOIy5uI1CwmWYiR9cRBpQy8c899AU/F0oKKA8ig2+EfuguNdMA
jpfuzfAAV0WZp/+o8PKSDqCcBr795D6se+TIGFflA+P/yFKqX8rn7SEqxrkGKrQdIqnSay4Bs1Qb
Ku+tLRmZwQ11GTnoka0PWENAzsak0ze6QZE91RJaC8b4bzzO6FfDWceB0iAA1JkyqX26QTAjh2T6
L5MG8abZtpj3eJm7x15P/giTIUYq2dPOH6J0WhsUBjGktSh7MG5UIB8RMmca9qzI4gs02tk5Tld1
ShUZjjIfNSyOWfdjGDd3UI6N+0bhx1QNYiUU0GFKGpBZfjtHoSvbGhBy/OIhrrl3Vs9XlvbNqTEL
oBaaR+Pe9WTcUXQuokqWDRm4Q4dxYJls9JgNbXyL4R+4Av5M9iH9BsnmLXmlc6f2KCvlQ5cmCQCv
hrC/TZdjcM3GEB+SpOMHBCnkr8Wm1GM75CPs9mmx64hvC2z5cNtlKhK/V1qzPXKrDK0ykZF6NiZv
qngkc1L1c8xwva6hdXXLCIXV3TbH0HdwpK14d76smGEoVIDjGMa0ik2c7HuRAhTkvnzBkJz9kI1Q
bIcrQeuaYTX4UxbJsqwSxJz/UdFqkKyuV0x1QWtdTVhEUGGeMIhaYavctRAPvc5silf4J9L+d0Si
cAN/wH+xxmfnZiuHp26doIocGQH5Nc7o4hokR/s8im9ISDL/peKby+rxnP3gUDVLNM4YOzOynoHx
p1BUOUARYG1Ja3w1LGIDJDWIGScEdsk7ijcS1ZIyFacmmYs3quP0gXTKHhMU/VAXyVom3+l0wCFN
m0HOqmFMhPMxc7sVASnXSRbFr1CG4cYb0Giy7YpLGoWkrzia9CuHyG8fRj1dxDY278M6gIPV67rW
ba/EbU2L5CcgeQydU1+Iv6UWTc1IHHYzpo6HqEzsU4mJ5Yek/XTUUQ+OHSYcRXTY5U3ybW4C2ker
Lhraa4sUsrUKxqJ1oSSh+ygu5HsT9eQ+qLIdq0nm65UXBaj/0azgFlDynzlJolekghX2AOQAzCny
uUbQOdrNJ2Bv32Br2qOVsf10s+jDTnPXuvuak/7ZNZkCGgyWNEkRieYGdaMzxPULasExS3wGyaHa
HrCiBdoloLxphrew0QodcE8aQPg6OTRl1qzVhKCCugtD92DLaTms1v8QFrrhGGAMpoWhPOddJJ+2
TfwWYfWQmMmxYs2YHSMnQWK7cq0hRpixOEhNx5jRpR5QX6/NqkH7btHHjH9m32JSiRHX8rWh6f7s
IR2qFYzA8BPy7pBkG+IO4VSpptLmJ0+/ZQCRRoJnLEN/HHUxHTRMsPdldR1AFcsvSebJf56b6A5r
7HevO+XuK7g5vmANYwz6voz3rN3kcVrWFOkw5fIUyma9Y1d7Ckyno6Wu4r4xuzyLkwqTJ9nZouuv
vujzj1GB34YzZzoB/mYnrLiZnnKz+TOLmMKstnVohtj82kskM05iBWO0KRn+FYQtBwZ9eh1K42qD
6bQuFk9qLMeG63wS0Slax6GCUz1BiY0lQLDQ/5f0y2uJkOh6yZL+IIHWvwnsp6hGAUS3wkXIQZoD
TU0n8ZKi0B7iFGw6os9lou4A8EZEHMTYWHIzU0GyJ5TuaTgQa35YzMQi7FZgoPORTp3CH71uDQy+
VbtIKsgenVSWnj2gu/xHFjeIrRZ5HJZ73FIf/cDKh9Af5iZfxwRcK/fipS9mz28E0SWY72GqFet5
xX0/6x04wRAjhrEHBLXbDASWAE4FLVxXwe9tDDiDTLR/S+xvGX81Qa1hP2UlcreNTAMeUamgXFDA
Jo5TsQDAQNOO+L0rBhmvbvgMunS/WWQjUkgyOO7garLFnDyUfkmHd0qAJF2Cjzw6/HE1mTqF0cjm
OUduePMfoovhQ4xzMyHqZgYzpf9gatKWVEmY+hVvuPLmcZ3HMcFaMhFP4h1SC40lG5CTbOcUNvzi
QVpE9aP4W0vaGy942bxtcaDDv0IuovtH2dprVSUMp+w/Q1fSoYt3iE84sHXK052ft5js0zZtLYid
MPQN9ANrq095ybLpZJpmaEtMJ0vR1L3Cpd7XCGa122nFJNM9y407f+xZ7Ax0AankD5OQg/zp12yi
fxzkrEMEcFr3/MVYBR1YZZCUTzGCSVdg00mO2vSnAwvglxNaqTBDahQHSx5j6sGhAWmOfX+yHBn6
QPE0NhxEqZ/bG97Vdjxt2cwDlOsDyMgM6Cr7ywYydvfOpHifu4mi5JMsM/HHGNkO/F9IwhIhFKH3
7W9gWCOKAWJFIvs1FuNoTynSsedzgkI+vDM/IZryomOEpWPl3TKYM54AQ6JF0iDDvocrqe/Hv3mx
2u7iOZpMVUWYlcZPok1XXLM+ibaPctyS6Zb2ftZ7vBh4rDXUonj7S4b/MLueYvTaNUgYcJc89g19
76cEN1PVikwn/2K2TeodJ7FfX2Ee+470FTzPpksaJzHUBzkydIBKl4EVP6MVpetXnlnavaXWhASF
FQmky0cZA5qGfgWY5z7Cppb0KenbVj1nRFksQ0CDzwNAgtjM+oaRdoweelWu4b4JpsO18IMewwVs
4DDb75EVkRtEx4v4SDdu7N7wGFHYC2jI9ImCoOmLCpwnKR54Z8JwcKRw00H2yHnE/Ty0+XIb86zP
dIU+d4vQmGjeqnNj5zz8WVfguujPC+uTt8iKfjlJ6gpIlMG35dsB4c+CnwI1BWBQEO5b8t5hN5aB
7iSjLdbdEb+CE15m987KWHdDHTHs6zLnzjp0i6oNbL5whQXbFdmyZd5LTB7DM+iZAWDoWHacgOXL
QE4gfJ+2jUn3Ft4wm931Ejvmbnh0EN0drGxsSw9ZobT/jLogWVTJZCb9cgAYtQK/6Lc8aX9J+b0r
sbarwNlsAhfiEX21dQFCE5Kjx6Et8L8CErH+e2kfmzaBs5oBYcHICTFFP0D0Iocm+hbU9Ev5qBkD
qH6GjG4AWbCRppjsTqxsiUMFsr1cmr0r6FK+TVwifh+3Pl3ajyGCkukJWMo0PjdTw8t/AI3Z+pq1
imTvMsEBeRvC0iYvZYwBH+dZBrp9lYiG9x4azc4C4kJAhi/JDobduXxww+rFtZVtmV8TuqnxOR6W
EG6699LttbZ6BC0fxzyuWzMs9iGoMjQ3LMGUxTPPBuc/wzLIBvyvpaC4l64Eo2xnpBN0WVysb5uG
Oaz+FnBnVynpFv8tk2+/yglQfVuA4OdhgqhDR0DlynQZTiNRGT2kSMV0X8w62oCaYpw+jLxdIfoY
iM3ceoZURTBcwnmc8WpeuU0AnYKUnuppsMLXk8YADABvg57sAuEFXW4BiTdGPBpYTdqrzaal/Bgn
gC8V9V3o9+Myz27fa23M3rQhvkIPEb80WkIkwyYIv3YKe5F+ddEMvZF3QN/3xmFi4tEmXgkYd6Tz
hA5cMVMvkcBdAwQ2TR0YHJNgGIR20Dx8YyRnCrgsVARAd3t0eM/HaplhYLwACSP6IaQlYJt5HUkP
SJWn8y4PDuJCnw4RAHEtsgwlAuDY05QC87wzwP7saeiAT6xYEMkArz5igCqm7prHJA/I7RnisMU1
0n3y6D11wn8NGu9ZXssZOrt7BJ4BWppt1f0O+ijHq6hQmKfS7/dU12vZ5teyl9jthkyCEogk9k5B
gpKvm69jhr8Ro4XJ/2JPpYifAXVSedAQdH0yjSCORwFQucd8ywa3g3rDQOs3BbSK6WrTdK5A67fo
FrpNdMkTFzT3N2PMTM9GbgrDKmg7YL82wARGA3Prm0jI8Auxdf0TEwy/E6aawt2brTDlicDHp+5Q
lRZtvRr8OseNoKIf26YYs2ub4++pMCLb/EWaJAoVx9qY+ERRYcCPKYt5RmjnfmC9ENe3duTJ56Qx
bNaisdFYNSlf0scEg5W+jpOk5qmPSdEckVoxQYrxP3nntRw3tmbpV6mo60Y1zIab6OqIAZCJTHon
itINQhIpeO/x9POlqvocCqVkzvB24tTFESnBb/fvtb6Vo1W4CuxIC9ymjcvqObVKnULyRODgrqzj
FPd1XbMGYq+5ynyzC3XjRpoQl7p6bY4om9hbKiuv1JPEdrtcz0HLMIGnE051415UpvyJLf48oTxT
GYGTjWmveL2EDcjpi1CJvUavA1YYxjLfC6usS3cxtSV1A6p+hjPzlcr72Q70j4kppmgTCYmSp4Qz
QNrqdOYKG+jK8FSYLRWnqEJsZDpGO0dp6rR5oqt+X07leJ8WKtscrDxh/ArGTWkbYZQ3b/XCiiSf
CSrtNZ4SIgSWWIu/Lss0VRuq2oHs6MAV5F2RddXyjW4rCVxDcMcbknepEiTzrKibMIWIexkQbEmU
1Vznn4y5a9NNoNNuMjlHGoHsWEYKyW4kWsWoJQhBZi/G3jBsTKbXFFb/3QjqTlzy1lIWHkkSPYtM
MRoP7SBhIomhp+RVNcNcuHRvAQWRnKqfywK7Sc5mW+/N79NYq+e9EZmMK0XMjglS7Nm4tQZ6Q68W
oxp5xJKWw7k+GVPotSXlpk05x+JcwLNiazUtF0bHuj3MuTXZKNHFqGltuVmx5CMXTAV/byqZMTkm
66n2gYFHTbyoMTJxXTXokNyMWRH73Tn/QEYw02oPS8tKys3VfAx3einJX62sbD8xFmjKVmRoNV0Z
pHC60bqwOu8ndL9e2UlT5rJ1Y18joMslZ1SW5KWvzDJ30qia7RsaWfwMe4tlj2m0qY34ih0U1kW5
Jdc+MZW2flcOrYyMjoqPfKflIAoozOo1mlulkSFjZqOWBBe9aswyzgS6v41YyJhivt4pwotju/3M
iJMkWyrIAmGdIanP0QQtDUno2BqJ33eU4l09mezsvCEWC9jRiLXBC8NeUjf5OC6NE4m5OYeuM5R7
JZTmr00hmAbMc81ajCX4El3Tx5NoXCoRQ9uokE7joVJICE6w2KDnezGL6VpCK2i5uZSikwPuOVza
LJmM3GuipFk+R2YqbrWkil6McKLQ5tQY+XJXwcDVfenZK7WcqeD7cKaYlubN/YBiLQhE2DwMqS0b
ZwGFd7bLllxym6Q1B5Qwlmbc4/1kC7IEul9AUqutpZo+SRPjkiPZZdDOTmjEbXAxVW1dPU41/lCL
2bJmjxslp5o8sWhl15f97o5Sd+LoDMZs2YuAiXDhoCXv8WWOcl/W9qaYhBF9avV+xofVj7A4a39O
hy6jthIieAvgrJmDpJDwG6XD7P3HuLDOZEJt+SjkM5chYkEMC6U/IWPEZ5eifii0rnX1ue9vu1mS
N3kUs2XdSvombgz09Ux10CNJ1c04V5/lyeq2bMz0d3Jq2OfUdYdPBHfZN+SDKakjLwNVnFRON2Fl
KNu6VucdQqDidsm6wh9atO+yqchOItm6m1jzIZ2HbQ60atJFj0Dl1mg63ZVaxDJxkrNtX1a9dhZO
1aF+W4odxajqERd6dT8M+eBFYW+e18xsNCfTuoBKL8WPbJxGauFx84i8qvdNvsENEQL5TiN844NY
wnBryUqBHFjMzsCqxekanWpHKaKzxWSyoYRV+ZjJdv0xlNLJqUVIQFjYlDNyXY06aamlbjYokjtZ
1NVMPTLcNkgbNNHT5YKpxmFJvHgBBb8b0U/TQ42a02dxEOz+o1msrAoKLdshYRNgSMMg1Jy6qXXU
nXZCz/K2zeWHE/VXxpOVedRg4p0TWJ5tum24w9W3s7fqo7xRDVdsVJ9JuiMcDJl+6g1ucK6eWzts
fRvxrXLpkrzx1HUccZfKKxOZnmnDxJ5ItgnCJ9lqnDI6H9DxvX2TxwyMawB6OWWoPGLT3Cp0jBsD
wanmDmWMxhOyqBOxKfcRrauyt5S63zDNS52qwGs8jhpCChM58q5LkXyxgjp9TQfT4q8e/MqAVhcx
+OIZJ6A9Nmq7zTpLRDclIzp1V5U1l0NBetF3qpa1sT90odm7SBoi22UTuDwVYnPM5aT97IILp4WE
Rakxt6wpAbfGEbMuM0DszQRK7FCWGtb+7Xdw7AWvLGtN3c6t0DRju1DUM+87hRgHT8mRKezSuGT7
9O3THHHGySv3GpvstZ2Pqr5lQ0FFKaQUm5qdzXfexMqAWjX60JqRrW8HM0exoFAKCHPHrOYTeIBf
PiTdXgPWuzqs8yoM4BdRk3BwyOwDO7mae9ZF73g8nOBgS33lnuswfyJ1NPStJeoNHlC01diq33nw
VVcSTOyt6iz2tyFCAcdqBnrIiJLt+y591UOoaaWh2+XZqEtuOGZHebRdyhNuv18awnkuK6Op0Sj5
iOufzyaiavvcFvFhcmbMKh4S5ndYoXpM49SsOr16T/Qtp1y1/8gKKZYF7PNRMNY/irpprxKFLde3
n9YPi+w/uhcOv2rZZjJrxjCHYptbNrOC1i4Ou5cK/3shY9d4FGVh85NCKIXhx1XykCzUguU2CD80
ZRzU90yIok0zZ8/ToJGB5HTmQq3o7av75eM2FHPVjoaAlWSSicYfu3hjqpStWbbfhlrTO6oVX7Ii
994+0a+7A1jFP3/v8SKCtkH84NOe3FQgc7bemSmwRi+OUqNmbH81fpQPzAQb00ioglWYcxKVOKW3
r/+XHYKBS+vn69fZzUKMq/Og5u5GAkmdReIju0APbx/+2ONZtalJLtvMYCfIJ6O43UHw6lzDzrUT
D//Yxa8aVXjgszSayo6WUD6OSXKnslslpOrxfRd/uKlXfVk01RWryKj1dTUWI+VuKHAuW35aeuL6
fz04KsaqCYkoDC3qHo2/TNJtnKsPWV3dTEXpTzCa3r6HY49I/fkeMpYP5KdwijYYLmsrvCz7adfF
p2IIjx1+NRpm1hzk9TA3fqOZ32T2OF3JUrtbJRzjE+PtsTOsWrJqDrI+xHygLDFap84URMZV5lSJ
fQI6c+QEawxjjhWjm4AE+xT+GwdY63UQyddRYz+/6w2skYsdxVR0YbwBluvnw6yep1HhW8H7EMTK
mrRoj2HWJ3XY+EUaP8qaflc31b0xhNdVfSrF7chnqq8aMZGojUxCARuiJCfqKdoPpb6YrPxibKzN
+x7S4eW8amqEVHXs1ki1z3zwoxEaFzNBqVlaP73v8KuWjGUgT8MqaXyDZ+XYdYipVbdCdOHvW14o
+qopdxpOCOrxtZ9iEZqm5RYI8W0v2R/evoHDhf5jsDUUfdWMZZkojUKnTGJZGTu0UVLT0qYyv3/7
8MrhOL86/qodUwZMFvZvufy6+rCY+U1j1Zid269aLY0buTQ+xCb7yEWNGyNJzR6jPMKPDCnC2xdw
7P5WrXxIdAMNKTaxBXeyq7SYbkZkyu86+Jq82EsF5dGprP1QXyLUAKZWl9WLZQ/pCQjPkatfoxTF
XKJXmwrqH1WLIgTrJpZUqjVQkt93B6tRek773mryALGJTkXSo/pY4Q2n/n5q2n6kia9RilAfZDHC
Q/KTYHwm5+kCUXHr1pDm5Qb58Nt3cWjMv/jI1hxF05wmZIhy5Wtp80GPZ92RDagoGikoJ970sTOs
2nmXUdJrtYIYoGUpXtg1mM+oMKVf0nliz/59d7Fq6VRzEPBOPKoySkqno9hbpSqyLeVdtBtFHJro
q64wU8sxl8y+8qkvV7u5ldvtmJXRidHu2Ke6auiDNmhzlY2HF60vH+UyCHcCpfWpLNNjh1+1Y41e
FjI9r9imHNhuzZ7tQEcPSuMUY/bIh7oGKGKZSMsC+ZNvmUXitwRANY31oSyKL3oo3jmvXGMUwS+o
NaZ4PiPR3cdhe4s696Nttf7bX9CRh6StWnMYzLh2kDb7ZmF/LspRoeQsTgU/Hjv4arCu89m0pB7l
Zkeqx2fJUNR9n57k3R87+qHhvfo4YXdECbqcEmcNcEyCbLwmM4z39XLa4aSvDt7MEju3GQe3yg67
YKHv0+Jk5PdhQfaLzkdbNds6RlxSWbigE/Q60ocQGUCNew9xrXZnyL3WnEtRAIu3D0xrvmnNwKz2
ta0alauIXrf2PfBAWAnCDsbZt8JKG71xnJPmC1JWEEwF6WAMlCk4ln0+BiFCPRyNCTzfJNJvtDZl
DwvtoTF8Br+Vxvc2C/Nuh+7CtLy4Rqe0HSck/xtDR+z0aTKFCG46ZJ/JVzk00v45K0w2Eqq0Q6hi
EKiiANdJzPm807pi3GBqmmavahS2UOwpV2c41UHdbJVCm/udZdhLuBvtAbhablaGvAc4nOCoZgst
uKMuHCnnch1gvXJEr1nFidd5pDNWV6+T+mNnIvjmietsfOtp/dgUaK8wCd293Y6OnWD1Sqm0IuCw
qtJvuhoTpj3r5V4lQf4Ty8L0nd29uuqOlSJWEH4mlW+AR5+gQMXVC7b26dmUuCXv7Ts50qzW0cxd
XmPGjDq+fJF9Hytxhiumdt8+9pEeU111yVXP/mM9myULhNJ4KDAEP6WLVD6z5zB+mmG3fX/7PEfu
Yc0GzVE68qFqpS8RDOuUY+Hp1lyeuIkjr1pbDVtoSnAE1lnlZ0byeUDfZivhWWDG71sfrNGgA/mK
VPC5dr0PGFSyM7O0/cWyT7zeI1e/hoHqSI9nJecbUm222ALJBoA1Jc+WqZ6YMxw7gbXqOSEc4dlW
KnKHksQpGbG0UfpsJM3D2+/22PFXI1YysM9WmDJNWQYqCnYn23bYEnclJvf3TUzW9M/IiOW+UI3W
N8lA3C+mpbDYb8SJruJwob/o/dfgzyaHZTJUAw1swhog2Io8Z4WzbOqpUfczhv0LsFwnauxHzrWG
O6JQXbQBIaePI2FBBXIgTzns/aoXNUI4nKTwo2Zn4gF+efvtHGl5a+TjWBWZQv4I0xULj1fZjyQg
xafyZo4dfPXqK3MMkiVkUNbmrnHtXgECJI2y/75LX81WRnmeWz2m4gUUO0MuWKTn+FDlx/cd/fA5
v5pQtEkRpkFZ0qyL3jyLCk3+zCL31F7KsSdz+PmroxP8Uy945io/DbJs38ML88m4OhXYfqTbVlaD
G7tyvR0fejwrt85EVl0xifusxfMj5pRT0YfH7mA9tjXK1E8sjn1pLrQX2EjLy4KVsDvRaR87/KrT
1lWtwOiWHiwSCAH2KD4Q/gSgpU7EPCmHIewXrfrHz1+9gVlWA0BuVuEjRunSm7iAjOci5FYr9o1L
6QEg35VkmdC2jY4O5swy5gZRqqTrpzLHjrwlefWWckkCPmEhKFhGnAtxN/oowG+hOF1KGMTe9RXL
q7fURVkTYvUufCgK2kYow4i/vine95LWGEpU9sx+E+bFIzgYMI95QhUUZ1yVbd93+auxCWEg2vea
+UcAbSS/SKfWoswz1d2p+Msjn5m86qEWuW9EO6iFr2lKzMg6JiP2kFQMtvP2HRwZ/dbSAaNd8gYp
WuFj239qu3QH7eFjm0nf3j78setf9VJZl8+d3S+FXzUFEI5Q+76wy3ni2o8d/PDzV00kREnetimQ
sUEW20xNz1S1fd+kY70TDh6GZTdPxkdyvFyEsjJ5WO+TB2FF6olv59iTX81dW/y8pYCU7zOAX5nD
ch4Yqh9hc3vPk8ektno4k1wLoylpWYkkdhqgv11WVe+rImDJ/PnoI7RQa0i13BclAgu00c1DmYhh
F5l9cSrP6dcPCAnsz+cQ9lRqRiEjdYOLcrAG7QJFva/n5cP7ntCh33v1+TRVEYZgU3hCsH8uLOg9
HuOQevP20Y9d/eHnr45uj+k8IKBgWqlFgbq3daEv+6hLxOyNmNTM72+f5tdtANfWz6exZiNAlxXS
xREnhyu7sC2MipJMCNLbJzh2H/8YBTCHY0LIfTXr77ISqWwn34VKsHn78D/IyP8c5+QfTN9Xz6kc
6s7Cx8M8Jms9S8LFBZ6iFvlGhl5ZY+YrdXE5a8F3Gb6bGp+qxxy7rdX4XSQWvIYO/W67aMpOwxW/
HWapui8ivXhXA5fXyeRZXCi9rLaZH/dBtVXaOPOrXNN9gG3W+17OOoi8WqRcxlWS+QNOqbLOzlWp
jKlCLCeK/0eekrVq5v3cFehnuHAm/Vbk4jmqPsem3lwvmV0OJ7rxYydZtXN03dAquyZDvGd+1cHB
lVF0XyXziZnUkRayDiMXg8xWepdnPnqRIHGaWosezL47pWQ4XOUvvl/rcFevvt8YYxGm9MMrQL7r
ib6qz+aoe0pQv22yVMJnC0nwxBd16Jl+da5VY4el0U9Lw60ojXKZxHJMUEED3UkBHmCl8H/fbpPH
ntiqyaN8N2cdE52vjCjNvLjH0u1gaq/b9ynBrNWsD0xbUDF95j4iY/Ygl4nrtkIttERK9c63vmrf
sxGz0zCCwwmVcMK5gjvsSlUrvT9xCz+qM796F6vh2xCaOhlAQn3AFnp+jehY1r2I9APFF4GiD1tM
JbBx2H+XUz9pAku/zBMrKj8qep74FVZ7NzeFdGeGk8VW12xouK+Qx0nZU1WqUMdGKN7QvdBzf0ND
K86HKunOoMwOWzgWI0RAO4px/+axgEahtHNyi8VpmSEyJX14hfxaWjwNR3B7qZUaBDdNJZfhr2nd
f36b/lf4Ut78dZ/tf/8Xf/5WVnMTh1Alfv7jfz+UOf/91+Hf/OvvrP6K/1Jefclf2vVf+unfcNy/
z+t96b789IdN0cXdfNu/NPPdS9tn3Y/jc4WHv/l/+8vfXn4c5WGuXv78/ctzHhce/qkm/tb9/vev
9s9//q4AUeBV/ufrM/z968Mt/Pn7Ls6/fIu+ZL/dNF+eX9roF//45Uvb/fm7af8hA57QTDj1wpLF
QT41vvz4jf6HbgtLKKSFCaijh98UJfaMP3/XtD9UXbd0WzvkLbdl/+OH8h+aaWIv1dgdh1BAvuv/
XN5Pr+jfr+y3os9v4AR37Z+/oxD7qfswyAzAzydUyzJtC1TGWpozS52QrTSUfQJwezec9PpCGIPl
zVZdfhoKJfjUAXc+twnuuMQiBKlCChp6f0UW+0yqhOICfenB/VB9feLvN99VHP73I3bVmwP5HzW/
KNNdkyiD0y/Ad9uyNJxUK4DZk5zowETL/clIpOsxwb1oY3bx9F6UZ9EU1RcYkmsXN04AMj0cok9x
HKmTkwwi5bgjrC9b1xMQHVF7beHGfjTAmTzPgzxsR/iDXyGE9VdG2sW+zCxouxBHs1OhNT+WUhPs
oR6L63RprQup64pdXeWS5kzDuHi23RFnvNgLMBpc+g7WlfguVxAYOSOSZ3LT6vohiuHbOWmW686U
wYcG7G+dA8FK8cJXyz7T0h4a3YLLsw2l/L5TdSwCqoGJoIYU/D2USsrSiZRepWSATTDlVf2xn4xh
L6dz9R13T+xJca3dLrU0QKHCC7dA03jE9iQ+8Y/NawHi7NpK9eFMXnJlJ8pk3MpNOt/ZNSZ9QP4d
Bu12ArYH+v827oboZhrzFMVB0ddOlCmxH2Hy9iqtX7ypCqs7KC+RJ6sLEzB42d/yQNIfylpuwKeb
lXatFcOMi16WtiS2YgDIWxszn6j4vwtftI+EbDonfM24UI0S03WRzTemPkOrhBNG1Ct0YhxLYgY8
WS7ZDeRU5QyvdXwj11U1+JMSzjvEY8Y5OD1pT+rHvC9BLD5pkSF5WWkZvVMFebSNogiIlmHM8Sai
jZwVVBqfbJAztjtSHcaNGYbmZgib9royNRBfgrJC5KjMjjEFt7lN7EY7ftdBExZelMnAIRpVTGdj
YJfXujXWnFuIWz1tQ7/Xa+W+wMYw7qY4yPZGbyzwX1JDA7JdYrl1BL3vFZa7WNqZKmhWt4R+Xrm8
iOJWjQd2aSqeLQF1pc7IlonAA6YvOleGXYapSKpIv7C7btpBTIEhWlSh9RXnO2TJbBoM7JYY2TFS
CgPCLRsou7wrZCIYUkgEeJvqHZ73ZXSpwJJogYd+2LZdQXgAjtD2DJst8RSpbNhnmNOLM657xKme
4qaD8yMblhPASNuYLUvOSVUVHBESxASblpgOQJvsNivP5NIUNzoGcdcgs2xfIJqfnNYslMsAwOJO
68ruMglz9WOE247t/DZqt30fK99rYXc3E8En3+JEGq8X7HKPUp909ypXYbhDn0139CbS5OWyiK8N
xR4thyauXRmShuNdqtPLuGyxhoK1MBqH7lC/gXpBoAVMmCsCAJEuV6PZfJWrJPDhGdfns6mYT6km
w5EOGTUdM7SsDewydd9IFXKoCDDCQ8ge9+xUra5hN82Xh2XQtK1pTOI+T0rjBh+sjt0E/w/U0wXy
hdxk+3xmaeJWZF97ZRjqlwFmj52tEj3YWky5MntK2kuDdeTGGEb4jtDZN+oALbhIIyNzUrUJQoJx
JHEd5nm6i6fGwNhihIDbQ2QpH2cz1n07I9UIaKGqnZlGlZ6D3LX2nWU1N2YmSbDBlC7fwMVfbuJQ
kj9lQZPcW0synqG3C88jaiCoZoUFpQRH9ocsKAVBpEmHobvJu68d8LCnHOTVpqvSycM/ZwBThV6L
dZNgNRT550QERSFmVQz56lw31wFcw22rqSoYp1KdLue56M/GMDFv51gL3W7UZpfo0/FqKcRSQyUE
6uTZZTj4dTWlW11T5acSN/hZScjEtku1+aOSjmCAC/YvL2AT1RtLsxgVBnnxEIZrXl/bzQ7DN8J3
GDv5xgQ4cT5Rwe2cPm5ASIH23EczZjG1mureU0SlPgWNPWMrDPNvIwPCR+iDzQtbyJqX1Ha3WYxU
YhhSdFKuzOprgghr3xlSRJoOXneJT/vaxjgLQneOIpBzw0RGSagjHNkG9TB+tmplepAD8g0624p8
kl/GfdXpmh93UnBZCpTQWVNPO9UIlSf4av0DwvoDM3FMUP0oJLZ0BtSq2NByBPFSzvLWzu8EXOnb
JE4pFnf2GAgcp1J5Z0iD+rCYWXs+hmYUbmoZrzehHqN2BXSQNxllRTOTBmAUH5M8hbTL493G8pjt
tHmwMw9hvxF7FljMC82MpqdBUQtqxRVUhLjIaQoANKYhC/ZjbyXnuLvpiWoD75sE/cbJsRXCbmnS
/VAto88S0vT1OJN3vQnTxwtSNdmIRPT3OR1xvGnAi+zSMZouJqAcW53fXMoyrFEJ9cRhA8g6PBkp
o+8dQYQvsy58+IZ8KfWg1buwCeLHMJNs4gnwCkMjM6IBebluSH6y5OaVUlnZVuoby1vUQvECwCKb
os5JJQBm4MvEvHoxwNpHUgPwhfWqaC9bAyJMKNTqtirG0tUy/OEulNpIuIIhOuRM6vyAQLwsPZMt
hpkSKiyXeAH0iwuyvI+qARJVP5Lq64muoerOurq7t2sGQ1lW6+ty7DlW+jVoF28ODbEb60FlTOjV
AIg7aCe3xVaG278oP05WXN3mQGBJx5ICaVOA4mbWP/VXeIVb1gvLeDmUB17P0tp3jW7YXg/5M3KG
NIc5i36/2cFh7K7HxQzPM8rVT9BSpO1chQuU8krCugfL3LciWdBn4XP91GPgfCwmEgU6uRX7VpKT
MzJ/IritwNitKCEDI8jyDbzb0U2ScB8X/UMWFIzS3bxcxkllUNsZ49ptEP27BR2Nxz/vYy9f9PgO
cLYUOGESyZ/jejIdEgXSS7TLMmhO6O4vM67GTVUxAtqAOe+X+UBHUE39LI3j0ZeX3rroNPD00NPG
a1vCa2oZ80I698E+Mwv2c2nn2XhXT4TxTEbfu6Clm+/yIspt0cJYTsOu9zPc85e6QlKLE8k1jlSp
Se+xEC2boeqSJ6Ta8M5AFBZueWjCTifH2nWq2gWT1rk6SwU2RS0pteuuLGBEI9XPqFfW8RdJZ2fI
AfxWbexRU4mVKIS6t9RUi70YmqIBnwuyCS5GaHBeI0gBn5I+OZ+BrbmSWMxvXaEw5TgQO1ypj/Md
FfXQKeRadk25lRSkOBXbNiM8ZinW6ivIbd11Os/dGcW0+Jq+VN5k+jKfLWFnu6QYdY6shsNDlVjF
jQF56TIi1MbNx8H0wIosm3jSo8lVY3NwYjCeOxnj8QUxIy3TqoZEIcBYQCRA8GOplICSAEXHv/vY
GToVkESSrXvJCOOzUp+rD6Abu3MRszKWZ/iajm4ALVUMwF7ZZOkfc3ow5hjLvKvHePHgFgOQHzEy
E0ofeC3kVnubt2noZYGe73I7CO7R8eQ3nUSedKzl9k5X5NwdzOiRFbK+Fbho75WZgU80o3Shm0r5
qEaNErjaUNSAROzk66v12d8LoNcLHtU81BP+vUb/54JnVTdRzQyqs9VZzFNsgj1FtIECHDvDWDHl
PFhmMxD0Dsm1AyS0RPnbMtsPD7DHYGsBcOm0ur0bSFB2qbQx0RorWLCJztoAtTKZGsHCjL+8lJRq
W9I2yMCgOQ/jtG+G4jIaEij3BLJgma4Bgxv2RU8Ylw8wE0gkzEx1nB6GyXwqpDna5lIzqS5In/ob
VOnqkAuMb9i0Jje1AmYadVc6Nhb6M6xJ0raM2xHDm15clBoFbLMcl0v0iYdwuda8mwi6+3wgtz83
xQgdNWTImGsl300L4R28nuKyE5WrgXTYh4raEj1XxfNHgbh0K/dxvcPSaGHyF+aZEdb2M/WsnuEo
mgO/kYJ+m5MonAJ4UuMPpqIHH+IoLZ7koWo8IyaHCHYLyPWyhtMajk+Ap/r9rMrsNR0G8VAlQAkK
CuycYDxg/cpdGclQ0rHZe0mDHinu2+VGnyZ/gf/tgruLFIeU09kPsiLB9R7E1YdhKcuXMRyKqyId
27PaYiBuZfujyhrvBuywAIiFx2LP6iQgXYqpJfO2rmlMoo+gfzhzngxQJOfJNfj8nqQ5nM6YnHRn
ChF8sVJfk7c2PqlM6GCyoImt80T9ykZKtNfm1nSlYJF1xwoU69oWOYQTNQit8zpuxQWh9uq9oQys
QjTw8kSLDRnk6CRdLkENj+dlouaXhjSWu2YxwbtIZ7kSmy2LlQhLP3u/xVmTxMWHmOS15xr06J2i
THgZl8zqtzgKTFdpong/JVL9VQJuTmJdYHtQieQn+AyJUx8WCrY+lF6pzOMulfLh0lzywhPSoKN4
mB5CYjC8gIVASwoBOZFaMzGAR+0HgPoj6WJK/iDkg+nfsj/D4Cg+5Uyq9r1qgWwiZOgaekViuhCR
mdTisXXymGA0MxLPOVlMXjjZwwYg+IsZq+GHqBsB8CrKkOxTHTJoMISXVSfjs0BG96xXApLXoEAT
q+CIOl1WqjsLzeLDNJYkoFKZaM9RrtJJaHlxW5D51XtGCSrNEU1fPUtVct02UuQpfVhtibJXrxaN
pLpUBV8EyLPxK427RKM4fzRUPuFYtrMP+l/rury8q9VJ38p51H/IzSR7CNoyOR9HRiTNJp51OYjd
oVuE/jLk9ZNVmjJKBXvZlnBRtm0/++WSR5sp4G0pkKeuoqQ4K7ulS11dGpaNgmfwqZ46GxJCEl7p
Uapf89QJukuU/gLym9gGWU8w3VKOlw3gMYBjhqtSSwRux/da2oV5QKVeMEckUzvXi2/Zj06iwhVM
OG75OWfSZ+nmXiO6hmRciayyJr1Z9JL1G8YoFwz4JheTuQVIfVllU3U2SUpI56VcaBos2VTeQ1FL
3L4wvhUHL1JaDndKSodu6UZ5px4W4yc6ZWpcr/pkU8is3GRBtU2BvUA17PD7V3Vz8obMkXVegL4B
rxvllFAD3IyOs/PyMm+vibIDLwJM7gDIUxWtna40OGBP0EfG70xEe6+IiuzcaKzmA+tp6RyVxEyy
nBREFzA/CtBYjLob1uzsJXUdrG54dEt6BzmIKZsWtRpwHNMQxj6pwXwpULcadxw0xs1eSOnnE7f7
cy3dFAo5hroQlopf01b/uWGaFOg5hGYhRyGQXReJ8e0VkDDtzPSaBpN+0tWieWlSaESEPFTSLVyZ
7hMatdHaZEKnE4qTRXFCuRLfRCPBSehtGeZMYhBkAYw6AqAahQlT3sYAITqXhnUW6yWU55aUPumv
DYL/j8u/AB0VwJ+vXu6hxPxTAfh/F89f8i/Fb1+K59+u4m/l1y/Nb/s244/t61rwv470VzXY1v6w
IYrYhqJBM1J+bNT+VQ221T+gNmqGKVBcmwzkbFX8XQ1WtD/4CcJJQwhhymTf/KsmbPxh8jkZtsW4
yufEcf9fasI/FIj/niGZliHzXXJlClcm6xZH+6k1tswxDMAaLCoy6TFTxl2i519hioLBMRmTYquG
BsdGkGMO0dfK2ASQ+HVDOVPthdn2I0PZQ5r3totMVnWYJLhzXDKW6LcLRViSOUAFgejdWbO6ISPw
HFx8dGL3cGXv+nELFlMcYKRU3G3dXt2CNgQ6bBTMgkDrYJFJ9t7soq+pod/CTNAcvOnwmKT4qwHQ
JyKTiAwkJzUYKF99DL+Yba4wGf9zHUKzVZ4oXJ/1dmbKAnYkUhyiqXrPkLrTlmlwK4WgOinZl+Ca
ohosWGmDSW71AzcJ+E9tNV4mtBsb5uLb1/Pzrupfl2NYmqwIXTaIXlj1s62I1SbLs5rLCYmFV8yH
PtKvwAKf0Jn8EJSsPiHLsMBsw3+1bbYYfv6EyO1pu3nGiSbi9KtSf6oB6btZPRIqQydrd71nq/pe
HUBERQGh0bnNrQN5c0n2fK4QAhKC6y2lTDCgdqOkxm5JnKxV8cXG/4ezM2luW1mW8C9CBNCYtwAH
UaIkU6IkWhuEaZuY5xm//n3Ns7mSHVbEW90T1zbZBLqrq7KyMs1DVKDx1MwmkvinJQHuXB4s3KHS
GXNCB1HDIkvXeeAoa8OdN7FrvVP2k0rN7ATIBZ6BzZfXJua4jpML2iXtTnOezKJL8IPRBr9ReRdS
CMjDh/GhLbGnXbIeWMfWUJyq6AUgaCQwd3NKvGeL+NyN3ap3RbwezW6nq/ZLlCTP+BpZCCAn5kpV
lk1TDSe53ehjoAffdQf0YDHgPapN66wwxNU9XKedwMQOQRWHsFAcz6gLVGrkaxJ23iICtW+XN8Fo
h78gk+cNOVuoTZ19QiHsV6JkVgOZkQJQa2rTS5trXmrPJWDCKVvCI2bEfKSS7pXFejD75OIqOXW3
2NIm+6LC0giQ/3uZEz4IAypea5plcKl/boLbCxK6YVxX27pxt2W3aSviBTLHMRubh4xdnReX1kMg
BM85CjE5mSvYw0rtR3Zw/PeGv04wfdyIhqlblu3YYJQyon7ciDm+hlXr0r5uSKwQSEWJCddQXydr
E7qCPOCo3AA44io8g8PqbYt9qL4DPU2o8PHH6BwrXLe9qviJ2d71iEP74zILgKFsN5i8iKhVfmdR
SK1qnYH5j6ZNfNE1kaJLPm7DbDqXNYM0usU7LCa8gmX+jC6OX/Qm4riGucN9tEVrykBtG2+ZL37/
p8yKl2FYtPUArMH4LdKNj79f7V1jmJmo2fYYz0gBexwSieF5Zh91Wb6FUUrJN7g4II+3C0fIC9ta
Yq5bSobOt83kBhgCz6jnXLrKlbm6ahfeYjU5O5SzduntmIa3fUYBGeTW7hrpe0MSdfZ2y4EzNR5H
27jHOX1C/uM8Os6xd+wd9osPtmEf05SevxV8EX802XD/9NppbArLpCYn1fqs2dGJWFEbBDC3iEvo
HjNGk+fgVA1E0WwEPkRkRBVXEYCcClvaU4xMfLGETzne9cELQyCgaoFpYB/28cH3AsdS7DezbTC0
OHz3uMC6cdd+kTlLzs3n30mwcVHG5kcS0z9+S5FBIlLqjN/ZkSTqonycX4cMjDjaDvM0bmEBfLGj
mPAWf/lSwyVlR2zdcJ3PUx5ljvBbhFI4fi7ZBcm3iyVFv0dkzZEtRMM/pWETlIvMabcWcilMuOkt
f2HSMHO7cZFIXNk5m1CJw3Ot2Gtq1a3bEvOKMDjmmEiQxT4gfoPhCjV2ya3c2oTjENejSfkBxT1a
4aHg+mlq4PlFDznvTGWti+40a82mhLSFiUKAFHfPwXKy5xLHoP/Cul44R8VSwDMs+6Fv+8syLkdz
ZokxaDjNgvgwT/eNw7mw061A4TmS54Pm4TlNsPvKXDzLNGqINHlUs/cyDdAdDEof7XYu8bk5IaT8
MKb1Uxn3rBonHA/V7QLU4ag48QVZ5sJDIf5yvRXnCHlKpTq5iOtZDg25ecGUSCzSDUDTD2FmKesg
dr+NscRWzFVXPYXFbK1w+yT/olPEpZHf0Pp9h+r6OnXccaLC3yvoknO+xGcz0Q/WwM7XXG6Ixryk
ZnzO1WjxSvWxnW/bRnsag9dA59kWyVOA0oTX9hGGRS4doQbfkYR/jHba9Z2ESLop07LBVPwykDS0
wjj0Jb0E07nVOgBP+oUcMnncA7ciQAwlPj7Z+boCY8n3jFaguvbejUgl6eXKaPn56JseZUJwjUlK
l+5VWz9ElfOjc5KNi16l79rtSdFy3bvnojtpBS3ewgksX3sCvhwfgqbbgSvfvlUTz5pBUEw76G56
RtTepAZ7oI2qt9rq0Qu2Q9LOptgNNllqaL/3T8XEg2xwVFplI49LdWa/GAvMO3CjQ4q08k260eAT
6DWTPsRzs8shzXpToBFAw6MaDavRVA9N7Nx3RYxbg52dkzY4cjef5Ru2s+QCoL2zKvMuwqxSLjHL
eZw5TyrsuiekE34HESQCRy3WjMruy8rcGUnL3eNwtZiTuR1iMgCDe6HGhrocd6Vof822tXU1cqAu
AG4N6MCyi5YwvRi0wfC95H3W6Rv+DQ/w6AM/1PURAQhuXOnrwT6mnSqajdwNOsa8nllbsR+Fympp
FX9Io0tq8yv1ONurSwyyaZIpVK91BwUTSA9jZCmfOAg18/QqQGHNua0fwqB6UyBuMuCrD36m82Bt
CwBonNPLYvzGXBgpwGDLyMK57/Xt9Y2Oefk7V17bvjKIC4+lNjkrd+IzEAiPqM/Nm5J+gl+pzk4G
mRwzBTIE97Z3SAfz9JIxVbydEENbhdCDaT1WHk23U7yEm0AfhY87IwFHDx6Faj/M3fLdrPVnrSbh
wJNuRasq8hsl3SFsi1YrY5QBKsieI5JzO7GtpTlN0dmGl8roMQ/pRQmVY2MDQELp92Y7vOSTebi+
7w6BemhstkdnJl3biGKotFelQRlY8tbU582UzKE/BeGldPnsIiIbk4FurvjYqNwXEfrOY7WJUpkC
L/mZ2QQcuIofIIqkJfj9UNprqm+6/N9WAgFhoAOrduapFdmGyduzXUAzxG8LwxnnaCHoGBRQupgP
9a3APqJ/fJwC/YAyKxm4KN+KUH9EDpNtPSWXqvy1qAjRk8Y/wFBCINgILza28p5mdqtrTJlHDt5M
cu7DG0Ok1KCxg/tGwME0Q8KMTez4b0vO2Vkd7YeyCbHMis8aaqnEAu5Z3lgjM4egmDYdbgNm49yY
KorOWm5t5QIrhN+RDI74K0b0dI0bZmPuK7c4zov1qpW7o5KNa4y5VlC52pU5yDsEXMcnegkcOkjN
55froe5jnvKg8NVlzl5GOfdZi6tXLGPB2FVCHFQRQtuvfAbKtVR+OvgcOZiirLUxiLHgQn1cHWle
Bt0NIlHb60No2uw2U0Azcc16xtzEb9ClRDOU355YwQ0CWfQyRbfLhnxFf3IDOGVho8BTXhaH7sCg
3fXu6G7MLHqe4ukXHXJsrRbU6VyoicJN/bhyn0OHl4Yscu236qPcILT/+QTsIGUoblEOb0GBsgBh
ibz0VYXrIrW0QzmWoT907ncVYXpP0JudU4RP83uA6MskTGgj+bu8cYfgaCD5jdTeYeGaIWSkOOyw
yFw1D/3kl6b2olvuD6lmJndHPxoH+PgPQZ2wLTmejflTMYbXDka+5wz8+CLBhAWBwxaolpaVZbFD
jo3WkRxP2Y2JEhCQBd6aC9XVVCN6mYy/VUM/yAgUq/WyweLWS4t0QLR5UoHRrVVEa29tLdXJFOX+
msNlC6ZJ7eRfV2mnF0GX27dSQh3cfXzj2PrCSi5oedPs1t3ViKNgXVkAiNRDfmwtxjpAugI7I6z9
dhP6IsRXsary7hdzF/vqCXOkb33sHh2M/jzbto9FVB1ILLZAl8QFtb8fS/nKcWphyXqrH4AKL9oc
XpKiPclYXWChV0lXtbjaIPS+kxdwlai7Muv3ESZSRdgKOJwjBrrJ46i0T0vcn8Zwg+vSKe6thyS2
HmQWc01XU24XUYSbKeA6AMWN/4u7rfLQB+JlVuIEix6iAf6yHMEuwhDovlK1Qx0Te5H17lEVtXDq
okUfna3SfphsPijVzcOMPl4wiJUMYbKcloHItsThemXJvGzqACK6YJf21V0xye6BPl+UZMSNy35o
VRTEtUJmKmVNVYyEbltw1xKpS605YXH5uwterne3xUM0m+SCM8UZ72I6Vbl90FroReOvRuWwX+9e
B/6GjznYsZxNaYTm+rk7Ag4RCTFmQAo5gFJg4oaBmZ8f5D26swatAIVdbmTTHj+j3sfp7RCmmHPA
FJg8pVoeaXIjKXfKcTLKNPtOQyScgYHH4r96PYFyM980onsOHJqcS4lYf3uKXX4rSp2EWFm6qNNK
dNWLlpeX3q1P2uIiKU23lRoxtsJsZQQ568VmnRsjb06Z/pxa6gO8iH03RpchLN+bnrxIC2ubfJGO
iO0jG+LSql5HPRoKdAQ9/DNe7YIKpJ1Y+NDeYzhCl0/lxXbYKXH52P6UB7d4zABsxIu2jo3jNe3C
VIRyRjEOqAmFZMm/g0Xg5kET+Pqvr+ng9esyiw3RFhn3sH7QmmAtprpet2PPHBBPLJ15cwbhUqTF
87QQapAo5FpzSLYxEfeq9UDPGHs9TnvjxryPirOcD1yK1/xwwe1tcKrQ09E8Xslj0CbNCaaJjhp2
sVcYQ+aIPnRV/vOKrNShvNM5OZ3FbaInxvcRXk4283nI6Lte2aosF8ffkS3WY5Xmo3NPvpu03Vpm
tZyeZEDAIYyIPGY/tdTZfjBDdZP5hmCQ1Ee6NF0p/AUfR8LvPXtEpsWpeUyd6IS9p+OZcDnXqmX9
TnTGNWEdeZ08loEI9yIKH2ObVGPGsSQKzbMeUUGiLn6+5j2c8bPmZh6KeS/FYB0lXlNicyXUHLKK
sbJlAjxzfyJXdras6sWZUhJinmZgWd+FHqOA3TanVtfXmEh+h/RN+NYOLgCSbymWis/oL32ioYnL
17sGZgSX3zgkdYY/6sYeFugrGGLFQl7sNV0jxFkfsvYZ5kCIFEH6UiXzg2Ham6SucY+E5I73sHbf
G126Uhvjh65jKqDl1xZ8uGIaFoPEKnwxRrkFTdRAJz2aVpXIXH9alEPa02pYxt+TZldURx1Sus3v
LDYczy4I1JlGIKSN5VnCDnwoP6ikON3JbOacG12tbxRl2MGCQfO8NvZuIuy10oV3aamZfnqYUNTs
ZxYI9Qc+R5wgoUnVhB/ZxSqCbU87K8IEaQ13ZxX1k7sLe2cBeFE3eH4Q3LsQvlnQkxr1S3ezzGS6
E4+nTFbAnFCZq+5ZV5m5QKkqxw0CKWRTD/coAfVbWKJvsSbV3Q284kgUKF9KCJ2pDcsjkcPsfRPe
6/qi3oRZvRlT43s7sT+0aG8P1W/iObIG7KBRgYmikibUzBKzFZ4HjJLWFeZHXqHNb1yjtLFS5I+B
jPw4rk55E901AlKGmg1PKr3MRE+8a6zDO5BMj1R3aR6qtj/qI4xEc+k81KpROJcfgPbWOeWOqHHv
Yn9MNIaNgYw90H3HpMqEMN7DFo2Hraozn9vn/tJgEVAR8/BQp1Sl/shzh8EzA99zu0pXeFGlK2uJ
ytWQYXImk1bodxuBJ/VAX9oP4QTiiAUBbc6SNU20GE5QESAX636bWixIZvsemuilG/Jtq/YDMbce
QAFSroge3d3JWE6DaH4P5fQIa3WXLRBqOkBMqopwzdNrN2EJXqHOZPzCNnYdgRZunO25fUViZKHO
fRWNraP+NOhMGaVq627G/rZCcwa9csi0kYOLbNHhoG7Qpveipei9IfgWR2awmqzsiOX7UWsfYxrk
/igwEg07ryihHenKcDKq4luk8wFJeaso4bIapyDyQRJ/ogewTsL5p6XNqOc0k69oEQb2CisKJ+V7
mZcbjPkyv48RK4UnIDpaCp1D5etW6gA/Pr9JEgORfTAHmpjvlaY+Jwu28/asHHMIhImZbnSqxLEQ
h7m2DlCZDpVJgoyxCNxlYwXc800ZU3+pLDywnXjFE8Z5j7SnaIc7Mb7l1JKEuXtlbO6s3n0X+znl
kh30h9KO7jStf71mRDJyzzC/klw8Vha3BtI9e8yxEzDmgVf82NitBSQ7vKa98kNTIC4sVfaedBIy
7gBLe929Y9HYDO6nMvuWNOoe06Pf0RuF2lFI1zgSOQZNKMSAAUPR/kjsGip2IwZo5dLJNGT/1Dum
D7jxsAhRMZtQlyVlt8WXnmyfc4z9WECUjkiGObphCqs0X5lxDd6oKPeKqQarzrAv49T+aFXtyUyc
9zEjkzdMA3c57JPTtH+M2eF9mCCxC5s774buoWiVdSWl9oTiaj6uMGyweqHIasVZ0bjzjeCoNcZu
UnL9xpXZqTMTkouQ+qDsbqo2uHdlc+L6ZhUgjNkiCnI/r1IsHSClE7E6NaGZknI+iP293nGYuMxD
18h8LE5a+naePXV47eFgBeGKAQYJGMvOi0Tko/RBi9vveD9wAya/08WWZtMSx6mU1o/td4kKOzIh
SSP7eO0gmC7OR1DUyKryk/zflMoAI5Uf32GgnguyQH0AXdFMSHhY8J7xMeuNNzR2ueUR9ve04LeG
w5trDSeY0RjHzvaxoZhOi+EQOWBp0aD8jorW9vTkBt7hRT6pwVEPbQnhjz1KB9nSQHwlCIGt05tw
tvCiz5HYDmV0RGTmgTzsMgCORMPyUC8wf3GrxW6KBBh708hXNprGCs3e3RbqIgE0ChDA5rOjkQ3S
1nsIIXusw/BOFTOVcMI/vDbttB9u3yzywj8lpNROSL4aKt8pQW4HsDm6GYVmHceGPV+nTeoho7bK
49XYoYysl8G6hFEJzj5ImuhWPrZOsW6UFGIv6yvpGv2X6Tg43vq1bcMN4PZHusz0aFNuW5mT4cFJ
/ujq90X7HvXiNv8eWvqqmiHdaUp0U9SSmSQXnM9Ycgrrm8jGTaNnO3y5uaMH0keZX3TyGpijGmcE
cTCdjiysD8+jGiz0Ww9KrWNuVfHrMEI5IsX30Pf8ppbxLSg4xY3eRAxi0ZJVupjvLhdcjPijXnlh
NJaxGCNr/c5O7rQUrN3OnroWRkWfIxXgwoPx8azHy0Jxyo2WZj+atn/C9rpdzTkkaFWrnoNonak8
U0BzBdL6MGxCbdqosnUyztEZNZlvThwA/xsdGYpSPwnZ14zT9gROeMJIEVxgRt2ruastShfGjnAn
LChMsheYUyuop3joMMBzi9uh5ZffTZvzYUl0AysW4C+cqleWvU7mDnpu1nCdBBxCzL2YDwiZl7Cb
spGHFBks61eSCMXPQg2ttr6Fx4GpUtN+oxV2Cbv21DRDt24L8wGnYmBgTV//dxCK7DCk7ZMsa4vB
/TUr423i6PpNBTaIzTGoNSVZmFJek5u8TLI/I8vhayftLS4Jn6OY4l0Vj29Q9gosdPWDmwFPGdGN
Qe5q44mzQkrr0HdPYfWjZNn+tQPnuM7WcNI9E5xHQ5j4ZpT3ehffBRICD2V77BqCIuzqUfh4rIbm
NJecNq1apG/Ivv9mDtmbkO+it2gXx5l2VIuiXdX9QGBTdmQ3vhJyCU2MEG5skuVY6czVNWcfikGs
K0t7wfxl3abZb6Yu966BF1ajYp/tciOUFs5wXTzfQS/pvYwv4gAEdGxDrNrc5M51+JOg2XUqLV1c
1dZNTG4EAS/2knq6XSIy6Tmpj46q73ulxyWyskh6aLRTdUSXJUkvZHO0Q6DE0yPBp0QePRAwK9Lx
abMVCImnsII0VrEfrslRL0uQycVnk6vWiyXUgCj+m2FsJ4drN6MucINpN7SbK96jFMm5xp/Qkwe8
juGvjXrzaPfmrZWRbxWZ9eRM8dZyOXiJwShosq7DGV9qbt8rRJZYd8Zkfped1KFndSqrC8zkXsTY
5hbIYtuK9bDEmm9CoTJlpzbOpwe55itQZofEtr4UAygLRqWJlj5aCEfX1SaZitkrLQZRASgx5wbI
ax3DU6KJZ8ozgRiQrsEwnvtR2Vyfkj3WyyrVcXkM5fSZ4hwl0qskxEtgyptWE4+AMfLUFTW9aDpt
uE1tzZ6rKhjsYwf3vxtvr7ezKohlLZKJvpVrDLEY62t0cyduE0xRv2i9/q3zaOEsY+sOaIn12Smk
F71aRZQkTMCy1jABFJIwrtHxtJKhAaMXlISmcYgl1vnvticNtr/0qCAgYPQo+G71s6b8AEtqCBNs
j2QY6BKxUcriLtVlgd91J8x4SNZ4VmKyH66v4dqENdXqBuYK2aemZbxSrwHNYdJx4FWtTTcryc2s
bYZVaB5qO0Kw3ykUzFfQGhMjUDq3Osd4aMlCtbdVZS0hEC6lb30SbOp8elWSYp0EHU6u1Q9jAMft
Zcoigdf5dlqKyxhXu0FuQ2zyBkyYaohey+vQ9IcrQIDPyUsQWduiii5XrNjWxC+y3jc7hNtY99jS
F/0ODB1LrpxDIgkv0AdOVdv5pTqg/A1roDamG0e3f/Wof8MDpFGNSSyc+4V2VFodUqyufCdRN4Ku
l2MWd5HFzdBjxgSw8iMwtzMwwKrT5bEA3vZqoe0YGqJ3pHIBXaFt26BNgC0QJyD10yxZKa763ju/
LBkSo0EVOKcdi5Yc0QhBW6aINkNAH9KL65ocHajZUUz6U+nPFJrrfzy1D1PKHxjgf/IToErR4Bc2
xAAVcsXHnilOr7QpWck2aNmYtQBKLnX1ZCHgGlYkchL/K1a6NbJMgnGiPlki3QtmdvBNLve07RFx
iC+x5HJoAWbKNehHEvSaF3DHAHlLGOOL/Sz5Sp/6vHLiFwoi5tWSl/Vxzbrj1GYs0n7L4gxvsgym
ymplLaoGgF5ReEeIoKcK40bAotEmSIpLUXfbL1bxlyPtqrrr4C5jGoLe78dVIByo9XHq9lunnga6
+jVxY+6/Bd1k3S5YxI/qrK30ZXjOHAd7Kq+ArQKTIljP7fA69eKiVti2DWX+WjNitdEwTm2RBH3+
Ypl/OfuuJkzbgHSlavSwPi6T0WIVVJsy39GPI8Xmupdm66jSPxksxY0h4WblcWobsDLZLE4WvKjN
ILsrZlP48yRGZpS+kB74S6MeGhTLopt7Zfd9XFNOkouAqdJt2yZc2We9NnQo/Kiyj31+rI3qQcmf
/v0Y/vqN5A+W6RAe/2DxOV0lTEiE3XbBP9I3Ks32BArXkyEudY8B4eD067nL4q+O10c9Cskxg4nA
zDqvWGhQgSR74H+4vHXRhDqa+d02fQqmHJ3ZmHtQ7ZxjNiW5b8fna6O5QxoyWQJAQmpHhoEv2ugc
IxJHnHZlRKSOyUsnXZXFuGICeTtMtPfsZt8qZAJWgbuLo2jrID8YX7wo7S/UEUnMxEKcjQ59Q+6u
/1n/WDKXgeVZv0WA/D0NEXXQpnHX0CjYXgEGVD9B/5xOTtxgc8CQ7b/f21Uu9uNZN02uTAOSkONK
qufHBfSC5CIocFpxYvuhk9UjANd+TFfarB9kN0cthlUZGMRf0AjPUOnR1M6jshAATGnL8iDrOVcS
H3uR/ppzcRMYxZ7G/d5wx1OOFq9XRV8xjdAd+ByiTBPSnsl5Iw5Yn6VdmZOo5tAO223uYt4O4YXA
TitNkZXaEM3eUnBVysVKCMvoxO2YgEkozbwJFIvClKttEc2aIVtc3SVzQokYaI6V8gSwe2EoCmfi
TTsO73lObZU1FN6NAd0D/Dlt4kuksXdiOALXTSSx7qWDA0+bRrjJRY+Y2tWf8yX6GfXOpqoMwLxx
oJ9M6ypoSEAkkJtJBijaAhehLLdG7UTcU+T/dWI9xZHxbKUy0YOxNTr5jZint3wsTy2Nea+J7iWJ
ssCOB7ILQhzgpzXjjMJ2t5ayHLWUNPjf2+RKofy4TSQ/2DRgC+M+ZX1m6braMHUAlEihBmAVTR9j
8UdtKFuSI37QtP2Xs61N20plzhWxGMo9OAXY/j6ENv9APqHBDdZJWriMVJAPhQHI/LXy0cj2r8hP
UFeYlzIl3ts5N6HGfM8gC3kh8tCPoDw2eb4XmX2H8hSZVdm4HkKBO9lGG/TgVWGkMcO146vb8E9u
lW3K4WRDZx6SycJPN3g/dNxPDYKUtSV7uQ35ifpqIJOAtW3hyf0F7ss4j9OsJfwRSXpAGpIPuZW1
i5v88u9X8ed9Y2MLxZZn8kBVofd/PLCRhdt0yEgUmtM8jZFHKdh2WvdlGnD9pE/v3FY1x0UtQcUN
+nNshXYV1CJjxn6pDmjZv9QlDCmGuvllEgiZRo5YY64F+P1GZeJwlZjOpR66H7YNrBLL58AwLUTX
kfyhYZ29O/sB87FlT/dorICKwJiTtLuL6AzyAKvKt3O4jEqlPmOixixht2e+5CgRv1JiZLKhBqtj
f+2dqYW9kzRXXIQLYASay5p+cYJk+n9sAKiMUExNmzFB0uOPT7zoBmYrlgghWJuamXHzMykfDRA4
fTJA5q1s+kugrab5MbXJsyzz5pSro6+jy5w7XziP/XnX2rZmQrLUhW78eddmokcfQ0OWuMlotpWz
vi/D+mgKyAOFfd9n4I/YTX/xpcafN5Vt41XswrXVNdX+PDWjl1rnqBb6u/Po2IxcQpliYO+/N4wf
4dnU+gfdpnGozo3qYWwGfGS8FHigZnbzHPT2T5251rXVj8cWFgnRbsL9e+DwJoVFF215rRFS74Py
pmtejVwr/CvmaS7Lz2XYXwGjKoQmRSbx7izmTyHZRKKytmLI39x2+g4UT9eCwWIzGr748X9hGfPj
TcnpZfBcDj983AKMBEKLnogBiIiQXwCeqb87cldPBZaA2N11e8thThkLe3JQ4BOa2upqwGf634f/
SuT8fCaliA7Nb5Xr7/Ppxw/TGctaIPsp6XLXWhDBG/a/I1aD2wU37H/OTLhJ2vI+YU59U7nGus0Q
lFG5biJJtpLdVmfqX3oXba2uY50S2nZ18AnZ4bxyYfTiXdMexr4Dos1ofdItQdtg8kzsvxe5tQNE
TVZdCr44YuYN0xkj5iPDGOcJWlcU/h46iC71rKyvdPgYAnhkkWHpZneyB2unVPbxitAXkoilZCuR
tY9dJ/D2lRduN4Lcx93BMZ8zlGhvDDX6mQ3DWx4y6TGr+S81tTM/rSkemwFRGdQivuUJSJSdvKaq
Qfuy5XrJGX2naKI7bwy7ijlkTHlr1GO08IIfm+nTczWC0d0O6DB4cX+jIhVfGPi9XyObpA+5M/OD
iwbxK71o3OxK2KIBflTw+PTTgUJs4r5BEAhWkLx5+ONvWAR/W5YvDQGvXjF/vHndYFrGEobKsMPH
LVg5Sxw1lLpb3dm1k743ewBX3R6mlQlY2OgALbnRnIRpdEQjpniJzklsiHU/t0Iq5vjccbS2SVJo
Y3ASw+ZpELy/Hl7amidh2czP9NTMQd+v+iHbS/7qkjTpbdHhn6Y7tCPMkWHSvNDQl2leWhWMic7v
2XCpq5MxpiPfL8+YmvtXXmnh8sFLMoMNi00TTSalUU5LCsUawPz+5d9H4y/TLw7XIUUYIyCqUD97
RTUh0/wd3aVtYQN79RNS+XrrhNukCpiwcMHKDXEXNm7ut4utHSZYiYZmbAwnsFcaR6Megpt/L0nO
T30qpB1h2KbOXApjTn+6iNGOd0Fry62ajc6K/H8XpBKsUPWNMUIwMUPlHivXWyWq8QKH0RCYaCVZ
uN2vFQOegFtpTMPWb9qyt+va9BqVt8ytYHmNIpAVYI9PChyEHqajipBNG6bASYULv4vRk9wM3sMF
yX3SF/jLoMRq0iASVVo3hd2cklTx41L1ZfUTh8OpK0GJIdVYLVwey7npxwhCWTbdX3tzWHiLNUXV
brEGWq0lhrpjpj7NJvRVuNagUY0lwUaazTm9uWaCuDMz0uVbPU1f5JRWiuZQNIzRri3hbdV1s05i
LK/g498WaRjSh0GqKRziDWy2o67DFFRpbKH/mcI/LgW4a7nASpHtYWsiP3RnTp3DKEpeGXt1MLbt
uHxRnul/e4FUtOiXuAa5nyVzw/8pz4aaPkIyRuW2SmFiDGxzyTkBx3JWugaeyrhj5gUZqjpqwCwy
gI6NoEhCkJK27Pz25NKIkukLG4Zo/+3KZEJZmVIAO3qvnCL/2rBDbgRqDG0aVTYeyjqHupt1b9lL
iC6CV1hGtVmc9Iuc/s80whEWaS1hVgXu+Qxc9B21ZV4gf6o4xlYLyOhkcF7KNVAM8V02JTLoRf8+
En/UmzYHgpINsMQgo1btT8kUcoHB3KQAtWpQ0Xpc4pXlAtaOi/Erzhd4IISt3HHOeRKDW5JrA+BA
zB7FqtZ1m2NNxSFx3Dqw30U6Q0sTB8duT9c/cKvpADN2W03ageb7l6asn3Og6+JN+kfEFznfI6vS
/9kOFupGSKgV6bZxx2c7tG7Tem+OLTuSZDYfwzu9L7/pvfGIO/Pu3w/uc8HLV8vwxnyRjsyV+CMD
SSuzhdWWkoFQWMncf1bI/ZHohqOucFX9++v+i03/e9/Y3BSEU2ZSGavTEBL8+FujZigtPM0jiTgG
aIQYFJ7KlPlzOcCYNBp7NRnQG3IoChXQnKqO6h6gnQmdqV7HWASscnzbN2EDkbjcxeaI3J6UGQvR
joKsS3EXxbDPlL7WkASw6S220TpqAaHhuP1sU3dY1VYHVUDQmhIablECCbI+hMxjQUUq7YTmaJLB
BFqGY2cLZIi1d9RAlDvtptATOvxdOXDy8nO8dMUmw+uyYVrRi4fGkiScQ9OPKG5N/feyGr/BYTz1
yxjd5Ppppt+xQcgo8FSjF2h6GdXN0Czsx7x760Q7rGwInj41YQM5ApJQiIEjCij9up2HlykYNxUe
NuvZhDwytT9D+4zs3HcVuHk96Au18gjbtk8fZ/S8/IoJOcfWtzaqfJ5FweXNZeKrFlRlgNFbC/9D
enbtvUhmk4ZUdghFnG6K6JBbYobdEuyzwnGk+MJ5cpe3KE9OIO6QwwidrnpS6YcAIGUL2ZS5RxWa
1oR73y7RGzP+u5w0HrbTUPiV0WRrAn7nGwKUzEQBMeriDRPA1R0ujOBqFubig7qLq4BQrhRbaEwV
aZZ7WmS/OHbybZ610Qrgel4xZ97V0bduoEyycibim0W7aQ0bS1ZRJmva75CRVIp4MogCUnLExGGR
wqINdBzUKuE55lTynNr8zp2elQots1B5rjrUzKJYrKxoE5pxgPEAMJTbI3jT1522Ump1XuumshO5
UfIfugGtg8f375NxhTo+HgyHOghpTdA6pg8/KxO7IZOGSuY6G23pQn8phUveT3FKanpgb1Gltqqx
5jZkQkkF+J+jFPmhjWVhyRcqmyHLfjGVc9BR/UO8zf3Fr4gZdEmNFSqov58crpk7USOAZCePST9I
CaDUWxQmHeIs+qmMSeZnZnF2oPGgWQbp20YzEllMgJI8gjrjJLDVMs2fO31lFE2xWVIF/X5VuXPD
dl6rLNrRWvt24AF5htvU6zrgo9xqNPyk7B67SByTznrR4uFUGB1/TDW4UrdjrLe7jAzdNcengKoY
A0vuYQycvnB4+Qy4MDxJgCO6MkjIJaF+ijz/R9157EiOZNv2V94PWINaTN3pdB1aZU6ISGVURmHU
/Pq7PJ9AiUYXLnAnb9bo7qqIcCfNjth77aRvsIm1RRCnet1rhnk09/90vP31Yv/9M3w/YJZioFQz
bpfjH07ylmqUwacM4qmbLtBPxk09smFdkItsStd/sgPvp2sRQhiKrzbcBGZziPv+85P0t66SX4KL
0KGiZ7DAuf6X60SKwMu9VPtxKBUF6AJAG5WBxlMMYnGZvYNCaeyK9jOwAwB02Mf2uEGiGqLEFo3l
P/m1rb9dbzZljuNZ9PEsqhhJ//lDWVpVjrmq/XjwGhE36pUfm8DpEnG4Ij6ioctzfrR0g5LOyGMI
vIyoW3vSJ4KnzqypGyvFhDM0ULX5604Vdhl5XbBjETnH//nD8/7tL8uy1WIEgrf8d+39h2+wEDC7
LS282MNnummEeh+XtjtMQkQWDcnGT4ocNaFBmYXb+mzWpgHzrorK1gg3U7rk99gxeHUfiZ5075bE
hX1SpmJvTx56xyEB9+/p7Zjkznatlmfb93ai8NcoL5EGaxOtHayCttdHc2zRRt7MvlOcmyjlJ389
YHOyN0rIL4PJSY6qRm/7tt4N87Bn2tw+DubDxGN1VPSqKk3LAy5sGaWWEWwRjG3Mdm4OPKI3Ttb6
AOfzvmgYbA0s/E+q9JxoruCpGvlIv1xX9xrgOxIAutj//CEHf3sV6Tcdz/Ns22Z3SZX4lycCKp3T
Uskxr7HyQ9WL+2US7mZw8SsZjcSjbg0ME5rPMsH+/fvz8QH1t9QqVzCPASqyBG5MqH91Kf/vuV1v
iLfmLUlZeYOEzamTnZVKYX5Ni/GpKEmezA2W5GkAUCoXUTN3nP/ql9PQGM2r9Uut9qeewyoSIyJT
4GYHa7Tk1sIMYPdn4FpkucDO3OqFGtZHlbGuN3deOV5co/4eqM7dr1fmtKzbybAPChwxwr0NsBv5
BXfXuCm9ft0oq76tLfqnoT62vbVuVWOtUeJ5j8ig8OsFxs6p9csylN3BbkS/6RA/b43xe4/wJgpu
j97shi/tROnkr8mXZW3e3AzrfqY1SpO8iVZHwwWA0ORThF+0I+Ct2vV7oSZgRkBTpiD7J/CN+7dX
hm+Tra7FLJdFpf3X4VEThkm2Zn0YD1V5xxTllA9CMzIZL9BLn5WCv2dUthUl9FhFy9OfgTHYWj0f
Tw+0eat49jdFUPqYaUv+Qq6VSt1UQCGTF9TdSMXd7gcwPL7b+lqYdb2r/W1Ym+vRp+9bx/nDAHN8
LmRgHmaruecEFlFm8wRUrXTv7PI8znKKeSR/LZP6ZMZlsMzDVViJG3DRu09w9sc9dNatl70iSr4X
dZJgdS8b8I82iuCFv+E/vwN/W9EBDDIRljhsGTke/1b0L3OWot/hUxtLXK1IZUvDZ/O9zP0uw43G
AN3cmMaHiWIuWkTyTwoC829zeH4BipXAva27rND/q7kbiYiyjKHnWJbDUxgWRztL7+08g6zVK2NX
gOW/wb86NP7QPRvfT6hvk++A+zQgzf6zXWtggXKm1Q9uD52P/VCoQztX4FW0+qJ9mvl5bGkAgynB
7De+s6u5TNK7JqvbxWY2IAI4iUbfj03RMNW7HYx5/1Hk6cO8qE82EmvUoixDpNZedM5lJXVWbG+7
MDrAX7M3uXGPX3xrjZ+ESOJ79AEeAsvazhYyknz23ubGpCpuQothJWVtfxxs7mPqKozzmHOscsb3
1hnerpC2ZKXGXZkvtr4080PRN/lDcNPNAEglrzJEoot3hl0QNuZy+tDgrDdoMO4Kx4Q2MAJaKFWz
qzM4DSIbr5ZT3ps5ci7f8h77oOoOQRgeG9i+kafxNDgeFoYiGz/LPjUPpibGfiqs822mCUghj+0S
CCdJCOfu9pejE+IPwMjOqLsAQ9a5Gz9Lvlucdrzvt5vbcjFbWb6JhsU+ZWy3Yw37i4nQTOyBjXrw
hu4VTno0UVisk6t2rqjIbpGljCAoIssYRn8n0zkGbrXEujK+tk7G7m8AGZwb7rJ1NcRnR1QNGkv+
u3FIVxhhVG5lspdh8rMbKURbjzMOt8t1Dn3EfRhELp5mVtYmCcYGp8O4LKS9t2Zk3v1UcHPCNf6H
l+uvMwgebV4pRss3dsGt7Pjz/dJ5XlkovOdxwFZ0m/uOjOUjTzJjvJLS2gGa6tIO/ec3+nfuxp8q
eMdkU0GBY7sB9c7vuuwPpUMO8d9js+XGo5WqwzL1b0XI322F6TnJ5sho/AE0DJIOlRU6rjRwQjjs
yRY7cFktzS6/eU9EMF8VlMON0KjfgPtxkYTicVnb9AyfsdvUunZx+pg3PMBe1wzT8jRhMdrAia0X
AABTAIoo4/uI1qGOa7PUsazmjKsIa3SKOgdLYfXdPLTHhQIrBo03Rl6C9Or3sWnX8wMau2FTQOTc
TDeGCCHC19DEefr7xN4HRs7YT5Glu6Tm1rSc52m0Pxrb+qXVcQl9dLfZD0amAypk9wIlNtgnWIAY
U/r7KS3t3UTGIqWS40LBDR6we/JgM9zZJV5x1BKDQ1g6OABKzONNVdOjVA9GqGGkjgO9LIP//WTW
h7GoVKRszkwjKxNkIeqBXFkUb2L+p8S9v5GYKKZNFlROgAqFo/qvABZ25kqLtYb1WTjbcNGUKmww
42qkeLJy+dJJsvhaD+L6qmIAMQiHO/PkFNM/FE7WbyzFn58xqN880yaDQxSJ4V9q+wCPWWtJ6cQD
6vBdtoSI68Kq2U1FAQZ97YpNwfRiK2460zzwNs0Q8CI62W5AOjNq85yHdRfrjqfjdgFFJhVnrfge
/YlIqmvnzsl2ZjjJMJlvPu+Td2Pk9DEgE4KwbZ4DVxNs3Cq++Ma5dmr49CqZx8wsOJI0q4HAl8xe
3ePqQp/jI9VbPcWe5HNxq/pzuT0yrcOVbnndJbM4WKEtxkOojvntFM29niWXhW00UU9hnw90q22c
crnxYiCwDYyOSXFwDYbGhgh4hLddBul3i8kMhZd6dpb6bagonC3cWjuBu3472cPHgND2XDyyqoHW
NcyK4kG/dDftay1YT4Tixdc9HQbY5qagpl6H1NqkcHUoo9hIqsljCWPXz0KV4MPIR1b+eJ5nlom+
Fs/uxGC1UB6+DuCcBmKLroETtOKRHCu2zOMPFfZgVIH0n6uiAICegI9AoYx9TlHS8WIywcbEse0C
HJ7ZxtqFs3UsTRmQG42tmBn41p+bOc5uvm5l0Qx1Aa7gFfJ/MXIvtJaXRMzLqJCEBvfqIUdFG+VY
4EWyJvKXVG6H9cEulyWWon3MskLEhq0PIFkAMWqqroF0xI1vSFKo+VAbHSDDZBvlw/PCb2DjTs0R
nZe1iP3irBY1xSl48MjR9seonv2Cu7szc+T1vOLUVTa3TNcdFs0/NSb2j5X1L5Y29ggZ6K5N8G3c
lQ1TsNZzWTb08xqhDgnj5Mbskc14grZ67LV8pH+55zgHb+mlBxfrVuglOjLT7lG3fh+ZUnnbBLUn
TpJvfY9CdMDo3nn2GolJGFsavYt1m1iQIH5OlbnsVrRd23G20TmYJ75spPm3T/73cdPWLvW77tst
SGKk2/XQbdux++WEkq8qVQ7KE8thHpLx6k0OA/sKmmNtl0ieF2c7L+WDlFLvrCz8BSPozfCaay+5
beRYrpHl91sKoTw2WmuJ8wX/YluKiIKcIxybzuCNZRR6QEWTwr/hxIz738OwJqSf4cOmbqYHWuTk
7bKUX+j37fU/TT68Zt913dW/+v8fkm8Q1vzhCv933MNUf/6vfxd78/uf/N+cw8D5F+Ign4nOrU4n
TYcj9/+k3nj8L0xYiHSwA1Zxt7n9/+Uchv+iJcKiD0DuRhDzrP/HOTStf1EkhDegH4sfSIf/Hczh
X28mmmh4iV7IIilAI4lO8s+VjteVYjRJo4gZYU/dM7qwgCwwc22jNOv1gzUHjE9mMzUiNVQ19njg
WIyPktgx+nxX9tL9hzkmXK7bruUPdxTDfVBlYYiywUbYxZX559/JcEcvE0yhdxg+urciAPqSeGFy
5NBujvi17cee7MxoLEb7xKjP3btKqb2YAtbLVcXpinrV3matp96Akhis2peMnHKKCcntfy7Mddpx
y+lLG+IzFqr7PvfDjWdrh+mmFXDtRSvgK8+yTHZ952ffU2MAeTys7nLI8WJgNCzYk4U3ZTfivWKh
zpnNo068+dOy7Tpm9T5PW8Dr8NxcaM6kdrhUkShtAyCzNxHFDzJJXIDzePzCMpNMzkObZIipe8jK
m4e/s4rk19KOTmRUt3rND7ojL7i+10We3bcKk7THcD1GFtI/SM9mDjdU/m7Bag6zVnTXyWykIpsh
r6LaM6xXDCkiXtF3P7K/7BETmL771lEHQ5ZQ2C3G8msnViD3NiYVX0JNdd2y2npTODOFdyuwEI7c
NVPb7PyhBd1WEA74Rbpe/+K2RhOF4C2j3jfDc+jQyJXV5H4YwRq8p9aSkXqTqJNS2nlNAzt7yWUh
3qepHeM1dPRBlEG4SZA3RG1N87XmxvRlGnV9qFZyTG2y8HayC9TPxBPDNfSJg8np+rbCH1lsunkR
+2pIr7I25R0emTwumGu9B4nQUZr3xGr0EK19JH57dLbNySCj+1kO3Et0gwzkhq6KJqWzw7IO+LyE
yB+aoug/slz2+6rr6+0qZb+1Z5xzeTMsxxUxUqRamT4ol9r3FmzJ0pmMBmqeatfYnYqx1poIUrw0
8lhOXaXuw/1EutD7agmWqsIcl6sgo4HkpNaC1FOacTHM88M6tdOlQ9m3W2QvTkbPnyTCfHgExuvv
QxJIHur6pg1NBUsiAqnRKvpQzV2jBzUX5jvbytwdcP92KwskNFbVeoy3MoiO7Hjeh3DFHd75rTiZ
U6heVo12JgiycjfkiNKHtPUOnpKQAHqnw3M+O8dGo3IkmUYxhLcJrE1xJ+QU6/i0iR45BWi+doSc
lCe/gEHAUDbY9XmPS4eFakF6D4Oxr5WZq/uaSTVnR3IjNYhm9rFJUAYc8qG0yQdkONAMqBnxZiMK
CEldOTu2Hu/mOVj3Y47y1Sr66dC4Up9nu0ruV6OcD9oxi8tS6xQvyjzwJuH0McM1uSzmZNyvvt1+
SE7fw4I0jfY0KSNkOc21mhwANeTtnQ3CuRSzSgg47VhKkl+C7OTlvXuAzj18xyrSPnFABsexz8VD
l/Rqb/oAS0PpKXhi2cCYsacQwW+Suxorlz8Avw7SnrR5Yq3IEkEHZyAnGOFoPjjmgBora8kp2+fC
tFtwMx3zjTQo/H3m2Gy/FIk5W8u9CQua9LbA99x2Dt7CqeffRWa3Q+507viKyS74/A3DxeHFQWr0
pkK+8BuTqK+iNSREBW55o6DF0N0wgYA6dEZjsjzg4BIkhyTE7Z3c2is/g7IDGepnwaHW2r5znF5c
rblGGzyVyonGdpbswmbkODtlhsOhdVez2Cvh9p+28MmiXZzsS9WBjcCcKuuPukqHvWm2DtjStbok
UxZsF6WqY0r8CcksVjJ3W11nmbOxS+h0EYxAZz56+TKGlwaSV/HTQ1Y3PPHQOM+zDNFuWKXAs9M3
eG86nsrPJLGqt4AH/Iy/Ct/ynInrlA8EqzWh7/wkt2Jk2svY5irH8aNQoTj3PqQgTvMWO0Y2inCI
yi5I2QPcnj/HpDdjiFfpmFliGPflYL1lVpB/WZOUknUgq6x87ruuPnLEZc96dY3vUqZLtVvNFNXT
qML2l1SdbezcsR++iKyZf2aKcIxkYuW8lpVN9JLn3BXZbP2wrZFRappgaJOmsdxlfJdfi5VflYwV
fTfKwPqeGFPvPKwVhpuusIwHOv32yQEq8Lyotj04YBXB6DteUG372nORLs3aOCQ1SMqVmfZmdFTw
nvGvwpfk6w23T7e+dugp8hP6C//YwvmLjFR81abTVbtitjPviXMz+zK5OYU1G0b3ey+sAZw7juVj
342tvB+cLJ8j1jEZ4zYHzUONKIOjYGFW5c01dDxTyMd0cpHYB+b86nSG/1L3pjqFZkcaVVVN+6ZP
s7ixpcXi3V/uurAbP71RaNrKYcJS3vfBAUtUtVsWxzkzAWVAFAbiEYZSvV+8nNwRn08xhvHGdNoC
DPbK/J6kCWliJ8nbCkDCpK07RcXtRg1YDxgQcHPcrb8ia58MUz0AuFnwhIzpuZom/8O3pdpCije3
RJOSeoQS67tD0MuPoS890gIIaFpLJ22ZT+bZ2RT1bezLEIZerEjqfj5Lx6lSutiimT9VM0F50Fk+
hm/mALFf1TeQO3P2XcvvzRKd3tMacnQmwbgOn/OccDObufUU6m7e4WJd43Sc3XOQhdWFJd3wRfpT
FoVqND/HroVT4chhp2YqpHSkS25uWQql0q+BoeSBBocE7Qk7lnJw02uxlLvVr8XWDBiLZHk9Ae1l
T4JOiWva0N8wwjz2vI2sYck7o0kukrNSxNctHRs3KB/2t1U6X/Ry7tk8zv2R/gMlefPSS+8xlS96
OE9t96PmjjQH5I91CKYCKpc9eI85ssWwS1+r1hWbhoYLLetlWdytNVuXfKnONQrrkqjs8jqL5z7J
d/WNmY0klKTdg1/aR58FfJ+zj5jHu8HpiGShHYZa15nzzcmBb45+m9lrVJGK0FjpMWB8A79lO9DM
zVUWV6XYU2+i1rIEA8TkQtYeQUMVxhF/azjTR1rNPxvrrO30YnufhY0abm2+EF9zZlmINBWT5NI9
8syXm7pQ+77oD9rwN2XOcnr41Tg/B260bnp0+MEtV7pVPWmp2GwjBgseXV7NLHwt9XMznIZiJU0m
fCkzkCbzF2Oao65/SJkKVN19jjDILD7zYIyK8nHBOmK7TyRx41nml06Ic7SrIngnOVCBT/If0hVv
BjvXX+M8BpvUdRBBOG3ExJKf4lu3eOK6B0+iW0gpjDvV3rPJD+NojRyPHBaZfbPI1DjO+JKu3lSX
544Q2o1BxRJ1GU0pwl1eJRYQz1M2ZdfAm66MAC9esdYvDnmykW937gHa0EHY3nBqdWLGHfPkOBCE
UuYGaAi3U4+o6M1oWiA61Gt9NUUo94XNR6YFSCqPetgpmw7OIIKEqxpAWURVqT/TPgDc3GFsoVhK
6cbN8S7l0jtC7qHFhQdHyGA3G1Z9ct0KkiBpHnsOlfAK92ZhNOy7d20jKpKhkodm6n5Wk3jgtpcH
uAjI5Oxm/oFmP3MOeVMvP0cLGvAWwZ//wYCMcQkYjKfCD5k55xCigB/6rOD9JmkpckCaQOzr4aoU
MxQimBcdBr+NS8kKALh0y2MWpPyDGT8XuXhjxHBm/ONa6yb2CC7hOYMM7WPjwojLbmoDpZfxRoos
5BsSWK6p0jF2zNe6cGeRAzxePCgWXgzxp+fZqPhMC0NKliO576Pzq5n2cDel7mZNh4FcJVuaMQ5M
871LyVWpPDs7rEEz73sUZN87N2c7Y8+iJ8CloDyureq4Dka9FU2vd35JbxXo5Ra5YmimODpw3l1X
rQ3qSQeprq2HMHZU4yOzsfG7O2m+PGo4WTy9euRaDR14mlbtbVPkRKh8FM9jMAbpZca+CcfCH7Lt
FKxdZLp1/YZJZYWigXqFRoNmECCF6vgt3PZpnTwngcRm2XcwfJA1stvdWfMSnlwUVo+1KPOH3DZQ
YziN2nrSoGsFC3RwgZlhOUrsoxEMYIhCK7C/1E7rR32IsjQjXHKrssS/LjCC37RGsenoeY5VXiWx
mSfYSOmF+ot2ZXH2Cg1PLE9vvR/UFwgAqXU0HHfhhXfLrVNW57IuX8vQMLAJGOa9JQ2Lr5nqrMZG
h80aSVCmaYIowfU1L/3f/JTp7OakpFKdrd8yo58/BhI491MTGMcFyA7Pmi1WhB8W/BlPNhcIu8OG
ErM5CCe/CHN6GIeqeELmIsjUm4pzFWQaLCYDPrJ3xpr2cPQvir0ms21kCAdqhDCywIDDuyxzUP88
L4R8ZcFkH3oTYRoukmyfcG+dh8W/KVktVextJOzHUARfiEBwtoEztdEMK+iKUP8AbGaLnxVOzdHS
fr0D+NBF1boCmtWWC7MmscwvghQ/UOIkgXve6r7kiNg2I/T2YueqMrsEVWJu1h4yZJb0+SEpumwf
zDJ/9UW49IDFB07UwdTLIZVt+GG4jUNkWS6ObuPn0SDnDv9TTflYlxanR2e+g1ZLSFZUVf3mT5bx
bGeGeRS692ITisQJlXgS8zEur+Y4uE/F2nLk4ttj3plpzOHcNddUUb4bJGR9JxujOkJKld+axUpj
kEnNzh0I6amEnzGByDo8cGihminsDty0/lGnBQ2thYiZaWnwtKyIz0ykF1vZ93jAmRVeZsKELgwH
FgTeXuVEsKvmF3/O8i8GaDS60nzemYDTdz00uZOSxQCJOfgwZXdl9vw9GaoEzgEixgGvfjSZJZaC
cjQPJFNBH+qnlcn9mu7QEKpD2HsaraJhnNA/Vgdf9cMFNLF5zYbKJismFTtsZuVh7qR8S7teEzja
1KdAwJlevCm5AH71XkNXWHdLnnBZJHN6bAav/2aTT3UpUPsTWzdVXlRMU3dxu9p/LCFcHcvahY0t
Ou8QmjPdXZ1U8oSlkDYml/NMGpFqd42Zua+Fm6eXfOzddzobahJvCCjuSHKt90RCICTrRlsM7CeV
SYXY1+/rQEsR2MVthHyj8DAGOHs2TDq0iMO2s1sseWVen9MxKH9OjTvd4ZDKv4KvtfZFfXP72AW/
EePZArh7NTsfwDqbPeTJ8BF/RrCdGyM7Bi7tepikmBgsUX1HccMGmN86ueTYelB7DqwJAuHpOC0H
/1rko/Xij1O4k5ZMd5Oy2rsSHtDOMkZ5ZyXe8OxS4x6NDqukkefVvoAFA2CVLTVWCdP4IURvXzpT
1zFnuNj6Zmrh+p3GXS3UdOdO0NQ3dsvtDbrditK25zz3+p9hm4RX/qx6N5dK/nTDlazGbMke5tFr
nlueBG7Zpnuws9C9L0laZRc/3iT0Nyyk3doTFOZLEGY4lQHGXhJVuUe7vo1DjHB+c/qpuXMJ+DvN
2vafp7ymJ52NICYvlAsj85liA07dJkNaxsbqQVxdgKLS0oIRp0vuYnI0uxexaGSrspf3RRJaVyvr
RkKE3eKKDJxpRtB0L+yDqj0R2Gx0mh6wpODy3nWT+LCHgvRxkseGnbR9G2nc0jzLtp4/cqyAn8q3
ynYX2krdj6RsvUwyWA5g7teHdh3lV+2p/DoW+ZHkv/A7xvcR4/uYHBtLNgfbl0ojHWnMkyvHeQEM
vRDjjaVUnkIyET+ByXBjeYz3DnZPTmELEuYV9bq7qdq2Od74EjF8NQI4Uwze5YRXwrSbNBYrFo8N
yk9a2sWYnlmSkrxIptXF7Nd2Z7VZeQ7tJnj1ySQ7mgtIX/ALS5QYdB5DZy+nvhfFPmwqfWjKqYHR
AUc7ryv1XAvbvQRJ6MVhYntf09xe7zsEhQghM2BVM6kUuNGcVIBGJ2Y13xXEOxEtAcLWOq2LMH7Q
obcPiQ0WtZA3d0wGtuGe8lnua/pxa1P7PQoWd7L7nS1v4eUzc8uUABB/2Ldopd9Nhot3k668XZ0W
AyLZeeQRJqcQD1OWp3Enej1e6e5GeckmXb6XbacoyFtmRYQ/mi8ElpsLOLcCdG1Zq/wyd5U8+0lj
HpBPhee5WRFiqQqr8mZewNRDsYANRCrDgUwrixDqNDlhnLfepskCNJybtbj4dWFftTCmPetYQRhW
a+KnEmRn+rfneQsaxkFWbOT1g9FnKE5SW3C3add6HpQlT+ViWS+cCdV9PpsaRkE2/TB02+6tXNlt
XBtsAzct3uJjJnzjeVIITlBh396gmsvh0wzQwuSJxupHlj3iq8KYqaeHYui/NYXsikMvK+9d4CX8
2lg6OLqOPb8myzI9e41TBlvDZIkv1yY4cCwy4pkKcZPxafd9KULnLpE98UJrkt9xSfbvRpHacBeJ
Sd8i+M2e2rmVVmT02v1EQtsUSEsSNzJ7W8LfncKjnc/qYrogHYmCZzdbzUxCxiEIX0zODZRDo+t9
rZccvqA5lmTG5SmMfpGSAZYU6mzBxnsJsQgd9Do7d1XtOW8Vj7DYqKTMwT03yQbA2ASgYEjQBpp8
V5Uv5KkgyQXV9mQ9d7lhrMDITTvYowWoi8g11fpE09Z8kPtCQOtEn7+dw2X6sa5N8xiubbCVekDn
nxrpy2zlGcUCOFh/i6PLOHiV7uM89Q3EaTrIZISjxJm3XUXGpt+EjIxGWUCsdHykOoLp2d4MdfM6
1IqCgYV27DUzeX8Y9qPKDvSR4YY+TErUO0y/NVbQG6qwsav82qdd8qDXdT1hFja+khYAELOak6M/
KOM8FhPyPdsLdh1SpXPTNSnPXFIcSK7R9wvkjS3+sOrEGb4c3Akv0ZomuAPp+N5cK/f4Zc05op6r
o76eddymjbNb/IlngP2Ld81Cu/1RVXnzk6tzfSr9proQygtsZeAjp0yY2kfCEZKnuiONpHbkRNZm
OzKr6yV+ZZrx4sT8I4QtMwpuzJ71CvefVJizQXh6Z6tzi0detPZpZCEjt4vbjzigIWFtHLGanCQO
HCuzqMUPblvMX6LvQImO47jo3WSnVJNGlwOnSF2/NTbj0DXfHDWln8Tg1BfIacVD6vfjYbIG97uh
OnKN0KjAOMtTJ31fuW/fXZYnVKO4mu4IeG6OXproZ5QydbFxl2p+K6eWJHKzUyhn56A3fqzetDQn
2ZedHfGtjmKjieK4HwyIAduwseHaFqlrbNY5IW3VAvnPSr4pum47TEn/PszWilMjw/gW8VjZ5xqV
w7URTkAck72SR+glVrDjvvV7AOu8rt1gBOfR6jO0x4hoyL315uYFBnX1iEzV/WCu2UMra8zBiCtn
RKbVQlFB9d6spJJiZHphsoamUjtWzILqBqfOE+uOqsp7Es0yoLKGQu3zv5Gk6/rSfajylsxpw6Lb
9NPM24t8CZGOSC88DoyKtm1XVN9g983Pk9+mMQWtx2QlaRNmKqtovofGDFjO9+Y0mtYQw1owMDS3
WSrSHkCyzPbVBAgAr474AZCIRB+vDbpzOi18yO6gWb60xJGwIzFcOI6TK+Z2gyUaRaMt1+zoGPyw
DZbB9qQtCx9JDjO6ilxVIGpmT+bKo92s634ZjOp+GvzsbaqmLB4Hu3006gZNXW9+wQAs7iqt1VuV
BQ7Tp8BAmRtmPNHr4EQ6bNEP0yZ763ZkXnHmVqgc8j2K9MMKyrnes06XVMCWkZ3d8AYrUmxDTn3d
ANtmY+a8Dk1JAAFhga+37xjAbdoxwA57DDy5nzPWQXBffunwEyHHTvNLmdgVvD8ehyVT3tkl2xRd
YV4y0ZfjtdBm9bnUXfrZ9b1/KJpGn7muMhY4nfHEOTfu4dTS0uJyXp74U3l9+mpKnpnpeXe1tJBF
sQ4yH/hLHX5DZ2musCbcLQNXMe1WnTIYHIEI/fKKwiz3khOcuVWVzacElIW7Edx4r65gJhkOtBTE
aHpH8qghQZPCU5+H0enPWdeIh9bApR61skpOlvSyN68yksfJY4rq1/bwo1QeolVRJoeSTg+obQvV
CPswwBwEAuMAi5CxNnoVmTFPKgL7m7+Ow10xyZZUdzOFIYnfiDRQ3yJoLnIcqnQkRNm8E5OF21eb
I6h/xnMb2ND+h1vkOdM8t0OgYwT4rIzCBvHcLmn21LcBx0YYsDLakOw9YdsUKntxCxfW802Qflg9
ZpvbNEEXBoowzX9ZtYQ7a7IqHdRtv+tyNz2qcppMNMoLxlmk88g6+tTGHBbqoli3lW3PxzqtQoyi
aLY/B6nKK+LxLy3z6lcUU9ir+I8RhU32o3EIFE7mW/gHgd/rHr9G+tg0lDu5dLvn2Zm8vT2Z+aE2
VufXXBfWz3zw9CtnrX1RciJ+VJcLX7U0wuceXzLqebbMODUZjN1KTtSW8laNIsrzfo3ZMr60qyhf
ViIA1u1qB31sEqDsxO683NPuU1g75Yl9e/6NxiSFN1ibCa1UxwtddcXjGCy3xB45LvsWHfVLZTbF
1R/77Mp5SLnnhznQXryP+9EuGU0K4gv2zGfgKgse6bvcmuhvDK1YGLhwdkkUJrE+r0OmROxi/4u6
81iSm8mW9AsNeqCF2dhdpNaZVVl6A2NRQItAIALi6e+X7L5ibFazmMVsyvonm2SJzMAJP+6f+7yG
U3rR/c46dL5lv3RGRUirj6qGmaPAs21lPQpWPXEOJxWiaRd3OX/UGYuFjxiJg6atbrY3Q3mbsuFL
6NBZ6tIBlSzDIXyyzaISlFck45NJz+6zhwPxbhvueMOZ4H/Pw9R96oYGTwbNZJdBdvqFM7BfR3Ag
P7s5RTug40vDgOnmc6cDqLseVTFIKRKdPXaRaziu32Q1luNKhGP+Kuyqvg0I7XBgVFm8lW5DNbTm
22SEnNgBPceQDHtFNbaBSt2mvnvj/spqUzlVSPSuaknsdZE6gLWC4Jh3lb9ISikPXmwkF7rk2TSS
YHivTXzlTdGXh5b+9h2oFuYNS7ZnEWKjK5JYvEB+D07930KoshPmoQ6yklEYfrJS2TBxQvnOua1a
zXuwr4+1qIi9+4NfriFAlV8pZiak1+qRqXarV2T4AsQ02xTYpPWjICibTpllCxQRP1qFdTTvAiOr
0QsjTWyzq+tiXRuYFYQ/lJsEDO+Or7k+DI16LH/J0w9FXzONqMk2CfU77Hw91hucL4CrdZvML9DZ
jee2s5ItYq63IxkLKdAFj4lC13rL9nGnQd3BYEkx8nhB9xl2ESzzZwwy5TqgMPrOvWO4iqnoni3Q
yswcE57DJozDu11m0XsaWeEffwSpEz0+C4QVVcJSqIt3HlgAfbvW6Xee7cZcD7zoHVcDOMF6VseG
Fd6qqLn3e7WX7vOB4KfAR7fi7Ml3nBLDCYK62je4RMlu06Gw16YQdPAMPjNHxmC2CelKeDKiwTop
dA8Eg2m6I2di/lPA/3GEASE8c98rPEbRlO53qkJR7mx7/soUKbhFN4fRofbzkSzFBAv6Yd6n9cpA
svTacZ/hh/FWod3wJffuYNNEJUqOU5otMB14FftoA1uFZyKQpkqwy+pDdSNtGPg4Cyfz2KcgRRvL
0fe67vR+tKf4KiLhkc5vS2ro+9zl2gnt38LTjHxAz+KrPYaMlIpzxUUqwWPB4LbILG7RC9QZ916p
0Ni5AvvDKnW87pqI0aJ6TDtrq+BVDBG1h9UfZMbJ7ulKDoIMlFuviGEpbA4ZiOFA8T13IG3PZW5i
dQ3jI2tgbkUtCB4GbGSDm+tlxt71CuPipvZX21c6YK+NRsEX5hfPSQQFDC/j9FzH2d02c3upvYR2
M5YSe5tBde0NaXEE4zq+ZiI1N/Rs+aR0Mtp/g2H8tuOyW5mzKt6jvGXvJehD/qCtGwJQVObDBkFE
PmLx6GQG2MpNYDruUVu1S0DXkruGFswjGXx8uzlV9XNaTXdZa+x2FHOscsRt1k6mkn+KoiT23STe
fRYkSzQhnKXtimjdAqbbmHldXee8npaiYjsxaRmYXAoUXgu0kHBTdp6xCX3kuI4V+CNSRLFFFNLd
mmTGFtrqcJealuqgn+UxSx1utaiPMeAnZ7L/zKmbXyt6w68jSdQlb7hsqw3l87LLVXc1q9a51pHI
guXsh8Yr1REUSaRkbj5omKJYo6TiZ/E/QpRHMMLlxPpxwCAuHtr2CBPws1AYOxGJGaHrnLRVFPMI
9AWIrSWQu/zNsifx5HqpffINzbz8/8RauP3dXH5Uv+X/B85CwoGPzNr//Lf/9U9i5/9hLbz+yhgg
/3t78r/+yL88hcE/XKynpDUIwZmW97AH/tNTGFr/IJlqOkTkPfx8GAv/01No2//w+EVqhoAcWI8/
9V+ewuAfoWVbD2rhY8wh2/F/YypE7noEJP67hc8PH3gK55FDhg3DPPC/W/gyzUXCpfB9QzM8l18N
vH9o6XGQlf1qNMH73HenpJPnrpv3nHbsYet+H1Txdszkb05KfNXUBrgmJi065DfDY9tVZbCu6tY9
TEGv9n1hr6QczuWHqVlqKl6vtN0e2x5Ll6SYkYurPmNW6hEQsmAL8GmX8AZZQC8/IcGAsvXqZwsc
HAu6ENBTnB/7pj5LkbziSideP8Z31nTZwm/9Q2ZmC0ObsMHH+VOxDCexrjeCpBm4u6BfeqMR32Du
/5zKiGB0IQr+iPHbcv/EbUJK6W6CxdlkicqOQUXxAw/maUwt0CCZsRsc91ahd13nbudZ2r7DWFkl
+Kfpg5f7xMI9BLI3WcyTsMl4yKsbNTH00TdYCLjwN6hR2VMcRt8OHFre3VPXYEDzyMTJdqyXJRMz
3XBkn3K+0blvLBm8w3UF22yl8o9gbDYxfho6Q4gzw9qGlSwK9IPOfLOK4dWJWKaI7r336xevG355
pXUmFbesXe+ipUp3oWCCUF5vb9kjJBt6KyA/SH/4mFsCM5PehsoefuZJdjVNV29ocWp3kUv1RFLq
8SJM/9q587ivGT0JlHgmRxRXNJnr51zJ35Y/oAsVEF4dMiYY80JzgxrpnzIJ8UpW4rmlbuMMA+yA
DFGcESEfZMMwXDqz/25p48PC4brrPI+Ua0Pyrwo6serd+jHbW3sgO+5SFCgR0rS+mqjOXyaIvACk
kk3JRf7WCE3Wz3UlLP7xmsUIkp1OJhBT2FLIiCYbe0pedMDlYKa3UMQ2Kc3JzQ44QlYl265L57hi
ASuTrrl6xi80Ns2pEzLeBVi1llhD1jhejCveU0KhAu8LkV3/ibK7ePzBA5QLkBLWOu212M9ho9ej
2Rhsfr9pgdLrULknZ9TeBkbCzRL1iv05niOUKlQ79C+mQ/Swyjm2if9hRxUuh4SnifuNurcOKLBL
IeVhxrWWiWtfVcQDoh3uHSGlDckGwgr+fQpEvZXCwbEwM6Gzl5PLR9vrosbAvLYsQlpYPzzQBwnJ
BOHtZjpKVqNfRKvJ9778QDYbWxPLsCYkcctGtXKM6MuQ3pdZ8bca+AYWskt3iitg1bfl3qriTdwY
eOFpV4SuvKHR8uCZ9A23wXfYUK40OV8icb6gS1OWt/KUo5bYZC5cKItzzbUe/ORvz8k+6S48RDUL
V9Pkm6Ha+MmOlzErBhagOTVBv4Yq/4WFsbi1yp2XYcS4YkgemJOZ7+0xGHYpibVorvoDGKX6KBuE
4K55VoY0V8U88/kJB6mDHu1HBU3yM4nvcdy8oaga+2qeTxbIyI2NOdOmXXEZ1n5L1y6SVorP77nr
ul+RfsHQ7C9mrAYHYXHxQljxV73vsFZO3GdXDR0NIXZ3tPqSYF/STCduq9u8IYYzuHkO+TiLdpnZ
/kqE4oJCPhHrBc1mBcm6k26biBg8/6uwGzq1LBQGMT5uKGO0VRXB5Kz6jcL60iRqM9fdvTYSCipN
e8vr4X0sXnQ5zoSb4X+6xSVrGnH0PSY7e0jnJfls96TiKVqxfsQjGLYh6b3oOy4LeZl19WN0Rb8x
jQj/r/Y5nKjbYySmw84ko3GY/fnTxx555oYD1Gsa91ZMg/kUOOkliEkpDFVQHCo+Y4SF5KsPilNO
7e3Skr1xsSc1sm6nB8af6p5TlYJaRtQb8TP67Bq32CbM5dxy+/xixh/eHDcHRU1DC1iW3avGOVha
WyG98siC5rPtVfHKPXTlPyWJsL5jojiLwhfjrbG89jj0aDK2FY47c0LZdBzuZS5rFoPdypoH7beU
HlsYHnprA4DQfgw5r8eOryZzBm+tJg9btGHdcMzq09D7L9y4rbV2MnHsB/pY2sbEamWYW86WY2Dm
R9Pz/K0IQK0WpuJV5oZqiYG92Uis2n0bXpyIVqky9F1qeZJfgcLfhH6n14LsAA8PN95mVfuOaPNT
OjluVmCtbmf+qmbfRfSjSD5ANTiPJnCx3puctWMdLUfWH5rtxCHFebdNPXVgXX1M+FYyIwbaoUS9
Vpx3DqW47MKqQ5YO9YWQ/Nr2Z38jmihcKW/w3yTBtU46P2Edjxc9O3cpk5qGHs0jvcp3PZbBTcCh
dzG12GlMJNdAwINBjgmIySgKHXFEbswAoxPaJO1H+APWec3L5O8HaXOfGkcZ7uiOJKrYej/8JEVw
wi2yQYCa9xUSxaLt8VzkQzduE1xOppH4L4Nhc2+IjDea2Zg7+njtp3W7wfWoX/UMXmeYxbj++59p
4bNfDfqA4IMuVvxl7rGbg3dlF/i5RTyikKTox461rszD3A3hIfHG4ZjZZOjMgGTrzE9hBa/lsyoY
Bai0OAUzEah0/uG7O2F+66rAOoRUvhIRcTGtMbJwI9kWpgUNjQjWwiuL7zbmJuBECU9Kr9oXIfsM
Ml9PBVJewcI1+8hhorX2mJJerldjYjyliH6PAp45QITLaH3SHIcroYPbbGYramn1qp+nccXpYdAv
QpSsT/Ies46vyKyd+T6xx4P+vGrS9C2rkuNQFa85fIh+J/v4Sgclzl2hojXW4ucOipiDSO3Lo2eY
OA3n9NcYjZjOC5byBr8t2u4eWmm+sT66Up56L36did+LmDAVacHhECGWHRzlMOo59Jd29pyfUCDi
DSfxpWzpxTVs4Aaeabg7mpm3mQ/qvSusm2WSTZkeb8bEdnn9JuPeBjr0ZBtFSIW166zJFg7MRC1n
7MVKBYiGWLPc6bGbmVaXnoQ1WctI4YQlrwUKLS7UzmO82ISOoKMwGlbYnoOtlLO3Ds2kvACb3Ixq
/lNMZbHXdHszNpGjbAjjYaniZT93c3QOKv3ma5Tmx2jrkuTah1F76sL8aXZpquSfiijyukd9g+vd
7NDslSOWTVdla5nV4xHrqLxFw+wt0kfPN9YqueWFYhyLIt3mjv4sQ+lsmiErt+gYMa4Ed+AeHrjo
vrR3pabxs1aP7GHvIn6E9Wbq3J+ZzyFe0geYhbE6RcJ5Ys9gHLLWbtZtPFnrIprNtVVF09pOx/pg
Rf7N4df4KVZ70+8ZwPPafCLnGZ7SNKBdJVXBV1LNr7tNynj1bav+U/oM+YGHgQsLpW696cfXbDOe
2Vb7KeOMQzTvjBfDGYq1Hvmb0+RpKA3kEobnd/wG2IpVa5ytTrMhqmGMj0P8uyxrVIfZfvN61G/T
g4+NcsM4H4+fKQE8qzfbJ4pNLsC31bk3Jb76om0Wo5Ebp6FLny0n+OaEfDM8p7iyybPhXOX7fDaD
J16rLLyzsv3lIHeGcdt8Y+0PlnmEZcWXPHK6wblMlUNKoM6NH11GAgWPyKvK8cI3Mkq3nLjmDtex
sR5QLPt+eJNJNGP5wEIZiNl7dzOu47L3cUuF5q03q/41DNJ6k7gB130WfOyqZQdDx5E7RgQsd2bv
vKT9bJ9aHDoLuhqcF772SyWT4Fjr9GR2tfM6T7Vze/yXpX371eQUv4kJn1R/KMpwOHUq/wpHx3zK
ERTwZrXWqhqsKeNV7oM+pK5y8/e3o7icj0ilL0aQDyvpNjFRyim8zlEdXqfayI7gHK65rN4iw7X2
40SRi+dSMAhuwiVVq8TFRSXehbL5NqdCXP5+8FjUQhm5Ei3jUsVOExpNcyMW0dx8xvAbDrwgeqw/
/K48zNboPEeNU5+xooixunYUDE1LqOi6zOmFRIY80Hos1w4mjk0mcQ3QnUOiILT6HXFQypO46W0U
y3FKsZdmRJfi2NnBqrVrlyAM0pRZ8shzsRE91p8vwVTam2mkby3j07767HopnAvhR/b610D9Rtkm
v+HXMuvhT+3c0T8HbWjdKI1btrb5RtJr+omMb5XUi4tO/W4CeWiygbQn/iS/j1g6S/8rGABM2I+f
FYLKtzfYxYUnWmSJJ4LpMMvcgzZ4eMcPTIhqXGxJZb+VPhxffDoI/6xjHB9N23WzqwTzTd9PXb+G
ffHauaLbVKWRrwGhlj/gV+Tp7BwKPcyP3Y17iNr0qno/OLgUlufJ3qDaZBUEOSEi4qAUDdvflYKK
DAayoIEywvTkKLAyc3CAk/9EhFtABVpKNw2X/RSBELESE6cIvja/GGBK+wUBdQxR0X5oR9i+vo+7
Mn3modKhwZPvHgW2YzsLcIAQJhnnMNhVEwXTdWDvQrLMV/w02akbuIH77duISPmZmvGnwY/guUtn
YlA2Dd7Yvc2v2h7eIb4Fz3/Nsz7AGCT6R5tK0r7i46zuSYppxOywJP/9/2Oc35auaH49rkptHVGt
ltgfzlRxlG+b0o9uqsAjNiHx4nMLzw5jChWt+c4Cdgcs2t3A4yW1QZpmNci3OMBmDm6CHaPL5z+y
o+V1vMCE779kCN4UpoCW7Ud/h5EiZ6To020nXL5dgaw3vXJY2SOKXvJInNg8jknwGDiri24Zct0g
zNdpWUwfWYnYXOdSXPwgdZ5ZnO6mc1ap9iLtWV0y5A+ycG7AJUn3lx5Zd+E35GeignyHJtn10hKq
ecLc7MOnyYXC/tv0NjEC1FIcEM0zT+GncsiqJcDU4QnIDmK8GXCymUlOR1lcHXsM0Vsdpbwn5jFb
I4O2ayfX80rXgJYEjSLbgEajV7ua3kCFFPd4Mi9jWs3ULM9qLZSeliCtHDQUgf28tbjww47dVz2Z
IyUokaTOfl+xC7m3HZ7QcjapxWPYWPSGEtupDo0zaDXj7EBtdcMhoAEywUrjxHCYkbson3T1uGkF
6WeFaW/jKb4hFtNv5rAvUmb6wXscDybpvdp8tmRpr7IKFI/H3ZOTN90CNkggUJf2thrHT52YnwE+
2BWMlBcFb/LU9t4rT4hsW3X2mYRQuJR+pbYIVLjT0/AJt3B/yPPkGCPF7GNH3yose/jkSbBv3CzB
HIBN+pD3BZ4Iq27u9FDU99Jtj5661PEs/gCaqSq8upFVlsx/lL/yJQMdzIe037DhXYSR97vw6l0u
AvphPEVVZ/mCoP6z6+fPaQAcMRb681rG9g/UpK3lYlkr+FkWYpgXOhjZvXGZzZ2IhRkEJB9nyJJP
/08Xdsky66+kdn8MftXTTz+PG8NNQIRwCaW0zDzB3Evfcg7mlkjtbPRildlTSAboKTZmZ2vm7hfG
apeAwCWexuIQec2vDuLgpvUTMLF1f/ZZnK6NvvaOuaXZI/apWPcOBS+TW3xZ3mw/Fpn1zuR8Pg0k
MrvoCgYrvcVGi7enbw66mdqjmVyHqinvdMP6DGc8E0yyT5zu4ubOBv++LdmkOPXbhLqxLloDIDE5
xlPw+DDgLDz9/c+IDT0O525Ns63axCMrPBGU+xZ56diG017lPKQzDP/HcUi7lZuO3arEsblULWZy
qi3KbU8LlJcPOTWLlrdm45Ju5opa+EIAWOqLJ3b5/d1WaXLsPIzHDq1iys6jX2CfWdtHb53biR9m
mm/hwLFpnCvjgDkyv7e5/GAXPJ6kjE44P/yXloJBhMxXsghXVbnzoeyc7DCRDABzVp6sTr0iE8yb
knTumpOZd1mjsYmJKdmIIknhZuItyMfy0Yo6k4A2nPgJSm+1cT20lbbBQOsq0DyYIvwrgQYyhiI9
ROTvGJdDF3ansXfM0T7//aUsKJtrbPL36F1WlvriOCXoR1Efgsbsjn3olEsTFoaBF+sM0NK5T+3J
z+3zENret6ezL6u3OqJcxbjxym6LgBd9UD05rhWRvkGUGbf4Nl27ZcTLO5vWfjsgdAEtgq8lFrZd
/Ez0B8HXl8eTcxV01QFzEQmLNvvw0vTQ8yzSSfRL2C20mSjMz7GBWbNJP60Glo0iw7qOozUFOukC
FZY9dYCoF6S/ZDJxOyxZkZJ+r852OGykCYYaoN/yEZOxET0WqhMDL+jmY36DYY7W3Eq1bCwUsoLg
x6rJBE5lKX80maZH1qVO7sEBtiqUZ+htS8Nx9knZG4tSQ2myEvuPb+XPGKjcrd/XJSoQt5EguqeZ
1351hUN2qrYI+Mj5Ka6SYC1q7HHa+sLcMR4l2LogTb6a2qsvbZ5PC9qLUb5itr5tYScrbU81O+P+
h0fw9ZXcY7xtwmBYlnm9cSb/7HoUNku0xUcK/g9srDUdpkhErtNf5mTiDTiI9y71/LUfn7NkLFeZ
eTTTMTtk3GOWpVlhS7fr6YohbzwOZv+j5273UEScT2cIMM6NK6M2bqMjylMYfnhWP9yDhgLqoiiS
V3t+dC0rMW6mDENcnL9Vkp6a6psw50mJRjI+Z7wPZ3tH8Tye6DQ7AEgCI2wbT0kAnSetjC+ZhbyJ
2oiDXIarOgZZx1/5mFHmm1uVP+OkhQ6SVFAhiz/JdIGVusXew4RUVcx+QHWmriVnLrjnxrazG3tr
WbYOkWD7Sw4D8z6OQNEHnD0z2NRaHnBOJGsztjfYvSKQWE4CGGxMWcwX7s6k5gykUCipdceyBPHN
Ok5JRSSPV+LYGx8e5i8cej6hCsv/FJhvUF61cdMC7GM7zQc9Up7nTdK4+jnzRCQVR3Jc4n0GtbX2
GH9WnuaVPyRSLPu0HZaQyV3OYDE8+4kVn/x2FktCu3zbxkStCkubm2J0KzYEoKsd7jlmU+Q3HDY/
stZ/DypHM8cFATyvoHyNLPWqpjr5aVGekEJmQ/cHOqp09Nrn1h3b0aYepnnP+7y6ZgOIl6gPr8lA
l3CdVIdR3k7z0m38/N1xsvE6RLi0df/aKxJvkSzzDW6A+lRk8yGPcQbVsm5eeh1tfNUVZ4PL8qrp
+88+D6tN2UY5meEqPWVe/pmjCjzP4A3Xvks3u+hZNwBe1/sJGvE9NPpxz+qRyY7eXpADZLKhRR4l
EZSbK4fytRVY7yxt7ZuCeFRTyUtGanQh3aI5yMAaVkYk2IuYVXQaVXJs6dreUbDxWns+NLFK5ZvM
pNEDo3p1MB93K5Yz4u+16eBIB9dVrW/BtsQ7Q3EDK5EgOUs/RIxHDttWD8RyOTDO+UO1p+Ah92An
smXJDlZ7pzwcPjBOJrxY9rHm1dua2jz//eBMj2iPfIqi2Tg8AgqkkfbgqQcMsueSMXJLwfedzW1z
oDb7Pz4kBOCkwObnx+WIe862z2poVrHzkztPejHKNNh6imb2uvPaUzlAmcg52EZuC57J85l4B33w
QfXOV0XRO/2s/kgLbNtNL6zSuKGEAeyAiauZPz2lTTeeg2IeQGw8on+PES6IynTd83reZ6X00fZJ
jsxF6SxLqxOHtFUA9xSqRxtYXAo6VFfcG7y/Hi6qquAY0x6ZkNY1g7UfODdgGGo7d1xffJYtnExr
XaTvim702ziO6U0JfmqNhwsp78/poM0XI3fzJw+cP7IzfR8PuP/fASCXRAmLyP5Bo0uxFxWfDQgH
rIPzXK+m2fW2Cfets6E15rF6G2aV9ynGeFFHycHLsnOVwRAiaMcoVXdM7qQvV7ydEubQblhaf0YX
t/Si5+5Ykkg5NpJrtuJOttIpqgDZSZxjWav2CRbRW9khZJki+GEHZC+KgHxtgYi0jseavmjS2cvG
HMp3TFMo4KPl3qzW+FI2MAvKXXlFiQAu2tBw3fTCW5rE59RKBiaOpL+aSRfQMtmw0Cmt6ZQU8CbD
CWxdXw1nnSekdAp1LGZ1wFjSXbqBaGKS5eOZ3CMhRe5OSK1sl3hqXxLpI7xMvl7L/DMuyvQemno1
lG6+Nx3DIpmrMSxkrKog9EPV1u2BN2B3fCCDoXWZ5S6LwKgjmhxKY5xWthh3s2VYizDR6iWqByJP
Ve6/Ua95mM3W+CZAYPF9IbOEK8Vfx3J+VDjKHEpH1q0bxui9UiRmcNYcs4LkwzQZ7+gh+CL96tOi
cfbR7pKtsPGylTCLR/mtLPeDCy03mViDzDZlwQEepkWOhY+4uGhXdm/v6SzX+yDLyk1AASBODZ5C
YU3uJhnUpeokz42oJnuThO3a5t4hqcw8BYPeRglraiibFy8f50OYbl07JUAzK6yEUbqhYosQBiXJ
H71V4c8PdkaMWwxc3QfOMziuVgPVy/gKI/2GDoivjqksGc03IaKvGhitbpyX7nFVsqxoIkcorfOj
vjBRb62ff7u+c9RJVl+9UTwMI+6Z7uJhaVhuvesV7RpWRUe1kzPuOHoa+AEM3qka3X1EgPqUFewM
iyi/tnbYXKHDUQwcq0vDVbOBqfmemjxdKaDm/ehY0VLa47dvWe2z+/gAD5yCZEIkdF5ZZEtG/+jI
P4n7yDLPzXATYC6XjJDXuNb6IT4I9hZJudUuHdpGYdOq0Fw7vgdnoUwkOCr0YEwcp6IfjuE8JBtg
/AO87zy55QVvYhyW2Hp1ApNnTsU17G33gIpVbQCiFHBsq4IEjDeAwjC7l3wE0SvCUJ3ShkBKwYNw
1j6XVVj2nBsIj1yFwB9nPffv7Ckz8vxZSJdZU071e00itaTZ5LMRVKap2CGsSJ0T4fcojjIMrs22
C0x2C+kyCfxk6zhwaYPixax4uE3VS5j4RKhIfPjBR+c68GlE9dzE9nruseKnGpdYzLJ3EPmH4PVD
BrxceVHWr+O4OssUZ50UggNHnVEhakhv1qudsWpOxoW25/BixVyCZOfC9EhXBfDoPTEixs/OX2ld
+qyKtV7TucDVN0J568M83cY4KE+3OcmyW1CmH9UgEd3RxAIIDcDc0D54B+HYF8xEyna3XUpHSFo7
PwtD2wchYRaFLBCKajwNgXqrkkwsYR38YY45iRyUmY3NrdPtpmdpEFfzA45Qd2tILr/aCA6l3/wA
y1deKg4Zt8TP9/DuLgunoxM+jCQpCUaWEKDAWBVvTuKcY3PcDmX9atbTBZriLSLERhP2SEoNx1ns
9Hendd6iykofhlLqMUtGCLLHnyVcf7sBbuDb8WerXXZiMnjNcOuBxnBOSeLIBVfTY9Wyv7awjRce
Us5K85pEfuFwIZxL9N6bplWIsr5qnfa3Sbb4EQInumJYF8rrn+ORKSkVakWY7oXffiVFYh0MwbIG
duL4hkPOW2IdFs9OQfVwNXL9q53AX3NnEE+AIFZ5mHMdacZfE8++c5RqeVZ5yRZuItDbd+aHbMrv
vGOOjiE8rIbIrteQjdpLiit/62ti1aOciFtGvItFZ6orLw55wjZzdhPSOXNmXpB1D/PoeLdEx3ef
bQgG0SxalpUgDTIYxrrRcFOtvorXVSzLFZfAcu3nVvXkEe0J7egzYkVxm4JwOLi2/CJh+NoNGINN
17gnzsQTFTsCuIoY1rpLPFU7Tv08+v5zO8RU/85puuZQvpeNeMA4CIC1vcm1JDBvXM54KKmJdaZk
xWTRvd6R8r+By233E/riosltho0k508WzQs6prmu29/ZDP9pXFaOopvdmlFPLOeDZdVnhvdZWgZU
xx9RjB40em9Fkp+5+27qqXmWpXrKTLa9gfst0DjG2OcRlY/kvqh/9xLKyMwhOfQ0jJ5SX7MM5vvt
+KexrZKrNsL6kDvODSawccnMblwBw5VLGSUrJ1TNscNZCujH/CYQNB+tri2WvirwXpji1MeNhbzY
F1vlsaySOYcQ+aRgUatJcB6Ca/fLB1LYmaJNlVbhajS8VWq3kAnz5CNmvEGR0cWx8NSCsan7MBOD
GLiiIwE//biz1siNCMeZOqRJCidTUY8uJ7Q3PzKuRq7vmGHDtTWxkbdQApelSMttoIsfZcdzvcTY
Qme9d2YdBSzL4pEbJ8mz05fnLvQLniEo6roftj1O013QocVMSXlGVPJto7ozJ7Vm9T3bibMxMnGT
6CU6j3KuBC1iUK+OIZc8K5sxZDTPgUuT2TTZZ3TBge4cbex0yvyd9/zp2vwNoS06uoZ9s1QkjqGW
/QYIy262Tec4D4PasVsdlh0tIicb9tIx9AhwUwjFbqyYNiQJna0/kivzu8ZnP2dwzUt/Z5NVv6SO
+Y3bR62J2Lq7Qsh001P6vrG9Ur5hqYeVQeZtJwRM6FGX0Yl4ztr26pLraB2uXW3rvetiY5YiLo4B
QxkXnXiXPMbcQSO6KLpVDDRCTPsfWJ0Xtojdi+c33sV5fBCRh+Ywl5AJAJBVjmEsYlz4eyJ+wbY3
/XE3duZwU1Q0SuhPB8voDw7n3CZC9VrxmR7tyUh+05LyzD+CDDBgolBuUz4zq1+y/NIgS8x58jk+
RPcyD5y3gRov6SY5RXpi/OVhUejd7Kjy0dvLOmTZLpxzTvTzjOJPYLgmAG3wNrvg6HryBZXmviGi
VcQlvxRlB4jdf5H0fm3CiEcRu3sQDzB0Y9Y9pqXecpwYCxGrZ+gQJ2Niu2364asxE9xnjZQvI2pv
MMc4/07dme3WraRZ+lUKdc/sIBkc4qIK6D1Ts2XJsnVDSLLFeZ759P1RzqyUtlVSn2z0RQGJBE6m
j7lJBmP4/7W+RQeh8+jiAgoCmbNt6+4xwj1cD5w2HKPiOxrFNT72b004eIndPiNiJKQTwEpY/Xxx
YAQOh30CWpFcdZC72ox99+iuAhcYkM2EX2DVg4dm/AqT8Fc2LiezMT4pndDr4IUgXcWJ0Zgli1Ad
3NXKMTzOLytDLiKuLnVXrQ6OAmmrWJd5O3icM1EUj905Oo7yVKYWNx5TTupVjU2TbSKYA9O8cLsT
e76jyAyNvinFqrCSJ8w8Y3KO5e2nY2T3ohbXbRE/8Y5PpI80rdcauYmCKxaFeBUNPbxdq612JolE
NPdQ+oD6z33jDBvrVghOaqlEBUG0IeM9/Mmmmwp4jiLEBvbRhJQtS+DXUOB/YNG69dELzo79NIbT
mT/7LdtguOgI+eclFZSmpuNkFxi4T2CX1kxqG2fsvuaNxUk0Da41kQ1eQGeScUwb2YnDdeuX80Fz
plNzxNtQL8qYrklOWWO1i0ERdunW2l4NJ5rrdJfYPdLJz3a9Gq4RtFjnysDPTXAmCAoKn2R+n1Va
cSlwKZ+UFAEOKum++bTQR9hme/wCLva//DyzvSmOsUQV38ZgosqFKhoCH2E1Km9Xo27vw9xG2BAN
2npKzEt6qid+np7lBTs1trysS2LYFZF/qmrtwQ2rvV3oPGbbPRsQopsM2dnx61NwFLgc4oadDMrB
m9QeMFl9R1L91WzEeIkRPQdlKNjeD92K8IX03ikor4bQjZy5RH6tZ9+nsEPRx3l2PTZ0NztI3LVF
qSE0BDB3Tr373DXMrYZxOCOf+do37B9jZ8VnkrfPCbg/ZYd8UtjDITIzhAFBdeOEFa/aIuuDztIA
mSFaCmbNQSl2ZyOdNG30m43kLc1de2AF24Yu19ekn657NydxiTOF5aozfvZFkBfPiw3WgoqyHgUU
XxTuxq6coifhkAyfnQ+SDk8EOBB3s76qLVD5+bd00Yq1wGJpePT7EZH+al5SFTrNKU5qIuIObWH7
1DkLkqyMPvyCEBdWxxR8EY7Rn+amhcosiuwVek61Q/GYbSyJU7jr+nHtyG7yppAPMsTLVJppwjG2
N8D2EsPeBb68nquH2UJpphfRekKS+Zh0NxMKAag6+Q26Dwa0/wDti0i7riJwwy3uo5CWA7sUBMkn
eWhdKY7O11OWhJtWy+tbyvcelr2bGGrDo1FZZ1iJ2+0ggGYkVZRvolYbrgaT+oQl0nPdxu9QgMyg
RORh3vg+VbnyWOXird8bsGoUZ1w3BC1Of8CCtBYnmzCJvmvEc/BWRrpdZKWkknwkg6XCjY0rMTyb
s7/R6xYQpczXbgyyGRHDQw6kXfX2vV4paBIR3nGtIKvaALGX2uYuzA0HDSSiUqmT6zmDJMY4RW07
igGAaWjkKiJDFHzPYiYOa6yo9nRJsQtNAyy1WpgMoQsOAuFdR05Zbk/bHGPySiXGpQD/hrm/icri
rKFIzeil9pkVN1TjvvY9MiYZMC/RvgTd7XTGduz9nzDTzaYz9uwVnrWBzZ6ghOxKZHk9y+Xahx2D
F6XuJYV8nLVuGT2AAVSryixpY1WoMgCVjes+V4Rg+ZQ+XF5rkd+C04RGn+4FBbyDHqKQoGvbztA3
4rb/VZT1zYx/gY2rte7ZOSmOracMlmnVuAcEsKSKkZuJs+WbIpw5GFVF6vOwGThQJiMEGbcYS1Ta
FeE3OTErMFl4c8k+svS7jImhmPwf7TPAoB91sVA9LOS3YWF/iYjN5fyyyyPt3ogQq1ZiWs7aMAFK
DkiV7740cG8noEAr9ymTYqB3L9YTYnlg19FFf4FTGis+7ewUFj+5eOB4EJ9+G6zpJK47qBIV/rgm
t2joJBC/os7T2v5WYBraZWP3EERq5vwj+OKaHygHzc1AJqNrntMJ6z8JINCxILxV7SsClsAykCcu
lGMfxx5Q6K0y3hOG3bxptjANjE06Oi5wWvQWNFlkaOsbHG90JgVQtSVGyeyLOx8Rl93G3W/bx2/H
w9Vvt8C/EXR3Be6ybf7j3/VjDrCt8NrQNXFhEzvEii8/91UeghHpxew7ybgHHo8VEe3OMBT1FqwH
PFjK8ltZJb9ofLFY6NG9hFtZVi65kY39y8k1tXiweHXjrV37DElD/4xUvLDy35gc+H1YG/QXtwVs
5yNOcWlZlNGzhvQrYCDrxEEGVEo/P7iO7FdDTcRZSLVvZRMD0tJ9gNTQfJ+cRyMuWWp6rNRhSITB
UA9IBhiR/19MM/8tj5vX9FSUUx2hnPzP/0HWGowtQodq/ZG75n/XXf7wRDviXXb3f/0Fv702Cq+N
bhkwfU3D0pVlktn222uj9L9ZkhwFSiok8YBY+afVRuHPAWOhLKnb0FoXxHVTdG34H/9u2H+zpSLh
g3MPf8CW7l+x2uhvs5NcyZehm7ZwhKMrl292CZR79Y1oKizHlKgiz21UARM7rWEBqsxacNZ+gG3T
gCLj59q1bllRuGlMM9z1PX3DV8/vnW/1bSDXP34G/TClS5v7O4pPpSVPTlhsSK+LsrNGMx4tN64+
mZ7eTge/ryF1w4BpKmzLcI9u1VfTSP83tLzSB7ezUj//+i28/uuPLEvBMGk1YgXLSzNyz9gmyY2r
Z9cfX+TtlPGPe7DIiXAILOBBvX1dlUN2SZXElidfamRs97d+be8cFivky37/yWtZ6O3/nKH+fjko
6lTqlAFY8ui1IPLoG1VGFjtqIFGjsMtbI9XlBRCb8ubjO3vv7VALJi/QQHrFoH97Z42g9SHcxPJ6
n3oT1b9qLapsJwCirBLdgFqrub+nuP92gXhrMlvuTgkSL7EZcMqX1vHYR+zTIO/upFcXrRfl2jd6
pA6rDfUrgK43IBDsH7lDIB1I1PyTwfjngGdTJZbPmA9PAal6e7v5rOk9aDUJp0QtIY3jI2wRsf34
mb6NIfp9gywvksAWm+UY1P+bj1tSYPGJZ5Ueu+hdG2DDND5ZY9+7DdNiaeUaBOgcD5BYTDa2g0h6
TTHklyMqREBYwSeD/v2LcAqxLWnYuCPe3obThrT7Hc30oBzBV8e34ZZfPn5Sn11i+f9fTYNTDbGv
IGrdc+uLoG0ex5rN4seXeO9lmERJWS72SIsN0ttLOGOju8EywBEZd3vaXDAk+2CfuZQAfZinLP8c
xVTzyWX//K6UWIIjlku7Nt/x28s2sy2iIEr5rkaQi3lZtPQBh2TXJID3cqusbrO6Cz8JGP9z3sDR
bABi4mNmtj0eFjJrEnqShfQIfLlwTVhb6eTFhfjkrb13bxbDmhmD0F9dHs0ZpSokiNPK8uzsCk7X
zhjlv/CZ2tayRDJNSHn89BJfyLadGXqztUTgVtQAN3lg5k9/fWzgd7UNNqy43v64kRIZdO3m0vOt
Ox1CO42Ljy/w3vh+fYFlXXk1vhOLrDeaydLDaJDSpaehFcmp/uRpvffaXWfZPvGsTGy9b68izA79
tslVKoI0r8I8IvOmdEbaf0J4H9/QOxsXRdS5LYkPlCwaL2eRV3ekWeTK1iFzW2sV5YlBrtkPvxoX
OZvsUrpamU5twsi/RtIFBYdSoibCQsq/lOn7MsMa3CeriDCYn46ncXZ8VWXrtelRyUzwFvhf5t5x
//rLwwJAL9dxYCtxknn7WJUZVxK6venlTi/v0Zlr3mz6zcnHT/SdIcJOU6e0Y5m2hdrs7VUsu6xD
UdsGfAuJy8b85oRD+MkAeeeDfXONo2k2GPKpzjOuQc1FW/t2OR2CUdNOx7Z6sEPhmTr6io9v650x
yVflsjOzJUPz+NOKETEWflgZnt6ZJ71mUg/bfHyFdyb2N1c4+ramFPMwgDXDk6pcvl3bvLArir1N
kQPLIRd7hTRebkHYptuPr/zeK1sODoZgRwiZ5Ghur4k6bvshN7xksjRwf6AwY71O/oUnqEzd4W+T
tmQRfjswklSfQ0KALC+MYozh89Cem7h4vdqayk++6vduiOL5wiUwl+L50UgfzFjXyspijRxJrsG1
/4RcKfjkfb1zEVOwJgr2fexYFpDC67mwCmcKbpljeS22IhCxeruI6D/LV31n3Jk8K8cyl0R1+VKc
eDU/JX5DUbMXtmfp2CSINXbX1oymPUCr+ckNvXsp1za5GXa09nLAfH1DYl6kZGnheIqw2UBdVgn5
of0na62pv/vcXl3GeHuZDvhMDxi/82KTYKGVYUKnjzBKRZuW+vmPtPXVGRVmgFd0LOKrprAqioJp
oBEaRtXc3Uhzbr/XWV/2gL+GZF9TyIhWZg6WACDJkqqMWw0hRZqhmbIltZB1NdrxiV12+iPJcxQ3
/dle5GRV3+yiGnAgAkxgKeDRaSUBOKhTyO5TWH8pnaT7iknBn7cGat1bZBhLwrhZDKhDJ+zFnV9V
V2VcOz8GWKLp2hoWCfisDe0jsXPGSZeFBZ0JkAx+lsUZ3GLoTvRaUA7slNLz2zjFx4eBh3UndF10
A2NDExV/TbTne+0psrVmfjVmmvkjNvzwoR7LaNd1qpzXVpE2OPUcq1fbsaFZR+u2ziB96mAu6VDo
cbjxlzP3uJy+DTl3cOIbH7tV0zhwsdwBp9rCxRiVgLW49Bp12s3XSYSgkSYSe7p22d0l5DhS27VM
L3baiT8T1GArCaZ1ZqvfTU7V/ugNPbrRwsb4BhfU/6aHdYkCugeb6RRhd55R8j/URFrAE+QLwSLY
bgu7JO4xCJ0rJ9Tj21w0CRSZUOHqhngAuLLLaYqZQqbbrLWJ0klmQYAC0qBVQPPjukw1eU7wXXBq
mZC1w9Fwr6zRJXKdiiQZV6TY4WistKphbBBC9xxGopi3VYBABkicJq/z0JfpHn32/L0IEiD4JeXo
YpXXfvWEqn7mvab+phmzvKNQXtJ+oT1p3NX6mKLqx1y4grwVUaq1Y3fD0hpEGzOXkgaVjGgDpkKb
zA34e6DiuAYh25AOP9crvXKzrxSzE5sbLUZ9H0V+gKq1Aaszw71qL6Bvd/rXcCpFka7TTtY00Eoh
sEemEAaYRDWXHhpDCbeKKdLnNGjryKswf4tLV4+HMqE4aTaKEBkndG80cG9fpyiFhhD0AbBkdP31
aE+XY2ljdNb97CGcx94rTYbHY+aEvX4J6JuO2MTOfC2XYCrdJ16lJFvrmRA5f90N+Yx5EchpoXU9
wH7AHTWEwZ3fNdM692W3byI+W80KkMNA7ttV1qItxpqMKhfUqNrAJZuubT7GZDUQIUKPwo7rU2RJ
7i9mVUl/ImiuE33stvh+EgypYef1MawMlhGkPBSINS/p6MdKkgFOtayklZ9GeIVqCJagCk0QEp06
B/+CSKzPCF4OKEnNvkqeWh+ZhSvz7C5qUbJj3413c6uaa6tvgktIX8MWcgcndynyB/ifGPj0sXrA
RVd8D+v0sjBHfwneQJ9qZaF5KFya9kUV2HTtydIkL8ncBTCldqRoPdZN3twrM0iQ7SD/u4fKRaJ7
3/Q/cZBOmwXXdskPIk64x7aDTKKBwRyjHQF8wUA1hXlZRZp/aqbgap0YviqqKaFtgil27yPHrJ8D
341/dkQ6Pdf93Ayb9sVRFrtl+h34kjoFBJYBFbPLR6jv1S5qw+DSsLL8bqhlfypK/AK9lfTPfigA
1aHh2pHKkEMZi8G4k2CzjbDn7/PJqpgGdE2dBPqYe0BxDVImINIUfVNg6/fr4lzKPNhMaaUxNZuJ
dssFB2Qcjn5hIxHdNpURbRUu3SeQpKMnOhctLDwVklEBlre6BKNgcszrZ2fcFDX4TAPG4s++i6ed
IDBqUbYlOY4fimJpL8jnoRf6o0x1cVulQv9S0pITRFJVwxVFuuikQmPrGY4VXDg2ksx0MOadW1na
r3xOg6e/vIkyxatl7Wg74DYNUwJYcq9m2dRqtvHKhun58UVwBLM6vi2lqTeXWVbXV/sBjegN1PBc
xugjY1jnbaBOXLOA80d+hrXyTWrI6zHrEVijKBhvVWj+XgtfcmF9ZMGYLVDk0ytAzpIPsRZsq8xp
T6xZxfnKych8IZ2KnjmascRZlxy9PTY6cEVnSbNMau3PIXXEedtnOCBCVuWgl/S3ePTB/aKFgyyp
QKdFWpl9sTVj+uYGybyHAVRcDObg77Ehk5ScAVQ5BWjpXykqFqcmatyvbgjEBU3yhFRliPxtSYDv
tjDiHmO3qT2SptVBiJhS/DRGEHmDNjRPpaDfOmcGZuwE0wTGJg0Lbm9VOpZ/cA/uIQ/7YonlsMxG
37CXTi475kLw00aGSbz2Szv/WWbdgMEVBzdyKbJnQ226N9MgjiGgFd0ARa2oAbSPIsMZJILGS3RN
knsdAhRBLeG0VnIIS2kbazPKU5jMFbkIsPZshI0EkG/cakyeCrJnPNEifjOnOLO24MubR4ipxk4Y
sAdJB/S3Tm2hAu4o6q2Jx7VxZ4X6qdDy7ksGwvhU2gAbHDuO9ibukvOhl9Neycy5GWy/PGUPU+0b
A3lTmncVQTkWGXkT0XAGleyfWqPZh3kKS0+jvLOdZqTMcmahGvuGhGytvvC1caCd5vhr3dIHQBr6
M/1Q4w65xnSqjaN5Xr8shuCM1CZeVshsWSsppxndnh1B6CIr1F9y7mvrmnQTVlq2BwAW1Gzoz+XL
WpxWQWMhBFvWaDEkCCrGnpbBGrGZf55MneMNmemPn5wY39t08jEpTlBUMP84vilS9eagRdOBv/kw
ASmOneqTb/O97bMuXcRfHDz0P05R8wS8ABO27ZHbXK2B+dwpBypt60jtkyu9ezOWJVwFjc1R7tFJ
asolggNCDbywJiiH0imvuXH/+jnekSanAA68lEeOCyOAYYtG5+17+OLKczeaA6B7kQlo+eMp7Z3H
5vxua9G5hGB1dPj07QiZEOBiryqcG3jzw0aUbA9M5ve/Xk10kOHpJqcpDjjHrQE2ucQkabnuUfs1
vFJH6zHazQZpZPvJaHvnKO8QEeTSNOas+0cTIpBzi6OvEB7jpdmSkYJLZlJfu3ncR7FlrCYUHasZ
J8O/dF2K25zg+IaPj6R8hhbxKp3wZC5tUipidTGMgzEBJ0j127ABhb5G2zZ+CaGs3n38Ht9ZmFyT
4j3tRGmDQD0alH6oo8XFgU0ETpOVX4aZrFjoPn2xz4uhXiJ0sLDstF59+jm8M4JcajIW1hwqrH80
5BCOdJnVGZNXIKK39gVukGKXmWG/Iy3zk7t891rKFYbLEY1a3dFdIpFCPpEMk2ebdXNCaE+8pugr
t3PYXn78PN/5yKnVE0FM0QA6z/F34RDGk09VzC4pjM77Jl2zUd/8P13COhIOYP0YnXCKRq9X51qX
nFbF8MlNvDcoXt2EdVRSYHbxZdMmozda8CtQpJBjxG68+GTcv/dWlsYU7SND52EdzSEGnNHBBZTk
TbVTn48Ime4mcFKXkIyD24+f2buXot5juQwB15BHdzTMs1PWfjJh/VOoSuds1si817HGkB/y9eNr
LT/7aK/nUpWjue/obAFe9oKv9nqcaEPXmpvRI4UayzwWiGxr2TMlClKZ8hNzynGUZihW9nK2UXZU
4Th9Ukn7o1FMQwRxiaCKxqzJb3i73TTYRqeSNFmIRn40ri1L63YFjoXzMbSTH3ZSFNEng/LdK7qW
cOhi0G067m9ladOhxhk6rxmVdk7iIzbZpG+mC2iGjcHhXjx9/JT/+NCos1AntOkZs/7wd7+9xQ4U
QB4WfedlBFe7BElY2fRJef+PQbNcAtopL1O63NnR+DSpWAVsXjvPztl2tLI4hxntFW3w7eNbeefZ
6RQ7sEEJbkkc1z1JpuhT3ak7qiHuwXCbSw2aFBm3e990Dh9f6p2nhmqE/QENrRdZ1NunpoqqJK+d
A2PaRgmrG3Q6BUb/X7iI0nVj6T2b9nHJGJtLAil74lQ6C1D6iT7FBzOS6q9uDJa2n6RfYSyFffpB
b++FtmacTYDEvbDpSsBEmUbWxECIwR3l3SH7ZIBbxvGsyB25thAu5XaisvmHt9cjObsKY5JksDo2
fbvx9QFSdBsV0yWRMebtUFD1L5siSggzK2zCIQL9OzDt/CavtMWskuo/oWereJ3JtKeSUup2ukta
C420AXNlVeuD3WJHoXiyGsSw+Kkcn5wGA1UMvEwoaB5WXHe4HGXKsabASPut4bx+rWJRg3MpidfC
MBPN7jkpegm4JGQhA0WHeiXwosAIWNwf5NhRlVzjTKWk45S9qta5avDtD6TLEF8ceSWxaJui1H5a
LVkzYz1xPDP78WCNCJTV1CM/I8weXSn6+0D57bchIyxyJcVM4VTHpcMZRcJs5EyZ68CiCjnDNxjU
PB1cu9YopJIB0yPWVItt3whm0zkPGiM46IHChqWjjtg1DWqgNEBOudZSDeh/Cd5WA/59mk2NeRVP
TXTScsRbVcO0nc062UWA/Ai6q8gWRijcHIimsM6irC6v3FrHna3h1e9NF0h9QPbeUAz+OhBTS8Ca
PV25uKTXnCudW0QgEEFY/7yUjul6SOjJryMIlfdmwF9YdwWp7K0fGNeAz90bqsP2gcYfzw8nI/b4
yQD5Tuj1SVUTFtvEkw1doLWvesfUHgajsr+FKT7cYdC6LRCI6QvsqfqZibO7UEh+oxODqKef0vaJ
smfJDVT+M51k+T2V0HrQTLNz5ejYW3ilSvypeHYbTsmtD/DjqzMFUQ9tjFP1oBvg0oTos/vS6nT9
ZOwUqidBfTDcmFEJYi8kKyI6cZZTvjYG8wPnxsghCa0yfeBRciJEfowwYDYvZQV7qTDIl2JD+VJ3
0PRQLASM5Hp4qUkwwKhPqH6pVSQpWO+1+1LDqIppvB1eKhvQM2fOjfXccdDyp+AiW8ogNkEaQMuk
C22krOfvkq/9F4+5O4SU9dl1m8jWMV8gjE9iQuyKzLCuumnwK0CZkTtuh07Pv9kW8FZ0/pKYV7u7
DmKlvneNqd/YZhGfdPBZz2ctAbplQj/7yvQAUDRzp1OdysPaxccKcQzt7YntDv0p5/O2XNlJ1RGV
iftqmbn3aWEGRDVOw3Ag1rk41bOh8qxQorBN0GOtA3ASX3qJvagvO5TWSdcY8YbQHousvmm8r80J
Gps/dhWq6dzNHrSy607zKbPVKg3LHksiUb1E2FPzFas4AyzILmHQqcmh176OdF89lE013uhyzM9i
Km7UAPKFFznnunUYB5Xixw8nmIEiNcA/knb3JYosuK+mNfUEDkk7xK0X4cs/yLGd7gX+i4tBMOBX
Wu5jGsgEDC4oAtW57DjRabYZ/4zho0RrATTjToeyTJ+lRKdy49giPDOanDR7afI3g+Sva+zIWGZ/
IKTOvpajqG9FDdZ9V/YyCzdxUed7rUy4uSir0md6YvkPgFvgQgofrP2KoPA5WDdmJ+btKIfwkTQx
gLtF66j71CqspzRxmnmhqcLSBaUdlTjAHAdKCB3KHw7CcqYCgIv9AQooMJUW/r5Fg/kWj0p4BYHa
faRu3351e6tMtwXS4HRt1pllbKswic8jzp4LCSYMhnUWzP6069i1YPWxMBJHfSPJZy6zeTM6jfox
zqn23HYyj+Hr2QLBLnMJ4vbUxJ8M5/THHJrmY6A1pGDLmH/jJIfWfZ3zRaldEjqBlyCtk5BJAuIH
E1tv7XUCZsbztT4hrymL3CcrJSBmreVsHzUZ9td6rYeXKnHxPrRaM7LMhHMLuCJWlyQjKLBnRn4h
Z8znC6qk3eYG+4AtEc8GHUjSPaJt5mLyXlNMjx9qqQ17aENA+2JaYIj/dVYtJuzFO8bwxDatmY27
qmEvIUZ3oG2v4CO3MMAngtOAfpEhIKMsMklHyOp8G48RTqoqn+yJPIRyPFAIy/KNkXT+TY59+T6p
CoIoorBK5yV0lWbIAImBlvkMnmFjgLz54YIkoZVmNN87aIbPYyDcbKO1DvwMurbBNx0NIu7otIrz
jd9plnbWdJ2m1lQ5KtbMOs4Xb4AW+edzB6NlozqtX1xjtMxyFdaXiV7h+BogmvrANZswXGPhFNTs
amFeVKm/VEpHM/UCeyjVfu4UyVCGQdn2stLTqdvMMqdATDmUiIcpr70OoNCF0JNxNShnylayloOi
j1Sy3sNkhBOqKm28ykwj3Otj1nxDWNj+DOiBkRXpj8TmNV0K+WriI3yg49SvugLo9BoxZgUzjSrs
akQlfjoH8fQtGOJUp3UKEBlvRolg3izDoaEpgeUabVKGgTMAl7vRHLcCT9m1N9ICgLiR/lhgYU7N
HOs54ZinZIguyS9y3AM/xOsm68g8UFvnL6NAFmzbFjYXqWjLbFRGgnYYkyQRZ06dF7som4dpXSZ1
0wN409iljpWcDrlwinkFv77cQmUCCsoiM2xqkWJMKas2eAJtap42rovMkbIqiByV20W7zojaPPhj
YiVrIAcCY5SM9WptjqUsT/SpK+cNvdfpvlRsIkQXZ7cjuSS/rGRwPdjQ+Z1lJeE3PBX6g2k46e0g
NMgtulxIiBP2iq4pdzOF2GdXL4t8U7opaJnUT3CFuRSPH3vG90kQdg0xp4DL+PId60k6QYNrS5XW
jdPX8wkAItMb24GgOmI+xUU6BHLD11pdQgeMllYKUdJUf+OEkPLSAFVt1teOwmDplGz51kHTdDuL
DO6fOEarx9m1HJo1Igell8jxJuvGjiZWWN/Xqc1MzzSbsLQKC2eaqu4Mm7pt70b9nl4OjDbYTPll
oQAcwwaILY6VvUG7Dh7crZab6trCB31RVkN54HcjZMxQQ9yHnVkc6KpHyb6PJEbjWU/Oaj0rflFf
oiVQgvfBPWRb4flUu8atrGt1FuRW9FQlzbDvk1RdslMpHttxxtCVTjMwRiP0o8Oimzvr7GBaGkzp
fWwO+XmYQ08wVIrxrHDzbkMaqlq/HDL+1xv9bvMScfFfToKjf/zP/zv7wU2R8Z//AbkeHGZ1zqD/
fa7HHZStf1v9yoOH9HW4x9//vb8bDsTfBMpwWxpKIpZFmPsPw4Fr/W0pSbmUNmFzvDEcOH9DYuYI
xgznqEVn9k/DweJS4FiKsM9xGZfS+EuGA4Mz0j9rIw4lRqqNFDpNKj4OtZ+jMxRFdeLfEI3uYdP8
YFt97khxM9okPsUlUH+feEKtWBvThabIhRiLr0Ul9q8e2dXvi702Br3Ux45+Axs2A7mCuxwfj403
sTH6yIOUs6+NdN6Vlnp2aIzlEgZThYJjo576wddWDbsByAT2jmkbyOp25OSzIciPoMXKPUymtQUs
bW7beWBDEyzJpeFsYZOs2aa7pkfLR1+jq7qcyvQZkSKsLg5ALbm567rlJATmc1OSH1XRiqPhFJIh
nx1yHeeyHmHGnGv+C+et6UO3N/JxC+SHy9QZhQHUDhoJijty6q4kZzQ2lcDZJo9Xy8lGao8fP7B3
nFSupNfkSlS9Bgav5aW+KmippiH6dsrcveXLm7k/DTW2Ook4iDZWqyKnM6NNPRqaYJnP/BVejnIb
EiDBOpaflQrPo1DpgWyG00FE95/8uOWUf/w2l+6oEAaeGcM6+nGJC3l0jDt374qO9Ndy2jLh7Fwj
fNIH98aiKbhmj4/TtGowLvMTtUC7+fg3vC34vQxqyQNCzW8ugjK11HdePR+HkQE/NyaWtrAOrEx3
Y4pxuq/FnayTKzjbyG2Fv827JPs9Cb6ZA1+P5bcliZcrLzIZk8GMAJDv5u2VifLWxRi7iq4v0huR
yRUbw7vRHYlYTCs2EoT6fXyvb2tiL1ekKLYorm3B52scFZ8Nnz3UYPlQwULwL1UycchPu+s+iz6p
773zUBc3kM6B1rFcqsRvb83SZp708pU6bvpEXMwm0+LnltHXE7wBuhMEhe6ROvLx7R0Ji/9+f5yd
KFxJSyDUf3vZEUACNGbp7LXMedId8zKd0pNgKuHdWd9RaZ9jAadSQCbvyMn/44s7TLPHY5kyFv0n
/DY4Hdyj1xnpLtt3J3D2MnQu+MpgKJVmRa4bSq7GHvyTAUSZtpz6FTCfMRIHzqnRvhZnormNIoCE
XeLuAkN+jbVkxlU83vU6GUY1IoP9y5+vCOtco1QA9JkQD0bKt4ScuwFcGm+V9HRyl/dxz5YlVOQB
UeCp7QiMvSbTXdVH5MbNTbiGtHTHYdrYlrZ8JDvjArJ3smtROKxtPVk76I/WVLSKU98Eycfu6xCo
flrhOAYlkuim5xfuyprwwQoh6pUxZo9FahKnO6UQBqv5atRHOK+NgV5yrk8Qmma7vANDTFg558iI
ybLIq01QCiCaJp80PnrC4JZ4cMPRtwi2vyOW64A4j+h9Cj395D29SCqP5hyFq4bFlOLwn5/dkKPh
sKbIgSKWPEOuLCE2WczO1mkGxjkz+iu7s3+4U3LPUfy5N8Y9EKkDiVYnU1JcdSo9K4ryysgmwQqj
QzAuNogNv0XqFwKJ50quCUKMqHY4IOz9weKc5a7nnj+NgobCz5SsZye/+njwvTvyFes7IV505cgE
eTvy63iSOWltnHuq4kTnXN/38Mrturus5uSCHNZoIjCukLpE/GltPr768pe/faI0LNh4MCHRovtj
5Idl2AwqVu5eFkAMCudKU8lVVdo3pFHd27k4D8ug+WTyZB4x37ks1WO6NOyVHOrib++5ggWkOUbD
B8ceettkzXke9Tt+CKlNVXZfq+GuqeGUE1VX8j44mEzEZR0Mc9hS6LkAfA0/DDhvMaXTyuyCc52o
ZC0/EwgyV/FUUQUOWJoxyaxMznzkeyOPdQU4SFKFFuP5XpOogomiBmlrWxcadHbAWiFXzM2TIMlv
2gbQKgUlEFQgYpDCpuRtoLMUBXXOanDWAkpLMsYEIZM5U07FmV9qN0j8b+a52cdd9IziFud4GKpV
XPfXuNhXWZz0lMvHu7nKNeQ21yDnn6KeI1MqnmLtoOnaztLyXdcxQ+C/WpOrhYU79GiBNHuB6Rz/
+6HI632qINwSeA7vOAfwkhOeA9wQBcvZsuuh+LvSa58KyEAB2x5AG9FpAQzGotHkPjkt42Nqgyid
3fIsh5K1CgaKF+xyvlSDfbfsZOpyDNd1nd5ngWQNV3TCy+DOGEZKMiIj32MUsL0eiob/ARDpPWXr
RxCG1/WQHPDheyOEcB70L+JiSVd1CP0SgcVGqobX0X9HtAcu0JQrsg7PMmruK2K9KUmH2f2gxng3
raqoB85KC9eXcls0/V3WVxGlPvZ9wDEql+CNJk+fyRDe6WG37UZg3e2h7XmfFN6e/g9J57XcunJt
0S9CFXJ4RWAQSYnKOnpBaSsgp0YDaODr76Dvg10u+3hLmwS6V5hzzK2cngPS60YD6CUxo09ux08T
KT9kVU5kACEOLbt+I39uiKBJLqZn8c/Vf9sMVi6b9xZgY6MPCOxptx2ai/PkCAPcOLCEthj2abGi
nk79l1RxnphuvFTTBHxWxKtQtzgdyLkkZHzAnTxkGQfIUPHzbcGj1KRyb7I3SPLM+zIG5ictJSmK
Wflv1LodB3MRZilsprJ3WKu8qFEiZlJlXBv9GPakkrUFf6CA10k58IJ1hTVxFohdtVTfo3eD9IIS
0e3uqqR5G7uqhQeQ/4esJ77j9UcDMtmP012mXABWm0765bDEW1+C/+mJVWv5nvwhuKKYhIuxdDvp
ZyiQTNHFC6bJIONVQO28xKkv+KIYjSNWcN85SIuEROgqVtN0Mc4OjF3wOyugeyjyyBF+80YGoeFw
bxQ67685a6duGov94pb/VdxbvHsNy4g2P7AhKdLZASLh+wcCioawZmgTmjJ7vT0xBrFK1pibYeF5
790C3qUnUyxKJ90MEZKcPE0nv5NY4cRJIaH3rnXQadxCZ5DvBCyC5vXgVWYVg/qgiMZZ21XCKJLa
1ByCtKFICxNsS7ZmP5pV9lFA1YJQLTBhAlQnrVSxWWtBmLs54YC3G5UTHDZo4IdE7qShBTwWNVn1
vAz2vzFnOCdTiBcOQlFjqvdla+cRM1vaEcf/xbwSSkHrotfGoyh5m5Dhk1BRtCz+0xu7nweYUhMe
QUE2n+bwIvX91ZVU+eiJ+WkmJUVqFQfDI/Y9ryDiFUZxyArgw6UR2Y0W6pOCuUiWK7Pi/q1wGbHA
89OioB+uuj/ovIrlX8ODnLfLO9Fi3+nUX5v6hvTUm+s89mct06ubyB6KBVgb6dShYFbXr/saPDB0
w+2I0mSEj9gucd9S/upVHg1SAvpb5KHTtfemAv48KuCg/Bolf2mz72m2bndro7HZylo6mbrpTy4v
pJsOJ9UYH2K6QWE37V/f883UCwVTBx1QDBYbJ37XiQFq5PisrtYeur5cx3AugeAujdwNwgDTB+17
McTbjfSw36qORmF9txSvYpsNI8axeY9Gck8HlXG8dX048ZKASHTdhAUdNRps96UCxiMIetcK9JLj
7DYh2mA/7laS1IOx/hAQjMPUgx1jr+2ny7xWd0YNSlVzo9xU9zwwTyQHIKYk1Z3wpUPrj3RDpfmi
ZSOrF8q15XZKjfxbFvCBAMz+Bv8eJAu8xQalOc6F7z6gm1kUJBZz6nf/e0i4mFCPQt7pR/2Q9vZ+
0teHuWAAdEto7+fZj82ufKRN0rgOV7TeeKScWzyKPSSa0ZztQI5RcITzfW81JLykXLYpRRbFDyrt
QcW6BWMMtolZiQcXipkqncgvOE0n9MdVxVhO37y3AOXqrG3hGtQP+mIYl95kJrsOhjh2M3PfrJvc
ZFPrs1ZzOhg9vG8NlGIEeXGBI2m8t7e4lrlofggDfrKD9mu18v/ashbwlSDKl4jiNZNliWt2X4Rg
cxNL9okjXjyWwE/WDP7VMporJcVl8+Zv1KTwYJVxMRftXa9AQ2bufGytJw1nR1yOXJksBEERbc8N
k8wYkGORZNnZb3nzWDdcAc7U4cDMDtNKwFFa7uwbRtPl29wtJJNOaohHYl5DwJoX2WWxqkg1qThC
/nfFzjMP2DBsfIHDBgwquLGA2sNIfAcniC52XcYCJSPRUys582373LYgkwOQSrUJSY2R48G8neie
lsLNMXjE5GqFoKS1fSU4IvDMwHLUZtIBmYovKHqd3A1OgH/P9nbf6RLGjWcfANGSOyn8sO0DcV4X
Gf9/BTPzi/YZGNdN8ZexO3E36/2zfVvPOuty2ozxo5z5KMqCv4djPdcgPgmWSH2G4NCD7WJ66DTj
tGEPj9yNyBu371lSqPSkbP7oqUt/dWk8IbP/y6yOwqHkpPV7+T4r6mrXfiB/55xX/HlFMadRcAO9
Gx39jZXzU+2meRaddnbs7CtjeHblJ6YL6cipRTRLC513BgLI42UCvNOIcneL195FQurIPt+bkbb4
/b3fW+8j31lcimmM6qw5LFrWPE2ZCR7bhYZZ2CBVR+/ogTy7WtKAB6Z12X4Y8u6oFUbOykFoYeOr
f7Mg/2FhmrxrWgwMdTnsSQ6RbCmr935mdqW1t7jZHLa0sdaHxtaq2CzB0pfVZ39fVmRVa9365szU
jP8bruk11/0Io5XGMOM1W+SeOfIDPdveXzQHWVn7YQxaec28/r6233NGUneyAVdQ4P+y2XAWy2jF
fkXvt6nhvjaGHMn5XeUWz5uRE7kmc/1gm+WRlhlckelfkGabEYwRYsKVfDAbkJZplx/5pjdC5ag4
PeXuLGNe9/Ogy7s5ZSAI4HeiXeIwryhv3Srx8hqUFwLo1MPMid3I3GtuUFN79VZCpUkwaf1TgC1l
qdnU+6oM9u4wvVf4VhBkAQIiVJBpDJv1K2/cHizctBPVsl90b2ekxhXynRHzJfxq/paMiB92DFZ6
BNYkb/TrtbK79wmNaOVv2o38ZSVjEMhIFTuqlpnUBlTwOPFi28TKbTWCcsub43ExiVNV8lHa7TW3
VknpWrHVdt43azv1jvWbFrcx4QVEOsJ4Z4TBHozXlcqGfJwbiCVaQM5FAUmTkW5hM5v41Z0yi0GX
M3KDO2dTPx095MxhZooswXT34DCwj9kkJ6bmI1wnn2f8G+mmYqOltetuWECRWzJEcponw6oeG5GB
4srPlihnIhlw2K2IHJZ6dQmDKDm0oLGPGaEJk1UfxPYmfOleOm2oIhksTP17LzGXC0qVwyh5GnW7
T3eCiEM5q0QPVjx4g33QSufNpbFGCWC8khd/sP3131a61HQGbER/7kWEdOU8Lfrv4r5I10qPbmGT
E5YxC2hYJGMmk1XT79pannJrG4gUeEwR9sVg8P7VkmWzPhKZ6UGcbG3aaUNoZytt6Zy0q8XqKjJ0
jlC72+5QAb/pHZ2Hl/EpbcUOk+ZbZQNPRsRElz294cOYY8sZb9EP/Nc87huzGCjJWl6c0gxhZF3g
p3MM/bLpcfvjqz5nb59fDKDoxB49Yi1ksaJIWoYXR1paYjmTferBK3osUixMiZSn4rq56ryOaQXJ
UXtZHT+kJYZi6QxeHPTmz0CaTFiZ6Rm2rxdZgTVHckgCDT4306qbeW07mUN3xCyDVK1+xifF1jdP
H725eFmKk5fOjLPH534wp8TwSwPZxOeSAZueW28n+immAmHAYGQvN9pffoMepgVOksnXfp2h+dY0
cc5ht1N7Pfn49WhX4FkPTv5ldLenJ8jBY/blMw1B0roklwXtGFV5waE1dYDu/QaofQqursDo5bMk
guPbgszbJFG5mRk7PWG0/URxaxbkQw/cCeUkwrEvmgRbzBybQfcyZ+rZNvxHZzC1xJHBPXtfBEL2
BHQypSW6lWULwHykPUcYG48Ah55LPprIKidqrLM1yw9nhtvN28ZAaigFvZS7a8VixLAkfx0380JP
o8TZRhJOzHZIeTkYw5N656Kfep0MwpJvLWugtsd29H6xDSEBML3LoOvsFR32sSLb66l/Qd8y2Qzf
CnsZdsaaxZ7ECmkQci2N5WOdDsvNMYY8gqg9fI9pTVK2SQFCnZmCDQun3//9Dzhb+lih/toZjfdU
K83fG7m/UtfRhuVpHtAq8J867bAVD2M2TwSQZse5APRMWw8xt/gruwa8aSkftRT3p/qnoOEmHCSM
KMSJWgRSuEaHb47rTy9xCuglfGyJPCMsbcSVaLXilnOO+DYTFaS+8EVOeyIvyZoi8mPW4n7o6HE3
68fucplYsv3wZlK41/xUs3bnmItZIo9A35sfIzjKfqmimewWvexJCVjJ2p7vdQYNYeP1BImhc2IC
+YblkNVmw2NlVlmKWOBNzLyEGiD1wgyNZv211Zp0jcZc0PaeBrv9Ydmzt2bjBX20DNdRfJSe9m/I
l33jTkeiNiN2yzgjC5LeCA0D55xXIS6aZxCjDwOlu0AsQQclaeT4veKAHDgl0GmRWhSakUGLQkkr
DihZrkgcHuyhuR322HOUuZfDhcgJHUI4jX3vFVebDZFMVbpfWvqjaj24GlFiJNYJ3rKZv4SClx64
kZj6gH74D9kSYEULwr4zAVCu6zu6ZUilBuDfMZBNIpgNSBN2x1qX3UHly+8oViiSRnXccp5Ci9BC
lE7rpcafFfGVVOEgnFvKiAoA5R55X97JIoJO1a2PQKS53GG0LqwJBnH2cjQ8rplxV9obWloCdgLm
TVwTmZSMJIZD5beHblwes0InL97nAV2HI0vqB+HdxpiSbKcFPWD5ATH61cg1ILuH3ldXCSEY+wLF
4GSX73AsE4/Hx+6ck+zIxPB6j4ZwMiB7Gl9LuThhBcqTn9h8p0gjO4urnay17ylnVQ3wfakg4Mrp
m91BmI4Gb5MU39hU95KXOBrdwmcHPzN8A9q8OPTkuQGnVNVlPKK4ZKQxlbG/lXXkieYf5KzI7Tb8
i0v3ixqvIBOAGuymM1RbQMdb0PP7t8RIG9L6aBOvi/GRIrLMosHTP2QTPPmb7keicugo0ltmpJfG
jqN20MjRqgFCjxe3f7f6/1g24MYznYxBVfZdtrA/ETw8KCOlh8D57bpY+np3V5RbQrwLU6YCfuXg
OXeIuQVfIN/1ANoYbpD9PQlOJleRTRPUcT9XwZ3Vu3psFkpwdm7HcWweAhtPL0VeyCwv6T3/gm2G
SEX5CGaB3L+BrF9Pfgbfa/rMh7Xt5TLHTjp9T09GvTFByjjfRWsTQ1IhP8Q2N1ZIPMalpdtbggrw
bXsfyPaaGnZG+Pl8zoT9ODj38Dj1Vuwkmm14TTWSjsznsh3Ar5NL0WEF5TdCncj9+zHV1aMFkiFB
rPZZbLhO2g2PzYxMUJlf5kjmRlu1RPe0M13OePDWsUtyZGxlY0LXlM5pQl2Lyih4HGaSBXRCohEi
PoJansMeycveWouPmtHYHnZzEUldfy+7D1LWAzp6+jk2SKwxL7NZrXfcIQm6OrCxfkcgwi07Vjpc
DEFP4zxadLx6duyess66aCsboK6qK4gO3mchig70c/Dio2g6Lx03VrnqB5inOpdgDrJl5478RGlQ
z7KU3m9QgE5mRh5kTtE8KwvOsqYeUbuQ5V7V926hJ4GqX9Bg2Y8BP5pgbI2cla7fMx2NYLtiyKzJ
ZU6HOiY20sZmwlu2wBEK1aLyZC2NPhxRGnPM5S0z38wpP1Nf2seqHWN9SPessEgxL3U7NvK8S2pV
v+bTtcztYqdNjUyqbUD3FbgDzQied1eh4GAJ3McYqP68Sr8oS1D79v63qWXqTbag8V2O+cRn8kgc
tWRllTXdrrQJNmAOcxm0bTh2dfbZECmelDTLjWZCZVe4CIXNghg7fTiV/hrbk9HHNQjqU6vrZ8eb
1hN1vX8cvZsqs/1iFXRw2t5/HeA5GHo+HWDHFVHFWB47ms8Jv2nZwS/hOQ+IZhpbRBgXjjQSzBWg
vu7KdeUH6CCsFyPzX4KUJGJ9vI0hWy+ugN8ThlVYYY0o4jAp66dAFHYYLedi6fJeu69mDW2NPv8U
izCxJPppsrUPXj/dk9aWR1Np8myM6XAuaHRpBG/h6T0HaaVoVNsbPBmk7FC/6+nErNjpXbIvSkSz
jhcFmfkzsvVY7BV5H3ZS7HyM90lcs8dEWNUd22svwqO2xvhvh/1kmZd6ORk4vQ03HZOKtMWuk69m
JsSdpzwWZJNAmEaYFCX0XsB/CIfR7XcezcK6qadtrImcC3TFJMijzvVu2AmAzXJ+0bF0kEpe/rkb
eZManLCIuRULg2ZiCuPsSFQk8MrBNIxZ6GxWW7TiZT4Guf6EzfWwNHmWpOg/IyJ1wmHV2WwI66mt
nE+D1dchs75sSd+cB2ncmiRKoIcCM82YXxiISm+9n2Z0/02u/CghCbSpIWPCe4kTER+mL19L3UGf
XTQxV8mHCjiQRsVAFnRGF0+yGxJbZtyuNpN4j31n22lVAnE8Zl76nE806wYXMdflEY69DXN3elqU
rZgaV+/KbSUGTcJhcNwdKDUHNVbI2uFMYwN0F/fCApBFRqrtCM/+Sz0vOzHyPru8DjuWJVU0Vc7v
smYvWG3IYCie8gwaAyzFNkZN3iHJHSspGEnn/1im71SD3qQVlhZ2ktkXaoYqmeryeamZ96GZHm5o
8/9Qrf2keqFFm9SMxCvay9CdZuxu0UpFeMBemkfEdFURq8uvwRtfbwaNyLR1mHNkFwZEEazCXfeO
Ima243Ec/U/lPKABjDo++zhv8sNgy9dtC/R90WJ6NszYUksfgeek4LCdY9qYpJxU4rcgkAK7sdsi
TaVAGyV/7650o57Z3k7oK0FcFZRd2M++p7joCvrYmvN3wVuGPOY5KJYHve6vo55Nu7qbjajyZ/24
CVq2CW6yplvjXSqt5tjgCE837ckyVQURJL1OZdsmGXml6AyjKR21mPnFNc/9ZT+WVEe8HN81IVhP
LSUUVjx412Ov7WQz3SkHqoheiHf84DdJK39D8ddNJFiN2hQL/181lAQ/DbzVg0euOG7NfzYTk8hu
9jznCssYojtzpJ5b2bVMVL2Yzd63Rm3xqjkISYfm3iSGfPOJmbV05quB039MVAAYz8wHhvC7peEA
9xjvh6Vzq0GVqe8yUpcYjabvAkxxJAr+ODL9/tNIJAsz6RLJu+6ZChpnvserNQctc8Y8OGE0HiJy
Vb29Emmkdeo2QueKVVlLwNXKhi34qJ/x3WUn3lCkjPUrF+8/x7bVXWVxBPrmbX/Quc4RYAQxwjrh
o5LTG2L4TV+gX5pevepDj0CqpnQgjTHsTJt+h1KQWGsyYYie2pem2DvlS+ct9scMu0fqBtmYqQmQ
Yqw/TR0dtEG4nI/PM7SC7K1vjecgyB5E7k6xCbWjTGcmkUMdMA5v94Zjvyyjbe488y8I5tfe01Qo
eyb2NzeikfYFQcHuX2kbBPu2AZFgVfu52JXDFKAm8YbFaD45HknNXBjk6bJ2S+g8Wc6NNrr6tWV2
6hBFdRMwrmnKKpVQigMQuZYXJKh0L8ToQZT9Nt4KDTKkto7gobW7zq7ixFhQw8+zeDbrHFw+Y4oC
bkaE9uEOsj0zh3QmTNj09t82RfKO9hUDlO6Enr4A/i/up6K4c9wUrvsSXMDLHPFRMyPBXoE7cCAi
dxi/7Y6qUZEXwyXoeWEFAXpjIMAfeBnXOk2CvlovLWQSrh/GxtvwjkTW2fsMk4RW7xzjFvxlsPWa
blETggAOyvJkMccfd9zMWOkj+Vb0IoZXVTExEETSpAR/mLMVjbtymSzwEfM/Jy8e5SqamLG5lhSs
vIkMri5GZd7Lpij3Zk6LN5gvVcA87zZvv89u/CV5+1gdnVwdwlVxQ21h4764y7zrc84xN6/etRw2
xUhgKUPY+hiIxymnAq9aoc4MUjlfrYyLdNo33uzu8oXvcElhOcyNSSk+/7WEn4dl3vCYBkhx/bZ7
tX2W1q2MNscCOlEUazyOlQiZSI+hqHT6ZHd4J1fge53UO+b4KRqm9g1vnxbKpXngYq4SlljXCjhH
mHsOte3Ezd27poqkaC7z7eortSLELfBNTmOVLDZ5je2jYdJSeAy0qP4sEQ/rjtKMDY9cw1yfX2QJ
OTYQBLCQ1165SFyMVWwHj8F8pG9w0dFQESMIMYPf0RZkATa5q6HntV/gLTMK8ERCHsGbnB3iRXwD
PbXBClI7e2QYl+NJNqz2YQF+OrbzQzE1RUQ7v6XG+kbb6c8kA0Hp0lgj+llEtPqX0Rj0p+m73UAF
GCvnAV/BXbN2hFk3STNwSm7EZDAA7Mf9sD2sSh2BXeiR8IoPXxuIyTPDjRQOOpj6OOVtlCGgYu65
ARSNMOtxzU80MZv9Vcvupe/4C+fm9opb6sFPtZwmyv5XDKmKZ519Xd+x2PToNHkormvQfy6Fk2T+
9O5mPNotkdvr5u7VqN+tm7afZkePPNf7SLEwSJLWyR9sQ90yz+D9KpBTHUaL4Cdfpp03sdd3Si79
LcONFYB/ZzOA82v04Itp9mvdMQMkktdiIoY0fmiHD10iDrdQeDorQ/VW8z/1FP36uH429fLJZYu+
ATlHUdosmMCehmld/jTpdCm9dqfw36AoeGit7XOY8fO4FgmnKTMZsywgRY33IkAtRxtnJ402nlSr
c8sj2IinlX+6h+DCFOC5cjUn1HrElU1tCcx+8FkcidcldajaKNGGEtmCX+R0YSwiPVNfDjfhX4a/
N1kD2EmD/ZiN4EMD0dGKFusXQdj9mIpoZUg+aPZRK88zGoFwHhwWt83fzEdyNFoNYBm6XKo5/zJU
JDyURY2karaYXDXYeow6/yabGdWD4K5oJxhYznBJuQMYna9JNsuNUHtv5cFge5nr7aujc36Oqi3x
MTS/rku2n0caK3ZIcnAK9pmy5TbZmOdGbGDYhMnpxxb+nWcPK8URaVAboVsV/ynUSUoLUzp25BaR
mryzKFnSdAPXdk91Vc3Gk9F6927OFQ43SU3mY4/Gv2SP58gyzGX5yDLHCVddfEJl3PFWGaEOqjRU
RfqYE1Hv2PdydY6m84LZ551lEFHaGan0JKfQVKWUpATwjFOl7nxTnTJ9widwwY1kHCbWpUlaoXdB
cRLimQeuNK9Qstp/+cyIPEf5g8H2nQnh60LNdFkCnBZ8385S8Up3sTnbj9Uo1fOk/ltzslnAMl3d
lRG4Q2yQrNJmzxbQPRRYtay0/Jxzbb5rjAeClrxnwRgC9v8f5jEyLC0VbXqAxcx6MbFk3nlNjlDD
pTfkX+msx03mJLZDaIc2iITJWgzjE4IbSRbZbYdgqmddr0+BOz8YC2WqmOtIG3U+YedQuG/1IAnq
Ekw/Vur09LbQEuRpt7rb7ga8bPgMVL030kokhbuFonNKYH44PHu9rENPLs4eP5Fv4USjI33NU3z4
PQ9NmPUedWhVswIaSaSSKB00Uuo5Jdf9OHUXC45R6E/Dr7eUt7Ayi9hRj0ycDd4mxK17txP35jSz
DGTIIweu/Vw0u3HAYenXHTlNa3ZsJXOlmRbEZJBD9NFIjm32oi+OjN12fhtKrzgbmgnMULEiUHuD
VFJRZclSDd9m5osjBqsO7cTyWukLwhpB0xN4B6Idj30jzxWkbRo9SeBibyCRcdo3b8wesxQJp+Xp
SSV9UBroafmkWbG31p823B7NbX1G2/uLyM/iYOj9RKqFaX3/2rIbwSJSfK2LQqqxoDwx8hd/pXAw
KnZ2k0L2XQbN5zZxFblFShQS4+ROP5mOei68ctsTynbQzECEvrGiGyFenkDynds43aHoCVV28UzC
wls5utL0cxM2o+s+R7dcrPWuyLIkm7wHYZhvdVnge6m5aqrU2kCf3SwnQQErCpMVAggm0BlHQzp0
yIYGi6oprlpeeMICxtCjmAm7nnSmKmhmXhOH51Ebnytm3Mxeb7uC7ak2WTmYlX3O8OAhr/GidvYh
gLK1jQNT29kyvzexa8XWLQ+tbNFmGBNqN574ioDC2NC8P8LI7tbC6iN7JcdaaD19OBICU/odYC1U
ZKUt8j3Xy1NrZQNjGC/yCOahI4k7YxgxUfLQzs6RNsZLELx/NFr21Ljdu0f6PNttg60vaexRuhIf
BdgPSv2Gdz4f7qbMA79KsmwSePOu1ccz2y39npEnIWAF7QmhZY2bTdc/gdM6pFFEFdDBLKjW0BNr
T5r7TRql5likXGILyyXCV1HtejzujCFRTfQdbrlGsLNziWjLGpsmKpg/ApbJ5CCdgW39CBJFT571
JW21J4jgERDjo8XVDVIrxLd125D0c+Q1c9J4jWKQrYq47jFBz3i5A4lrb7aJfR229K1zRpPpI2Mb
m6ktRoS/xhn3/dpcpcpf1WhbaCb8IW6HCybXZCuIaNNivT1NKFkifxNkmSmQiZXPFUy2OhKf7MSI
9k/fsjxxR/Oe0muvreQSccHiQt/yi9MQeDzg8RIlmyPvwwnmRAQoURedPWvf360SjHjzOQ18mlXW
fRU6Hmb4fsmolw7rmvU66Qb0KvGCnRixqjafSubcizefhNPnu1y/1YacxnjubzGQK/O4VIgtzvL2
uXe03ZK2NhFI2LnM1iRpt1fP27p8rZOGO7FDSZL28to34rEwrfcpC/bNxqViSULYrLlNfMN42Mji
g4SxhtJxr4oRT8i8MTTTmyBo0RP87HlkknDAPoIZi4VvHbH23ZKjM3MqksU3ZyFMrqiwCygobz7p
V12nxXnPUKxe6mPDPPKEeOvHWwSfXa7GaO6zJ9EQW9bMWrDT6v8YZLGlHC+l5XxVNZssYzDao2TT
bRSVc6rd9jfr2xNd6lfq95euDEiNpDAwuXI9lyLfL/6TeXBUw+uyrCdP79kzOy1ZxHhdp6ZD2rZH
H2Gz/5Pv+KhllDICMRrtftPtL49C2y6veq7Lk57LP8V5GEnVfk/WP/A8BZGtFoLoHFPzNBuJWmya
Pr1IEV5glgw07wOL39dqH8ZOoCWCcTjMzULHo47AM/Z0jHaiPa6Cxrhb+n23iQ4lu/ffanjNHvlh
Fm+ate0ckxDnmowlroyvuqR89HV0FJ6rmNM8uvbq3hnPLnNLNufUjss07oiOjhxhZi/mUExIYoJr
wXI1nCuGhqWpeCCQdugsUpEV7hQgWrijb1Uz/9MkRAM+xhMohSzpUsJTqYQ5/ew3gAnGESv6nWXS
X5fZNN0Na5q41vBer3N66ILt3a77/0y58MRmI/ZTXqdSUuSPKWlrAeR53dbOZX/zGPnkh5rubU/H
2mlAz4tVPcnS+hXDyxzidH41goJ/Tqg1CpZHo9ROm7SHl6lgSq6C5l5oO9ATxqnl6O0G6xX9ThDZ
Y0VDi88aiu4dDMjqiGzseSwNhuU2ryuilDNxi0Noy1W/07Z37II3QXTUNVedDNhdOXfF2SUlHRWa
Z8S+MyQFy52ph0qXE2IXFaq+L0frd2j0X8XmMjXQNLctU0zjaDZJviImrAIf3WrWNLtBLpjASYFE
B31TUKREMuUAIYQxPQ5d+QRHlATo2mQWw/TDHXdW7V3p9j7UXO5Qtgd3WtvdNeT/MbtmcUtccde7
3dmQwxO0qzuVM2LZhofUzqls0oVALYM2D20in8/6Aap1Az+7veeSziLY3GQtImelm0ZzNCRWV91X
dN5wBdMYoeYFdAvzgkOuFtr24EdOv30TePdTWeAcDp4GdzyLBQ9r2T53NVV8tWWc2AHfUAuMdA7S
y+zYzM7Yl87SUHsguY8DefDkB8IVWG0jaeeXYuAZmYGDcAkeyQ/wwHqIPQXvyrbAmyKvQIVbtdaX
b2tEPdtcDzrJhQP4QB+GaYyKjwPCINsUkf2hzoGNjKPzQIoczSjDiZH5XdiNpkoUqE9kQDtR+NPt
BYkcoP5vqQJjbrpedWg85CmD+0HV3z8zgS9WEZCNV9zGgPqR6RJObV9zjpPJUCPLHxjJNKe6KKsd
h5W+10t5sCupPeWdUzx7RnnIbVrjGv37IXXpmVh5J5Zmemy8gfg6OR8Z+UTtXZaql3wZXrc6MM4+
3n2cXu2CkMHcTmRfbCdVe9BS0xSjiA0+toMhW5rTXddq66lctj9sh8VR9M18mBfzH2zL5UThtpyw
wW9J4BRc7Au6tsw3sljDu/aimKc+sGG7EBdu30SCibba14prcTf02XpqERKdGtd5l3Ul9mXTbefc
7hSCLVg0Zd0xMbTyR73+b5sqZNK+0thZbTFXa7Cz3QLfO9RN1JH2/ToGjKns7cdNH4lP/pSmbO/c
Ok8cUT1mekBnI779ieNX13NELDPLgqbEaC7T8bzlBoPWagYjVaVwPxd89elEjqehIrGyK9UrYkkr
x4pWgl0jjSuEVPqpODc+E22KpmNu2FeECl6S8jUwau1eSo0BKCNyG4QsmNL2JRg5nfkY/hvXLk+a
VbETVH2ctdmIDr4l+P2a0mzEDekndwynYs1XpDCr8ksZrLbW2bgxAdwvRfr2AT2uCtfe5F4p9Aup
zt6DPTtPEmVi1kqyu/8DEUCzrpPmPLt4zETHuTP3d0PFxE1HchwJunyWCVyNpB268dTVnzaFbpFz
ISPQ9xLXRzzdrvm5SYlHaiY3Hup2AJqrIjyfzw56ksjRzKfFSMFHKPJ5DWJSQlwHGQRqiac9SM8c
ynTUAYWoOTPqbHoE+xU7VXgUZGx6rB2Foj2dyuA1GA3jLJz2/9g7j+bKkfRq/5fZoyOR8IvZXO95
Lz25QbBo4G3C/3o96J741GqNRp+WitCmYnoqqoq8BDJfc85zmn3aaVvSq+yNNPvnvkpQkEs21SKA
U4o/FLGTTTcjCUHOgdjcGbCxHJWSJZyka5lP+iomAnJjg79YKjK12YWhTg+TgK9IRECd38wBtZmk
fsoL5uS4saGI+2pf40haltae2WZ2BGh56oxpOljzzI1E+ZNuZExBB2Yjs8DL8+N1bjnamjzBbENO
OdBsn/1mhTovHviK+hZSKDSXilugJSd5jDrvpJLpIQoZRErQLCPfOZ7ybIsyZpckIRshf3hQPXmS
WR6isd53kupC9eaS+WG/NyfydqHHG+zv4nHQVlaPPSWX5a1ORy7eNttlGnQRIG3cfhNkc5CvB9Pr
n3CaMeexk2CTEZjHiZ/NoNZ2rQnl02vEmxpY4hqdgLsMOLYYeSlr47O8XvBJI4xKOCUHtWMMzIRn
QJCDXTRGJSQoxVoAs1Okre20WdWjoTPL+vbZIG2zeRcpo/bmDX3Go1LwE8w7rGWcStyRyaqDmbwX
VfhphVV2DuNp07RjRPQvrURUm/G6brz9xD53NxlBsY0KkNIt0IBJPgk9uY/ZC2wdi4kfXJv5yE6P
em4zx1MBBYD5K246uBwm1jYhmYfAq+XGjm/4PZY2omB0Se9mbzH8uyWah/0kOYVawOGHjtE363v6
FwpcM1ul4EOQ4Rm8YvLim/l2yvqLRm+80ac7WvFiXeeOiXCKc1bsGbiiGDLLmREgTkySTmlv0qmo
KVnZXn1ArK7vp+EzJGlnrErOFIWrI3GSh7RieelyUi/NhIK0nO6lSf4qSzvkfpBGlDVe2d+vTTNC
09XfwdRQVAf5wXLTqyIRF8kcAamy4IDTDNhDTGF7TiQ4FKYatmCoj83gOSdYTsE6nxj1yCj+GWpc
Db5RDzAR8ILmP5yY0d7lo43R9VkO9KpBoBFTz8bAO5abxvPUlWfP9cV1Kx2mq0FnP3Oub/NWI4F9
dMIVmPUl1+i6j9A5hqFZbxkA3Tla90IK+rAuuu4QVfal7t1nAi3BzFSzLndCKglGGhf3gAyNdn9d
l+7s6X63JnDg7FI2LQYwRio/WZIpIkGhPg8mE4yenIjV4KV7Fujodws32YzjbDNtd4HLRHy2EoWJ
m5Jy8Dspxv8BB/ozV9B9SqeI4DrYxhaiLj+oVukYU7W3OcnJ1MlQOy5FIV8nxPyAx8Zdh1wDjyh7
Inb6JsKu+M6a5UWt1PfgzKojemscn2G54pnWoQYdkj59woUynDLm7UWSRE8WsZ3VGNzpWakO0vRe
EnaXgzFMyyDPqKxsTUMeugCzhBO1gSrcjYaLyefbBUSzsBRScm96rRV7kRpWILIXSSoxEDVsxP7B
N4x72UTANLCfZonzKjr57ZmMWwwSoNcyyLS9YcAD882Kh2iccw0QUpEtvWxYf3ZVczN0rz+VxXBr
EtgftXDhHaN5vcoYhDzawMPv/+WioVpq7WQsu99rugLxd2tCXh6RHm9jQ+MZLZ3XEbfeIcGUdNPT
ClBJ2I9QmnnLyJNFCe2M8SnQaB8WuULK1HjuARRPeAaD1i9bKBtOGN3Z80hTYuP+DGedpugOupc2
m1LR9ighBqRrdrDFiWMeusSqz5gznqImflcu1Q4DpTxF4/6di+a5bzPxFZDCMFSiuufor+a5mraG
KoASWkfAq+Zf9Ao4vp+e2iq4UIg4u1Sj4DNK78kkANwqp/bkzL8EMjhHicqPZQ2uq9VS4wDQKcJe
waJrCstj5DbHkjSPhe8m7GaGh95ssDyRgYBKN98i2yTQ1YpSNmqau4mZ6SzzDIFc4Wb+wpmnpHWa
Mm8ZKS4ii0PFOJtZ9Cxy51ggctXtr8Iz87NCl5/WOYM39lWqlXtHhfqyL3SNFQ/ZzESnfU9O/Ktw
m0OSVxeHnfIVcAtKxSBYNTi8Vq5ubrWIxWoUsYJJLyEKEou4taWXzUpTsOrjGEarIizfqxERgg2U
RKDAAo3DmmFoWb8naG8iBtaXiSAL1s7hLajYqFQtd63r2OmTANO/MK1co6BkGxbXTN2pbBLqrSm8
tpVbUo+Wr4Ut4yMzI3/TWLK8VxbEP11r2o84znd6XUUXe7RehrMdmGdnLh/1J7xuD5MnN17HbNOG
ZTmMznNT6hMJyO0VIdUu1swHCfOceS4lxVSVT40yb6EMEfSEw7au8l2Zcx1aw7L3jCMqGm0RBmgf
ipTclHpol9OUvZMyceQe7JFyGs8hM75lKYx+F+QqW9FIsJifEDXIdS0zBDHsu8qx2SJmo3ngw+SY
WPnGRfnIvviKF96AQNTgWLAuc7cQ8egtiRE9oI9imSnFPg5TtpHYmDaDNFC+Yt7WCvdYEViSJA+F
1Pn8KTnzlqHCILN720Vo1dMKe6XxGsURoKLQQczTXQzN/hnQLBu8EAkav11OooZvBfObFoAbBXW6
AGh0GgBtLOIuv5t6YiTdriuv5Zgky7iLP7uaJ2CJwajas9wOPMgcPYt0DW910Pra0srKNyNBA6E6
w1/4c93djizyFLttlCXapYqUvWfFnKatwNOFBErZHhV3QYdROMxG6meFMP5Vy4munqayPki2hW6d
XkqpI3QZTQ1SHKvE1LxBpHARbyGSzHTz1Jf2AQGcdRyz+hOmjrWi5kWTxRnpE7DLgAel+DTdithl
n+Jgh8l45NapIJzBQnxOuCsR7DqbcdVf+bHe2TAEfXbjJxZ88Kult1PmcAMF369rSgKaz0E7Gonu
4sF9Cwvjs285qZtaiYvekTzcjxQc9BBn7rTp7ojcb1hZmvnamsNHFczbFV/LHmL2eSetYY5YuG9U
ee5HzP8AzAc0zc+zbciZfcL+Eq6G3vaQL1nHnvdlhSjxKXSQS6cuQfVdcGLNwlvk9+iyy2DZyNxb
iX6OQx4dehRjGbv4pr1WeOhbRHMbQbVsJvYx1EHlcBxHxXNpf5DrHvMuuvoTHiYsOExILIHCDMbE
YjSN9Bbgxl8pl43C1IutL8CSoiRYtHVBxoRtr+oMrXwlm4GrE3WOipCb+Q6drEFuz7bR/A+6vK7i
EpvWYeeGF7Af+jpQLEa9qb1RmDKVsHrqSia8JZePX/rtwScVmMMCLoKj9KNbhN6qDeOrE5XMNUHU
NcbUPNgZ1D4nuhQtcSsCZtJ94jinLmvGpdABc/YTgnE5wY0bJpx9k9nrjN8pJKKwj8/caMc0Mwpe
BNpXzh6NHSjm8sEzIRBmvjqKoDcW5aT1q2QqjGMIP5q5R9Xe27F10il+FhFN7ZM92eJspeLbRqV/
IG4pXpup9mbRplxialeczT19RD0eTKvmiGpXvs0MWfo1m5NpZwZVcGCNTYZDnvksChl3i8zvzi7h
PmfTq7DNEyC1K30zvlNVhcgq3IYFtlV2+u2hdpoNGTL+YRg5cjBtuCuoVEhr9MRfNmVOGhJhxKjP
kRzBH0svonzT89Y4sbGvDj1GIK9Nu5NFMM+pmdJjHHg3DTjfydHVrULiTjivTn0Q4ECLwi3NAFcO
NWiY++lb7Qrelqy+K2G7amaTrFLyMJYOAMZToydvA1Y4YlZCsTYEW3iFnIoIjSBZCZStg+NPh8ak
MvIL54iSj3Cdwkz2yTdz3xA1avU6kgv8oJ1JAdUPCkszbSc6DcygiJRq76fGv3xHjlFA+YuUPkve
kG5/mKmRnoZxZCQliZqY9P5KbMqw6snZ2BpVw+4bcqEeJFiYAm7vcczoQ6JgFaq03qiRBTzbw/Eg
bHEkXQuRKt5/OsfBOxoGTiJNFh1FB8cQXCZvKduyWeiyjXdmywGrouRSjTwRiaNtArSESDv1czHr
hP3MqbeyHbGwmc9awkInraKdJ/tDmLXp0W/UW9PAEhngEBasX86ap+/sUWLDUk+9HAkFm8doTpac
rGF4t6pu7RgSLWsJbtP3cdvRDS4YrQq09OV1qn9RhTLOHRF+hTYqVKiaXgNHqWls1Ppl/4qMmna4
ih+qLr/XM0iSpYzZMLI+8RLsAFHI1WDS2YzBrWi4SSu9t44MCxYdLvL3Xpg/rW3Zm7rqqRMop7oL
gG2ml317RI3yZjj2nk1YsBB8eGE2bkzFYlzCAl72DsZVFfyEdrrD7cNdBvjAVXTU7DjeytJ+hBp0
aeJkNQMXFx0KNMa1cM+TmpKlVdUXqNEA9mLxxWAw0RgxWcmYLoRTn5AW5MskWpkm+kpJ0MLa1otZ
D0zFFntctBEZGUvX4AlJc+oGpGmpQgeis/sSTXdRjfcUem65qRAh9wkuFo2wmUXqAA9wiTPty4pn
R4bXCoUqYMx4EePjmCzzTlrTW4dFLzCiH7M0bn3TL8rafg9TxBfe6DzamFU88j1JWMSzHv2aQv+j
rtkpstkqFzX5IUGjfunm2fPbuxhE8iL3+F1V9r8mo7iFU/E+Yy+0mtmVyk5+3fHZsK1fNFWzn7yG
Cb+9x3n76o4xVEXpJGhefMIm0AMl6aJrE7UK0QguTHu80c64Vnfi/dwL4Rdsr1dWzUrJSr/zJkln
dz2nEup0ZLqrLBpPZuVDb9Y1cxGTJop/3Wa80jevbt9Dw+OpkRPa86FdtH396LKhmVBDkhXjouGJ
DphfdgkOLUZGDtsYVNFV26zpxRrCszTa12IaUMRAxSy5L/wIjELFGEJDEhvSGuTshFaBtN2lgdeh
owK6QjGEjIu7s8VIDmcUdQLGzIXmWZtCpOmKdn+lew9OQdBMbbGMVYk5YwbcB+cwZPuxMnncdCxh
uXWDLXFxLdiag2AqV5Lzu4b4oAc9TnA7eNRrALx+XfIvuAc5aXeunEWcUGgEPSrgnneTFT++kWli
5W2w3fAQiHC9BbR1zTaL7iHFnEzN0ff1FIcU3K1ceG4f3praW3YRdIEqt0f0ZU1KHywtQGbFE4iU
7MooCcD2fHHSC7JFuTDFumrKQBURthq5d1O1AZjxUwuG+3A/7mVcUZE5GkVq/GF3aApkKeaqABZm
1g1ENjNqqcWOtnSa21D3CHkcOT9PyRQGBHPZffOY99OOqIcbNeVzy0sToDGFVkBqZpib6Y7OLlmq
cWhWAVMpusK4ZK4K66BGc3o2+wHflViZlKq8hWIHEQiGa8ZywvXb4ZX2bwnFp/0wA+NWheUyyxJv
b8mG72vIDo3zULGDPUxGiSEkIU9z4SCUWzsBikf8Bxq0V0PiEoNmUDJLZNO+i7PAPYt2OBkxAU3f
lUpmnideQYNZgOXdyQHyEbx7uBy1vDoIlcwGE3RYOE+VhhfEddz1aJpP7YCCqOnC9kBMn7qyvLv2
2tgvS3w5qyZv7jU32jaG2MxQz/V0HiymL+NwDQ/8rDYCjwYZIMbakViIu71lNA9qmB5NZnErhFuf
RNOmS716IhWNDTnBlmafPgwqRgtWWuuJmxzxjfbIeVaw0QmeDdDWyIAFenfQ16usxevWFAtHaD9e
SbPHpOCjFdkxxPIX5dU1rrq9U02fsFW3BopRSGPJjyizS4CVZ6tq7OVCwwfJvqxq3WPDgvbs2MGd
y0x51+rFxa3q8JKj3w4j6CSt71CEMjM66m8sdKn9h87YdKBiz0mSr5VkDRRapsvwnC94qu3mNHQ7
J2nuNGg7T2kTx9sxZ00YJfzhOJwdozbMAs4bChXUn5AVhH8Xw16u6DK2bcBHjeDoFWZ7AitZLjA+
eIcJ7OEOdMrJ00R9cNMs2ucDwyez8s4Ou12fvo2uyRVHy6L7cEr5MKZC7BkjflRhTQKUl62DwUSn
h6p5aPpzF6SPeuHjy7MGxAKFUZ7MNJsOg1nF8/btKw5yWk9WbtALfpWJzSbMtLZxXUnem3lLh6Ku
s4tVWNGh66IfThWKNlkgDFIGP6Ww7Zec7oxFWy+551vdCH8u2vAs7qu6v2NOXDyawAMsL4rv4u5e
uLZ/cFTGM0l6FqvF1Dp6zVRsXCNAMpYWa3sMs2fdl5+iJurOD8onC4We4XojbynikSqx8G8RXPRI
cbp2ozsrD7J3AWVl5YZWti+HbDPESTrfzeKQ1ukEATu4loaIDnEQ6qdpHA8TVHmOrMHaRhZt3oif
9YTIt2MRf0dwwZFs0FemDN0uaKA7l2nBp+fRk3TjxNGKIm7GUVLTw3le4Edh5oDegvHQqA8/Riz2
rZ8y4xEcnuiYTrpq11mGPbCVkAY1WM7zEhNySAqhoyF2mbdUVmtnmBa9qMFjhG6w4wtG71RTOYg0
g00cg3YfzXo3QDd7n8yI7IkJh6gz4btzxtPQGDsgaJ9IJIbn0olvVW1/MpMcd16avgSshZaBnJMd
lH4bOKyPhqf9DGbzkdfOcB4GpW+CyXqgm0eUJLP0MoTi2zHpThpZsN7qPAPpvpgdz3i+IQDThOvZ
Csz6Cnuc+zg65C+ZdrnVq9DkMumis5c5z1pnhZdgvAyzxEYv7Tv6P265uBjQE6Txhctml/ZFum1K
AW1uro/B9PTICTOEZkKzQTYwsBeJcZzaOjq2aXVsq868Cp72tQPle+02DkbxKD11pCX98UtOD8Bu
XOsXZJIka/RTnzXi/BcC/KwVOY9H7LUWpE7c9g0SmHWXFekDUYYxstljU7UjPL3HJEvCK0G2IZx+
3o9qPNk8oztMXOG69X3uCaLtHr2G5S+QomhVG5SNZaJQiPt5c04Utt3CbjZDX39Jcg4PdXSxNB9b
VaW+w7ypMd0wqMGXY2CpWqUMZ9saGDvrusfcnLdGg3Go62TCADING7guzSVpgo+KR94l99MwDaTY
wBzaItGXuus/qThepwrHgDKQQTC9RNTWcjh6xrZX2gv4oygWb8IjFKFqpjdkbZ/4LPOe4Y7RCG/T
WQopCvVlRn5C0ofNRoV+vFg0eYfvua3TtZC8DmJaIfDSvxHJzDuBIxf8rPw1xu+sM5yjEQU+n41d
b1I4FHj3je7qxbHaC0xxZijqUxq6N81QtFVtaG8Txg3MntVVoh3bZrF372sghsdAvswvNKPr4blV
NrJJV217j6Q/y8mqbd9RHRPNFwr/zXaD2+Rhy0zZyq09vYT1oKfR2eTAy/BFt6HmnqQn0PSJFKU9
hJbQzZhoALrw5KCvCSYsTzkmH8gG2XIIcIvbsToPE748pcefImcvqOCd8toe0Uy5R89AjNuL8qoX
yHLDDA6sje3IQI7JTBtSTpsHGDA1QLJsJ08aakxG4OmnJZMHjwYgr+H9NWaysnQcjJTRT4M/RFvN
rz670k32Oj9GOI8K4L1Oxodts8Vs3INia0+N3ZLTazTWMlKGtXeTg6Ht9P4WRvfUVOOK7whVl+9Y
R6nZp5ZOGafRhwx/VDU96HV9DZnRlvr8zef8EipvgwjSxM4CtfrdVsi1XUQdTyvB0KDNAm2P4rLd
FyimnTVVmn81YwRvQE23VcYQLYowOQjkAM0o5Ta3v4IQdVM4vRSYWNauUAqHpzgGpBptlYMNIGR+
UrbWCWODf+XezCqDPVKGjrsJ01MkcwY4jwqyGqPE+OJM1s5x6BxCGwR931yrYEZZjTOM4qOo2Uk0
s1I+QnscTBXSbp+XXJfV1e2ZUIMg6HErcvvl5doPCTHLy0ez5HeIoCFx1HpluUzJkVtQ8JOfOERf
hviDPES5aYueAmzgm+jizuMsl8QaytVoU3FWuNM4k9kLBBFzxDsntxHdhHCoZAJ8j79rKwJ42AjD
dqV+P05sFKrBpcET1q97sW4FX0oyQQVhLgw0i5gSlBYuy9CAv1QkyVZVhCyX7HP8HvBJPSJyJn7j
WKbeR+eC4Bn04FVN+I76moe2qpzXTMfd6A9iCePls4gMNJ/Tkag4EFhOCxAJxV+sjcRWtJhUCX19
QIK09qr2C94Yq3cXrgQoClulPZttfJhj7f8UgXOt9fSRnQvqpuy96g0yXx2IEK1OuW3SfKWhs+sA
Nywn9kuULKuUGRYgv+hHKpb8DtF1HrbhHENh46pfcUnNBW8L/q6H1c5umBWat8ann/VzViyBYOMc
cYuXDp1LyXlUNwDgBuJIKjdbMBJgQjraXyobHqxipPmkqR7ragF1SENsW7z0pN0TZJ0QUByGHxSJ
7cBvswi+CzTN2YgQOfAgOb1wOC27cURgkT5Pcqw3Q51tmSImGyujz8ihQC2U7CD9VXQyDUHLjcRC
4KAN9dnQzIE2fCsj6QpeeCoCRHUBdH76726TRd1zB/xWJ7V4zcY9HcN47zHnstV7EJMcKKEVoGou
r900/5ERGrJF1Y2vkqqVDHrsNa1ARGBuTJqZACR+w9261Bkbd632HbbxSQf6CrS4l9kP78wJcz5A
sxyiC/XHfxN59TvxskjHoMj3X3//28y/JVOJcQTjZmniBJv5v39iGYf4n8oyrNxt5xvD2vcUQDdA
e50efPKWL0ePzQxiJVR7MwBLiejUN+qaG/YrdIuvWam8tAck0IQUHxzqb2TsW1k+Go48T1laHrAG
n9FBRMup+FWE/RtX5X2SdNCxs+ImmmYNDYUiESkDN4tXur86/QibU/03GGPd+M/caL5R15YCKjZp
Tu5fQL8TZ6YbeYO7pdJOF34D7rAM8CGOFmId5AAI9V67WtlbV2YYzbpSINTAQK8VFsyAjme7ts5B
q3Zsith4ziBkjxPMYA5GQ5ffipz1iOGzOYfJxohRruyp/IWuIi0LwCtMrWL30AQ4bGvm+XpS5xxB
xdEo7EPa8NLU1UNaIvkYZhqJspNbZ6RvIHRetbS/6zVtfowYn7AJxAvhP0/8lQsWtccowhoy9gj2
krDaeb4259L29Ra9tFXdUW0czGIrBXDF1rDuyejmHw+Ng0ZIJH3hfMJwYKCAPaJAxM+pxew9Gv7f
0dhR7Z1g6gpEMYHHI8s6342ef39xSgsQI9gi0u3cF4wL8IY2AWFJexPyLUibVa3Z+8yxh4UTo19Q
afOQNsYeoafD4BPfCigt2whflN1cpjj5AZzzk1cxOcE4CGNeXyNT5PQ4414ELCoqbQuLDD6FzZMo
4/Qu9caNsuP3ppzXsHioqnnn2XfDjoWmt2CbzvxDyidHBwiQPpreCnYcXpoOYFelYVIYulsfiRf4
eCgoGYVwronPQVXl2s1sqhtpHkLBv2jwHcf65l/Tb3+HWf/lrfNM4cHrZ85ksE38j29dliuTB9KE
vev6i2yirigZcsIJEUxJULlj9rMhZWRfhar9LSZVbGFc6S66bByR1dkd2q/JyeSqdpgizx5Q39He
aYHwNac/Sq8VpjL7Be81CBQb44YX7ewa7YYkYmcVggTKML6yReZvKPDIajPyYEj5Lav6yYUxronT
OmKimHaiZkOBX3s2SRXPdhzwj3M5DJb/6gztoz9bUUoQwktWRFwTUDZBtfBtkLspZriaX6IRd4ps
/mD3ngVc22TeKvlO3Qzm0GjrAFMoTP/1J2z9k9fds3TSEFx+BTM8o7f/dK5FOWEmQCG8ba1ewy56
0ctDqjXH0WbZFoeMfnTd7hC5pHvYhqB1zXalJQHLfn0UFI/mW69ogp0uR/6YrJquA70XBp+exVCn
1dhwFjEMh7J8ZqfHGG3YOVH3GUS8oemHpWCI6sHZqM0dtLpDqZqXPOPJ9XTnxZX9rrf5YDAGYxED
C2AJH3VLevr97qToxzDipCumKHu+2s+0ROxWxe9RTnXkRnXOXfT9rz+sOXTirzRmUDm2y8E45xR7
f3kcAxlqtm5n3naQxftoxJ86skJAtc/vg5pLCpbGsMHTd0K4flxzYI0NEhjY7NonEWAlrO7lX39B
zj/hNHueKcV8WOvC0//yBZUxLwczH2/rIARjeRN9uOlDmkCMMvtV1feHXGhvUwfAkyiofe4f2rJ+
IE6CMksi4kM/T3fP6zEaxieQUxmHTAFK/DKtXCcDrwAbrvcoKw/mDOU0JVRT37VeDegdQoPaD7r/
K/mOo55yLO1eMpKBi6THZ8d9t2qVp/PIw4Qas0dJltUuqTD1zwa6VJ5hYPQrD6DioiO+HWxGc98H
Tn2byNzrMwCehK3bm96ol9pX7mLOgjj7MpEgd0YnKPRZ+B2klDYZ4cpGus3y9DQfdEbF89aZ0Vsw
0Ps5OgkHRH+JJT8Z6HPvfWk9hOX0+q9/DuZ8Kf75nHIEuy0L3SGYWniRxl/CFtBlThDgOacKvsoV
6YtkU4C3HRiPNU5yKpN7s0pvURR9QoDdjyL/FftU9CkhDCbpOcthxiuz9MgXeIAXUqMLiCHARiMP
OMdx1IKHRrlg9C4yd9daqcYc5ySDtTHSiXTjU2dTThN58ZmluD+1qrgNjAhWcFXX6N/cpR0Fd2p+
OWE28UGU7h/nyP8odebxn+bJkNnw/3Jq/j+DabbfxeUj+1b/C6JpMFdwFpi8l/91Os0y/Mi/ouCj
Dv8cTvPvf/KPfBrH/s11BeE0jkcgM4cMKHhIVQ3Fp/2bg2BbCNs1iF9wOJXyom7Cv//NEL/hlBAe
hxLhCChuOb1V0f7jtzinEDhwbXIuCI6G3zODgu/i+seT+0do0L//95/zNP5T+Us3RgFMCg5fhTBh
NP7Ha4JBhZOJLB6hqZT40xKLDieoSjZBgcMZTsO7tG1v14tEP7iTr52FwKeMBaG/Npr4VWey2XQD
AqBQprdQLy+y7NsLAjEUYCglNo3EZVuoJFlDRw5vliOg1aieeWhHO1vmD0M56gScD9XGwou9HVB3
dFkZoBUZCtTC6pnsiqdBS9ptnuj2+vef1/893Y9j+f33v318ZQBWIkUt/9n85RkVjvRIV/mvn+7H
Oirb+uOf/7F/RC/J3+b6TdeFOz+kvz/Bfzzanv6bbnF58bjz+zzlPPT/eLal+Ztl2TaXLH+Ep1jy
W/94tqX8DTgHXYqFhYGBi3D/J8+26801zp9Ob1cQcGAa/IVoKsmwFX95uFEJ6LUw9XbHgPxBVv1r
x2AtjgFvCcTvdSkeRzFH+NnnxikDZmDjKufhW4Qxeu0ePWBVhgdgQ4AMaV7c13hkmdUp89zP+eDB
bGIqza5dldlssxNHLNZrjf/2ep/IQkP/Crhc8+qWhMZjMwD/0GOd4X//Edx7krA21+7qYwGCwqu/
kwGPfT2gz/aKtaamvfCju5QkDceyZkwHi9loOiiRbSK2YWsFEChqGSgNiHTIlcTQt1fRGK5xmN9i
50lkWbYUqOrGkU2EKjaGlt8TqQIPYSgfuhG9YiDKTSHfRWD8qgeITon2xUbvYqQ1u4DQYnBiOy8e
3S48ITD4IXvn1vqyAG3vkmxnobalizR6khmwTNtY6o9F0L1HCt7eVJzA/OAoLnrQtou2QmqII/Qa
6O9AyKgkU/RrsmMCHsPuanz90qSNfUDmhAnKJW+pxbOLYZ7yUIINZWMQ2UO0i6hEdeFvW9oY8OWM
wMwEhU/amfexwLmZw9rcM+Aqb7WuYyBsd27Zb7JuXit1erFz4AR4/dG3C8i8EBEGImFRfSl+qF1T
0FUm13gY4IQIaOR5Nq4q1MisnFlnVDXdItuefU/+3dJ2gpvnAW6zQToubYaf60BygyOsXMtZ56Gj
T/Bs29gLG+YZKooc8fHKg9O+jcLRZeSG/slX5tqz+3MZosG0nkI3Fie7iPRzAy1oBY06p5tpQqYC
IGt7Kus4CEgN9CMTGqe2j2xijU2bxIMGvW1b0fZxEKTLqHS+CTfclyNmtUYSHeDEeD9Hlpa0VFgO
ghzlsKKuRt8x/upKpKTx2OCUcK8RrbvfZ8faxhoRq/RONVm9oU0WC9GxMQKXuoztpF3gDau2+Wyj
C2p5nzavNXkZNK20l7JoX7w2vmTamkQ8oj/ciMPbpudMkzBdmtWzbLT3YgrNTaYrd4kKDe9DgLAj
yRYe0kAGUmGNQTjdToNzgLCg8YPIEeqgEF36qX1w+n1RYLWN9abf4qZnSTyNOLydTZnkESAr7dOd
O3twr7B7wjGeoWlU8ZiKpYWyrrXnlO4wx8IP05W/PDEW+DTY1ljREyzJVW+5R0wAX0hk6TlyJgAC
/XFnyX7pCSaXjWcwfu3CF6fJHtDFsJnU+D8SRGZR7l5trz1m7AHMKqHRJH5hOWHpmEYk93CQfqwY
01fMeHxEtecU3ruu0zX2mVxWGcN9VAemqVHYd8g7Zn1X5zrtKfdrXAWgLfjC/V9dJg6FQ2Mb19jN
scRJ6JQRNEEm0Pj2dpGTPka2Td/PfD1Km72TyldHoyA3O3M/1jpEfb9Wq7jmuPNKpuh2am/16duq
wo/S0etNVcFLR5617JvQhZrp/RSmC+nFM9Zw16DGmMCJUixW28wvv8EwW9s+nR6rHps1ju9tGuN6
qsV4sR0yQ7IJRXtRT6w48+bQIsI5DDExm9YZe/4ArKGFTUDmfNSSfZHG4TPahq5glfTiE965UjkH
aVSrW0ePoQnnqKrxaDAn4k/DruP0XpBN7i7iV87xX9hiSWfytWFTyv5bax4s273vRu9xGmImdxqP
mnscDQ/6OUkPXYhdiZ0pJUfhs5nCJrRP/V8BQVDbOoBP6Q+uvk3qIN6ndriFqDUdSG9wt5DNjTu7
Z1OI/cV7GkNGUCNjjE+7bTa+bOxTonX+mrH/fT1Z9dIPVbMJ8LktWzvOlyS1ASbUhlUiNZCiCJH4
0XAB/Rt757FjOZIm3Sdig8optlfrG1ptiIyMTKfW7hRPP4fVGMxggMHg3/+bqK6qrsyMG6QL+8yO
ZdBpQ4Adbpk89sYk12YJTChb6KSB2z1XrhyObe7snI7wXU6DNISIINk1qSB4HPCkSqqbCWrtk7lj
GhnHbPQheJvk1oCSujqo5YewHa60sqIv8+iQ3HGXkI1iCAAvd7Q+2baTXR1mmProAF3ZtT0BZu7e
QHe+yjRO9vY/bqsS9tLUe4+QsocTiUrG+tNb73qveQteAwttj/nhZeSRuNmO95LF8NAqYzgLmnrW
kSE/KzvvkUyC/NJOFi2s1sfcSiYBkYrWSqsKhNMaBu/CFewoGJfOgahn8+jRS0/dLDF7VQ/uJYmz
Qx0wjKmbFre0rk4qav8EhaRZpvBuw4jDqsJDsOYDCpsl10gEiLWU+1SGORw2gR/C/i4YOyXcqhos
sbH/2XfeyaMU+dRT0U7Y81gzyNeLUBmAaV2ZRunuEqv6MpP5cQAXs3LEgn6K1TqWEZF+v5/YCirv
FYN4B6tYkLCdzeOtNjFIRXEZ72f6GExY0nedEwNOpmXiLb+HwvpRBrY7w3cguYXmaVkQTXpRiH/5
68xyIDuAaquiwHjGeb0eh9F6VnTLWDbFMjOo2YgxynNiugNXxBjCJzwtkvRwh6yWraO+MdWEa7dX
wKOubec+AInqaCzVcLEs9xkQlM8Gj6ENu/NZJKB4ctOHpRGDB4oB4PsF/ycrwz0Jj+PoJ/0DjvVu
7RuBRXfOcDAxYoFRjAENCOKhduqsEvHtoLM9uXHxHAV2dVMlDWbFXMstw+aHkQ/llI8XN4HzniU0
qDBuiBfVotjadfxDtQnxOCumSUiOW88crzHetKiexaruxocwyIx9jw0cm83snh2Q0JSgBbsqZEzj
NcOTEaNg+q42tjUAt71lDXQIqb+qSN+16TJ4DJDvvAAjKv0Ywy3sboZhd+csnQXBJWY0ZsaB0Ce8
ZpIuIAHCXT5Kqnjf9wFlKhbLasA13fChuNScUZTfHJWY75xY0bFsK9swZvmDYwlotGZUEIXlMaZy
KwtswHo0DQc+s7G0YI2c7PKDU1p7a2TKtopZrhizaBM4HG/wQAzbpoqfQT7X5BtAz1lTEG5GJjA6
BafdMQQDdInULTuPR8Skzj38bKLS3k2kLzcCBzgDtSJcjdb0wjOw02UJaH8oH7pJtkevLv+UQ/St
EsveFlQBrO1rQiZ+13TOO/ntYMmfrGfyFM0s+ab7htOzG+37maZlI1V3WFNoOHPzaAeltZGNB3Zu
9H5lsOoSoqhcIPfKKnp4ClEI46Lf1EI8qWxWhywKo3UueGY5fl7npH+CdiER+7ezQ6LPSCcQLczR
0Ud+pS5JmC7Vr8Q3EmJA8COIjbyWdnIJJhR3C5bCkUum2Kh6fhuBtHSqJ3fIYYBrML3ZJQ69ttlM
c/XsDJgG8k/tc+Iou/Q9TJ3pkPl45rXEJOJqDQUlB6631N1oAczbaMQmohB0zzttU/XlERvpaNOB
JFMHxqdRNP4qKvDPlalpbBzmIHMi/sywOVaOVbgUEYsfEFO/RaL6td9mYGMHWMMYv19GR56INr1n
tOksGUjyX+2z3DTgvamvIttcldEbDVM5y0DyUonyZOfC2TrK/dUS5Fxmjil+RI/9KqT4ZJ7XQ1Cy
mQXsmpJdzu7EuxjFzgYPc3bS1GBSSYIx6UL3HPOKjfAL10EOvdipmi12g/mSao8QWLB2aS669OGl
yaEJNHUXXaqxPBlG7W4CL6ypt32gNqZ3CUfYdfBXdJj0B7IG6NB/RNAfjah+DuzgrlE1qELsMB41
HjBG2qZIj/sz8AyXaZtP8Z6fzNyowj+jD39M825DT06f0sUXFMxrM+SU2NCuOggFAwwOl4ePELlk
29gkKJVBxJAAHpTE8qkiII3YHZqbOmrTTSiG/Mhv+kmUc+U0kNETuz82Yf0TkUA1B2AmchC4F7Pv
yK+qjdPM6zgI3gNJXAq7+RVbHLNzfIuB7jm8TMRfx+hUxONPymVoph8vAk7aKYKQNbPvUHp3/P5o
Q6+qPonQOLQJwCtHS8B+RaLYgwJkVfMzw/648nWHJRG6+14Y6tmqExIwkrFP6j4awnoDqBVv+dz/
UIBm4e/EuFKTM4nkAxCMUxXG07brgbb4BrwTx34cg+5mjRNhL7aDdZwHcIby9BqojlV0hu4mmlKt
1YIOT0TzJLKqv0na2jegVbrUv4VW+ZrSf1TJgpMO/u7WvRl+2OCtKD9T28SEnjZ3NaQHc6LEBWJi
pgpSbtV2Ku3DAJ/PakMBph/DGDUva62Cn/8v3pR90k//h3jjhDYy9P8u3ODs/9X+d9nm3//BvyWb
IPiXY6I2Lo3ZoFrNZUz8b8kmcBBzUIXQShzhMDRi5vCfko3/L/qGgxDIfYBs49sIR/8p2bj/4r/w
oGqYpnCWWcX/i2RjC/9/aDbMPCiLtizLFcJlNf6f9cbQBPOuDAsHDuJjMA/DLiimYEMVFSAualBE
U6lLXhtHywiMdeQlEIFKY4u7FUPY4D/YkchOJp4Z7UFubglob+YSjzPRL8AAdlHdvGyg6jMYLFhv
znSqWq89NoKXkbPgGSbkeLZhRsW5tK75a4IBBB8exwaIYHV8qBzw8rZl59hP3J1Rm9iHhulujUuj
lj3Nt6m3mG6lf2qzEq91Yf/YI70AMpifTG/+kweWdyZA558nsmsFfZDHXGEFD2O+jNN3JmRyMMYl
Mb5ciAdvAUuNHMvC7B5G9QG5gTU+M28KbRU9qBAPDmYcN2reQ1uJa018YTbTXRUsDNgA966c9uZs
t9sAtniIKbGIlrh361yUO5XvTSQf9XyjydF8CCgC3iUR7TUSRKhyyRBEAGJ2mUc2SSonOGgzvYbT
lOz9IbEP9EpuWtpT4X9ZW4Y7eg2FsgEIm1/ycdmJqZFpGhNDp0Ie4eqB2Ziwwx4YINRr5IOtPRCq
BMQvmR8RyMqJCp2qWKQUg5XATn3KdMnCgARfmgAsR8mzndCQ0+PGDIKRaGqW1ReaQihbDIi2ax/g
Nz6YgrG+FPuio4YqlOlDrRSkMSC8K1hQ+6yPnYuIwl1VEIp3J9N6EK79u1g8YFh2wF7kxmHAIbdn
RrufJlIOTUQLWOU4zak2iQm0EMuuvYPmUk6wcfOWUHad1R9ZkqidMxnPjEabfWXJiDEYN+UpzKwd
dKT0MJbMQP2Zo283ThTUVfmPXTXTSUjkCyG6vxOVhpcm5Q5MiWhcW81FpBqWll/py4A2GKdwxhPT
pgCwgKYTBPaunyBJROT8vOVsXuT41gqqpNcJF8ljXzG79nz32yN8tXMk3JVxrobzSD4jq0xvx1Vr
3MRLYcw0u2LjRbF9DAPp47AMig0JR7rH2ujutdyOrIDuOBoRxssQg2NrR3mKTL8hG4QqaoZg+Rpy
g5w0HHWKbZPrjy8voeZMXLCBMJj0/TWdV5Cvy6LcWGJSXFq56KR1Zx09KEe4h+YbcJngICJcyxVu
RiuKruU/KuqQYhekHPGCEeje4L85RWREC7NyLxXOMzn53U7H/rCrvZQsf34uYpTLbsYlkkUR/lYm
phdVWYzYyLbAnmh/JhqSEp6jfoynv7XKDmrOu1/u1HEjaE119ikyuyWj9wOpQO7jaCqeRnd4L4Pv
JMUsRQnX1S6C9BpZrcCcAts+yZNwA6xOroo0MYheeW+EqylDYNS6DrLil+xa+iL6oiNlk54DJ7lW
SZ+saTgUx9qpnjwPJBAVaVY1dRdBu1Sru8sohX2p28TfBDJ5pMOLdY9nd0QGLGp9gP8Hwx8cWNvq
vW+QOTSNdGZZ7C6pQMisp/jgJaemj+tdkbfWuu3xwJEG0bvOb6k1IMXppL46ld1L3Qj5ZCbS5IXJ
AHfNEnpeGh76wqy388QyKQrH3qf47OuuoJSrSziEhgqFOjCi55ger9VSN7Mvc7c9NO91PsLU6KoX
U7fuHlvhI9BpkOYubQ1Kp9nRCYprUpnWiQHwcNbRfMcL6K27JheHuBp/IfGpFzjNeTmeIpTF41DW
ejNY7gvn/mCrZ5TlWGCCsZe8lW9xNo668LeYxHTM4c7zM+AjiLNan6nZQPx7tDHOirB46yqRvfTi
pyzglyaj354cgPO7MAs/MiWArxT5tw49ny7TxcLNyr+trI6fJRgbKE4TjJsYmt7opgA2ZQA5Prt0
oalfDJtnh6BruXGISn7NjvlWjYmF2wTt2TWtYpe2jAFK3/qNMRutLm+KcwCuVIP8PZYTWMZORb8i
KesHCGv00Sx2VbN/VdLD9t5ZmOwxtiwZ+HqrOWuOQyk3rdX+JmLwkrZ3SSp25c4N4Jqwp7JYHAhr
fRlWNhymEK8UBViXpL2peIpPiUHMxKpJCCVeXZFC6SATmtmhT9JrEzT1GkThTB7pnBgp8hLlXIor
88Ed43FtVYlNfy6eSZj7uC+HBfTObg1dxoOn2HhLXRVflE3ZrA44ImNVDg4+aKpdN3JAbia3X7sw
PMA6DOZ9UnF09KPJ2FhFSlCc8k7gVZAZcNCe2kq0+9qeK35WlBeq0po29Ci260pRw1hL82BHwTsX
1ewcxdlnUbXRtqReexiyfe6aBVPNag8TwNnL9wwDC5ir8QRDBgEFr+G6rT1r7fVqoiaA0reQieWu
FRPidCFxQHf49kaKIwtNVxB+j03Mx7Jr0/HNVsGwKjWgnhpfLvFZPlLzYXKy+uA7bgWyfFra0DS4
Mrobax+ckDbBNpUgvK2qTF5G/IHk2JfYI/FSSkLyeaI5Lw1vUfVT4Fc+YnxxGZkEzsfsQbsGWCEL
FZ0NapR4hYDWL/n8KH8YrNQ7kuyRd66Wj2Vszdd/vshhfGyXjH+qdXyauulYjcKAye/icTbDwxyy
pA7rNOmjQ9rWzDecGBGagAQZ7gUpQMpM8Qa0R3Kvn/nQfJbUB0CNLIbrP19wmzEsgFJggysYwBaY
6ATgHvUtawufXSs5wwX+wENFohXmAcbOp9bNbIAo5kbY+PTxBT/TFgTF4Wwu2ATID3vCI95OYM/f
cVU7osRyB0FMixfsAvGWj+k9DE+19eb7Jrx6d3iuTfQeLLzUJINxcCdoAk5RfwUAHgr5PLPTFTm1
DxHTwIPwzIo10HkjQQoegj/hAC15gduN7AaQxrxkhYcThKI5HD0zWOqDFk8YMLkRKqNX8aA6r87U
vnKDTlaR23PkzPxnHY87s5YvXQ3MQlXyvTHxurdgtpgH7lq4F7VyXo2EaGr2OF19yBj2gsgARLgl
+jp+s417MHJc5gqUo+8kWMtz3HQfWTFFOPOV8yBGazF7647mafgGhukaJ0NRsxwu0I52wXfEC8ij
L/KdPTnNeahDgvYL7sMZlu8o874j4mgtrVILBOqpBBKSjEWyMRxrY0UEUcMZ9lc+NZvaLG90tewg
tK3onT3FoEk2XSA3sgea3fdl/sic+dxENlUN6feIN5qYa4zRiKyhpuZh3YI3SRdYsDkZDxkx8HIh
oAxO+itFCJ0ho4SieCM7d7XxnmpHjNuEFwccADwcsA7rzqKcmsA65EaaY5G3KKwXFPZs3Ewf56AG
Z1tMas1yCjXDfqgWfIuTjmfD5DtfwC7jYkrjR+ecTJMW2dwvp5OBO81bkDDu8sWBEtNZXNPt9o8c
QWmylDD/yacLBNl+IczEdj091o6H8yZq7W1OKfQKoHL7pOm2t/xU/Gnb9lU+KWUTzRjIT/zzpQnz
rzzVDwZhkBucoYxDSzvtqdiwHpMY0bEemAmEYNCPBKfbeLZ/xwGzgdZqors9EMtnnqbtKgGPZFdn
Jm/r1LY5EWL0SS9owVBBxyAHuI6lHB9rdXBqmT22TpGcawQy3tXxbtZ2tDds8tNWzyRT+sPEABtq
UbgggbqFF5QODtAcr0FWW/4WWoz5QClvvdOBU59YUJAmjZPZOuT9+Qwk6wNikXy1AC1eILIy2qSS
r0tCPGVYyIqBdTmrXVY1xqZNQ1jEgUlvGoxbhzi7jkX/aWrXBLcHFbNPX4YSvcxqfeQdHsE0reUO
IU9BLo/bazHHO7plMSHbc713bPGU9uKrHWgtcAoIGTr/qOaOQVV7bZryRtLnCHpgqYkK1YF5KnNw
f6QApHWfqiJMya+xw6Kx9lszlw2L+xIsMtY1AyeOwvz+USe4y3RvmSTQCWLAgrPcbnovI1y4ZKPI
ilZnqq9JrNb3dIiDrQ07/DzYp1nyksdKPQhWhjVswysHOfB9M3kkpxjunFm+FQVeZ25cDlRuiEwp
yHl4iA8tAaxNQFh/S0/BMqiYDkEafQ6S08kIGFx1SPIq5kTDoIn7QTxKugGnjKhnCMMr61HJxI8T
dgpQe0f5ouXt8a4/2JylORCOf12nfC+7/MOsarTdYXqboEqnYriItvzSjTFyz8JiNwLZQ+ti0Zru
NKenaJM7+oEhxOYdQjVboueVV72MlNrixxZHfthXDnsUrGXzO7j0H4Dj95wL9g529VM9OBdif0xo
8+mVyJhD1RuUHkrnOgDZ811z9VnB4v5tdg3PS6M/GoTIxuAOMCXBnu+r2uhYGBt4er8Twew11VFD
Y2M5HAqk0HXm6AsPN6jP5I3y2WjHXiEyWZyozvyLxQV6pSPvVW6HhLf6S4LFfKXoMgGowQwkh8Ax
x3732KFGr0Kj/+4rqNPSn59c7txW2+tDi7Haitzuwv3KajmrzD76ca+rPWz/gUfChgxJZ6gLUpoJ
JyF0t4Ium8rk2rdLYZqJ0E2sjwYrcD2HiMJink/MgBlHdu1cBpt0YDpEH4gs7OjImTh33gUkwjCn
ZykVydad4m8nksd0sspDAhtuaGJC5j07DwS40xCJS+P71RtXTSbUs9ArU8XiENkUirg6uzIHyg+e
07/YThrQw4auEPIJ8ut2n2VaUpk4+uPy2r4k0rIOfpQqxF6aW4lDAwxnEifo2WuTEeS47d95bS7V
YDwOJu1aaoCU1IMd3VDu6KwKn/3DhDxzTFt2TSNhQFdeGjmTcZJNsZ68g+WGrFsM6naNF4MgdZ2P
sN/FFsC9Pgg+aawZTo4rgV12iO4wz0AYSnfc6q4Hghufk073DwmV5qkSFFs6nD5CYF+8PQ2de2PV
70onijeFB+k1TuhFmYqJbhupIcCp9EWat0SBNRnwjsCgpZy1BZafDNaJAgmGMgrrauh2n0mdz3tp
GzSsygMBFreVNw1eMnCz9skUTbqby/lOUxY7PzAEbheY+znlnU1mAWeGerfAhrbGXyEgJJ/M9Tde
QN+5dLeQsdJN4xXVVr76uj+FXeGxaT/XwlYrFrHpNPlF8pLRpkL/LjpXbKQ0VMGCHxoDoRdMkgrk
k/VdCbiSbn1oNU2WpXaYe0sWdV2Mf/PG+uNoFkh4jbguKJo7DfI3TFEsMoH5KzYhtnsIFaIvTSoU
K/MATAQIBLdBxvpqZ42zD1rD3YAYcx5KK6CPmAilq5fCxT5Hs6GfSpR2s8OkQHxjYADl1yI4eDYA
9sDb8DKX+16NfzuQTa/N2Pg7J8mOQoqM2c9Iw0GVPsSKH1cVo6NIl4U47pLqDByyWSc5nD8NQ7V3
MTTTBLGueN73IaWHLAdAfzBsweb5bKna28pa3BToQ8gYemOYmndkxAijaOyxVMKwD/V7ImkwdE24
1VXw3sbT0+hTfZQkmuKkS9HaWEAcxAAuD9FGyYIDPz8LNxgcIGqcRWyPAGyl2YmydpeI/rVsU1aM
VH5qIHmb1IV7jamCwC4VWMVzlxNVDU06q7nckVsFJz4gH8V625PCYS4T87DM6b2Y6RWoqXVf05/A
LSntjV0sfY4A6fQw8yzFDGgKb9noJ6zBwGn2wxh9DSwlW5mW9yrxg7PVY9niogHshTLiTnfRjmPj
G6Rjfx+n3nM1cOxtTUZ22Da1dhpA3MhhWFaxTImHmeLya6989lWpX/J3N36L8giJkDsxnBZeQZTa
Y9jNOwsDD8c6kPOjifuL/XhD3PLLz8sdtniHcQSeLF25P5jXv+JKvGOkg1UpceCEzGiOeEGFBafe
4aNtzVRjX4Y0KtLnvshS3krgOXP1xmXujyX5lDKXc0Yb6YNXsi9mxfDTUqftGs3Ni7QDQl2N5D1B
PSdsEFJp5tahu6+auTvRqHFsiiBBBFB3yQ2E6iwSml1ouOdyzM9D1/JsAAjhGpOKnSeKAAtsWK5G
COocPIn0DPCNODJiwrE1tWzwjFEyO+Q0kKilgwAFaAGm2EJ343bDvpQf8G2lTz1J6y2eweIwotFx
rrZRx3jJVXZsVpXwOXMVDvDbzOG5/R4oBZh9DByMkg8V1wlQDA2k2+NoqO7UT0SxCr38OSSgjYSW
VMZmWFI8lra8v2ANuzFTMpBHmUkbhJ8d+zMKCJnbChRAMcpbEAVbwvWPRmVHB1+oH1/1HK9ifYxF
TMOQ8WW2vj4YnEnxiKGymfoqKhdEGD5HCJgn19uWdtbti2HEiOu+AkF4Kgt2aeljmglVD1eZe1ch
CTkj8SF0wsrXwVWCo+OpxKOPMchZz/VIRLmctmUL/4C8O0W3DzNEztale2NyShiQrGlDGnDjNzq2
I6cPt0FNMZbVgb5vRo6YfRhriiAXzVbxZw/fqdtIiTmzDuq5uDiW/4lbawOW5VODYXMzGh5Ay+L7
mkmec3EU3eDv7T4bAd5t3BpGetP0zOyaqN14hfNs25HxlLDcnmHHfciQ25zLiquRT3sRvkqSyYCU
6LWEqL2W1vAFjZW8BUUKbfABeotUu20/i7Z9bA2bwV11LxUl4KOrls/+0hbOAwPkjpwagzPeglDJ
te+ZryOXbyxc0YWfIw4oAmQV5br0TyWrzHv2KiSPPBuedMjummh35cn+SXBi5yS0MC8Gn33ErDfA
J1AywxTRGbODcqjTYmPb0hwzvE8LmUIPojuzFcZLOjGkkvap7iDkFnZg4lTTJ8sm1ur6rCeZmxhX
T+cXyDPlFqwXPMTKFZce+tU2sH3C9V60QVuAqRGrB0g2D672sZR13a2er4GAj6rKtZFP0Y371DWl
ZRu2NkWsMwDkMSmwDjq/fXgfF3SlfUHG56icHL9f2+zBYiyUK0YEcQqVvjlQxwt3yuCMCIcWTmBO
d0h0D4jPXSoAka4saL3HQY8hV0IF7pIdYY218hEZpI0CqNpiJBdr4vwoIORaYgM19sGaWxL+HES6
NH+FcFgdehNpdvKANBZopqHfvDAXorwhY5aZa1vjZ+kh8DL5jUsYowVvXZ6Cb0/y4aPAPTZkxx6a
34j6gL0PnlOHkk1rAi8kctIJkJrnWbiU/B47gd3fy5bWp4KxEy7EnBQo0g8apOmra61cft8cbYpv
l7Om34Gm5ODG6O4QqOGTLoXpPHCWDs26fAx6Xj8GyE2TQIuGydsJt94lRsnpOlIb+tMeDRI7qmcg
MXa06jDZIIGdMCwC10GJCaYK6quwQxsk5Ih3egesQRyxaMYtLPoNR37rEl+gM3Xedmbpx5O8kImp
2jZ9mmosAUazy8gZgqagcUS/pPTvJVzcYBinu8KYjkFH+0HHKWbrtMOOozlOTICpCA2/fdZG6OA5
5SPHMaZ60VpiV6yjkq7n3ZjkxdasUu4+9D4UCd5X9sI6jbtLod4jM/vOLSfdZRmZe5uWtb0RzH8t
DHS8mOSlssaUuzSgW8OAoX6dxuKprivx1kEl2KbKxCaiK/p2HIuVN6XNSZjhnuEbxxjUsOd0gbQO
+a5G4Dwa9Qg2zPcwe3TWHeR6v+o1Q/0FESuTPnzg3ErkafrMnX5vWta7zlqPgX1xgkCYrQOR2pu+
DznZlPfJlr+h5umV4TmH0k/fOUuuQDxNWDzxcA6E2BPy9gCqNIpaQwsyuassEEAaXUYXAwbYrnmx
fQadeF+zQ2IYHzxWxMHNkt60yGQGOBzaq/WWFWBlLE4mYUv3dk0FpVDVDfGcp5F6mc4uL7HH2CH2
npUCfGyPyX0gzhtMFMw2DFA5eIhHaBVfrmlvVDqAogHYXo/lsWYUsbIaHlP4qXS1UMUcEAyMiUBO
nf9nMO0T4yuSp2wwKyTpMAm+gyZtV8sDow33WxTzr2Y0sAz1X4ODQqAQnkiythSJD1BtdHyzwqfc
bByyuGzExPO/3MA+JVY9fiLfYErjKly7vovD8AEeDVZb6QAaskuCaU4bb2qmmk9gGx8TzffE7ETc
wI+IFyJZ2yCbXx1OQwdokHyMI8xzETbz2eUagUPdaFbQVAwcZOUuy1lSOcodmcQER7+r9nnpDNep
jMfrP/8LhXS8qrb/MvpMHv7rX0pb22QCsDojW/k3c7kYUaVx1u78ByiuOKUJ7QmRcji/jr18bGMd
U5w+NLcCzvZ+KQcSvT733OJAFSA0WhBRFge0y3nTVE9y7PRTRPsV3QLYpySFWn5/LWfoDsLe2TGH
U7hfC8irZRpm95pGcIsYdsBV0MnTe5jT1WP4c7CeB9tGfOLtHCfYLFWQgpgccISADa+OTjyaaJ+c
PDodH9yiK/a+O8TQ1A5Oadh3SFjykmT9lTJi+1745qUepvbiSPHdz0O4UyY4/mHY+pGw93oedhE2
6o3NQLmcPYhMTF+Vn7PMW3ob5rwLqOVbhJprVZVw0+CTiR6tv3VYIHW9Q90ojzpMo5WNz/MhlvNr
OuTOrTLC9LGTrKBMeyCR28BGmWPxQ0DEYF7Ej6L/ZiZ4NEpC6V7+leZL3e0IYk+JAk8UUmxXwGsD
ZB9TMM0hLsvVc9dlHwZTmoC+cj4Z1Og0nX43HSd3URevU7Ml2h8vbWIWE5nAPCaGBIbQR8e0Nk8p
psuqdsxt0/ZwFMAGiYqi5Mz2j5ZS9apUctijHSRm5d/igU0kfZtHyoKEU6mdNvWjoblCx7X2WRPL
ddefiXCiWmkMNvX4UtcOxGFJMb1KrVsQqtfUUsPeGVx9YKSKOWKpOvOHcn5o1UShVHFzvYGE10RR
UmqqD0o+n5pMd3umbBQdhulBuQkFyhg6ocvqU0QzG20jRYTRYsLwt2kknIcqdF58Z67P4NLMIH2W
gzVuWW6XGm6LyGlPglPSUOmCUuoL/ZyJvuPcWBOv0Mwz4RA/JgGfuTHUTA2ITmz+IYDOpctEQRnV
Rc7QBwLfZTCRXDinRvfR9/XaQT/aFZIhsFFvjK76penQeCq5eWrfeNfFVB70bN7HwmRu7U1cIP2l
2wUxbJfmNwe9bjXnINznSLIXG29M/7m81SExCVCYTT4RoS/PwodYYiCmmUkDJFzsa679K09o8JQT
hdIjEkkx8lMj4fBgyZT2N1n+TkIadTTq2YRdjVK0FpsZ+75tcOMg2trtrARbhS62ImOlROwe9v2A
I1pYVrqtY/o2I2QjKjPgMi50341PMHXVx/GxyfBPUAO29TOru/zzpWunep8VJZoVtJRVlTDpouro
sYfsAnmto8cv6NBhud7mDuPkUH4pCOeQNcE22Hl7BdtBmV/9Lf3oxDj41oytoIxUfWAgALap3Z0K
xfuEB35jOdk3AMl5lXPZ3+Zh5u66JFPXQX/S5YRLOZzuDMF2pmzrrduBuwsyPH1DO6B6dKcOEs7J
w9sA8r/fT9lSww6ysYquk+7D50FHf/3J26eo0sCVMm9vuqHYJP531/TLScikReBMp9DGWzD6gBMV
HCd0TzthTtXNVM1jR1yZreblT+Su6zmGOfHVQsjeJJLoRma4nCJCnpF0fprLgiLLHuof2KJtleLr
oauoWcq46TRzuQ42FX87tYqVEtWYAJa5sQOO1kXZ2FuWYRShpTZ5ZMKVuRjBXfNT6c7HYtP8Dqvw
cXaB09le/zxAm9qQWn43angCCfR/PlaCYtEPHy3N5BlZc6LW6yWzAm9d0TpiDnTXo5Cv+Udop23K
voUoczSttw72PCex+cdvQzoIPMp5C0vcujanT9VHqQdDP+Wl3CLQA8gsUeJH5yEtQbW2/sdsf1hu
8u0NOd9lHSMAMLdZ2W1481PGB4wFok3WdRRsd1eMnGTDNW1f9dJ0ELbvAeOQMEEZu8fx8OHNTCfw
WF7S2DlG4YyteAr/KK5zS+f4vUnit8z/whnNvY2uDyzd4JsTOGyugd3dmrdMRElPeVutvP2ExWV0
7UvZAxWe2z18EbzH8XtEpeMKHhxBHpAKmwS290oM0kVCic6yn8UGPsgXBdJYdLp74CBjFS0GgxJS
8wLeYBqAmcimNlMkJLMVv3xHgs+KknRttu1VNhSY1Iio3BAOWUUhJ0PZtRySUyKps/UQlbThbJOg
efPCV68WF7I2UtmIWXpm54aQNsTyhZzFXvm4Px3T9xARzCNdQefCF+/5HJxzEBPo+2ugz+RAjHPS
zE/VEFyXgVDi4ukyvAKtza83ymg/SVS+RxmNSQzbhk3iNBu7wzbjm/IrsYiihXuQuPAR3E0pl3ZN
ozmPGRNmJmHpPG0Hsz9OC8TMDeR34kO/MgiXGGN3o9Yizz0a10xEUR0YL6mJzazCJco2t1Bax/CY
qujQpj6NEIpB3HhN8JEweYs4bzm/e/uJrMK1t+pL7YIDx+LOrx877d7KSVj5mJGzDgSJ195sfELx
VBxhJkHNp4VkCTTsK2Ux+0P3xGcNXjmPMCQtfpv4P9g7r+XGsTTrPhE64A9wOTSg96TcDUJSpuD9
gX36WVR3/H/PzcTM/URUsKSsLCWTJHA+s/faio9uI8VNABIDO8V7SR5RaaASHxdUvbhBmGbYgJ6B
ylHfObr1MjUQ98pPQ/UN0t8w3PsG8fNdT/Mg1EP63GcWjWSjRYfdEPQ+CnVNGjiDoN7cuK3tJT7z
L5XQ+DjuTl1cnXsRPlTdZHrMYsbslUVTZhcdwgq39WDfpQ2n8nCJHTafaFxqmBkBiyJcH7UMQBtT
NUCfn4/SAaFTnMrWpqNX5AfA4vgoJ8ME9Yd9C6BMvVc0/2PAOLbDHbVj75LfW57NagyqGAuHtmw1
p90OFtXTUDntBuzQlVs+m6DafskLZ9pCdF8CevE3k218ZUake5E0H9wiqm3E1qqMgcWL3EBhbqWH
CenHnGPqubXsA/UO1PJkDgENVkTnn61LNsG8uuS6OGa+mzQ2lGQyBRkF6RgMX2R5sWfIyGrKyiqn
Xln44VKAvgOt3OWequc63Ez8DE2zGexXwxmCtTH0BWycjrlj1DNnSKtHA39oVXZa8pCh+kF+CH63
Bsmco3aIEUQTrVXDuRekukwaofHJIPnMJ2C9sLkqZFZgs9AraPqj9McZaJOjOfwtSBO4kdjMQtQG
SB6wvNIGyPaDG+gLx2GUiwXFiCf1IOUQIWrW1qOOsWLgZIFTxT4TFVub9IgUihOSJ7nizSIuzexy
ArnUsxtY+V761TOt/VTT9+0EMGUVajGjMsZeVYRJjh5cK/MKeWFH8yjHeqfmW8CWEAFZSDBajCBj
Bh6NsbKKsvbOqlo5w9zd2EWNXaaHu4zxZVZDyDpnLmpUg1elHAPIpSm3GCj0FSnBBxEtROvHOAbl
TUN6uKsDmsOSlXucDNkanQ8yRxDBDB9KzbNhsO37nOSnwJbp9hno1FNkm3njLHPBdadoWrONOxwX
TqmiCjBh17Osa9z8J86yrSanmGsz+hpC51vA5SyYerHiLW6W2q3MAEtARwJ0FpXOOtBI0QarWBLp
gTaCnilA+KJqm54DiaX1o7YZI0EifPb99Wqs7F2nTl9AV166CUEb4YZlcVUsdAWoBCwYnQxWR7Yd
gmTKmpmXZ+ZmsDDCYNNWrz1OK4o2QCS+ENc6KVa/6tQhMtUZS1pjaUbpZxVrG1NrDoHM8k2B33mB
Av6vXk7WsigFUMOna4QM1nDTYXMbgcbuhYQw5JfZClq8cYJBDegH9nSps0+wBB88gxvqqjXTlMaq
/oH5TUcaZltVGgjwYgtNULVWnjBoGwP8rFTrwfPBz6ajWFs0kDM7lBSE6BkeVswFp7XZXBpj8BZ0
3avVsHFtk+Eq4mhZkAKzYolL6W35TD60mBU/hXUhDOfc5IWYl4yDN4Xg/WRfkCb6dEOfRg9pl3+y
nCWj0pZzpX7OXSRHaGwkm//T3v9PtPe6Zv630IT/aJrP7N+19//8H/6FS7D/oTJ/hwJiQCQQKOn/
n/be/QfCL0t/WsJV+EPGv+ESxD8QGVqwQ8B+CJIsEcw3/0SBQFJAlGLxXzQgAIjvtf+V9h7y3X/h
JThPvb0raDOAMAhTM34xSf/GjGLPRXgDqvi15oTVObkOgGfYxNpMVLnJHeyPQJ2GBRYCvJbt1K3H
qidVItPgTibOg+k1RZaivgdpTZTnpOi7oTTcpT4hApflSU56doypgly99hlZW+nL0DMAkJJz1RzZ
0GmG1wb1sGVfs0PUOG7SySJ2mm6DkXUVIdsejtjH2G6XDAJiUNIrXNrT1u5ZS0mfqHnRpdTRuazu
WjVspkJqHul2tScJCH/NJnPTEFlGDfkMTdNSRLUAdX+/gt3dLXVgJfQrSbtlEeuRqwuzHWXf99Bf
pN1TqaPPY8VL853rT3YpGTENyQ0DgzPDSheZYZN141c7pzdZ3slyZpk1KnFQenM63qJU0bKX1UtR
UCP1GkRmK/JaQKiz9DxWo9fGAYd2KoErld0XKDFgDsEuQdJCes6yjXruGVZ9B1jkGS0+RGGH+6hn
5G11XxSWwjMr8S6YKDRmQdJQ0JbL0knbhcQ7NEeCxC7Z/bZj1EAFI51BUtgZqVbM8ThdfcalcwI+
hYzPA/3WAh3xlbUj2k7lXLnFrK/sHhVufUhKPLAw1tehxbCuKEZyhxpl13LnniVq96mRnDgG4DsB
5J7cjlrMCvRlnl9GQmmrJxEdVh8JiLFyiFP9lUUS5qCQ8WY5MYgvsM33hDq1ThzsMhyIbht66A+B
cGYpusCVorFjIHJzWVjGHwnZFG79qo+bPf7DYunrCigETcm8kff3mMt+wyCvIqTa/8aN/eZW4uwj
5nHZDHmChCZMqBkK8opRiCORonSVay4yWZLNzaCmb5q3KSDuSAn/Jv4zAdIwWfUQlWE6A6lBDqEH
WgfZQH9OAeg0VdJgCTE3VFpEy18llvFeRbWDJqOBz0+4xyTFZbKqPwOJoxlxTnKsPjWLHMYJQk6K
wAHkv8Efs2eTC0/qKfxqNijedCRAfOD/5DmyKuG7tHeleR8gZdpGvcvxJ7umAkYrPYlnBcsZ1eB6
BacQnMIoWqnJBvGw12nnlEx7hgnGOVVaujnk2eUQscTgJxiq8uVD5FoKO9bmUWVirPOpt4hLmTsF
2qysRAE6rJWu+XCD4DgwbgkkSby5pZQsQYmH60jGcigekBQUVVJB8LL/+Cy0HJPGJXtwdP0VdvvO
oAe7pc4K38SFSvMbbTrTJ68gqNdJw8w5mZyzr5XuPBtBlrjupiOOZVE4qAqbzISBIFUKG7BAsC2Q
/jp+t80ql3DBESGyLY27H1IANyGLudjoYW05qbJLSpX1xMD+3m+5UoOC36szDp5NMSMPoRu35qmG
5g/A5KFWGjNKqmGWtQsHfuBMyUyWknHiIK2fNCK96gdTqHxVKPLbBey6RidBdnlhj4vGJNy8nKZx
nUXZTtVG6BOGkq1i9EuVyjTOZm5KM+8zjM+zYxJinQ5cA8kknDBBOHgApKCNR7zU7PqsPNwC9vcK
od4J7XrthHvTSASf571GcAqpQdWoMTkYzAvhQ5J9R4Yjdsj/KGG6ZFPL4g6MyIwP6sQyV9yckCoi
DNpZxx3L69JLT0MNAiV51/0PUomPmkLyeJPcZIj0iX62n9UKJt6IfU8NL9CC0l3l8VfPFC1FsQP6
D8msiwsUsCwrVmOvh1p/jA0ElWZNlzBkE1gBls2kCRyqpNkNklg9IS2IUwOxz63RAICsrLnl93hW
aR/nk2gz5h71tgrbryYEMh0ZOK/KhFaBKXvoDMfOzqtDxJ3L3le9W9HVvtY1EwkdW9W8rJz11LAC
hE7zXBwqOxJGyJpxMZcjX6lWFeKkaQj2jt4h6emdRWdH9SWVqBisqPKvboWDOnvGP4wZPwFnNYoA
EoVWvlJpNxCZ/bzzCQb2fb06xmZjII8ZV7lOzsz4/LRA5h3PeKxY7unhKQOFpeqyOYhEoP1O8X1L
q4/3fTyReW/RTNaogTwAjISeCRInA9VpFqzozJ0p4wt+jmTl+IqCi+MJTcQjswqn+uDmkCxEnLVr
X+ImTriYLtnw9LlHjs99X6Kuhf0yAx48AtTwIRgkjXEoEqtcdATVNEQ2v2qMygt/HC/4+cs5ul4G
6m6WrRE1IQzTc1+Bl0FbzWzX3nYq1gsGqksjRp6qxPo1FG6zHEtgFAFbCVZn8aYi6T6xivckzusV
2ALINQCMVgp0hbZ5nt4W5i2HOQr3E/hfP+YI2LzNi0saPBdrqlYe6pCQM5sIOVAF3Hcz4kVOheLo
y6L39yRqp1tRtWi4MsP8dGdYCNBBBsnWUjIcKDg6Vs9Et10TReMVc5PhNGIbRnm8ow6Pd20E5j/H
DauiY6ffdtpbW+hXLQmaDyPpJQpUJCJVpnVzpjdIP3VTHivOjxmtIk3JSEBMiW6nsUsmB2BOxtg6
uWVH2GCZ61vVKoeFX/v2tdbLcoFSm4YNFUOuQLclj/arxxDWRKo9D9FVgC6NwEzE0NGX0hTVwUWe
sIuZWFG8t+atRoKCssNS/oSTZ8acsn31dGCEA36/Glf0LNV1ZxZWRNZkMaJYjU4NTw1XSTJCDZx1
HEkEPMn3KlPoITi60SYw3SDKnFtqlweenCJiOoR2E09Ejo8z/WhPlk7685B/5+UJHU7wJUpayxpc
KWPoZtOWAR1T2mUeUjr11kjeTdVpx5NMxatT9xWeMR6Ugo0w6ZXFomStQlLGk6iQNDCtDRnsVISa
/3ogNRKtXXQq2Q2dguJs6FOyNqhW53YYOJcRWj3bzlH9HIlSmeHPQ8+VaJDsC+NWue2mVoW7dg2Y
DL6bsEQPh/pFdChRRiY613aqtIWpv8MEaY8RDoGNHSdQ7SLbOprCekrIjTs1pTiQvoPa0LLal2li
lypFNhD4Wj4GOdRnp2K0+PvAlFCOO6BG+h45Nu4sLvz5qATtoivi7iifD5kVnv0a+LuF+HPHdN7Y
x3U/C3uoMbZoPt3WWRsqgIF+jJWN3rvkKXUS1aOFAMIu2KnbtWmcCcPZQhYKeUmyl1Aa+rLllDu2
hm2sLKvXdrFEZq9GGkJy1tG7yI5rJGuB9uxS0XbV8hZhRjwAMCCYBIOJHZPk4VvGi6NO4eX3Adne
ZzUVzi3hdUhbQn6Cmjtt7QTVGdwHNpwxFBsxTsqhBWq0LBOjOiWk/kzkR75AhfpMhrHz5BOVO5kq
aRk1WKKpHcNjWnJ66HJYUPQ/3DFAZEmkeIR3czkwJsPOKr5IKYi3kOpR2Sni4KYwCCEU3ZWSIY7b
wQsrXW6vQrxptl6vjLCjuATMvRwH8VoaFVFahoL1rWfhO3QGBVroMrXXaeyTkMO2LTXmEkUWbIMu
ARcSpfE803Nnr6XmU1HJ+IGkNuM4Jd010/XwZvIrTID0syG7E+++dcWFfzAV89TWljihxhk9C/bA
TkNmxraGMOmw7Hfo1pd+063b1D2jkJxlAenCZm67s6JvOua+zdbs0jOMBOriYt1AnUIFamEd8v0O
TpngVoLc+9R1dboPg9RYZgTkeaQwcwMAmPxtpibCcKVYtLpdb6O+m3b66DK1K5C2ETnYXn4P68p+
huXGgbZOiQbEw1p2t65kwlxrE3eCnADk5LlObwpD/+dDVjNtjjN2mDqcXnXO7643WvPZBQUh2E3V
pDOsP/yVWrS5npspf9N8ClYqdzbPTD4KVydwIJzb/rOL8eGpYV9kd9IUyqaoxKVvV7qNdK1PCYCB
hxQTGfHkiv+ZehJve5KkBv+9AAc9j1MUVIMsVi1SnTlBEvDUSPVG7Wx742iGs1aFf8TKp1lGRWVv
SVQ1pO5cAAGWR6cAKpKl+jZhPr/9/er3oU560j3MpWT7yIFThS+GwN1cNB0qgirMHoXclly73Ij7
7BDrUfDaT7HnxHzmQ4HCR1WK8CGL3usM2V9+v9Oy4l0PuVsCQEQQEkXafjRqbf/7VcONAWmVr3p9
gI5Sc4ZwpSvTPIr3I3rSdog9Bu/vIuKjoZrtihoOwx4pPXNfe7Fv9SRfYu4M4L5YPEnCYnk/FpWX
sZmCEgOGDwWIun8oMYsWhILH8lrds3v94t+EUM/I4NKt/TYW6hWF1El5kgAxSTbxZiRsdB8rZ+si
DsHeOIJD15YlVGr5iftOuRBESkgwrQ9zxcj8EzC5t0/ioG4U+YLWJi1ewMtkx3RnnitzwVFtUE9v
rlcsAtHzxH5onUYihZMXx1GxtUsnr67SnAdEl3fdBVxDQc2awxivjNJmpDFVt6zIn6ltVroL2qi+
aalLL6TrazvDxz0y4L73dEKH3gn+Yhf3txoKJpI9yp6kBbqNkdVLxWVDRuqdOJucFyL5fSESwnNO
chvNZfqymA+P9mQgVLo35xIlyMn6cb5VuY0/ndt0QY1mGnRrZyqw2ZJz2PNPGrwxHCv+bWTqzbma
qLOEoT2WQyYOsM22ncxm7M64qxFPtHHCT/OtfjGCw/hmk7izb7yVNR5IfeDC6WfHvNtX0cKaC+BA
0bv10ygH53v4Efo927DjD3CV86/0RT+RaWzv1XOqLXVyAXXg29gDq1VMqnZElJ/Y2Iu0QuMfMBiQ
C2AvcbgBdri8Jk05Z1O9rDrKS5hGyggHBdK5fQVvvHgnEfFapcxeVs9VyzsaqltK9mbdeFzVhnvk
n/pH5jv9ZByMa/CI+aOzuXKMYmWVHRDErTENgma+pKcJyQMV+YyV50PjWfp2t2LQPY+gg0kKtqsf
q0/D1MEy1iXuPTIXYzEvEJKIDSOge8wh3851CZezL/JXN1D2vuRnNxmqiNqJcLGr+AQvNiXEOFdP
6U4zPvhbSZ7uDk+F/ilfB6Lv1uVLQfDgtdd0Pq4+HkKCpVjRr2tu3/Kl5HLQTzI05zndg/nWeMgN
i8GLXzULMdbM3htXNprvwYeBSOukWq9ZQh0704NFPq2TfbBJeft2+pk1YPRQrsWjeFSHBGaSv5hK
9LqzVgzeXxdcJzbJpX1uh61awWhecvVjMqSJf1QPJAKz2LOfY/7nHlJjDfrl42w+zsr2M9r760S1
Zq3//bxp8l5RKjvBbvgkv+rT/O6SrXN7vgD+XVy7V0VbMrQuw9lgbe4WZT1KqTUAzVlzyE+4BMrK
3xTBFTIaq9Blx7ofq9us9yrzah3svX6uX5PH9Eq23a25AD8U5un5l+8frX0cDyaAjKHY0IWkqXx8
GzHBnm0AP6geg0XXsctuo1H3LHuXN/SzVqx+4pRFicLBUnb9YnxNEzQp/Sy66ehm4kt2CogZKi9B
vVVpzeVF9NfhAzOH+1JfCQijnI53kQBEds8HMTM9n7ItWNUDVMJjhGYzMf11WRRLrT/Qzdwy1V/r
6/gSc+A5Yr9W1+F2aE/h0jE3ytk31uNXkDJUwo0ydYghFa9+dI/mZu6bc3V3uD7LF+dGFWm9hdo7
jsroYfv9Du6V0hVkZDkLVfrnzK7MHTCmY1nG6UZRt07FJjrT3chrSl5zdP2wyIB6l7tmk2FVj+CQ
wMub5ceEW1E1C+7+rTYs7zWazrazAuqqEqic/5Rx7lGTXgqD3YBxr8bCOPeg1kmFWtQXf0fA6azi
iRbcv4K7llJTMNmyxZcF/lQ7dMfiPLxk95IfgcFnK5fk8210pVsyXklYsflNvzFgIEadv1riBJ5l
myH/obnZmpCKyFBwrVWvAEFs6naH4VXFEaOHbxR2u6RNlW8jTX90bazupe7sAnZZZOqaYjuNgbsv
W7KC9KAZ70NvY++xzPCs9aQxQf8l/G8YglulpeNGphhHYnuUb6OYvHwga0AlLOz0lHpi2DH/ss94
T6NOffOruxtUnwRpT56OUmq+9eOeWW+MEcbxCEc7BKNF36or2/KaX+WLweBQDdpsUc5ki3HD/o4t
PpNqAMe1f2ve9AJmYV5bJzVRX3CkgIXkkrK6qvhqWpUY6t78Htr2FY2P5pWZ4y59Yl2OZHPFGwRg
Nya44Zw8Edwxkz3dIAZsOJ+qm+D6bmB8VXjA9H73zy+RASAun8IXc+KO6HTGbumrLwZLydmqd8iR
iXV+bVLvNM2IXkKmmWtTwyzUozxYaaWRreGLaIa66doRvIEhjrqrI2H4/ZLp0gl7YwGQkvdWQn3b
Qyzs979fuU52iwyrWIUISZy6tefdthlTCAEaNmjf881fy090hBQ7+MoaVNSdIL7KTRbX1nCoJNUg
w+ULBNIi34akZ7HqbJTopRz8IyM13LOdMqwIZwvwZiYxAMvxFsYp9Xw0oSrF8o8N3eO1hHk4WuUq
zHDc6hqA4kzXQk48pL7d4GZHVz413nvtqNVkZfbZpw2VbdK3ck1O1UMbqZ2zxqmRJZpkmhfmluiM
btRmJTvqGzmPwE2bj5mDmfVEfJ2LfQFixys2TX+eCDo72+bYHPT80NRVcUBgUxzyMr0i1Mk3Ar4I
P8iaMJIWiKs78lcaVF168oyWPU1dHnl2WkTr1ygb/hJLVxVUkLhxP4yyCBcgvsbxpwn8colmZYLt
K4w3nUH6cYiMGmmf+wMWODkTfsArhy5t7Qc5M9V+XJsO7DObvDWYcaxCQ1tVt3VGwIoVqWLpdpW/
n+DiRb6suFsDj+4m/5D2zJNAnBom62qciM/DKXg479NX8tE/mos8cxdpQA+8ct2C0zpXEWF/OYg8
nex1t4jRyOQp5ueqPAfVcLCRVuzwBPguSojxLpQiX8I0A5PRHrLaZVSEQBUczdNNnyOl0ZnBZ923
1dUx7rKCgWkchtREDDvIIw9AWTcBwxZEQ/IYJsJl7UxGN7BkxgsAe4oxfLW1HldhebY08wsZ/Dhr
NbJOWYe+91AjoA2jbpVbngTRhgNSA/HcqpjihW7pQ0/Bo/gh1DoCkXIr2PhcMEoOu1akN6ew13lQ
E2wmUsRMtfGtu6QrCqBsfTjRQGVLVsek9kz9QtJYjEzE565ipOx9MdMCm1Ac9YOEB9KWFZkfIEd4
SRLIvRBc1U4TONTYqQSReKqV6sOVyqoMYJ5M27zNUC8zsgK2iBzbQQ1m61f0wbOkNR9j2yYricKh
67Qfs5IbzY3LtaO5H2Plz22hNMsSWvAiE+BDVNks/Kf/0ekgZ2aoHLFDXiM7aE6t/6E03Dnwg+J3
KVDgWpmGnTca3jSpvqaV6hNmI/3lPZ6q6CwUBnRuyDFnZ9AnDbutF1lcQT0e3hAAuxu7vKRE5znt
tCwJ3FgMSP5r0z1PyDjmo9F4ZZN8UnEqpaGtC7wCS9AI0dr4CTERLX2jjT6ldqgd+a2mtXuvAvRb
VtivBqXu1r0BXqFlJLcUTrkwfR/IUJ5844xn4skOpGccODejMfB6AzPukML0xWdJhJqt7XUtildB
zobQZPrTCDzl2nMEZC46J7cZQ/Xc7pCw7GwkzVBOI6blA9LJrrCIlG/Cd363p0xINTWLcHFI6dM2
YpfhFXHzQnrCn9qWOZ35pG2ZVWggRZkL4mVBVvv8AwddD3aUbuHWDj/aNrilaCm96fmrsVIyakgp
irrKouXt62UoK6QfJVl6fh5/BG73zUU8zOkHcxh43Rd+cRsFgUlRRhxOr1YUhH07ev7ZmMhjH4OT
Mvp4KTtXLKy65x40BNnSzeKd0aCKi6aAfKHyPa9cTspIWJ6jMEymAiNAQffSGH1DxJ143QVy50d5
/uJOX8ozmB5PB6xpPd2PdIz4PVFmFxisyY9/aRxYaECkEmY/NNImDM1p1E+wfsDSYjKcFRIu96Sv
RPqEMjPRPcAaXivkf2FUHbQVVJa3aeBcbcAkL80O8HDdMEuJw3LB+HKa+1VxzevoUJmhu/Ct6hhI
3vqoZgbslm7plZ9da+GYxfkApMZYjjF+mYCAvoqM0oNBilKHi45uB+MJks6H/ew1S3zRqFbQDWaD
VpwQL5anvrxMhWvtkV4HQFUxL2TGn868sxMwGMeXOkumTDsRaZjeG0snpDi063XaVryKtWovXaRx
O/F88Ov+va18az04hr7GiBIDaxLpLjHGvcoY8PD7ALl3yRqj30wslHYC+cvOd1M2qFPHNoKUxb1Q
3Tes95cUqeNWTIY5m3QjWaZR+BRGQaPUdLka2LbxLJSJUGV7b+Wte3GQb9xLaE0O/+Nq8pvGm4YE
+2Aa3o0ByV8M9oetbIkQDUIwgNclIzp3I7tHHmblbWzeytIhDTvMupUypIAUWjN+KRnchi2UyypP
sGwpYJmbPJ68ajKgc8dE+5bY15aW5i4Vw33rSjAomAruJamuIAQB4kyTMg+zMUEz/QJ6FbBHwQgS
KSWBmBPveafzw3wQurReN1gh1kCKkOjtFzPDaBUoxciqiXm4an6g24Na1LR7bpw5Fur6WmCh060E
qL7g5SEKdkYF9wM95ZKTbhYq+j4gjCGLg3ldoARrJ25hiVLvyESxUQi4aOzQlkVwL+A7KRK3cH6s
/WCb+KGxJcPVnAsNWeNku8ywUmIwOkB7hkJMCTKnl0CG9UaoEWJQxV1MevGtpDGLE3AVQT5+yAqh
vIHGmIR6v14Jl0iuPorRnJewq9rmUnWRtYd9cJCOXDUD/sHU/SHPkEaXgbYLS2umFmSqoyDl+FQd
jkHoXaSCsSpSJ9oDra0CxvlUN4gKeJavPsa7RSF6BAZU6lsEYZz2cbszRCc8SDpMcJV3tyaxvIwB
syVuIej9hx2cxv5QEJydJGKbNmeb1PLQwuJeBCyNwvwzKdvxNdfDce0PYcDtro4I8OzEttSHv81o
CThC0IDejakY9sIWw97tkQJ0Ph91Ipj5qDfQW9ENmRrh1kpbPfSw2qPRN1eZG2ibzHXOSGrHOytH
6EFGi4ED781nyDQOqFf3PpBjTwBa7dlg0JehHporzmJ3rsV1e7TCGpVmqi8rzl/26aLdYTKBeUuA
6BrufrNUyihbtSqZbyMxGcTFr7CqZ2e9Vx60JbbHKfGthIjYKyJR8aBah6Iq5KbL2R7nI63imHMb
imw60NoW4HVR3ZNHGN7lU/kOWzjE4M9CLsoscR7NKFwHEd+KSTWhVNf//vD7a2nioNX6/S+aNfTr
gnOUwyvjbFOtP40lp4OF/G6ls0hfKbI0XmWHqdzV3pPcd++FRgVrVYZ+zuWqVVqouW1a74M2Ecuo
B3vGbsDe4UGydmwP+m2Pnev3OxlmfxF+wRt7WoKGWMJo1bESjdW2LY1ui3RWp8QoYLJ0Xs2FdHcV
0PgAfkjjFq51/H0whf6DvaBZE9n6HXQuTIHaYcErxzXyA+p9nih3HqT9nZrKa8ZmlnesOYlAfA9q
7IAJowTusx60bdptUj2gH0CUg2pWyFfG+2E/Ar8Y6vSIjUfl9syMXoIsuMm0O6dVsQeRID+DzNVp
mPjUkMwYL3UpjCMLoQ/oA8Dmglx7AEpgWZL5TL8GphpjMxGDVaLSd54e8yQykIhK6alRH/xFOfwJ
mCC/GGlwEJXMNnYIcQgMND2+m5knkZGooAfCuiT6pbD5GLINU9d5Iq13ci75nGWMrNqGUYL2QtqC
esUjUa6VkhlmNqZFOXNsUe7AUwKgGRMiR/xp2z4ffr/6/9/qHQrSzijZvOAilAtWEc7ZyUuvAm58
sNvJPyNk8M9uD2ZkKGpjI3K8n45bzPWGGVnwbhjPBjqOW0QFeIEn46hB1cM2s4NMssDqigkUKtnM
DPNpMwJsLPy8hG0Tp9uBODxqKwA8+J2s5Ws0KvUmDN0Muki9p25RtlmuWIs8RTtSu9rDHommHcDU
eQOD6+dO/NsZ8DKbj5hclXjSaurB8RVkOa7+wV3aUBn8GnREoOL6RAUyy5x+67YGggvtCT6Mxcs+
C69OxTg+sGj9c0LSsUa4JvhULmHMQQAjR44APYldNlNutJxAzik1M2PJOjkXlXMMa8BzyRA+xjiy
L2YWATTDsbBV5CJInfg39ckg55onXADZzykasMpYhKkpaxvNAqMEBURVvAAergyvAUqfeVT7V1WF
tqK6xpoY8Rbn0hRswDseK+kTZ9FmJ5tLosGevenK/MoS9a3WQ51c1vy15ZTrugKIjHZwNf2PVtpf
Si2+CFcZFgrNyAaZyLFtsqVZ+QlXtDkzCn4hHdSftIfdHJJAMZlRdlZryB5WNK4oaZpz3oYQ9NLC
/AYSZITGt6817lmg+YKJlaHtL9YgIdqrFQzBuWnJn4V6cwvcnBERLcHKTnQV9VfUIFHp/vUtuTql
N/HGEBXBGaO3oCNHe+ugOE914zD2ZrIaoqgBc6A8giKj2kExdg5kZZ0zpxlOdfspS5HTPWn1E26T
zHMjHT0yzMJ1Pla3oInKIye8xGKdzwsq91eHmJkddDFE0Uqo3118bF2NIkiChTnlhW9tsyBNMXW4
04sFIxvwGZEakXXqoNFdaeru9tQtCKfONnEh5VaUUGgnyrR52FpbYY+4VOQk3wn6he2mOE/MNvPu
ymBW3cbC5JXuoSYX7j62W3U/tuzDJB5CX/3QFYOtrZDi0NLPeiAhoMuqpuVNLjoviL/IS5om29QE
iJ7yyfeot9epHwXnFDTpzp7yHz3yiQx3nywjSzR3J0A+nbdOtEw7cR9KgdsnWTThsM2fjmPkOyOA
CHY4mYLyu6POAe2ERihB2iiAc4aRJCclmifgcn09x0amQHwF3niJBEaLbtwVBonqeYy1M2y2E0/L
LO4Eaa81d7xXEyaKJjcIQwrGbRKpHnYcgrcRgc56Jz4Wdf/CR4C7i116VpD1q3EacTkAt086V5+b
jT5ye8ywl5flJyaUbjGOCnEZJdFXWfQWmydSeZynmxXg+9jQZ6nQBixRb3w+hZ7bjzs5FSbGGAQF
QyjZXBDboTH6FKADulwe1ZSAZB+pEUMaCW+hnPPXPOWU7g+8L65imft0LUSgbHJk2rNKN2mmcvcq
/5O981hyHT237Kt09BwKeDPoCQiC3ieZZoLITJ6E9x5P3wundXWrSmopet4aSFVHcdKQ4G++vffa
NfAEz2t0EJDesJJSMAq1kSt7GoHfQlIV5GbDczNQBz+I8UPyJuAX2EIA0A8LsVZUlw0hVbNXogFw
jfAYwUabJWKZrhWN0pUBkfObQyobIkeRuzZ3s3RzS8tk0teizs0tMRUu0dzlQhOytCqJDbhqNc25
hC+hmIRN20rKdlJQUtpARTXjCKlPTLj1cZfOzTF0Vp2jynhJFIb1zS2nYCYoNJpmJjl2dcpnwje1
VhUc+0az+/1frDcl5UyXoIFuUamkqdAEXeZQwa0hw+8UWsF2ksntywhnXwFzsU6BW6A5edkNSC4n
SJEb/SQ3e7w1lfPbyE05478uAJT/3HD5z57fvzSNKkObiXneDBvwWdGr3yMRNhxM8M6RHvXZnuM0
eqfCwh071QFKK2NowMny1HliMO1YXCpK4e+9fP/Xn8r4c//p//mpKJQDUy7rhsHXxKn8BydymWcq
y5eAZjIcxVUxb9qIRI96i3fioqIijtmvEeVKVHK7gAlaQmQCef+Zz/nwpXqVj+pBOVm3rry8lT7u
Oy3ejIuomQcwF48GGflafhLtgy5syOf0oby1j/HRvDRnw9v4BJK+NG3vByWxWdtNW9xtbo8GS8DB
pudkhhfgnWy5fzQ6amZwqHL3ctE2sgWXiCy6w86++/dvlGRiNP9Dm938mki4xyUVSjt+b/71z68J
XgO5ITHZbqYTeP9+N0dGCK3kpyFn5AqegLgox15Q2Tpa0Cak8YaRzZWRikp2UzOvI+tYZnPSw384
2oc6gdVRLC4l8mGLjGjy+jjmLCxyqYMFjdiohccwPPklH49DzT1mrs2CJnKmoSN2+SHeyDv1GlNY
RufbLroD0xJ/xOIIL2L8zLLEkZwycwx1/2EONgZYY2WZh52IOLMPH+HnVB6Ut/yz7j8jc9NOa4oa
nEhIiXhvY3FFXYI4OeYBuKzNXWiUnfTRcQAF1uWRhrbcg66CSikvvrfErKTc4ofyXWO/+pm/vXhq
Xuqr+aAhpDuNdxex7MEQZK9eYtpweMNr3nBARtVCf7TgUQe7VfJuDSSZU1ghGgdcHhQIJREydrye
OiNztKjNyBFF7zn6ZQi+IX0x0TQzqE3GAisVWieffB/l00IBvdRooQCs7zHnPguNVEQrne7ZR4V2
ip9pEZ+CC7Aae81Kvk4OAUqrd+Qkw+ssvMjXf//4kBH8F4+PgZKgWuQIgP//5fHhHB0LBYP4TTRQ
BDxt9HHcme3dBFD5kenGm8OK+8bL8jk+6mt/JLZ6r++AXl2c/ivuCwHaGhMofsGLpW5oWWtP4VZa
gws39uB04gsMCxS6F4sy5/5Qotsl6HelykgNMqfsxAUmiIW/juY45mOM1ZWyDxAUML2+FO9Tsxg/
FPPaXiS0wgDfJ22inp2d+LqzmnjTURbTeDe9lmiNDStyzCKxaGT506AuDjjOXmYxcaNOIh3bBk4b
x/kmAqdl05HIKCXJ3R6EwSxyHhr92N3lV+FdV0+klKtLfos+xtfoXr4CTDxIpzK+gZI3RtuA2JZT
Bm6BQKi5NHgbEULvqTqEyK4N8qvKvnjrtQ3dQEEM1nDZvupX6wVw1yV+RM22/zG+g2fyNIudh008
vXHk5Cr6jGbZd6sfLPPTacZju22/RP0D9MbUb7R+DR8W4bi4+8p9ThzPgvKSC5DdDFvtrC+j+Uax
fDYI0GDLmgjTjRPJbnHI7tnduwZ3wVtLLEGDseq3oHcMyLzOQJVhTKTgtY1P8y9vvJev8pVfV0LQ
24avvurm6VNcdek7UJbAhKVySXkmtLdMZ45prouNadLEiI+HwY6dvPTCUnrrlXVv16+1/Bkcyl2K
SN+yKn/ML8CY4E6/CDcP3LkKVoAsd4uFEumAAyD2tlbp6FQr1fekVAwSHkN89FGe4LbggC/6yk10
H9CbN+qLRlTPoUhLXAF6YGllDPIY0fxYvlETbaujNQidhdZhCghGps2elRnrIWhpN/1Hj8bf23P/
1Jb7zwEZkjGiQYZHlJA2NWI6f9yWmPkFBkAxXggqXGSrRGTs5AeSxskTfRxDH/5nXeX4/1WewvEn
KEmYYvGhqIEQP3mzt+qleYk6fLyYnHkzpUO8rnqi5LInWosT43uEdaA8bieHpEJ6SBTdUHE/MOhD
kEuIHJ4hb4y4jK5phUli8vr6pcppeYGi4Hhe4v6HX3je/f+7QXXecxRRF1VJMufmD0P8y+mggioC
P9Ii+ar8YKki1nYoNQGrHUqaMWxqakTxLssBc0Y93gyuUA5b4Saxm1pv+bU6j0cd9Vovv5syXAUQ
+HJW3p6Vt7zSvWdr+/oioH/nIhIRI+XgP2ya8r/8+Skl4f1SDEVVKU754xuGp17OEjNtNn5j2MIN
0GSWu5Py0zFHHxdlvC5R/G3B0t30kT/0gOaNR8Qljki2gv17MhbmlgN7BcErFlxyPWj0AwGUf/8y
/6sfk21dIwJmGLqqaHMpyh+OO3JaS0VehtlGM710HWDU0g8+KrAkRDFQuE7bOllwVzxV2akWQ92d
ofk12cvXg0bEZOeL8SW3oocqNtnit0zNnRXWAWwIqpJ8r8dlqTEqqiPUqEhTj//+x7f++WRCo4yq
AHbUFFnkYfzzj+/HZNi1SYObzNhsUXeQLqETA5xeSKwinJAQqgfzIKSZeSCWtEmZFG9//9vvP5cV
gE64FPehr/+0bZVg8s14OFIBADBnwDgVtGsRUMsWpP4O62i5EgmksTnjb9c62dj9/qfCiAz4+sK6
LcJ+gwFJ23v1pO1//xOSFYVkg08VZ97tvDYGCzDoiWtKRD9mRXlAWq5njTnfGbPi7FA3+dEzNcln
NVqcdemE+xIqtVGpBPqZ7JJ4wjuFlF2vlVnX1jZd+gkkuXFEjp9FQcpt0jPG1hykuC+ZeJNDPBMW
J2o7kjlVUdMIhzYPehf3cDbKve3POnuA4J7Myns6a/DyrMbj16bEcFbo21mrr2fV3pz1exEhn7Un
dZpZ278os86vMSadXrpZ/SckQ8bbmj0B4+rfv+vyPy2GkiSzEFo6a6FGtP+v77qg+g0233CjJO90
KJMUWdUmU3yzln4462VNAB6m+xjHuDz2wp504C8saXKHm9ggDqFe5KRMOC8DdGBpJ9KsFhBdxeQY
FbHlan014u4IoDeivk1mdpQiRs+eHHiLOdLyH36Zf3qEOVtzeNYIWpK2VKy/fAL1MqhL32+DjXww
TPT3wBscTsHCROhNsryDD0StjOSSNpt6rmREAlfotVhGsAL2gZKcw3bZZK+drJLjPVaX7s6J4st4
/8dJ7v93lv+H2itJlERY8qzw/9iyHXxw/+PX79zu8TOl8PwQTnn15wDuf/+1v4dwlb+pgPtNXTF0
S1MkWfuvEK4l/03m/1AwkhsogaLCCTrLqyb4X/+TpC3LmynyH0XUuH3xrP9XCFf6m0WaV7PorcIV
auj6/0sId877/mXL1TX+TNREnW3AZOv6yzldwQ/JtAXoKZV7j0IXH5IIvZT+mE549/RjXO6pXRXC
JTEzxj1ECEEqMopTaEEm8obRKpCAjtrZD5s1LjC1gHtNKpHK6WWlPky6ZbpVVS21jmPdakAmSg80
W8gYACq0/pdQvoxAv3a1HX5w2x16V0pe0AgF8Qh+pQIS+CFjLADhfeeemzPD1NyUYIhO1tTWBUBj
dqagOC50Zm7g6B4E2LG7FCM/nrh0IXp5LIYT1Lx1YNldsBzqNTJXn65q2I+YTAiA0ZfZU4dDIaND
YS773AaKH3ZBUXNqC+2IiEaf4JhaGO1WKzYCR9SCAuSPOTT3Tf7H7yjQsm34+tIX9I/mTFyXO/xE
w61uY6xDjKTNXLxT36g128FcZ9EVQEJuOriIFkyTORIHMFXfpZPyLA0bGATFWlK9TChzdGoKC/sV
cB1GOfUDxWQNm0R97S5wPo1sqdxF0Rbe2QKxcx8FdtxrA056EUwgZcz58toQ2OPO6IqHYafvkx87
HGxbLOHkMuFjXGzznr/CwyrRNKDEy/RhocEucJ8va82V+hs1SV1xyrBnW/RtyFtao6OUvDJACkgp
ri4tzfYnGS6CU5l7mUUKSjmlBYwEv7HGGtU6lVac5FX8YiDvy738ClN3FU/LhDkdegwbpJXR3Rdt
Sct1PEfe9NLyoHEBbNca3R3eIcxWTAscXTtU9GN0d605VOI8Azdu1I7iDstJ/GHux59Pi1GDSU/N
SqSmmzS8IOoVxVNcEw95nWL5nQ/B0owOhXrWu1+6uplUlC+zOERK/Sz79Ifp35gqP4mab9mH8LIR
+2R338FrQt8zflR4XErZ0zvfUJJMgrd2ZRQZDh+MSCb2Gjse9R+hEt7HIfiQs/YZGf1z/t+uTr8+
tCh94vT5guT0lYdvdV28KOPg4q4DlDyUL6OJOT1IN8D90dVFJ8XAU8g3p7XahdaAYedS41OBtZAG
nCrDdyNhAg3Dj1I3wlUaSk6v6Ie+pcqrxzGBqQ55eKQ4XfAa+nZyml5B1pS/KCZOuh3cSzss9ybw
o36DlwGptqw3gFvT2CGTJ1fGWsnXarQrZzSGiPJHRzh38YVR29y8DY3OZfNDLUgjT/QjeLuizOau
Zbvq4Ui1x1Y7Gs0tBdg9JsC3d6W/1TInbLZ+ciehfog7zFQH7A4LZCKq5F0OYla418vdZGDKvwmo
8wCqV0W9zaRfuYhfeIkdOatuo8I9gI5h6RJE64ouaqYwRY7V9suPHLCTxfDl+bugOAvWAqVg2wBC
xpuz5pUDpdgYa/LqjqXUqN6fiWQ4TRasK0hlQw6ndFpx9w9b0+6nN6E/Ny3kEsluW4h+VbxsGR1w
vWqMnyz4KIgHC+NDAu3cCTQy7OppK/S1bbf3vnDJIh0JCi5U+UMe1gXO8Untt/lornz612XG1YGe
g5e7D+q6sqpFwuqofZSMKUaYITbw/kYEg30PMW7U1YPqBEGlCPYUjN8yzI380A+Jk+dXo1i7Wr2p
hVd9OJn6S976qES7qQK/Bdl2ggV0a4gFegSwPjzyEtmzKzeJD6WKtbu6OKSUu+7F0uleBxQoKidt
PJNX4z3iUj1tqOppmVGeK4ioUnotpJtcfku0FKfTCe4PsXkWmoq1UZ7AsgspZilQbC0RwzH5ypPu
GXjBF3TPZyiEX1ZZP+c/w0jyI2qnKSgg14hnTWzJB57JkQiJ/tO09TOt4y+OPc+ccC4Myi+E9I43
lm8nKjtlspzI+yohqAwUujbYtuu+Qugi1RCVDmZKbvVr1X8WYbEaexOgfb+YJZR5omeCaR9Gsgzi
tc6MBX5zu+tY61W8TE2sXxDo4DFQAYBlRUfWWgbKPDdRFGAzPXXGzjxPQaXmMZCT1ZAAmGBcG4B+
6rQZviAFbB/jRS9/KJX1oZUq4PxExCEh6FxRAKhc3yojfWKNrPW3kNU395lXwdtTjQUNGXY0pou4
Mx+RBU4AdKEng4JElKTkK4PMKp+FiIJ2C9wF48jah+QDHDv1cK8T/vAHTHPIo97DbaVTDG9cCt+N
NsRG9F329dIjLq7GrHwAhgFjLhhYkf+IbFNEthBEtmyKBHhHKxE5RQ+XXs/mWjeLFvepYo5XEfJv
HsRcwtlGy51cPkhnSdIT0lVW4rfMvltVBQp1hQMgCacmas/Qf274BGxhIIxpJjaloxwUxKUVf5jc
kqT8TQ/YbwrrDZvMEgLDssIkmoHeGTQCPzi90mEdAZiS1QanWSns1Dmbzeh8CuQ1tdxMbLeWVDpZ
SgChoU0xX6FU6gb7HLtWo7eQSeNtMCffecey5LOfPkf6elW2DqkZ3rz+YMsipUvQZzUSzrlsOqPf
bDs894LG9K3KsTEbV3k5jttaMZ1hUwinWDmU0lvakdcBztdRXG+Nr1Sg0DL4LivIY+krXUKgm4Z8
V+bQwRuxC1e9LtMNCLgTiPiujtWLN3TdqqtuEMxIULQ4H0QslWryK+z2YXXPxm6JcuEYXbwzwD1H
YueQXqF/nNULyTugOYAkfMJb6Y34ZfTG0eoXuWRIGHqLccIQf+9J39Zj/ZRK/hYKyNpH2c4DAgUe
FpWEUKDEUjdtWHF5FqVVTfgc8Bw+YhwtdGBedN/atHTWlEGIiIhH0zPIdjLuHkrH1zUX+8LpkIQg
aYOzPbRnq/OxO7FMsqAKRb2wcLgHzG+Mszm86yU6GqIh5HHWvXLjo8vS17EdBfOW0dLmxDiu0Gn5
CXgtxbPMqMQKYOlZxScwhXNsZGsVRsXA1Z1bbLP26YvrKvHkwziBvaU5pP1hXE6IFWZwbjhDlgWw
dDTTCrpDItDD9qVhxxjwIGSYzGehjAxdz6Qf8tIRwfBVD8plgc1cFH5oYr5JU7B0gSXjwE9QPyfu
6XY+qfQ2W8lC9n8NxWzPPev0A4BScEXZXDUksE0xPzNeWGBM4qGnuDHkI47h0Qy/BL54iWWijM+q
JC7cumnsiMfN59YutthhnxKGhOxG0+dvnJxopmui2TESEZF9BT+bMvbY5GG44fgSeKtVIVmNlr8N
GYfxKSl2lZGQXt4kDV+VaCo1WCXAZrRkuX01reAoBiTp8FSEM/pEeVSxfCwzdRV6HWN0Wni8Tj8G
Zg8LZGulFyK1rXkri28803ABWeymG43zUXmhZNbNcdtS7OQqeow4AZGQtzERiRWo/mullm6A3vVl
eFwlJloBR8Vt0+FkyDWOfhFTe73S4ZGgULxLng4p1i/WHZ0xfhl8exYdXKimfAAjmnMr6RB0CzkA
qQD0NyWcVzbaKbT8zRBbH9gUNmGrPfNY2kQlfIPYXIb2h0QRFBx4XNUJye0aIoI48AzWm7I8xrSX
91q6l7KQkBFNagBazmiC58HPNrUWQ8IaTIcynquV/K6t55zniSfVj5k0+8GbgMfrIFgk9Dlu5eNX
0f+C47s1w6MvAhi32KE4fOWRegmUuLRJaSQfeqeesT/YM1FH1pPNGCpHIdKXfcuQovIubmOBF82A
4+bdgRNnaGYrNcBUShZdxYOeddk1woEg9h/Ar69Jli0jWK5BdKEr8pEC6PDOdBsdx5TzoRzFbkRl
p1n6b146rmudPGVHwauhr8vMXBQKrzwANjeUi4UL0Vtv7zFKVDWsjULag8BYi+C2Q7Fwc8WDeDRn
b8JNpT9xvG4lQoCNgksBP7M3siVV6Tai31D19H1fCMcKE1yiJfxGvFO4W2Faxv6HKFinluGuFTIi
NSwnjwOHg/PMGrUNGehiH63G9Ecc23f6wrYpC4LZ/UgiDUq8g6hfv/wkpn0jsrm5LjP2FZ/74Egj
uEidQFi+5l5+ycgFAR5yulK8mk181+r5YiKwJjLLEjTcWBlD5A+8Eza3O9M1jHOndEujT/aUI9EZ
tJqSwJUqOq2oemCLpMqTX2BOeqtL2YTjhz6Bg2XJ5C5rMGRQM+lN6qNKv2UFf3oqo0BMw5Kh+/Jd
6Sh+C7L6wpWv83FC4O+OuYIZQY2Bk2bpEGvD7M4iMe1LXwJrwmxM1fl4pB2+VGoVS2lXaXxismqT
e8oBO8shr9IdbZdXn7y90Kl3sWU1Y490RJML2xQsRFVYwQBeq2GJn4b0QVUvZf2jio8dwSZcSAE3
ghbgan7AtrRs6UIU8hNTiGXovYnFE9TSSZ112OSax+oyLRACfMTcjoOQKmKneU6Vt+tjeVtR8yh0
7XYKOspk+MIzczpvToIZsAoZ5FGRz7kayqh1k5gtYwkGNflCY1hOkj2NnKS1ZyxD9pvgRWTbsm+X
ufmWV19BhgCM8msqFe7sF8wbzIUfpf4eALaRCP+rEgRWuj+Kt4zJRC6Im5pVVIXlIaLQY0zjhMue
1VwqbpXTmd81Cum2zB18XZPMLih02zZp7DE2gOQQ6tkVLgOELHPZXHIootqbnnM3ER+NudG5akbe
PYr32H5NylrYRDSiyB6X6WjGKoRMYgF1KnVlB/h4d9qY7mtzlatXW+zoltyn0yqkLxBfc1m7JbXW
Bi+bqsJFBEaUf00m6XmFQ9OZFZtv2M94cB4DI/y0hBf4muzgzAwQhEPA8xdNHOzgRc/OdX3uh72E
lYqOE1FdDViDeDtwzolEk5H7hJqneW7B014MLIPpeNCsTSpx3sw+1OklBcYjn0cpdEkV2WN7TcVs
1lNHH0S6tIjCF72B4iKxZTKkeeKTtz/S7NVXLrwQJe67yngAFcQC4VAvV1fmljfDM3eW+TFqsiP1
GrhiZZVMxkmSJwcq0aqSf0XEEsfgzSzvQS64IjFzuo9tXNKLPMWQ29MuUX5BFeLH1FGsYuA7xKZt
Ew4ndSO2koJZCeALt9UOrxGfuVvebeiaxrbBfIEQiCuDyIbgvNatdOsVZ4lpC7uC6hMk+RipC5+p
EYGwrVnP4WfZUsf7QBITmhPpGkiqGWgNkzSV6S3VaO6QDRdSHe2s5iFiK+7vEFkI7NQHPQ4uRGd2
Fgu7UjlSXLNuXgcF7MNIAl2LjhZkExyZKQgay/ouQsHmnhoCQujeKXazR82R6V6xw2SV1NAaMFfX
7RcWNS6SGMujT6ME8yY4WS6x1PkXT0jJXjjSkzjtkv7Aj5ecAiQo457+VWgHy9/T0rrQY87ulrJp
Jij0V9H8MTE2JBW5FP6cjW9JHaJqYDGR6bfF/D4RDy2FBaVKuvbeqea+mt/GtF762DYCnh71JcYU
BwFjMVnxlz+9TGsx99ycI4aGaaNj/Bc+INcvxOCZK7jLl0yTVFeF7AVvhIdLB+byoSvmJuOqPKa6
I2hUSvEB05B6Hd/Y6vFpDDeD+VUD4tLHcKmYxYpRuDQaswXARn7lQDnqR/Y1mWGjDsIEsnIKq4P9
G1g8hyT9JopUsWiijX+CWR9XgjE8erglSwM2E0co6mCZ7StCu65gr9MWA/e7X9fiG7bBhRZky0L8
jgkodEHPXRCtGPq1YbGbJ3fDFJ7hQE8t9ZgNtowc0JwWXwtAyC3XAZW712SS2GFtkqRvVQN0YyiL
OvyJkzPaD63rdl+eR/mFbtOQpJ3OrU5nVSNRq7rsW/uAtjY+UCBdvcFzjZsnF1cZgonXILmAQht0
vKIk1s0Mf0e6G8Q3M6SaTN2kLKn6zKcOOOvp9B5KCP8kqzn9fWu9akvGXiQfxNw2xQGjKAqa9yqM
f6Xyhg+FhovQ39YQ++SaTwRDUg2Wu4awTA6ttwJqvBq7MnS2zzMO+N93ztB7VSXP9aUPSI4LC97Z
txXDImm/ueIxSFS/SbY24TNMXozkqnuvgn4NqhMOlYVqigxrdz49A/DGTsHwM7ObC+SneHwv/Vsb
7iq45IIFGe2WCV8qw+lg/FU08KaD9DTFhpMZnDflfomJG0L7ayK8xIbLrpQ0rPGO6D2kktJqmMLz
tErFyugURIaArQJSfsEez16MczZeBQHDL2o4Skl1wEk4Jb2lNOHkuiP2mIPrNya3gn7SQK80yQvM
8IJh7FjTTp67ssD3xVPkrXvGnIaOsopHqTvITG/qHe3Xk/oDu85mjCtPCn5aQl0leiXpNrn56NSH
LG2r6mNAumtXIYost4i6P5VAyvMTw7xI++yyt5GgenlMsD/5HkEWAp35jrl1zax6YI0P4k8+VWoy
vvY+GwpBfe6kw/BLFwJ+91k7zGHfXSkaXEwsI0r75km07HAnoqGF22dYl1ANdsRxGGhP72oKGddf
qXB1tW41BUeB05kMW75UWsZYg60jTuoHXTtLeBFwx1HkQSDvUFK4Mz7N+jni0/HVfHnI6o0zlJtS
wYwItT7gTlC5VTu/3D/5QCUqtxj5S1YKO5hetQJgGPM7rqmewLIMci2kK9tikm9yGwWtnY03Ae21
GtUrXCCyCr26ZVsfzHIzBgTCI2Aa+o8mf5Mjh9MJI8EfF733EPXXMTMwmWMtf6YDo9SePRs7eMl6
7k+kXnWfRMguK9a5sOYkLY9nSn+ZfnbpBXBx2bjS5Eb1xktXce9AP3RKaTtVG6rYx8EpyF2W20T/
iKc3CDUWYE6uz1Ae8mENTA6lQc0ZKu7JnXGpjRWIZ59pQGmUY+XvDbPMkeQeCzSn6dFkGTCOEi+4
JR4ZfkrRd8jnLvezpTGsLNqRKdPBT22q2zj/FcD3KHAvDbJNhswWOB6V42djPH1G21os4n6nvk5S
l25vHs3SLVC6KaeWOIIy4gSgQH2ptlYREqgWjOkoEFxXs9ywvCrWhVZzrWNDpPF0y3F20Y4rIjcj
vrm449u6MVFWNAqBX7EkQsBrpG5MlWno8KBmcI7hBleKuRLzAx5lUL9o81NI7B2wXCJ/sUjDSI4n
9AvxV6leWoQTM97lhsT8DCQTLM2O22mHIegwqXff2yeU9kWEknfU1PfxtnqTFVoljyS03XkKPTh1
Nr6Q3oewVHN1NB8tnZLD0lA3hvG0sEB5KxW3oLrn2afQD4q0a8TX3npjldGe3BGYlDBrWNFNxWGj
E3Y++fqS0/TejFheHRuwQahcaDdgTIptGVf1tWbMrC1VlSaUK9fehkmFZHJHcXvxMiH2VHyKXKgv
kcl8mRoBiKtOj4CU02on7C3ejnAvDHQ8E4Ik4X4QilOt3zh8GqQ8PYxdCxordZnH/tT3l5rX0by3
0dakQ7QCz3CNpF0MF2tXZG45rlp408YuZAgPptIgRHjCn46LRFGvRUsL2jZptsq+NfdNvaItDfD1
aLgUFyXibb5GhdJJDA7mPGCnpiGmUs2dT+kNfbkiPURrNk9HwoqgEdhgXK9HjimCpnL5hIb+peB+
rzlKe8YtEGbLyfgUp4O4EO/psOVEiVmPQzZX2IGMrs0xKR+3LRvLB9UWNOgxN4q8hda6hroK5Lsf
7UDTqNXSYipKHzvCF+uWwSqwMO76N227ZGO4Ypu/xJ/8Ov4yn8pR3hS4+H+p8kr3F+zdhDfoKMSM
7igaFESm+DYPJVM/t/xobtXZ+M6CpQJTHdydP/9Q/b3hm/DEU8DBsJJ1Febtqxw5WQ0/nzkScqir
CNjWHWpUrOTitadMoPZiYYAdAS90mS7aQd7kh5wBMNwAYo12d25/deoaVnbOguAzmXIwLODD2BX9
Y4kotfNDbodgPJmNHsJ7/YskOg/El3BlYd71YIsCdS0/PerJvCX9ZAW8ARinfLDolAbzY0BywZ9u
k7oVgdTazJKgnGBDwq48Ut3AB32wi/eRY060MWeT3zqNXWISSev6SIdcn026rRw2lxFVcIEFU3lF
k6kVt5EXXbPIk2WpO168m1tzoiXIVsZ7XKTtaqi+SJA3eMfOqSG/dmVMIWPwGOfrrpAWq1RkClv5
8mqIgF+Z0TvsgGrB1KlVPGnRT9wsMi26djWmC1EEdxJNJ7Gx3jJlzYHEzAmqXv3ZWvKpjitO10OA
8te6cQsm1k7y5dhswnApkBoSeD7orAKP7tAPGRA8pT5NZnvxGDUOZzmbtiVoyhjvSkZavPvlsTV6
NF2P8ZdViUtFuw6M9WQE7cFUj64HXNI/ZBh5PdNh7sDHOi93zPfrLlm1ITp2kTl1XEHX+YFhQi8z
N5mSsiWhhWx5TxHNm6Lhem7YEf51jXOHD2ND50HzuQ/r2GYatGKGNSbvp+UmeHj98VOiXqJjsAk7
X4heahRFhbl1z9En8lgeQkR3gRZwPhG2M0p87Jr7IH1RrjLs8uC1nayaiARDle/JeAqtvigyeuze
TrrmO3FOHvMH8Jg9Qa7HKaMvMsbFlTnxtbq9VCtvhfgOJ4CEVc7ZZeEqlHTUW3m4ZgFNl/W+5h4t
6e9Dr7Glfea1O4uMldS6G3egq2PifkAonCOwrxk8zg/OIjJVrHjcBizczb7zlnHh0uHOrZvGv+zc
7DFTWmvtTBGg+sqhdTjxuydP7hzlRZlfPdKTDnNthvgnQyehC2hx2fpOka1bAaYhP+qqz1Z4Dd74
9vS/ka5lTkGrGj9jU4+MKtfZlVTt+EbWD62RytUCau7o5vUa7iMsfJJ4mrrio8hrAeWWZ8th/e+e
7KiYHSLyCd6yUlg7ZutrBktQpQh5lag/1rjr+p7ijQeSlC4MNlKjoGzmWWAJK2KJCu35zlS58sD8
y8k8x+zmz7/UuSk8oYKwyUbjt+WM/c7W63AzHSXqQxlBMmlxBOq3qKPXdvm0nriZKcKnSi+RSjrd
orvWycPdeNJZaVUniBmnObyuLUKm5XbFNlLOtbRBF81TNq5Vyp2nsD49+c1YafIlIkZAu8sbi2ov
QAfk720YbE3kmTjbEWUhpA8He5i//SJozmO+b8FGwI0nbUcvLI17YXyk45TTp/cgNAudu1gO0arO
t3rmJCDzxnuZvvYcWtuDqQauwWWdJvZHX+o/lu70uIXpk4+5Ft7Co2DCCuMq10s+E9587Qq0Lsko
kBlJorDZmwzeUhinifnikjRDjmMEIHQiCM2VhxUg5FWEN09s3GOwYbYHn5XEKhyTrIlYfYIy0YjF
cSAzrKsnYnnmgzd8G2QXzP7LrdU3yNykhvctRxcLxhLDRYYiWJhvVUPG4GPQHtXwbEvVJpe4YPQL
ssVAtwIuWFbzkMlWaCCLKo7ZDED0m9tpSxG68UIwpOpUyJpyTDLqgdmt88ioD4lkPgrakMUukW6j
ye07KLvJ7QZqS7EF7TorLr9UsdJYxjnnWCZxn0RfphaX1CBgPl6YzY7iEE4peg83QJjSrc+EFa1G
6rd4DUEwCWRZFENCSlNlx5N47IiCDQfJ2qhjL19x+YXc0L2TYk7oIt1WYsQqu3Bbp3Pk90sIsy+l
On4rHvu0HGLPUYbsqMciOfZKS90gCFBRKUn3f6SOwaIZwcDOfLaZDn/MrE8UM8G+nVn2Y3/RZ7a9
r0K5L8HdTzP3XpEh4JszC98iVbkvZz7+73+ihSTcNMDzMyD6tDFNr8LM1RdzCPsYkzfWzNw3O+j7
7W8O/0zkpzGawJUJpV+aef2DWnQUZvf/m70z2Y0c6bL0u9SeBdI4L3rj8yi5xpBiQ2jkPJmRNJJP
Xx/zL6AKBRQave9FxiYzpZDL3Wj33HO+cwcFlC43njnnxsH2TJpoPNZ9co7qdDy1UAfoVp+AAxfH
bpqSzTQomgJ8WEKDxoLZqvLOxQfJHfdoUcG2DVohzvHMLrfT03ufm/NdrWz/pTOm51SROrAE4BJj
sNRGM4Bs2jfg0unV72gFhaaUnvLb6AlEqCVdBRyju9gErrwleVUtGSy66LgzL7msmYCWtyS12iWz
1S/pLXvJcSUEumDugxn5J+O1pL1swYKWCNg/f7hLImwoPWq+Op9btlvbG5A3EBCnc2tJ/0w+MJHq
QVZAJULFpaz9gylV7nkyZsmrV8dgVTXP7L5Rz/zf43pyGYUB5QFoPWkhT9CanEMxcwWexnnx7Og7
d0IEDVjSTKNKIbXoZ7u03X1ZVj+uw9KLlDniUKQ4vQ2BXu8Ee6XD36Hjh6wEb82GSD/Xfrlz2oQ7
40/fRzTgOcbfIc8ITNslbVyIyPiiKufoGWLtFeItSYvuaHMs0QPznFrZM/jofUZ/eqn9ap8XbAKM
Pg8IAnsU+5TmyVQUvKU+LAM7Z63VTj0XYb+/GH0xXGrkOMf79fr4OmDPMK2YhickwjYydvbc8ywh
XB5Y6S8RR+7FiJTCREKz2xxuqDVd3LA/J1Vw0+XAo7rxki1Oc7hYat+J8KFF1GhLHrhhygBXd+kr
qJ195XHJErPX7ch30UrPbD3a8kqtAZ6H2dkHiOjr5Wy1qBOjm2bZsvC8rQrSCFzCEUd2oL5ggJgP
EXi8Xo4X8Eh70+MmjyfiBVI2MDNxjaYMM5XFsErDLRW7yYVd1EEEBQgtLH9sKXCYzYhZgnUKlWhz
cNH6zm6i4QyO8kBC4JD31rNKQ+4m/giyHptamgY7x3W+JZdnM3QOpsCZ74Dk0aqtsAxGK98vGTNW
jp/dOYuSQMIJM1X+NFCcu3Kz28Q3k2HyHql6WWZDFOzaP+B4/oLBI/NwTiNkAkfyljIVb+WIXGSr
IIHN+Sv85n06V3/bxieaFeysCvHDpcXJG+Uz2NlwBcUeKrv95S3dA3SGvrRLIfKQnFGBuMTk+Sun
7bO0qEvrGlRZOHys61FWK/9mEr5bZz6bSqr+dG08tSaldD7GPIDVlDPLhgZr+6ZtIFXogY9BUL3J
JdeIHF051MIpNP7ZTS+DCYmijrpxyyLdEzgaojbz1iocnonD/iFz/eVF4w+eNVa54TKfSPR1pwGa
sZTjlRNr97bZ5vSfXqYGYd0nul5r4jqdsjcZLb9N0w+HWXsvKX5W0FdRuM5ty1mNMayskC0B60yc
Jy3Il6b8qkoajEymorknKW+heCcsXjw909GUVkvbwqGV822O0ftt73lwCnK3xvtoMWLIUWMOwZxm
usOxqXnDUmAD68JOIark33OOs2WSMHAS+Zxzcm7kXIGnCMVdVlATOIm3On4BXgha+6UWWFyWV9qb
05u2QsqK3a/Eqn8ch98hVeT7sWSPkgxvmXLkCQQp4ZwyT9H+66sREJMmt3gwq5GwMy+aYulD6khJ
PC2hw569hjLAG5sjHOxwWKh3r54hfBW5h2mxS9cppau7VrDkjtviMxixU5rOpyOMy+BmJwshCUMd
iWEj3lkcBpSFTJhVB4fpqffGVVFlXyou0EPt+W3Ib5PLbzYNFA1zZov4OhpATewzn8MGBVZ++Q1d
D8MQb30l1wIp0YvqN9cbaLVTF6uxwc/VGj3Yr6+OGR1Dxb2MXI9Dtlui6NMO4FkMKn4BGYUcG3Qc
JtLuOpMdyJvA3TU9Sa15KFZFxrbYzAOw9al/pd/qKaOFb+U4DSeaWR84GNVZQIE2lbdu+6g7Y2I4
zhUvrz+7cPeDamf7zb0sgnPqMkMFXnvEqlCjH6fA1RGe2gBkbc4ir2I7afPbokib1XMffdoQqjex
YEtPqzn6yWQfLfE2kFwLsyQ9xrH4aDkxQmIJcYo9pQ76HUg45Mp2QlHwz5gpvFXfZi9lMu0S/YpM
V+0iS3a7pPTv8CW80/h35wXtxY37HyHFQ4oOSEdtf7NT274jj8+yVbp73JT4PYpsn8RgsVJpcVqp
Zx5Q3KeY6iOegaKht93ycTjwc2Qw5NjGVpgkZwzPNOmuw6D6XnaTvLSHXDzb2HqWCS5gD+kMwYbq
HG89sfzF9Gl9ul+LNzS09DcLoN/F7dkcWZF+mUn/yAUKOol3yyO9sa0eBVuPn3RgOBWOUdP236MB
o0xsdN+0W68n9coD5wf6xRHaK608FT4RsqfOYnSJoVvddSrGn4fSRV1SFlyUi+Dn1hygKEmuHPeN
W24Wg13thbwqq4b7L2+6ZJ6Ls03DwBojiYn0R+SA9V7o77vWPBg1dlTQoWlHTnKpAV+ce/+Y8JhJ
K6u4z6jvYwwSZ196Byqpf/1RfWuVf4W3wuTrZCmtPEtN7vKN+WcMeCojudTA9/JFSBjzT8+gx3j0
3d++Hb5b0Ku9ifOUrxXytbI0fh64Qv7zjdrReW+mPbn6X2XzKg2N9zsXPP3z+iXohu9//qMhTO4n
2lgXu+7yLRdjIe4u2rydbzy1KEX6PQ6m+9nLWYU1wbYFCTVY57HCyhrYCjLe4obSuDO5yHMSYswp
cqCqtaKJOwA3rZR/pgMDs6uJBywTzhtgJ6QYr70PR+s8z2wLZUHZRs67a5/9xOye2m1Nb0QE4eKu
qdTLvy0Bg/8fx/i/xTE8i5Z1xyRI87/nMdZJ8tF1qYo/ZPLfW9Gs//qf/5XKCAhYmKbDNi2w/SA0
PYJ6+kd1/+ffAvPfxb9SOSaeK2hX/Jv/SmVYpsAdTggJd4Fn8Xf5z1SG5f+77+C2DDzHItDj+/b/
SypD+DapkP8WhPQdj4iTI2hGC0Ro8w3/R9jJjLIh558RZ7vLtsYtsC3SwQUyjkfY0Ndv7STtzeRa
9TG5WXJy78ek6neJP8RnQ8hHK4PTWSRW9sJZ+yATbV8nkdg3x0B3VbK567U+VaoL7ikHqS/jWO8a
AYoiE020yzXjeai46MwWXzKhoK2pPguTZtnUgUqpCsEIE2zt1lCXXNtcgBy6B93sNUHfNLyPaOZ4
jHtEeHlLjAxWJpI0xlKAPZyf5i/IQMrV/eBFRgFmzwabhO8SCUiXNX2/XMRmftEwDal3pDfJe/Dd
ISJfwYkeRfY7aRBqgP/2Y3RpC+ePU8TF3spUsqmqK9detmwTRb/mcsOsWUFVNgedgM6SqOESWLDl
A7WT6TyuVH4UUzLTeFQNZw1bQuCvN0POOdJ0zzy1fsaM6x2n8Fok3YvFVvSgMI+2MQtT3bz4TXps
VGHvfbx3sAxRgAfyIGmG+IqSRhTXzz+KrGXZOrJ9EaU4uxeKWjA0eP90NHUQcAGfUoX8m5EdIiiz
KarkR/i92A72LNduTGWSHngl3d54ChTWl6IKzjTvrHMYthcUBtBw5GOce4xZ+Yo2KOzp6UbMyF6m
ZFUt6wISuRBEeppdZ9f+PrZ91K7QoYcgL1e9U/hbkTPYTDj6bJc3GgW9oOvceRVXgjJ6D6deWCwM
R9KDCrEjidBICUj+lRLdJc8/TAH9cVCoRY3Z7+H84fT4DTMKLRRxGgclpaLzBZFkPGadi600T996
rNa0l5DY8JOKBu4wZDwehMJ0PGTbsa249pYeA159LJLQPI0i2XRWVFwdFgv8lsebqaoKwzhUUcts
uq1IfLTFevjk8/GMMfvo2qZ8aeEAcG1MscjH/i23QptVYYGniihd2/xVvOIJ4/XaZ4H9oeKHNm2f
RxiQFBM/eyyoP0WNRuKi+pot/RSR8yhjtoV2Zot9Z/f5mXv+ZxuZycpI7OkYRTM+XAcMwDB35Sbl
8gGriyuNbxt6C+1Cn4spfaBdgzd57CcPagb32lQUpNpRPB/KOW9OxkTFW+ET1gQFqtHTLEBdvNSD
qF4rXGk+I0oSsowyu2aLleOaZ4eiKr5ABQvcPfQ6eDrAh4aoqGP520vNhSm8hLxCKwn6Eg9mCUcc
t1Ru6m3lYXbmEhMDCiQFgc2uEe1yRT541v0YFIfewtxNwKmSLN0pPIIZBBS+ATLv1+mpLlJ9dniD
dkGa8z289yKX7Gz9ClxgaIPiKVIwhkA17IjCg773wxNNHTdz4vt7PvH6OW3ehoRsBU32b0HNc9bv
5uKvKzR2Qsfc50g/fAdzBCwaPoXVW+khuNpJ9mwzGax8b84Oph9h/hEjxrnuojgYfOZlmA1yH9Al
VrOtwS6x0xO2Br+EMdeH5aWktWPO7fss1QY4qLBbdYa/b5CW8P6zwgA2y/WOPo6xlq9zll0r75hy
PR8RrXAW+cneIPmVDBofGuKNlVL6hN/83nDM+JIU1DalTtEcmggrT4SAEurHcorKneI3F/o9LFGo
udLYj6H7BWA3vu+NArHbQcmXpAYgnJ0TZ5wPS82jTSXvJgn8BGNgqY91ET/WyhXnYOyfyAhV6CZ3
jd+ecuZtUPKsy+KMqqbRQTQw5qhDf9f0dDhfRFOOgem+ZF34PjXAf7uEkmH0xKJAukT5qYB1fts9
lsTEZ+kUMJVgSMbvDwEvW+q0dFj4mxnVwO1APGkMN2NItj6Vt4z+rE3ttTRasGhpwuIr6MUjFYJ/
5TB8izG/ttfGzb/6uGPHoghNtMmbaZ/qmYs76Sl2oiHlhSJj1Uh3CxYQzqxz0OhrZcfFuRssfvKs
M9e9NatN1vNrIIMfrAtkLPjQAqJU9KqGEuGKCjwaKamLCunKduL01HvEqToVfQ/e/KNHDQIQm0Bs
Agzu65EQNC12MNwAPaLFrgfPkhtbA8CgNIZAGq2QrKVn/dslNDxaxWtuiUebFx8NC+kKwQm/gv6k
drqmBAEMdz/1RzrH11EeG1zNI5Qdc+Kh4AUvcFDtrVfOPAiYDBS1B5bVvxphdxA5fgVUjVXwLx03
z9hDeM9li1UrCsazb7Thxsdmx3Igfojh2pPjwdpFWWqzrZLUudIseDVphDxEg+seqZlnfcrCL3TH
79zGceQQw2ua2nm1cJAiko/xu0ObKH3hFS1STl08Su3VK0mf1bku4ArjMfsBD30OJuQ/EdkQEo3u
JFPHZmtLjaMmHdV06XSI2WftwxBzRGFjX3XBue5nn9UyGjebnpriq+UPq42cO5tf/1S9RSqAmqn6
7TDwpDdynhW+aKPDYHm0XiHXYuBl6BwEUkNVBVvLrQqiaNVWDwUdAS3KR0ta8ECapd1YbqFelVda
uwx9aFfXnnPwZNtvY9v8TCareh6TnwZM98qVtXfnjiYDa4GRwQooEYprRbdAEO0gT+Vno6jMS+Wb
mnJW3dPgjRzvT+4BsEa3A8Qoz5QHMcyFmJJi+2eYHVrJyL1lPfxks7Y4nZA60KTCfQamNbTS+c6X
963V9WetMNRmYXbiMbfG+HeraCDbQQ/+LOX7ZM4l3kVW9CK/ejK+V33rHqqh02SHGNYDpqe5AEA/
q/jRjF2wgIbBxFZ616X56+a6xbu9MFrbpNibWdsTRdIBfaZhsI3z4Ul4oXEPl34irzVvLN5Xa8ME
SyVy85ukJ+aJQ708/JCPjFVgWfKtwI4cE4k4U59EY0gWv+EQlxtUhU1EW8cm91k1tQktYdphSVf3
U0sqH6Woy4hf8Nsxzmrq8n0f1dbWMNuL3+dyI6g+Xw/hNJ/DxPxU1dzvHbwyQPcpQ/Epes9MZsNQ
+MZdbqOxGUF1mpoyvne8i1Si2qbwjSDmQQIydUxwJN7BrhZbKM/jaoqYyvntArr9zEzj0hX9A8UG
jxUNd0WcXcvAf3XJFsXyMyczlTrTgcXie5l5b1yTgOrEJsQf8NlDh2nkJ80tcwtL89m2yLlpwJ3r
tId9NdvE3YgGBzfhTFtHLWYIDagu8wh7hE5p3QBocfkb4ksJ/ZMipfGpnbnstTqCuxQFj3LI6sem
F+pUYWVbmQCxMVo4ziY38vgZ/DJZEf1CjOXv7MPFjJwouYUifPdM++BnVvkQzILCzQiwlqD6gHVN
zkcX8/gWOk1/CI2UxHIVBNtkiJ4GN/VuPMBPdmjd1docngcqVTX3RFYjZn+fhT3VHgrKvj9gGkrb
QO2Dsm/uxpDXG185q2NZGbeuLj5jdn+QTYpLhPnxisqorozR3bU25m/yDSHN4saG6uf2oSQVvy1G
pA5umLjPORofY9t119Sajq8Rn4hVBYP7hJ3kBbP3c9EM/aYnIyDq6VF49h34WM5HZm5Isuon4PXe
CHdadrekkeNGYETLJPd2f9MbBO+Gt3LEMjRzYTAM7pKN4VzSgX7Oygpfwiogd1cSyY0bWk7njnCi
+V4Ojd5M1D+iRhOVlKb7KoLhaUZUyir8sEnCAnU0o5uZmne6a16icCJZRrHGiAadsyY16Twu44pt
nNQCl+fItb3guVJxjUbFL+5iv/4IwVLzUPrxs05u+wFjSeKNNDaxI5vLGIcGeG8ZX0Wqf+mEb9ej
378W5XgJAmxfkgEpdx3qwyqQY8A/MXoQ0mmbkPgJTr5hxlgfWBAWPSsADo61wJ6yN8NQ6e01dNMY
8znlLi2rtZWtBtqQRgsMf9PgT1V4OJOUOqQwmI49mKRISWfFXEHr2xzc4cDj+EpWVWIRQ8NfJLzh
aqbqqpYHJpSla4jDf9vZXHZjxgn08LcuggsT40WZOs3/CQg8bctHu8PTperoLUfO8mPvkk7lc26N
p8LPn4Wtn7j5gSxpU+qZxc7A6DCG3NTyUV9cr//bRTbXg4VSxfsfYlS2NoRRIZ+HUD0NHCI6Th+c
FhimRfLnoEd0Vy7wnCXz4LGpz01O+U0TBP0lHUNYyX73DPQDp4dF7cguS9GRiJOXu4DD/eQ1qr0v
JWOqY0TDuoJOiXOrj9mCm5pXR3DitPSzlN7Z7FKMjBlIuKrwh2tNDaWPmTmrVUwgoir2lPlwIYi9
4b6kx6ZdOmV7Z9Y3nZVEf9RvCRnmXMUh0Hp+xa6RBoiEVvPoLn9IMX7WNuo4hYJozUOMkbBPvD+0
/R4kyxEcZ95zK8CxFmF2n+V8inkHDpcK5ishdffiDBNhz4zooSitccd2gbOrievDOJIuZpd7LYbR
2IHlru7rwT1bXflpA8997dFklXVFpKDIecTXNA/usyTWQ9XEX+2L11FRTjUyU+T19Jq5yUcjmm04
Ux86JM5bFJUBbVP+QVklgccxe8tiD/NlF2IEmPurBoVxCUhiB+58msfuLorLaB/oYd9lRUr6pgIo
H7D3oPyAHmAuzU6r7/K8x3TTa3WonJEUjWa6dSw50OBhH6N8WHpmXQT+1jVx4DPvE2UUdBCSZ4sb
ejhFSQVZkDDuMBxSkTZN8AHc8h3vLwtzI3mDmepd2qpEISc/ogsrPyqzltvCUNnJYCG3YsPgbS02
KrsmyTFbmY0B9aE5CZ4gr65LlDzXPh1TEteIEFQyG+O0KajiPGWMuKpiooJVygQeCYmHUZ6yCOmi
nakwEcmMT9PGNjkW7BlCYp7GP+DO7L2aPHwjljFw9Pl3QezQn41ffWdl+CV02o1Xo8Vc3GAzulNk
sgJ7OGdzU1/oJNfXLLahoeNpM8CbXWqynVs2OLS0a9ndE+7UcN+Nq0UpHZYlVvxzFTwVsNS3Udpn
u8ZPPlI3dm9VzH5B01PwR3oGHhSu9/s8tCn/njSFXxZzLurZR8MFHgM81e64DfqjO2N5ksz8+8hr
6RslKUT22k7P1DqtOtOdcAahLDeaQYOa1nsTcj+2dC4LnaBMV9R0nXRedpVdepIjZSSg1d+9sNrH
vFmSHJv3PDvu3pjnajPVOL1kKdtTahbFMRjcD23azWVk7b12TfIblZ90Rzz8XuyEL2mCQduJcMG6
HTNxpolF9gsA2jCq9m8xaLCWc3UU7Di3sk6+S13QiRwr3pzYacOtLGcXP+iXlbUESbKUyq1ZYaxD
yuSDjjFLzzg58alXA6mDbIIowIrbIXbOhJ+wWl8Wwv7em8rhRU/UwcW7MUfCYGqRK9YMijPxvkk5
fHQTOrs4MmYerHStZqFxLafMuowES07SiS/ZuEh73TTSeMkrSZboJxiZS6jgwBjme/dxR6CkLLmU
pjon40ywnvEpsM6i1lvPy7GP2F65m1uGTLsmbAQFqaRUJH0s0BegUIDNt3IqdaoGWgLEjk1lOmpT
utHA7TQxuS7Y5HCtVG7LiYKMxJEsC2uGtLTzXst8sg8s3sn1JRgT3KwKLxJpJo4KgzKjQu8dx3s2
bbd88vlMi4ytyzA9AVpHi5j99JwEDxafauopEPiMkJukLSu4pMUpKhqIjymqkYI8sfGy9lHioDkl
AMwOKtB/OzF2567X+Mvzha6xeJ260npN2bn4uO0KNi5LyLVLfKYzQitzmz93Ve7e2flIgIzD/0Ks
OMCDzjkdZxdBT8sFvLTGE83uCntC7lYICVHQXh3CU6XvtE89FtfccOOHyVlGOPE0mHAs8T68xR3l
tYXNo2qa8zvPiTAoW0y6o4wX/KP6MZafqBkuyjIfM7/w9rOnegCsPZkYjTEWpsyYVtzchpL4j0zk
unFNqOUCTFeWG90tCIODr20MXSXLZO5E09EJEi7IEs9CX0r+WzwQlzTTt8yAE+pHwB7nUD/pqBa7
jgRNpdpdFfnQHqbEQRNlwZPzeum4fKJ3+yPKfSoLo/FTUGvQ1Zjx+/E8u9nffj62Y/hV022zNevh
ZxzY1tfjmB0N2VGCXQRs5nYm7L2tLESySiOHHxk7fpq+zb1xc6ra3EhfEUzpuxGLTXZ2Kv0wZTx2
hcQf1rH55X7dP/p5FxBRQr3InJRYKhbQkmNgaMz18pdP7WnT6OZpFuopTrJTEcNPGQzzw2KA5i0Z
P3VleRFGE6xnm6ze4LG9lMb30Df91kPGghBd7Ae4bZ28d0cWnh2QAdXRcltX3SFJ1B6aQqPYH7kx
hgBd7fBnEasn7zgn+SXL4TnXhJeSwd1L32cTbwa4D9T36HHtDQdILWmReBtLWLvUa02kbXp+Gzbn
oTVv3XD4nBOzPJV//ca4+VQ9ARyn6Ybd5oZRyMTsKnamtFnOY+NzGfRQPbx3FY8QjSyT+B88uLr3
6m3o0XAXhDfrD7VW5SWbiDyZtX00FOW6uVvc906Ev9BeF/130nw1IcErL57vcuO397jaeEQix4zr
uy1ioM3+n7TVxjnzKAC1K3fDt/6Ya0YPdD/ErTY59w54pdawjK2aB+vqUJpBOdN3mhXqljWdXuUN
yjszbrulcIVq9HhIHnKMMBSK00rDFHKmJ4bwnTLURtGAdMJyvlSWx0dRMCFTkR6VTKlDkoGJZzGK
rotV24WMFv5x26I5UyZgMhc3f6OMSIbwMUOyafmmBtneyoE2dhkO+0DZD+Ng83HlatYjregUs4Ju
MGg6KC6tkzMjB1g304nMs+9i/WgyDcK9+5k9BgMtXkKz+Oib6eQJcYlqb8YO4RyYk+xVO03XxJv+
Rm57XwFcXJnJkSvgHdy819nKnvD5jWvI3tex1x9TW+yzMXjzHP+WjLti7m9N85VHyyVtoffYdkRy
w+J1w4DPK41/DmTGbH65Zaa2ytLhIcIHHc5QAwk7obJnnB8x4qiumSeHgDcHb97E8j/LhqRVM+BV
njBYHTiXjk7tI/X7DWjtOqXNo37LB/Yp/mFyXnvD54sJeODjliJHTuk2xher+IJOHT+Fk//sifwS
dM1bbIHysFtnZ3aQbcmQJ6QdkkY8zHHwbNhM6efW0Z+dG/wpdf0m5zFZE81OVznni1iQH2jQsr84
nPB36IcwKoNNpTkOsPEnmN5NI5abzHsJKrZLnTt126SxNkE/4Lq3q/tBGxWRu0GegYvS2G021qoP
DH1nUoeH3Yq5NC4UpL9CEIXQQXCctKRJPRqfZfiUOwU5ARKUd9DQ3uzCFX9Y0ZGjjNVXTe0WAHv9
jcU7xfyff6im+vACK39473AdrLO2jVY4Jr072RP19MQHDMMFB3zAWlQ994S4yx7zK5Dzea8TPjRB
SK7A4lQ9Fe048V7ismD0zTcddvaB7JzcWhY8Lr9I+41RMMqE+C/xotkvtez/qKIkKpbKNTB8bPrV
j9FwTesUu6A0R670IS+vYuSzw9ileI2XL2rDQlhP2UB+DB/SHATjfSJanmrTRKLKRsCMcntp7RLb
jtUk9S3pQcWzuLDw3EujdGBdSsMnRbBMAXlJCKdds0+i4Qgx1sGS8ICyw8sxkfdnzBx645K6MuWh
XLII64bgnLSv2Fe3ZdFv3ZTqqdk27howA5Wb0GQspwtbkewK9JKIPtFwrdixuDVN3O4UALcHG0CF
9apPfP0QBthpW+ESxbSsDSr+q9BG9uBOEGL8vLnzmJTOoWcsXiaT/V7Hfn7siIhnADVaYo+SG+jB
4vfNj4wBMvEqMhAO9hfD7W065hSwhTA7sKn96saaTNGy4SpK5FWk+3UIQZXj36fopDm0nbbeatjP
h8QMHz0PxBDVGDXtjv2LrCt10v0o9maHD2JqTOwOMnsKa/u7sAcivQzV69TsX3WSJ68bOgdhb1ks
JJo45/6YBjgE82VkMznXvQinROSj4TGJqiGav3Psc1rma8uvpxfZca/LUwAmuN+Kvd3yI9YOwT9d
sgKNbNq3EcKKbTl3J8QptaK0XWKAt/Hptk9I+dFNzC6UPMT7xhrv8RTHJzKg1E2s8AmmWxpi560O
SD6Sdy+YGIohfxCDDk65yYAGfZWPtG/+zjEBf4/Cc+Jo6X0fyPzGmvGV3KB1kSH1LkNj/aomns5u
aqHCYHnuWFntPZcTh6rrC1Zz2RTvZmO+ULy4naTr/PEj8dr4ytsiuzeYz3rGq7bpqVhgtcqouM11
fXHibN6MQ0Oa6uhPpPrqrDwMsn+sE2u+KuW+KK+1dib6aISeTH6tIjTlfI5iqk9hqovbnNOCEdm3
vs/ukBDtkzOArSi8ifWCcnCEhIQqvQxw2WyJACG/Ndd20/4G9fhTUWq1texkfhqG4I8V+q+1yOab
cZoSnz2P6hdw3EvZmFhOLoHPHZ8C6/KQjiUfUk75jdu5H7HNJDI2xe/oVdyUAEm1fa33td39xv1i
2K4ggZQFcMLUsvz1xCSIrNbudJiFa/Y2gBOqR6/y473LdmQ1r4ldovzzWNvHwCwg6gBba221aTr2
iAaAipjiO5zI8if3MK2z8wwgFroezdgqxjekpxoMVAN5O+qivTmV/QU9pEYUacbd0Mtdbrntoe/a
VVSYKOLlckEW3x1uzp01Ujk6u7SfahFyjruslKSLw8zlF44By49Ybw0/Tjhuw5QKlFmHxyIL/aPh
X6kpAZ9LaeAWlfLQ2fe2UYYHs53U42xUzr7o+vmckp0rfgo+90929seNHXcdquCUumQ0wUxgAYzs
A21GcjVOuVpPw3iEyNsAZMr+0Go1bQy07K0bwOY1BFAiRSERRjcCVQbRPi+0NfElBKtJTNBCOhkB
MyRfAP1nO8y+PLmLJOmZ5hnxgdVYlzxaOWO7688R2HjskI0TfvYpzx0LGaq18XNJj7B33ZkJZYlA
yiI+tGFDd7uXz7/URWL2ywTDLk0jEaYG+Fe8UlC7ja2Ho9V0nD926Z64yX1Rg00I1ECuGr3mTxxW
40WzbtIWSlGVJPqFquDr1ixb+0lZIjxhbBjXTT2d08nhtteZVNH1rf9CVeJ30ZD46VM2IOZTHBMj
KGfzmpf5XyrHXkHDELjp8S3ELaIR1Lx+15Jmrdj00eEp8kqcu7F4yVRX7GekbzwFu0CmAoKxBamn
8D9wTwpPblrHRxrErxEGC9i9KIdrUxC5mdrPfuYjvIAfxqSsNl0cgewgyG0YmC+NkGiwDyAygHay
lr6kqcTl2mCBbJNW+BZoLmdJW74s7/1VkZQ40DWujeDTrtjkZRVgBy+enhrT/gxJ5NoCO6OZZMOG
SpmHeqTxJncGY99GxZc/NdmWensSD9GrE2T6Ic5a6hn4ELj4FzkAOm5aiIKNef/Pxwx3pclfWh2T
xpzgKHCfDwv6eurcBttpO1fwYPqgZVQeiwlxeHwVPhcU1WAsVjla4CA3MTQQ519TD99d+c6jlgNV
V/0kuWD/ljMy26jJvY22Sf1GOv0h1oud3NRwthtc2+MccltKC6AqIyXjQxRc8/qN3bzYqyH5wWLp
b0ej49CYWNhk5j4qJo/LpD60s4quwfCW0t23t0rS/tHAhcOok/CSD6xjTWTzJOAo6RoqEvMJzwNN
LScjdj5sCy+lyEhIsw0Sa8Un9xB7VkJpKMezbTURXjjPPruDzK+GGtPtQFPoH5hCMGThc6ZY+LnQ
mLsW8OZ+amwYZKF5IxgQbMs0Jz3XG+pJlWLHj/0Z0Uh5dRAB7p3xP9g7s93MlTPLvopfgAckg2SQ
QKMv9M+j5iF1Q0jKFOcxOD99rUi7XXXcVXb7vg04cY6dmZL4k4xv2HvticNCHBkX9k92F2hPvMHG
Y4p2uSwfK2Jnj0GWOuvcRtLPpIssbMKUlZMEOzNLE1zz4SoI1fQYG0W89isyWkVeXeoiRUGcdncd
8qYmSyJYLeYbf5wDBajYJiLBfTXqzJ5e9WvHkeERcER/WXi/ZLY5ssInq2oGxRo4JGLa3jJdfv8C
iAa3os8Mb+5D+kkuZsArC0UxcA2/rhDjxuy1R6qkevZ2gteAAyHlfg7NZzNT1doc65L8IF7xkl6j
KRJxUnb9OYDvP8bZoO4ZPO66wZGXvsyjXbN0jD37CERP3u1MoJNwDhmIAsbulHmlE4ipsXnLN906
DzPrLLL6IYhJe3QjsrKoQvo1VLxuG5rily+H9DLznBA3xZSv1C+RaMQf5tZnUqE3nmUlpCQWl6Sm
Js2XRXO1sFYz6p7WZaB9Ra21wclj3jlV3xwKkzIumdJNHhTJr8oIXgYmqQh6YxB1DZSOfmmB5+QE
M3VRd5iS4D5uKux5oqO2dZt501SsNUd7LPZyKLpVzQE/kI5Kzna8IyAWWgO+CPz1Uh4GPXgKB7QK
RRb5d4ZU36gR7HXCsIRMPN9fK6PFCkmBs8nHYtYcKkBUU9NuRIA0K0nr+y6AsYEB5ZhmytkIEqzW
so2q41LtvMRNbsfUpvzuI8y4Q5/cGgl6fD7s19RUSOr0L0kEH6dz1N4Xxsrr5MAs1MQPM3DMec05
C/BV56iYkDyjEIjtS+Gk+TvZQC3umxhANEEaC8srl6JHdNW+DBl+ZGn2TjGb7TP4Rsi00cGk9BFy
ijzOnmXatqxpvToxD04Iz5QBcXYMo47Mh7bm0sq3HClVhPrpqUt4TPCZLXAlPufmYmfBM4qTjCl7
SjYzwQR7I2iHTdoSDeXH8naaXOeuL5SzU1gO2rz7YO6pLmUpknUfNb/swiQmkHfwOkvQofAOqS/4
lKbbNis10TY9e/4S3OSeWujgM6BqE4yoSIb0dKlcG4Eh92EIhdgmTe9V8mCjT8TZVYNDdUW0PFd9
evJMI9tPBIPtkmK+I9Mi2TdNxZI2IwlcNC084smZVx72w7a3Hebh+UOcUC0rSw3Y3LDneO68ET0l
prKYohWLxiYtFjtsY7nkc8GMq1z8NWpwGEGSxfdQK7huTVS8AP5L0Z7UTqoQZfVopIFwQVrlu+mC
BJ/RhBpK8OkR8lZvGDvmW7MJoztAT5sh6YbLIuIHPI7+IUpw+uTGsk+G6qGyvOKYqOVtbmpYfqJP
d3aRQ+Im2Aj8ULmz3aW82AywMfeQ0zdU864164JI1Jh1Y1O1K6te5mtJQCFaRxxhM1GmqLfoMM1z
Y8IsNeJeR3t/u/ddSIBkGrtEjHm6x2nbJ6cfv8pkOCyM/ryqXEcu0di8RCMi8upvg6K8s91Xgc4J
QEaBYCjukLUZL3zC9GExsiXh27tiRBtQGGBhMuvS+L08hgyDM/bSW5XYMGtC99CwjJwJ84MImVb7
3mkvrVXFt42EBzwD7Ri56zbqgQDKbVZBv43VNQR8euIKNwhP8Ko1DmjOvvUPXbbPu5TkqeFzDApm
nZyfCwCrASs2Uohh7WjEI8HIkEh8RXGIgq91lzNmc04kCVGRRc8IUCWy1sFYwu5QyEuNgMMgzIC5
LsslLaf2xqabvvUyBkLWCGoGHoYl35zZlCQrdsCC+vzbDqgcjBBppmFHd9lSAjMGiCMSpLcLppFF
a4uch3hOd4IE2n1tdNthINmrl8WLkaExX5KvcrGqk4FveeQciBdf7V0j3qdjCNzZTZ/mHHpBPjPW
V+FE0Tl9BB3q9TYfzzlbLFJOb+wKnGKNmqHo8Y41FibpYcA3ns7GLit6bFUpiKjyVEWGs2kwZll9
9RK0Dr3ST6dLsm0TiHd8aFtcJsuGN7DccovHpiAQD66n9OGJt2Q0rLIGjkqPGDNOUPPzAa8Rp1De
Osz93YzviulYPrftqU2Dn4LhttYX/DJHAlGieXh1E+JYWONDnQiBiCCBxKku8YAbKakOi3tcFh0A
V4BfBJE0bja9w6Wfcw4QuxfL0Z+vjZXq0I+kR+rHx6koqupBww3Ku9FWaEW2Y99U+8BF4+Z0oGfc
/rkJU3EKiu6zAlPGzhxOfPVAcYZVfk6KCztMKuOFHrYmkjuK/XMKVvhC9sm8JmZyn+cBo5KgGVZ5
oy/8iCbNVZSU7CZyGm22h4sEyBB3DZsGVMpNOsBhmDvMUxLru/cgkvdhCJ1TP1Ll56wos5G0iTx0
Z4p2gqiiAY1u0GboIwJ5l3si/gBO/SEz9DSic1/7tP2wsnBryghv1dyGj7j+kXbJ6gXYcF166T6I
W8DqnfkltNLSStzmh4/7vO131DV41Vq60Wyp0X6BU/TpAdaeG0z7ePBZiQtwDhkf8NqKSS4f0mmn
XMjGCvgUa26EpcwvnY2DiXI1mjHT9ginc87G5j5W3bJBfmYDluBf7dCbiQkxGRGFhYFKjf2KX2IU
R5r/qLB89/7w02P0Z9vsLMh7eZhM92RgQx6cuXuUsmNI3J6SGvKhVQcPY1aUO68di03oJYCGTPSw
tUlFwwDdbarsA+waTdJaGO7wrS1ZHKP0/8uuQmx7cjGl7Ks0DDdhnZ9tcyj3COVv/LBt9/VMUV1X
12gJwlXEfHAFCfHoWgAlx46Ni1Hi3UKiwGCD46Vwn4cF8ZhFP2uo76RqUXPUF1uIw5hY9lPIwO6I
UJqX/VTWz31koAdr/JPb8cjOXVrcksEIBm6pN43p+/s584xDKJAY+Z63GSWKKhccM5Hry3my0b4u
eTU+WQU8lmgu7cOMC/SG9SgfzAwMOcbyTGRBba1EyOzXoIi7SZmt77riCkTeOf3+BU1lucNm/pg4
kteC8i+0vOLk53paNLM5/f9eld/pH//Kq2JahHbhAfknVpX1x8/24y8f5c+/XD+wq/xl/zH8ypM/
mVb+/rf81bMixR+2DgVhsczUkVxhPCF/9axI+4+AxULA1yTDA53if0kSMf8QgpAZ30W57+Iu/btl
xTb/MIXNZMKBRCyQMFr/jmXlz3k2Eseeie3F09YY9t7S/IcUEYaf9oQ/LtyMHGUu5OgG2bwH88FS
vNsmZ/dfrtV/l4z259QS/fO7XkBMGF/UEqBI/+HrRYWB+9QFyuESsBVI9qGwL/LpVRH3LB5iC9s3
6L+a/5aaN+iRulRm6+6cUG8UJoni42sgtjgHOcZRVydPUZtepJw/Y/FGxDgZIMUqqtO1gZ+zij5w
4e//+U+gr/yfHT76JxC24yN38wLP+weHT1gnVcDwENlePG86mMUugqk4c7YwniZjfEwfR1tu0Yds
FjZtErCM13pbn0TNAMaHCfHUDVYp8CUDG2/Wv4YRsa4QO3QJEaLO9Pp/kVnEq/P//pZ9G9KMKyhR
GHP+w7dcIDyjO9e8+aUHVp86hyFCW5ZPwTvlejCoGhcShtHOwP/Zkpi9zS1kUxrSxTb9x1SFzC+8
5QjoqEBwj7SUMSoU+rh8N4lPvvge8sR6F3ZWfmr8qdlYBmgVx8FkI0u2Yhz3OMTYd4zvdvg9+hmn
ZrwZKgeL/cjmg9wxtYswkxSFS3kAR6R7d0FJd12+HmmFEaZCnFvW3psl+Wvmm9Jmno8kJagRuThs
B+BMG592gduGDn0+zNmH65Fk6FAL4wyq/OCm+hUpd8UkYu0aztqhBCiGYXXsmgduuPXYB+iLVzFG
/Hb6ZKixHkfCHzznkgwTXQpLdsGAEroxqfE3KLBR1kXdQMmeX7O2PTqjOAICym1nT0O+MyPiBl1J
Mqx3KOzmkbblFnHfgTDsmxpejT9TgcAopjri6Ngsy7spsBw3/kF/U2Xi7MzYXTl8wz59TsG0wmVa
mTloaMKchKxsY48cbHl1J+B2TwqFBp7tfK5gWBbdFtHSfnIvTthfCupUVCF//W4r2rSQLz2Y0Ykh
/2qAAMuzks+IO5yBZR66ecFCzLz6foF1gYFV+5oVaAnA5qQFZQQYg6G7Bu6y6fP+xlefvdETJoLz
I2ZqMqMPnT/HhevJgAFsu8fd3wcc6iHa05A8SwasybxJF9B5FEspKaGtIAgIBl4FZSJC6DL6n7p9
ibcQkPmcb0iyCcA/+sOt1XxO/tGP6DSiQ4kPhyXLauTHcxmOg4Pf1I4e8t0bY7EyU/gtySObhb3R
XueaBzKtD1hVFn6SIYUG63wGLhxtBxQeHVMZfTVMSTWS3HH6tV8QZInIATDn75/KZxiK/HibFNOq
rYt3tZQYvkbnyymNF9+Q/jnpwveiZqwA2P44s2tdI5i+hVIdX1yruR8Dq9xZmcuVjnh88B2T69Jr
DZxw5bZYcnWYLVrAqR/cgxuHBkgFiBvG8I3MVYsZB2B+Mbl/RpGRlg0iwjP4oTC/13ujRl6QWn1D
SIblPgt+z0rRIkeSeDJ72VZTvJej89ikTfxcqy3gggEOB1OMuTZAX7mtvx4Hnr4kaEm1iMN3Vmxb
ZBXGJVPyy0ErrC1AzJyTAmRZ7eWrIIbHxjZU1H6OnDP0r0HO/NEQtcI7nUbHwfCe7JRXsw9vdmt5
Sq5Tiyg++IjpcXZNwtwL2kk3hE/ABAGfYHbux957dkp1cQXVfxPzqAZjukoqt/tBxMchNFV07uvX
eKiRGfaCxXHm3TB6xMSQNXe8fYaL4bAO7Pz6/d8viC7JV1up6rv77fn9quq5TWiS//f/Iq36P//t
f/xd2ij899+m/m4c1tFkf/qXze9C5b7/1c4PvxTk6t9fgJBu/Tv/X//Pv4Wd/atyBwHJP7XlXj5+
xvPHX+7aj5+/VPynGuevf/Rvplz7D9/1HU/isjVdU+oy5m8FjvOHSYtKrfK7utFn6f/x5Hp/6Bog
CBiBUQ9YgqLrb55c2/rDlJ5NwJ6Hvxaztv/vFDi84PXx9p/hpNQclul5FlIO15MOSrR/CCdNLCNA
8r1w5085SRVhG23ycgKGV3nxg4zH24p1bpbFp8KF7uO4EI/8OTrG9jpePOsgGIGsUCchHreJKvHq
jTJKAWCRmTVF1apzeKd0PXBFZy4JpyxyKGm4zFBg9eZpbNmttXNM0TKMNRZDfdKUTr4ukfXtAFrT
NCzJCF3CZaCSyLsxQ37RV/0npmXjIcXXaScvef62sF9/yFIWT5PMFSlcZaVX9C4ZUH1+jtGQrew5
R7MwYWYsgUhOCoXUBNwFDxpMIpudWqTQwxclkuciVoLTK2ZVHfr2Y5exp/Bh+MCny97dLzNgYuvH
ffp6Sfyh/BEYxalxUu+SZACEHAteB0JiAkiUmohFc+WXvXwAEZm2wmPr6sNmC9mY5BPDHOsQkWR3
6lX+wTQHB1GYfS8K1TajJkJcKALK+UWCt2qchF5oaiD7eNZdbSAqZpUZzfaLAVuSEMy9GbjbGXMr
+SUiuqu6c1W48z6rELkEo3lsI36KJTxy0oOKLtNzRNbQKg1HIDJWSr5VVOABviCdtx6mDJ9GNpDj
Frr4A32vemGEjaiUzZQfMVPE3BWtnSnODgU36po5V3Nsy/AaK/Kzcjmauzbi4JuT/i5O+mgr4+iO
/hb6upN9T5MAgdWH8yoqZ1j1dbFNRVZts6R9EwWaGx9TF7SjRFWfZVRCw6+jTZiPDK7mTq0tmnSq
WgF8oa3Ntbfs6xpYI5fl1rdi59nqop/+nIT7hP1YJ3DgGIA0tnlHkCtmweRa4CXXWjm83vomtOXy
WpqmdSrTWj1ZXnmRaFOOZSdfBda2R68hX8qP72U1ypPRG9YB0hVBfEmIPAdKgi/S5aaQJeHlMQUH
o40NIjQK3YU1e12yRI4agqVxjZVcv2vUWMUa29wxZI14mu3+WHtJgPVVbwCcqNhgtJ6v2dA/orKw
tqOwfjTIHO9INb1pQzs4x56Xb5KgsVHECf+KIePV1DK87Dh7GCPp4oKVLUzyFBgYEQe1PM9SQoFC
QeEqVV/9RWJXScT593mQDgV2VjXb+7bwmWYyd1jZJduc2h3gpcGqURN7on7jKxLlW9Owj6lPgp2X
GtvGC2AjlhZqqtG9MOZJHpFFoMV0rV0jhbkV2UKqiYb+YDi6xcawb8vpg5lXuHcnYIpJZSZnh0t6
Y7Libu2WZCVqZcsO8QEseItbmgaIP3yLZentMStBl7ZngS8LN8gogCO2rQN2ZYiCk1/l5qpKML54
POdoZ89tDvpPphaLeSKDrn7uHs1Ag/fqCekBwhJckll5mExzuBKKZx5HWZF0RrhqOrTAcRzCpaYZ
N9IcqQMKjn5vFMM2sSbrzlNRi2hBGOsu9woMKx3UQFh5+9jKVixBsDpb5SVb+q8mmqNDzIatq1T7
ao9SAzxuuRnKMjvj1NxnvJyPWfOZ2yUFe3pO40ms8d7b+75delzPNIKeFYENyepNYdfHnIiS0juz
1ph5LII7N4/w5bRuexal7FYYx9jYWWeMjxTtEE1JksiBWmF+mZGXVToEweq9feyXVEqtjmnOhrNR
TfchNsaKtB10McQlWXCBOA2EBqWO1XWJkedJGV8sCYzET7xPK44OC6u6NShr70YknAQBK2ZGuon9
UJGw1VZAitjoogkcpTYhp/GFCG9qd/kuktS5YyIk7uJcPFqih4yXAmWQYiTTZFS0MCky05rdlewx
BwTdcFPXICHaNue1ZemoL+tkmo1NZhb/9PsX1DeADnNffc9RYe/htLPebdNb4Mmo8IR/QeOVrODM
j9i0HpLUDXYR07GVyDuHpVt6saM4eJQY26jlHZm7r01EkEJXIsONHSNeJbGw1r0+tayFYf0UelAz
/TFCouMwaR8WNC5pd63sexHI5JAmsbktzAVJdRiN20KEZARK2DR5OZ+txGN2rglwkhttNQkbRFFP
HNuE9autfiWLIkxeO5FDNAfoTXetgywnxbHOhLThxM2b00xT5udtxMuTdzPihWNFOcI54GMzN01s
vcu8KdE3175xtiLkgViHZemcUGvHK/CUMLJRETwoq1otwxOPEJvlMJ/WXVDRtlYWRHdqWTPITwwA
jfUyA6hNoHj7S/SCBGaH7y9eK2set/FsQwFXbwYMLP4U7CfDfTXm7AyL44r9Ndr7srtlMb4TNjPp
xs0+HU9pDq6DP3H+IlrTMTPvrMLxtcuyZ5Mc+BmoGwbgcr5t44lJemFd+9z7EjhKzFZiJOlhVDFC
Ar/n0X4qY+s50/cQJ2wVO0Uedf3m9j5ABUGaDdsORoc1iTJRSpMg2JpBILo1hv49495DYuLUFD/I
EinlUCLjypjd5k2lTLip0bFQ0HxnyxkH8iUyoAXEJphU+WFXMGvLBJukKs1ga9fukZdefTOyMuND
qMLd3FafFRzGLWpEduCsWeFtynYtS/dlMswncrsbPGFAMSyy+JrFg2DoS+jbE2lcYMSJDEHwFsqA
dRuNw0aZxQMBn/FKOfXVtGpIU3Nk3XSZBOfX2k+JdiMGMBBA+rqftKBgzx37ZLTWczQQoJJ1NIWx
2SGj+Tk54ZNV8pFJE3u5nbgnX1Qg8rJgzXahZJME27pEArkyI5y6SRLvqihvVliBohu/Eux7G27f
omURAwcf2sAE0mk7sxi/VjH7z9pjJcYYQwQPgxmfkBM+lYt4T0asdoWt3/3ho2NPOnQqWrZ+H9xP
cfPoxE8hO5MbjKAvsWB8MFg9SH4yyRURbWDoECPMEZsTXI8mVJFdnatX+ATHbMTpIsYADLf9EHoj
IRvx9GoG5FbKknY6ECRTJ8PIpo9dL2yFFBHLxRE+rIiITYL9bC9zfuFZxVjkw1syI/My13juPAnZ
uBinTYwZN+vkvrSRsYJ/gFGwkjPioxHhyJQmK+V2Z6NGowdL4mZwMU/xDBOSZJ1qsmxHL3BWi5mI
GxhlJNHwyqpHpvNL/QP+GYr3QhnIVRiSMb3f2NCwey9Zl3mIyat8GT+l4XGPdrSxlpudmnz5FMJ+
89EDjzFIdwtJeMXKOdSozBQTm74gVddNR2WB5iew2KS+LHPXR5xvvSFij3ZeGT4yRfnJchVUSlG+
JJ3zZI53fP8/i3y8QZWabyxciVvD6k9W7FIZQgvYRPP3jMkW1RCJFwlgspu6Jy6IaPjjEHgTzs0M
4B4T0yBqSDau1kZsHuK8Q+gDU3eZQGDTobb+tCknFr9NwADJSKq7Akm/dBCn5SjsdqRCVlTsFhhB
ITDl5beOT+xEis1rytCnmw64vHLEeMVCkfnsKxXS/WLwWdcfsvBP/bRAyKgGeuaB+qlAW11Ll+KN
JiFp1m25vMkepp5dePdtG/6ABcaTLsGiGxa+Me7K2o+Zm5iFu3OYb7mswdIp/2pjBbuntt+nYDm4
Zh0es5zMElKbAJagL+q7yGV7FqwwswRnQwuQbC1FaozI35nBW+La4UWM0z6cPe8wo75F4QcvZmFr
1Rdyk5XZL+ZX9i6v3rA7+xdMx6dKy6G6Ig3YCOHvnX2rX0OvTXno5tdZC6lmLakqes0Vc78zk92R
Y6Ph8kPvIS0wFLlakhWjzRq0SIvdV6dFW6EPrS14qwMLivlQlIe+9Me9j0bqUqL58rX4S1PNt9rc
xoXsDoWWiCUFL4TcQBefYrykTrR6Ap6lFpbFKMxGNYz3dhe9KsakZcNXb5bqS1E47aqGGq7rh3tL
S9YcLV5D0MHiSHx6QPvZMPFK0EK34NPVsjdYSska1RsJcUX+HGhxnEIlZ2m5nKeFc4bRPWYDAXC5
mkARjFimTco4H3RHr4V3BGNCcNZivAFV3oQ6L0CIXuXjcEEwlRCuXHDEIuVbtKiv3goUfoBE4Brp
rmpU/tbIxZ2hzHyn0AVaWiAYoBQUWjIIgoJqbRt5qBH7ACHdwptpg53rRdnFe4nuMNYCxBAPfAON
CloTgULyZ6mA7E6TbPHRIV+E436KJYM0czaCo+pt8XghB+uSym58dibOnEighcQHfM4L9epCnzjm
CVyAKKq/aPaPTVa4ZDyulJZWdnXI2wQfyk0p+VCcqLcR5nA2htZ3vPTmzuC1bGq5JgoUFgYzJtNZ
9RFhxHJnE3q3DVT0VcPfoMJ2wzVC3mEN65noC4bHSc2PvxTdGp+MOgqG1j2eo5tekReDQo+HNcZs
muTGSEBR1exS4tXwNUwsL9kPB02MLc+l0Gy0YBUv1eusJawTWtZRi1obLW+tW3ePcx60kZeXOwb1
x87xGaROr66d9o+kJycFRHyxoAPiYAOiqx5sLahV4hacyn7WQttCS25DSf5E7DPcNw6xF0OriRYC
44ZfRZ0aeyvgsxFVWm19n2MJkxk82LxPtpOb9yDZ7ZCj2yXhekjPhWedQqPhwY7RmTM5aS2QZi05
qLT2Y38uSKYrSnAGToxCRbVjy6ycXl2iP7bSz9RDjty3ZDkgAiFuBRWyliy3k6/WhluuYi1nHkcQ
SY3N2mlYdyOvkt+Pmb73B7TQkxZFp+3UbL1CHZoeeoNtufgvapJ9oimFyzKN360WWFsorXHeiC2B
hN9RUBQrisAPCgJouFMTYcmNyr2faRpncrEDzWh+5hZIUL0g7l7ODoqBO3YcL6kfvsZhtzymTWht
0PX9QlH47bm9jjECx8AAddiYES5OnrWAwAeJB8eIJ1TZmXNkmntVNeHkJVHxmP/u8kZWRyiVn1lQ
new5rS6KyGN/ghahLPnsJEiVcOY8OF5TMMTlJ2JxgQIeBMuy9vPmbKVAqw3pbMJoRmgfwrQ3bbs+
5MnibYbafZklT0IcDBt62+e+EvmP6NqHNrjZTMJUQZivfkv0c5CrAykjqIG/y1K2kOAc6wwg9mXQ
Ev8Qrb/Uon9Ty/97fAC2NgTk2hogBkwCBW4BT9sGcEKwiN8l2k6gQGJvzIAydTnngx8dG209GJcj
Nn92+9qU0OBOMHEpoKuEbKONC4ztUUADlTO0qWHS9oZaGx0cbXmotfkh10280oYIiKrz84TqK8cr
0WnTBN6xu1DbKCR+ClMbKyptsUi12aLRtotSGzAsbcWg9sOWkeLPMLVRo9CWjRDvBjbr9HHBzWFp
W8ekDR5KWz3Q+D+jNK2uUttAEvwg2ETp5TssIrOo90wUtqE2j2AO6FcW2quLaSJ2nMxybSTOVzVa
6T4GhRd52FAMbUhJtDUl0SYVbU8Co6ldHdrCYuBl8ZZZo/YnOmkDJtuEM7HxnehUGs0VDV3HuqHJ
7svBfckVBIraJryGKwUmtZjuyZ3wbppUnidtsGGMCSgutHcGwLGdhTDB6UV6SRLzLGfQFFYu7mcc
O4627uR4eHK8PLl4UY7jn+iyghtvQOCb1o5xbnAAKW0FUuMapHV0T07WWmmz0IxrSCxNweZEPlWL
bRDlps1FJi6jDI/eGa35Hv2zjZESK1KlTUkF7iQMgBZgWQxLzP6n2wwPEyGvzRWXPpKqltUV4AKq
fx/iVqnTwfDKgKmvA7xOtolYSfzCBovQS9umMit9H9lJUSM9+9pYRRsHLUKbrUxtu4oTr938/ktD
PFmRNmehc5pX2gZ79F22Oc6k3HXWUEwXAUWfTaDT5PYlJxZDiqw+VBg5KHhXYvS861D1IaANtB1U
HFWc3ytJtWUWH9VE+Z/5889x7hwKP/UlteeM5Ff7dWTEF86JcVUCRJSon+h35qe56M4yzIIDbZZi
irYE28geA0SLtEV93UxXt+4wCgoqFIwBAAZE8RDM6l3Ux6qooR/17m4eFxhEgPQLk+DlGTMlkWnd
+BbVv9IFOy5VgGtX52pqdkVV/hCFc1UtPEhrEPc+DS0AiCcbOFZWJnsxVuvEnJhPhj+LFPASYchL
KO6XicVrnp4t48uWP4zK31GLXyczP5v4IKYB+9vA3o20QQphtEcuB9PYOPcIywJcQ9UmYeVuZw48
4pj/haP3Ow+mE0a0r5L67mYonfsoC8hhrJq32Eg+abh8v6Kp0AqEbmI9KRDUk5hJzCcvoTz5liS3
SkB7Vu1ci6helVn8VkQh2nnffwqm5KO/wv6abiSXyOjxPAqmsKZLxJGlvw+N0mEKhoN9Vtl3OSGg
YYKxaji0wsI7jFb2zesc1q1w733lHZwySVf+kn5GUz1QzZ7AiXzOlbzGDMd5ZQQ/G3KO4jT5pTCA
hw1tcIAuDnJ98llATVehoHvP1gRrqW0U99ygKFw/3B51HbSIbZpBU1N74iWuA3KF58lxbs1+jm7d
KjA3bU3T0saah7GEKDGgTelr6DQ1Q8ckXBumx4/ETUQYsXqLCVsuw+IjMJlxjVxaZxAkLHKx5ig4
TnF150f81rrgypcpWTwUZtchB+xeMrvrq3DftVyYYKm2oCL1yLJNT+NkpieZmBaRCcwdAPZVt71J
jrIRRw+0nMb9HBHhQlXMOAP/yS22UDRsCczJklsZY0xtHdDzMmYhEBkJbbicKl7CsE3FOvB4m8d9
js6y4xenXj643eVRzVa3wi8GkJyLx+NO9eyI5JgMFlCJ0BGnyiIjNLHzCpxMFSPixYPkD7O5BthQ
UvmRPWfjiF25TRA/jnMAzgA43NoYqwuUhOmcYc/bWlnfAWJBUJcEk/089Ip8HmkNSAbyR8DG+cno
JFyLUn6HlAwoV9mx9763DtLoV2f34U6SyQxXLh02uSKGri3Z2NfBYxpXyy5ti0M8kCTrDAAw+jmf
Dy1OW78UNFAgp1aYJ8xVIz0GfSYRKHythtFr2dCF5eOmISpyN9v+qvXj8a7D4Lia8R8AyTa+Ofnx
Z1bZYUllg4suC6hoE+w8UUVseOECwfMjFgxLPbPsWOQpyPHZtIvYxVWCsaUs6lOJF4GEtPoute0K
GBzL/KbrzlOSvNeL7dwGpdvwKaG/wTt39ctHLsVlWjDBtC4RALkDiGv+RvqYHRvVkz08IpPLonjY
egpvY+UNZ8shn5ixWzKDLxt4yNL+6o1Oc+8LYAtOAOPdH7uN5eUXAXvq1IZEywPoL7j/Unr4Blly
QxvSVAz785yFAPXMRmYpn6acH+0RXQQcOBhPrL2OvR1dfHOW58Zr78yQpYIrb1ynrtCTe/YGZqlY
L4V938zefLBNs0Y7KsmpmutP03YPWf2EBKvctOYccJaixosn7x4/6kb6Um1VikdWKcguY4E3MQY6
LaIz26YY/TtCnijVIVSTucUN8cbI/FRH2PslrGPXr0iFktah5oVMPWEzpPO5w25K4lZuzF5ulrb/
USQMyjUKqvHvkGbCr1CABIZTP48urjoABUkaufu2JbuytSxeTNVdnT3FJSLrKCObzjScN3iA0A0K
up6BIRoKjKoE44pPCn2EEz5nIHuQHNR72+vwVvGfLY2VglUC5J05TW31CH0CIktCNpcoNsIUob6K
r1bqIboZyR+onFfTB1HltNTwqsg/zPI1Swj79jWLD7z2XqV3OnLjEFp9uppNAlqDBkbA4o7ZThZC
cNeQqDQC2BA5CXUwct7tABtZU5jfjTsO94W9dDcxJMgX0fXHNoOZkXXBHj6ETcpqe0Gbiv7Y79xT
jjebifSIUoJ9XO2EGTC+yd3XAZAL0ZGxbiaGcwoYevF6+TH7tvlUiOJFVKwW7bLG9f/2W1KZhRa1
RVce4U09w2CZj2wucTZDYjV7+C4Rg6ZDVY+bwrLd25Dh7sbp1gnJNWdHved4A1sgLSikP/vRqB99
+97K78cKOCGQpn1RhABzqmJiTMDYPAtr81yb9SfnUbPhPU3fW1Qc2HUHKsZ8dnr3SrS9OvBY/wdR
59EcN5Ju0V+UEUDCb8tbVhWtxA2CEil4kwAS7tfPQb/FW0zHdM+0JFYBmZ+599xdi2toyNm5UWgZ
PaOmiGXsJUFHm7g52iGbNRuDmO7ZWU4qQH/Bg9xN2jAEyPCDm2xnNGI8GdoC9OAX+5mjcR/gNyG0
obl3Ex98jheLVZP1u62c5oCtMyCqtw7vnY3XPPZ73Cy4fIIulytMXnRozAEuiYmJFBf1oR3wG1PJ
Hib0av9F2VTkdBBHMQf3mXhhpxyeNHiHZ9q/FW6HZEFcgbFN9b6hczw5o/iygrJ8lQUCniQZjgYn
i0sy/C1HV9PlcbkDDsfPRjbFXhq2ZmgQcydXSXToZGohPcnlmhiUaZck8BHKmp+pn0NsZ7GiWCbu
ZQueATduFE08VwSSjOlInNJCowgbPng59vvWRVTuNkFy4xPnx96lhIr8uDlBUNayIBpLF2oeAWPI
/Ie12zrjvpzVUkI25glI1kLOXQ4iSQWdxD07Ki0vC9LCn+/B4MW3DjmWb4/pUxwVd1exZE4ml+X0
vyQl2tyPaAWSIYRol1Mbzg7R1qWB83rQ7bWziL6trR4ffQdFKcxTxodpNd/YMsHP6GWzR/G0Uu0M
o0vrh2YPdO08953RuOQJgsBrRofaR34ezSU2hwLWWDbutVuyWLXAPKkAyR1pycSa2dh9Gae5CWlN
ZhjzFF/a3rSeCmagGy1ryRA1FRsX5tChSa1LY4YzYW1dvMVgXB9ajv1ZiF90we0vatVgNWuYpH1w
C0QNa8iy1hqo2klpwMo+2OWjwxW9zJz3XFb9l+yqc8EOciPKIDgGTSyPSUqS7Yyu5EZy0EyuYNnc
QpcOzK1PtnG1PTvfkv7zajsTsrPSf+2y6ckURLxpbTCCyVkNAa9imxw/uyr9hpKdrDMf8aCr/wqS
H451YRJH2jJQHr2IJN5B9Svtpt9DPT6W4yWaVwNtEf9sZAWAeGRtIR7zqnIH28xeZZ57CXPnVyF9
LMUA6PLI2abG9OnZ9ps0ewdGa/xZMRi0W32kWPiX+ErvSvfaVoRjdXNR79QSuyuNkCuO6xSOac+y
JmHTtW095ziQEWuYFwDYDlGBrDn9iAjrmu2mMAHFTIbeBwa2hpa3NQ3qq/LKd8kjyMiY8jWWyTdd
YL7/r1yMKXmrWt7M6O6QRq6Nen6KWZhChn9zZfnbx6ZLxWu+YfcjY83FRmdWH5EHloLulBSb8THp
SBOGY1ibVzNDlWtMcKZM2z8mOK8m+CMwlfEQQYA0B29g1frX7iTvhZvI8zCb+sPCjTwp71eEXfyo
hgz28fK3nRRv1STyo5d69qVvcWZVFoL9XLhsvGT3HqZNfCJUi7joJEi5+1mZ+n6OmEfjn5wYEhrb
PIYcAzvkMx7VvzIn3bxDsQC91iZztctxUxQcSw2zWFwM0XvXec+AIIJ7GbCCUxbVV51tBtIqkLMg
S0SVPRwoOdtLJULvXFJCBbJjYkDhkjkyIkAq/xdSB9+FpS4GIRZgvXAH4Lz98JIbbR1EwJ59qi2H
N5cSRoSq4CIgaNOF/873Ayo8vSpXeNCtyVHmkerZtgjnmaUPn1lLBVZ06Y4eyz6a3MNM+e1PpQZy
Wtu//ujEG7e2/+Fe3EUB4N1Z0ObknM3c8rH+nQBsqedHKpPyxnTfgQh3+g8Y5peZvXdU5rMes69F
0pHWPNjDRpi2OlQmzI0ksY9iYkdoJxq7VAQAhV9K3mHW88Wm35aTeyeCZpZlfCNProZJWUfOfKxN
fNRZwak1FEh6rNK03sLS81nY6asv6AnRAFgP4R9MzSotKZrmuWomODX6q0fAcaD9AEKEcdVq51dF
z3Aa/HzaOFMv1zn7azHn4zlNY9CtfXRNKxI/GjSMu7LK15lXuJciuEZxERF6mKdbgAfFZg5eYw1X
vzLmX1akSrIS+c4gVzyMIniKWT+cGvZgq6JNH/VY5S9lITfAnumYeqLGl02qif19SMI7/BegghQZ
+67tblGMc8OEEsbcZM+3gECWCNw5KQ2UY/61n1hiUmIXO9WRCgsUnrmL5IDVSY5AlJzhqqcTqqJ0
QzidcWkEs5XM+8tPQb5sxgRbl6S1ziMxc2Og2EdhlxwyXIpTmJ+qgZakM59R9f8MIrDOcd3/OA2R
KAaeciyWT5F0rIPIZ/LE+mTvjUqflQa6SNBZNnY/ZqH7t0TRgZZRuKnGLHzKwAxAVtj990ESRbeW
Kne2uVNO9yar3X2hqnwDmUu2DxmThhkHUK/dDHKENxsEeGpq9Gaorbf//rapCG4Di0SKlPCtqxx6
5xoDDYoYOS/UkrVL2tIujaF0heWxsJT3yFu+0gHhdN4TJcRQ6khQmj45QU0Wd/IRzot4DZjuuefQ
20xk4ZArmTyGCTuxojRQVYHsKyu8XWbPn6oIDcQ9KFQilFLsleY/AaYDwppdBkozJzrSFuxUsdBn
2TXkgr5F8O2/JcTkVdwk4tlnjrDXtJWlSv0jXiZoEhnpd1HVQmXxHUbS8YwFoGTNyWAUwo9GG+sw
XWTDxixPgvkLM6kZYZvtuVV+dSEygWffPJQpv5NREnREOB2u3r1ODe8JjImJnYktSy9QCJoM9a8Y
SugJAh41gwgIt0QOrlOhCZKDe4pJrFqZvhxOgb3EYjgm+giytUyBoXGsE+Lrhvru6aB8AinyJ0lJ
EbVaY+b60NZWC5sExpI2MR76ES26iQ6jTbo13Z5xInnlUdXg1Ihek7dJhuYNMLRs/EfvMmeo8Xvv
ukpC7xiLJ9gvZ8/DUNxrXV8zXR0rO/7Sv7TR1ceCHoSl/kX31jfQU70bkpHiSIERybM/ITR0Aj7Y
67EUOg1J/fAHszhOQUwyVc/gx3CdU7GY9ACrN9vSgT8edun4FPDg7AJeBO77zP8gwejJ3Howfe4u
ZgY0N55xUyH6pwpuY+c5MAmkPruOGT9ntveyXA5Q4sJPuw62g0Z7XJhoEga6/2Qw0EB7Ir9YRdns
IWuOe1al9wT72tP//wU8/J+m19hXJw4QRh/YzyOdXEifLOGajvg3Q/CeUFToPU10TcJe+B7Rq63i
4WlEIrHgiwDtViklNLi0vWs7SCPn+BsrNtmpUdvfVV9uMRoUj2IoX/Mhe1OJoc4WZv7HbNNesTeA
DBD297pmVxJIxKaEXlz92IyvSWod+q4+2wU7sBLI6lNgmHgubwjBND6E7hlaJgMXLIxbKWibbG2j
Y+K0LBgr2SXz0DwF4TVivw7ik1+41S6My3+W7G6Y2Zkzh97OmQt3N+bhM9WpBGe4KVlxMeb4JCv5
MZGTKnjijgN0c7JvqHosP99oMlRXbRr5l2IzIJDbAc9/MdX4m4TB7CWy6/YylfnNF1SFvh5Z8Hrk
lSljQ9wWYLYhuZCmcO9NQYgaIdTjopvF5ASBNq/3UoYI1fISpDsbdr92HxjRYZtvzRKNUG9vTNI5
rlWY/CqYQA5AfiAmOIxrIvNPPjr1lZca6RaDCLjQNBxkSsBuCk66c+hDOF7jWHLG2g8MXf6xNNwD
jvyegOEOMnLv7FojuU9ujW4vNU367+44Vb/bgZobyQb9zODf0ZqdR4tKI0xIJ2+zXZZhE6rhxTSE
mRYEDSZfoA/8R9xbL2kIQ9olnqUy7ITVgif5odQ/D6XtmYbmrwJ9fSkya9xB7Mo2qqqtU9OA2Y5y
r92GTtNsYQ+KQwaTkTzNKH0htmbVuU58RetenGyCELshad/GkLUZT4n7iGJamj4DlB5lzAcAvOas
kq+NQwJHanQTKhj5Y/m6I9eo6teug0csIUt00yNEWSWsL1QPUVKWL0qy7R0d2NKejDbCLcKvStJx
tcI8GGRgrEabDWokphT1tXxuW4q6yR8vHa4F0DSX0creAqpRlm+kJIbB1yKpmhGlMXPR3lPX3D3Z
fLK8P0OlX3YoW3psk81gAG8Iyh6NKMl2yA3XDWmF265yP7ny/+CwmM9kZG8jNe4lMt7nqWN8WamL
MhVfVnoPdfvR4NvbjJ7zg34b8Vxm/+VkA5iJp9rg61Ivk6v/jQPTCDrZVd27gqT2crq2fn6MHdU+
YrGGnmT/6eMQhH+5QKmnTzS75IQ3vncw3YqpRsKcVkTsoFVHskHgcZ1W0YNgwjVWEfs810hL8lSL
HdSh5ogGsT47U/4uixnRp997b32e8V4NRvWhxpTDkUCAXR2SdazTjiMtx/C3qgl4OlHmRZvR6vYj
RSc8f9JzHBjmrsUWZnCLeuvmmiTHTFZrtHe5n6dPbjfAOSjLfUOK4SoXUAO6hAcMfNannTM5yQ1U
5pGPrAt3G/Vz+pU00afvfqgYY8YQWf1RTuCJjB47tHDtJzXz+8Kv6Tc8Uot66SkSIJo7+wdOPdug
Ov4pKUrZHLBaRM7AxSAfWQJrx/btO8FapPOM/jtPkk9GVkIooAjBlLM6c1S+behOcOv4PWFX01dP
5dGpGoF/OOE7sawvr0dzJhIs5Tbxc2Sv/lKN/uZD4htcs3hgeBZibXGstwoiXcBzjRaR3pvP0R4M
l/enpDsXAiDdrOjlEQ73HZTHFMi74H3BeExMwAtBV90tS6a3UYiLQFMjs7RfOyQ97S0wxGtQ8KvG
Aypo2cSc5Ni/+vmlkrVxMOPuhdHwH1O3v8Cm8p2wg7IDflgElagJczYNxXwLoZi4Fox635bsnDrM
VKj+jJfWwUfXLJN8iYscr/T8WwDwDxcJ1xDvhlYOT2F8lQ2xppkAd4Hzf+fN/ptsIusIjfQWz+ax
Hz1GCjEWntoz1qh7uBpaJpcs9SCK1cTiop/mTl84/kO3KIE1KvhEXYrITPf5TDa86obHLztnwQSi
CGSvN5p7fE47h8JuTYn+d0ZusZtL6yeR/UsteNyjovpLPbmZCjrFKUV1kbL8qcvmBBvxOiQAu6Sh
/iHU7A5m2fYnlWPHKrW3rwCmXByzgx0e+e467avkgoF6QsMDx3SyyV93SqcmnD2db2W8icV0z+qi
vkSNc6/IdDzYRSSPPllfWYmHoBUDW7s4gBtCebObuzDejdHwBfYKXUQ8/VUdWk65aDFl15mMKoiO
jWtAw5FxG43OeOj3PJt+WLSO/BJdsGrRSTB+r/aKJIB9a03ZtqbkBTHibwfGeDYWcAI2J+vMe5xu
dTIlZLG63GhclxEPLDW6aR1aWvmVYZFODyc62MrJvQ6mMW/kMt4L41MyM06wE4Iz2fbUpByKy0zo
jVDUUMyLLmGR8qZGlIE8GQ2V7LmdBPcDQIiiVCbVYHpEWP/CSCY8AGJRF824pq5Y3MbID2zWUizf
BDFeBBd0vurQftXDtUJCSkTJBxEZ46pJ+giuAOireQaiG/jMyZR3rPGCbAyipkYfF76Xz9sUc28C
O4jxX6tpr3mzXMv7nTA1gaoRlwgaNzCR2k1UEurRLNv0fPyH0lbu6kJ+UDE9zxlbL65NsCjvjV2x
DoFdsKpNbxd3A5JbZEZTRVXr2YRzhTDgBEOcEU7OVvkd0LhzM5k1PL6FqYI3hAQ8HnJqxyybXz5n
09mYXfk2e3CEa1YqrGL3WUZNZxmd3qStGNcibPYib36ElYiNsAMwWCbOz+7hBPOJzm/d2PFj+pTQ
lDeFJYZNDWK3S+t8F2MBWaG9GyExzzSOw1gcKk3qnXKcm9lAXYHW+5kCW9CkcN0nbI+NnU+kpwAG
cNWU7pyqL2HcVgJWz2wSaIZRDrx6fjIqGBbu7J34bEBO9YQwo+BL9k6h71aROSenIEKliOuj603n
qkE+Mcb6nHfsJSCyb1Eq/HGRDjwqa2CxbcEi9C/1OJ5qzixGhOheplKcAijRjj1+pzFPohKvZTE8
T7KNEPFEn7mRPnNov6VG/1rUU7YuxLIazsGR2O4a61V7DPL4N7Ez5KC8Z1H92hq4KUz7hXbuJEr6
lxknqpg+qsa91LZxQv7MHyD8aEv9Olski9QjTwKXwjdonovryHfis3it2trhdE7iXeIVpzlAfN7y
ihyiRi7JzFH3rN04OkDCQn6UtoxBYDA6tRRs4BkZKxaYhLmog0/mDdxZjVNUlIfZJYOI+eIY86un
hUkgQwWJrpiffSStbVa/2N4EXYlZd9gPG5lOz45sPmq3uaBLq9e695kvOgzl4mktCJk9Iqi2qyw9
ZbHzx9UmtHWyAVeMTOWmDGHG5zh/rvgmi7JmeTNAcEvYTK1sW31qT714qabKlahDmDwuwbWGV760
SKVT3yH7gQjzVmTl1sGbJvFWEviBIOhUSqI+HIF+v/W32HVJujB8fDFLwG6ma032yXCjeH3OZPJp
22yyeA72teediSRklVZZK2+0n8eYeIRZI3IsaZbhNx2U6yOiAJ6nxwC4B5RggGe0NIfWYD9RzEfN
+BUpmbPo/qZ+hQCflGEIPkfPoA9qevzgjd8w60HhhBBxqnZ2S8RYck9yRAkEcWUbcGrpFSNGeiXi
4K8fHtNcMs7BOwywJuLdRsRc1u9j5x1Ne0aCrImBGwGdtBRAbYnuXlOMSlrmJHZ39WJjd9isldlN
apBumX70iCpg5FqHgh3VKvVPtLP73hYM740vNjBnU5enwXopBtS4Scy4dswDWCd9vrGL8CrHST4Z
VXuMQKcVgDl2TTN8jbb33HiI/IjBYDKbjyUVKqauCfv51JFzQHbfRUFe5Vueuf1iDtkpfSr513vP
pnQY0JgyE4kQfl2qudoUU+XzyfAMIgR6b5PqtPwnjO1oTfoib5lAgScXZV+bvCEn4Hoenc+xN388
M4d4ouvfNNDc0wgmbSrb3TAhk1Ap3zzC1TUadRdDQITmNiSh0C6CfR4jqGDHzCQ46NaDgqOGSHYk
57Ix1SkaI/9QDdGzzgrqpZDVlNTNtcjsn7EmW7GcrKNG5NRihN6PKvuNOJqzefruo/yPtmOE2i3Q
ID99MpCqd5QrQFGOUTHfQ+i5a5U5ryqsCBvAP4gCKy+RlpU2yQKu+1kpHqsBhcLai9PfqVNGmJZJ
QKwda991nKZ5Xr+hMmSgVzCEbUc6MNInvvTYKEaKcb9l8Vnvsx6xPXs9BH8WJg1EVJR7nIZD6gaE
7AHH6g3SsiN4UprNJIET7LCTalOpvDsOMBBWcT2fieqj0hE/cPKgt3fmaSiH8BAJFI9k8300vaP2
pkFrAg9NwxUL/cCiJnEJcSjEzjZwKwRjKXCfLxkJdJ2ugzsyCN+rli+oG3BL6ZTm2TU3hRtv27Eq
VuSeAZR9OGIszlbhnnxVPckocQ+Dcl2kI3Cci0WQyVB4hw4js6ZFROvjaoTbq1T5TwOYPTCjOFpN
1G3agQkUYTVw15hxx0WebEQVHO2xYEXlVFdc+6/c9u9Q2kgGkMgLpni8yZQGSyb2w/CSkxEuh0+G
6i+g0UmCG1Y3JGB0qMBR6XMUzyBjEkTPUJ7WZYEYbJwFauSEsWsbGN92nDy6qfydWd537LPxC95g
Du2Uv+SXoBVYWXMFJ5b3Hh9kdPaF/Vk5fMMYn9x1x2xO5c0fdwSkVctkVyse85BYxFbO/4qify5u
KEdAzOF7Wnd8qPUAVkSHcPMwVNbwAFIahmUCVDRGtSlh6xMy5DwYSvG1TMF1JNmgd8zh2lvoouh+
ggh9OAftpiMYY8VIHEE24ZMVfiJhexyPPfIcHh+aI0LKXX6KadmYFbDZvD5DI2SX004BjwbnpyAt
eayWNKd6xvAFPK+9U1SKqkwYhsflJjUcdwMPnIpLsvVnyNAAQAM9V/YHpMfXMvJbHj4HekUOlha8
sqeQMOUuX5G/qGXmCGHm/I8J5FvaI8S1zZ4bRARkuQ6kynh2f5hIglvHPXAKKZEhyoiVEplOON7q
cY0oTQNbJxc20b+yxi42sv7N/eSic0SGLpuGEtXU16zhAXRC5Ok4pejixDwQKhGxLgeyMc+i40kG
I6ovUT52MFEQM5mZs8JVgLl6wVuGjrwbsn8veue31zUzdwNgD5x+KzTk2batr65SELnNP7Y91xuv
ZnzByvTuGkN+borozZo/I15usuE50HJu8cli8tFb4q0kjYs/z1pF5ATGcbOfWe9uwow/v/bkDw5r
UhmEBqSnfypcWPuJq8elHAL6RDlZsqnJ/KvRB/XGB5qWNOUpfI0K9AH0VBYKc6IfcBIj0PX/mWHw
sHJgEm0+H5NOci5bVrsq3C/XaNoHYiSAqznRxJzwBRaNyeFmR7yZ7WSY3mGzl6jKzGI79Oe2a54d
w/IPNXQw+lEOxRiVvieM3RA5gG8FWQrZq4D7XJdUQMrrXpo6QlvtMYFJkjJEjN9QZfTJpomvdUPi
ymQua8yCXtR3Cb4gXO40kpCyGrKh2zQo8zcWQ8nK8L7cKXBvZlGwjqbxTLChRKbzuyg5jnRk4rUN
fkwrobjr7SfP7h75n0GY36oLMElxZrq++Itq8Gm0HIXhEW2IsLpvw59yqqv81UtsyI1Ux1HCU5E4
PQYd7pPV7Hi/YaRRd5p6IX/ZHdEmAaEVzq+pQ5UpJdCaimtunSWaRbAVT2i8lzzqwv40QmqC0Il+
G3TJkRjHgzLuVSGPujbnR29nO53xpKU5C9i0piNqMHvj5kGuD08QVTw0aDi4/G+Fc9Ch+bcr+X8y
FEESqDeJj9SGlMlsS/PkbeycYfyyFMTfKgfeB6MD5x97vdgq+tujt3c47FdRTmGiw+BdRs4/HbTF
rhqe4qZ+byP8SqBmDkbECxESlzITd4uxgalNPVdvgQqCU0hqMHuLEKWF98sjiWWlmmX6k8Lvne8e
UW5rKxiNp0AODUprZ9vaud7xI2+nYcQqOgd7xifdseLsPFeevOcJt6QOXU6lfIaLnSCGC00GjWAQ
sXtL5HXeF8i2gI20fzBmer65y9F/Q5Fc1xr7yBTUO+HOX03eH42iDzfSXN5gn4dSkqRavaYTesTE
jKJLHnVrx4mYk8FBgJbosEZ16ytIFA15BheHNLsX2Izdyk75I9A8IKukvoPLMM+aGCfYctT9ccbH
iq05d7BPWcWLSqyRfToYmGVYm8YdvyWuLL4EZFEeVS57lwcs2/QQleqMHekTEk13VLLi66j5VIAN
sRDqVU5W0zgjeH6zYwMoQwE8vIrH01i19wC7CxRMXAsxnvQ57eZjljA9myQePbKht8LNwrX0gOUO
/fQ0Z9SogmZw/IbuFzKZKKnaAqdHQk668cx3h1hTY5mN+1tO5bLDLx5vpuVW4ts+TmHM0C17hMbf
JmVQE7ZmstVZ+svXrmCaaQF/ZvV9zct0wheEk6RiyLSzqtx8cWEojLnKnxrKrhrt7rHOQ6QLJf1G
jSB5LHt5bHNz4sHoMux1qPIxf5Ask0c7U0H5NavwnwMW9MWimBPzS94WxkvxwfZmvDPOTUHAzBw+
6bwjjdN+0V6zaDVCIhIxIlTJa+fmmMC6zD0EjbgNBVPwFnoI0R1VtAm6CBONTOodhRkzsnZrIgF4
1RhBbpE/3k0zMp6TMiMewMl+ZGVlgL5QFrSOiSAJmAwPBFINAUDkeRFhmFZzKAfvNpTkwxVR1G+d
uPgCViDxaekc9qeSbreEETbnLB35kjDOr5Ufejc/AJagYEOEcRvfHc39oLG47HXC/pshMXN9T6tD
EE3fIm2zk5eKdVt69gtxQStsJnvTRZzdxFW2SiUqFUsb07Z1aiLt+nlHtjJ+U2bY21SnqzmyzUOY
sJXrNbGxQ0s3TMqMsZsITgknbDymxoSOPHQ8242fb4e2uJoVIxMyYAWKG3hcmcFlxLJ9QVT5ZEeC
kv47GuTUaQxCVSzlPkb1DXg/kC+FMOJtOGO8RsTDLJaZ2aFyXQwkdtM9vGlEZakU5DXctA6KOfb3
/rCdEc2uuKPda9o+4xKmGIm6/uIw2FiNIkNaaSE0UEkhNkOjNtCR4ntCfB6bg5vuNOEcCfWriQ0X
55mxJaHkK9YBVzSyVpUjoZoKIp5INcrz6kV31MPN7PxtBcV0QSYlS/FdJYd3JoqHOgYAHCgoGXUx
lhtDTPWyxIn2xlEw+zipxD+wsMFaOiyHgVkwIOPuMMuq2AHnTg+jfAWrYmN2RiMi5wrE/jARPDjS
d7KYWcWmSn7ZS5tsh81GeEn/MnLkEf9o+Od5aDvGNwQuCEwbpGlwruUAIXLvkUQGfZTE0RmYNxpK
soXmiRUDZhGluLjqWvL0deZvTqpyF9v1myaw/tx443xiMtBapnOuZHyAz7tsmfx7Qw+5l635FvYf
UqAtDuWA+aRoDvHwbXKfdofBBME0YfCqrHMRaOtU0IRvNIKAoJCMaHwUg4yv0E8U7t++htts4slm
SIe8i7XHGwLn+IDRHVdgSq06J9Yx6A2Gm0V/qjoBktP467Y181q/fUkb/y/BrTNR62c7tNRJD0w0
sa0xiKd1C5nlhFmF2mWXleniwusV3SKbqzhhVS5Q6yHMgCAXJxdD4G4uVDZzWaTsllmZsGe6Mo3J
TsI0iWrLSSdqE9Kcxmzn6gEsSVtsBUtAaivyr6e6P0GTX8P8XqHhLT/aISJKupG/jIz1s8lcWqGd
xG1SnDMRL7QwoMEQJ9Dqh1DfPWYbvOHwqySesiz0vqwy3IokbfdyLizm5oaxR8TWHIuOe9Ub2SjH
wu6fSW+6d92zmu3079Clry2ccFlbBiJinMLkXi0AFaJgRQ2dHFcnTKRuz77LPFEf0R1gaO1GgXe7
IUOZDVxDkI49nQHKjftBCRZdI+GxqWQuaajBvsY6WcJFNbMyZ/giwSYD0hEPmOK9kJmQwMPR5MVW
QS8Ng3Z6ZUaoj6XZ4vOf0Kha+FUZ4FrTSUj6Hrr0ZtW6TnsWpNGgMbaTRxD7m6AiAyCLZrENqt5+
pzt8MePgmJqu8RxoFJ81iwBKGOeqMa3TZ/HEJHzjuCdykHO5OT5nfvQ3UE/J6PpPvc2yTQZNudVh
DCrFASnm86Lua4E6zMKRc0wY5KTLx9X7NGf+MLVs2Ub0dvWEmwaC8ypLY7ytNGprwdSjLsec4SZ6
exMx8Qs5rpsW6V5nlMab3yOgb5btMaSQp87RT4SLFwB7wnIrvOqTI765MuRdlNaHaFAW29yG8Ztm
yX/xnKJ9GZeYzrn38h3t2KJLcBhBzi6xwAa+7bxnQN76guhFI81fei9p2ZaZz1bu5OzSM1ZNtVme
u7ibD7QNrm+Nr1SwNz/8cWBKHMu2nZ+mpgf1Leb6/54Sco2uFhrGoxnTPxCcfSsgrWzKEqLEMEc1
i9Ji5cMVeRksLMl9u9ZOb2wr7fXnCdH1NvVS1kW+N+ycNrr1HTqjwm/FOphrcarDmCn80L2Olt65
Y6vWBjDn0Q3eQjVDj0MMBKotaS9t5LxmZIp6SebdGVcwB8fuG1c5yAeghruWH1+byMRQuI/bAi7K
2mN3f0nz/ieMtyOvyckY7eBUWzH1VRxezaGimmn6AAphdBHZiGMppt+LRJNgfxNvfTeoK+0eKL+g
g6bX169DapM+wWku2TwR7vZdWguvJC0QyJvLjrydGdOnvj6JJUeZMSKhejRjOTazykd0r7xwJ2pT
orooAUKVYKzbLH1oA7TiGHaSPoTo0yBzwzVlJRxjcmba6reSwfAlmh2lPp5lgBMEqtDqdL0DaD4N
ks1YGuT4IG96mhnqjiNokNG2jnZNKhOv3Amz3p03Lt93U/cWEmN0M1pqvXoY2lXcEaQDEBwQNpa9
NU7eh+78bEfGHXo/cyo2tmmjU3YExbsRz5cyeQ0rI7yAUxIXy8GkOQXF9zQuXH4LvaAfUZr11AyM
kogmNxONctVfC8N5LWtUy8ikNlWTfqMJ5O52ItiI+NlWzvSjGMbGzcgQqUJTE3rcCugvj7TPNmMW
ew/BZJ+GBCdrln2wtMYPFQwL7bv9bBd9TWN4jC9Zf/33q3bNSK64wX60DluadvfL7vpP5sDQOxc5
pKEdAw8Qr7VWds4x9o1/cfzVmP5zQus8KQwcDhu0MsvyA/a+Q9ILQp1rqDx9xU1HBHiFuZmAa3ZD
PjOSIl3g8QkmemRfGMVyVhwyFiwH6Y2apiKCw5qOCgU+cZhAkLv0mEC5hlT7i0s5OUoWEjdFAVJI
+yOstogOJarKSd3ceviyHIZSillOGBIDg4995U0usvewbNAjk5Kco9r9g9/tSOSycaz6Nthr6Z/r
thw/4rLgEGz1K79x/dS6VrEP6mQ6D9NvNvrjaciXM62B5+oUyYtYKFF4wqtVr+1jymnAPZ2DGZKC
wC+sECzTi32ft8kuNjZ1XJpbkquYuhQNmXfwEAzjD/o8TPmN+5kRzIyInisD1aXeR823g7rYRSZV
66B5r70RUIF7dhH9rQbZEBL2UFlfvUbB+DrXECLYFIPhxr5ekzB3mkX0LrTKzjH/bVXULa5gnRZv
jWedXbtjx+WZ57YRALvDglcEZgjrRn3xPHJ4u9qp1raQZ9A77UvJId/ZgbjrmIaWZVXmxv1FZdRs
BbP+qBgtXAtsbtnqfRUBhZlvB8G6hcxrGkAkUm85ZroBL3OqnvxeUo4ibtw4bnq1Cnu89jr+SeOo
P3qtCpds0D9Dxx8AsWtxneKSEiTBfUu8y//YO5PlyJEsy/5LrRvRCigGxaJ6YfNIGmfSNxCS7sQ8
K8av72NR2SkeXimenbWqRYmEMFwihG4DANWn7917LivhWJARfrXuurlMNhR32dkMY6xTicKzLrNw
b6OGZi4cntGyG6eS7mZl4hbOnNa8SXKcx05OYGofOPk25Dx9Kgbeayrtu0mM+UWm0RZhM0Wh13/X
ZgJota2LB9hGzpaJg7GbB6B6Y48HPKczOvphdo0gsU8DwuA+iYO9yonjJOE4WsWoePelqNYge6IP
W5H3KRr95c9ISrvWDfaBQbLfn1kb/neI4Nmpp/VBDEf3tx+4F5bOOOYH0MMkuNLK3Vm1dWJ5lQdt
kCjPgwWtqnEAaRn1S8y02xhgQmD/Cq8yvTPpfham5E9eEeIUrv40deJL6lPid3zQQklopZSQWBC8
szeV4pjKCmljwyHMC6CEenSHHnF3Fz2dzIooRJC2vqRl2MjlrKp0a37Gpt2SnNGJV50LlOtZyuIE
NgSnfrtLGxKN6MxubRRdCAyKYIVviPFYXXl7VoRnzGBvDKImGvyQSVM1ItiduuXUWXBv51nfWSOF
ZmJeY6VtRSxYXnwoJOpdNxS3teMla6vw67VVwb5jWo4XoCLT0dhkcdbSXJqw6I/mQxGXgtXSojtt
gjH06b7x/Xu0iQjr5OzDYVDMnI8VtZthCL3tC6WXwr1KPen9mSQN6DLRBwKRE2YvWYyYEzkQ7hy1
TfoO0W5bbWUx8YDnqzhdI0g0Vn0/YsK6mqFlnG6zjw5Z4S61EiQO4cxyKgDxLIaWYeAQsS5pk5xu
c4pQgdfDtO8ZCh5EdEPSjiTkQfYLD67ZBoj40tbqSushgriTgfiPH2Fhm5tAR3hmWBaWOdzmrSiY
QRnqSgtSWJ6a+bu2CNMc9bQne8C8aQt88JR2SZ25h6DiOUjBr61chHQbvo5paVX3IHUd8MajvLPj
fISKGZIT1IyoEWbsQuGV9+NXH3NFl5MFzllmL0boYAtq8O+J2JyOorMeShaUJQ6cYAmP+nuJU2Xp
+YGxnzEWLmkykbk4EEgtuuZJetbLQIYEtliINw4O86k256MMrvKyNiluO+5e2uJ9f0OvMIG4RmSJ
12p4vl2VXv78b3/+id7sIS764jTpFqzONdo9n6srR6bO4DTi6UpAYaCsW48ScBOjweHOdB1vGehm
4jwHGwuf5RFHV3mcYBI5siajOtbHQDDICXVo0nplisF5Zxqz7m5m2GR1JM/BLcUgUYTZLY749BaY
88tgkihY6r49gVq6lMXU77B5Dls5j/R1QqqbOa6eImk+Rdwud30WPjWFM+JDDWlA7vq4r254sPUb
OWg3U/pNx0F48vvxwkkUpSuJkWE/FQjppgFbouOcrCQSp6wLnhqIZ/cUMfY9iwTEadzutCyvc6cc
wBGpD6jV8+ZTdQVGtzx+L4kuWUVkNTNGhtHeNU300orvTp1H5yDE/OE5FWtyjsnY7J8zX70EEnEm
38T9jL1skbhUiU1PJAPF46vdXdOhSXhcg3+ZSDx1x0sTO/5tWSXzEjzCnqa5ffzzx9jpfmlzzD22
busjtsI6OK84UoOeCjnrOGMJr1lO2aZTEB1yn4px4GR6C7lB7yts4quskQ9KeM6T5/QnbPw4ulwD
gZOD/w1gyqYNB7T8Hj0DAHibalpn+Gd3sdCvjNk40KUp8CjyjVNC5GqQSlGLR47DQRG9dklvHF1N
8qt210Bp77BNgyw2b5SfPCJtRt/ItlBIgI1skInVniyZWkfEdt9cwuaRkmbnPiEuqdTnnAzjsHIZ
WLmHFLrXewlUPhuXcy0R5xPPyKxbfAcz8+E0yKWNgG6IZuxzavc52cukeIJr1deWF1PXnOWIGjmK
0+gWTRkxxHS2oePbEAisYoW3QK6sGuVHOQfVKoiaN87a8aXVnCah7XyodLCPTj+xzenhADC1WxYd
e2wPr/9kdXvZudlz4tNoTmx/+Jbp8o2u8cIZc/PgBbm360f3Psrs6XtEm202Or3Dwxssx1hHWG1r
iR4IMDiC+G90c71LElc3mFLxI5R2d8t1SGmyZMXKAXG9Kho1rkyfTCb7GvwzmuWWjqL5wXmJHid7
421DttBJWyCgtLYZY/a2cw7dbXAzdnPzBrr7GuyWxKwITCGjtPmYw2k+j5HxSDlJlYDu8j6QNuab
NmxXNFgbQE1RdWu0gCC9SRVny8BEVcfpNQjJrFaD2W6BX9dHJxz3iHM5ofRIdHUxuksJqWbF9iJW
9tAqtI6IGd3GOGA3stZjG5ymcJ53aQ9RH0sd8JPEq3aToeITfKRblZcbTcHzvUu9D+0AJkAG6qw8
H1VnTztu7X5HoxeRF+ss81YaF9RxD3k6yjWHKGx1Q3yo6SQgEMOb1qX0zYKaQ3NS6/nQZNW7ZQNC
RW+Ia9c8dmWRPRjJQxPo+IZ0LZhnZjqtLU0oLIL/x4wtOh+BiMTy+vE/hzltcUvV7aJ0eBpzuvML
le/GRr8Pfv0ywS9xMeaU/Zdtg6Fsp5JuG+wNhm8+o8rcvr+u2Mw+cY3BhSLja+BEy0mYLKjwZdLu
nW8M4igG5FN+zzyesAXrIvXKgzV611b+YSrojvbsRW+mPy0BooXw8GVFyYd4syKR6ljiwljMbfTI
F+zesjeM2I3aaDcQlrYCI4Lfp642vV/nj2POd1IkMTnYkGA1iWy0bvOdGmbzqNy1A0wfhoQ2H+aU
VuM0I/E2ff2CLXVf0/AOh0L/R6GWT0SOOe1FZVD7YuWMKD+ru7Ip7NWknOExjrg0Dffs2i9gJDIS
pBgo3eA45aA+dcEwLk/GcROhbN7QqKyxrYdIr/3BWrsxdvC2KOKtqW/a1IAAO+cdO6IbH8I8+kyH
g2U57ZI1G0W1yz2l3cOIlX/F2cZFAimqA2kx26TmV00hbSpDEP2mWyscIYiPmggzQVxDT5ED+WM+
Z5sQh2tKbKnVIJmZ23A+NaD48nudoK2oCmyhRYBIuUcNPzaYKEnPgqDIAYxOX0hYrh1xTmZJHNPG
oMbHo8fFeE3RbtvSA3IRR96B7vFT2qr6AUUYhcMU6G3eDRzQe/dQWg28Hvd2GiXKsMS4AwAbbUNs
ydRaxXigLthFwWRuqwQjD1UFvelpDI6zkR0tHyJCjZxsqUnK2pnk6x7qRORbNDgQJhpj33t424qi
2zhFGu6JpXuKsgxeIO3zVYVab6YUPzkEtgG74cgWO3a4NeuJRYPzfuXWp6zJD0aFhnEymEa7fncv
yMCdZukTVOIREWoWOQ9QsyeEa9zbrYF8aA6LjQ4IzEqcKj01IaCnIr2Ax8vv/L6+UuYITe2y4d3p
O/cShZOiN8ND19TGuI65JR5Nhyxru0YmX8cZmbxV6C3wj+IiizXZtzo1d2ik0ba44bULX7VLnCuU
4kyA17nTNsyba9AVIbqWwahBpGSNeK/6c5hfs4aedYTyqpXirsHLvxBeN2zgiDrNGr+TOkz5DztH
V6+UP0GoG1oGUsO3kdogRdQqUkq8sn3hoFrtScAwlr3qtlUPLLPFLlZAVsurhmA0ZgJgTAZvNRCR
uncdf5dXZrYX3iuNFrbQwd9gWWIumud7YcWfKbqWtiI2I9JR8pDzzQHiSG5S9HxV652h4Fz6q6JR
9traCwAflUXIZ6lB/k2RFRzGOrjpcnqdNbMX7BIWygWKLsE2enYieOVZ+9kliOAVKYMpRw0DBSNT
Poab+ZA2JyDMNtN739qQTWpe/IakprKolyWHy10QdXJlI3lxcLLvK8R+KOfxEhg2QMI+aNTa9+pg
U0QNy4jAD+8LbAeNhzIW8EyM+d8rNFLNBlYb4caMtXIIDygV3oh4XjKmVuvEDIxl6KTTpfW8pfK9
8GKNebWKmPrS/443Vj0Nj0EIjbJQ1qec4GRgzYe2Sdxd6TgR1idCdb12ApWZts5rWQzFYa7tL0Rq
5gYoK7pCJcSrjzFq5WZtu5dqPPbaTe5pbz14Gc72KSrLFfZUvYvNbBeIQFzmVr+7BrHSrm6cPc6e
aeONNBqLPH0U7QNPu7nzanSo4KeXYxT0r1NnoqsLTQywkijFIXHiF1tsEZzO+6GNX2GQ71rTgDdX
1VusaSjsVDSvsqt4MEWHh288ugYHmlyvpczD+6SdqCyYMrqaaK8ZB5RRI61AkAPmNVxp9P1AqsqU
0oWBD3rAIQcODx6PhnPT+Mai7ZhfJIb5IFQQH32fz+iiJeqyGi2ByI7kmMlFJH2MNTHYOD1SA1bp
jRzypwEJFCFEVO9D8No6oVylbboW1+fFYNzgyORbLwpjYTsxVo/ms7aIHBcxHcG6jjZdgnQoDVAh
egCsrvkr5MvYvHtAI09YgJH5zfEOwBX1iF/qi3SCZxEFIwqvvLn0jrUG5r6m/2NsUH1UG2U6mwwG
LzLFBlh60kAQth/KoMFhGRreYbz+sJukop+GQ5tkxezGZ0S3dbvmyygmfVQNm3faWqfJDd6jOsHG
PXf1FtHNS2qCDQuzAMJJW5wHg5mkRUDJusvpK/nWdNN0LlHihniYCo3rseReHyLCAxtO+PggTmNL
QGIVZ4t+CrdhxmALYgu9nsh4ar1A07LDwwL1CO5iLOwlBv7qUnqSRzELNiG5yes8s7x1o1LvNhSO
Q9gSSnh6FRzkK62YzXwkndIX3dIg0PyFqYl4Y4Eham30ATS17OQ3tSYjmhihZq7zg+rst0xW0QkI
2YNXSTTvSf+AqfSz4PkRo2zO3FdxU6ObFihJqNKOA9MUOoMYxhqwbkis7Zu5Bib+55/G+PivB448
ljn//NfSRn4OG/k/2x/lzXv+o/31r/rvGEkiTGRlNqlg//vn3JO/5ZlcP8W//9vqB7PDv4SR/P2X
/ha45pGd5tPxcBWsweu//55HQuqIaUtSR0zfIs9U/RS4pv5QypOO75q+aQvX+ilxTf1hC4vfEq40
KZAc618JJLHEr5lrQlme5ds2+gDbsX31SwZajB0l5/2xyqXtERRueUn890HQDIIrWmGweMqd5qGt
oQvNBBXSR+zlMujonSYya9dyHB77kcEK9ycyYyPQKLk7KrfIg71FzbcNEmyItg+2GpbI0xAkP4bK
a5/MuHlUUFFKHsRLm2DwdpGO+EZ3j3BvPKFkDU0OWt14NwBLhsYM50EHGUHvBUrSQm9maQX7JgyL
hVfe5nImNHIGqA2bBzKmf9tzHFiZ9QA5nfNHa9qLJmuJ1mqhZw2TRE2KqjtBJwvClCys1vlA19Pe
cD886cmcP1qL4Vq9qs32ZfAyVifbkOs5xNy4thJkuVMw3owhI6uofbOoY0+WJ8nErEmtnNZ0O3pQ
DQV00+4lTJiMKhZqeBpkTghKuAjBhdV8Fr5FGenDE8aBX3h1yXnrLXHd1w4fEoiDsFzsZRwM65aD
eG2S21rpk7hmyApAwhAegBmV46uXPvb9tB+rqWCsHb7TZIz2nbxS4cE41x8EEwBOMhrM2g3zrH7m
wJZFUFnakK5HkhOGEfqI4gcbdWTBmWEIbnEk11srNRbxqK5Gs0iyvAZUbiPDkGZAsN3FEVgA1920
isA2qY99PjzoiDYY/v9bRSodIAK/O+JLvKrEg6VZh90hs5iJJJ2FYEUQ7ESvBFWVTPU2KGB4KS91
l7mRov8TY3cyfdJ6CVHG/A5zeCpHoiq0YJYIr3hN6AFC+jiqD20YXsImfyZU9dG1nW6dhHR7Q5Av
ofgRZpZ/jtQgzlaEixY84t7L5/iliuaDJRv3MFXutOJspQn4i19Gs36oUmyPWRK8+ANXI8OOU8X6
kVhQWiJlc5jmkSHzFQnEk9UeaVT1u1z0uz8bSd1sFjsE1mfE8XpT6w47ATXKqVbdvZR6uLDNP+kB
QLwTOtkWa7x1thH3h+C0kdxP7nEM+gzGTnCXVGIDw745j1C9D/+zpP//hGp6EBksaf1uRacr/t68
65/X9L//1t+WdPsP23M8opwc21M/L+mu+sNkrWcVxeUNzYs4zL9nTNl/MEJypI8v+s/f4U38v4wp
8YdpelIJxEiWeV3x/5Ul/ddISBindMqF6QvfROTn/bKgkxjbu2024jFmmWHRnkmk9eHp06aMktVP
38w/SNC8hlX9HGYlfKBS3OWuj8SND/fLa7WucJMhLDjXD3X5YdRjuaniGd5RqtNsG+aMiH//guY/
ekUa3NdTAOGlpvolPsvP51R1aeCuPXP0wcrnIouWHc7WAea2LPB39t5LAnh5G0niqtC6dSQm0IM0
twWHo/2IOfZo1r2FFisUNwC5eaxBJFTnf/JGiQz7T18NF9x2HG4FT3g2///zHbVg2P77v5n/K/GM
FKErVu/AM/yzawl3q1xmIgt2xvI0EI6EiQDcBXKPpv3WN4RjISQ0vXvgHyk+gxE28TiXX79/W9b1
ZX+9YoS8CI/KgzGF4i78+W3RuBNV4k/uugNgetZgDsoloIboy6UjBbIB4rcs0v4o0mR4AvujVkOI
3DbCPPRiEfJCEyQ6mma1F5Fxl5ghfh8/SI9B36GJsGM//W7YzbSXVgKzAYf9B4rsdJtPdXX/+09i
/ufKhZtPkTulLCltqqVfgkRVPA/YH6XD2SOLTs04hBtj9M1DZkY4VXDZ37mIrxAYFF1zb5Tt8L1w
rxaLLKf3iX4je8iG6CTw2unKQw+UA3myu/Dd8Al2txNzF4qE+JRwH88FhXgB2KAr6KP6tO3ODKoQ
OEfzpbDxTEb5U2I75mMqkx3hNTtj8qiDWn9YVw7dW1wSh4T4bPjw9bLFRskOpo7NHG+6/uj4d32t
XlKND5CuGI31yXroGvc4oSxUKn9I5mljdDmJpgJFh7MBPbqOmTcOlFlkfT0W8T0Bb7gtgbIGdXDM
qJVIZ9C3OhavwL1pVKOLXPjTZ4iflKbyANsjB0aiuGjw7efnsuqOEVkTwlMbz7M/8iDD8ILjcEZg
U4OMoXujLPMkr/5bCxeYizO2Em0LtEs+gSr57g4eFhAJC6o209M8B/fauKrwEOUT7OB5625S9sLK
BhRIXefjgmoZBiygvwARcOv5rLFJ0+ogYvhoulYCAJeOBLm74ciQ/fd3znW5//UZ8Cicae6Z0pSu
+8saUnl5mzrt5KxNQtZvS4E0ssRvcKJE30oazEvPC40HNALEZHhuS5OZBKLhy73aecY67wFU9MZ3
MLvpzsPstk6MCj8Iso18ZdD9veDqaXd9P5SvDBEzuQkJVfrud4P50FVBCQt1NF5NmYYnMU/NtoN7
ES/MmfQ7zw7VUaVdstEdKrjff2x2kX/wsb3r9qcwuLMA/PXRr5Soeu/66Mvan84OU+9wiR7E3ldF
2VzQv2OJMpmnBWY231lx00CxmkdidTyjOpizrZ6yvm2+iMk0P37/1v7Boq5s9hKLawGr1L1uaT+t
lVk45X3m0FgelOUsZVN+RdSztcDOOIzhP1mZ/8HXgLTDgq2PQcVk5/rri6FNhkU/aWc9Ta33GjaN
h5RHZLv/wkf66VV+WZzISIechugBo1sc/8CLCcawxYTFfeni6dM4rX7/guZ1r/1lZVe+T4w1NYSS
0Er++rm4Q5OqshgVF45E86xShO8OXaVDM83OsyrtCgbQoOjWYS59lUIUF5/cudW//jZ8kIc+hZHD
edL+9es1BgdrueOsjRCHXDC6zxZo0CV9XsDZvlVhIyHKMHNhdFr58JRiYPwn74Aa6y9fhKOI4aP1
otjfcAZ41///091kjRwcpyxx19nsTMki6truXGtsqGyniipomFZ+1xEvBAEaedIMZX42YYD5nYKG
9vs382sx5ijl2HRSPdv0WbuuwaI/v5fZntOajpS3jvCprV2dgyWqmNxGJiF9v3+pXx8iygz3uquz
PLq+6ahfrj+wIAsBveGvPVruB50l3j43x+EMlKkjCcz0/9n3TMj4L9+0KxwqG+o+VlHPodj866cb
LE2v2RyCdRbU9IRDMF6gB4dXEoXomGYIAAA4yXrPUoqlEpnOMdQQztLJDBCRjN6W2iJbC2s0FyFp
djudNuK2jfx22fvpfGRuITFp+Ca9ZlskW5VPokfYBX4ESGP8adELeIlauK2FZYBxnk37gLFzep56
1IjCIAuJtq2Eo1daM9E4HLu+8w1F8ECb6keupf0W2LXLAMP5oXsxffqGM6wHhiBL0CH5tsK3AONx
LG2Kg5C7hgS0baJj1BgYfuhcyuxmduziYMvIoYh0A/yIjDbXZnId3vYqesyjHImwxKOX50Cc8R6Z
K13loNT0nPh7PdeIagomZVeFz+Q9lW3EmTtNzbhfBImm+z96SXIQ2dCcKumOXx6J1dcu5Oj79X4a
25XoJErPhEL0ObbKdDPY03SCg8z0pNP9ObBq8xnngrzr40kgcAlk92kTX7T3lcRY2+LlpmCABgpH
ddkDI0kWsHVb5NmOuklUTst4zpyL7lVOeM7c3o5tiwWmEml6E85Bu4O7nyycvrUOV+bva1FX2Uth
taOzGVCZ39dZ2l+MNOsaciWvQeJEkE8rgHHiKdZtfyeDqXuqrMRfFqZXPHK4LnEHGOkNg91whzTA
wFrTxDddAs4xISiOpk7ubcPZrW4CRvnArEZBLJky343ARD7ZxN05my29ytAQLwwmGN9G2sNLe/Ig
2YTAdJm2d2/4d1FqT2lw6BMmcKWZlp8NEKlHy9fBl9vY9TPjE9S4/bA0LW28dC4a4rkK0gejlP1b
g9Tmc5y60tpMxZW6S3s6AUEfIlk1kJCuB9P7ge3aOAbAXWDrDdZiIEPsjYQHTCLIBtWZyLDuqZno
uisDz3cFHQdFo0pOA4P5VeM37k70Lci/llavIydzCSxofCPrD6oAUwmwHXJeC7TOm47jBtQXVeyz
ZmC5ccjzBaGBP3QMZtRTApMpVoZgYxlh9NCPvlr3Y49tQip1G7RVup4C8hZHutVnmMdXKKZmKEHS
3rao5HzblHZ4aMuo9RaD48XH2o/SZ07HxRZYMINkU0ebyB/IJu6gbhFJEa99p6vQSFxf2MqrF2jq
/aVmHgzaCGOiY7fTitAljKvgTJ4AG4QHN5rgLMxBdmd7eYZKpMUtE+rXJsOsQtZctC/lGO6CPlXr
oMAiVgFlA1o1MmsaYBoMqgbEBpUfLlarbyyCiUAO8c24mzJ07YOeYQkt6tZx+gUiDYGF36YHYwnS
S8UI3QqzDnheI7gD+SlwH+G9POasuNNapaBjkgSofZRezZZdAyjMxhaiwUuta6aDOwyM/k0bjfgL
cohuqwZt4W1kjkzW+gyJ4WNfGS0vpyOLmNisuAk7P9pqazCX0SBnHL+pO9DFy4WFWMkw1gJ71neS
C3h+TAx+duTokx3AyCsb+x1nhHgrAqe7ZdrRMJ40vbeI5IUdLLz4OQzGcNsFLHELwxz6FRaKmMac
qTf+qOZt5FbRuw+2Dqo9piEE+gwnUy22cSroZIrSS5YlvpvjLCGApE0qzkCY42blEsHyqDSZXS4h
AUvPIpID2Y+8Z7aLPLnJpuNk5OG7AAlAXTmmh7hy6tfRQ9bp49m4p1fcHY3Ukes0shLS3XT8TZUO
AzMBdCMuqvyhnSt/j241QAOiyrPl9f1LoYvw1dFNf5Nxa78ZE6f2TgrOcWZvEV8XyuHE+NdGPIO6
luFQCYEry84KVmarzJGFvp9X/VSe414A2unq+Fhk1Akcgobg2JvK2PoRWbIIzCkNC+af8SIxVL0d
spgpeTjYn04mjVNqQ+xu/TQ+zcjpwer1g7EeOmE9etHVXlA4zc4YFWb8OpXbPBdoIvuSmFCvFT1q
UU9m435Kcs5yMyS2t0KjM0xENn/nYs2Q3g0TMDX95OqchP28x736grPEWkecyl+MytBLKV15HmUI
SVJmTfHg0txY112UvqZA/L962Qv42jm4vxBGVz0oD79bUrIXpol4KrEt3mjd4kq3lGsuGAhWW49H
KFx4bd/cMLAIntFXm/dMRueTWVYe6q4iOONEaL+3TozjrK+j6HHAAHfBYeX8kKPwP/HfFQdrNKI1
9FP8F8TbrYjNbdjaHXdGKjLMb/Uop3c5BsWdYh45wP4zhjPiU3dvQn3cAIIHg8HVOmUD9qxFIo3q
GEaq39qFrb8K+gH72FftzoZ5jMF1lsHKDIvwHOID3hSiU68cXYJzkNvwAW0L7Q7PEiC6AbLB0mmJ
emxqL9xOtQQCWSBz5zPjSl0ldtm8JTIuiKAaW6zoZVkT0OUYXFsdNM7D0Gl5TLEm3qRR2m9EPuTr
iux2AK2B4bzZRVEC5zLL1wlSyGHIQxuKUNxf5ib0t06uMTZG6hop6s+JxIxvoFlisDvfjikNNjxw
5OdxHrM25HlkCN3DYa/RG6O8JT9wH3oaRw3u93ghLBKB6VIMzKEtzhinlJxA/BxATEEmBwe7GLIJ
Y6hR349jmn/aeVNuC6OLvrSbd89eYGDywh8VGphgFIwzstaHXekH8qspHVluU2BSJ8Lr/uT3FGeN
mPgB2MeEsi1uDlkS0SSJeh87QWR3V26LUqD4EBohxhis7sJrQQ+i85XeQ2/lhm4GiGPQgIcfaT23
77aQRB+6XbmBZIWuUdUFsYIpWHS/s8ZVSazEzsZYt4V/hwski6fh2aRiXuMbA9LRKKboFtlFV0Fp
860SOHWFRRaChqBxybM+XXcVE2MA/vPwfWTIjcIjcOMvs+U7nIHif5ttjFML0x+J7QZENfTw0wv/
PrSgIyGqsi5NjrRl4zZTPa9sZHh7P870JvEFG2Jsl2QVw2aFQ3E1BTHiyO1X+NLNcwY55yhLB40S
RUb8WFL54vXvx2EVUwp/aSutvtWMVS4zTMQtVQayQoIjyr0zC4k7iYAKila3e8Qgqr9KMyu3vqH5
5NR290mu1DsAOb0VUR092BbWqCEUzY/MrhSSyd671G2af3HMsm661LJYN0Ww4G8JPzvgf9/ysIwe
iCHA8DEZpoXqYgAdmRg+mGStHyujEbCQCbzHmWjYq8xIK7wxw/g0iClOVmlCWIeKBYvBQCYapJ56
L4sIGX2oiFzTcXiDqKi+K/3KIExezOolon45R4PXvlWZKV7sblSfYWeQDeX1Y7kC3AdSroZqBNtn
KvDSJPh5RRfFt30b9s+pTddkNCBYtDh/LqqzosskmvrOnNkpWpeEmT1ron+knSm+KkWoxAJ2Wnwn
ubMgXno24VL9MPXhqrFINVmkTUEsNYlLcA/bNm/e6sQmVkiKDjIUYUjCJ7dnSJ460/FXM/XtngG8
yYfJc4pXs5b9LRfbfxksxTUkMeC6ok5WclSzsM4DbTuWk0B5PA4yUmc0L/M3QdpCfhjsLGnWkakT
nHOxzaRd6GTc5CADXkZXX33kY47ZM4zrzyyH2sswtCjEVtUcdVeB6VDHKVmlwVr1kg6kjCK9zWqJ
Yccg44JgUcukvATBU9/TGghGwuSmHB8d+J6pmQ/+FOO2ngPTm9B3pA2x8yEFxi0EF62OQ4UP+cTv
pc/EvNTTIu9LrRCz1An+liACk0qfIOR5rs2drgfghDUQhHHB7DGCNuBV5jqC/J6vygC92YXWQiDg
9qCg0g4T0tr1+qcgaPMbw0+mx0yM+oJLA9XNFSIIMwkh9XSlLSF158BTusV4gvLZ3PdcqVMwFBDv
vMlDyi+GXmJVy+cXvP7tV+Q77ln3XTyyJJlgvTmnCs7yYXdq8LQ3qMtau1hPXa6aGwcr280VVEBF
KMry0GNtPDV/qoPZSTGLgnZCYgtN5Lb3Zf2mREsl7w21+kiSBmG/xdr0UroWNFAvKpCIln34kBfY
vOaIE2I7IsvEcer5T22NegdydwjImzuONla8Fm5cPow6mbNVJCdi3RILW41VruXQRkvRx+OaEsXf
CLN8Q6qkgHhq3LlOr6GE+SBCpd/7P0bMcnDRO+OAxiS8QCVAk1eFmQPjgLio3USk4X7KAb40UwuB
ouNCnZhQl08eeUg7nQTwRJl6U/6yrZFOYL97iIcPiV0Df7NAQbWqgg09lHpXItfekc/iXQgJb6+t
cUTSZGpl8X3eN2ydlH0m8KRm7vN1588slmM/n33m2B8ikMO7ILdhl9WgC8IISSDSsByNcBMerMlz
EaMJptciCJZ+lfCuwJBBUa98bAGu8aMm2RTKl2WOu1h24cYzdLUpcsGYWlO4f2oo/IeJpNe155T5
B512nHr23JKbEcSl8ZElMYs8fh7t3yNC7mFi8RVL2C9CsAY4goRV3GI4KqFN+1CZVyoK8hckbRgc
5dBtJhten19aBQcqVxf3qjNNfI18RGMBFjeJiejuiSMzEPqwlfdhsO7K8MuzUXFZuFcvAhbYq6IO
Q68OWVeZULpAqSVrfMe3dlh+731ILi6ye4HWaQ+PwkbnGCj4I60HyywHcAYOjf6VV1FHEO4WhvA7
lURKaxtoo0Whpm9I3ZAiILNfs5UZ26DK+6UxJtVSZ8h4MTB2hIYHXSpvClz8X8z/Zww4GLK5561H
XOH49ACCLF2pYEYggNoGNG+WIRYbTMP5pCgzMilXMXs+FXUPhrDOPNAgVpij6uayL/8vdeexGzmX
btlX6QdoFmgPyUkPwpDhjbw0IaRMid6Th+bp72Lewo+qv9GNvoMe3ImQiTQKMRiHn9l7bVR7ypNB
2DHBOIHTEPUIba9xDAP7AxLzTtGUa5EjDGs5dFcQ/KNXYKNWjsmFrdAWhISDQs+O9vri4K6SKVGX
MPbGH7SUt5NtwWZUwYd0trL0C3mL97oXdI1x/SY1kRzbUbWPITfbtnMnNhq9I5FOukbEQqHXFCxo
0kEUv7KhV/i0zR0esaBZqxlysYGoyp+mU6vHMOznB0UJ7RcWpiVq1WDuAfg4mbl3Qsxn3cgPu3Ol
pv2edXBoWiy0V9RXzpX4rfHZUuoOSGZCHkebwC+sCGReeF0lP01sA3ei58Fm7S5wvDzIu2cydzvV
U0I0lT4I5WnH2o/3YEIOnntNPMhLX9j6MYuCoEQ6QyODU1bnQ+Fag3KPM8h8dVkGpBGDCFXTKrxp
dm0ftIZXR5miB+Cu+Pw8LysWmPDo+MHah8Mq7BLzZlKXsyNKJ/UUhpH6gHqYLGQszIdyYi8GfaEA
YcPPdI306mY3pvmUK4Q1rUDeIdNgiKR/YdPRvwNwFI9ihj8CEgr8eiAxvoG0JlUKYCHLGxJJ3PiB
ZPnxVnV55bvAzEhb6H4URSP0m5n4kgRbYueLzJguFptQoVbRrc1LsTxIEwkbfjK/J0uftyE0JozQ
Ls8op0fqSSqO010IijR3CuDfcz9N3YsgmeUO77d6BYxBuzQY6bJHKJ0J16wxqYeuDgLfKKW1r1zs
IH3Ypmdeb8jtG6r3RGmmtVkZ2rUjiN1fEuU9elHRAPwC1pJ0lngaNWIAOxVd34Tr5z03A/OH2wNR
pUyAltCsi241TfHwaGkqLgj825o3OAVR1bSrLfYPt4DMAuDCG3qo0XGNMhPCeeqZMxzqmL3Lh6Up
OFZJmjqoNkjbTRZbXyWPm8ecIfIXQ4IY/3gDej78nEQp7edscvWzA0UDRDhM46YFthxTWtRp5kAW
Aor6QvOGjZS83O67tyE4K1hDWUn+ClOhDe+2ztj0gvq0srdURu1h0mWPY0AJ5HJiclKZIT5xb6zN
5nfMifQOS944w9OdNqnNZrExF8/i4NIWSTBG7dY0HTT5hNZFmoexyCDBE7uiR2yOS7Ai2UgVneVL
X5icr6ZijavZ6aInV/nj82yLNwvi1Fdj6j0VR1nz1o+KsVngjvCtmLlyH6nlIbdqHV6fbhFtRHiu
59ZwNlpTtjBf6lCU9w4FByNiOc97x5TENxB4ajAxtZjjhH1FbG5s1AA2wvYaQGw5ZoEdvBT9xIqV
0UOBSDoqh40FKvAmS6P7iLWkRTcspvEItBe0flm2pqdDdcKBpai+QQDzOoBd5qzqvo0eGj0q32py
eDxzYHASM5hecxZ9J3oGIovjiUmB3DBYGc/kKxGErpiMHCwz0p/HxDKGRW+mflVI8nZ1NqEJ05g/
eHm57JjrzKLMEUp6LPuhEkeOEziaxXJU5m0YXI0pajG/5gPJ4UlwgYiMXHwEQb8kXCf2fFeUsbRW
42guWKPantI95BPlgXBSagrNUoDcIfe3tZWiVMa+SqeSWZgV9NuYZTazwLDQ5m1RFJ25tykd7vM8
ZwfIIqBsE73+nYTcrpsc5i6lw0IimMHUjp6ZU9GCDo5AR8z2yaY5ftZH0ZLKHukzWEZQjR+A8UI4
L2F6d0N3ecesGUEgzkh6XzMf5oc0MNPj7BRtjJSYe9xJVfLSirJHEjslydsA65HYtip7stArr3mR
9QM9E12mbEith9xup2tZoBLza9ssJFydPy4KZHTsnXmEpzbUd2AFskCon5FSOGdI7VdI0MxNj4I7
WdNjE6YK0IlyiNhwAhA1ZSL8MsFhg982uJYpCITRycdjWHRYHWY9fmCjMPsF+ZnbaCb6bc5H/dpr
ZM1mndFuVUvXblalNy9qJoytw1JikypZ4iEG5V7DaLJ2U4aVfNJxGuTCfZRdwvSK/p+eSnWR3LvT
yk4RlqVWBg6nbOjTU1LEX/M04oTvaxtfoeFsywrFniUL5Uxxrbw4MA43aYdvnFDdJvUHW5jGtguD
JIOlFFmPcwc3KVKV9gT6wzmwoTePE0NeHwBqyZFBIuIsSx1sHyTzVRXFut8o2fSUNB1YtVI17MQf
CuQAKyiGFvg2eNfZZVyGtnWvmA+WdOj9mq5TNgyWQ/TsstJPCvlanCrkCX9mqstOsVfN7NMc2fPt
Sjxw6qara2U6uzObB7+inu4hkKs1j9wwm1ZmqrU340+JPOROtNeQuz/bmEonxAsMAzdkDU/ws13b
vmnj7J4KqQU7YPb5N2bW8qHUbeUhG0AUrrVOs976xjZusKvFo1nZOEqMQXk1pZ3Ay9RhR8xCOVC4
2EexZEHRLJSgXwcZ+ZNIkgecqc1rPJSNZzp5zYQLSe0+VJV814lee3TD2dlUIDq30KKnR4SFFt1t
hlJ+hpTcGW63YZoHk2YahxVpPVTDQZcNB8w24TE0Z1iwik40JJScNTumbNfHpjwqndu1K2AR9VqB
VQ6KwpWXUerTfmbZ9JmGoXhRU5TwXau61xAHNt4wCmTYClD4TQWuCKlNi3IlhHo7NdgXYR1Or6jO
m3fyPbWfpBke51YdHgpMzuMqGfV82tjEnFerImY4PNiEpx05O9RbKIF6IJPAksGwS62OiG2pNeY5
tl4bpG1f6mBwA46Ta1956qJDsSJ4Sw5F6FHl+NkABDJ3EHLo2ZsptvwULdyrhH/l63ZL8ksRvGfl
LjehErdDUx37aGo2cZnAEjb6WhKCyP+/J0HOfjLGVD6kSTs9UHr2b2kp2psVCiotLaKLAQCh4rIg
bkNnVtyqPq6v/JYX4eCrdV1h+AwwPw3oeppc4n3JsbYNiKY3I64BDxoiHegoa6CmfT3QBjB1PKZC
LIiKANXriL/eU3JZvZRxidTFBP205gM8bRqrIzQlDfq7oYX60XRBMRR5SAasSn6fwDP1hTsQVAH+
daZNCZawiN6YCINiSOLjFLeTP8lu8plq596yNMYOpEbXAvozJ91yWGQNFFxEjs6nMikF8mhMCCOU
wbvKrHFjNi7iHLLJ7LuVxuZPbfTuq+268Xc1qAoUcPBXO1tzKt+s3cwHJmkvDZK5a50x8UzMmifp
JsqTBVLMBzJeUDiWSfUIl1i5F1revlqkPXFAQifLTCG2/3MGdMZcAh6W27vxh2sU+oV6lALZnvVN
Nwrx8WdbvrgIwu/y9p/CiPaPbP9XWYHlpMf822//1/+Dp+G/kVthEakiI/wX0cDms/v8N7OCX37+
Xdb651/8JWvVXWGpGvMtIQjxcP9yKhj/EBaSkkXPiPfAXKR2aIK6CCWjtZgYxLKE1wHfi0Xh8E9Z
q2ZiYrBcDZ2NqfHfOc5/Rdaq/W9iA14ZTgi0Oxa3LMCufxcbIGqXJK0OAxQqRg3O9AQMgrlDfxgz
EqdyyT7BVOEUu8onHRgDDmgmS3i6PVRv/3LR/nnr/I+iz29lXHSoNf8u6liukQqfEIULqiWxXKd/
FXVkodGmKNBBFJLOhFcq/JEzoNppUMbV//07mdaiE/pXVQ/fywIH4GLRQLNlqX/TEfXCQv0YMWbT
Nfjps40J3jJNm2yTngyyOnOJmsoNTFz6QTN7Y99l5oFkCHkmwvCVUEsWjI7xHZCeeRnLd220CbmN
uvyKLmpbx6O9Iykz2xi5rW3UMS79aCIUcWqFDwYXnR8t5OHPlyoz8LiSuYrHSxxrHYZAFwx7anfE
B0wstoKZ2CZkP7Atmv4cI/K6YO7eEluONbEFbTi71cWSA1QfqMlU4v1xJl4HKsfwrVrDCkCSeUEc
HYHpDpJ9NwbO0rQ8slnILjTL1RbwOx1cjR8zSfoPTc0pBVzIBwmp5Bu9614L8slucSy6lync6wNO
D0hM+JtZft0d18HZNyCRZP9V3pcJ7Q2RCAMZeSyn4V6ZaBFy2rlNESnZ1h7NF21mTtIk4nfFbuvZ
nU5SNDjSid8GTctYtiijY1Ep4XHMx7PdV8qOy2vshoIM+0AH1xhWcbkPiakgzMUmZ17TAG03C29F
VwgzUxD7SoEdwp5w7RrFYRL1c9m5MBTK5j6VIt2rwvRbJYCFzwSA1BO+jAwfiFDhixhcrGrgu3wD
qqttp5cKj9EWXQ08qiSK9qPVwKBp3MEPJVmUOTRldhcIUrQEWoky0IU5tsk4Xgfg6ASE12NIjs+2
3vgRm9cNfUZzlWCuMNmwtMW359ez2z2QzrztHAtxBLbjWzoSGdW12iNal3olJPvkGkrRXg0YUjUp
nnHQfRroIQzWIGf8hDKCW9SatlUaf9mt2Ns0WMQsrWI+doCL6zfFLk7FJJ5sZyLqj9nfiq3CE+lP
wKnj+xBFP0CMNjULV7SXEymb+T1NjOBQjdpBqsmn2yOVkDW0JCIY0oqUQNFY6WYcs9My4V9Nsj3O
GxXYtRmoch3G1Rs7uZWc+U5UwXd+eir+IIC7b2Sn4jixplkZWbBNRnWRasM0Cr8KMwf4mvwEFDoY
AF9KoX7V+LZDkuwVJkErtSBsJixfcAyDiw7afU1fmw6GwY2Ew0OvDQ8ZcAELJ/5yJADJ8RdkEcw2
KStLNoY2M1ad+bGOUKEwzGc6xDcMNQCtRjPdOE65x/p4ivLq7JbD4yjty6zj4Y4qwg2114zElShK
Sd22oy9AZ/hA0YYRVTj5oEPuveA9FMVlqiWp2f3aUJrP5Wr9+Qb2EqyouTkM1arYWdBY0p3WJDzP
jTuo6V+Fop3DEY5eM76oGlNPqTypmnG3+uQHDCecpPZWpwxaE2RunMrFCc4h5nE7eZ2daY2KRN3g
p3JWuuB7+JkgmTgmPWeJaixBnxdm80b2F2u5Hx2YwsAF1gWxkUN5AlgLDIqrS+XDHN46jIrzpEb7
yrbPznIfKdJ+qgixXsngNqXcAlYIOaDMTkNbvCrKK7X5XhrPSa2DDc/MTWwHT8sR7rrJr/I3c467
TN2bfYgOAQ7uVQc0oSunVwKe98sjRa8b6EWdvEjyCFVdpNs0aN4sNfmRgXMxuB9SN6b6CfZxyEUM
tOLEFDVea737QjzAlJ/IOX1yFHERARetZuVluIQ64WFfMSw2IPtP5W4022qj4GlH4QP2ciR4lrNM
JHerbIP9DL+G7IRpmWEL3Wdb2N/wx+ccvhebec5VYygMR3Q4K4K9beIc6866VPU33pWrCI0782aI
U7fQcV7kqHpt4z4FieonrkXj7HpVSDx7HrM0jXisYXpvV83osO9B1WlqVHDkqqzQOWtJdy9ysQtM
0JEOSWIxjNwVUixuROTgYYBRgD4iF9oduaUVTukqjdo3ByuYzQBiuVhdz/87Z+gDxuiwXBGG/bcx
lB8FM40tuqE36F9rg3hOlFoca455b20INY5M37swP/HSD2qDD7vu0b/3r0ExZxxvtFzxF/mifoTq
kO+iFaDtZPOWTo9DqD3lKq8zMJr8BKujjsVXRl2dF5IUT/GhqMp3j2su0MynqrcwpZliJFYhPTuF
fpO2RG1i4ZhOebPG5ebiM36I1PxO+wLAhZ+nsPOT1Lp5VTGNZlq7Tbtg24GNWTFNevn/Usee418N
GuOf7u+22/+23lzDWrw//2dj7u6zmT6Lf6t3tf/8N3/5ci2ctwSZohUWApPtX9Uu9i5hCFVlLIiS
9s+f/LPaNdR/EIWiU+0itHAWQe9f1a5u/0MYeK4wXTHTJXLzv1Ts2s7ffbko7fE3uZZtmCprJ2Mx
MfyLijnVdPreNCr8WNWfK9KD7KHfqU43PBEq0PoEBRAo0czNh74IRkBJ5DOVUa6mX6WZDhcbk4nB
QjqwOEm7+nnUT3O8EEoznWSm9qOvHOUkWBU4etKRyDSiDC3FNtffArfXfDmBOmvaTuxCO3xSESxt
pT2QrOFCANCmoYeAQDlapmcCtCy/gaVHOitcgynTiQO3AfD3sA5LYro9h835GoWZve9gEpDwVTIM
z0SwEizycRnDYG1dm1yJ0cF0rxiXtv9WXFJrK6sQ2GUAttqRsHgEyHElRog1qWLqXjGyf2sE1Nze
EO2navfbmoC9s9I2D31HeF5VQtKQ5RT7BhsKdgXokhXjtWsIc2BKfgNEXeDhJxMmywx7o6cuTIMu
fGlVwPQsuvLmua30p6xn/uUgkRjsmZADdAKYzPqzFZo8uhtxC8jMresrGjrW/6N51QUbXgN2bvcp
mxD0cSQWsmR5SEusOHPNhLpY4Cp2/2NOAYoH6CXMBtKNGrsGcRlnKyYDATnXMq4TG0UxwXowCa3H
g2JYs69KBstEPQzSfXNB1zK/pKIRBbFu5B+4Fbwhjtc3DXc0uVQnBC4ak5IcJY4gMiGsWPwEOtc9
fRWh627xpAqQFgkRzabhmaxPV1TbN4tDFcTt6DUUvaMSf0yS2n/ZflbuVbOqEIRD/x2QcLjhe0uv
ZSafLKFGrTZwzoXKr1zR96aVncZJJf/QwgybMpcMA+0pTm784F+Nob2WTZpB6NUUFjr8oW1ubNUt
123MwtlS3XAtqoq6oPAHnNS8+TH0dJZ7zNnvNBbk4PYAklgbCgcMsg1RgWH10dbja+gKHcG280RA
4jtkF4nvDvKomfxuAz25Jn3z2/wB0VxEFR1Vyv4/BwWE3uNYodhYGR1lcqCHgFRnEuKBDWtOd03s
+lPG8T2O3X02J/OhL4Ylo2LHbyADOna9dSumVYqDWo13buDyK4hFC31l1VWyaRUmYkFaHIjGNVdQ
ji6KAYemFb0/ZWjJDGXypGoyruzvWdWQbDgrm7HOorsZ1gRym+C/M+mZCsJmExl65eiHhmKeejOY
NkFneo2bJJsAASDPUB6C8/MQWzctnHGMh8XVYUm2xuawL0Y+TjL7wG+THvAjIjxixbpqm+SWGICt
TUXcXZZy0nJ+siA+49BhowqnP+Ms8eoZboqoSXi0VRRMNXWw1hn8YNWPuXj8zTxClhS1zyARQl5b
fGPN05AKABIgVXGt0dIAaOoAKNt9TpJQ0z8ZFvGPwWy66zgGMDAtqAFgQxHsE3az2bOjqdV5IMMN
ZOgnkNDyRqDPcVqc0Wz9mjODMw9Ex31a3NPz4qOOFke1hbW6XjzWYnFb94vvWmLANhcndoMlu128
2c3i0i4m/Notxu2AzPJdKIsEHlm/o9+UO4wm7VEuju8ahvTWbJT6UBsI5RdfOKMAFG3De7A4xmus
45NWPxLP8Zpbc4fiX8FdPqsCEY56KIYwea0kOa5pQy/mCvU81CHaSkv/Dsub5GPhxSaidqeyn5hm
vLRBdNP1Cj2AjcUMcau61Tsc8EQIVL5cXPGBlqt+ZfYXmdv9CXJ8enLmSlDIjcgHnQbBmIMUYuws
wzMkvlirx4lnhVV/ELAus5oMt7HI5dHhFFs1PPyuo6Yem2Z6dLOwP7bFjaUcHLCuiY794vzPLBgA
DjAAZ6ECRAsfQMO0EC3EgKG6hVYNjGtgPhsuVAGWmatm4QwgNCS0bGEP6FEG6r+VzDxJ71h31pdu
Zk9xH72JMVV92UYksxb6Y33psRWvKxUYTW6Zb0OfPgShiVymdRpov8YqVN23LtF+Gap7bKpBY1VH
lVWK3mR0Ea1jRqorNaKXQsn91fEsYPuJfnCeH/Vi+cY9xSIBhqTg0J6MKed/cCndmjRuGXylSdGs
ceQJPBjOTyI+WHEnGziAgB0JyygNo/IxFrNmbEgOm0Do8iicVwBVX3QWL34/GRyODBkUuwnXrOd+
mqT/YRqKymFfgX5cQjLf89qF/BrSKyGC1guYya2GWK2Y+jtHE9ZDOjQWcT8WotaNUMO3cdIeQXw2
+2a0nkMkZPxp9cgTj+AKUm2mi9GF73FDwLJaCS+rpFe0qrqe3LdCLDt0WKAtvezazslaLS0Ot+rT
IbPZUrTPCp7YYmRgRDAzsTlpY3ErSHxOZ+mXC8cb6OuMfrZ+bIHQRITeyDdwg5dgglUrM50Ya1hy
dmFxRHf2jxlmGbpbVKBJU99DowTqQYLiKirmh0xnfaiE5NpwghFVoskPPseg5ghH4pnI+6Fk6DXG
oQP/QJhrItmHOb9yq7jnVm9CZstSbGRI+RpCrCS+uPWMhghAOyS+lps9rPRgk+nNa6d4mhg/64EY
DaRcMYxuxEKykteaQFuPsxNtulLAfGp06EXsV9KuWTd9lPh6XdGeBGRSAVCHx6yygDCNtNqoSYOR
WMu/8AE5APTXsT0dk7i4M+QfWNJ1fhx9B81Io1pPhzjhyd8NcLbJhr0qQ92tkZyQ89PikELSdVJU
G4YqdEdUS3LL9gRKoOEcg5LEx4hoCCaGxVqaMNQlipWV6c6XUCqHVFh4sIE2dnIYVoO06ajHeGfI
MV9HVfSeuMCUYob6QWudsgB+FR/6DkhnB3SWhYN7N6vqK0iQPynZQMgsCU6FQ06sawUexhxWLAZP
31L5plgsHaIMSUoDyd+Q1ESBBgS1MK5YfW5GC7nUJlVvXWYtkePfppOkCErw0rpZmXlF0j41vZPu
qapBkTgSwomTHGYjPEckViD/JiGmSo32jGL33gkNCG9OMjsZIxYrgH2ZSvsxGh/tsCsQBxHI6krl
0XaZhhJ6+1sZo4klq/PQOm/MdRXuMviLRhr8JO5MmG+5tdzouxnm2SM/ax+a1pXVsf1iJ58KgZDb
aCzWE6mSU2+bW2PqpvcZ0eMU2ScRVPKxUhOysGxXW3eVsk/YrLzjrtyN6bJoNqyR+SYq/BwPVzBQ
HC1VA1E7/RpFarVJghj1VEMv6JKVTMo9O/yVMTjPmHG0dVKpu4y3ygui7CGZsNhmd1Ww3bUDpD5/
vmQU1+hYw13D3mcY+MDmfRFjnZk2SkHc3FQQffUWxYAos+8o47YpnQqy3Oy055rgzHrqWb6icduM
kgwYIvWObT3gEk2B4yVhvCvIrHYWmazJ3nrDXAPPRW96aRO+UCJH+5A5WTd7haWXL6UyPc1WaZys
yPpRXfKbuzG+EDGd7Mpg0jchQSLDMpTvoS7Cj2Eg085Z9QSpRVj12W1PQTU6T9E07ZhfYPhIMWio
InuPh6w5OiHPf1Bc3aZKFn6pEBACayu4dWq6YW+V+a5hsqFFSrxjgJETCTNEQDgbNNrZFHhjFhyi
Vq/usXlXm99NoJTHUTYgy5cvSeEFtobkJo4yvBFQJVu7essNB6igoWXHXjNIgzIHEi8c7R2uRPze
xuo9qFFwt7NJ7g+K7T2eCij05HffbZobQleieR9yv6YTK8haS296QSdSZuyuDCxmaxSZ8Sq1SGOq
Oc7XleHmuwivH9SifJPkY3cZnFz3Up3PNZDVFDFYqVKMRukpECiVs84ZPGlmxkO7MV8R370htp+e
oOUmTz3SAovBiQwryS45rymO2GtrFf1ZqFUXaO13RGPJsc51ihtF/cIiOqBdxp+idqpyLm1b5URw
dmOPMIYQmkUOGDcEgdTA63s5vrjj+NRExc5EcPWksjG/zJDkgoGJceS0rLVBaXg8cEkCGVyU5+xV
t7OjfMylewO0qN8seIaQqgmNkZG2Q5aTo61Gw9xoRE+pCbt/pbB+Z4KsA6EvcR9DdVbigiF72dAT
WkTBlXl7ixxR+6VeiW0UhTZGxbJbm4NjfCDvetCVPaVmeoWtw7OygsfdL3EmGk+yleBN3g0YGnzT
7LaGXYZe11GSptaf26/alWk874IhyJ62c4W6o2qt+hczav6G25Bq27rezC2277FzP8wjoZpE+61L
yxyezFHTfbQYFDeqmnixW6C+sCKYpUPwMbaSyCqtdM5xrjobu5heM6m6F612d8yXLc9u2jvblytK
raXHvCLYPGQVCgQXZ+lZnwUsevCd9uQaD+7yJR7Q3Mflb72CYNkgkUAry7Q9dCLeXItrkBndKdSO
SZZGLxpxFAvyztpbMslfpRXiuHCPqrTIs8feBj+/C3djRswMxzn2mM7JPLudxT0M2WizAcqk7txH
oIUQrW6EFiAQQgvjj4k9UTtjOgi08FTH5SeDN+eMd+3cqdJ47OBrrNn6C5/dt+6T5m4Q5KHF3N3K
I8eU+tmRh20a9Em2ZQTbWR/lkUlssrPa4KOB/Y/V0cW9Z5byKpoZxxpzDNTs6nttK29Us/ZvOLpb
JTU5HbJR+NVQ6Z5IeRgwvtU2sUtHXdWEKPYhWeoVwL7DGFSxn5kwuAjvqY+DwvRYxpX+4dLnVaNl
f+F3Xdp0vJLow4ot8njlXvYKu/DRh4ggnnIxjw+181xoB3bU46V0iulSxpg2DArUyzDc0azkH4kC
E7ohnIo3wH3Vs+Eekrv1TQTMweU6vUXA6fEAnDpO/IHKkgLDLYvYI8W3Osuqs718VAl/J0rpzNCY
+oZx947nhEo2Y7QSRn0Hm09G2ti/jFPreK5ZEpYK8B0vT6jxAWpeIiRk76HxS80t9cAjW8A7JX0r
cMP8gcnOsVBbLKEVYhMtn3UctDiBB4n3kk9UdEukIX2Np4+vorwEQzkQimniCDTR0b4li3UaZNYv
PVJ3JBlovxty/1qpJJdyUQoZri5JIIxJVdTi6SVUumijsSDejgjIl8dCtQt4SatMj0+dGtq8z/FK
DwUplrkouWABLlQqAOZdpbEzqvy1D5vmMnVB+LDYmsrxbs1G9GP046b+xvBjvpHYMHpOOWY8mwlS
TNOuvXZK5s1NN516U6tRT7TatXJmQoT1sL7Cc0sBKCeZh/f0XbcinMxF4gdjIomAtryRY+yEo5GA
vKHcKXkTPvegvFaFk77LotCQ+Dm9n2AmBa+NOEzWHWoGvORXtIPZkYjcnzr0qfqGF2OR7CqWUOjw
3d2UWfF2SCdtRyU/+HpZcUXwOqXDOoc8flokuGvmGUtl/sjYAGA9RaEuENU0Whlvm1QxfA5hIDRN
wKGdEWsWtakPdSTxmjrH25xjOrKNZNl5DGJvTBVxO7pZbfqeHPl6KsZ96YaXbmQaRyVzyvQ0Y0HH
eeiMTBYck916QfhgG9fpro2V6GbY+bHKo5fYztgK69kO9VF8DZyaOtqx4ZybzYZVeb6pahiuAgP7
OhGKcU1JG3ZS69ZETXJCunBrJ6W6DYzZUMG5xq4fdLwRZZz7lG9Qa7HYESJMos0gFpE//CBn1t0t
O8zAc6YxAZlJ+LQ+kZqLcvpZBCzga9XotpXVlBR7U7dzcjfadVT2q5Ah5lFJjJExwKYPFWNFtVWC
mkld9io5xeJkrEsEbn6fmS3ys2laD9hNLyzndSY5neEhxLaY+qjArMy0OSrY/bYJ1g4eMMniDHJO
LO5Qa1kEeAWZvgLovQqYY2IujbtnFPr7Ohzf5iBIXuoCa0iX99a+MSEQs9odd7Wp+CXRLlsnUZgG
tsIjBSzdOov7h5a8bGZ22JZZbsv+Qpzia5SS5xZGR5rn7uKSssL8CMflrJraQ1u/l6TerYdYFNtK
NZXjny/N8ivyaXMf7UTjG+/aYKXniIkNA9Vy4CnEjcAe7THCLtmHzE0wL50Bi9lYcRgoGuEUbZyZ
rU9V8WpkF2lrbgvQCkarenpRux4B5fse6xXjEzAFKDJotW3R7Ro0XFOeZ4fJyF1epAQrlai/FVdM
+7JXX/Ohn/jJSN5MZ+cxk/FhnEft2hv5loRcAMi4lJuVSMt8F4juZmbdQP1GnAsfnj2x77+Q9k63
SmFCWLg8eqdWK71es8uLsagiH1PTZmMNAREUGx6izn3ttWZdVnroN51arxu1NU5Vj7hqsnACK3lH
KjFvIPomogjI8DjB2023oZc4nfq7wySYV1V3nFQOpmSNiIAxNPp5bHauIb4ChisEyFTxBo/wPjMJ
NTWEtI/gnPhblOvrcQpRI+TkRXS19OwUdHDRDV+4fQu/LMZNWpPQak0whG1sXatBdZy9vtw1blKr
L0zRqkzXVqkIIw/j9co0CSsHGdicMKd3ry4wkXmO1hmk/p1TSNsvWhL2Iq32cAinK6uSRCWpk7o1
cmbYCF4/tJBAlETuZ7cwHiw2HlsdujIaukPadyPZ6JxYZUuMaex2X3NbNLgJiv7kTqz5hq7sTrnz
yLp9E/TYdDQRXHPZyoPp0ohFsqi91ITt21k15Qm+g5OM6JEbBIZYE6b0wLlPFD3JFoxMQEmt1FXd
1IIuo7xhmZIPrlMwc6+b62D38hpxp/OOkV3RMM8Z7PiGgG7cCL2NzsxOrVNt7YaRqW2flIM/xcaH
xXDgPKF7fPwdsp/fFUZugHgfvVQlViQUxezpYSBAavjunP1g5wFsJpXeJ0Ch8IkgH5+MgTOjHMrH
WgxPjPOKx6l0D0gWR69yFbkZXSrmXK8ebVjqa7buVBpJOGLSGBkPIOn9oIHY4vn4redJf0KwZ98r
jcBLHAAaThV+C8na3XaaY3E7BZGHh6jeBXAp36FFu+NgnMPlJefCB6sWPf/5og/OVj+SHj/fQyJA
ttpQGZtpoHAOGwesWDjNePT77lRl/YDSBu/IGKJYGTW7OwhZ2Wu9ox3nFtmyDiBz3u7TSx6w/NSB
4c1ZeiW7Pr3++dV/sHcmO5IjWZb9lUItescABxGSgkJtVJU6DzabuW0I8yEonOfx6/toZnRlZAKd
6FwU0A00EHAgwt0s3FSp5JP77j23U5Lpp4z2XuJeUxM8rDtnDu3ci7dLl/5NzYTYaxYiz+53kGsd
h8yof2BEX2eSt49Uhv+eAe9fMXQXF9yf7HHoXERtfFdUa57RSaktGeuXxTDmIzERkqi1eQvdiDLj
eJsAt3jNl6eZzc4VC4+xcpO0ReVm78pPl2wLq9QbmS7hIfMphUv6vNk6HjjSkel4jHni0ezThdTF
uk55m4vS4PbrUh7mK2yok78OTbonCOAeUYYszMb3g5r7mWCNeMTM9N2qivFmJuUmzMaTB6b/pvuq
uXYDxeU9HIY9y/hqxwVTEe3ETZqE3LFm211HHkVOBpnLbUSCPRDTcpjSBKD6qNTHUlifHdk6DC7j
GeSsd47q/H2JC80g4u3Br/7CkRk9ijEkz3DPioxDdMzzyvmg3HnFxkJ0oPWc9Jkqp/70l19GTZQY
4qIVxJV/SidmwUinP7scu8HijDfXr433BDgM+cDmd9pNjrDin6kPfkXPHq667OQeQXc+WCl0V6Kw
AWMptxQhkkNv1JuhntObwk60Eiz4rnB3TpWoxV5OyIWdkfocAz78SMWnOMef4leUWwvN+MTxggwo
L3p5T7wTmDsNoskObs2NwBwTY49pXCDo5NMa3+9Wjgn8U8PpA8SRu22W23U1QS5owJnwQeAKquL2
sZ+z8EZR3IclE32WCb30BiV4WLCytTXPNIAwsl3DgsCIuPjexFzfy4uwP+lPGHdear6E8SyeMtrZ
VjGrgrPREC7FoM120jSQcaapzQ6CSj9+Zp4/QwPLl7aFpMtAdWCJ2xVRtcWOQQdKPs1PrpnABmcV
RzQB2Ul2I9Ya480QubHXLZ0M7I1AwNtjjM8r7A86qY5To5Yvez4vbsVDsqhxuz4uPL9w4Wdk5rPy
5k5euHLS9i23mAJEREd8bBvtBp93fhj7gRlktM5+bzyZZeEe6soyTkQjsVGxU3Qls19PSt20WR6o
Fj+6QQWia/b9NhxaLFo+psnYTuctN+4rYWbnMSZV5zU29dx6il7LkdHPx7sWU+CH4F3oS2PZD8Aa
sn3Wp3ecckI5XFEH7AS2aX/vwVblp14AhpTlYB1ShUpcmSMlOsO8LsJ5DtD7yCPUGi6ywhg8AnlO
a8LcdjdzJ3BA6QBLI0iRyL03+zc4Scb7MMNinxvbvhIQEgfsXjTpwIzfDp36qXBQUwf20lCC44i6
wtYkjGeOFlR/uFt2ATXmNq5pTfKNWwXyZtn01sZmktwkU6E3unNS2ipIg6Oe5Wyz7pMKTcWU6GqZ
77Ok/zlW8lyl5vDiAWJEX83pPut8mBmtpoJAqFNZyOgKBYcnMhbabWgMw7ace/5f4VidWjqfqVae
0YumkjtrvhBTZzO0SzWtczARFq7ZkIdOkrzNoT/DSpA//r9H5P8E9mu7WKL/mUfkoS+SL1iFv/7y
3Q4///Pf//iSPywi7m9Mb/iaieehRjkClOD4q+3+8989525tdhRXu4ADbCp+539ZROzfJNxdgKQW
PEMLrtrfLCLqNylwh/CV0ruTDv8ldLtn/aMPmZawu/3XVgAg+Ef8gzc4isjtxYVd7PAeILSiMlE1
7DshMGysucSD3SCWhX4obPbE8xD2J49SRqq9wH+tHdonMNGZBfLeZGF0lRIUVogel3psbQiPxfs8
n4y93zvssiqyuBo314ndiPHgMvSsldvo713WjjvtZzQJFs6igW6NyY7bZ3IkSV4+aCOeruAu2KBQ
cdN+13Hs7K0h9jmcF/Yt0kSjibepz8oV0dtiIBrDv9RihWtH7Z1e3JmUXnVbRG7+mhU7JpagUfOT
VGIe+OJ+cExn3R0TYDxU29TJy5gXyK9aEvZu25JKSWEb4ghQBmdI6hanMhr7p7gvHRa2KMGrcsn0
Yc50+WqnlmAhP2eIBCRDqFInKk/CLm4+YncUjyVYik3eT9kll1Zxlfw1F7Qz68MgOE9vXx+TqAJU
5aS1xHtLijVA1El3gC7sFVgZ+p4aai5VVCZXf7IBbbaO2DhtA5cgxvkM+DWSz2LoKTSuWAhl9waP
tnfrDzeeQ+hdc/XDXcLfvboXX6PuP0O/zBt0jN7eERr273z5JH1AdVAfWNYqOuZHtTdRki50D2c/
fTuHuchl8NZKHkVzr9JbbdXGA1sEn2cGxvsflaRoQxRpk3GfVua1S+WEVQSeQx+K6IIMGW6r2pSH
NmGVxSKv4RlguzQmKauFutDZ68YX8dVO+iqIS5ujPMkpHeTGvQh+tvL8gUhmeiWPxwmxFvXyjsXW
X0eirN+N3pwv95DZLh5axBB4FTgXO8rjc6ueiDvzRzHiNdTHd4PY5GwW23UNe23bWDWn39TBbm06
+pqJDqmit8ct+AJ/25JZelGpMWyrLM++XM0+2W1jB6HRJX1rVcp7RtVGTMcazuBm1mQw2fCsUsb9
vTkafDPVZU+0iC03sMnOph6LBs+f+1CX+ljq2QQvQStNFZvVBtEbByoupJ3MSrVzrcbdTREE4A7E
1VcaTzMaNduZR3DZ+nPQPHW4LliRDoULGib197BYcHJYeXiq4gSXe8nZnx5H+gwqGmRXOTAxPm3A
u0Ijb7eOXad8PkN773Z0DxlzXVbw9oV6SkIqrOcSr5RN6GZTzoV1MpOoO+Y6RfJeiOavQMsVl4ru
91XqZJzndQ9aLfbUM54Hk6LQPDqJlj73UpbLlquoCHzsX3QoDgM0U1DIeFRJhcggdnKsqP6EKD1o
96MQo7q0/oLpwk3TR8uqwAnDXrwjEMn/VTLeRLRFcKyeNEnD5j7Ecdq/YCAJoT+I8YjmFD/nwrO3
HVDJHfcsCx9yGb475PVgSDrermM2Ppr1VByLbGSJAbSP6K8dd1s7Znzho4N5iHYvODjmwmsx5tTo
rQkOYHLq5gz4AMawfqVaX3+FuZPtPdWTsoDmQKpfkCPMKZBny5ohcpixcxvNcGAVPMTFuhkwFpNX
dpOPJsqXoNYipTusoFQBqrBFYV+TXuxi4NLpyBlT0xfvTD4pvzewRtdqHr3rAJ4Pe30dqhUwt7rE
a8zZyZkk8sTSFbdljNXa9JiusbwOu5RP05GKWFavCA8ky2mnnEKnDvp8GX4tIxxj1oTWfG4pNeNz
PrpfGch3Yv6LjAn06h4kHUlB7u9YAHrad7t1nCn51HVtexmAAXAIT75MazoORZvdF4zJWWZECfXU
6nNjmMmRCUYcgPulG3zC8RvWevFtwL/orD0U/v1MTFAScWdbucp1UX1MixexxXaTfUUX+UNpeN2v
+x4Pm5ik79pbWvUUL1N0oINzuWYq73a2nHq09dl7N3ODZh+lB3m/jxYUg8pkggyDqRmRmOYfggFx
+uhEY00NKtk3XAF550evhvDbWw1aC02WbYfEelvshjHu3E1MEI7bFvw4sNpsZdK07J8pb8AQMLsT
wCcvGZYXk6JdvZp1QQfzQsWmZJU9wkkHBffIwrI8VxNNJM2QGcSo7dl8s3qXDCtJ+F1Z507QQwhC
xyqszeJnNKeNmH3KuivOkiK4Z1gC6U+OkrlzDgviIevaGopTw5Ww90BVVSsHzBPFVnfLNYlHloxx
LdBWJMXq5LIp5cpmf5sp/lsL5m/fZ2lNUQl955jcRpdVBrbFs/ZMjAE8N6McokmZB/mUmAec+2Yg
EXg3bDXxhEecteMs8eFA2uVtGFK9NY14VjAy2+jTshJZ8g7gLqqEro6d7q23IqztbbjY0XfyvP55
XlrCvt1giAA4cXGwrPjK7vdqslc7GVNrbGI8C3vYX+bj2Pi4ihw97giMkYP0dbSdxFCf2D526zrr
Ly7VKseUBdGuV2344WXS/gCAiH2lmFuS+Ua4V9r1rvkksabmZfeqzKZ4442oj6kNXNv2+p+Uwlo7
IfFSicXUJ0d3xpPqhNplzd10hDWNZcOk5Rl9dUGecEXCY9THFdvAKv7IRJw+uNSU1lw/dv0F0wVp
hRp11ug4IbnrqPnIPBEGduY7D+M8YwPgYcUgH9nhE+Wr4cEiknHuMMpD/0T1NrIWlZgUNLUjXX2W
sd98CxvcLniEwvDuzDRoREzrPRVVxo4lvjiPEYVablYDMCtmXT+ake3fLT36UvFEf/Rg0F1KSJyH
ubqD74V2fiy8kzvFaHFFkIR4YFrhJQ3z+tmUJc04YVinTyUwvk0W4TmzaQrnAjGK/GvOvTTZWUNk
PuVm7299o+CAx5YU8UKn3D2jtn4rhVTvDBvRY01acxcuOVuMUhnXuK2SHR7ccDNTAPE9p07uUZpp
/2R0HjqbzOmU7MfxEFqS+7YVjse0TrLncpzsI7ZOYB4hBIhX1gdUk1oiWbdtXQdVoR/bRGxp0cQi
QTPyC7FZOB/thLnZGcI1R2nJGzxK7PzSC7Ja09Zrao3DkvQ2T4Q53qJihFuLyNp3Mtb6SLkNYeTF
bYPl7hLoqmp8xeqCWm+PVN7adfvm0SYfqDGZDiThyhvuZpxxZjx+FV7XgOptHGBzYdz0z2aTjE/o
KHZNhTflYGWNvRYyUHbMHNJT5JYsbBJjk/5e+4bYLqOFdzFpe6iIQ0V21zXllrIOxQPVNG+am/gx
8SIG1jYpq+tAccWnihczSMD+7rO2nUDOxMY7ZrLho4ObhDmnciKiJgv3uYKo4sqpjQT9odHqo6JJ
92n2oaKuOqB3OZpMq1l5RpSD1VnovuYeZRhFCgxBWD4OvcxePipZQcdyGn6Hla/4LsK2vbqZmi5w
meoT+0KLzB4p5aiYp13de857ZGeGu+lCi2dzmdRXvoUMALIA5vRGs0LfcWBqdg1w13jqydPUjOfZ
tlQLNJJQuUnAsoyofh4mPqwGY0KtBj4wXb1y8NGudPIMPCT80RDswHagvYlKcl1P1I4yF36bhIQv
gaw3AMzyuwZHYVGwiMzT4hpTLxet5wjY7qiraJOAmNwXI6MkmxNritaWoT4mWtNfU45WEHkLbLhA
y/4C1IC05BR1FKQFjw4XFtPOqyL3qbkTTfNIW4fOipxbS+h631ewPLgOo4i6Tqv5GpPM++50S/XG
D6xO9DaVB88Ox8eRiTOhr70JN5VrRHvAZfmzjAuAmq4bs0FUmWvdGMimwM1y42hqRK1CzdbGMmoe
5kI2hJis+jinSfqEFRaDAB0n6ZsEOPlC+VG0l4YeYfhyQxIeS+tVKxIaWUqzPZWW5V5wVfdAihCR
bFlhZ0utJEh9t/XRLYf0yPje0EJqo7zQbA+ysmyxAUeN+1bWhYGLTevH/xZl4v+hFLaFKvBPNYfj
F7jAf/sfX3n1H/92+mp1Hjd/FiD++Pr/EiBQo31HWZYFjZX6oD8JEIRNuC49k/uEuGer/0uAkL9Z
tAzh/fUJchO8JlnyRyLbsX+zPZd6AAEexyT0Yv0rIRXh/H1GxeAJ4QnJ4/GOov9TNqWwKXWBoL/s
Gnuyt5Lw8Ft9nw8YMQcmhRTDnSCw9+lnklGi/+tUUWPXnobwUN5nDrx18groD9vQfSIp7rNJdp9S
aL/ETpDYfu5tpE0JsfKmZGVokGMOxCKeyLg967KbD7ntId9CaHt2MZXs7Xb0dsvoslWXxE2t3k7f
JZuFI6UJCwofM2/me/0Rlow6FAvbHXivTEXEAo55jFWnKmPrm7LUcPZi24txww0qQ/0k3uqjDO/S
PM2BzLrF+zhGtXWnRaU/4NQ617iAXgS7zYPCxwCKjm0MwNUKo3wCg8yMiN22sAjYmOXLsrTTLa1y
uNkNB6ZZi5/52KbXFlLKh1F0kCg9bMczYncGrc7tX/iYTyQC6u6yLIJpdqrmq7JcfaAOwNlho6SK
OUzlMfX0/NKncPVObdSGDsBzzQaKaiP2vVZmd7QpgzTSNqpwaQA9lolXfedIC+5F8xCLa9UFSUcZ
umrhipZJkb7jRs1/hFALA7QI+2PG8fqGTZUbj5fl+nnJVN+RxQPys+FAEUZb7QHhWcGKJX4Emws2
nmHk3nTpZCiMjUuN+QNCEzRF2kHF22Bj7wXHaMlH+FzjjePj9GqLQa0922hOXL/lF15Yz1r3TtMF
bYMcxU7LfnS8IYw2tN7aT0NlTVcjK7H7DGnmPBpZgSjiq7qKXvMW1DhWBkh/a576fJ8SsF240aT5
ApXX+kHauY1fjmTnqmTbh7HeM1DA0YKrtZ348lSPSkLgqCu4sIlZfvUJd3XGFFaGa5b280sROcUO
QdfEglkROOoQ6gM65e5xilxJXJmW5n9vcTXogMyC/eS5bfilTHBvmKQlzJw8lsnGzVlAnA3KdB6k
15EGJS9vURAEWQDauGtdlrmiok6F8Y8JUmUACZXkkmE5GYCZhggDixuszKs4BeS+a1k+/gqlAW55
TtM3b6gcziF1Yv9iUOQDpiNZ1puGzvl+NbmjyauEc2T+DlPId6i5FZgc/cxG05gGeCtK5sMdHe/5
4sGtjDHlTOMv0VdPnvO5mDoc9k5lsIHtZFvYQcIlg6PAi5vfqYouD5zTSHZ3+RI1mzq65+MNM8Rc
MXtsVaxMqafBHQYgPM3SsiYKJwIvcPqeGiU59MMZmd4mI4m+dF32nylEgLNVhYj9Arpn1oCALcCn
/syqFusvIqTtrHPSUcZ6LEfrFGZx7jPMGv5OqAlf00xFNjQBRpNHCQ7wkhkwBUDNGbG3Zsfg/MRw
5v+KlSAqYKRMwRj44+bBTez+TEQWcBHKBYtoYc3iE1qcM9HT3NDAis8vKCES3jgMQyQgT/CJRWOA
gcmsYDumQ3th5+zDxB7ux0pSrD0FMS2zCC0WYdaSekmSQODJahiI9ATYqIEYwI6JdIdui1OVwbfd
ZHVYN1vfnO3sMNyppoOzVLDgDLPOOMJ7bRWEWWd+EbeK3vKmV1wNpn9F6HxchhHiFfQjAr1Cbmvp
kGnBa1+8+yPhb8KSZCH6HtZ5ZeAtKS1CALXvYQGXywtEThbaLSlCQOXp3o4BU1lDi1gWhXZA02bD
gciLLxRahns3msQ3J0F3XaWZHHZVtDgbJllxm3u48ndd+DIwNK1SHzOYyKslcFRUPY1cb+fW7o1r
LUf/uZ5D7yx6bG5Swc10+jl6jhL+5D3jpjTAX4VvkBDVvtCcoWpi5nvic3AGRZjflmpx6POwAcJR
YgHv2AFpu6kpj76ouvHlhuHd+TaLGTsYruOaU133OImiP4oQoOyqaKXm89ELBxSBP12sxRafHAbK
18Ws2hWiIIejqXbN95kS9uzeQcZbkEzUqWWJtJwdHsbiJuOYKI4YLXiyKWHhQFL7tCmablxjX5ou
0s5YDivIYdvCpUjmzpT3HvPJ8ah2x7vntikuuWYxnuhnptl+SmV+pehsvHV6aB9bABPg+Dhoh7mK
XkPWSluLQoJxtVS6ga3hxJpa02EByt+4h76vJbIuyOIVappck9fHrlO1URBx48D92hfXtu2Gd5t2
0C2gD/NhiqvoWzWP7OYJEhySEZ+0ibF+B7iuupo42NAL+JJnZyiLq/a7KQD4OS9rk99bydaJnkXd
obVnosQBU/vjYVa6xK8BlpNqoDpKvzgIiWZFIWp0W+oUqF7TxwnGDriUDKAO2fuGEEvjR+PR9Nnb
DjmbRWWY/Y4atfHgVnX+w8ia+IC+mJ7zymDfhti37RZkq5YF+BF8av0KTbhZtzpejvHdfOTcZQgZ
4hox/NB7aRM1PAC9dvZLPhsbbkHxqbzcw/ratIoDJkcRTH/ROxi+vbO6iyD/LQPx/zbO/X9hi7Ij
gNj+sy3ca9d9Nf/20Hz9/NXqP8/Cf3zlX2dhH5oQ1cqm6bM5U8q+79X+WMZ5vxG4thl2oZ779zH5
b7Ow+Zugcdmm8MyxbezEf1rGscITwuQrlWIchiz0r8zCf4lj/5nTQ0WyZBxmqDbpw2Ra//uRuAPu
5xJI5TMRu+x7YYNoTuh9+7ZMW6+YdpkX3YbxVy/S363ZeRyyOysA7MJsHauR8QAqhei9K87dh5gK
lraSHMpKZQYWt7zbLMTNG6zs1YvMq5XuiU1cinqBF9q7axma8ZcR9Qgfjm63f3orHv76E/wd6wgA
/z8giCzaoV0LG5LHS+v68h9+NKacdJjkMFAOcifi2+1xrOIR+3RhrXKmqdyZboC5423bS3gQ044K
gOTEo8QJWJH+tBg+jiqhp1d31Wc/wwLNuh53fv1ho3aeTXcD6088NNj6TvCyYT5OwHWM/Jmb5aHx
5vnY3X9JW86tfEPOrTx5T71XrVMe6BjmXBJLWZScvBndqG3M9DAI8lAxg/UD5oRfZYjDwZLWZSb0
HoSSYzWQDsLAJcztuTzriqnAVpxf3Hx61nM6E4Hk4ULPfDAlrtpPsHqPJlV0K1HRPH13MnFvCOkf
IilHMvOrzDtcEWBIxkb54F1gkYR9/600922BDWsZyg+6fTY4yx0aPwywbxKmCx5F8hNVuxn8Jn7U
syy3USuWC4EzUnEsfnfceZcTtGB2ElrRk1BiqNbWQ+2WFY8SPdzGsmGsE/hxSsqCOP6QUeu843Tn
arsie6pYt0rTI7WRKfOSORtz5B1DySK+kcBmr0TuroVOSMuje9AELp7l9AuE65X85LLKG3LpnEVs
MJlEPMHdU/kI3nFtokUd4YRg7fZffK+N98ocDGIDcb8t25QuG21+1oOVvnauT3F9Vr+28ahWHKry
jZjG8ih8pOvZfTfNw2hgLPUjwgJJbxdbmKstScgAdGxR1cXBzRdrM7i0X8zm8r3kE7iikwDT7bJL
2+rk9TVwcRg2rBzKvVkjPyPuIDvepsh88dg8w5o2LSzWzlRcSNp1a5UwnSciJAbb08zZidfCiUmj
uM73NAbdgpoTlKW/HGe0j8yiqKgz4ycSb8PBqv3mHDYEWAvIRnE0kAhtIn9nJWPxUo/yNIu2OaED
f1JvgT2TGPRqAol8cieZXPNx/Mw6FN92qW9T5+8ahNt10tSBw4HOBofXU4S4xiTcMBiF9EOUPMdg
uhuWPjtdhZRW5VjD7p2TYH5TRRtokr7SjfUQJ8MtTQwMr8xrfu9u7VEcgEHHZAzMfQpFL6Upd+T9
Z+vfQEw17UvPMUNhfqG6A2uMRx/CWv1AYGQw0f4brr2CwPM9MDOQwEBrWM8BtTYhyMzwXKblNzdG
3FN4pSz3TsccIq6QGJkugbw9ODne5cK50B62K0BGrSqOZjSJFwdnmc6l21xTMe9d6QTEivQ6cpod
ozDc7dudbV01zZnt46W1n7Tl/HCs8Oi6TMPuwh5fDEGdeLuYOTPRxgFlc1yLnCZOZ8Aqm6Tx62ym
vIIZSq8/nXliX5sQVBtYqjX8p+8L2vsqwv1aYOkJ5IZoNpbxBZUsYp0ZJWLD33fjpnu3aDkCJJ8w
onF+OZyYLH/c2EVG02ouSJY231LyRRtpAKu2YzLPVnvEu3ZJ6uXJME6l2eM6vvtD/Rg5LTzZhf/O
+8nNDziC6bmrfiR2MpXxbtDRSxybvDHDAh9AkQNxV25EBLF+i/Purad+nhgrTtkuQkPBQ1s3MRBz
Tt52sYejcKQwjVNj01zkvegceOyl67INywxAvvly5RBkTiOUdQxmtpdvZAHZ2zH3RXsrfOQQz54/
RyUkd6PwxCUm1u7oKqhRY7speh5mwAMVnxr9ns3jpVkI9PPtZ2ETkhzPDUw6Ch9Qc2hRMb0laI17
rsEK+oJnEkLWZ8rCEXP4ZxPfw0nNLVTq93lWoD4WBRcIuHCszzELzTWPvA93uek2+5bi4G7eywLY
CMMlE2McQT1K+otpdjttYjtxnL7c94VxxT4PGivNPDa+hGqIlXw37Y+p8T6MCUjEKB44bTZrC9SD
6zLu9stc0qqhbuZQPNvsYynwSAFk6Xv6yf7pDxM3vPidDGF/yAaqXlRYIrjGimWU4YhdGXmA1+lc
WQ3eCNOKyEVOo1awFPoXJycRuP7ag1C9t2T8PuqEM7MxPBd31oWsjcd+6X7knentU6woZtl8Thzd
iCQYZjCw2u4bbi+2H4E+VRBHoiZON64/AH27B9Cy3t/1Cw8/t+Vfi6TjJESHT6C6HI8n62gSNk9L
qSw6rATdk/ZIHlhmm2xILsCIsFbzqTbb6ZGGgRrsQ7kO6cRdNzoFtbbU/Va2k1oVGQ/3k8zMdmsK
LPC0k7DqcTdVSjpsqEGKOD5NfLWmPENK9TyWV1MrbChiQHJvO7wPJXfeQR4NozlOAKkCj0cDN5ye
Xu6mIucwbls133TUuquBTr047S+pSu/h0/EehDcWsgbp94lSqE1Y+e+zxaG1KNgRFP1HNTVy3XjN
1XDDI/i36rtsP62suVgx6cW4qZM1ZOTPyfUDv3UxLvtxFxhjd6CTkXVqIx9JVeZ0sfIWwmjjI9NL
oAp2CN/4/gtYxgC8cLJrYenBS4Ty1vP3AKYNhL/JUnwZGIAES9Jg8gG+1LEx7rrWgD3ZBlJkyzae
MdDnPl79uuFcxw6ngTVzv8DUrYZHzkOv+GFHCXfhmOqkiQYIPaklkFyZsUe6xGp4exW5a36klWXg
P3K9Gm3giBcf1wALxBaLFMMBXox0VG8myDgzm5a1oL+X+9/VtUlyC8/ggUhNGLIiFZDjYt5GDJ37
0TPeS2IFo66zp6grv2B8M4u5R2HBUZ89bwAeN4S3tInPyhN7TRRknfZGeTaJ4K7JOmRnC0jRJpqo
gKErEqtAH+KTir2N9u50RdnBwcmHZzmT+aVVY+ycbOeWwETQr3/XozUxIibPoN19NIxTpZyXJort
zUIrGqUzBQ6LMQy3xlemeOKCitznLCzJElvJPgzzC07pdkcE7yk1+w97nhPuQaNcZVEORAhQOR1l
D2XFSjAnzcwRXAx7pJlxp1T/OiTW1Y7u2P/KcXb19FIPBgV3Tmusu+509/NjFvCCaES4GM3hERN5
vzUngaBdJG+cOZEDvSuzBbxxROee+dtPbe/gliSGVKN3iHLrqoIPYeTlGoziETRJeHAdYzuPPlNP
PKMJ06+zWmqQ6lX+2vCQAY75o8KCz8cwzbbRaG5aCQStGp8JOHt8GiIddLmm7Cerg0HykqM0Zisn
By4Qm59JxtxKLv0o0/E76SsXY9a9mMPn4VgSzXtWfv3oi+GCWTZ9HIzBuUbR8mqNufvQK+RD8AnF
gbBJtc1msc1oy6T7hkBKXF3dyrl0oYu4hJwxWUMw4OJfa1fuCTmhWLkw531fbxJJGg/jxc4H1jqY
PRrmqLaJ5X3vNMNT4ZnnvqztW5J2l7lNorMoDPum7L0vRn2TectP0g4aHQfKjZ7MnR7c8hCOhJRQ
u9HM6QjdtlYzbk20nTX9U1j5M2LbjpMlN0009ZSW1tFBw1Bk5lcxa849+2w733iou1s0tyn22Pc2
Eab9JOireD+yQnwy7Wh4ipBGVxX1jgcFdhh1p9BbFdrDKam+5UQSdmRX6qvTWnob8ao+QtE3V0My
5Lva56MD+/pX1ehzSlJj0zsOV0hN1KCE53VPNE8XXMfTZeEvts/94TOec3AAf/sNg3LCATDnwZqN
9uBzl15o7lhmaTw5A7Y1OZUI66pecPlDilBJZ6whQBR7+nJfYyzWbbrIF26I8poMU7ECB/hYx2Hz
lLEW3igyW/uo7I6976d4r9uHmg3PS4vfm4zQsgHXOH2TmEUHy/vMxZAfIOU5Z1s9OU0GQJaOxYHy
qCGDs1H6Nh/EbvzEe/rEiP7lLd53W9oBpo5mFcb+d2ISsOupGmrvQVeTyrHW+xXRQruqKZeZ+ojb
sj7J3qMCKONFpAL+MBOqXEMg20bUI9GP9bmAuGiWYqS+nmocYTBmWZykqXRaxe5zjD0XY31xz5KA
gyxMQuvltavCMaA9jvgmHZVmF73qb+0lHPeGOQVQ3bBwzbde8Gw0PiBmZ/tcOMZ6oNmS4KMh4Aya
ieKeARwOHn6zRstkTU3EIoJPjVNUkzYSMxJqy7ImeYfBsl/YSHA/Tn54YXnDdLBDueYNn+OUkwwF
YGnj8sIIICs9Dg3zm4yMi4479QBJeNMDEt+0BRXJNTFVsPsVoakpWddMYYduhEdSVJu2qeLnZKSx
sS58tYvhQwVO68A5Jdx1TXsw+EZYAxkoJZpD/pTAXrjg6ODUaHSM8HwINzZA5DVdCr87eEh2Wbpg
mAJhujWgxuFNqRPdnhN+MoUr9BCDOUVV2ymvzgMeE+nWprOLdytbUypBIqDnzwz9jet0RKwL6Ipg
juLhUBdYrJranM48sYbXrEb7LzKIU0Xi1ixtXP+5TQZ36yQ9Wbs+EQ+RZwdtHMbXsWpfpTXrHhjZ
hrf+wcSLt0+HvgT1FJZH5X6DzCcIzjgmvsOEBHM8Itd55SzWNBHywkUwRO1g9PxjRjzMK7QEYrJw
UCgXMnKBmw+UKEXpzcKVaiZdvuNOv+nuRr3kF/sfLymmU6grXrbljrLrwAhFwAsKOKleEf6kuXQB
tmvvl375tZj/k6PzWI4UiaLoFxGBN9sCype83xCtbglvMkns189hFmNioketVkHmM/eeq167wIY9
R8qg/4005C/5O/nGrHvGcVbvUJUaxKT55zxgxCCKNKFvQP2LT5pEi6uwbAyG2UsiUgTZpnpkyH03
+nDjpzSRh9TEPrhKF4bpuJ8YuJK1RIfUTfIRa/OKsx3HUgE5LGwEMVZmUtZ3fkan5yZLG5dBTV98
GP122XtZJSMQAuoggp+hM7NbS3hbaCnND3XNJWa4K49+2kXsMEXMSY7eSWcDm/QG45gKWV2LdX4s
1V96u2q/YNjY89uRr1SYMHpaCpct757Arvm9tUV9Th81SbK7PQKfW9K+2TcmB44PBrRR03DW3C64
4K9NI21NOlgvqbwULudJ3Tg337dDfozIoozye5TGqTDtY03q7qkU9ketlTAxRpPXzzy1mJ1zx7Lu
bXHNl1keEsyUoH2icSSrqcrHyJfDfZB0DFAIHBCTeB80Dz/MVmkt+m3YDjGVKAQ1+JBgweHbMtK3
JPgFNRBjcKso2t0S+ebmUBbuZ46AbUmWnOAPiTzMddC55JyIvN6s3Z0dBKIyspW+8+R6kctIi1je
hs7ZD3izLRuYrE/iDA9IEgVpc7M1uZ+KlIbORa/e8EaTz4Lycj44UFJSu2LjBAkPgkCyRz+D2N0y
tavhPbMHQi9OnhglfX2lrDVqM2ZZL0MNC6Xvtmc4I3soY/Ieo7mHAQUSgpwNxY2a7zEOyNBLC3jA
Lf2GZ5t1yCblkdpKogytII0R5xZgJ449rb8ZS35bDLUweRQPjoWsiZvfZ/rA7avnubqoVst3jYEr
ywNeEFrLk4Az+IiJlHIraZ+yuX7xg/rvTPV2DaTmR2jPXlalyz1bEONDeO5nhzP/bJrA/TCRYm6u
rC5sypAfuHHUeTwjSUUdQxU+NT1sWSUwyhtZczBBc2yPetijMpUJP+YaBMwO9GdxabyVYL5JPPfA
FqmWK94rIZ+TNIncRsjIMmx0/O6ZK9G7aJ2PkgYj0iLbp76pUGd5G6fMnNZoHYNHXo0MkyzhVr3R
WydR6HtX+jcpBE9qt34DroIC00F04rc3rPa17hOeE8WCTCMyAy1guWvsklUJjmB8j7+89dWpEYTY
prbYIcBirW9PF6SvqNHLv5mFoFfoDCi8pvwXlF3/ZJrLH7Sp+mvpau0+mQh8JaRxvbP5w0a5XCEZ
SeJkuUz/VJlSV0O3j9zp4kQOEZv/QNcgKUHszpPlPrXfq6Bkt9wZdBFTCUKcnc2x8ISMa10Sum2J
J0qUB9kH6M8Kf3x0JjRYBAtifl1NTlpZHq2guKvmxSeai4SeqiCkzG8eF0BnNz/Pn6cpv9p4G3eI
vjJWbGbJjrcsLuX0UhcPWV9nRyuXz20733AsV6T/rHun9DxmKGPFeLV5Hfk18SZs3I2D/dkT5PvD
HDGWBJhfjJJ7vp+L1wkLCAdBzG9HJTOwM8KZbZ0ahPLhWhJpyoR3J7f4XEMFsY2wZi+bfI3YcL8Z
mb3XGXmhuSKed0YAq4GzJ1R7QlZXtgtjKyKiOlyBmAyDkIngS8pIO2xrBFWz0Yaz2+1Z+9WHqQd2
7Q1Le8i9/JAG9ZXwuEs7bN60tRKRzmxvN9fp2yLhZFYAHUIyL5L9yIq7S85tuxSXIBC3sfQ+AsTn
uW3yJ3fBMTf3CpyNNIYnEpmeEOpf5034B4LKQKwwiAf0nFzz415b9W8oo8Su2zjjSzEz0WIvxshe
c0jlqk0wTcBldkNbXpalf5Ljgz/wWvC/ULHUPxRIMFQCbYe6+1KuXFaMVXWLD0XnsQL92pk5wDi3
xsdQvtBHg+FLqA5aYv+421sy2wAGYKOkwI9WxyRhNnEhxzHZcJl9w5M8uoRe83LisWnwecDPxKXP
yVdeAT7zRtv3do/Wh6J5Ia2G9WrKsjeeXc7pwEeCQL+HtGDO4a4phEF1cCp1x9xZMxfSthIgafyV
n/E9La3PF6BkNhfoW5Pm3xaWDfNiv1jaJuTNrV07+cDB8OnndvOm1fqLgUpu56mLWXdnbFdN5ASK
Os8YPj1d+1cMzo8r5WX2FWfQp+1zBJf99AGZBgFIQrKaO+BXlfb3ZL71roGIkp/PWp/V0mGseFGV
p+0KuJaO4hwea/tGTm+1OwQ0/YW5y8BRmjMSAWOf2krivfAf67GmsUrbkB0Xkzgmn7+9vkiGvB6Y
mjfbGD9E4L+PnXuxLGQPHh1hKJT+yOn20lfqoEBzo+p7cMn0oKDtBb3GiJPLRt7HJIIGglsXheK/
ZPVrRB3mWVEyEu5FKjIF6tCDF5tAvBV3QGrk0SZyo4JEk2T5mwB2hUbES/EtmH2skZht64z4x2p+
Ln37b9GB4mmDq1Lde8Fglmfi6sngMpjyxzPKf7Y/NlEruscxSN49LF+ZGB/QL/4IIW5cPb84rnNc
3TSfzRXtabNfA5343KY88BQyPwF1sR2RsIIw3GfTPXYbppzzcKy09k1PHR4+Db4fMgmX8STwwsT7
Qu1rRrW+PsmyxJkA5DbpwEnhDEMpNWDgbtcWkunAPNhyjI+hTH4qZVIMOmSzGq3nRLTku1YhlNQp
Sgmy7I+lh7mtZ9M9NjcCCr2LJXAniRFmiPfZq2G6SM84MmQRUeAB4Ru7rIqr2v2Cbknf5Ren3jfj
uVOwfGG97tgB7knPEfHSg9BNsoWhRt7H7qLeSUigKq96JzKLMhY8pisd5NaufAxK2rHmosQpfb2O
RQDOxffXgYQoH5Wn2yVoubWnohanHmVXqxitYpqr45m+g6xBA3LaYmPwLvV9OuD3crounArlXoOa
ksP0zFAElFnakNrnruv0gwHQ6TQ5HBleX559Hd/vjP+ZsETCLarU3rejNZyB7p0Qx/fMpxYUFFkS
zX17sbS+/mzK9XkJXopCTw6oYDMmPqNCyo7jnBQXSsXaQaX3h5yMnDEDFv8B3TfCj+nMmfUREHaS
5GixuinZdXr5Y6GlUjWNofOO6CgICYKVSAxmOK7Gm408JgSRzifc9cc5wK2BP90Czrca2KkWrLoh
mvogIrqsvDDauVvRUB6xdDBmcAmjHxrnC+kic8V2+jMxE/bgjw4OnovBmMHxTd+mIF/eXb6bGWkE
VvOz6WpmmKOt2DWo5WNS6H+IOMOiGa0L3jopCDzvFtxJOmYrWrjuOQ/Sf21vckW3SMJnmyJrLhGl
1ZB1um47ThsfTbDJZCRTmQgH8h19r0zfRtv+RSd0oa13b0g69u5iMzUsSfFIRr7RjgJgX2IVuPhJ
PcPjqs6+KooHv83/eDVui86CHmHRgWdmTtCbqWPRWBDEMB5EhyO5lLIlNrQEd1f7goQZ/qnulwe/
h66QpDUDzIRk46wBH06nY9loyhO5/HBD3DFIqnmSgj5aYQVjueFYoFgwCBIPe57OcCSqkdx4eP92
XRy0tPMhxjD4zDU/1nFcRL0nieibqEuNVeSHuoDvVA7Ia9KIyD+IQan8TslzoKHM7tX0r3BL/62c
yFAJ9YkRNYO1Ke7G9eTm3lVJ2Zxdi6gQIew/FZudXUHxAcxAnpGidw82YQ5ZYnw0VeHGdGTgVjoq
IH0QoSqtcv+XZkEA9GB+DHS4gtLNhb9wTCnSiqVozr3RrafWamwAg1mEnqi/s9xxwMm6B+gBHNLL
lzufYxisOQBYpInnaunFywi4hTdo86jOGAjsRPKzSfpb1ZDn09Pnoxqrgxi1a1TWjcJEieVqbarn
BIs9kItxiGdYkjuxYncqiTMnV/HXVZy8pv8W5F1wGigcT0MnH2g4H8rSmPbCngXil6hjUtJP0MvZ
9Dx4Hh2MGFjl8bLguG1AdGlF/RfdXHEhXrDbjxosFKo8hmuKHMZZERhvUS+48cDW0vHV37yv3Mua
wA7IB4isRmLrYYXNGpcCI9OERNNghqi0rNmb07VmvJD23hQsAlvO8nNHa03BhX41ILbeEhO/nIsF
dD1pQXi/Qte0AOokNAEEQu4S5lKhD/d+58iCckHEbWHYh2al6dSnDCQh73Eopm0JvO3DhFo5qMCg
nPEakB6BloLasFxBuE2U9soJq5zBLdq/Mu51IlOalu15mtjxOmWs6JgZKXKoETSBw3HYsYDvQvNM
pcSHKyVWGtHFRJQ7PFFwG1ycDjv9z0pW0jDgnRx86wbje2U11K4xzLf7MtPvSDTNCR6smWZaAfgS
Y8tyrF8qHIlFlaorcCmGyggSdiVrwXGmNm3K8TEoavVUdB6RpJ7+MkKPPA2yRq2RcSBnpvFqZWwr
be/Xmwfnbm60xxEgQ6QM/S0Ah3VI+IKECk7nZJ2xBMCmxWD6UazdDcty8UqsOZF53fAs8yI5G5Vi
q0KqJMJR7Y2US/+iGtZfipvyA8kyG2C7eATsYh80PFlPrpn6F9txXlvXoR5f3wEtXz3fvbPn7l81
4+zRnceFmFlvSJhdOncOJUKoI83knzc90yJsOMwFNmG0JskHMLUQYx21G6GrIPuBmwXJkyOChyk5
aKP9oRULTqomCMdAfNi2ohS1/H9ZTRZL405nqS3AVB3v5HOy77bsGJgyH3n+LxnaP3n6m6oJFIPd
XG3p3RHF8jE1sZEEpAGl6DT48N9NB2NtQADPupCRl9NkWsajPxpnmYmL3gxIH7akj7LtLrm+wnTP
f+FxfwRswelwsH+CruOASdjlYuwqPknHRZH5YRTu4TfXGdk6/GoIbz5YdP3XwIik4znx3OVP0Lmn
EgUjF45/RwP0MuniKgPzZOZERqn5ef7qW3TLA/rC3SQfIPEc1hKIZFt9WuzId4sJIzrzuU/4rzDf
/to+MFD02nmAYmL0T1TKSzwlwd5eGvOiBYhv02SVt1aHIhBIZkzaHZsq85st740thP0GI/h3UehA
goLaaBSOugESFiFOorucjHuGXsthqlJ2nmh8nsdMu1WmU3yN9MVhkgDF0oEDgATy5H1huOj2Z+Jk
DRJeZhq0Pf1wf8+EgmBvjwGuv17qtTrNufgm9Eu8ZZrzMK2fTi/0eC2WNhpy9A7d1KrTTCAFMJD8
ubONhK2f2cOCLjFy2l0FVwnfThrgCquqJZZpWdz1Kbp/ZktXE/NA7Xj9Cxa+bGfYoKcU0BlwIcKK
15ZYcjaWO1MrtQhSFmZKgiD2bur/SU3ylFPDPc8uq/fSTsmeGZgxzM4U+hU4kBntxJ7v2zlnBLKu
WoltP5V7RcZShOD6qBARIOVn8b5Adz+72YhMfvTxAdspLuppDWve3kj01cFkjZoyGcFLRvBB1RIk
kAcdS0eq0G4hKDIx57OuvjRT/yuz2gFIpYpLO4LjqkG6EL+bP42F/ZZOBJcN8gx6WR5MxccVdNmp
9nq+Lc7viJiTZDfqyZ7HVb8B1kxiI4V972WhRkvxRxgRuW/1zhuD/jCS/sYUeKXUgwW7t+vJ3ScW
namAiHasOblC13Nuyq3LF8cS5wo60NGtqzAt5vzD7X4Z00471qNIalY04sjpWQBtXcqUfuS1kR5T
p8T4VTr3fsExUmCab+D756OHtzGfP81kRiO0+Nml1G3IMOY12JQu85qvD3mnP3PXIKDB6H8ocJns
3Fp6p8mbPPj8ns1rS9p3oIzz4NFMJq79gORCXTDCyb2Aqg3Ez40CYzXijEbuZK4dVPq0ddj/KQ57
/PqYop2CVVSQ3KFTMG5Y+XKY41kfrJ9mQyWF1U7dUUw0p9mkF3SalKknpUoVuMvVzHy2yYvlvRHF
1hwz7MSh5M0qnVb/mmG1lsO4/ozF8qjwapVsH65DoLKX3h8h3UvIwW7OqqjYwrKzBRlJnkfjhosm
BPt7gB/NMHAr1uBR/v+3dcNMl9VjDnU6gD5N4cfsAwDNhFQuZH31OjlEeS1VdTYGP1pwkTCij5yC
PFoU7UOYpcGWOuMRKQXhnYit5wSqwxE3MqMHhnHjoM2fTBPoN/iCgedNqH2C4XkRztVyiH1gzvnp
bkqJxf6taFwJnkOAYXwls+W+Ta7FTtA6aVAe9i74bi5Ya0CFIIX320JdDIuRAoW9LyFYT0UWIB0a
239Nj+ekg6nf2VAKRlBU5Kk9t17OUG09JchtII9YsLsg/oZ+Jh+50frb3I30wkiqTixYobDCJrcH
9VF3Np7STVDo+d0LFmhiXX00JLatFZwKP6klTlrjphCTKLlNNT6Umm/eI26/mBXyCECQc9zOi3Uo
zSsexR9MqDupbaHSG2GdOGIw1ey7NvZ6sFHYW7P+TmfvcdZRhC+My65zdcbFEfnE3l79bHwcu/4C
bu/D3BjvmJeOPDHwjbi3dlxXbGsd+3Hyg7NNiclmJNlNGzUex3gTqiW1oloF0Ea8i7Ex5jP8PTEX
AjZggzUUejXPZFE8k9u6rX1VqHn1vTPYLEkKCPbdcuYSaIFeZz8NiPtuY91bGY8QOxOdBQ7MW0h4
5TfMIyD1q9ZGa6fhW+1bG/mORqvkVpglBhcWAhBGn5ExjUoJdR/8frJx+LuNyD+A5tc3Rn9eQOvv
Nm5/145/ZoITRfeebVz/Lc2i0u0lXDbm/7DR/6XEGQarIVz+Twbg2944dI8roQGC8AAQqtNElgDb
6wCfGOcLjx8lwIKIQhI+ILYUgiQljwAfOdRCIgqwnGg7eGAcRVI8BvVETe6lbENW+9fKmAgiZKQ+
lBoqJ2qsiczaJv+A6HGVxmUW4rnb0hKaLTehoCWsCVLo1upBOztLHScDPTEmUkHOsvHHI4DB6v5U
Wx6DSzCD3BIaWoH7w5pYWo0fBaieEJb2HlctZCviHUxiHozbhFYy6SQfsdE8TxZeUjLq0VqSDzER
FOEQGIEyDvhV9zuUQP+V7PuY3d0jyBR/Z2x5EznBE3UOkdwsvY11/6mKoAyDAwIatlKd/FVEVyQe
GRYzmg61pVoYCDpJZbDfpi3xIjDx0+gMguotDaOxyMWoCMgwtqQMuWVm5O4XC7lfi8XErthSNVLP
+049SFq9fldhfB4cwpS6QVPhzKaZkQUNAyEdEgdOP5LawbLle82YbYisp8ZnJ4dZ1wZ3SKUlOnI/
TD249ASBaGvw0dPvrr0v4VwirhwJDakc+6MF0swICinGcg0yHWyj7zKUDNaDyLR38uJfHHIULJCh
DBgQ8rrpn6njrRnG5eSWL2ULy3VyTWAyHMmJYqS4Sg7gkdxUxBg5k2j4IxSKw+paYe66H2x5C+bD
93yjkZYGlLircQjS7u+S+nBesSGVS4yMjUvebdAyz/17bTVkTwzjJRiXuMjZxC3moSbX56qy/nNC
r7s46x2vBwiLeElndHWoAlnGiAP44Pc+41E2L/1irN98lq+ak6u7oXe+a2aqpxwAIMIaUiFzZcFi
IR6VdU9UplDKoeiCzPTuGEzTnYsxuO+R4Jasw6HRLwT+sZX0SUVqh+S0rKna06VesSzd6sp1wtFt
eCPnR0335yhtdoaU89XXhqfSLftQFk7cjEv64E016yIJiaf7ZRAPR5RxwBU1ryPkBG2JUCGo7mLv
kzMEIL/dlSQPDSQQzVlPaG3wqE0L68quelgpidFdE1s0+gQYGWP15Xk4ODUKZGVkW8oZay8AsliF
HsotBSkdSXMyXyy/LaKB8f86FmvEK29sOoazRZaStYUqjYp4pbIz/06oeSCep49gHiIwJzg70+Gx
gPhTYWPbM+bblcV0wHfFDUmOU9NZRBzo1bknuZGXrMTQR6exVZzJFgNVR7KQv1lHM0X6pogz1HpU
HNmxHsaw3KKkMjKlhi1bioyp2Rnv7fris3gLTWYOO3OLo2KUTxQkRwv7ndjeIqs8lBiYN2/pv9Fq
//WiL+7dLPvnqe6CHm/cwR789MnAmiQnv7aAe8qJx0oZp+WdwdyyQCbdHEvLcA7sZ57IfGlRmOTX
dHRw0qPfpMZHiOSkIRJBawcHraXstCKf3kU66CPtlkwP4hfeZ/K8suJBC4yXBX7vzkk4qbbgL4sE
sIoxJgzmv0VAkMsGCsYZiQKszsb9AB024k36yVARMii/T5dRY1GuHycyxwTZY+UWQmYzqB1JJWsn
LweTZe6LLbDM3KLLXAb1cWm9JWo+TAOKnd4VjLKAKOzUxPZ5HPSrThaaTiZaltqSJ5rQRzcghiAJ
chSe4G5IUhvLeN2C1ZItYq2bzxaAs0QD9QRLH8ABaWz2FssGLGnNiWnzu4WXCc68tUW44X/89bdQ
t4V0N5D8xLUHBL73hhnyq0nUSb6Q7PSILSIfB5y2RcUtqr0HsFpL98HeouT4Gjeg9Xo0bjFzHnlz
JaEAkezMl0q+Br2K8H7uAvLprC2ort4i69IeEXhay+aeQIYH6lyojOtsvds92zsW9rKTUO9NFs4D
2PszjtGnnFiXm++oeKj7/k8D6CYqXCJNfY6aPVgSeJCC/WrTmiyz8fzCTAqGg2833oU03jmi7GA7
v+laPJe5K+Gn9v9AlS/2pMdmtY5AtQFtqJk+Pau5UWXJ8ltvx5DMLhO5HFeuDchINA5CXaHavW41
E4wpGypZU4U+Fs1nS36Rp0BfH3AmBFLn1kjxcrFPQfvbZY9u03pH11gPWMs475rVvAwAXS7JmF6t
6QzAhWiLtjznCCEiu0OOidJoA4aROJb2bXplGvWFxGd9GQsaRsdo+1hv7XwP9VphLhDibkxMMqot
Oqy6wzluZP5+GmucPbMsrsrjYslr0mN1fSMHQduHrJRc835+7gHBIG3oxif48syr/DmWAf+WVo57
RYNJ+25mkFhZJB6Yc/THzJXGM+0CWsfmtyRfK19pkPu8O6apZzxOWIZPxtBlodCaq+Ho7YkPKLtB
9Oehhaux1sOTNWTiiI/oxQVDFaV+jzqqRk6AhwAHm9PdfEhZxxp/B5DOiVmyUQZx8lH6zyrT400N
MbG05tIcosBZeBUGY5dxeO/d5rlZmoAZHtX3yiQ7RYfc0GcE1vzuSAs5W0QJe+cl9ac1052tSv36
FiIeneC47CwHTAGzx8uScd8euqC5oRtCo2xbwFowV2BUvuTGmceTxUdOjzEj89+pYfig/wx9raOi
FMS7aemva/nX2Z9pSFMuQEggSPtM+7W3rx4Cpw1kRpAfXn9z0r97LilgSOYdADgkF5wKvmewOvgc
V8RFeYvRozfObg/3lfTcCyZUKP12CYqmGmJnar7akN6HiVGsSC5ckreCmBWidT/8Ujlo5bggjTby
/6a9f7NaCMRqhbGM4cJY/7gDEbpt96N3jCE6SaZjkkNoW2wDglWd8+3gozUosXG+It4ukXAWZXBS
Kc8pMFOf0ZzLlrXXChyO9crtSStNBuO4XhyJ376v+o6BYf8z104HXSm16VimOo5Varu3Ae/nYcqq
fyy6rMQ9BWbNACewzoEzjDuouYwv88yPez+5yTzBPgaE0KtH8zbqNmkSckuqWbAlwyR8KV7ojnxy
AJDnwQfwI0vTX8xuYOFqFMhLjJTQ3iCLStnpEZRJNHAQBIlE1F7KqUmvruEg7ls55/KidI9OSeGS
0uQTed+9l+Nq7d3Zf4cn+M/dtBbKyeTJW+xYSmweJE2gdbX/eV3nfjoGUUdZh+oZZhWsuMD79Ml4
OJseFOsBizESPOt+nr1/uq1n0aS6v62fTcQalD9ZOqYHKAWIJvVyugAvFCJ/ZMZzKFVg3LQsNdjQ
KASo3tREQWu858tWGVzsGZhMo/XN3aT12g2RNeYYcQOvEad6d2GWW9yEm0peS1IzQUzEo+ue1zLo
jlACn/jj0pVJJv6tN11zQhJDtx8/LMacvVY+goh8hVnIaElL2SCWnCSIK05OO0dAlj3fO9ZN+jo2
9z3RRkU30ar1EDAwEyodB0bmoUjzYee4GdvBrk9e04SCO6McDMtNw+pUZ5tyLm3IakHK+mCwUmFT
wpvteBd0mCFIK5bCXf6SThhaxBS8pwjaVGv8paKqsfsHzwrBPxTnFpA8nHyjlWM8B9ltGiFGN93/
0YZj+ejlwZGl49Oapl+lEBljBZR0C96UTMPW1A7MeQrxmxojTgCPpY3A6cQmBccH+1kbMqSYstso
XEbx6AOPnmjvzBodOs6NS/Vo+PBxaTwx6bugJGcNO1i+FpFjRLZHO2oFyZvjOiTSBPD/KMSgEGqh
peOKMOBv7IXwL6bOhrlFIYAAFOsD4PLREXCc23ct8XHgNVNybBj+bCVuqLSfJVH86HDfcWBsEe2V
Ovl5i7RrjGoM4lzf298IhCPflW8Hl2AIMJrUjYousc/R+rgjNJO28MNpCqCH4NaL1Ywm1QmaP/1E
sPbUbHkdPtEDnZKv2dpD9ssd+NRI/NFGpvtxqj4ng2qjEfwpGUZ8eRoKByKCCAb19lqgX7qEnDLo
luZCWidA/YfFpYxSOBRW1jjF3UpPQFJi5h7Id/jOl3/YWwDZCerCaciQy1XMLpwTTHXc2aX9Ywzy
hrGuYtNVsz+Z0idtSv2jgDo0zugq8/3IbJ8pX6B4yIhMKzPz0bNrRIBJF2+A9l07kzCbDwTpENFw
P+IwASlVtfuSoWfAzvEghu7TNXjiKM9+nNn5sm2oBGwxX1FEIZjCd6gvGuLhDHF+uQJg5C/2K9ig
XNaZko1hOyGITW/AD0g41ugeBr4H9hbafi7uILtBgxpXFSEN1He2619zGZQnSVYVicQ21EMolRTL
tJPeprW0vSc6kD8VFNt9WhP25Qpm6lQrrULfBXYm8o3E32eoXqvJJVPYetaH5owl5mIs5p/B1si9
Yg7pn80iRww+E25i1vquL4dHgzaVyeG909tH3qpwce29wfWluAB7rWXhbiMoYINmxy26FN1eLxMk
Bmm+JaNJHWazUtE1Au/yyoR9cnbW5u/iJMVtTvTixoCCmxVzRNjlD1a/DQyXdm8nIM/xKS6RNeDf
bBYkqUTtwPtiiUnfBIBUCgc2fsljlYiTrtswBk1qkZpB8+C+qzmI2fzuO9evdlRxx8VG3twg8kW8
t5XU5hN6Tmun99wVHpVhnh8cO9URseVfiGmegnagAauGkP0FSNLBtGKoq2g2/dhQcg0LfSHgyz+h
oWDi7z9i0IZfURLq1PeIHH3noJpsS4l/BsvwzxMs/FoJ6RECm/IEerH2K58DsiAsHdlmw1hiHfbI
xe1bm8Af74Qwo5nge35q0xT5vflttfzwWvENFis5paRUyIlZrdq4YQNMUFUKYAvdu5lOT47OlTLL
HEaN/ui38tljVGjW65PRMp6E/gCXg77O6NDq6kQjjRb+u6oaor7WY33qxFGiGGFQ18aVWLSdEt0J
8Jt/QKef7ZSbIf23U/WkCUbC0tDX4yhYHC6iOkMqSfeVwVcniQWBx6i/9at/nSrzn6IY3mvWZkpL
+5dWJu+ZMM8Y+86EUF9pC98VJJikIboqgRM6mc8lS/Mi7WjIqjegf6jSP6Dj9adKrFRWFRoULdhV
NDJhro8vAtdktmRPWZ1+LcDOSNxEbia0FyvwYtee/yVwlXMjOCNuCUAEsRImBuMMzfWapHCIrIm7
3FwfkRZ9VxWpPEx8eN/7SyOx3oB6YnWzeXlB1Jo1uCK7Hh4CPu0Dm3H6Kb0PQoNkiTNrWDJlg/I8
WFMRrjZDE9NvYQe1yIU8sRT7Qej5QTO1mZAuFyalqh7ylvBV1/max8o7g0W6txn0cC90NUX0iLAE
YN1VTejDHSOv9oalnWtyrSKDxiSav4BXPXYK1Vywnn1NPIoUviG8yMTKoWpU8gd/C54UbQ5NXfE5
t8y6ZiEPZMIwgfSWk1NVr6NpR0RgWctzm9zjc6oQBWl1aCYosRaDkdhlGZpqHwDqjIH9oWbhztp1
+KrWFsNbu1xyMlyBgXpEehkm3VcLl8/UXmebnX5jfhW99iRq870giXJfVDOCD07bYJiidWa95fnh
ahCj7k4tlN3W+SSObkQph5KwyEpG/S2Rcx4aWhYkTOsAA+JUBgSXeacu8M8Ya3G76DLqqShDUVCl
ZeX4DumUqUg3IZWmrXYYwCIjS5IbTEz8DoQIl2jB9sT/+WT5XQWU8aOpe8+Jk52gBZOYyQS3NBwZ
p9o5yQZakpGXr8ZphgVQXFfIAuclm07+TMJonXT31gaxzFbO9CA7G3ZaHiaUGxETwptQIoj1BYW0
X9LoT8yQjq0bbFdBhTlySQ5DOTIfCPIinqzWYuGVqZPtEduXbidPi5UEHFLcQWk/+E3dHqRuHcsK
2F/HfC9GIvlTv7D01x8ZBt/zsmjXjAWsoZRBRClKuY40cTZUy19OvAJE5/SHXLJsn02SoPTOKmOp
TWj8mkk/e2R/WnVqnhoURcdJMohy/PYaaBPheSzC7AVRp8mMW0vXYydGLc5ra9nnY5tfFYPS0DbU
FhJEOGc94HXengt0guN51jUOaq/5ndQiz36e3pQJuiB3Nwe3a1zon95FQ07EXP0NekyGYlbPoLV/
NMe39xzt30Yy4jRlnG7OwjjkiI2jFllTdE29bHrsbCcc0oEPAVApgeG7tJsZBy+oeAvkzRxsjO5x
bEmMnDjP+pQJ8NB5eoiD+TzMoFvT1ThNSt4bjJ1O7uq/ko2xL7Q6OcDCJj3JvqJ7n+4KurYAKkJC
tZInCbE34MKPjlxbLFoTnXauP/cUOhH6dOYlFPC72tGYI9wvyUaCg9UYUvr5iCPdu5yDN9aH/sN1
x289U89U//pRNs+dWccMPur9iEAWYDnDtHoiJyTByrVRDkNk4WHVJlfdGV9R1ah7vuZTaYckRe5y
9GKDav6j7kyaG1fOLv1feg9/yMQc4faCJDiTIiVKpdIGIVWVMI+J+df3g/uN9qIjetkRdvmWbw0a
yES+5z3nORhkYR+to3GuDxXzGu8n/IEDuoQnagwtOpfDkeuSltxdy3i1Z7YQljGuYRkV68+JKlJD
zO+GFz0FcV3u7d7Gt2AYn8gT+NOBVD8vjpDInD4Fn+apDnTWuPhafLTfvTODyU6j+GHlfK7d6L7N
uHh4lcsbxVspl7k7oE6ukzVjZQIIh9E4+D17fOet8g/Lh8avw2s348iiJLXfVDPOd9ab15k8x0pM
DPV9aPSHKkrtlWP/YLfw0RvJJ0BOOuydpbKdlaGRtcVxEvLDckeDVxtL3yKJnZUzdwAyh+nZoraD
BqGtam0k9nD21qGERBUvBRcxj9RtKPh7J805ZSH2OCFC4FExi0xHX6JfLV9Int2UwUgMiNWYcH0a
WIoAN47WBJ+dVx51/dqcMpxMojoVhAcOabJoCRWHW2JN5okMKXyAMrybI7AMzqvriPC+zWqcOtZU
X8IKuHpaFbh1XP2DuFL9lGSaL9LRpIlrHVq1ujdudshpdryUva0RnizYGiXJfrS777J+oeQbOYLG
7wDnpW3/GmYYbK0OfDoLzI20ux96l93qtP1Z1OexxYR4F4POGwIH0Vj5nYz1U2B7X5blftRT4WBT
4pXIfj3iqOZWx5LOJLuvrvXoq2pxZrjmiazzxyhvQWw51yIzhpVUzhrGxZeDLY0dnM28kr/m3bmz
IxzjAA9UQO5YK8xn6h6STTbxnEkTlrV2UdB4xCDtDCKADBdtWo5BHjKLGmNXL2QJTpOlrlTuQWqV
JlRpVie7wVVYz6q5XReN/JPqbGeURRoz72f3MrJzj1IkgB7LA5tBTKiuYd9F2iwd1L16LXPrpkqV
Hzvbimif40DBKfCSGV27wlys7bGmN8tOXbFKm6gE7kLjaJt5SrfYMG7jxF7yJtMvwxHmSQ3FdzkP
8hZiutwZzI5rjedSzJV8SCcXx1/22cuE6JVwo5VO+9Oay+PWJSq1yuJ0n8TmifzALe0ZwNKqzfxJ
/pzypSmIgPZsU5AF6uPm9tZWGXjf7abq/VK396ZjuYcmfW4rp9sELny3nIbTegTTOkbluksWxDe+
CtS7AJ8GkpsVii8AmK0/ljJBEI4XHegdQtp4IdxG//zkM2zSgrfG2HNP4/JWxjDhDBngpoRgRrlJ
sJscZa06iqIH0ALcmJ1bbJOpEIZzaVBcIFUi1Ahe7JFRnuykeKJrVJ3HIUtfZD3+7MgND6WENbNp
kxAyTeKoxRCVbRJMAyM7HzprlH6YhftGg9pdOJhcx+SH0ZMWTUefoqXnrGuBiQTOUgANVlu2T1pU
fHvMYpRWHydpnvKk1MFJwC8vBvWe6TZMjc48GwB3yfEI6YPHaddD0z4Lve8OzdMYh/PVaQvzGg5C
3zmkv6be3KNWsssYSRv1KTW2xDvWyVgNNxzeOR2a1C8WQUKqCBZxZOavnaweadjmd4jsfh6q/pYX
BneYOfptQbLDmmgS5jE9E6chipVHjRyVPLK/9oLgLzZjrDJi2vViDO8ZwXlDsFWy6V/cFmEXn0vI
7ptKF9zjIpnutTTEdJQX1//+QdnhbWQ82jl11+waR8vO0QDIPMYBdMo40PrOSs9G5flRkAYftHJu
EtN5sSwRPQe51p3MObJ9NrignrJ9KHNB6ZNR3bQ5JmfFfB8+YaFwf/DARWvs+cCYn8drbi35stZr
/Gygga1nhD5GUvuDQKeTdoWHHMbFXavK6dhLds9eHd5bKZOvSJFUSfqbDUYRpgugQwhzMRic3BLV
IfgI6/QzoY2dYba62A4ePssyT+k0kqYv5Z+SaPS2s3HS8f1z72S0ZCCe/gpv4wfvfCPQ7kJ5+tHk
fbC2mHxBb9fjOvcq5yR7feC7WRo8jLvZjydugUkZfPbZXFzDqbh5moe2kZUFi0/ioLUlti4c/22k
a8PRG1gHsqtIt9wKOCkB85HASyjhgqlCRDylCSETl4Q5n9L0wt2KqRQ8VXTn6oVULeXRTo32zuG5
8DsivNnM+V6BCcTNHqhTMBGRxzp8ZdXR7sE+EoLr8tpPkTnWZYG3gFK+gAzsqA4Y7Dj4yM2T6l8W
gK7tHIDVbnRRyF3bwH8PRmblQQvs37PxwOK/UZwWJ9rCup3RsbTr+xDly9XUNkvkV1k44XtphWTb
Ke96Ssz5I9SUs7WzPjhOwNBL3q7bNEgxMiyTII1HGzPE6S0Fi3IWrD9Mr6JxNuuO3Lvrw5wteRb0
kV0VX2Si2fd5yA+9BRnBVcF2SjnpZRTtw5H5euitS81xfVlErg2d2kzDDN27XknjVS/dnFwhP2Uu
gUIxZx2lBJO3iQyp7uusLrNNneIxTK1iugmeFH5fuGs1Dfa5ZqCJoEaVSQ8lqyBvF9Vqr7PsfE3G
9o8+ne0Zw3Ev5+5UTT1pqXw+R9Iy9iYnA5SNboOFZN1G0x+cxsbJduw/SjwX9KLd+E4f+xSvFCpz
uset32xTS4LB4k3HkSIvBiDatap/I6DX65kK9zO1KZuq742NMxYtZXBxtqO5EQx4phNhxuHMSi3f
dpOXbS13CQoV+l2PI2Q9FG0IG/FOYpaJau3UqfZprLx4Fw9EK2joCG4dzaOZjS09ckjGzTDggWsB
ws9eOpXde8EBksGlPFKme81S4666iPej3Rb7Qp/fw47TkhAE1KZ801v05WlhztsMCOPyheRMQf1z
QgY6DGNN1IcXMNwHx+rGU4VuIQpqMUkMc1LR6X2Uan40Y7ttPfTbxLJoE2vVZxgNb3FLd3KFqL9O
BBWhjXF3WURTT6fgIOAgmlnw0vkGAcrl3YIwYjUHQfTxwNagW+dNI4+aU3C3FJ1zxPL320XGielH
uLG45Sky6OkWD2/lV3FsMvOofSDMel8OeE+yuK1p5zGBTqTujjSjuZMmLHlUgIaKmpe+oe1kqsU9
rk45csBPdkWUP2G1Yjs/BaSOjG2cLgZmi8a2UP2q6sHnVDE/dNozHKsxDx5tztvIJuXY5DNFfZr1
rDkY5gebuQ7aunNCMitkU2HT5ZZll61PHQIQJMJkAAFeK9xyvhgA5th0G5fRDzBg42qeKPOASHSm
Vi+8U+r97Vq4vSIlWz9zww5S286sSvfUUC5yrjBMYLLDMYkdP94DBN2khVf7SVa8urki6986QMRG
0hrKXee6oCtmwuwh63S8V6TXN3RkQCqt2+/cqbOPUYe5b/s868fzZBwJT6stQjAdVLGXrOF9OUuS
KTrOISx9GeCnUC1YI0VqxE4ck4JJLTvglXlrlOm82y4rGrNuuMUsP3Xk2wAB60ccK3kaGnshO/2K
0mw8G7Faz5LnaAqVKgpDX2MvdJjBNugpZo+XgukEh6G7dMj0d2yphxDu4CoR5Q9Pt6ON0YhnrC6v
Csb82pLFz1SfX0M3Q/bRpmsGh9gST6HSn0JILoFuqxUqZQY4J/tddDn3YQtAdeUUbzhaL41Likk3
pk0/gfpktbq2q6n1nTD1R1A/BGAo0dMb41zO+8axDjSRNT7VBph/qEHsDvnkcLIK1AQ159W2KcsI
UMklcmEc0X/9bajuUPTD3Q2Cn53bWOjG8rVIhg9Ds0yfwhnSd4spQL6nqXUOEcVXhoqLLTq+C5YW
IYP+27BmYz5g2Gt4wZX9nUTIb34RTFci0pwtIJaQYviotSQ+2NqXW5hIvqQbIGWFjIYYW1CLlGmC
sGv7bGM1FSkp5MUodR6l3WmApayHGc+Zb9aXvF44CODBMFI9RfSQ8KcsBRKwS1ckLuWBynAWkiM9
ZqItT72DSuFWYseFm7ziqOeHekB9bZNSHXPdQHuD+qNMPD9Tdy3yCr5NjSd+Ao7R2P155FkCKaiN
wDEF81ElxpnyO7HXgoTON/4+rkcWpRa9MK59edaD6G7FyfxDh7rj9OTWtZjq+Qp/cN2P5iqfuXM3
vFN2Sf6I5sLZ1K4Rfcpw36qBlBVFj9vOsd/6JNUv9LDfK75xSEAU6/YSEW4gSs19c37ysmT0WYS1
B8EDCfl5cVj3prrowmA4nwmxek7HhSwwVw5KLqNnISBO/SF8Yx+t2j6EYX5zTBYGipyYOzgRDnR3
vhk3YvfyHIfjrZ+XfWMcWX5egv8oG10c6W+MVpayxl3H1nWtSgIRPFbsm8RBBD4nW8Vj0v0JtxwX
TOCNFz81dltuCjn2O68pEcyBWQ5YwwDuApygNwK3foc3qmxRjDluBQtB3ElNgz9umvoRphy2DKet
5bpq0S+cMg73FcCxNfnubp12c7qLG0DOlV4U25GO3MkTGKDIaA11Te9K5K0ZZIuHOWqfdW6CxOcu
knqJd1ZiiJ+WXZSc0+pZ4BnVMl7HVFLdCo11cUSd0vMYWKBwJ2+vhvCuTxnrICzUQ1rIs+p0Nggt
2754GBM/5t06ArZi+aAHN69vPaxyodo3mf2TZLXY8+rDj5y3IIX7JeaButcSaBMdYX/RaIvtpkmp
BI8kpiAsrWNre3fRBgkRx7p7dmisIQmYmWhT1Lu7hBPnnviPajL3ESo86/ggU28bKMlNrXau6Shf
kSFaaMLQCHsSWYmpCAfp1VcSVPrZLnHbF2U+brI80DbhXIX7vmT/lN1Vc88p8XgBtv4VxAbW1O7L
UB9Rnw2QGEkjCdtntrGeCjKxWh/VB1cntGX0+GjoQD30VLAcET5fmSOLYxaQ/Up0hvnqPSlk9dnk
jJFh9Wa3iXhwwf85liGou9I6yZaxCQ0TBBQk2H1p0oQ7dA0trjbxpRQxArC+dQK4rNa0zF1icwFm
ZRlPzEGdZlcdW5XLt7weWCxaQ3+vcv1bOgEPdV18zE3N+naksRUbtm/nhrHVLCPdRQXsVGRqgBfW
hO4uQmpVkhutpntnJMeSxCRPlf2mw5o1moBZ2QUqVpg/qoFgwpiDOhCQTdAw9C1dNpgpCI16wX4w
8APEUbRpUjJqA48XJu0tpeXxRiPzkKAfLWnkVymRAwpKXjajtUZYCNcwSi9h0fAU1pZYjwYPBSLY
qkwfRlHezEaIQ93YnHuhtXdjABTtNFh+d5pVP21pAoAYWLs3yXmWoVNNTfdz7mi9nlhL4EfJViKo
3k0ogatyizfk0DZ46XDPfRLy1Km6JEuZx9Rw6xxgGkwtW3dXnDusSWtadwbGZ51e7VDgi2sSbIyu
o0jFUXesu6gfXXTWlEv4mQIWXxePWVo8i6ovN+f8ou8H1tlkT4cpl/cYL/Omqm3pm9wlEBpWM/7X
a2U3N0efyCtKHOmT1R2LLrS4o9BGljnTS1Fytchl5lsJ96+JN/BxyhjS66glLpO0hEbpq+BqCJ2C
WwMDSAZZZaDiwfQwDhgoz5Q93KfUaq9Ns64bFsoxZnTd/EhLzn2bdgR3LvotGXQWP8aIzW3AbJlO
331mzlsGtEPrqGFvJfHFdZ5FnnkQotqVW5D/KWdpPg1x/NHVcChqkvKxlOVxDBvMmwohve6rU6uV
YqtLhNgxtNZJ6KENzmxUZjcst0luoUyxYj6W7QKVLSFnTNApDjWdmjzj6AMutW+GwM4n2zRx5OD2
ANyPyiIrbgoZV0RWBfDrIwZlaRFfqYOeyzk+6tYByeVOmfFhWN6jc2gTKWNvXmdtBUrFhFDKymEn
qkdd9NgzFTZDt0t63yZ1vQJOH+zwC/2RnUsghIlE9l1z9SKaOZeTKmawPNll8dI7omeWBuqW9Y18
7Ts32FCLxVfIdghedt14TqqaxUoAr2ZinDdrL3ohZD6vjZBwclURknC4+GwME4ARmYMIU2mICWHC
ichoYrBRoophKPr4WI7BTsoBYmyDhbwB17IOzMY5GtX8yQFdnsOOH1w7BQGcMAkVE9O2G8wnmDGB
X5WGxgN2FCyeYQQgfTisupEvDUoVnrIY70TdRsV+YiF4H2up3QMKShNlYk7Bd7MqtFb4Jta4E61b
yUkULNOi0dV9r1I+NtCVXbvuaoxMOq4B30Y1519+7uMI9oEgBC8c7yMREiVaAe8g7wqP0j4EOXfw
Mujf9RrOsjkhxiJtkzBgiz1bduoH0gb2O/6IR2BVktFtpdfug84SiM3toWKnYhnlU1ff0habn6un
z/mEVSakGa6u9HddDPcGeeNqeYgatEVC5dCzczo2X24JFodb5FRFX7yRuQXJ2LdrqAaAYgfwDstw
5vEBhzHABc9boPLWm1fDZTCbejtrDCZWyw+kobEooF+zxdexL0KfDVS/JVVzyBXtN1OzNwz9VOvJ
L7AF6TEUf5iETBw0vJREY/ihKdMVPXw3GC1cYoCIrIPUuHnOux5GXxbMY45logR5HH8bdvItmyRa
A2jDXga3PuuxlsPJvQ/2x9SEJ2IFNF+km7QElR80Ah5qs8qc/JxB0iADFxz1JL8VgHvYlPVcDQv2
UtOSoLb5/ikaQpHQSf8xJyXGPT0QWP8j55Egd+M9wpm2laRV3LyA1HXJt9Da9yVMCdbHYJ9j3WX5
guUK5ajp3os2/yKH9qWX5W/KIl/62P4aYvGEqxsKHOcX15I2HN2NNmp/zBTv59UUucKQeezb9uZ5
Gml6/iz6y3GY0EAzSW5Ihgq/NYOhgu3FcqUEShK+lMAQK6996OAGUc8PWKovcl6oGvypicccYlAR
tubmeE8klkBNeeSRwxdLyUsSudO2466/AdBwN+eXQvd2SWxQRW9YvGDTu4U3a/3Xp6gvH0qYKj+j
/GAaeSlNwSNmLKET/l2fWSBGjBfQOB9cnAmghca9LkduZ0Hxx07eZjayK73MWKOajwReG32HfmXy
le8NnIeBeieZfF3+1+ufHYfjnz4g7sjBvuwJ62ULrlKE1hfPzM7tKCgxJ5NPX1FSmYirXkfjwZ1x
pXNm+Q3D7p64PcbXWf9Vq4mwz8R3r9LpFBHLdirYDiObL4WfoTV/pXN3+ytw4Ny02H4fKenl0vpJ
7uzSjcm4VJe8KMN9A/h3nYkQSnbTnVc+ZdXwUU3TJY0xGesmVTIlDhpLynNLnIiy+0/o868TRm9r
bikdGk42fVLAuYxgrbtz8+84+6X2IPyDQp5x/hXqH3/n57/KamriMGr/5af/eJQ5//n7P1Ul/PPv
+Mcl/gULovxu/6+/6v+nWjJbmKDxdfoP/u2vz5Wv1uaz/fyP6vPrZ/7nf/+vY/TZpNFn8ft/ljAQ
uv3P3/kfRQzO3zw2xZZOOcZ/1i38exGDa/yNs4r7m8Fjk2jof9UwSOtv0qUhxTNd3fJ0lwYBRSoy
om9d/M1zpPQ8i/2JzqLW/H9pYWAv9a+d6LZnuIZ0YfMuH6Nt/Es1mZ5TcBxoxK4AlgI3g7o4ePUP
w5vJjMbd1dRIQgCX9RvqLL8VbP8QYO8f3DkXq6AqDwcowT4v2JHeGF5Lp/2ckSKOIsK1SO2Os41b
+IgEowgZFlYBbi/8aJVOM0wynZzkcyqwDeZdDnHANOa71cptP0Kcb6ui/ijqhw5U5HOiLcB359wC
8ZQ9W7b5XYkaREaKuacprIPuqTWTEoPY7DhkSBDGkdHOsdZ9lp7CD0aDDnkvj11VpYBi5pXcaO9u
07z3DX5QiNXjymIPb7sud35tBNM8bNtMyy91RvK7DTkDcif6LdAVCXIyM7lE2fFo4R4yfVniQqmi
n5rGSJl5bnJpcPwyp3q/UYPYpcRHXNnvbg3l0eUwbkcH/wCQTdN9N2T6i7LwBd1hr50lmBWks19O
Vf6QmDG4IvTxdcniDy32HZqQg/esU2yD63GrtwLAUB9/kOmxvsBnkso8h1piYCbpKEUg76hcI0O7
05tTXBdH+RfuNcv6a9RTP2CsKYkrn9xgMO9SH+Ulg3UBOdpE3OH/gnt1HB24ZV1j2hQJcaqXMLzw
tdKGlLNv3EaaEdyzHDRJPGbDjyzD+1ClYXTo64lxviSO3dCe9ZqG8Pcnx5u3etO9TpHMKME1CdZr
8THXQqwfU/mkmR3QA27PuWU/QKidzUSHep+o99CtE6LIFDx29KWuiI7uau4Mn473ZhhYIVqZeL/Z
BW1qi00gk0R4qluvfVHpPakRKKe8sHdmjO2kaOIaQJJmP4VRsNfGKzSV+GqN3tuMIfkS2TnJM60n
fdbU+1Hq7kvv0pdDUNmkb/mUTIa9rhqr30CcMW9//WBOzYQRtOL53brptYjg1hBD/TmNSmzBeI0X
asreAIcwcmCwPY2iu7a2oJ1jcICIJ/1nlTklUhzmidpJ7kHhjG9IUa8ZDwoiOtM5TmEyp/l0pPvn
MIWV/tF23sbSR+tJbzEvWAZXb5y0+lqOSbTn0V0CZJg3RktsqrOgfiQBXdmjWqNirAtH6w6aZkBY
ZTayCS3OzpngDbs3fFsbu0cDSSqQ5O1uMMDUUJt0yzriNn2IHTFPEQ/aKVgsExl+pqzUkDxIQ1RC
Iy6Rzu8E6k9OL9irous0tn2eNN52Jh/tTle4Ugpc47xExDnBjXSM0vTcUHx80CYrOuo5ngRPFFtb
5ONe0AXlZ+yVaHV9KlKwOnTRv5GOMUmWCzadapruLZIp24vqVaduxSha3Jdu1L4GM9KRsTx+ZeH5
MAFpTYlGTJ2FhzafF8Oxlc1KjG3y5NI8g35VPQxhPtPXnB/EYjKh4nqdpa160SO81Lb0oM7kqE/Y
IndEJPaRawenjJnzGhkalv0p80WjzpFXeDvPtHaT7hYvsyHekJjWVhpQVQUEdNXREc5OtZuPdt73
J4qumjX5knKXCfMNE8dwKciLIEdM0Gy81CdS5uCQnWGIMTxW8kUsQ3fr6qdomIxtb8a/iRd6Fwfh
lRVGfNBq1RztUp514jas5izvaJBUCfpew7EGO7tHRFvbcVTvTBsiNZuja2/PE86+wN24dWVe41Qz
NwKmKQe4gfVjsSAztsevLBUPAvA8KKCIPSgnqRModUihPPO1KsC0pcFlrqWxNUqCoPIn+HYaaoTw
fBIaOu1t6NsQXq+5k1+9JHHQRIOrpnUm6SHPtxB5ywxSYFCeVQ9fVlT5dQ7yb3wwv7QGhSiUv8ha
HuxM3RqQYLAvT3wVPitcBQwr2jcUdDog8XuEghYW9uqrprJ/N/nwOTck8VjpPCKwqKsWbYT0gVrz
8nkZEaesxbK0hH2wfyCYAZM0DRpwOW4eOpQp/k5ikx8VpjR/Sq9RLvfxMZnmW9tgQT9NAjR/H2Gd
ZM/FoP5cV+Q6J1zY0A9DkNmz9dSyhT9SoskHN6grSIZjpaUeFg8NI0oM0SqLdmFj3sS4pJxH1p6s
UG6JpDmy58FmBvEBowwRdDf1Lika+8XYphqe8WmxHBeg6jWv5Aap2dQG6UlzdJKSZ7nJVteoHfqM
7WkWR6t4CM3Kj57R3GKYEfsgGnZlbN0H7Isfjtn4Y1tP70kuQFSApNoaxCb3utVu0k3FWfyS4DM4
Gx7QtURTFUUhbbH2whw3g8UUMxdTvw9YkuIe2qZxDVsSZMmdVchbPYQn9oDtQ9SS9LeMrZVI7SeQ
SQ55K9KThTbtncTP0LwPtcuHvdh31ijVw3rKYrJ9wR5osrWNavdPWWksKiOOKehldGhEnbbBaO3t
Aa79IPgiLl0C8d1CyL14yVkZTX3L6S0GQ8AaPJEOwF/mpCYRXMppDRkLwALkFwh3lMLy9TANj55w
z/XbEk9pcmbDgTQwa3/KGtzOBVwfSD7JoPxwZ4IZuA08zD/I98mtyzKQkaz6SKovyNgHOFlW2ry0
CwtDE/vDjWOh1Bilx/sguhD62E8lnFBlOY82NSXVEFUFDIB1r0NtQr5vJSuOgOYagdNmRa8WiraW
QIf2LDa5+mtXdEgqGf+qTikCjdIZlxLcJofxVxC64rXTQ+i3Z0qrK43CRYKO81M2FDrbvuzc81BL
u6/EXAZfQUVGa1jjRntCEqPpU6IamEY97bjGII/a+iO0+nePkYrbAjkPEk0r+voOhuBXA8mq1i7G
CWsozwVmOUKLzcpKewOJvEfath8WFU9kjgSOhaZPnxvoC4r/UrPjbujkvrZT9lVxFxqRYsqSbF4b
Je/xSu17E64bPc4vorL3NuuXNYMzEF1qa0pLTFuPxOJmTBQWVYJrfUo0RmPHrAmcB6Oe/Sq06IU7
8NcUcLCPIlg5mN+mNPenHo089QyCxsyYC5CWTBA13YTYIP4V3BshPOljC9aPzTQ+0nSrBfwDDEjN
Xhp8RPHb0llqBF2IAVfYXBFZb+mshXT8thjaaXms3y3gzavGMSiYn441W0y9pZyE2FJAIDOtjtRI
UBJQpd+Sr76uY3PRsWwWCwoh5P5ne4nfdCPdI2n2jUuXUT+ividOePYaSHLAm1oUhdSefhBUAZA5
7/r5PDkgLuUbxlAiuYuoWBBgr4Poi+U4MgXfbEuWZ8zQUM7BKPL3OE5aYXVtWJoYfsc1cB7p9HLd
x1/D+2yG37pp+2GpEfYk1Kw1/B4r4PfoiLb1AE88Ir/ZvkMj2IMy8PUo/hkN1MAIlAfTQG4hYlfm
LggjWFIOA/1fn54xoEW5I6API6z2dIj8SSq+HhLvmDRRbBIVPICmSXoS5WGYwyMbpO/SxTpK/pPW
QXTiJUV1dZBwxjea7T9SONuDnB85L6qFoRU1+UsOwl+zrnEi706v8QfKu4Xq0nRLsKJ+T+F94tGn
JcueNqSEk5VJwxzUtu9WZF8mECosHe/60kCBjGtUBuVtwWNO0u+mnz5LdwsXpPC+nDB4WJ21q2zv
Ec8hMYv8HGbJl14zWeTSugplXvMkeCySXtRrf8AZUfr75FXaIy7UOyG2bVAnX3ClvzqiNjHfRxIu
vKcI5x0Vv8mx+QQWsWqIvyj6uweVfcjsEVwg2zqdxeFI5SoGRg59HpPL3+8BiHKxSbF+cw8V12Lu
sSShe+IcJHrYyTtf6B6838v6vSjiL6xfuBDeYdTgSqveq1Hcqdv0HU/eS4fFdtbelk+vrrPvNnMP
WdMBOdHir8Kjog/Jrouie5QOz7pJMG2HX8ltAN7lRypeQaAfikrEGz7AivcK1JmOxO2Hkri6ApCU
+Nmo2YHCF6gfEurkqhk4Skr2kxlXrZVOK+7aHqtnxVhA4GNeC7P5GpGCIZxr4cEYsMmAd+7JRHDb
iRSrjC/hFregLXXC3xqr7sC5AS0AFtJx1WnoHzGoAukJ8o8pOnIvAUWRr/01ON5tHvW9PQ7jxSuU
n2Bo3nkpIDA1m0dXDkdLT/ZuazBtZD+iiUxLkSh7F5C+4ok0igukItJt0a7WU0F8NL2yu4cEhMOR
CSzOWKO24K4x+xAor6KjCXOIwFrRnUrIEjsijohus3uo+246NgYkYgicZMqSttiYIBmgKWoUbKTd
dkpqHBWAm0SLsu1SPbiJTFaypOvJTiOvaX1fn7SU4GXLpuMng/Jgq1+s7e0nXHJIphMETntsom2f
afM67NL6KBc2u6xfOG7fa7OrMJwcE77kvEM94Prl5JwipqN2CctjJNiw3OfERi7beKjPKzKEhW+k
cBSJ8VJuq/V4PnSmcCLTGzFSk5W69W1Q5d6riO5JMmKZIygYreIdIaNFvXfepioWBwTbO0uO4Vxy
0dUHskYe36TTGPX9mbjDAZxJcHCnEgZvvnXyAdWv5YFs4ybaaVVibMfFHBm2XuR3KZR70KrMJx7L
Xh5OQGhEemxcYtuwqCsssX47JekTP3GHfNeC/SbwW/cXxJL+ouWeYjkD2ANrJ8E9PSDikxw66O+b
VAJNHcc3y2qcN5NvjcdbkvIUu9wPw1Q9daH7FiZioThK6gC7+IfnLn9/YE2v5FK+urZ5SQWLW6Sh
X3kUQI8FJAHEhBuinYbB0Rn4qqUzgCFF18TO7TqLbF9jXgyvPiTRkFzcLBVERAcSuoqApKW7xiFm
e0jwI9T2lWDzI2y1ZDPjlyLGwOksPnTF/kpE9nOg87KOK4zcWnrDYeVtNAs8TxURRRSexXoigFBb
6OmuBKEy72nAKNdKad29rJqNOYckspFLrkbTbUB/6qd4+UHLiz9WnjByQJlAGscRiHgxbbpS4/UB
3fOBBJX4iai3DdHzwQMgqZVBtldpcWkmimubIG2BdjsrW5fzGdwjHUA68S6cb68Z7pU1EvbnOKlN
XlfjaVJdygRLhiGxtfYOKTcjmkqYCasVpuPJWc8D15CKdbsMAWgawsYv7FJbAA9hlLRxZZHc5ln7
aojF5x46F2GF8BYx3a7nZnLPFBnzLRCArujl/lMak/ux/IPChI1EhQzDdeoladqWk1z/jDPtNdMx
Me+KxYnBBeWiYaxbDUEU7mhl1q+Djjg0Rs47B+DKTAVIy2LUTux17ZWZNGC0jP7eTQHymxW9aAVG
VEelv2lCeIKW3qZh40uUJ3z29UYPR0Z7CJqb2c28VUn4YmMbW7nUI0IMmu4ariBV6jRe1PgGHaqF
wTQZ1glvyz60K3AbtMboc+9upv4CzSl+lK62H/TcQqIgKppR0nGCO8LqbMIIYpiEsJL/w96Z7Eiu
ZEn2Vxq1Z4KjUrnojds8m8/usSHcwyM4KmdSSX59H74sNBqN7kXtaxPITOSLiGdOU+q9InIkIKZh
THepj9QVM+MuqWqWRviI0vEtwQy/tRqTzUlGcTXpBTL8df35D3y09aZV2GYZLQtQwiZIIau2EnQn
Gnz2pH0yXPQwKhhtLvG7OSuHno9ip1zQTVpX2c4ne4ZdmH66+JOhNDuxcXkPBndmHoN2rSqI4HKY
1vE4gIhCxljDvGx2Q7eEjoCNFEole1txk4IjZ/ASjTlKtAkemzOVhLnLNnKkgVxGNXZHGzvHXGki
PE6e7EpsQNd/fhEaeIkDgRbztgS10up2ZQ7EaSszsGgMDTQYLDKtpFQYP8gsZBOb+5goE0P3qk3S
S2C2FCj2NQ5TNPCYdBB7U4JzmDrjo4iuiRuIs0gQfpHHFgrGr1G7e2W1O4fOcWhmmAwGqm/99KWA
mmTNSYTNAfAgRynm28xb4MMAOYoJl2PbvLqDjtaViVnKMMt76/tfqUHMPE3YqPqDSUy2VqeEt9Ie
J+1vGukCXkoD3ym+kCdXhpTUdNNb04nqlzUVxZqHoT/JrhxeGmY6qoByeu95r1n5vLYCvteiw9Na
Wa2BOROAkmDvudY4s7jU5d9573HtyYIPNw8zwCpEtVK/4qeGL1W22UJ1fbMtH6vtWD6+J1k1MPtj
fFMlTQJi8qYD4uZvR1O+4hT0XSceFRiwtOnJsxLOYMt9cVm3QXeO+oNHsN6Hl5/H/Ytl9V+yC9x9
5xHzbGg6SlpnQClurKOf5Ze+89ODGifcWb4MMECVj9bQuDvVli81rrFz8z4PutnrdE52GGA4c6c5
fBagWlBnk+JYt4o5BDJRJ2lsLXK7B+AEAGxRAPYCAwd232DT2kROA7qXnnzjuemmnh16QQDYx7AS
UmdTjOSo+lFZeJpAu3jJsZ7ifbZ4/zDE0xyU0o5n4PNsm2HH8lDtPLJLoaoGwshrCq7M+8TuKYiS
R3owAWNFHnakoT0T4WCFPbXnqaEbyoc045RPaYcIVyUdeqxDuoDlZ7UQleK28a5Bpr58ngsaM2lg
16w3MWoYO5vhgCbDIkAusLs96y3QxYptOLJqcElpumi6b6vt3y1VqKcyHaNdOoofGUGDqgoenWXl
8sAw1n7VPT7lMZ7+ppgoZjwsdiGan67j7jKU1nosTOOcw07cd3MksNN1TAr5qRapusAu1tuYFMi2
Mr1vipVcLOvcDAk6HJNC3kqVz2dsu8zjEeCDHFbnhZZKfmtIGyqV+yIv5mstjXNWtaj7KVGuSsEC
NzMc3yaWuFVs+/6KHA4X1CHPto4fnRMbCMgcQW9vyNAyo2sXdkHMEmOcamApmDKW/wZvfzzb0uPi
2SiPX8LbgOYA4MZRa3hWy20ClwhuQG9N4csMCaRiGGR232pmeD2X+mRHUI0IdvKSL+zvkXQ1C24Z
QarGIKZiTsuEI5InKV9jllV7X9rbTAHoi0172kVpQHoaZaD3y+Gcew0mFXbp515tk5B5XjBGnPOo
/ssgMB1tHU/HeUp+2ENnV9j4MAALLAiu46b7OeCiEeYsF2mDDtd5Lqtd2gXP2eB3W3oiP8aKtLs/
4KCulGKSNpWAgYsfwE2Gmh8GWwEkEYLPpGTGkdiyUPifaNvY16G3RKjt395kWvfF53+HmrLNu9g5
K1Hs2oom7Q75du0l8b0vSLRaqKK7hqZqcuq+s3OlzyWrYDXmmqJEVu6xRtdztVP1+AfQR3SC71Mi
FuSgEnvMR4gIkl5HUKpVDiNIwumCp9pGe9th1dLB6ISyu+xReEh2ocdpDhw42/B/SfBSc6MkZ3EO
fdYpSOgnx080JMLJ2gwDIc7IW0ud2HtvBi/lS0JdZBT2mdtD7rNc1PIZSKI7c+MUubVpK3BBHmvf
e1pd6zC8211evGdgdm1nAvpZZtU+CE/WbDd0p0bTbrR2pd+Om0En2xotOLR77+KF9fuC1E2Rze6D
QfGV32Xm1V/8h2G1d60gu1XjuBa+bbI8ZeHYGDViOv41AJzfZRAHsNYCPPfJeCBxSQGDITBhteKU
JeOfEUrck0IgyIf5B8e1+wr4908d095a0irhFVzayJ3dfN7IhyzHwWbxFS0cECO0yFHPydfEh6C3
F1v1muSRdXHUsCmW21vG5fzUsBKsGtEcos7B/Sm1Re1kw/ubAN61bT1SpD7txgP3KPQNrhMLZihs
IT/P2rtrh6otP+VOMFC0GKcuiAO4qpYbduchhHIQIZC0ZivXiJl6m8ePyGaA2br4PWqbdBsNyAqF
V+4J+f1A+lc7ldnzs0cTeUXYpTaj6tDB1FpVKL73dGnltNJ8lyNAbfI20vsqZxWMgLqZ+mx8EiAk
mVTee2eKPuxeYTcnKte1lnr1Y3rJBAExxJSJhbjzjcw/bieTw8Bf9pNd2FAmxHnQOTxksTpig3PO
adD9HUD9YoGT0U4svCgLm8ze5G690hy6rjU5N0VuY2ghYSVmkZ+bpgeVORCGsPBKVpWfb/q08zZE
R/9Q0KHWugrVAfX3gmByiMbky7NCe9P15E3/eWDbDGXJ959yn43mCN/mYeAZi6ODV7jRuh2CYCsT
5NWJhdoUG7A+WLZEQqIEl0+wVvHuzo8InW9zaX/PtTi1u9KhlbKszljAznwIr6Ub3EbTOrhUuMCE
rB/qwN5OCjZeHyKNVJI5CiSgF2HZN4ddl5TPlQUDXC7aWCx/T1PybXc4UqjCZj6v/5Yx9CEGtmC5
6GTU3HNMdy3DngC4auRgnXKC2XjeI4gUiGIGdlu7AsEXp4wXBEbXscm1lTCq2nMF/VMAvXqI06o/
sXl8lsD/mbXXNT44HmBrHzRyOoKJ+GocPHhhXx+K2eXNS9dC6/bwM3Wq971VHJqxNu6T0bzAYTR2
Bmsinxn5EFPNwrUGQFJBzfrUnIh3cLVHDH+oFuvlXNUJSlJLPjKhDIznd/DFKcfY3of1Koy8AmzS
dDfHpuBlIK3vIsNIDsK2bxqf2lvjECJCrMeI2mrLhTXVuBmeNwuLZJOKfSLm/FQCeJXa7m/8HFlE
x6iP4fA25fDn7IRiuMA3phN5dIpFw6RnBejOl2jyyi15gASzG9x35fqED5RnbhVfGZ8mo88luI7X
vfwwwx7xZd8aUf/ZC/8yNIE8Z2Z8iICL78vS+QpLNJDeSsIroaeH0gGfOWu0BD1lHUZwPAjALQFd
CXBFrjfeOlPo57AtjxbEXrA/VXlOnGKTkajdshIoH3Kpv8yC4MMw1au41sYpT/13247edFriGxQZ
OwkopKnx1yNORdQ9OeRYePofAH0kjMNT6uW3sC30lrabA/6uDJJ1o87mO+jguxSw7qqo2swcUINl
RpsmImWA5vXpVtiKdNdQa9Q4z9yvt6XCLTt0DSTDJGVL7xZ7owru+a8pNtURq+m3tHAAxM1LEOLL
jQVquwlaJs5jQaYxsdZaWASBg9+jQQIXmky67jB4a4NhKXPFwxRnZ6PobmUuzP1QbN0IraVs8fuK
+TfrsB0cynZPf8K+CvA9uGN4U7AHfHEQYZPvPFt8EmfsN3Zj/PQi/J4cvIKWUclVLHm6xuS5Ih7G
JGl+ZVBaV0aUEmptnwPYAWBP1k1BaFLiDUUFLRxSQiIFFJjN8uQguiwpkCfYcqwaGx8XvKkhIhf6
seWKiaN5XNV+i3+T+ghYPAFZMeO9mOgjoEmizvkWzW4cb3yH4TyXO9BGp2Ic0wMu2GUn2/7RaEEE
BsRv1WAoj38NYjh5s3fC+H80gvE7yHw+nST9GiL1TFkFLeAmjRdTzFw/MPcvf/l4Sc+EJedOoJ9F
WIMSWpwdcapR58bm3KkGS2pDjZAjyY/nYzUdXNXg8NMOh2sg9yio3R0bor8rUQYwUMS8MwaqgzT7
XWCIIbgnCtHZh90YpXsC693CNrSfAvc8m7N11fXwBwap3AirAk3qkpWnVuKaOcjyBlsIrBe289Gb
7gGVzHpO2hdp9tFjGOKrc9r62cWvXkQz5LUAvDYxC5ZHERQ0gA4qitKzP9nJuR1N78SPBqyIcSZg
QkzV6b2riX3hhX62FStVYkh6Z9K18mbQpxADg++UhQa/bkcOCi/HOUwmuOxOGDt+WYLaSVLHzrGO
yycZ4QBqmoq6YCcEWhyxXHSa4hHk2Hlsa7xttWc+R/IRYEVyynuih2U/TM+Ug1OLsZ0dTz07rnih
VHbYUbHAzZCFoEuDxpkWGPnADFNgvJicfdzhsi+xI0QuXbthCZreHUukhwAYxKxic3kvQ5MGcb9u
qaYA4dKTBGM5cwyRrXdZRjf2lDwZk1Q3u4RDNcHrB6QfF1vM2OpolXrzT/7OdXJmIEpRHnIF7Qb2
UkrnrrhRtgF3uSLz4Bryz6RaStrMetwnIwQc8DVn7vHyqALPJFAeXloh4NGOzHs4Y+mMBsO1omU7
vjHHwKai2rD2+m8BaQFeao04+lp7pb8LQtrhDba0D+XQuZxCPXrlkEy7JlbkmubqhgF604+gD4BN
IZKZvtp62M5+efVvo2Ucsy034GxqkWJIhhrHtox/Qqw4/CENiP1oOMwum/jQR+oreMe9BwXltS7h
ZWCGOEMEceFXZljf9KAikd3dWPjzKRjoK1Cengskmfx2Jpd/n6ylVL2HSQB59jHSg/lSp91Fo9Ud
odKc9TjG925SXN+z+D3FlR/O8W2CYHjLkqjfeb5zL12a1XqPnwWktemBfpT2GVcO0bEmX668Fj2A
PWJMVPUZHyCJD2IKzso2HHyjOUaFtpqoMEKt3tDBHq5rQMb7wbQ1lDtrvCBkPNbg1jCUc5ELOCGA
cL/QBzweXQKxNn2Se4qE3yE3xmdrNlnv4qc6emir7Ai3PLY132XEQexL/s7xB/LQxU/PGzwqIufC
kANhv9YCKRgnfwLc8N+/jG1XQlNiUup6Zzcs5bJAgJIC5C4+hlhK49gUQ/s4i/0/Nvx/fgHkRHo0
sE8mPYUqTfAdV89iLBN+T8UROhxiQW4ZH9b0sQwrgGmYk0SiN059cQehf+Kc5EVxiOdpuHPWkYVP
yQUbVb0ymY5fbY08kwQNFo3JhKeOk3mNQ+G1zAO1130EClIFVOoADDRHGGFZLmmFMpdKCdVeYfn6
zIGDRYrIWjutzl+5cJT3eUFQ+NyfA9NeQr4htYtOPgK5qZ1nJrX+kHQq4qrHsc2WjyoTe9JPUx1/
xlUQnanwIodtWmoL6oQ4Ct6spZPiMiK2EdUuXgYt6VvU4zHwm+Is2zzdtj0X09EZMJNlX77uxpue
6G8b1h+6vZdFpI4GPncMYpIvDVE0J1c3BXf+0MI5bFPrOe+H4DWoM42ZLvxtFrRYTUX0G6fMq6n9
/HW0fJ9Zlev4ZMHinLOvtkT4Z7ftLE88rGawElkLRMLAWATTyMAuYuIGAHARnue01k84iFzabbBB
D1HL769xBLJ38FiHUQlSGhD0RtftaJAHmp+PjnHrEWZWJs/zsa+plKIc4F4V8C4CLhnY5sFMaAic
uAQ/ooHr/xgBzC9D69RW0oQfItvrXGFlnG1WkIFiyIsdhzhSU+JKCe2t8Hxyq6o9tiMQvYp21wJ8
UqMhFteD/SurHAihdFLYzj6oKXcbG2JCwu3Ys6Fi4m3n1F4EV3klcfd3ygq6GlqftXLxm+vhvatH
qqjICazp9lg3OXMpG89sZ5FkRPvjKu7GT+6ivMsxpXpzsXIazp4XQf7QR9wWTZWeY/Wdk4QJUvTs
qbmhBI3gsCFTtoNjvBhi7PkgY80C4iOnMfCclsGdhqu1rf2DZUnnsxVof4PZfU21HE+GVUw3Hmq1
icWQYCfBpxnjqwIDtf7HFPzfHuqXqcIF/fWjkmKdtJDJfnf/pxPataSNnfj/75++fGGg/mrjrvn6
f/xz/+meNv8VWJYTBNK1HFN6gfsf/+Pf7mnf/pdwMUJ7vht4luVbeLWLsvnHJW3/yyShBAPAFY7D
Wtb63wZqy/uXsIC5B8KxSUpZ8r9koHY9yZ9S/ds2f/j5n//BH+BKl75gx3GkwI3s/18Garuf4O8v
cD3EdoJE8MuP3fKLJl/z71/aNM0Q3dzdXIrskFXdIxBTEnBJ95qMUXk03A3F7Cwjw1g+sUew8JdW
KFPIRLZXbmTK10qkJT8Dr+V7iM6AnNHf+QConTEDIgfw89dzaaIFlohJuVe7G2BnByTkH6q8p0vl
j+XW1oD0Yhv60ejlv9gOP7b17B07tzd3cVWfCnLN5GqiYjvJ+dsDhHCqUrjWNSv02FXHWbLwsnxK
1rrcG8HDcDuJm+GtyN321lTmJoKEFFrdfMS5S+ZzCN5oiJMHlJHpTukTSUSqdnpY5Bi91PvsNs3B
BgmMZxq8Muedv/fVKLeVS34YJXR6sJQ3XPD4ck75CZx4RPPMNebDFFS3boIuMTBUH0ei8vnCXHGR
NzY5rgTTb9FZnGLnIxr2rvmUEG/bk4RiMqhWBgySZzbA7VNv/OTMUqWhxiNbHiBZNdXSHpiCZg4u
kEv+8xfafxljMJVSkGtiMZ0Se5t7+R8SOujFeUTpeJoQQ/cWi+nATxTYPF05CUuKRMKvajGuey5a
xgSMIDUKsVSte2dgNgOY8572I5I07Lfy13RS2VkRNT6PcfqaBxbCvtG3R5jU5WogCHOJHNh9qAy4
46HkWkLn75z6f2yHe63VJc+jO9ziQHGLFLL4DGFSdnVRfPQR69HcSdDkink7mpJb8aTldjbN6pEN
LFTX1pxP0qMFmOfqDdEp2vc+npOwmCg0MsmauF+6SqZfqUuOU1qLWQ4wDSzLZl0sePfcnf4E4A51
4T2ShSgviGbsF7XDbdncVbr9i+A+b1EZII7Y0aprWVuXGOBmUtyG518Ylvz9Lwk9jbs7IqrbTZ9C
KnmSpLm82kC15r7JEpHGx7DP3kPoCk3i1DcwkUxCfT/u4kDqp1K4UAd6s/rR3dmrm/7PshOgyBeo
Udz4tGnPut7kudHTHglauix6rPN0O46o/sQHLPcc6IWTz7OJtFscKFA8aspgV/WU1+cp9DHJ1XW/
iXRaH/02BkW+1JOMPqFRfoHFvc64E5a4rWNgfCTmvQJfsC8icFVUqh4n33+My2bh6GmQ3mVLyMxE
zQEGjjtc/a5DikN5kPjOhNZSvVoWO+oA3EObT3fRqjtsYfUWUyylLBpD1GRlv9grQ9FMjR3zKIh9
VLSzN4lhy3+44UQBiDT6/kGrTKwXmPDGMqmpdawrG+plmp86CMf+X3ap4H1wXhO6L7ftt7KhvQ8S
sbKHGoHFtzSJ707+LbTHg8cmOppz/eFwdFDtzLZhSqtumyFYC0dbH+2sXrIh0teRxSOUD4KLRSW/
pyS82MF1mKT1aU1YkfvehOKHxW9bxFBLIf9bKy9OexDr5m0ONP97pglMGx1kCJB2j7wsYhDpSxNR
058X1CuJfHDdHeKIMfvRMR57b2MU+bQTmGMfOtMdcatRn72l3IyttVt3WwsPEBsIMvVOC5tBF+EW
I3i88zSXeqP0jHPrdbhANnNHqrVTvrctYIdgymT2r4dmOmjrlseJexHE74BWcxcm+4rcEQN9ExfL
sBMyWQKSGq1ndoWHppx2+Ygn0mImWM2h+TN57XmuMRyUBiIvq+mOyhZbBh6JDX+PvHUne088sE/w
HYWgmOsnc7KKXSHUoy30WThouKRRyb/UNXteRgCjOQMxTTfekoiJZ0S1qLqCW6JtyjSZXSSdoeDf
pTXqk4O3zprbl44+LKiD06toEopcWmGtVXpIG5/OyATzidN6l34ef9kJe217LEPQEXqdgEKnQX7n
OCkKXH8i84juJuzr5HggJUz96STFt2VoEnsq/eMbHdZsh9aYYf47JQZHpGWsZdL5Dw3pczWkzgOY
AHDkpnej6OB3DWthXjoVm0EzuE0buFNvpR2/zzngsSArVg2kgQdOpV9DPO5hsANbTZNyJSS7wT7/
aQaq1YOQQGgfWdRR81nHaXpOlfGmKePuQmDRY0DAfXLHo7Yo+orTYy6zi+9iVmGUfjBi8dfKoooV
V5E8PA/jKgioGE8yaHmRNLdyIlvBMg2rLo4DwDAeQZ8SZzwgwrURYAjlzbDkMzUZY5ACVT7/HWbK
ExKFfKPr71oq9tl5Irc9H2JcoQnRaHqto2ra4kiv+ceOeWredTC8jL54KgNxHEdMrGlzHqyKN99A
VQ+4Dx021bNaKkbcxn2YQnvFM/gICppbf4dUoiLrpS9n4HBolgEWYy9FapTRlzCsx7mjiD3KgnXU
4UvJaJLofXVwcCsihOPcJS95FI1M0f+8lNp6z9j2ZeKspsFMto4MxbrSlfsUhZn5oN2h3ads0+lp
dN/USKQyFcObwB3puBFst3bJOQv74DbwVflNf/k1dcParaGJ+3OGvSMprkOeZxfdv0XYbs8If/3J
9DtcIL9yp6xv2TCO9yBxEOWKfk2jA84J8PtHeqbWpY/KlthNvkbrDU+8xH4VphnvApLTdOQG1QgG
orfXaWrvSh43LMZFfw2lfjVmjE0u49YDvKfuqWCiCvv2d03c+clz2D7GE+6ROmRxmdUF9AJKzApl
zSgUabLPMtoEcpf7QTl3V1TIdGuOR9Vb1Vvv3TEQFLu8qIedGUbWSjoG39lKu+fKUd/2ID8zm/RT
iCvupZcf5RjjTo7r8Zoqt3sYgDSttXbULjEPce6WX/Mi+BV+r4+p43+ZPdpqgMOD4kHukR7MXNRW
IqKt8zEYpaSYqMUqrrJVhWP/ROsgRau66riWpOXKFoXaZhktRxTyNrDVLW8XJZAPhMdjm8jy6rrC
p+dBdke/G8E6uIAfRPeYJJX5yIOxFIYSHv9ozeTJ9PW1NCy97oiSrUYKE2RIGkNb2NWEWf8CtNwg
LLPOZzCWm8ztAmau7BIp4P6c15L2jv7qgcu+jYJ4vs+l6dgpk4wZvjLhISYpp7lJTPitSVmLzY/8
FFBTExTy2Mkx3/g5aWo76rxV5AxUOlJ7sbOQSXaTwTJnxBM5Ev6Bj1HdJU4KXqmA2NrKBxkNyKv1
ieTw+YxsyxLxboX4XMzo0RLcmDz/R3QV3iefqkzTaYdD4Jb7OUuTkzLtF9xo2cFK2mBL9+ZaZdST
AItqbpoUL6z6/mms54EnvyYbYu26gWHWcQeJniONlY8/8Dms6W/iimon+fgyeZ3cmSUC5xSEbBYj
8xWXOvODCs/l0F69hfFnx4QrFKMvqa1+VSrHOEVmxWU/gAPhL+R/DKlQ7gVOPiS3dUE1K/vuoDm6
y0UkpUqEA9JpNk3YA0mEZMj306jRcvA8zI3cK2mcZlWUL7m23r2Jxyur0vYpop/hIYF9zp6rSA+z
z/q44XOBqh0NCKT102QqwO6GkDsGa9sT+kVr/tbF6J1Yuj9oS/v3UrwOqqiOC3uqsjvnlNvyt1ZG
d8SuRE5NOHdtdgbVzoIKsijpXoIASk8hvWzl9eO7P3fVQUC3vxcVzU45f+S2CoKaugvy0vMZqMla
I1fdepMLT4TmQQwsAHGBfZ1M3p3EAaCgto8gQUcXCMDiaezwYKXVzanQBdvyT9M57W1US1XtG+OS
cwX7yQYz8y9TxE3cKTKoZBHtnnYD9BV+E5fXKppeouK5WXam9BaRw1IFbFCvN3AX0gjuh6laM0ps
UzK+sDyweCpQSfAdmbXiHjEioE3UsT3KnHIPuSst8S5GfINGX1crinfLWt4Gw5w3Bg25xOr0FO/i
2NEH9RcJmEIwmLXa9wdYT6lNNbD313D/zmYUUYOdTbdWlj9R/GHiqepCPgx6S6d9CIt6E9nO+2AF
L7bR2buUz+cpvEigkRgnfK7mdH3RVGHy7cmeO0O/Z4rmQ8Bw+YNOA3OT+h0GL3WqIsrFgnzHB4nj
OrMeR6v+kwrvW7gqXk+J/1k5nL48P9M+zjBGyCHfgIYmPzcbmzRKr4ldDFdsyzGCBft2TGRq37u4
RfTsuVenkxNB0AU4XOtHAejxrQg/5/dujFIM0JOADEijSZV2h1Dm7qXpzUsQoycVA1041Il5a77m
/HWVOOPZfPU6rS646o7WSFM5K4Yl4xGHOzPOMfDJ4K3QuP1rxN6JQXMz9MBprbjmsjV66GKW+ILh
Gt9Ex/USQe2MioCN3C3ZfNc0E0FG67RwzqBCLHb65RUCYHbO6xxj6/JM9l0AZC4q9iLCLEqI7VBa
2G/SoQdK7ssLfN4ATU+BkzeMPVAfxlyphx1amr113eTSocFRSZyfBtvbiT4G2V769Z2ir51B/cnB
q9A/YHbvlFBbIs0lyipLcl7h+c4JyJhp9ewNs0PxI9IeRw2RIF0HN3r1rJWDyr2r/Mq4oiKeUlE0
exmWIGUpPKDzELIcPWH5ycT385AlrdqXlnGt3YrCYlxIuI18D0wIJ0n0wmOprgzMAycsc+HEApRS
NOdokXJ8sO0+32SKDapvx8EhcNxPjHbWpbDiHhOQ3vBOjg7ak6eyigPKXcWH5xczda8aAspHT4jG
tx39haWaGLeNfdicynf+bcczLujgway6e4Eq9eDFvnlLwoGOwoqRpXXnZgdTNj+PSliHKO0yuLzF
Lu3bZBPiaHvWEUe9Y+f4DKCIXSxZe/va6v7YI8FSl2FDeAMChrbhbiZI/ka8wwzhH+l5PMfYyB56
H4U96IyD4O9bymrpP1KA/2LoTkW8U4A08d9nOxLMGTXBzmFIMF3338Dan9Mc1DofHIq4/4dFbM82
Rj/OTJZzDocN4RRTHKDZImywjAx73APjuh6Se760wxgCg3TrMHa44iocbEBFOT9nuvLv/T7TkuG8
lujDE6Lk4n4SSLdbn3ih5wsW2AglK0V/dT60GwZdej+GT4nf6cFz5n0xPEfKOwru73nA0aIL+Ul3
RvJQxdGPgTsWkzR9ugVLXDmIw8gl+6CxXnVWuzaUGRyAg+5ieySJUOb41uBMevb0BxA1BMEkLlYu
IgOBR7ZDIiP5hBVr12CdfVA6uSbcLtcwA2g2TcTaT81ffoRt2krGN2ADO1PMyQaTpdGDWmRF8Ryq
wqf12f2WY/U4dOthrj5qy1lKSPK3YRhe7QnFzLKp5pqZj3LjZNTV39bQ2yiFAdTOHf4FM75YtPTt
wsL5a8TdzRsx+8mCc7+PAjbj1V/fUfPODhdXrZwjuIt1frJBgmdtFR1co72M2SD3oTK/S3Ia18Hw
w2tGWc66KkSywSaMdYWK3vVyJqzcwUuYMDhs+t7vLh6kYvaE+WeRE1UEx06n+VhTPJnP7ZF8a8jU
Q6QsuzldebUIxF1Sz7y1ETxeiU8fR10VrCl4ykCl1s0BGsC1oCd56bm30XfwwjELesPJJ629dQcG
NR1nBfNm/UeYhLyNLNQ3s0aKNz4dXxHX8SFr6/G5JlV0UqRMt6nEZuJorkCgwvkO437HmeVa+zYd
cNp56GbKGK27T6tmZPS3jMG9T0PaB2HH4ZiIuo3K6DOzVNCt3bbkJOyTJ7ajX05Gg2oXmvlGEwZb
l+TgmPvpym34atSEMF6SPrlzxz35eAw/RxmlK4lJc8XLCatqUsZPKEeCAF/VvfAiwYme1xtpiWnX
syM6QlpYB71Bf23Cx09byAutr9tqQX9GXfyEG4LCb0bxLsWQ1Yg+WVsF6l1ofaYLoZxZ4MEWnICz
5IPxjEE/ZNm+hsfC309vnSQ0V0VFKg/yYY2dgmN2Yv7hArgQegjd8ggpuhOOkNw+W0vylicSzJJV
8Coqac81QvZ6duWhXnffUVLdw2bwL4LgSTv/oJpQxsIht0JIf7fa+Pfg+fT4hM5n5rHGpYMU7SaC
7BZjwmvpJaJ+gc41jz0zhouAy1TVrorJjZ7B+n0oWh6gGaQf3uA90aJIbF+nxV46N0+76tpQMkG5
kcFuqXZ4M7SgGHlvP+F4F1EebXiStgMWuW1TlI+qImCUyJZ0mliVJiGIhXYfmzQymB7pfR5T/JJC
ngaqmMCD1Acuz2qVd01Epjp/qSUXrNmkEc1ov+0lc2pw82wQvl96pL5NQYiBdK578yffvCdxu29U
F+9wxAn4aweyO94JOwZA+ALGsiipRADSsKulOEn05l5ArsX86I10680h7nE8sbA8PLpfHOdsNeYX
X71iA3YXuFVt4KSiScWdkwcDmxmVJ4eCc2kniMnSTNdyhbMJFk8Yp2yHXoeS8ZXoGqUhAiKGW77E
yRRdCpS4MSr0eai52Hl0A+95vDlUuQWiXBNS7hpr3Oo+AEQgZba1PPHXYe227Towt1ElD9kESyW0
F3Qu6F8cl35DG3HUTJusJPdbRxQuVHTwreZmjKhgpSdgCtceXo2rqmb3wQt8AqNYcIWbvXN7z1ZN
bjxMvEyixPztp1GPwYq9oMPnChwawNm6iEMy+bjjQCRJfno6I0+uS8LDyKquQxLGWshM3tGv5jNV
GdZ2qINpa+DEG9XimcDOlsNE3UWlvVyct6FXvY6ETVbJhI+s1CiVYhie4yH0trX9WAzBumRl9+A4
XkpfVQ2q7n+RdB7LjSNZFP0iRCDhsSUIeoqUKbkNQqYLmfDeff0c1MyiYjpmoloigcxn7j1XuWsE
txaMnXMEjg3qH4kAmE0OwZQUNbriDSRGhtmyfplnpjJMKl65ExCWC+hkjbSf4K1dYmdhMu1XNWN8
KOt9z4tTMHiiJ0cwZm6ivPtuosQ8a4gvaMBJUcOXM/VkkSQ7i31yiBLu3lQD2K8C80aO0NOv+v0M
JSdoeUYKqCbQhDluOlAyVw42qMo2jwahLjpFvXuKU/HXcWVNJvcybJIIC25t9EztlcaWdB7e6I+0
nTdY/1mI84MWxgnss+ZMXeikTIoqC8VLt7Tk/OZ5vRVSrVmz96wGBzksgGwQFhD9tKCI64hQy30G
Vwmcdwv/jWBMN/fOp+WU6c51fifLPsxL9dpY4ljFrKPyvjqrId143AaDFx9cnaismcyaTb8glHdq
GwHc1DFWqIHhZ/sWxmfU8VOBtf5qfDkzA+F66Gai87SMaMtIbB1NHhS0zYOirmIRvWlEVJ4Z0f40
gio/q16XHhqYSIddYrGgFna6T1gFPUmpB7YGIdNUdxcV+FIQuGzGd7cnHsiglOGRKP/WxPKEVsqc
gvvkXWeN7OR89HXDjriLb+aoNzBQxDVd7Z69BmWDu/ZTtoNxGExWbhj/GdGBedggG1QASsWldglT
dWXWnfQuuwJ3AHRT42N3SdIYuKihJT2N+TAfq+h7msnP4vBxPTZeOlJ+CmiSrnNQKX7mGOdGtg90
cduSkVd7X4n1+K9xNlQuRHlRMrq3GmqupDxMRRltKlvA5bePjSJfPeEL3vlom2bLdJEIGteoke+9
yokXlamJys7ZCN0TWzfWXosYnqXA3QgzpD7AlH6LquyjK6u/Ai8VkgRAMDa7RCDOG3ccj2W6/LB9
apheaOXWjN27LDVYtM9m2/1d5wGrJ5nhohIr4ZfhOlnjjtGdkyF+xnk+PzSihWGCBY35SQ/Xf2DG
3YsRSrXr7014HzRWIFQAUxRoIbKPGj3NHpVotpft8l4IJz/JoXwi+ks/jIzmkxiyHm/8E4jw4eoN
fSjqKL7jZctI1CCPMjLLKRBIvUmTxwWzEJNUDuDtSfayUFsl7WsK0dvGg1rH+etI0CdhiLgTYzNK
Q1ksHhBBtmydtqx/OzbGiD6yE2j0rN7tgZ/bc9jkJKkKuINKNSmazuIJjYF1rl38n8onDI/Yqm1J
jsbG0VoT35euDkk+3xl6RMij4OxXfXJmOL/8qTud0wyTkqdN8c5Ez/1G1kERYHl0D6pK3K10oxDA
pkTFnDZHTOgL0dFkVqLdBV5BqFA/meONsKvqijlrIQ96xLiYDjkGyuK/EpHlVm+d9tpm3VeH7Y+Y
M2s/T7Z1zz3p3symeVz8CXU9Ih1Kl05cSbxLD6jm/8z6tTBb+Y1EapI5+eRmVr9MRPB2HQT0pjpp
FD/M31PO+ihPz7wR+rHV4Btzgu68KXYIe8cW6izJIZtBITdeim1zydkSrouMRpRAOTxjMxN6FWMe
DDUAfoGPvDbJPrUYYi2TjpTWbJf4bG1zp75Y1DU4Ykiw0hXqwwUOSxJ3h7pvj0MvzNO/P9rKf1sc
MRxsZasb8cwFPlgv2c1GktxMWmNIqCcQUmSnpuRvUmWdep80wVQl1aOFDTib6iasUkC7+ZjPW9vj
I4ALYxJiwTE9pxqzMgIDtyCj/hZp7N21oat34yo4RNHmHQWehYPEHUU8hNqPi2Hesn58GkhRChiF
54hAyaEYGOvxNlIydGKwaIi0R28pu2Ni+accd+cGumO5F36GVc/oxKWs4zfUBOq/eaKtZqq7iXuj
PjbM6u9AZQRB09OJo3raopKfcOAuzLEr/K9VnV8RxKlrlRTh5CNN4wxADZm1U0C9kFyAvHiGnVzx
LP9ndEQeeFnVb53YyINIOsvVSqunaumZtZf9dimIpvQy9TAVBhNoR7t0Bb2BhTQr6/YVkhxy02mI
jAqwkV337tVvqA1EgmoN8OepM6pvTlHz7MEtbOLED8TI+JvMOMbniM2sXOmPDXOHzHP3OaSZc6tl
JLOkPbsbR/MuUqU9amJu/ai5+R6kIhtwbWDy1F3//RFZoKfYowSDZurgavXxVpBVbzp6f4W6S1wh
B3VcMVuI64SPoMcTO7q066U7vdfkgSGAcqmVrJYrU4H3zcqrX8qT0hhQRRhJnmuAimId7XaW8vdz
bD34gKF51HhNKnxlW6uIu9OkMbXlxcaPKrVDz5CEZ6V/cRoCG2kt6GvFzZDjcG3K5ltvzZ09N91z
jslj61kJakzfuCuiSnnZmO6XSuiwnmfjHXFEQEz7HtHF8OYmpgqzRjAl1xLrjG44ChPoFZsx8+Su
lVhScd5jP+XJPFuCCLJYWl+zvxy1yvg02fpsCk8BmjPXVpshhsajaBCC6sbLDjPtQ+quLkyAX5vB
dT/M3HkE35sFzI/eO4VJE/6lb7k3hf0T0xuzF9huVBvQluh2zs3QftHwuk726Fo4aPCasy3fCAtj
BmX4EqQNrTKUhA12xdtgmq9zK2wIFXie8xHZ2KD1qzg1xTZd3mff5GqduEAK0sTjir3eIJ8c9Ml7
lXX87foRuEIUY3lNLblzBWlmuEhZ6vQpYBVGkUmRJbSEnr5dEgTq+Ai1lFAlA+w+GWv9GUAgriPO
5LDIGC2W6pdRcNJZL9ZQvfqCXsGRhKgW0bPFOHevReK9zPA9E2caFBKYXCe+qq4Dvk4viZZff/XX
ze3UaqHX2r/QeokhhwZU6e/1NH4bdnqOulaGGCGrzfTtOX/c2QR+7SguxAJRwUy5gYObcxvGhVrG
dWv7UROiyk4MBmiJQl1nzzk5dPK1xuK7EOdsihjb2Tg20ZKs89hDZ3eXOVFBPvIAeBChanKRFz5S
7vlt1nHZEF4+5uMUuu7ysqz8CxHrV8bWMDlKMni4WLNrmuh/SkPDsQxFtZbRlVpYg4d6dxVLWHLR
V2B1geSorvjs+zfWHCqsC/1pQZStp0m3oZ06Cbt68/Jx2fcxCRBTQs6G3kIemFemk+jBUbd3ZVaI
etsMBCoSX1u+sO9CE+s+WjVT+bjFstfOz0bsCbz8DD8hqn+K1n0ZdXm2/KeFlqJ2BMMmbs4Fl82D
pN7V0GbE+UeU0Sh2Jd7DliBfcmeACo9GXK+ny25VuMMPgIayDF23mUgLDi0w+Fvdzx9yAHaePtPN
I0UNZit6ac2fLOm7EPcJG0BO8bgVfxJIsp4t/R3BL99RgSQyMW1yIBvjpU/dns8/FhshKlT3Ftt3
ek7IkjnqrobAGr4ydrtkiVUpLJPYmXSIx+69WTjxJmEiAJ+c3VzzDOEOfCl84zUxCOyxYnb55CTz
vZsEHAAa+O6BROxjniR4GOUmNEzzxMvm75J4Zo+MDByDg/VFiJ5cu+a6Sa9pujCHZgFddfhJsnbL
8OZdj3sS/2IG+xKNuWXPVZhOiDTjsYcKdrMkvRPBnvVGslwKtAKwUtzPpBsT5UZfWb27qMWCUWIy
tKa/FQ5vJi9Qi33XRHya3j0gWFsXOQvY3R8tFw/tSuMDDXEjPfma2mRdf1Vt/gdB2ptNasqFh0ab
f9IEs5XttGXQ2Om3ZUwrfpEkBq25YUmPD54DIM6nG3DeohqZWFzxlZF3865m1j9iRtETRXKr2wUg
jvh1zm3yAFnV1PGkbfU6PduOtLdA5EUAehf5RTat9k962+GlE2XgPi2YnjHXQ56EX08MybkGoiEn
54gY41LiIZkFsXRRthzVYuFY9GxvR3V9ypTvUfg38W6hMkFVVZ/bpdoPetqBV2GbOboE3NaRAAaI
tQQwAHiE8r9kEKG7jA9dObJeNnh87VG224ncp409jiiiDO5LaXSnukbaQ/Mzsht2EFV5izpaNbFs
Fis2C/4Yq8AAxlcMqFqkobHQjQxNpp8TaQoYFWSp9AXmHJKvAHw1lvUmkfmNRpAjwnxGz3Vdqsw6
IIYt8U/a/t6vnyxDjK+1kwKLoq29tuxIJxGv5RZhzAQ2HCZqJd3ueIAxBrEmXf/QW2n8/78hmCYb
nU67K+xb1A2Q1Gb3QVVUX6JGGOd3Y3v1zPEJeJuJ77ZXR5WZzxNzmLulEutut6yg2DfViKSvKeut
faZzt7elaVwqpqfDYoinaUSU1MBqJPeUsmtwbLU18Cj6yvk2XDQIqC+uOh9hMI4lLZnJhESGlTAe
6dPCCk8gozbrIamXR+WOF3cFXCkP/53RO4cRwttmIU8HAb6zNcpVeQjdAe8FjAnDvLjwOBa6owDB
Q4NFnSV1nrt3MzLnsEgi+2Lvocqf0E2FrojJwRsZuw/N0gdDYRiHYm5wbttnu+Ioa138Vb1xaoHH
lEWBLDCw3PEWOfDqwHy8CcIt8riPMT/1P7kori4B4ljPQWiQSXdgLZQ+2JJgR2/maa8VUAqnz8V9
kSx22ZofmtZqjj51plvkil1FbqxjUi7vsjgzMtFPWVkPD1Hq5TxZNXZoVY8gJJJ65y3myR9M/8Ek
1p3nFFZmg1BELhNKgQRvgBHrgSS56Kz5OmJx03PRs09uYBizGVqiYBKICHKOSYtqJw37wmyPoe0Z
y2Eayn2hJ+kRNnJQ2i6uKqLCLgDjCT0VZFtpev/lGM2hRS14E73BkgDeH2A1fTfYYj94zRp9OCt2
HEiWULEfG8enNk60nZa2/aFwDOPEU9ac4oE7aaouKUm1tT3ciUFrbqBcEZQzOUDwPIMqHfgRcVWS
YWUqEx+Pu5p5q4eK6cgW2PBl5rf+o5gDAXpu94bu+sHipAz1MKiddMo79RYXyn9weIc56Z2MtHGD
ZR6ioMry5H0wxUdRwIpl2fcssXw+VKTVgW+hb+jMHJE9sFKDzwE3LbzUGtoSHlnvATsycXBxvbXx
hvKaYkxppuoZFmiIJZGwI6vljQI9SY0IL0pFBIY5MP3jQRNHrxzdsw/z0K0jouQd77ns3DcPJ9vJ
cIprmVTtS6nrAh/78mbNPacGCsewFwsjtBWZK3OWZ7Gs+h00q/Jcw4vzFnyZk+n/6LZu/snhR/uD
ar5Vy7Iw0beea1oBgFrr2qFF2Wq4T7YK02RYxsXHzE1mZjTwTMUXO39n4fwOPajc6SB8ZDGX27KP
uIwntj3UP3/dhjklJOl7Z8JKW1R/J1SZGZI76qSO+9G2LVitWBiC8lK4W3OScHpET4/l4pK1Co9w
K1bz6ZS/UtzYRxTqfUAeBWzbUdOfmviaM3xye9LIh4GtfukxIFSzhEk8z3tTnIYV61VpUHyLbgpZ
ds+gVi8K6/ddtQrllWntKoi4C4kQ0JJeYUMRAabtB0fc47nuL42lOkzFw7X0h9fRIkVuNLZDmXK4
Zeovhw8e0Tb7kg5RB8ZRzsDv2UAhSEBFWjOoApIz4YH8ahL7p2kn7+DLA8yaV1NkWwCQ1qGyEgfy
Rn5GdFZ8hK0VJ2+8us4m+8rsPv30xno3VfwWYAyMZ5v4MwyfhYmUVDeCUVXRXcOOuyF4qjoUQkBH
4fXtyS2jAunHIxUEIEgjRbbS4yzH6ntJlqKkxcrafQJRfDNPc/mUZu9CvWqMPCW7lSdDb77jJnKD
eTEdHn0LQ7g3EEQPUpACItlbhYWM2qmZfeQtVJxZQu5aby1jfQhlR52YMCmkiSqqS9+79O1lizcS
kVlACvUuxSH1YKOZN2UPLy1e9s1QjEFXzuSR80p3dXyyy358hMV519NUntmIaWl/i6H+PNl5m6K1
zYFV+x6KP8VeYrHIAeA++PffvIaDgB41IQm2PQuLSD4WY5+ILdXenBl7dM0Vbzxp9d5PPSfDs1eZ
z/iGnnOzkhfGUx/tUudk+IE/jJq620ckoMZj9ECWW4glwEFs4A43FJS0ulPR3zvjW1ad9xKlbovm
EKCtZGmyab3UvQGScUM50f3GebSrXBPcjJ5VdyY0dAkoKrZ4u6k63ai75VL7w47dhumTQ6qZY6wI
+AjJTFr1edNF8iHaFhrICOf1UnTaNdPIEie7dBcZ88OA2RmpKOEKsQaPb7ZUcbUM9z0Ti34k9+0N
s1m97zReLpgbX2pV3/hN/RaXc3d2++bvikHZNzLLHkyJxMkqonKbpYZ7StY/Rj8lXzI2nheScB7K
OQGqHHn7dsBkB353J0ZD23EehaNthH6dN3chI0x6dvQKdopkCwOHcjEv6tAhk7PL9I/JGGaTAyVC
fEZNl0UFb/KKchnrWu6E6kLVj15oOM2PbavDqBcaQ2T56WgDTUfMvpAy3atdYxsr772dIRNPFP+g
N/6kVcoKqEJ4johJIaZkqUJna0i4UzmjgR62wybyyy2rTcX+YHnuqGeCobGZVzSkmkTeccLqTepZ
H1TYPpkluozVOfTmmHkNxKhC56dXw8y+tA15rjTClzdWHj8NSSC/xMQijU1wZmkPeVoSV+vJZTsU
C7ouFEK6ZjYHzvXD1Kp3FO/Lcez2U2KrN6hGfQi/F5J1LzC5SoJiOHICr174DrDaH0T7TKOVvnhT
e4FQsmaoNbCgtA4lTNt9aSSkAbvIDr1m46yVJZryTA53evVnFjLJk4WtigOgPUYpKCG0Tfo7wIKJ
4UPGMmgUf0to2Kc0Mt41RAfexkik2saJLkNfEYcZ1dx3gBEInTN+wAOkJ7OexxfqV7VTWPVMZFhb
dBWc+y5tpJ3Od1bnqPLF4oV1h71jNqePmLArvUQUa+uuCs0GvoEidwYrm42sht2dGsrQ0MsnPPZ8
U3xUuyVHdphoMCpzjxO7HpAFOkbuHe2BPZ/siZuKVX/gpuW1rSAwzaa4s982dvbkWixH0+aiQDoh
FcjjTUrJv2Khh6Rfgsr9yfC971qO/StjBZ4ZSj2s+KtAKLde5zoi/sOITgwUOPwN5psCJ4I1dHBO
c6MIOMjuZdW61wwx6qqMKqr0oqDiPncgPLFWOCduwp/RSo+wPfJdV3m7WpthP3fvPbkJR6cFmuFm
89EYa7BPOF5ZTRbzhgRQFoIgUHxt+kBIx5EAYQpZTnWcvOqt9TVkAz3GTe3TWLrPoapbijVcLODw
8kCZv5Y2eieffTz43KJkx72qWFJjfuwl1gGVvMo8f4CaSOyk/sWeD/AMMkSe+YLlEZb4x0rQmWSO
A1fJmQkSaKAxEhPTdF8NVd7G0CLF0R6vAQxiZ/eIGacYee1I3RAAcWQYqydPgK48Q+9e7GVsNnFs
DWeey+6FvMA2tC2j3oniPFp+v09q7dM2WYyYqdvgngVk1aOoaomk6nw4YllVQQ4b0kPmlGcMnbu6
SLYjQ/cQDLgJDXUiySinW2sMkAz81B0tMb1bmn2mtsPrCxPOHEa5zZy7hfIuhyXn900Q6d2xobY2
ihOLzVfbml7qaUBT3TNkTagg0nxbeCZMcP2liYghrIffFFh4mifoc2MdX49nXhkh8q+LtE+lCBEg
+DhtsCPkuNsPLd44Akizl7FnwcfePg+XBe+xUXnO7R/QgKVVqCPoZESGNH3dxoFYQgMTVQjmFbFt
QSNg9DYSG/EZ2va75tr7sbjqgGWRZOunlIYay0u8m6ClI8tkeOzHhCzX/MqGH7r9KEEFbOpZ3Qlz
3rk1HrCsfMySAam8ZrLRm91nb+hOJeLpo9uOW22wzQtgt3pr6dDn6Z7thwqPmLK86on0KuZypGd/
Gy0eugS0k4xmc7+kJZYq2vDAXsWzhtX0N7iXRU4VP/XFdEyH8dRmtXxwEe6wb0DL5IFwfJggR5bE
REHNd/m1TGR6HT27Z8y0FpP+YkIKPnLt5QeI+itIe9yMfa+FjSMPSD9bBK2ZDr/AOuZ+jI7KKLet
Y0YfXic2Mt/W5mQjgtHKF3Ootos2g+H20w5YkWivS9+014IswkM6i28kRpSaLQ7k3hw+fCX7Te3G
6uQJfPet3267nlovQ+6KGWX16Bf1FObDi04LeS4ZchxLJ/+Ke5IqrGr8QP/ERL0qoTojCd6wxPxQ
KLcufp00mwKgRWHE8eO/P/j++bFS+9fnP0FrwYzlPDpWSeM8AFXIceKFUxZr26SuFshqlHsovbD1
qvktWcoProHdlJcr3NQ++VRl5zGTtIL45vUIDI+BFkRO4haxQkwRtoI4VgYhY6V59Q0G5B7MTWwY
PqqyMTn1WZzfNEYQO+7mw9wN65ghBUwulb3VLHJTDKAHVBGGF9qha8fpxrIqZkox1gwkkILhKzrJ
xWum/dTGL36vgx/wE+0ZukOztacBxD/uhrs78WCKMkL5bxvlwQZidI/WVb2x1OGYckAg6fsQrT2i
5CAGoy5JX1N+6V6mTHMuU8fkLl0SODdj15PCjRNomJS/88eTxLTnemN3yzLzd5gN55phVd8w3cM6
DyxDZ8nFAF8j1rtPP/K6aR8JHDk45pLDa2c7kw9dH1L93OY3UzpHPGful7DZUlmVcXAo3I7OZKun
vLhmtj7d0skLozkhqzYFaTcYeXwpWpcxrL26ObTM5QxhOuBHq+BuxFFPCuJ0FgXVg4FYkxXz8tAt
2nKaTPXs9UW1dwQx3gQd6ttJYegmDbY9kDAxI0009w2g4RKT6jEeNmI9gYUSLwZ8jT2EBcU0THYQ
r+V/7HnuHvjyYyZcuWuq5ZuTk0deXzenEyPVweQybhhCGWQ4MLZFq58YFwRFA5a0l4Wmmm+j3dqr
sqyt+Bh910Gh4zb6xQOeya7RPgqcZ/d/f6Ct+3BSaL6LIaHNYCthksw/Knt0CFpNmaMny6mADHdT
Y3tDHgRos20ZUfk/xlIhhTBbqi99zs+JhVoIihfQeetxqlgyL6I7ZoP3k/eddmLm+tq5eEpp0G6W
CVltsQYwa9LK9irxP8eoM76y/ltadQiIInvrcL+h5uf1MYRfvk/Ia6Rlzp8iw7qoF9Y2tSXLYPI8
l3Yg7Kx1EIWTGdiz6LYLhu7EJins6Pn0kHm1RZz9dFqaJHsghKkMVU77q2edAoCS7UD9OBttzfFL
GmtfeVRErq2uM1VzAJWd5HnBrK6/2z3kAcwtx8L9yI0WZ2DcX+Wk/8p+QStaKHqC4thZWR4UlIz4
z1wWzOeJWO+iRXXhMdkDgGNuzVR2e00x0rJcbbUWdnucaHkwpX87KfZGAYOMmom4QM7AEjW7SVNd
tWUSsnf/smq3CBaCVUmv32vjixzjezSiYXJWD80wczdVSXwna0i7jVosrxNwKnPsEnq9uN9kvc8E
1JbVLdEPtuZ8NrqlYUk01s9V7nuv+vw3pUHoNVxlWt9RGcywwhCBNZxJvozVZajeSBREpup7x6S0
uw9A5fA+Ob95C4pwHIiWRFP+Z0iTy+xM3qMTaR8eUSzBgtUc+7PHbS0MC51fixsGpuDOZJx/ZdT9
Avg1PrGSo/TNbGbeZuQ9WBXjwdLeRhI0nWElu3LBR4+Ik5ko2/omanToMRi/yNQtrnHZIm8y8mOd
Y/Dumma6q5GzB3XZTOebXQFfZQEgQnkUsCSxR5qQR6IiO1Y1K6k6BTtFdty19eoIoByqV1Ro9wrW
OxdM91zlQx1odfS+REjO6tiuYJ4XqzE0HDQW9UaB/yVqX91U/TaAAoNUWidyo5kmTvx/WdjayFuc
S1qnIkwVseO9az4xGACK7ldf5Rj9HczxvW+OmvCeZ1KkaI7m59hEvEO39mOj3SWLEotPkVakevK/
F/5wHdvlSCDVWaC5jm+dZoEocXiZR29GGrI8lzdU++PeV2yHUWdwE8SUYb2pf8QVv2I1kV9vqYnw
IknypTUB2eCzmdFlb5Qz1hTUoMxnP3kWIwsP29t2AxRrkrARJq0OwHxkUtm0LQEou6GfngCgQKJ1
/suT8S120SFIhZ6+00k/QYhGf+7CCCJNgemAZwgYgfAplADNy4e+iOW3lVBNq+xvlJApiPjhTUfn
VmrJgw5h2wf8zOmjnoZoScN6LMb9COJbeooXpoRpHRkbHBTEhpCXRuSLSPfrZ6AP/FqlS4YWW1qo
iRHUrqRZfw35V1Rs6z12Is04jOe4SPeZhszTz6KHcVFO2HXUSWOZrBG+2go92kBsmfiHCjxjPhKU
XHQl6Ut1mJAW5apeC8ycZV1JRseY2vQX1XLSlgyopEqdsG2cc2Elf3xrLJhgsxXytKw4dSI/9onJ
KNuq4Xa5NKWNSx5yaow2O/T6vZmCSl9BJ0kdh1ME62kSy3vJLCLS154ukdWWM7L1LGPn6u5XNT0n
JDX62KXMWQ40AOmaE6lRflE+5bA5ZVr111b8tQo8tqiNdBKLGiB5SXzL0/jXsdooyKT905Uu+hUP
G6iT8x0NFoN4H9XdKOdnPQbtWTjmc9cUCJS5BY2yJ8pmGSXGfYejkjzG0nvJm+yVjBMcYetb0Dvq
dyQLeSMMhMSMSgiyCJgyMo3qGDJwPoKV+bVm9YKMFvvLhN22nwpksfWNjdx3bvPDtjUUyJlXirlT
MLfWM4rg/BjVKR1jkX3itXryGh/+UPvB9MMMaLnWoFzSE5AkVFulE7uyJkfDqLoZk3iWqaYfCLyS
gYmVAjmueAOQgQN6oaGKi/auMdTdYs/F3OsJMj1jJjCerd2kPj5UrBgIpTHKcNYYLxsstX06EXDC
GXw4LtRJ1w+dKALolTN+38CP1vnNMLG9ku7eVYu7YQEIsj/mu0xR87FauTAYDCvfJvxPkSFrc3EE
jLdYUJEXYv3xkuRnqgtesqI+eSM1L+/kLdK6Hy0qXtz16yOFBM5Y394652+E9SOsJy8PPXSO0l7q
oBBYhvKIv19CsV0iTjIrTXbklFyXiHWl7sKXaQt969aP8dRWL9boXJeMqG4/dz8T/zi40YdmOPql
rhk+ow6AX9NI+P6OexZMx3Kzdh9LwlPzkghxE1tgnibkc5INpEx7q4uyC2aRVSGNEeaUaheZPB62
bukHlHKBTmQAWGLVhnTSIVnEiPcpilxUW8LXgpyEkLop49B2YYH2kCfI0uHVx2BEBQeedIrVL5M0
ljh/e4foNQRLu673kIRUzlOBuyBwGYhsrM7dtShRQkvn6agaAm1i9l68J0Tb48KuKXs37ByQwICo
S3uHlJmxQppuqHfku9DvF/p8PXYex9ndDvwtQToBhRpyBRsw4Zcmhj3wK+YERcNuTPGG9z6isKjt
znHFtmRuPaivDp80tTXtT9deEhPA0OyeJiwjW3PhnmVkGPQG/C3MiU2gGzmZZE4eIa9EzAE/jeo8
KXeT13bUDdprD2g+ZO2Y7m3PFjsuwvrkFE+KPdFONQn6Lj35w+57FYlg7SnmZNrUwm/DKVUWIkfn
iaTbA/IexvguN5/powwj3QeH56+0NYtRWXwn1f2Hj0LfphyAAT5wSElJhXuRFASgkCg/1pemyftv
CHDE6QR+gZBYJPMq248WxnnysY65IpdacOzBS5kML90vY0+uDpzILmbqSkhjKP2z1UvnUefhRbDt
b9KyR3LuaFCRp7rZel1is/sOZV5/dk5v3ilXIVfaNpUwOVkLvuLKqVB1Y03fe2W7d33tBV8IG2qo
w9lgfGiMxvcDRekm9ScwkViKhpLAZO15dNgR9wkvDLF9BcCJlZVseqdUt17Bv35qVbPDqzPw6NRf
noz+gJExj6Ywv3rbv085zHxvfd3/Pc7rc12nrMIJwR52vbPWt/G8YbfdhmWzT2il1uaWcSdGtQCr
7xsl6IdUpMfqye8ycbOTvldtkz+L31/XSSbFlIO1qCdqSS7coXbPHyRckFAzFS1SRmZN1NcZlSSf
uusFeApi0ITj+yQ8JF0yeo/G0WIyExOcYOrP9KP9JhbFFilvHPo9X343aSdmUx9awf1rSTZ3/jR5
aIyWgvj35c0fuo8ymt4nGJubuor+M6Iew4XJtiGu+JFr9m+bvq6BuNf+Fj1ENcs5TLDau0tEeTFi
SYILAT3AourtgSPEBhWUrdaUJiLJwNflrMrxHsL5wXY3e8N9xJ5bcw91E6pigs1WCCnRITnMGL3W
X/7VBGxpM/pRWlcQqdWGnpqizeavymzeP7fDk4vqQniCWBvGN3HGe5hq2hNZJxwASMC7wpn2DO/L
APIizyvxOqGnO1wLGZ9WzGJuY2ZYD8LhP9lM+r7t4fi66Hf/3cqlnGuycyBjzEg5liLaYzhNiAgy
XzSvvKIHorT8lzl/SiqWOv9uxzhfk7sdin2G3MRQGM1n60m+V46HnEIPEMdpJoJtC0qdjXL+Sy4n
1yCl4qA4jESrf0JE2At0F35vYvJjFfLvwzCj6Jem9N+9rCWNy0u+9QHDhLFnsNimRCs9CBhsC4+p
UHuZrjLkaSEZxJ7eDW286r3wnhKw6L09aNfU4jxaWuy9a62rcXzIekZGxbnUJPq7M3HJ94SAiJEO
vTpMDv6YiASV3b+O3Bi66NJl4vbvn5ASwQOg0PXAtDjO1EI0prJIQrfL9J1prDzdrgv6uT5FoO0D
TfDvjOzxBUw9apu1zptTY+/bS3VkZIsq00WRCFDXqyu+lIg6VlT9U7oU97GMf1FdA1vJtWMvmajA
BOLSYSWNLT7FVV3RCevWA6GNM8FJ4rRWmMm8vC+NzjKhITGRInJrx0w7VEHSHq5vZfJKtGUMwdc+
JtzMbCA45ZGb0fiTn+Q4fDzW/9g7k+XImSy9voqs10IZ4HCHA22SFjEPjGBwZnIDY5JMzPOMp9dB
Vpt6WEgvoE1a/9U1ZDIjAPd7v++c5VRH9xzdlsTqMCK9XZnauE+K9Bu/ucl5YJmGWiybDdpj1Dlp
AelKk73kGbf+e8RLFoslmrSVTdh74xTkROyEJWBNXg9pw8nNMb7LZM2PhFwdDQcYAZu8WBuycvfI
11TQdyufv8+kpG9C237bS76prXxwvRGYD2FR7qvGpjG5PbTcCHJglyArWiyn2bdUlV57L04wv6N/
pVnj86CaAu+Ruut9CHuk65Dj0BNcj4Jzdmcvx36fvaqQlMj0awyyKQEViY99rVzjya44txuKo4sK
+dmoxD1b1CTbgTMuzKdwTU6bMaL9yLfj2oJ0QdGS0La3jlPJMJ/E3aYBHEHcirA/h8KdWbiLmwTN
SuPpx0pBTefyO/JgjL2bKpi4OOkxS5KPwOpOLJ3fC1iVZLTA+IBt3wWwq5N+bP8+HV2oetwib8mQ
j+ueCfymtn/Vhhuy0Vr1U8/0tOZAbrjxtxFQedZ8C+DCUz/h3Ct4MDDpOGewkFh6cSBogu3ylVCc
G1deMr40Mbly6e7DrL2jy8bnxOv4S0ZRylyKl2kUDUuckJlEjRc2dL6ahJP1PLQ3c1jGSSEf2rSM
vv++YdHN8KAceCs7ajlXj6jcyn7+0qVcjzxDCRVyPKQiJyP55GWoSUTJj5ccIde9nIci3K1vBjUg
BKjClz2vy7xhXd0XBGImyevM5dOwHgueNH2TEaDXW4Ol1pr3Lj8/k0MYub2dE/U02jKXd8Ry06wT
gAKo7sl2W5gKQk3WwlY5L0voT0l0Laqaq1Wb/cmYsxL4LElx5j4vNI8miAuADu30KpPTe+npsy/l
tRIcz2uts1XL5miu+YqBNX3vZ7Sbths9Rwo5X9C9g6G48zu20EM7/eReeq1L/oOqZ3mYBeMp5tPG
vQH7znK4AtXSbGWW7XCI8YVc/iXBGHlbQEqSErPF4LAdMIecwTyNOmSHL2PUp5dIYxHNPlVrMjHP
WWWSzBufPeR4PdTugQfhdghCHMt8GiMLnFlFgeqgkmTLh+grn/G91UnDdZ6eWT7xbfIGde7a9GmW
fKz6CB5U08bOP6+sCVdJ5jAu+ewhuVbj/JJBllvNFS/n0p9oFcOcwDVZAypJ1qNPdcxO+pwYLrW6
sTObDdEPcU8Vm7cmN2K+rG+ZKhjuAknmCKL6gxH25jWowoFh7aurBJRJtlzUIblOm2V45lv1z/OH
dvm5k38EKvunts88/RZ5EvF/8MeKP6xdphwkxNHl4h469XwcS1pA1lyQSGxCY5OaNf9o6mY/Rfwl
DL77SsZg5AUwPal62f9OejfPcb+r9LM5cLvN3JyfYdPCMerhTVX2n8oNEkgUPJsi8RtAH18uanxM
z45RZK1cUXbPFFC8R58DluTL8/clxeCAv9Juyhm6ahbFjKVgt9/X4NH08AVSG6NVYXLWN/UPQS88
k363AzaySuyOUVhkeIyw6w3xPk4RkitT1ASsaYq62FMJfikjA7NrIcS24dK1jrQ7HqMahmdWIpkO
LWk9JZKdBAHRGx2xgjtoxdKV91LdZe4egWF37uzpaDZefR9YPMlIae3Huo4u2p942gte+lpLuWXs
5q3N2II2N/CaT1vO5Qaf911bM+oZFJqCOqZYOY4QnqlTWlvWvclVcCP0C3P//9mc+C7b6f/B5rQc
ZEn/Nzbn+bPOP9vP5D+ROf/tP/VPMqd2/6GUcDwCc64pyG/9O5lT/sP0bAeMtV5+oZ36f8iclvsP
qSzPNCXzMa35T/07mdP6h9IMxqkDgdEUxM7+5X/9j6/xX4Of4vZP4GbzX/75v+VddmPw1jb/818s
EJ//mcupXFfDlbEdGLiu/Zfb+fX5GOXB8u/+70AXjVK3XrtVDe1GWK+On/yhrL/rW3R+yzBrAs7r
PNlz+l5JGtb/4af1b7+f//i/LzxL/NffgeNawlLWcqQmvPj3//8ffgdBCCQBoQJN2qLYBfbytqpG
5+JLLppJaDW83Mi210n3Mfls3V0kJ/taO2ekONVL2VuY5OMG6mesPnl8aQKeIt/4TXoZQyku1Ekl
k0K2x14RqD0RtmCtbCYwIdvmndbeT6GXrluZ0oIUL3QGul84fd/i2NEPy//hdvV8MCPzdxyb+j5U
PkAOZDRBTRuFN3potU+sGOu7Ejqmlnl3ilJgEGogmeNG33Sv3idpySvN/QYFcLGa7So8FdRnuByq
Y6SqR2F79EscauFVEFwcu1xz/bEwdPbp+e8vVpvzah28g19Zf+Ap7fpGfBccR8i4j/bvJj1EqWQB
GH66eEY2pVM4mw5g3Lbu4seO9PbKGlg5TWG8z2MaSsmcrctCvTpC6pPASkISh6oql5KN9Huf5VRw
bRWInpaCAsi8CRsT7y5ekczdnGRtmnaxG7DqQhmkWjAb5OOtmS5qY50SQstWCOcPuPCqSjjFck1k
MmluE03Qlg0zDUW07SivGCtXHJw829vGzaxAY4qD6W/ILrPupsGzYYXcKt7pbHiZH9/PvOvM2L+j
axGDxNS8XCGjQBjtj3K0bj2OLy+qXwO3ZBbnwZ02aX+H5bgHU6DOkK+3OSku+OYEjezyg1nZ1SS6
pbx2euxLvyC5YrGo1tjHyyz/HHAtR7ohAlRbN1FgUOYSBoE9ChSWUP5NbKFWuqrbSx3ZxKKLiZLF
0BzHoAl5g/MzNvty17HEvpMRegSzV2cE8QDfautTxEyFYwlYwwsZZaGvSCldkFauXsPOPbQifS0p
xgGLhIcJd2p29m4yUgTp3T9h5EOkjCvUHb4i/ZRYR11Db+BkJlfQga8OQm/ktXzWCrlH0fDZT9PZ
cMxP8ExV0dGuEUec7vyUqBbyZ6UJS8t2Fff8sIPUeWNPHhb43keqXitKwLfUZBQ01gcFl8drzLVo
qZqnKRLa0ex3XKbstZndu1b2OUmR7okhfmR4YE0JeAKoDmMJqsNTigRmmZdlvkeDqtFfU8S8Opni
VzQP8GXjvQePj7YHu8yZ404l3e9AGrvGQkgVTy2Qs6TdWLEIN0MMb1STRCKWD1g1lChDMtf/rXiJ
r7Lc3lIUCc5Z9GYt63HALV7MzH8Getu2BM4ZWrJ0igQAccGfh9AoQEQEhgA556rDU0rs1unlN2uB
s5+J8uh7JkEJwJx5tVztKPYfbJp/K6txuXahoh4T/Y1l7EWEVnzErx1tXGNLjDFgm7fQafkI3pvL
L5WoDr6udxlx9lPtceo0KiaSnl1egTHtkCqKkTR6owtkKClzA7ZlB+8NnQtZugjtqBndlQWrGCHs
5iGOGDpAvSUiA1EMBlFRHbp0hjduEstMsvaxrC52HbnXNFLejqwqdWbcXKtu7IgiURe7k8746g+Y
/kKVfnX0AVnI5HpnpYLbdWEijZUpuLWk/0mgDsIVJ/7a9pbxCuJXGCTl1PSIjvbL4SW2UeBX70xy
f5Ep7KsfeUcz6y+EXKcbq7qfYfC4dICehCZWqY3inyTpa/gcCFr70H+1KbM9O1YOfzDEYUzh45RV
6skp2/okeHK7spkuY3Wt0diDK96XJZ1pP7ZozqI/hu2FZw1ySEp4UTD4oHsaA4o6z1Mm14n+iEIo
/Smm7PvOWe7dhg6OmVTLpiDY1rJN6WXq+trS8Fxp5u5n3+AB1dXJ2RidG2wRaiuZ8VB5i3Rg9KBO
JhlrETE+hOUnZ2jknn1VX+LU8bZlCYYYNUBzFoNxKnl47kK+ahuP3sPCk3mAEJUesjZjmhHET17T
WexIfJ8ElL7SHKEL69g5X1t6fqUKop1wovIOUGUJrJdfYp74BJuCB1HvhsYnP2AwH7NN5tiEMNdm
OL0Vqpje3NEdN5YGEUnsZz2Ygrj3Y8//h5uHxbpX+/6L4KOygjkRH0qjfRrK3nhURP9dcjDromqa
XZRk8iicQa99MNQbKB/FSfil/xblKEIBM3iq+KXGod10iRdthVEyRFeyflYQ8lZ99oF1pqdeI4ID
HZwtYXIwssl1ytinwxsMtwnQWtSe0PhN/84gbdBz8C6ic507IHPc9WSW/Re7c5rW/WNtZtYb0ewn
rxTvuRPPR9PT+gEFw2pebkBs+XfY2ShM1LG3GZ/J5rBOUQ6CpGjUd4hMIX8k7XkqaOibQWNyl9dg
Geo2AwlGVeBcJOlLSOGZYoxkl9VI+kiihfKw/OKnv6aIjy/YB8S1BIJWPkbJVTI6bwHDh+eyPFtF
LF943ljPoQfs5FymjfdLyzTYq3himRAkz+R3L2asf3Ej837VNGfwCrHvsCy1M8FyXiS0ao8oagWG
zB1VvqBVj9BUvq0lhQ6rzjmA034IIIS6oGC2cpCsP5ymRzMgrT3X3Ey6H0TwN3ONLsSX9hPuuOim
2JJAxoC/aaXRm2aF4vKpRD04PIa8ji3qJeduGh/ziJbsGKny4DcMsZRGJN33NswKnvHbzPGZTKdq
PfRmt3fCvNqZLflSm4ZcmcXpXdFddMJoij+Z8zp6BsuFqSVL1RTZKqgoLUm7+Ey8jnw49zhPtxar
ohi/Q1+p099fJlusKY5HZ9WFOXizHiGXOgylbGCZJw9+XfvvwfJlqrLgPFXpt7tYJJcM9RkS5MGe
S3XMpVldEuFXlyb7pNI1bUU0il1U6n1iteq+anicNxgxcWRT8fYmp7zMxfSVF4W/rV3+/RnmTZZ9
0OM0fJzNoAJzDaGac8ASDMiC39jg1gLqwdbzy3sTqA+TP7kx02zaqtoeqXxF7hHrH8H3nmtdSLB/
1bsdMLB2SE8ef2Mr3C7dvouUuS0ENdFQds7GwIK+GZgg7wIclyxzS/e+Ave9KvPyR/pm8iD4CFxZ
hc70ICNrPxiJXBNrHo8iDmaYbcWD6K0FUx3bECOm3+BxvRPx0XkFlgESrZf8dL6LHdt8jZMuezEu
9eB5z7EB2KtzmTB0ns+jM2G8DZvuiQZPf1dIhq9MYFymwsWi4zH7wxiW1zEO1XNnUrYB+Zi/9GP/
lktOtfHAmD+26vFEaeORKFa4YdVQ7eFnBfy20R5LR9+ZbvgysdQ8R0ldQ9ojCJWS5HtEnYNUUvKH
o3NIxKKIOPU3bN6U6cM/cr4H9Qk3stphQz0CGrxzKFbfcSquqOYDNiXgMxIa5exru/SKKkprHFPT
91zZcL1sv9ua9roveXFaSaIuPhrgFYnIQ2QH6uwQXUA4/e4b8/AUtSxqGJTdG8Yk9i3MjlfCfji4
ay7fuRp+k24nm2MK8ZsvH5JSp2AjTZoo8Po7NiTYhybAOT2618eG1WymISYyFM3Z44PP06QcWR4m
MIAh+50DSvUPmGU4HLn8jICbo7Ka45sR0E4z4z4650K2J8OujmWZHIvUeO5bthosoK29a4+4tEIG
ChQFn8y07m6lrPGMCbWNWLCfazu+2oLXRNc7zWNXWKidanTxRa+QkYNIVv3S022zbm3Zs/lyGL7j
ioOa0klxhg4HasM8yfmHBRflJjB5Xu+/DHSgj0nKJpXTEBEQ5RnXaG7ZaM4xyWJBZZs+RXYmmrrV
3oD0SI4QdvD/kWyFsBBGwG1ZMpxlIdtjxGw4C1r+tvn0bjMzjNhuJfXZN3VFNTNQ26b1aWJbGQoE
h8+ZFS5m3mT4BO7Axyj2oIFpiLmlgR1PmD50Bp4jvu7XrAH1MeDZR4ZbcmvLQ3o2doFOpZ/umD3W
rxTsZ6doT3Vl9bQCpkvRjGofz4H1MoOt2QxDaHLEbavHkCCvZ4hzlurk0hdcB3rwhvxQfGtnWmCX
ZB3qs12AbXaL84iuaotFJiZ3/OVLp34KoO6RT8W2WGVE4vpwBnDb9dZBDE4IYFY9l3UoXtrGPPH3
0sHu977s57ob+O0YfByqQNIviMlSAhW5H8W5rJ5FyMHTM8v64M0upDoBFCbTbN5HPXOg6wfohxFp
2LwLSasMvPIDpVgD4mF4QC++kyL+dLq627EosfZely7pFmk+6NIBedPa91OrYZmGHNipVUZ3TQBA
IFOMn/oYUl1jstOGZUgzg2zZ2s6ItHIMG55yJi2raB6HU2KkMyzGAekmtLyJCwTiCP9OJQxb7Tmf
tyMZUFIflnXlfbwuF6+tlq19ggYBkt4ASJKlcjhqffW7PD7z9QOGPOS0jyl483U+9RBNTiB837MI
WWNF/y5TNEBN9qWEh+CWVJYOSI56JzodxR3RY26QqckymaTyG7qGYz0DxRoU9nryC+k+0YCdeI7U
D2P0VjquJFNDvjxoxesQEXLKdPVdKf1kB/GWFWJzoWNbo42m16VIcxpD9YqQrD42QQRBrOvck+Em
bMoi7549Dy1kznabJHB+vCwTP8YC5bLvAmHgD+Aj90Q/8SOcvORIi/tXmaXiJDJW0oaLcQKZ1HKD
dRE1EPwRrfxhOADnPeDoHdPjtQI3voZpkmzGQT/wm9OwjAZOTsOjnAbxqLmF6FQ+cstciVY7lP1r
tQeSFz8Klma7WdkTp4MWkr9VHWUHL8Zvi4sfVh4tVwFlFLzIoYwAHgAVoDeCh5IVZpbvRc/dLZEj
lChhYntIkivsymiJxaXUUsxgeVJ/js3IOlb4dxRWoKMOsFcgyPz4efHWV4Z66OxZPVRlSQ1msLZR
1Q4H1ro+0US6KGFR3pVG+Cy4Jl6ilCaqw8FR5tb44pBFKKRu9z1xrb1hOf5m8DsI1PzX7Ia5/M5J
vdwmC19UbVOfTXp7X4msean1SEpq3Ccc8fZ5l1ivAbDItV0Y7coRHubwhZeUhZgzRWHebAqAwMlc
9yB6Lgt9Djm36njJZIR2WxizJ6uW9/jGxnNb9nsizvoshHeLLD7RjtCrVvSIrklybEjQJ2BnQ3Ty
RcRoihVxuYx4YtOwSFGXzSHo25aLuFUekmCGapVh+xblJ//rq7izg68GLn9MSfzqpEsWjYPRvog5
Nk6uWlcggS9OI57nYOweVK6JBiTy5NfFvG9jWH+RRf+48kMk0kn+e+QwyruJlY01YsccKOGmcWRs
JOLCNBxPqRjOfsyhufWGXe3lNkTY8Dq1ExzwoSK2yHVolebjW0K2daXwo27aie97RHg/idrvxjad
XTRBawDHWBv8ReKo2sfw/1I8rs99zGoxmOZNFlYfLiFeSi1WRB5OD9js+pvyoqvlFIzFouot1fyD
Cj5HC/lACvkM1lzEzjH1L6yHeJAG8d6uyHRFI8C3NrPPk04RS9hzx+ZaOQAa+xfXkBxXFUIktK7t
wHa+NohBAK+uGgS5kMn2YWHcW4Yj73lh8qewuStHoYjuWp1+dmYf3dW9KK+S2YALxmdA/72jn0gc
dZB/YzoOWyHOPaWe4rsqbJ6cMK2Penk9paOxQyOwT5vyCZCbcSmH4WvR8bwE1sUJyM2gxB3vC6M+
Rj2dhbCW+ZYFPYmyMaBNXgJ2th0SflyVsnK4OnkUHK0mfnd9El0yvNIl/B5GP2BDF5yho0JncZBf
NCZCOpFCkPF9tkymaHg5umF4MOrxy2Arel+1N5660EOMI/XLO6UBERpmD7h1TtKdbU/0q5PpE7cB
3LKmftRW9d0SpeVvibWap91rGOXuXTBaP8EwttvUsp7bNPV4HXKQLnmNeHPq7karARAe00o3Qy+5
ZY1oN8XEdnKoRENzGq1PUzOgLvr8VPbchsPS9ZdJZvxuO8GdAT2LpIqV7FzcwquxHr13w8+g4Jux
cWLR5W8bwegtbYFmqgw7B7rOdFMYo7+RhHPWWnO0ziOIP4xHeJdFE37bTN6bna3WnEXdB5gs6FqC
CrqY7rizF/G3CxyVXVNyc/g2/0a8ug5a706wCli1NZo8KwW143fiuZ+no2qNcp3lyiBiMW1tCXGq
oB6FzJtaYCmn0yDcdeQmMw4dp181Ca/wrnweOtIyZp0C7nLiB229SLPPn3oYbUnKGb3qOKQUnL4P
YoST4PNHFyD8ddetYzdUKBOJxPPsZYD+FEFv32ZRcOrVxM58+EMizUau6X27ZXQA9gp8eYr58EbV
TmTVD82i8S4DcO+a/u8UoPlGtv07c12MN0PtnZqJiFeS59GDNQJ7o8dCxq7qETqT8NgmruLhwK3x
MqCAjZmsBjqub4Ty6UwNXJfwA/Nn6lp+J5lJiG6EnWD2wTESUQBjhmpZDXx+HTf1rTaJB3mq95Bj
ldk+yA3iFkMFQmEKmi39KgjgoXGyRDceCLnFhyyenzJLhWd+aAE+CTIfkXIy8F78Eoc8sSlQHlur
to4Cve924RTwzf8Y6tm+eYgdi8oyznhwTuGcnF2LWV0oiCMmQ9Fv+jgxL3NOSjAnglPggzfMybg1
wnt36BAdNPWIOwqJ464v6c4lxAmudNOJzenuLe7qZ4ImLGAgINMy7DZyMYLrcQH5GuLKSVlcaW9G
+9zXw+rvv9bWlCpyo+PVF4DDIHi3bbqZDlw9vbEXKQ8p8H2QK/bjoMyjqh7q0bHPHA1acpbOV8vf
966WfXWkcXjyVLxwJUV2Vb5hcl9Gkz6L6eiWVniq9JCfWU0OQGMsgKhjx8zWacEEtBLqPU+Vh7yi
oVEtWeZR6Xdyx8N9MdnVCULBk6h6npKWH62dIhieGJLTjAousrMUK+umuC87a80U0bzSu/n05lbt
2lCPO1P2O3vBO3ugH+6btMs34wjrvtGyuAU8tYw6966BX+d8S8qP0K+9G6W0dF1n5OkoU1rAaDKf
tW0LX7WeEY1lLpc72MztZPB0iVnrBm463yeK/QaLkGEvTmlX1F/1DC0I1vrFpNf05OQGOt7CjY4w
h0ZW+pk4xF1f7JgjdGeQTSx0eQUrFfg/aDk/YcAz8+2ArJGbMnYZ+cMdf2rFDkbqc5RNCHjyIruN
vvVF1XK6AXupmdom77mknNxb0P+SylUPCd9auiHupkNIb1fJJ+vwq5eLfTViJLKH6MUEOQCAivuZ
7WdUtRRRbSA2Ldv1egJYHlb9vOMvCdVTT4ZNr5b473a0tUWzBMvs0OaUNcGUsrYnbZV/pMiRd05s
4z/x+KpCCk+3S0pq7rJ4Y9npZ9ljTXLdfB8E3tPsTx2DJvpaRA4A0eH1pp7qOeey7uVzYst3CoX6
wugHJLNlP5spvMN00V3kmVzBOohPUWdG3IjLlHsAyL64C8ZrmVREwNoGCr45CJQb4LTiIT0EDR9+
pFlM8xdbBf2TYl3lXo6aIMVlgdSicLFbIDwmELQYL3qLMuBoYsEItH2jydMdh0FgyECVUQmcGYwx
V7XTlyc7eA18rW/5xGw31WepVXPlzDE+T9GpMTBxzPxPslyrHl0XBn9fo1/KIb2xIMHhQUKZT3TO
3Mjt7foxdbCowZJ465WTP2e5j7/boQ2ZLakCWe2MvmCG55MfAzNNgmUYiBSaMdVaz0QsYpDFipkX
b4zG9DZS+zV8KCTiAgr+kJD1LZwWV4lIyPOzoCA4Cyaj6snDmdW1gWFyV1bxUSYmeJWIqA7qzw1y
AZcLqhyeEbcseTqywhnQE8s21pAA3F0IFJ66y7z3F8nKYlsp/3pXELBEVl3fiyxttp2i5pylHiUs
MzmmpnieFsyfKwuA+AkvnRRoISdM69w23+VoEcGzbmXF0rZLLfXm8bZfNQMwjtiKOGOPHEjrxSGj
aY3nXlDePM4xcQtTLjLztzA2nT3zV4NDO6DBjvXkulcK7BijSjI2hj6FctdphgCuaUVnk+McD5sa
QYGxdmIxXkc+4zYJeR5wbbJkP1kYetBkOQ9QYIyBlhTRJWkT71z7jM4BspOJWSw7Ct1OwEB3iRAm
G4ssx2iz1ikXOw/HzWuLrieoeuNdI/DJTnGEzQe3dvtAJs9dPD/+YvyRGeUG5qDXqmqGtYwrALAT
4fWghqjbgMVZdw2983gxCdHMpiOGPWdVLZ4hfCzJmjw4NLDCxV9tvjfawq5jmsMtFHy8oFbsTZ4S
ELHZcSfZcLIpv3GUKotPp6Z4OGRk8oE6MKXHeW8aw5XJ4bQW3TvOv+aZ0zDOJEOx2E5+p3MmCYxq
G96gS5xtcS0h1cn3rbqlnVW+zuOp11iZgsXPtIxw48XYxMs9POi+Q3sALILSZrYjzUprYnE9ycX6
VC7+Jw8RVBZbPBrs9tEecUT5iy0K3+BLs/ij8h6TVBSLvd/glkoXy5Qb/hVOmbinRNV9CCJ5Zx68
nM7cBIvawEeUoNJpCGSCMwOPFTKzLbWK8ZbZOK6y7sPS7alb3Fesdywqzq/DYsXiZM76dzFlFRqs
UV/1zAma8APKidz5jM0jzj9bubi2FuBVCYzqNZvsTR479qttxqchKpoDgy0TCIDHNLJWzgZoVLTL
Zg+gUjURcwXCtNHIuTDT4f6akYDJTKhzjxYsRQ8WLp4wdg1A81CHaRRiMSoxbxLHOWnJKkfZTuTW
jY3lc09Zm1smKIXUdB6YEzGyqxdqAme6xVlm8OQnrk6WCp0ZJAWQYqxzeveUGu4j6+7nLDZvzXSi
GMdeKsCLZiNIS5c2gqDzz5lc7yIXc6PU5CSwqmnqw5xThz/MhPBSmjVKvohCh26DE1NOuWk8WKKg
Yt5DYoZnMx2wty0et0Aw2F3Mbv7ieBvG9fO8WN8IkpenIHL+qMUI56KGo4F0qWa+kvC+IsrurWO4
Kxqg2OQolZHNfTVDPHMC4RygXHaf7BernhJSm37/7eZ1mhCp9nHtzRaDZgR2zWKygxxFEgC5HVJw
8Lb8fSO9C2vAi+McW+xJ70s7+mps+360R3LlizHPMBhx5uirdMjjHI34erYGQokzWbYGwEUX/BB/
RiYR5b8lSr7ZXlohjkA0CQacz5a0ueyOaPwAyT5PaP3sxe9nR9wl+nn8kI26iMRfcMSUdDONR9W0
qCIYBYn06aULMAeW7TKfAzRp4RRM2GUsjsEwxR7WODy8pX9J4ZesPMwM4Bu4nmED4xGbHi0gh2tv
xpwd4cDqkv5Oq+TBHLp8H/KWWoyHbov7MGeTNQXOrfLUIZtNdS5tzVEM0wJf0FOOFGVEpDghVDQX
s2IyqnpVkgC3yv494UTRDIxxQsQla9eRF8q639oEDBRIspqOh3fPt+2LrO7LvubAuPgds8X02GRA
Fiin92vKRrVqSWoQeiDO35LHjGhcoIwEhWRswsUiaSb4JBOJWZJoIPvtxTbZmJz/V2pxUEJFQopU
FdyYwT6ewpxtfc3gjp6FxY4Sj2WM0NKTmC39xXEpFtslIy0ckosBczDNe2dxYmaLHbNYPJkcUJJd
zwX9XPZOyS2ps35lM0g996JKR/8u5B+uyv2KtVtP8zt7JgFivadLGCBeNJ1eke9iizxg4do9E738
kBXDESOXvk+pI8ATgoc8uMg/c9F25/a3u0hBjUUP2lfN2RTyTxak7a+51xyH6iuuIv8OmVm6lZav
qAMxk7PboWAIHt9b/kwm0jYhb0c00js7NvYMZ+85rSQf+aIxjfCZDiNiU4wS4FWmW1+gPK0X+WmJ
W2AzBIQw60WN2uFITSsQHkzQD3rRp/Ibt3fRolStPA/cNUcQm2Lz2skRr7qLgpUiIMUYFykDl5oN
mz99ht+tua7rFWnto9Ejc20qtK6jD0S0XFSv/SJ9ncOGTxixjJqFqEtJ/wxyVt4NiywWvN2wS0qv
vaStfQ0Nu4NGUiGXraf4HE0VAISYjxh7lfYnSO50kpbfkjDlMrEBdJjn415ol74NYWx2bmpNfOZN
W1huTXPOzi1OiWOT2LdqIkQ8+P0vswV67xquscEw2OhDyjDtMi4K3fwSNmZwjHN8DZXUl3CR7RZY
d/nY7x1eaGlTjZBW6gLXnv2gJET/oZh+OIHSbKBr56fFvHWZvCQSwS/PpOmjlJ+wVX6MRQHca2TA
oF2YL1Mt9xRqnnFRBsOsATWRl+XDKGDPpDUHplkCFrYjCKtMpfelgOmWhc1j1KW/0saEbsSL7d5n
+/FECWwzmO7POMTpW2wB/yOA/lEIDV4vFMHFXsTH86JAXqqfywXn5S8WPVkQ7hzsX4Q/UI+cY/9q
T1ZPblzKu2hRLAeLbHlK/GmDbUftKSCedUi9RiB5UFFZIAtk7hYt4uZiUTgTpSr2AIp/ODKJnb+I
nhUfWeBhyJ/zxQX995epRg1t2IrvYbUhS4Q02iAgx9J11RrffWw2j4y2nadS4/ED4cvKJD0YrTQf
nfYmFyl1SXj4kHjPdsMWNsEndh3I7LCK7xg8ILUevfK+YTp8tAXWk9jAsFnj+1Ss2C6+htxDRV9u
87pyd4OUmv8qBEnWsq2fJEptdr5v7COLQ0A7b8MiigRJNd2UqNyjTvSrERQD5PxlHONXVyObqam0
zX1Q968uKa9ts8i9TY3mu0+ANrC2ydjQr9qOHXoaJw3hgvF3uWjCUQOWVAArnj65uU+W/bY3tg9l
XdNg1WqdoQ7Z0gDhkbFIyHNs5GM7HTOFnrwsEJWbdM3QA2UJRH6Htzm113XSwD0rtLWuAIVvqjCG
DjSl7lUwF+yI81wayP5OPUrWx0QoGybkTG8Kf2MUUXH0RJfD0mR3aY7aPjgAuQ9DNl6AuARnLy/C
c9hYMDYtPuHQzdbudMedOHypYuebUE69ckb5Chwg3TLOtkhWhv1DPg0PNIT6c9GRpQ7dWzx1xUM/
lAvqw51ZDsbFg4FihZErNKExOLIlbV9paIa46No3smAc7aQmDS1juB1T/cHuPdvxd2SsxgkWaD5n
6TXJs6du9Bm3234MrtAj2sA29DqrYRGl/UxRW/3WsjvT7JFH2YP1wjly9dha8kKpuwOs4K1TD+qq
p+YyuNS8gNaiiOAltoXHSAGQ0faxFFDhk//N3pntRq5l1/ZXjHo2j9mTG3Ddh+j7CIV6vRCZSiU3
+779+ju2quyqMgyj/G7gQEjlUUohKYLca645xzTcYxj4xo67zc5lvUBtFG/yGTMYaxh3i8rOVt+j
BI1tFUQbYlMlDpPd5LoU2EUZ5w9EPcN9C/RBXjrf+gKvw/1QpK9pEPbnLrUPpt1ZeL70Q9NiYqt9
4XMlKGp2o6O31cqGCbjB6CZ7YjQzdAqzwrVfpJw0vRJfpG7PT26jEyoP2i8Xdyt942G2M/yZGHGc
lIva4/cfzHiysna+udZEdSn9zQwctDgRFZ+7Fz+oyatIHaujBHk22JwXIZW9UQ1zQbCG6Ww1H1XY
IusEQKWcUPwEL4SQAF9ywn43DPcYn/ui4OWwsiYWx5h0N0pCopR7xNEvy/KlyIn99oG2J0mCryMk
AJ5Wlzw2sbVnrLoH3/mpo1musqJ9CUz9Rhl4z4uShKNdvbhae9N8v2fJpO35N8YxR+aJ6uqZZs+b
qFXfyNzxrSmdf6LxcZZAEEUS3x3cayqDrqELkuhXDE78xRgBJmdLQWW/xGq4Cab6BesagONCYEAl
LdDI5OqhRG4pQ8BYuXLMNnhEuANj43iHuRS/2jx8nUlP9elEpMD+gW7xSLMNyZeFaeEFVkF5bTSX
OfVnhCvN2/cDtAU/3ML3BGBTwiY+FJjoxaIWzmzGS0ATfGiI9x4G+5lE+/xYpcFrZmMpYFXL/inY
9ibrFPWbFDmrFpxN9cKjGtQ2RH7VIFlw15h8WtDSsqz5nRbOJlVYtKackVKTwN24Vgv3pkseY5dn
lO4z7uqVeEDlO8xe56omeHSguYKVMXDvmmCafP8ii1Z9KRhz9EIS+a+di6F8JlMxRFu7L9IL6ohK
LjhorsSTBgevuNDwyBHBWkAp3/hRY6ABfECi8ABxBqsoaftVVPWfkzHhCcqeeUkdoC1vmAg59GHf
P9BtRtsK3ex0DY1qvuJko1JkFGqCfMQjKm2o4DY7mVUJPaG2CXjaGc84Vrc1MH4sRJkRgb2rk9No
VI88Wiqy52QXj2J+GCfrZ9DUxb6uoeXLpCR3GYALkem4ptG2vSCFO+xryQrjVNZOWMFtqvPYdIDy
6kjNSIGQD1kir18p/Bn2Ruhc43La4k+6azEnqS6dZpqCvYlzxjidK0oH13pM6tFDoTyZU5OdQPD4
izny8KAbDrQb25tgDfKTqWOeKeXg4hFRPZJhgUXHZGnG/WZeaTxlloOdCg5NvNK7lIuCx5XXsXrO
Na63s+zMOmTKhhdlrEy4WOWVNBYxfWX8ugAoWBnorajtHtwsEttmzBAVe6u6tJx09nRyzosOGyEt
O/RGgI3FOBzE1+83o18k17Yb36OsDcCG97+6ssTtPGRyU6RtdelZ+B/sxMItUvmomD4LpIDUkm/c
c5rGTjnLxRPo5ydhOr6iDfaHhickmOqXom3wBlZUzXC96Vcje8U87uMHW/+Uettsy5qdYGeyzWaz
/IAw/xLJvjuHTbl1dGMG4TnT90Gl9APMiHyViQ6k/hxQpkv+jMBz5q1STvU1pBkdTCTptI317fOc
yGX7zYtX9sOWAj+SzLJi+waWOhAWDIKQnlwPthP2dWc4YiqKlpO08wWUnfHMMQRLnF4Th86M57b3
wiv+60bBH0hx5uImh2A+zYZ0lmnFVSbLs5WnkvBwFXkphNXFCuZ6lfTIKL4PiyJKSutIxVm7s7rs
g832ze/DXUuO65c5MHb5bYTxOY20zZzDQYx893dOB+ch9qrnjmn9NNeQvsuGdh0cWPNGcfh2aFjl
ngUaTqaWH15iQO4LfJ9NqTcroVIz99xNDi6aJFwbqFUQAPa1Jx645k7HaJ5Bp2pU0ap0sNGCG2l0
eUkLm3tq6HvcVJPtIAi845GEchHN9aUPoGfFWlgtem9+gJFtPYTkqY4DDS+LcKz1NZ0gNEJi4lrO
zZheHMo4WnbodHQk9CnEAEBOvBApuwHHns9xvS9zuibSGuHBd6OORsuIBUDFiA4NfeCqXgzrIsqK
XcARfMH51cdp3baH3khoIQkx+xghJwFuj+NmRMhe1ygqWQukSB+HcYeYi0mjjK+jBMnBCQwLl0JI
47iO7vBoIVphlDel1i6bHitEpd58/8lvfLFXjdJ4s7E/M93xJvd2Jp5XTKvZF7NzhSvGmg6dp9cX
NoYkW4BgFAqA4UdgqnxWUQcr8FIe426kC/QwDhxKSspBVnmadae2018S/AuL2CD3CPWzXEPR48OT
zMdlBqU5rSjymbR12g3gyJuBmm9FZGUBbt0MfvqTPmr0ADRADUfnZ+FBHIoxsRbwHNDNppVOYPlR
oEAvXLLY+1RMPzrmiTpzKeIlc7ts27zZAA2BypYZP+n5+RjJANB9XJ29dKZnHgaYGDp34U5WuJZg
+c+x1Sw4poFnj6qERbpBiCQoo7NPPeB5vg1OZj8ZMUb+McrL9TjotzgRnIuo/XCFzy/NC5dtQscV
/eskUMty5/gINRES67Hpojde+j3BmSN8kfBYNJZ2+H6XlMmZcw4k4x5PZlDhNSchi3016Km7UM5A
cq1Fg4rvmYfvUNO//Tcpq8+inOqIsrC/hK7+893/91Rk/Pfv6t/87S9VTutv752jz7poit/t//hR
26/i8iP7av7rB/3DZ+ar//XRrUij/cM76++c20P3VU/3r4Z20v9Ih6mP/Gf/5798/XNpOVsQVPu3
v/8Kf/2X6lv485+OX/WP9L9E5b7/yV+jct4flgAlY7Ag4tnoqE82fDXtn//k2X9w3fOJiGGYsmzL
c/4WlTP/8HTf8ITtAch3hWP9Z1TO/8O0ueoLMmeeITzTdf93UTmDQN4/hOU8IVzHcHSTYJ5rWS6P
r/y7qJroYm1IEnCsVtCuZS/liYStNQTnLInCZWB00NorVdPqQtA1Z6aGxGDvAVeWNuz2aZa8+iNJ
hLkoEBq1ZuWPLpJQy+BYwyjEEIa2E+Dw2FWu9YpLETtDMR58sn2LocmgOdIiCBs6WoeBzZF9BhmA
yn0w9eaoDSiTCNphwsZAH6uQy7rvAONgezll7UNWT/YVFWztY4ATdF+sadcioxZyB3RchuQc80Ro
97e2xFRIfKTyuHJEOpSxataOZZyuuXQWEHw5edjDmeZgmwaJNuUeUkXPrr/G/NI9TeH0OUqao62N
5iXXzpub1xqe37KxxNUsuLJVIImfYjCymYzS01xRuQHszN/lOmdCPHVgAS1xZ9PtbPCSAe3L8WwQ
HJf3RrPSbR5WD2hNJnsbsBVZm5QPs1W/0JnFln0eGc96bfe93y5qTvepDmNajulNRFgzgT+Uux5j
FAuEAbKiUeJ5QHZYkBm0Nkmm66D96823T1ez9cM4vdqBXb/KOr+5OjL5UGKnKiCMUnldV5vGqbmU
hhUubT+gOQHJtfLt7mKxLlnK0aFECJPuUMrkHYFwk4apeUTglpte4F0SRWxxnatOnKjkGxiBbNH3
o3XpU9N67jB1CTJqb+Pk1ATH0DZm4FJCb0Z8sKwyhK6dqphY8mzaz+bQKaXXxE0wYtoRIJGnSDs6
QOWOfaBYVHIA5GizmRY62rnQL4bkeWaK2sXQl3artPNfdKwLV3ZR9tkP9QThrT9nOk1ptpeyqXeH
ElNf9A5JexskTnaH3/dM2nvcoPdeR91eJ3d7HPJ3OdMcj//DoACkZf7QLHgTIckfxzs7deXuWj19
HHNwNSPLQVQUm6rANNoXFlo0XYrFIpc/E5Ip1I0S4AhHisomrM1dNf81G2A5/tmP53rXU2iJbdee
kJt5aVBudZxp00AfKeP1me3a+NT3Q3NvTA0TShOdRsp/luz31qDkwle7ZxkxlSA/ypGMfO6AQ02L
5KJV6bsTdkRlRl4VQGVvRYwnLImY/JuK3z74z/4VkBXR0tk/4VQb6JPB5SPL4NEvg+qqe2W4aguJ
IzIRvxrLLD4mEgxOOqbWwunAUU11GK1jJW/bqfnlGeUr/UeMAqOuHYTJ8zTNU3fTtrFPLoije+C4
t4gp5WJhsn0ElumunYlUU4Ujzh29I/kfnI0+g3VYswbMsZfvBRGUY2HrObvXtlgbuYlzpU7yQ556
2GgiPj8Jlz05GutkZvm46ZoPX0vG61hwriAJgadhalux8DzqpDjvskqtYdDpT5Uf50wN0j72bcyw
Qrgf1EQ9LZGA2C25HGUKF0s3AwmNey3XIF6EixiYiTuO4jmf+2aTIlhN89A/QPHETlxxZpGYDRuP
aneT0+9WL6dpQ5vEHefmcqD+eB+22AWtlp9aL6Lx0CZJtw8L+aC7YbzzEwwgpncOAv86Vlq7b/R+
0TetvMDIxrVnxz/seDQB6opqleY58+zES6o03QweALDBcCIrxf5hWqUgPFaW4TWbpu7PEQanXRI0
PzmBihVsRHpDnVw71kaFQcqLif1F/eMQsdQqbXyVDskvPWuvbRDtmhQnZWJ608ZxHOuh09R6LTdP
ViNgJadhufXT4REP2shGXJW8t0CdZOoYyxkT7EOgjLlpcpJ4RZlt1bU95JYyxVQJeNoI0hYTIa2e
tn9FV6M5cxxLXlF5dsxkaa3wqi04xeFHz9Ji0xrdQHNj/JYX3ROnUJJIErqSwIba5J5NgQLrKnDz
lIgEwXTBe7c+kSnUzq3sfxlwgm5Nndz9CN2JhcWm7APzpLHGHnONxScZp03Sq8/Q28OWj4SQwc97
7aKLo+TP0RafWrIMk+HNLQvr3RmmE6z25MlIKFQs07mFuyXLp7ZBjTRALE9GpEJ6LnA6qOsq5Zlj
dcBpmpjtviqDTaTazYbc3etWH1yDCGY/HbzPtEqt+9/9yB/jmHuyoL4H3qHLrE3gdsoqLpwdZ9wK
c8bB8AVja6wCfSHZLqyr9Ah2S1hBOw7fGo7qc8ErTHexkA29+VQk3tJpKXkQFdzXmeTspY2wBTPJ
mFR51cF2jJp6zSIoDIm4aRDQYn2wqXeddoaSaFkXTRhZ8ZkaU+asUuK8pBK6Xd9Z5RmYllcJg7Wz
QaFBpp/o3sxY+ZrcrCQ/iAG29YEEOdVY/jIOU+OX8VYVxDdg07WPcNlo7RTjnjEZpCv63zUvSF63
zRlStX4eOa/nnNsjdYDv1FE+U4f6Rh3ve875Ged9Tx38AzUCGGoYmJgKSjUeuGpQKJkYNCYHqUaI
WQ0TUNcfWjVe+GrQcNTIkanhI1VjSK4GEtt74c7mn3Q1qsR9U0KVCeE8SkUFTyaCND6Z3LiCMG/R
9wv2yz3gorPVIKRXWYlThgKWImZ6mpiXYjU49WqEmlJsyGPK38dl/MUIDltWjVyxGr6s7zmMG3MT
zGLP5JkfIvXm+0+d7lI+xSSnqZGuUsNdocY8Vw18kxr9WjUEguHYs6rFU6gGxIZJESIQfRhqeDTV
GIm04S5JkTaHTs2XUyt9nJNYfIcuyFlGR8Oa+kc6vdWA6qtRVaihNVPja6UGWczzNfUJDLcaU26i
xl37e/Lt1BBMsgVQCGMx8mS6DIEw7aQamkc1Pks1SGtqpKawE+WdIXtQ43avBm9LjeCjGsY9pnLK
AdG21aDeqZGd+XyRMMMPapiPAFoiP5XzMRfaA8stZ9/gXarqGGYaagDcJBNLsBIIlFSQKtFgUPIB
2wzS5Hpe7eH0tyigyAyVEhx0JT30SoTQpuJ5jl187tL+rU3sAInXBhvxLV4oGaNTgoZA2YhROGKt
+BBe1u2mZrLoXUIGIawD5VtJI4ESSTTUEl/JJjn6SaaEFF1JKkZS6Kc5126ZklsSJbx0SoIJc+MZ
vHa96JU84yqhZlaSTaHEG6FkHI4o8PyVtKMpkQc57RZYZvpMOROcgm8pCE3I9EilzVZ6NMyYw7IS
jrJvDUkqOUlXwpKhJKZciU1+pkE4A/5Eu1FUPM3eBNG2cX9rlUH4RILTzgvXeZxJdvIDXVZcCC7N
XHSXYMxuuu5AhxYQaTjKiQcw+YhyHua19AGRznxqhkw8FZV7TMw8vWAyhyppopu2Lrf7uyiaT0nb
1FXq/jYoIQI4sbUNWooaMoGnXnK7WiQhQEqCftkThseImBLgfNF67c4g6ce12dSvWl5vQrty4HdR
Prkyud8o3EVwn62yfmi4+fXVGNy//ypN9GTNE9Ndf78b8kxFjx7cjTFRo6XH9Cw7Jns7aw593Lr6
XorvOo7GJAIi6tWMz8uyqvRn3iY3FW5euaBU9uWMo6Pzc+0QNsN4C226u4tJyGfN4QTRBoj7ZtIX
txm/Szxra0mcZm/0YbAzKvhJnil3dIeYS+7NnLbGGJJI7fhYKDrj2XPgKRIY4/ddw8LNbfedLP6j
lZrvDaDU7feXYCI5Yf3JVpo2HqPBNw/zQF9oLnVW7vZwKpuxXoMtWis+FVyxXZlssfu9tqn1Wds0
NPid/lqJfBOi7kTFS4EnSoYHa3g39OoxKRH0KM61fPnYy3pV2vik8KhLAPILkTeHdObTFy631ri2
PjWASWHf4TUG0WZ2SBhimY1yHzsVRwK4CnS7BPCLs4ce2hXPnaJVXsX6zrGjuldN7ixlxnHtb3+n
MZCCLe9YZgDp92v5OzSrLxZvryLT9yxaCfRNiOAq5tXK5MmZuArELRGY0PKfQsB7hHLlpe9AQaVp
duAOUT3bUgR3Hbog9rXqOSr4svgIuNwTuOJqvmKtwr5AwjcZv6Yu5ChgcDuWYzVdLRFl95ToKHmy
7Hn4/p9gj1YO9dALO8KdZkgI47aOj7Iduv4FnobpR2eb3d05rnntzz598LZfWRtW/dCxaHNe1+pY
bkg09rI0j+nUpjcE+GiZ11qoDJLpTdcwMlCmwL67ik3ggOxXm6p0t/AFjQvbDOMyGhpNCj5HnrBL
myXfMWu4JsYBha7NXZg4M969vbSp4hWtZTzBS8ROVZby8P3ukJFb0iIn5brH/2VEr/d+2DVg4HgX
SS++uE31UgVO8DjZaFu1ebWN6GPMeI2mdbhqfNgQE4ewOaxrqut4U/r8JuoeKNn3u1z/soOLNXxh
TAbJC1ZdQB3N+OZCI7x65T0Yw/hmIK5SUdI/R+Vo37QRDaJujWbtutnW9oPmgtT/M/eNksD9/B6a
wQPC+3AIkOmuLRQ6gN7DsZajXLU8WcjQyQNEOvfMTf7NaWN753nui4Gzc+O0xiHitcE4LpaGF/sr
ds3dgq2odRumfu2/2gWxxJpFGnE++6D6Os8TOihVKx6xo4YPjhmyNxVXq7NPbOCIesqxv3dPf3mD
E2FB2gFWYDdWJyGNfJcP5GMqfn+0eWYbW/09OeV2l/ruxWcsOn+/kXIGXOtGJzZc4lBRdcGdc6a3
qqs+Zhrh9pNlNDcL1YPrdXwB9oLvWEdzbPXcOfUgWltLxk/fbyqB50iX9hIbd7zFUFA/aRVLOacy
2BSrdyNyWJtyJuBJRwktOs4AcEFEw4GtvUfPLM7p1iG6mUjr6tKM+fT9plzmfewxJLrpoSRm8xTR
AqLWWu7S0VmGdxWVN6gRGA36cL5OaRoccCVfR2cgnOf3r4Lv6T7m8hwN3IdCCqtRGUgANkm7htm4
mrPBYrBfcPycLmEbBnSjPeQYV46yN7ybQdQDF3Y+/xxx42ekol/MDiHGUxNZyNXWEFP7mKrwC5Wt
7ucY8ewbi/rNIX4WMvApHSs9oSolZ60AQMBgmiMMmVua8c69Po5fvdOxkUEY1hoR8uyaWw5AHQ3b
rCgPZA+7TVHM3hNDAAC6Loi+zJrhwLHn09iUdGDMRF/SxkASYpu8FVCfD55b24CRuN7PbnWFi3IR
4Oqw8FkptexOCrwfWibOj9r0w9U4qUm0ZLuYSePHoEUbeAEYf0f52haaxaXDmY4Gt/lLimF51ZdD
uLVG+JoSLhFulOQakYhZCkcCKi2y/qLJQaz+lcW0lyQw3NdjZaDf2OFnGM87LWwwKzayW/yrU4pJ
78oOKlxufUrhndKqGzcOrCI8iq23jCuok4GC0bTW+//p0v+MLs1l2tLRlYVpufwBhed/ZLqdfvz6
kcg//VW53v9S8vN/8wn+oln7+h94OFwLRZd18j9o1uYfjsVc6NLByh/Mv0nWlveH7vnQ23zf/w+d
uylYp/75T5b5B4/Otw3CKRw5Hdv7X0nWKNP/IFlrihFnO1DiFPft76RqG7kHobqVO2y72abj0buL
KE+tq5M3VEJUzJ/giptyuHlaDlCSj77iHJ8OrTNHn6WQQD67ElY/1V6CzXqOgrfQAQ6f9KbMfpVx
RvPsbI85YvHYVysiNdaXngjvFWhl8+ABzh6XHjEcHR71zOpnUYahhmCLxryN6xbriAFCg2BWzQGa
dqbC6VDpHOvQwJWhkTqtd3Oddr88d6A9TaNu4Zgkg/41MfjsQNH39mWgmKVZycmKj1o0xy35G3sA
CELYVmzkqIiRDfdqd9mV4LIO3Incu5cLxT92rGQ/ZkG2m9MRywuRSwgHNPmaqGe2MY3LIIb2IPIB
5A6tSr/qeOZSLiT8ixVYyDhaZdxm5FIkrcellrK8BYft/jN2tPEg4syGtCG75zLsaJn0I5Nuy0An
iVlXbFNzKnTETEIU1+CyGSjDtSmQoPZ6zNcuy16x8xBOfoM2h/Elg3LD/S2ssLACWcd93clPnYxF
uMWskJqb1HTh/WbJMB9LaEG/c6aPdUyOWHU82gR7hiyjRVrTqk8zafQ3YvvcXYohs41FlYr5JbPj
8LmsDT4qFHXywLcfPdRDX71zXaRlBdpmvZ9y7h6Yc/sBx00bbRrm4j13QLJ0YIH0Z7/jSL0QbjUl
a3Sj9o1GVfceG0O1LbMuXfl6Tz5nrsbjCHHnlko/wmTk4NJaScvQXmIraSk7kpzI25p4hIscuc6I
4KNFNTo2GsgxSM8sA99hTiBYMfPDbcJotjQ6K3ilc258cnr8HTBF2gA+aEvhhBd0/rkoa+B6XtUj
rjh5AguI9BoMV7cS4AzQD0AAo6eNmEYgoywityEXN8xA4zHcV4W95tysWZvMnr0vux47F/wBQ8Sy
z2KHcqjKBPinYdrGwOrU5cecV8WRkEazw1mBGG8OI3NXY5oYBt0hzYYde5kS7hdVrOTG9NB2QXF0
PNqGS0m8TCHwgFzh5xkj1ltZgwHMCn5HMbnhA9RBkmfcBC8zihpeptgK3XNVM/sty447564kUPes
+XT+EuvAV9UkZfeVas00gseK+tdOKEu1kY5dT/42zIedzIJU24EJDC+GFhXgortOfPRuQJgiLsbx
B31h4tEeaYbssV2T0I04dOezOM2JxLpo6tWKNVdA8q3EqhcmAQlcncqL3pkZ0S0Pv0QKc8mvCTfk
Kv0f9/ZnpHPmyKqbHAt6SgrHXRdiLC6RX01nKJFM0sP0g28Gv/yUleEvLTCotNDRLaoy0nEhDQod
wuomz3lMqZHSTG3CYjCJTDI00xls9fIj9MwWcKvzPnQDke164NycDYDBU9zqOKPSBRgv3KtNV6Fh
42DKIq9eGBjD8HMk4ybV7EOpaVw2bSLqicS5WDnke22juCIR0U+TDe+JVQN1k5RmFRGtIJMJL8Qs
7eNYz+c2JUsJZp2oBt683u0BNDlj8hUSTz7JpAbBzmvUa9gfDozMy44UpyBNvRhUvWiWGHghavpG
ktm9WVas3ITt1Yya+dgEiEmsLAif+JC+CE6xbG+MhB2QCZ1atvBnMrcat6Vs8KfXDnBhTojH0QqM
VT0b1r4wM5ukxsRSMMzoz2jm55oRf5UM46lv7CvSKHOefZgtsrkuWUasVLch6k4WrHAt779GmN1Q
njHLTCz1J//BmygFacFLY3J+qwUtEqRZXRf6vz9KwgfGjgGVgkf51AuNq4MNvCh+A+2yCRzyMHni
IaBF4s2U5rn382oNTOba+uODASCrmMqdwm6wxyuHaFeb1prkg1g1qS62tIuuYx2GQ8XF1Sd40MEG
r8QbMhMW2OAjIb4keTmyw6lfmLvPtqCSGvmclzv8roM3gIUn6pvTsATxqTbACr+UxCi70d9GKgHl
WcZmDt1fRnKOyM05DjHMsmsPDT/YgYVCDubN8WAXNQNP0h6xkWfJ0SlmJN6cZKVMdnjN8I1L8bGe
bbHnOydTDmlAIx6TsZhV/enlMXaTB9lcsgnLVwjDyFx2wzYNq2si/Lcq4SpsFx9m0JDvosGUZF3Z
3LlFPxR1fq+HaoeckuF5JXWZ0UKzSr2aRsQOWo6Ux85gkghmm8Vu3v3OYrR3mEejgxFZAyVZ01qD
dj8uBlPiDW4NAw2UG6Nb8v1lcz9vu8zrOW8XnsoHqvUrnRfcSFKktJp4ajtoK6syqZ1xEM0HVgBr
DHYo5+zQzpGY0k9X6kC6EkAM/kRAI6iIajg2okYwpOEqcsNi7+naL647PQ1mZJ60Hlokv72feTZM
W3MkeMBhGSFrKMu3Jiazt+hs8iKAopruh9nq05nVi3buPBmeReMkEj+oEX80GAR/4mGSd9sfvC2j
GOpxE4xqq1W99oJehoVmBT3rpC5/K6jsWXtWCe98SDvKibnHM7H388HCDy9hrBnh0TX6JuIQ5Mcf
cWTrx5SwYbTMqjZ9zRFc2GvMMd+A70z1JkkKC/CX2ZCyj7DsZZA0oHxiA0MA2nlNPWa0rCVEYBO3
+uzKygkXHuuatxjVLN9bulG76pYxA8xjG1XwNMLqv/SHfvgCjlX8pFDNfWrtDnZTx9kP/bKvm1ej
sMs3pxoGQcfllPwaAr5PpGivvleptCmqHybtbRYhmiP1x+XWIPq3b2JQbPfZtNroQRKjhz9WjmDm
ZTzpwyoXJMcXRVoU99CQ/vQcZzo071qfGutaVmV9TpPcebfSOLVX6M/YbSACnWVBTdMoQ/kbzkp5
9ml/vsP5TA6xi4wamgaXcS9N/G1cBRBa05AnWTAZGAXC3INPkOtU02ux8DoYWGbdLMkfVZDW6BCt
0PxBpowiInBSVta8qnlc9cJuSyMCz9uV2wj43oYhla/Jbu/FBGVEyY4lEQG1ZJ+3nvvFusn/DbDD
gCQ1AwmNfYuFmiiQTVo9Hp4zhL1wWRCkJ/ppJpQwd70zbDvgxic31Ck646af+auGxnqKSUunYBM3
+tid9YxE+dy2FvZRqtQerMY1X32qUThKoN6jduCFuFGEkn4gytoUutjOvC3dCqBe5fPigCSv/xaJ
jyYfJdisysHYQ/SSuyqXwTbpuuljKqVzF2FtDgueS+7eIkz8FoV9TPQ7D6drGbrzfporZ1ZbxOTG
xtZhWdEGP8Ca5Hcrimqc3FHMpZ/dP8hgq4/ukzfAirK1QPsyxpDeB9s3NFJko2+IRcRC+1qrjEpr
9+U7EkAFAYPN9RlOkX3sZIcZ2U77/JpHjfnQTAZAKroH+kfXmcJHO0v9Ow12iKmlS18Zsd7mBqF0
3Gmpj9aqSSBCIQh9FoEc4Y4FLK4HPdejLQLgfCpEJd+MlmchzCGz+wDAZjGydPJE8sX9NKIWnt6I
P+iLpsJ4i59bPMASaT4ByZQ3t2UboBns8iHh1w33l8TYjsbUn0PXiR5F4coN3af18+yY3kc2W/FE
PWkKV4h2hXrhDFn4BQNJXrNAA6DQlRTwZKnhs2JUpV5la3BBKrruvbcnLiR95T9qttXr7JmD8J0W
BJsXbEkMW3Ol9qFlFdVCBb3Dl1LE7lb6pXdtnKpYlUlETNZ3QApHwCsuXthMP5GxAUn7jpWRC5kd
4ot97bdPYhoQm+OGU/XKopGd/mxnmh5w+Pgbj0qol9l23Y1X5dkPXFiCY86YjgDg5uHFsXLvHtRt
XnNTsRSyyxxImIaKAR4F9UNUWyDyu8bkeE6GBpiHWYwtzWUdoLkD8dqu2HYtRMZ9P4kQYJTmj9q6
nQLvKSFa/giuSLQL6F6ccFi3YHP0PA5gsu9rYhsiaB+j0OPSRjchi8UeG6lckmCYrWVnVqBvg2mo
34eWTqtV2wt8P7odjIfINa1i5bSu3DdGLhRHK2p/YPIcTUYL3MZ4SCqwMn5nY/1xyvGq2NBn25bV
fTCE/eEHxnA3rajh2eTIE7vlwl5GrBBQgZ0mNwkzDjn5FT/0YVhz+nvMks4MfzglPrCVgcHKvvkk
joLN0DsIoKmJoJQkVFoizdFWvSIUTGkpxzXOSfEUGTHHwBnEYU511XYWA4K4TPzo99D5nr2aQkh6
+F/MnzVb4a+ef8ZirVaM1dpOQZAl1YRqm8ZxuY40mZ7bvpSnphXTs1a5tXMKKpYlOWibBid7o5+t
wk85q46GSWlWQEeQ6zbBD8F8dtdzrZBrhgyoJjXTULoeS5djXkPMei38SPV4zXxDi7lniYrMkGP0
qhL6rKtYL35YoirNW9wDwkxMSb41zegFBzLaLfOyGLiNlXUgGeU4vgRZJW/t6CXrnGNMsJpcFgSk
dG2+dNpMDnHBENf5qaKPm+dvZPMwCGSVLypqV69rvxovRRqZVPtQ07z0KNqgmi8lAA64ZLiySE2z
hQsZ5sdE2p7AUhccRFKLTZpT9sK5R8y7FLKmpMeltV964o9osUEmbw0de9oq0DJvPBvQrZ56rdeZ
5KVl0yeOaGLCeuSzFTzzPqdUdC13eyO8cxeEGmJxUj3GTGhrw279X/Y8VCy56Q8fq7r4gXbYnfSE
JSsjmDW95rGVbsK8Re62TP2tLHEWOZFDJ6VhTUTwsA/hA66n8Sx6nFExdderETDn3XWS8BgU4XSu
LZNlLaaFaFukNIF7ADfJCGMg58YZexRbGt06bHxWz0ySWz3ifyM7UffWJOQuMhH8GP8/d2fWGzeS
bes/dFkgGQwOr0nmnEqlpNT4QsiyxXme+evPR1ehj+2u60ID5z6cC3Sr4basTCXJiB17r/UtO26J
I0uJf3M6dXgMmsK6C2atISwTGvgxTQ0Lm/PoXybm86+R1c0XYoYyjHRYdtzGtgnLaS17b5plchwn
XaCRa3Q86lYkt4Sz689VPbN6B2Y5Nqsq66hzKwWQEmEnXLthcbBpvT1t7KSb15JHfYcQEjmAA+nh
JtHowrK40tifg3zHboP6gpvUSyfmJm5ACsE+Gub42WyT7lsRMG+n9jEvxEkZD2xHYjMrcroWjeTE
YxaYpwJs/ddKKbEpsyLqe/TYkLUpC/xXU4vtFwZX5ZvtBBGPfEdvHmaZmp1JJw6RYofmpecwVa8q
256ilTDV5EbiXuUkEYpzpM8L/SGP41sgpKx6Us0Wj3Nn7UFPTY3nkxwHEzAPnkKEo7cOdJUPU53a
S0sa6mfVhM2mdmKOEVY/EWdtpQjLlMHQnnGfKQgLVBXrjCyNbm9kVu2KwCrvpBmjy4be6EFR93E1
KiNaC1sjP9CYj4oKiNaPUL5QvRTyxs6c8YyMqxcrBpU8kHmuOwA3SKDx9dS+tmGH43/qSr2B8cXY
FtAnphqhjzdFoWj4DNMBNDdXkDAr0+jjS2Hon5ZV07q3mjnAdCIrApKN0XpKOhJ6+iSx8/t0NIYn
k+2x9WxRWajmtVy+4diY3P9Tz3YKtZtEtaLJyMVVzRjfSsQadVvVIDKBQuAOdf+fdL7/N2mtLYfk
j99orU/vSRO+fx2+fSt/bGUjlF7+3V+Ca+MPDdigoaom5aBJ4+Jfgmv9D1WleU0AibSFYy+pJXlR
Ly1qTUNwTTCTIyxD2EBs+HF/da8RXJuapvM3SMZ0g477f9K9Fii3f5Bbm46Ac0X6iaqZJtkp5C3+
3MPmCOmHtQA3ZQ4ZpORmy4aZnoKsfmsbkrMMi2goc8iZkXdbn5mqKy31KfRN9VQ0/YsY4teurM+k
E01b4GT0SJuImEOIdjEnCpdfZSHcT68ae/Kqy0KmgGyvqxDqpOokLwMOWqefDsKh35N3i0+Z/AR9
iG9/uCx/E4Hys6j8+29pC4GqXNgCz7rxy2+JmyZs56kwvHHhLsluk/ifeV1eVNP68yn4yZbwY9jK
r6/EddaQcmuOxn8Mw2EK8uNMAFWLmEWWGZ7WTijankepg3MtvLa21r//nYx/i5WB22xoholMXvI/
y/Djx5eCxDpkYE8VL0bzjCa0remuz/tMSb12QnhJ8sHeB6jspibotaFm3sWCn28GIa5WgEeWyqzd
zRzccAu+8k1XND83Hcg1F0H7vTk7h0AZsBpa78RBkFPgYN2EtAPPV3h1Q2puXp0mI8DoNZodtNsl
d0J0zV6w6rptn4wkwUaDF/rTu9nPr1UVvbFSwZdFw/0PH7u22AL+jOL5c3jEp0BunSoxIEhTEnbz
84fhSyvsJ6Fg27WXASJzl6A6mgrYJFxWZeFvneKlzMx3xe5ddK9QRnx0HX32NVXCb7+/ML/Mgyyu
iKVpQhdsHobO+OmX94IKdwwgKITrlE1oZYsUgUdZ043u6TSOWvqRIqE2k2LbACjAb1hsJBGDLp3d
dJU5+p3o6od4pDSR1dYIrHfor28Z+lKyKu7/w7dqMTrDB8IGC4VSsqj8/LHlsY0UuR0hIRv+axIg
+bDUAaC+SVwGWNSyja5NV+zRGO3m0dxGlfqkoI+jHUSFg0yhnmOv12aANppwmWK7oWlehxKozu/f
6L9dX94os2SmgByc8Z9Yzs9vVAaVZUaRpXh9lD5EJrA7Ieov1OK3A3Puxm84LtHjI17209SDr/g3
3/pqfpiwqHZN8A/vZvlUfrzZfnkz9jIQ/GHwp5qlhi099T2fkmKEOpjATYFgiThG3zb/+HLG8iT/
+nqmyt1kcK0sXf3lhrIEtj6SzzF+g06B2VpyMm1rr8sG7gvjQcPysLGnrPD6QoEDBgPpkGRFdhPH
frMOhgxevpO/+FQZAfrhLG6uc5QmRz00oT34zkhnOLrD1vxmz8G3luheRWD8xmXhwaBbjLTyoaQ7
7Na9DnYEcSW3MwyU7mg7DFOUXGbrpPAxJNt+hmVyfCydptmBS5/WzNdAcPnKfVRK+EUKJwTctJff
3x1/+/ngy8XWZGqWwZb40/WYhJo2Rcv1mGeDtm+wCY1XI403v3+V72vIz5fBYhNns2R2zL68uKB+
vOxo2io993muxXIQsEcYgFX/ZNgEss4OMqukmA4lwu54HB4w/+zbbroXk/7q2wyY+sZ/q32brm3z
lXM4waYJHM36OKbt81ik29+/V/nzTNqi0vj5vf5io1J9WM96yYjFn83ThH+1SSzoTHH24rN585T3
vQdzCqahEvLmJmAeYxplXoCJ1y2GWTmbDHnW41iJXTIXzhb0Yb6L9SHZIfnxt1oP2g+JCfJCTKlP
3WAUblm16KzSU17JWxqClLttT282Dt8Yrc6eqfYMImeE6ijA9ZUyEDfUIsCmCyHYsjQUfUypn8c2
fmfQQz0QB8q6zIJgP8nuSQdl4s1j2H9mS9oRnF0GGl0VHHOzmDdJmD79/hP8eSP//gFqljSoj9jH
BVvLzxc7LJy2So3c8fzJPDlV65ZcZrvOj7BG/mnz+vf15HtRYonFeKfhfvv5tdBOVl0jwCL0+oxb
aVxstX3b7zJTGV/DAUiPQeOmalUM2LObdBHa9x64TmuDZpVCnDDGk3I1a1CTYlAfzvQPt/6/P2AW
ugueZgcNA+XtL3f+ZKIuaJzEByuto09rd051qeOP33/if/d82aTI6KrFa+An/OVjqKGbdT12jXVM
mzqI/ZKcWRxBEwpFj9nVdl6g+lODhsECREALpr9JK/kYD9OdZPxGz4QYOuLh1tWc4TygqcORmuS1
gFMZKjiQhQSDGP908ajff1mcLRscPbsn94mOE/Lni5fUKlsrbDGvTfwj1f6egRnj7y5cU1e7loPU
iJK6WkkS7Yx8wLAOHiep/mFLWl7lp7WJgbZu2qZpSbZyXC4/v4uegJmZ3GTfy0qLrKml2Hixm7fM
ge2Q6/dAcN2IzuXvr5j2d69qcrwxcZiyOclfrpiTTapBgJHjOZW/zXTg7JSUxj4v5eC1pkNTwH+p
cSP4pbOrQuM9jsx3E9QDebzpLlSK4gyNjYxNib8hOHF5meT8U/yh8W9LoU32IgKhZek2bZ60nz+a
EVl4oQL7ROXZwUWst8hAN35MH2we8I7VDCKOdlc+5qGk/zqbb01Rj1jx/Ncast4qNo17feg/CQLd
ZKO6CXpkbUoSXQYz2WJ7fK5yhmBl8VFPMBOkksy3uLK2rSP2jLenbWQP177TLhP6x00im29Tpl67
yXjVGoSnhKj2dbIpGMqimgGdLhjl/f4qWX/zAZicOywKZJ4s59faGNwHgD0ttLymt656Ju+ggXom
swNiYJfmKKKS1GnrdSPDm9lQ/Y1QG1iVQXPf1sN9UZMyiAIfgjPpNyOhC3YLgdTO1BerMgP4Dw1Q
AFGfUL1DGp9Y5Ksh2NQD4kkLNJYVGINXqmq2eHTezcB+6IXzqunRjRYIUoP1veKU3yylTd0sRhOK
+mTu5q9h3JdQKMgh6yKvH3HgE3/H5OI0gjNMUmJ8Cft471tUjUIEqzgftm1r3hRKsq2kPq9hVihL
9Qw9PBc6kF7UgDLKvUAonEsn1lSy6bFymQpoae2gy/IDp8Rtkb5Ys7OO2m//cBF+fT7xUqAXZVKm
oTvDIPTzTdiZuQ+pQ1DCEZIz76S16wskVkCG/ypO/6ed8f+b+jAqS4z1e0HhzXselV39UxvmX//s
z06MY/xB1abSA1jUesb3fsuf1ndH/4OdzXI4ORqg4+0frO+6/MN0VItMVUPTKfmk/q9OjC7+sGlH
Sn4iOlsHr/p/0onRpcWP+mENtw0aPZzjWU+XZ5VE2l8WKomLoFTQ9+06O1sCxOoXVGT7ZoDgVTZn
jwPZflqih/GGx92XYnoEnz+7mJc+taEJd73eSejl47W1vmU7zJmvSZaITfzdKsqwsWGMr2aYL2eD
g8BAWrxilA9RnL6nHDv2Sf7sK+UVmFYgaYuwtEd7K9ftbT2o7VZvNDiY/WWSJG+JPrjVZibPRotL
odceNhoyI374dAkVFFPMow+h8TWty5XlJ+GdnRCWF+3mqlSPnBS/ajTd15bqrDoHCpRxLFJsxr5I
L5iu9k2N9WKQYkviebghyfBQ4/Ga9GwNWUrdTc6EtRZQUa+ZPaV2+GVZcnnIq9vJaty8VdFnY2lV
00DzYqNilJM2lxjY6ET9yJQJkbD97rcR853KRVSDfbA6gCa5zSvE8WFzJOPuPOXLhpaYTAcz3hKy
RlcvGu1BVlct12BaRnd9rtEyj2psUbD1SguTc4EohTvQJfASPYYApNSZhHJW+mdi0jozGwZvGhhU
t++IeMhouq9AFukIBcFJljXVAgM8IqBok2ubzuA0TuD6R5m1DiM5FUCXEaydxa8unO1cX22/C2G0
I0VhUsS0BmHE2DVXAlq/IATlKG92GfN4rGiUAdk2qyok7kr0UJXTaoLStRkiOIyd3dExSXp108re
plhySA0/Zb0FdbpW0ax1Afwc59rfVr7zEunxl+9IhBskjS5e/00mx1ttuW4MyyLC5SNWdr9MWFHp
sglUr+k7yjk8ZsXXMcVoCZABWE5JtgYdz1UjGMXnxvQpo5Ml9G9eu0yWGrkKMdOu50IbXDT35qq0
GG7y6cdVcUgqMsPrBkdxVIrJ9XuJ8iJyTg681ypTHg0yqIZMIwYokqM7sLXH6fhsmDVaGCNqMOUl
zwOZo6uC6N0A+t9ANoNEDAnj6bmMhqd+HPZK3sIyCx6RW94Eub/mjtzraoBQqyKLwnFLmxFGixO1
vDbowFDsaTO56f4HkFdOPoOP9qEjaYXfmBl95KagLnY1UOtjxvQegxtYqULgnJI6yGXbQ/270vL8
LmzXcQH6lphK3zV16FLRbOCvrfKLg8OARDL9YQ6ZJYiT02evQ0YWY6O+DY+DjwFHN3SfRJ3wdsyG
0Zt0un+bgqtWWKcy8JkRxIXXWDlRHzCF+9xkBjY8kOuwxLX0d/iDSRPEy7CZek5kmQ62JptXKH4f
kil5WwCu0soxTCXZOYiLdFWYzVYGJKwHrdWtS0NFZsjcdkfEGoItkxx2APl7/v0uMEPAkUa6ziPt
HEmbSg+xVogF8dhVR8xMBOyK8FlX32iwmjuq6tlVk+Vdl/GdJoKvleBhjATg37wbDYyXyApk95zG
YtjSk7ida9SlgrC8VS1clEY7s3yqagH/vJq3MhnPOUFDz0GPa7vBAQ32gD/6JsFVIIheMZgyx5t8
bd+otxLRy4pjF6EF38mqg3zymw0URvhBoYO7OrZ8pAHcvfgaLUJC1G6t+71GgLIfHQt/oOUajl8H
w7a9MISKEOtkFPaavZMgt1W/GEkNVhIQTWAV+uPCGQR9t5uEf9WMhrggnY9xbnccOo6z3DVNclcw
v3Qtxu6sCP61VQXUdri1LuKqJx62VZvjHh7Nc1G2z2mO8dbKxD7O8pOdFFc+x8CzHMXfm6yoqvat
glGRpejCC8IdVr1q23v6RghTqX/RZtzboyA6b76NnHiC9dGi6rRB+2iQ98FBE/pahMODA+m1lc6H
7y9SACTjtzGIMLdNsfXNTmw9OYI2FQKxLJnCI62b5GzJHu8OWI4NAqFmZ6sWkbj+1B8kuql9PBhu
F6HEBBngqXGo0aAalKPRRZiuMtXcFSi+Hhvp4CmG9MEVjPDpzUl0AhzxrliRtZEpfnGZqtY6tUPJ
bH7ZGpDNRus6wcD5PdcrNXXCvYyQ3N+6wJE1NxmLKoITZw2C5NDAZls5hDkxaCVIFWJzUtcIT4Tc
qY2irZ3sQUOrbcbxTVWFj0lKgpHdHMOOPhkIU07H60khyACtcrp36nzVo7Fx6Q7VDgR0goiJD9Tz
9z4kOAOytb3FsvdaKSOJfDD21qWmxauqGqcdAkh9HXT+56SqhzrTsz2qALeTTFENXU0/GokQmT0N
Ny1cWgT0vKT90ar06IJRvVftJHDr0vxWLshvSA+Tp+PcWKn1eAzMgQUN2u9aQGBh6DlpKMLKvbbE
zU5lZO3rlOobkLH/DNWsdkPWoyYQNwBxtSzxb+qJIBF9HNE9RflHHKrFpx1vx7r/Oum9dY+0p1nP
mpYv1mzGpPUgT0CWUySWcbqVaZqD7yserbjV1npJPV4z5nWbFq2t4nAoqEkxFFW8BC3yPJPgCgdz
rsSDwgHfV5iEBzYg96zVQ3cK/Gpjax3BDnQfj4pWp0iQOaigmkFQm2lXzIGLpZDdQm27g1Ia887o
bUqhcqAhxsib4znZJnGsY1nS9hxneJCtxHEb5MApZ0YYAPgkyrm9E1CNWY8gCVkwxHWL0Ydpdq9I
Nb+lj8xquIcm0AyC1MxUKVHNzG5o29kht/qzGjKQkRj2UI0jX9YYo/g3ft+8xcq4g0qyT/oJN7oJ
hydMPDPXEP2jgHSZG4ZrXVW+hFygauRZCK3hhOIHaU+kXcYGdkVdXQqViBd7F0QRq2FwWysht2Ca
rntg1GqVkk2rPC+XWIr6OIAHIw7pmpfUExZuK3q28Ve9g7veb3LR7GcValiZ7Qnylr0kAEzidsVH
v1altoEM/J4GIaprbYOU/atSSyYWsytNnpUyqm1XLbXXVmznIdFBNigVMQs9d9lINFnZMQsPmh4j
gA2GZOr6M3WS4YKfhDjJKEYNpuPYNC81ZjQ9Z3WaGauy/PTIDEbKAmB64tTH0Qz9PiH/I8LZW8uL
OrYvlCwfbbAc6/1uH411em41Jds4OgpeP+4ghcfNqa2irdTyTzAVXyFf4ztgR9GJsiQ2Na6M3A3r
YJOR89XacQBeYnQNbTppMdi5WvQUjCqOVMWYn41YuTFkN7nlYjwbzeKU5XdGgAqoA9YWotibAytZ
6b1zStX+3Vc71rVGwZo+OW6rMlLtepxDONZAFSKYMql00LSsOvVixgNh40V3PyyMSsSrl7k4dp2a
u61h3mOFAO4awg4I+CxlzIbP3frhJ8LFMW3xs4MOKCam4EbhlGzqkM8rizN1TWKz7L+QDrcSaXCC
sb/gEA3Mk+W1jwZmtzMxJbZ9o2SorPNgXZT9FzNtNa+FIMJxe9qUZ8xG+D6EjDYw6oFcjjujrJ7y
EpcN+2HWl6pLFTNBjyhYalpoz1WJJJonlXMxTMPR9FJSMOYep4EqeJTMxNWJly16Or51DsHIAmZO
+JntxcEnVgKtssJFWZ9tZKKaK1rF56yRfK/e4y6Mho+2DK+5T/WRKfPF0iHnwd088Nc0lmP7Nu4s
9HB6ot+X2j6HQXTjcOZ24RnpHnJhbV3Girpto3wrUb0fAoe3UChzhvJtKAlw6KHBlHZ7DEJs2A62
DmRykIfJm6C2Y30mgnTGTPIlKeWxG+PuECwhQaNNDTr3qfaA6u2SaPZTHltob4pZ3if53kkT40zc
aUMQk4LaeBSbIlDchmguRG7sBP2ZZBSyaSDfYrZBjNcOKF6we41wdUfKCcd8Fwkq0UVJBN9sikz6
pC+xv8u6czI8xfG5ns56cIeEusqeO3Fn1XcbohpNiMxlQs6SvYNZbOpHeFH9dOyhDxc3bBtOdkcS
B9vZvSEA1V8s+WgYh0TnqDVPq80o97zTWzmce/1+UN8qekOU7PiFNlX6QO4d4OfuZDqn3LzRsB53
OwKwmDoxZ4IQ2Omvvfo88/YRTKLqiVayuE7pN0KWkvHkfwsMlvKDop+wlrtR1bKcIFPrydh5Tadr
W20c51QN4NUPPaGj5TfNv4W4tvZZ6Tdgwez2bFt3KhkcLWkde60FKnLU/fsovtQLtFZehvicBXtB
fC1HIarIhkp8PvfKZfAPY7ld1QZKKi+wj2zHQ3kfwspNbhjSVtFJsBw6d6O51vmnoNdXS/2UVffY
Ss8if4VNYeq3tf6slufmieilgAKFsje5nZzrjLqTcuHMD6ZZnwNTBkxT8jQyHsPBveIe89dmcRi0
NQgokm5ClmTWPxCb2QZ6Nr4PKohz0a99Y82DU4a7ggCXbI9zy0xfkIE2xrqp73AgBMpqLreZsmHv
8eV2Lu6QT2NOnlpCdkCcgaeEUoszGf7sWVtEQcxOwCq4RIElUEY5D1LtKdxvRxKya23DTrJq+73E
hqOy3OI33KagR+2NVqM13Hw/Rns4/JPGg5iJYO8Q2kcGFD2dT1wcGZXXyZBkCbLd3KE1MB9LBAaR
eHM70ufGrbD3PDSi9XBZ3OTRrjUvhtg38qCND2AbYh/HW3sT9PQGnkBqy+TE+ploa6M82OlL4x+r
yF+5YrjJnA1wLdGtB5Uae0WKzwAWCeQPcOmXOdiSTQoCftWjfqIPW1PsQSVbp8mmdG6j8UkkFxlf
gu5i87ApuMg87ICVfrwWb8m9pnsJGJL6aBZ7vdgL49KWN6ADM8V1sTahdXRV0KScmMPD1J07/VHL
39OYtImzqHZwy/v6pVRunfKmpwMwbkgBLZ0DoL4egZ9+NCG4YiAd95tBOS/RuMlGa14c/1AmGwLR
HdDpEKRCklvqLd5oFbYdKIxypyPulJCS3OHWrTlCml6meo6yZ6zYkAVmbIS1DjFzCb5ird5UDO6T
A6K/esC9eBiA7RD+25Od5XFldWdLJDJenlDgIl+hizMJ4wFsUp6VZEN4UyovHo0bvrVCU5bCNHIh
IU98HtqmrTxL2+DaA40PDnZtldwaB8Io2/CkpztOT/C+jqnYlL03D7s0QLDPGd9NWSZz4o+X8M51
RSOaWhY81MJxWW4pyj9Oo0zf2vwEJRuccoMpAe31NeHyIZdAkIzOFQMX5H6wDBz3Z89Bnv8+pG7B
fUY5Bgb8HZyeTbUXbTLIrhz68XjyfNEuwu8PF/0ubz2dcVPqeRzlRfFePwLoVbp1BhAc62q9QttI
xRWhFSZx8U3C+lHJbGZnXIGWAr5X4FdRQIBwJLzW0efYvlVAXNI75KGkx9fxDfbIlIgnrli8ZZu1
hEcuE1HXScTTQxuY8wba6nVGeEa6VokfsVcuMW5ILhcIpUuXSHvP3/Ar+u9A5SPEpHyTdrOU1zwh
n6C8RhIaVY94GP8WK4HFFoeNj0PBiiY/2QW8neKr9V5BpbF3QCfyYZ8O7/ApkUH2puua2VvQkg8B
GrDoQ4TGvnTHOv8a6VPhDWCKqmS+7zKfIjT4DFgme/pTWa9f9JbM2ny074IEv2w29F4DmAGCr/+M
ioVibdwjRCfFagSfpJZfxHyXUdcUmn+ntuwB0+S13zL5JlVlzWAMJht6YR5y6HfTRk/92zzLvrVU
N2ZIgnNF35IojkNTteWajJZnUPlrOmEdedfqwQLZCU+QXAEjWlUO2Xa2KDJXVNFXw89va6QQ0l9E
03IQK+YGD7aJpjSCat/v0fSwy9+MMx9ZUZSXpOOINkzEGRUTNrb5AYCW14nw2qQmBYRSo3tmPpst
v0KHQ9BBjeUOzL7NSFuIH9OqU9IbVWVCMR+nLQHBxqpj5j0S0pjmmBnaISiZkTduPLTFKtNq1pyR
FFWRccBl8ERYb0jGiox2I3kR684+azoIA6LGDz7LTeT3b1mRPvoOS5y03gqci7RdLDPhV5fzOkWY
v0FyV2wH2gX4ViXRgVXulaDCXK3AhJrHUwOEw3imrUyKT0jceImyZGCTFQTLKvpLFZa4yvP4fhyJ
vg0x6oZN9Jyf/PJJAZJHIzPemKRkgy7HgpNDIY7rD2SCGxX+I0C6HJWZTalqYTAbIjKg1cJyU4qg
qDO2eY9sZgjgWPYOsFaiI0c+8UxRVjpBWbXBrulEr/RVYh5wzap3Y0EMF+teOF5r9YWhHIHU8HtE
dhoigw9OvtAneRbio0XdLBLbUwACrMaMBFAdGyyQ569tcWoq4Y1L7zhW560jdPATQYP60DnZBIEV
xi3u2lsRDoVL12FEZY3httLf+e9zVpfbqWVrndGD67H0DEcbVk7wEHAKM/TxLSVdb2itF93OhqMy
TWsrsbGkksaOBnn3faT0Pz3o+f8PgfznXIcJ2v+dgnxDci4Y5On9bwZC/MO/BkJgjaXKcVwiqBWq
YfI3fw6EbOcPGxknsxjHtv76m7+kubr5B6rQRRbC2F8A2WTm/Zc0l1kRcAjJhJVBkoNM4j8CS1jG
MhP8YaYPiRlpsJAqEymDH7aIgH/UG3V+2OJ8sczdqDvXOo3IkjaIogdZ2V4Z78i9nkTsxW31WfYo
CqXdBpep1Ha1qWwAzONh7lUQ5UU9u3lc1J7WKXITOBoKSLsNN0IRFnLPyL6Ze/FWQ/WAvL5SOkM9
RdHkQN2cAC2l8lzNFIQ+Fq8z2ORyw0fJOSQaXpW6LmpMhNZBiaXp2qWeuUkBCb4ieWFvzT1bcnsd
kjy4RwgqISMz7DSLTTxBRMgDYA9F4ctDJ8f6diAj3fWFuqbe1K+2SWAWE33jWM65+dz4uUvYeeux
+JRn8l0eHBVjntU004aXpiOLJKWUI+AexX7vNDHeGsh0wbEH5iXI2TFmM3xKs7o5RiMD4rYIjBt1
vp3Ng+gsuS8SUpsxEA6eSQzgxoLQdlZhrG6zOUKEv/yxIrF3Gzq5ucL8EC1mVVJ3x+AC4be7j0Ec
+dng2XSm9zjenIsRig8yMWrQ/R8FHEx3kkXD3IAcuBq6n2pE2cUOLbZn9vk+HdVPcE3nrjNoRpFL
ppMPgr+LZE013mMsHr1ZGF/U0vxCENTXqWZMD7Qra7BzO8mzEuJSNezxJc7T+zbHgWGF6kc0cfaw
RI3HrjrjGA2wnDJDSUZ9x0mcWOsca+DMYH1Onp2WqKjYg+qITyIjp0lXdmlLLPdkRe0qHckFnUF4
uUbTPIWpHd/SYginND/ILCLpGFnHHd/0GNVTeCiWQAqJU5A+TwqJ2XRzzIFrvW+c42SSMesTbEhV
x2jGxk+5iuH8Qhlgg2BkZ2385v6lBtL6lITzs2RoswIMduiwzOIZ6to1qdKfFp7lYXTWVQUfaaqH
Z4W4CxeI6X4u9Ee75i/sj0kQBzipYY0xL8Ux7miPcQnd1Bew/isBAXgq21MbowmIjLzZAxlrAxh7
vTIjRiNfGYdceijyJWpAxYtb9yj6FJoTLQxC9u5F+DoeVckUoJdnktMvGiRUCmRCZIZ3Xe+IE2Rb
A6hI5edEYi9hfqww+/iXKi34wg55s8TPsllZl9Ftoyy7r/ti62MK3+k4Xw7Gv7789x8brUr22Fhd
Btokfk00egh2AUZQVoITgRaoqFW0J1wnBGj5EyX65xwqxmuVBurOGMG2qtWd3vbyru+LeC1CW9wO
I+GdUaNCzIUisa87/yTmKr8LbPGuRUPwjYd6k0ZCfXMQ2q2MUh/IkpgBZI4c0OfCdFC/YiupU1N9
TGqy5iKrfcvIQzujuYixMCrjFfseXZvZat5HNTuNWXsJCz97aMD+eEo5qKewDNMzNi9SaSlqk659
tlIHSgfgupU9pv2eMLiBznT9lhaa9QbV7MPx9fq2w6ZvmbK5j1OOSFJDzSHmXmdu2E67qrbvwt6p
HkIeiViZmh1z+U9YQzkQK0Gz0AeaCd6AkmKwydVwik1Ju2rfl6I/BN1UHbIXrbGYDbZpLw9EdVq4
+OJvlTaQwpMThFS3sMaWP0lf0gSAoABHzDfXo2NVJ7oe9SnOIJgI/VKCjsP75DvXwdFecULRPirF
s1jGpKaWT9uWjjFNGPkVuH22NEvn9RhWjNOW3BHkQwADFAJLD9///N9fvv9/A1lDTKCtgAl5a12+
N9NVDHnAQkSzVgA+XzvQOixEquVFNqlATled51zypeHgDqCm3XdwDG+qruAu1gF2p86HXhnmpsud
xy4CnmkTaFwHmn71zcG1EHFtoTZwFpzCbKfMBEsb+dQdJ0nglEYR3E7Z4EoRdMzTO8d1KhN4xMAt
yFm23pB96c2kSr1qVJ5EWpXvlSBaZLTi8BDqoGY6x7z48Gj3Rh8ZW78uTgQ5VY88H9k+G7OvfYvN
E6vTUc31YT/q5EDl03iqcS2cSOooAGmGvUXSe/dNmTLrkLcQUnwbETmd+HHHVGx67vvkvVYwUWuU
5oylbzRFBmuDlF4OLEygs1eY0PojegFxCNtgA6jzYWoHUoYz8di0HH81KPNZQk9BwKLB4TWam5E8
LLsoxd63sq2CX1IvMm1f6TbRM07D+D+nO4p5FmchNX7M7hYir9tMRgfF0/gwwEHhEWbTzcsOLyra
6kNOAvJqLE6MEadNgo+Q1d/3CqtT3ZIlHd2afe0S0sjzAOMngkXsm6YC3wG0gEeWSu427PBbwYKZ
qHFDCymTG8MhYaxCtH3DrfaiWFZ1a82Ddh+ls1e1CL4bVvW1QuZ3mtwiv87//DINclrPjfWQ5fIh
xtJ60xTDeDPllrmeajQMCnX/KjRDQJGqqrhyaLRN32WuJUbQLYs7COXCiilm5OX+dJoQT1BRD/3J
t4sRbx3KkF6x/DMX7SbVlOnUDUxSFgisErJcT1P12dNwSBu5NJGdGhwncKiBw8VmbuIXJSinfRKx
+6HUIxw1AgtZ7VsVcXhf27dDYfe3tNemEd0fMQCeMsmltCrf405ek4b+HrNNSAMMZwgg89oRUGjr
MynuZX6B4lDSqGgaotk4eI+g+3PEFCt5azU4owqCj+u4C7ntnZzzGuiPRHDUQxEPtICxWBDBXuXI
RJBrYyDYIAVzqwnrEkMdwbjCYhL7fkyOGCwdwUHz4ITjTquqjQltUdfTO8cvyB34L/bOZDluJM26
79J7pGEeFr2JCMQ8cCalDYyDBDgcs2N++j5Qpv2Zf3ZVWde+NkxJaaREBsL9G+49l59mI3SAEx3R
bwbphhqLLJrwFPVbnu4qJmGS3aehQTIIIns9dY26RI2mLhNsl0EIYxdL9geCZQidS2pvW28yLuz9
37UgICcbPAFh3P25r6roAsQnnJvZPWTuxOQvy3/Y+vyOgAXKK53e2h59F6gnKHea94R/fGtAs7KH
k52C6OOuXDsk+pEuV5DmVDGoGPoY4IP/a93CBY1mN5cMYFKjxwBLD5hP5lrTnfzUq/JV9Wa0n+Ym
Z8qiNSykCeMqwNoDzWA0VMF+gRgGW5EyUKAYsohWKKcSvJURJs783THKgW25ZMvOvLEuSl72imXb
YAznbrbJ6DWSewg789qQp8b0ukPejegTmC8QU8aGsk4Oo8/QgB53kyZ81WyYqp1eQOmvanHIkqBa
jGUEBKfxi2WRFzIWlCxtfSuTJQ2n9F4bZgz3cFW0oHkxB3V1J4fEY8EQotYytp7YMiwCik+8/b5V
sRmEQx0fAMdrRy1zkIlWtbF2ZyqVdIoPiJ3n9agB0Jyxh15KX+6FDYbTj4eGknqOV3OzpEZAa636
JN5rRDIhn9iDbap2BMyzOlV+wKkdzvBNYXvVDDEJWXJq4BLV5GXMiuwfiQb3X+/m9K5e4vvgraXb
4Jub9bch67WtT7fLwDN3nbtJJ7BKzhWRT/0L013c2bJ/pMQdQsNUYNRHpmQQu1bQJJPQVsZ3x4lZ
D00Wqs4yy/dMOQhL0xzqbRwJZBKiHNV2ga5HZ7dklD16x2qwvZsC45K4Ft8WMZX7rph3shIu2/tg
5ZLB3Q20A1X51sNkgzvjsyNqvtWJJKNY6WGgZTb+9+ylAVrhs5rCvVG8JHbaHI00zMp0ehSm+1YW
drupl0y8/3Tr/xcwJOXWIt7EXvHPu/Xre0yzXnz9g2adz/ujWXd+Q2eO+MzQF63lX4KLAgueI05Y
hJMOkhrTxx71Z7NOM24HKCtNm05/sdiq3ymQNOtGwJfyAVi41Hzmv9WsY+1cFPZ/duuLejMwSU3i
CxJoyj/zbwp8jm+vtPBrM+ysrQtbUxeJ3RrTu/ZqVcxqXbP2DtUiqSjs+gAkBs0F6dBrO2YBP6RW
FIKGPEUd2mpjkBCtNGRAyNp+GIuSAwX7g1q0HRkiD8uhDelijwnV6AHDwOdtpflnBAqXoSf7zypC
LZKbx6FkTlVHgxlOJKTvA91GXKJlXihytz04XvSNJX2wSymfAZzV77PeGDu1CFWIXBwW4UqEgoXh
QXaoY8Xg1dsUTgC1FYeDg+olQ/3SoIIhavFioopJ5kd9yMwwSgltHdnA9gan+TAYe8hJ62aR1sRo
bPzQXwQ3xSK90QT7EjWjxql0zTxCHTahAqD4k4tsx/yl4JGLmMdeZD32IvCJFqlPgeYnXsQ/cpEB
eXjg1oqM7FUctfkzwA93b/0SDi0SonkREzHopYhDXSTQGWWAcw/ofvuj38jhaHqB2lfswguG3PpK
BJq85oRLnhZJPMKLlSXpSEejreBcE88aY3O+5UyVVmMffyVGRYvTDgTGYKTWmeGeUvRS+SKcEoaa
jl50kzmvaxdlLiTLhSBDjIbIAloavHw52RCEvLq0IT/dRmw5uTXqFxQJ9FJPZEuexSLnkui6CvRd
DjqvamzPES+m1PsX0rVT0vN06q7Ef9IyKKTAvhD/oBubnD1WpxP47H0Ep4vLtzsCp3uy0ZtJdGcU
EifSwIvSlAS9saCAyrchT5aoKMFvkkmDLmT5m6ruvopF2NYuEjfqAkIv8477DGoC2RdZRzw85zKh
cnKNhAPaYr6tcuulXAR0ho6hKahTFMIVIeuI7NxFbmejuwsWAZ5cpHjNIsrTuiVUZfmtjWJPoNwr
JJIUd6IU9t5hogcrEJbwC62jz2TDB3azjrIe5kJbPFdukGIyg+/gPysK275Q67Ki2c9s8iklxe+j
0vGYKe48CZtnS94yeiXL36JnblZjkz64I9+clexVdmwCdrBN/JBUw11eaBdd2CHZQc+QEbcOP16M
cwMx3lG1aXLxMwXV8YgS0sDf/jqfG8hwMDX6Ncb4Dzrjlm69OM+qYMNnkuar8EyueEtDI+mU3Ph1
BDsOEpyiLZTJcTR4O0hd9HA5gRyZFtsl08h+yrq9lep7nMPZqvoA6hp1dZVf2yJl1d2sIBjuVTEV
d5hDTQhKDU/I3JXVdcgJHvaAuux6GYQToxdX8MxZg8vafXh2y1yEZAG/DrUkHI0gyTDOIppwiI3K
nxG7qrHbzcSarKwOuyAJBI+l2e+rLuJMGDD7JKwZ5VDuBBZ+e8ZanQXEOurGxonI8lpKa59sRchG
KXwqepgbpNM7jQQtHSFP8cowddMTLjUMzyWxEC2sD+Lb3Y800fyLCVplRUNMGW9CaRmYDZjE8ibN
ozgRLvIdkR1hEbXcW1HTs0BkQtHPGjgymH7tVz0WG0iZK9W3d+yCh5nXrw4SlqQVItSqH7cAcq82
tMWua7aaPt2NbPGKqr44YCo3pp1tluSd5Q/8BUBFiTUNbJusDPhIHdxjJgIrVew6m5c0enEI99BY
4Yq6WTflPd3zAQ/lum8UpnyOPAUlSENpSh69nh4beCa8bkhe4y1+WjQcmCSJvJ7vC3/PA6op/lmB
rQ59ab3NepeGgZtuTWhmhbpfau4xGRCHiW3fM8mEIcREUdpOqPFGXDkxs5icb4shClU8lkJSmokA
S2JcMN1w1eZ0P7mYWA33fpTaRz6hDJIDFC6zOJPqqu1FPiK7yghsmnjrl51F2Lv5IRp1R4gI9wrx
EzbwdquYHBxA3j3ByeJC7oquUOpEjeHwhm4Ay/Q80uMEfNVz2KWICRrlHJqqe7WSnG7pwSvSt8xh
lelaamMvENwp1tLdxLTGIKtuzAmudXznEM362k2j8hZlMrTy8kF64IMMbz6BQAB0TmIHi9L0ZTah
FxGcGYRe7TXYdUnFKdJ3McavkAblGR0+FD5R+Ws8bVCZ3IvJ6ir1zRVRcuvuAWRde+hnPI4cFTrS
UVpYrWU67nrsiQZn3UavlndtUB50GaO+66rByooMU1VchyGeO9B52LXbijVq2NIqYootXtfs+Np1
n8qN1Ox1KR48sjqyg5++EzUKl8BWN2t+UOXDyM1vRDQCZ9pqT1jgnV6Ey6ziSkRT9hkDArPuxxbV
BPqUZ+Cia6n7m8sgD1J91hrKsPity8fV1qj71VD/yPXvtAVro7qM7S4iSYw2tFEHzd1NxWYWm+0G
Ll1zLtrkZP/U+w8NejVBLBeCIjYNKnXW8/nzKMKp0K5FxcxjACXXnjX1Zi2SLMLm/IPFxITJWhmV
L7J4bLyHoX+YOIW7/DGL74qIpuqzEkj2wYIk5Ebna5e0DCKmHYgS0bsXY/0qK7rW7yXdHADdVTpg
mmQ6GZB3pHfwKBivzHCKGr1wN7JDJeaFlnPUQQUBO2Nike+V+FnYN62iBU1venXOoUVZO4NhiIF6
LiYwsid3IqjIjCHu2rs6MBvT6FYJVMqrCP7OMNAzo99n1rYabFQC4lE2dylfgMJstU3xLc/ml+w5
nuGcTl6xEhlnvl6tynoCfOE86c+8WNs5fSAT9w6O4zu9rTgRIbwq833qfdbuKl/Sret4LX19LaLp
iRc56E4WUcgj4+yW9p5roCXRg7Gz7trTqrZy72DkpEKU3cburKflv/6E9Aziq6m2WnCxq4mdvcYQ
tkp93j7t/jJHqwIcszKIRmASWZbhVvknT73hl2cRb4MBe4/GjoXG5yRfTe+NjRh/3xsZNq9LDElj
3G3M4T0hwydg2HCqRyY1yAa+mfqO8OoVW+DiK65efP0pB3MUQIntXwzrmrhnBY+fqWzlfA7+tegf
3Q5Jq3mvq603vOTJvWP97FmDNHm/1o1vhjOsy58gtq51QWbyqP8ogR3sGKeVCGqNgIvI9w7Mu1Fn
ISJAdyIbTsRDYHbDt0nirPTl8xhM32eYjTeQ5z+cIknBESTVJ/trl6vE0s96MpJoZ8zB3u1alNm+
+Uhahn4pg4lzR6sYrab6uwBTvRKd7t0z4CN6UCpgtcEtQyd6i934huCeRE/P046/PswLOAwMFKzU
fna2tZHVt8AbMURUMth4zcBvlw9d5r0SvDDdlMV03HQLHRdkmW9zz5RnYdYHzlDj0ANj3fjJrL3P
0dVhM/HpRjrx6p3dXgsyPtb4wx9H0/FJ/k7irUBwhTKo0Ta2wGUlMrIwS7/+NoNS3Mhxkth8imSE
Coq0KhccKuAtC1C0DGpbzAEzxXLuAP9SNo4N9KktsCxZa19aBtsgB2D2qGkaoXqmRKbE/OliDaZk
HmJMRzPwmMfIGuUIudvbAPDihyORWo4FbqS4fSwmSgmzndwHhUp0Y/eRcYyqPj0pWhE2DqvWrfpb
FaA2J5p5WuUN1Y7h4TCpu/aKSrrZTNbQr3vBvKbBgL9BMdx8zzP9gSlx9yglzJk8Sy+/KtIoKdJT
LPhg+so7lv1aFub4YJc5fpt83BmxgbbWGKz06HCQ8XaFBoSQhuQ2e5IZkRr+2cYYEFLetLe8TOiT
nBYmC56tTWA21QLQ5RFJfLYiE+eR7ow/g52dN2D4IoOSqFOUcHUoiKUCFkqOoIQGv2OY+M1dhg+T
kR40kR7GqoQXTApb2KS28eBlDOJpz1KBHrvUlYt6buAmw2qxhJCwRDOCnHMtkuhaXJviqi2m+6pU
FzXUySsP8cXWOC9ZzlmXzEXjNWu87JD1MddlrYc6zscTjq8wVMoz7vMELZWmItqBQqDTm5uLLxt/
5xK2RfVexqdGYl4mhud+ops+xR58scqDz5DF03yP56qkWsZVw14s2DrsMs9zjkIJdB1GCRu8HCGy
W+rD5BZzhLe5NsJcZTORE5O0W7JHQa9aV/Y29dVb6BBmjdSDoF39sVRcCN7MspaiBMW+J+enESoE
GqsoeCDc3trMvHvu0Thv9E6xGCrK+OyaG2DANTeJYu4GXWI91NjwF3+AribsKJBrTMLm10WCeptL
2GXrE0aRfRZ3GKarS5YQKzoDkGw1wqIyKkWdo3lqm4/MJRfP65g6+kazdiNm0HXtrPOyYoA6FsDp
LRrAQCtx9g31ye04xgVSrTQWrLIV3QdZI2wr6uGadWdGbYjejRIdHjHZDjryfcwFJ/T4Y3KQ0UFM
xALgw3Ye3v3GGlbJ4rJGW/6oa8YuN8pr3r53vfwGD5dbNbvvUKlvmwQpm5f4d5brPcL/A6NbIXnJ
8+V+Q0jmjcVXWucs6fKo3SDBv68mAxegRF9NaNJWb9TMjzp4pDh9LYX1VPcou4vkODuIUtt02uux
BkFhwvHETeFbGCUSH8VdVeTX2YiwdA3JodIJdsVwvUpMO99JnfF3jrIxcxs+vxuGjQEKho3CqAFb
xfkf182nXKwg5mIKEYs9hOBL7r7FMuIv5pFxsZEM+EmQm4rFXtJzGBqL4aRerCf6YkJxqu//GdH9
X0Z0pmsZzMz++XzurvvqPpMfTTP9dUL3x6f9Pp7zzd+A3Dm2bsPg8izbQqzyR6648xsYFR0mBVQm
RnDL//ljPGe4OLJJmgZJgIHaN+0/zdWG/tsyyQNJBXDTY1li/Dvm6r8paZgNLoEvuO8tQHz88m+z
uT8DgQCFf6PmAbKJASOOCXTOBngcsiYfKCYoqCIw6C8/qbvfB4D/HAgHDOxvf/XfQDzm/0srYjRC
PZnQyybEFVUy+hhqliP/+m+zli/35xSSWY6pM3rEBONQGdqm+TfNUBr1qduyhd32Wg70rVo2NLF1
s8wA0Gh8aWBNrkbflNtJVW96DLVZJ/RNs8pikxFPHRoNWlalpWtZ6c6md7s3o4NRqqEEvNlz/ELE
7MXvtlNLzHSK4bLLHG7FVT6VL5OpIxvQ7uoBAXuBQL9MGabQ8f7rb5Eg+P/1PcLk8X0HR5Vj8tQt
r/Zf8FtmkyvP7Ws7zNlg2Gmwox6HJ0TE7Z0NMn9VthqC3Tl+rg1aaq2dHexOk79RbF2NpHpzyRA5
oLS2Mk3bQX0t1nbk3MyRmEFsMB8ZgqJKz7ZJ8j3iU5P+OI0cxb6Zfmh2cU4se2eW8sO1emrgFDdm
jQo4wTAQUxGZOak7qY/mFwDc3tF975gnRX8o7Hja+VN94I/zfYxdcoOa8ThJP0NPmrlrZQbsdH6W
0Psm0k21FIEhbXWaiDDy2vXoTzsbx19mkZ4YZ3uFtUcOSchadVP0UZjnyBdL+xjdGdzwDkGzzADX
aa3vyti8OWpv11/KOJsjkyVtXH3vh8Q5GbHal9gl6eIdfU+QNSd+Wx57Gu+DUSEzyUfW03q/gRRG
ErVy2Qz5/JTGwnqxG8PCZ+CTZFibN1fq94jTXtJpyUJ2kocpKYytLY0vs59pAdKSXHfZ7It+kNiX
0x2s45AMr+zQ5XmyKg04UaRbfudH6IZZVh2ynPVzQtvQNT/Q1YJ8bpF4s13m7mU+TUABhmH7Wfck
qBFvjHEDRjtHi4Jj77tD2JK/t/J9NqA5wdJX4WLI0Ik5N8poC2muw5hKvsSQi3YzEHB80m1iSrog
OhPYXd5sBkM66CdmbNlRRk16KFz3+yijINSmGMhLYLIyb+37rnFKjBdTtw9wt/Y1bG7jBKcOmD9x
CeHgihiVkDmd2mF61H2ltk6HouzX+svoZYUVlIkye3v6rnltgxTYlm4ab3y0aKtMYeMQIv3CMA9b
mzSEjT5pKOAd4ogRDFOH96sjxrF76TQ3ZSahXgwUtkiwANZnVr4VPkqK1kZtn6NrN94ambFmpKeP
rHmXZ88Ga8B1lUZiP+RRuslyVV8MH1hKVz55wK/O//qd+784dr4Dwo4DEeCpZ7re34mVQVwaddVO
ZNbL4GwWcXscVQZH99cvf/+g2ZgzjO473OXuXPT2GqAvBZpPhnc/LmeTRPdojd+FMEemIw6hs4WN
wByCOqlS0g+zQguOlc/goy67Ez8wa4/E85mCAj9WVJyyJmdabmXFiSfzPSla55KZ2blKX4T5jW1F
u4VYreAY+l8lqvJTD7LnKgA8sd/uukszkJKSDIKs4IJ1N6q931Gl/1H1Pk3Vj//+r/evfBHUqbYh
xvH/qyY8tmd/eZ427+37H/Fw1/ecz3x4T9/JkX8v/sFn/V6DeLBxPTAu7ObYD1oeytzfSxA3+A0h
LY+coxuIRv9K2rX031jTBP9wQ2j9xuMKhReCmu4buuP8OyWIzS38t3sLKmkAlc/30A5ThLh/Q8qV
ejVqhUaTHY8YaMRPQstKekYjvoyVQOov1FPeybCz6ilE4tPRjtjimg6PbVlkj01qnEhf2hv2ZO5p
wd6tRR2Yk1KDbN+uQtBpDH5anJB+LI+0YMEqrywrjMvgMTdFfM+Nuu7GJaDrq4vbPnSD2sYCJZ3N
WIOAIubnw/Gc6EtHAitM5ybaPD0PtiDuBqnSKu3d+TjG87wPUgqJpMGdbqOi9PAFszxHbB8Qnm5T
6m26ArdAPIx4kbEPnxDKHuD91yd2czs/d8kUg0K/xfILIGDyi0tMSgvhNGZ5EyQcrFzydDaaRXBR
Qqzdw0DNEk6J9lRoBWFPQ/nhqzjYsv4S28JHOjR1c/NNY+60C3rbYW7PGsZJ2PcVVtGcsyTtFlkT
iymb6bURVDuwB6wWg3Kk62K47fpjtFFmVmzaxV0/xGl/YzYXbXq/vhZ0IncAyb/rvnAYwA0WLBYz
OetRH63R2rb7FiNqSz/4hdblgUQvb2+PuXEsJ/79TGP6RI3frRx5DnEg+YvRHbqxc855V4DicJxu
babmcLQxOHtysE9S6B962w+hqFxxFw3tt9jGd5L3NWdRPGJdmEvGcnF04DnP8LCY0TYzIH5UnorW
MCqwVfX8ZVXup69RDP3bZ+RRZWcYrvEOtdF0TMv6A1bHF+oRTPEoE0k6RkVmbzNrCN414fIyV8Rd
G6vSIvkXedo8FJfJwYc2mcN3U2vNE/rAs4fHuCgstj+ILU3BCjnNnybt2i9oGKMs7h0kQ+Fk7Lve
1k4epWRcq92QQQdubtqYmRsRYw6fiE+Xoj5OyfCWzJ63b+0wIw5l62fZ3h9om2mhky1Cs2+Dq8Ug
Nklj9h0yv2k6SIyxHus4Io98MNrDKIv0VgQNfh4fp2xgTRnCKaals/JZrFZTvsfBvJEou1wVrBwC
YeH9jNwN/BtPvz40s3OoKiJdlHCCW+KOd3q6rG4GigHUwYyY6tl7U71WhhJY4dmKNAYd1A0Pi2iJ
2IpXL4chIyC1xr5TXbRYIP/Mk0urf3W6nbzOi305AMRzLN2aGZYt32VrBh/Cbz9rr4eZxFhrZbT1
AuJ0qQydahGLefaDqgvnIe+iZwvkwpmluHOerIlRAfzOc1ZmIQkfyUPSz3eLm+fsTihlg2vDZunb
UGBMFfLAmHhjYWj6kbbiuVXldC8s47mdRfXsxexDZjY+CDqGXVVM/d5fpOyRrc5wRaiAZfIm0O3f
LA+igIG/fRUpjEJTw6s4Zt29gJLpJeIeVoSxDSD1b5VoT7ZVt6cpc95IKClPWVSVJ3qKs5lCaUr0
yKPYdob7rMUMPmlh0WXaZzFpJUABIDRd13orFl/Jdm4ZVaRFX5wLVR+drpJ3JvvHu1+/8hVib5Hl
9fbXnyUmuxITLDYCiq64zUmZo/YxZojQZkgsSfU+draxoZt69c32mXAkMkn8zLgwrYjXPqGBhyqe
i/UQiy+vCSJqV+C5/mw/yiqimmsSZx0thYl8LRMyuKeqUfdlUH10sY2U1J6BL8wNs1w3Di2q6KPG
O/d+rDznbFQP88xsHHzMtGVtVW+CaghwO2fuUaSEgJrl1WcEfx3a6eDkzfTEOf9lKe1AWG21VZFj
r83etHezzZTTlBnGoyjCFZJVxvXXBzJdjGvpA+k2BvKsdFac0Ir7VS9dixzya+P21bGZbb68ni3I
KJ5rWw5MhVzd3MxLToERz9TDqYk2qhUy38sP0EO7wffHG2YEZBJNSQqDDAnATKUywiHJqM9SJGge
wLAuIm8E7Vqys2pWwQo8y7ExwMUsBxlPc9i4yC9nt213MIYxn+uzWmVx2xFjCfwK8qJ3VwYM3mjQ
mZIBHGATgIwsHY1HDSKNFISEA2PZ1nqARXqqg5DFMAdBHVaOl4ZtNxQ3D+DWmBcfo0jqtcWoCmOZ
x6xMaO19zV+xyhg4I9MIrvgYS77Xhawx99/8tn1p7NE7jMAb15Yqoo3l4h43PQ4kt6Antnu1JyGr
2BZ2kO4TVpnoG/Q3zB1qm7z3Pj8pWj4gRFOA3DkjHbAkM349149+0+FtwZmztppFc2ZVzBWhhp0A
EVz0iBSrnEg7FlTaVgpYPzqoV2I8a1asybjqxtH6RIuRmupiN3G8i4Zp8dCSmajVr2bjVEevLGj4
lVau8MNZR6M2zzU52ABPTO9kj2OOq7oHz9+1l18fuspuL1FM/esEX7kM0nOggXtQbnTwZ8y0Kht+
lvYQYZglHW4wmG+XpUJaxFbXy6WHh1vQ80TjqreVfc7MPAubPENfM/bZVaut9Wh72p4b2NlFnVk8
jhHOUA0gzFfMl0+V2JFYld9JSzj3OW8DjRDYM88Pcek5qd8CmP2OApzn2RjQgGRiQ1CmdqYLji+W
lQGICbT94FolMBQfs7ETZxcnt1LaKAygJSPijRod7YimGBlAQsQgp1mOC9vhZ63qD1eRTCqSuD94
ZvSVIvy8ZKm4JAUYGa83KWXS+uq2gxsW+cjpvqjNJY5icKMkJnUCe36l3oUxNcd4KKwzKdkcdXG6
0gu7O1tckH0SvBCep92VoI8S5B6PjmaeOpLL1sikPfbZRXd2phnyWkezqebgQfmjcaoHtdNy8wTv
C4snuk9EPExiQR7L06TFL6V0WBZIdTRJ5DlNFW4MAqGeKtmXTxmbeBxETmxyJ/cuN9ywYQ3VvLBL
ObQuOGHvU4q0Q2+MDFVWAwRz1/rOOhNwmq5/+HPyw2iqKy/uYmKJjRBjcZcpsZVaviMZ0FmZpibX
PkKUUJhIsnAuHSRt+ipa3FEptqDHplmMHKPFwt8emSl8c1JnPPmYOHaJCErOKlB1hSBINHKGVzPx
Tig3CJmUsX5oHPeQMJT4MBbaQu1o9cGfXFjMDdKHMYra0Ahq5952Hr1qeM/aqb7FJfp/7uTCtF9F
itM27sYbdi70Dtor0nS59bXksMjZGpgaIThASIMQFYjM492lQcQBzLtxA3KlyAbAWIUsf8XcGr+P
nwKZKYwflkbAhejLV1m5+7Rnz1752Z7SV2KWGrauPcujK9QPa3Qf2OINb8r7zEtKZ4jtRN/o0Atl
pNqLppAAWG3/fZrddy4UtR6VTnxtQ2CCEyPjSgdtVetQmNqg4WhW3ytSOVZzML62Y9vsRTRSt03D
bphBWHCSo7UXh8BTsH5LkSKxG7V1lU97e/rhSSCjv74qa2/mj0b8RQ0L26nqd15rPREAsM5Jo19b
JdCqAj8vO/d42rbW8DyOjn03BvmX6Qz+LvMK7RyUaHJz8VRiKjyjJ6pDsv2m7WxZ+WbWyjaMCFfG
/9/eoxhp1gwjWHG0CGuIR+RaYQWFOmvsbtztz30v8p2Y9Tv1u7MG0MkI+sEbR/Qm84MO7O1K2YLV
Og0Eu2VH2zhJgNAFkcyRjDo8SNN2KtX4rsxviWHNJ6MnqozUV8qYAsm+55gP5At5B11m9xUkpvXY
UiM3WWDuK568ra0Evg8KP6PGAd4GbbHjUjAd2R/1jIUWxQex2HElVg3gN5Qt2NTr8ehhkPmlzR6N
5imbcV/UjJPRULj1pRHipYxBZyY1WVNN6TYndITnrmK4hiq631pWE13I33nyuyTihA70owknKxh/
9GPSortxsLHU1hj2RuYclcUSVQXF1nBqCApGY64Doa+LhqbEj6qzXnhPFeF6Zw92Hwab2aQV8Z51
OWyckY3YYHXbdmifSrykK3+utGPmK23dtSJBaBPfihEAiMY8j6GwFlN8ef0JDCRhtd6Meg6Wk9c1
j5OZr/o5rpDmRch5CrK0smCab3oyrExBSLU9WRdsnj3umblCSddziSk1X9Fsagcv+uFN2c3xrfEp
bnbQEud9Tp7AqYOYDXIlzveBsB/SpTmIzT57hO67BCQhk7RsrdxoXsK0CibPphGwv6wA0VDAWgFW
2KQe33ILI1XmYxyIZ926eJPcR7N6G4YGm2STY4t3CsbEBgChCM5MaY7XvkToZPLdKbIOn0ka5xFL
gIYY3aNdgpkv4YtSUGmgASEhpGy8ODRg9jfVxINkcKYRsqXOnU+RREHcXxIeq5R++tDOSNMkasAd
QsQFEYZ8PSLvMpzROGHbyIIrZZo/pJ9RnEwPXdzIUKQEExNgwc8YgjYVIEb9OsY8BE4olIaLoS8J
DikiqKjs7ZeMeyCMykmeosTf2JUt7uMaPlOLBe7EYAHiIe+Xrcnm/tjkEZmKE91kEyFbtYy0P3Sd
M7Hm854TRmEh+1bsii74iBYHzpo3mDwVzvDe251ciw5ehVEP9kXrF8BQ18SbOMharE72uJtbard8
YNbeNq3cMTuA3N4O5i7xOCO0zjj2VtfuMglRItaqrZsBgPj9KdEHEnI1/aC7cjvM2VM9F/Kzch6C
rLgzHDk8FAbBjCaYuVVN5NVhJu1gx+SUFXDBU9I0WijH6D0lsGgjvAndjnCBYiSRE3ImXaVoevTT
iYmyKD9Nke6E4EAJRZPmD6cx3wAvZPtmcovXFFEEsgxqtao/BiAlY6dSG5/Ra+h1A3YYEuQIQrrv
iowoY9N4UqYBgzPPL5Pb/ay7FEkukmHYicxVCBg9szrZIvYhylDn4BEELq5kybI6K8hbjXcmgdcr
GWkBbARFCcJT2w/dS1n39bEPTqYGKYB9/Gfjq0dPVTz8+mfVajnu5P4YsULeciwehtSwN3XJEzN6
RrLvSve580sQJpSQq6FC2NHm7qeLtWLr+twKsE6tXU8QIrIYE01SZx210jrNiNGMXq3UXu/tazx8
lXA79oE5PEQsjxiHvxrKeK4peAH3+XeaPbYYjpJ9YxnOSUwPtTeyb04tBjt29TwksthCC/uGaX2J
/JhJbO8YjJuYAaNaeSvLtW69gOCbAriYiuCeoN5u7/UJRGJrr2ywQPqgWizkun/C+gXHkIzER9eO
kEnKIiQ0UrylNo/rGItDjBdqnS9+P2jF46JgZmqQPuMdoyY3kR/7TYNsr7P2xHGgfAlUsar7gBRb
C8jj0cFahY6HuVlWmcBRKqAfweRPOJ7dPXbCl6DvrS3kkVXDEVTPzmfbGjpZbeVjrlx/y0kLt4u3
FLIQpITxpzdN78NU6yGZQCcNrRJ6jVknIeaudmrmFYlK7rDiI4NCrxMIn9vQJanaKFp4alATz5Wm
8LdZiP9S72KR7MBWxB9CnPOIwelcKsQHi6eg5TDjfmUjAXazoReJGDWuOheFKX6sJCwwHj5mrWKr
BXJy1yEQRv6i7+lHrU/NRugUkAaz/h+izmO5UqTdok9EBC4TmB5vZY68JoTK4SGBTNzT/+v04N6J
otTRVaWSIPMze69dWJgxe8ex1piCrYvb3Cl2lMaiC8kcXdrp7BpNRTUvPb/VXDI52zvG9WgKqsTb
uX2FqpWkmYOFBrhuo2JLxiibxBD6mRbq6Bv8RYXLxt5LO4TnJrk37YiDWMXYA8bBwbLWi2Mzqkzm
P31g2sMoAOO4FVQmbHNmX86YBOMsTdHfcS0zlsS7sASPcQQHDdZIvA4JUz1nLXQTVmQAxVzBoHDl
p9VPnEhAUE6BIW0Wj6pvD0UhLrll3FvjVoiMPCS8WtCE6RRZoNcAMmbv9zevC3Ny7ybqNJyeGNqp
x5SRzqtTQYBJ5jdThc0u1gk2prFJ0OcvkujeQR9TEz26YwiAm1EKZN/sNRxQCcXp3yFAlSzd2seC
nC+7QC2bWRT5lpeDINGPqZTLiysntmJrrZvwRZng38Qk4ximxLtWCwxBQUuuKl1sdYn7c64H99gq
tIEY60/UKWZdGk8eLZGvy7tzoUWa7Dew5yC95DsuRAxfoF7AcpN82aOqOkQGWBFAh0+rd7ItuJ54
z0HTN8XzEqd7ipXmSDDpGqB9uqm4P3dLOjxOSF/RXBJsbnGa3mmWw25IalRpCxMSZ/pD77i3i/p3
Mw7zg0epBwAxZk6SjKC73WVdZu2OWdpdHO3CzMIaGbNyAzHVP6l0Ok0VYkS/kXIbwHCeneelgpJd
6ClZ9WCF3UPnNnKVtrE+5sL9TuuWgZ2XH2h6n3VguSjRfQ7XWU7rItWvLQ+5We46xswDNeBVL8I0
FyfgMNBTUbAvTrxVzcZqm3jZWYCaHCcPKXeX77nXNW/U8GJXuCAk5mVqC7zBBAGvQZWqVWnuKZSA
t9q0TS5DGFBpvfuRxDAXZ8xi3HYL3CMG/DOSSe3+dHmBoH1pd3NBVexNfbdfFvh2XRAe2rECYJTF
Pzwi8OJIHzVRvu/c0VlnAYDOOEGJL+qeDGbpP/mdJGJ+CsHFLtF+GqE5JMrbouMxu87FdZ4w+837
0H4YbOTqNohQg/0S680akCgM0jT4HBX3KgPlrWqq+KSD9s2NbBaVLoGrMZZEaiR9v1YPNurHdWR3
7wreX9RXu1gG/4xKPmCBMkbQgiHxMVM0bGXpojBrsJ5UKpJr4+l8Nzn/fBDAsT8EG4nBZDsvKCrv
PkwS0vg5IrOvbP+3V4KtTxP6wEyiszeEQoed3FrCSdd1JZBvg/1dGc8lZSwsd4YY8OfR8Y6zBSgO
G3fI/tg0+Vc/wBXE5vjdVBUZH4gmYHLf/StBipe3Zcud5b239hC6dlPyKw5jvWsxUW6tgZS2QcVf
JBf7dCv23S+IDryIsrNXIeLzkua1IJjmQEnwpyzbdjt6AhRUFj4gh/jTkmZPuxazcff/oAvw9TNY
zQfczUzf3OivTpxbjIhrw3rya27wRijQ0hNn4Tw0wWNTxz8d4umBpdEm6R0AcT1WK6ui1enH6hI7
ICAzXQY0X8zb6u6KU2UDmDJctUmHFzImPplpOkLChFXR3DAqZT7Wv/d962waP+aoIR8syXDrjzaB
iyXGFVQy4aEY9Q2NX0ywNo4EZDAO41Tt5QWYR6ZvZb2gEMG6EzA1T9sBMzdTzlr+jJ5HUqmRKfUz
yI0Acid5U89Ghf8Qe5HonDcnSlB2t6WDO/O1y/B80ZH0dtZu7Ci6jsm4doECzr4cV21fXpss8PbW
Mv1ldIeGPe94MsRfV0BxqIUhS0b1e2xb41oaPuQsnZLsvbUR6+F2bg6JxdSrKYHjZT8Wc+3ZEeU5
aPIna2gJvI58taGK+cXP/9ov12wmfjnJHeamwl9J3S2bOA6+6HrfDQ1vL3nSSN5W0Bkg2toDBUfP
C1E9uJqnYggKs5miqFv3hO2Olhgpxt2cPww1X94xr18cc3VoBlcy5OtPJt4H1/siQrrayOAzThpO
dK+C2TWqCYarOhjk3Eg2GVg6k4tv2XeZWEJWtZQdrAWbrFUjF6YULida7UVvBYECES7fKAD3KRXF
Rau4YvB9+MbZN7jnWHfAt7O86lo79XAYytuQQyceKxSXeQbcbygtuUmsCjM9kliyncBmip1tg7m1
Z7ugb7RwMOFw5kso0WciKJLkzqLYZpI5jepA5C82m3tkexXfqe/VcIj9gC+iF9jW19ZClg6jg5oY
QbHhNmZ7kIEA88L9KBwKa80/feFJ0OwgVRM8LxYNHQl1oOY0+daYQsoJ92EOl5hxZzviZcZht/H9
+5fTEBRE4n013PrR/VeJ/A9JRCkdUL7LkH9iate/BLJxa8D5XAs6nMDyvymVk3PYg192FwD4HY5u
Fd5RI4BFi9l6i9BXmPiPmesvwRJDR/YfO4PXNi8A95qKYsRnEYuoEwWHAvlYx2whcfnD8LcQ7WfN
E340f42C+mWJ8TEvQXZyMv8ZeHC+nlICJlwmo0OBPtN3rfeBfKQITbWv+BYkCp4biuvNnMOWs5Pk
m/XJLcyiw7AMxXNgYwglf0IcSie/IiEe4C8wByybdmd6/niSL19onelx5/m333Vv3Rh9pOP9q1TZ
q5yzcJVm8zoTwXlKOrISsZ6JyQcb7YabESk+tEK8l4LxFt9gX9OltH38xjKn3w4aigfB3BsquvHa
THtdUuIMqh2QvkS7IHxwreiVtfdhKh985M3QEY4INHEcWWAT/WhCQj3Ob4WVPXcKJAy+kdTBCZOU
A6FBdNN+gUO/8b0bCZnq0DVwVkyEU+o+eJFJdxlMnV9TW50jn6Ii7PBmBavJ6q0rDqn6QUx1/qDO
+cw7LcL5AzlMvQFBxdWYJRBXdORcZdDvddtmzzAMmI6coyFZzlkyJPsyLP6qMB2feOV/O77NgEP6
f2rpPMZ15B+quRw3BMSUGPoFvU1YrZyuRSk1GbUh1Vx8pepP7eRwMpRaaJS9rRFpdwyQdp86WC4s
dj56t/ewsdfqoxw58ogwWWUVxaLKIfFnVAqgA2ILxnP0qhT1HCIcuOdxbpNXD7+jcnqCJyaa+qXF
o+TTv3ssAgqDkSMdivBgIQFybLr6OwyXursbrRBnoHCv2KM3lszAQofx1ctS8D/M7IlTM5Q6AG1S
Z+yunQmPJmQ+Xv4ZHCRjbLHklfRIMlfaufWvZYfNsRfmL98H9YgAAR5nJRZcLYi3lRYC0a4i5MmZ
GKX0XknsQTyicJj76BhQ5vf9/XFzqeNKFu8wqTJ4fDCrgGoU+5Jv2boggJvAqb/SiXdW7f6MDvNk
TaBGEx/HMr7a//oZ3GVtPQaFxmzW6c9swlWG4S6m8AmnreOs6HjG+jsqzbZrG8iPLlibWpuz6NnH
5b1zShvvl1lSzEsc95PlrKiDOQ+DTTO6D3ph9OqN9i9ZRJgS+6ZeeVPKIuaaWfLN6tiId8gciRNg
l5QN8aW0kn+y7a52xBZNI+EzhhX36HWrLDM4O1vMOW1/qoALAd6V7xwOZKQa1lZRfc2IM9zP1OYb
XNCYSU1yko79L/LerKX950+FvYbLcv8qrw6vTyGujJE+lqjaEWy58RfVUxPUJOXlsA+CG0ApzIvC
vs/fC4R1JJ1NPbNAkOupNWMuezE/UcSibHGAtcaR4t8ejTg4WVCjfcHcozBlpSHQhCD1sQCP1qtv
0vYwqPHW2WFyMm77SVOOHRpIyzFz1CUdNaI+KvsjegfMPbo95IvIv8sx5Wb4NwcMwMrUd15CY/Uk
0M9yb/KmoCGB5ZXiwL70UV7iguKnZ/OLTqnhpmO2tHk/vfQMBy8L4CrH5iTJWSptDL3HGtJXfsFa
PqOik8HOE7jzcJ844H1ddnZt++ARWQBQ1c920ml6rPXYFItILa9u7H/7CAuIcKRaAzXgcaaW/XZm
IrZRTXGq/Ayo+3iyBop6nq+zrhf3rL3EPQfOsic3JTjEuUqfLaYmRZKqHW8b93zkANS08/jmd99R
xJZSC5yIovexQ9XjOW91s8vyCGOrbcmTI9nlebP7EGeaaXPZEZST9zPJAPexfSDR7zEPgbF1qPzU
fJcxabpoGmP0oBk381QBGgnnaRP5Nac5Rk2QL3Bsk3iiszF/VWZ5Dwj2idDg/WWiwlaDzo+FGsPT
soVanGpHQeKK8VS13rBWzpjvHAZIa4SLw1EVibtxon49NPehdlmKvd0UV10Bap9HA5Ou0U9jwGq5
547dgnF9qYdSHoJg8lkWUYGU7qeIG3qRYloHbq4vgj2UVqGFc7v/RoToMgkN11F/QcfSvlX958Kb
GjKhVuyhH0hG/UVqFHeZ4BWtMMnnML9UEDf7BuMM3Vk6vtYlwhvjbdvOfqtt8Xsh9InuKX9357hm
LUggATN5saltLLRcx7yPU1M81ncXi2aCjeRVqrO/4JqLF3fYNQuxR+EiqAlqkTzkfnSuc0U89pi3
+3ghwMdDxwkYKBlfxyS4pHL8AwG1vvsbUBVPfnTKhUJJ2wM/ztCq0olONVqLmMtVUd+jrmSWrANu
E2uG5aSRRWzLlJU3uTVxUSavXFjqeZjbzTJMySshSaOO/lgpmES0zHKfSOCCS4fbdJzBd7WVb32g
nnrsTS0OPhi+xmvcnafnfl+23QxKFgNOuAR7GchqxzS6XTUxRNIEednatqiqc7BodTM4tJI02ouu
voukRifQJ7uoJi6vzOMjPksf5eNSHizHfqr8KLm2kLiAKOP3a2br0euL5M2KUKtJIzaERXvPrt0+
kMsx7SQLvbUL8nU1p43ZYasrTsoX5z5L21POKUkkxwQNiZY3pX5ro846h0EsjpiPb808OpfJgH2z
u+qYDbJnt+MXu9rxURIU/XswYUrpx7J5jNCQ2k7QvHf1MwPiB1uqkjXRBQ3c8pPl7MWj2ByVdrNt
7Q/MsHs6gNivLCqW7COXC/Nx5DPskFnu8B7vRozPN0fm1MAJYjgLl/EgEmeds5C7F+/dWZV45hhD
RqYoj45F177wv4Piu981UjXyUkhAihHNxg1x9GsiomE/Nt+hEVcMgqyS/asR+BBtNGbsN6uDp8py
7UasR8v7Wl9LpEVp+jnMEJDb7N54Ne6qF32+a6eGdrF1k71QcbHWyWyQvUq+r627E302rS2LThZk
RXzIvAbnv5OXxzRwaPvwOffCl5exvLP/oC0HijlKWrH3CxIaXml/THUQXEoFcrzxW//gqBJv6lw+
hBNWXdOCldRWu5l9H1m0TUfdVUggBPZYW7vzEe++OGQ6HR762H/LjPdSAAJf6qX7V9wP/7C1Pmxv
fDTVXF3StPgD/LLC6irPKEbsbZMQzZLnypz/+5Au2Uvjc7MAr0q4zVE0fsZ3eBQrnITxbnykOE+e
San665GpaAMe+0oJPBiqLLwszXyZGBpfMKV8B10XfwKkG3jznWOysLpMlkzuUoLt11xich1o0AY6
jF4ZQqtt1MHRNwtFpOhotTOjuoeQ5u/RKsfzPUbLVfX4mNXhr8JI9VzKbzXoDM/pRGOJY+lkUsY5
yiXx+U57HIYQr9poHVu7fSRLxlnFNkqioccFC3Z445JaYKpuV4Ssg7HHx8d80ekmmuwcBDxPErEY
PbO4Br4/Ozksa3fzu/cWoGqTkOrDpbUf27J8w8qxnBa3f23l1O+VHnp0ch8h+6p1OfME+YzLMOlR
F6OwDD8qbqqNp+RaRbDvYXbrdfCra4lOj2dtg2o275HkEGGDhw2cgdA5zOWD6JrkYCIBcBwynB/K
4vG/X9U1qFS3YikgigfW2COrtAGXti53CNuCu8FTn+ZkrDacLc2qLUE0BECaLyzDlk3ahXq1jO60
dUflbdK8YCNZDcuzd/bGcJsDn3z770MtkRCkxJZPo3e9k+tUunwhiWwP5RSnO+OEhHKQ4Lw1URE8
uwPIrtZhZfLfp16Vk1ARp39Y12wdVB3fwzQxIMgJ/uBqI6tJFvXald2LgxZi7VSc2KHL5oUU7BNT
y/olS5fXkmioFzTyWGjF9IrCtd5Lpxr2CC6rR6Wbfw75gVzQF7yqy660EfPlfMWNV8ERBAt4+Luw
b36RoiyuS+Z9D3kz7hHosG8QB81RegncPr1iD582U5A9obgCTG+8dWlXLJJsMTxGbfcYh/z4UlMP
N7M0T13XyoOz2kQeEQH85SiTENlvpAqKU52i8gjCDtI3xfHFsE8GYA+lIhvqdufzOkJScYYTClL4
8fBNnJntBRivIO4vaZjzBDaxhuYOeL9V3a9GMlwH+GntS6OhzQUnL+A6i6w83npy8W71PN6Ngb/i
xP72qwWTBxbIrZN2DRt4ZiDlCFRMBgEiuTrYp9h40Rkn64mZCRev/kjcqrs0IQTLjIaV+Rs5AKUL
ZIAhJb6Wd68usHhXNtllmkGQ06GcLBLfQbk4bVIctPuOMcDQL3LtaaZXadV/z3PCdhfp7RqbMzWA
HIJzhTjqKEsPe67KNpYWSGxz/9eS9u61t8y8+ijWiy2dba2UPptxWBUhUs6UVpuJvBf0Obh029tw
n4F3bZnqQvfA+ZT5557j8dJru10rxWk9YCO1dPQRCae8JN5MwhS0zOU5ABDodlPzIEMYHssIU13H
Ah1i6UxPREX99upwOno9lwY6k4sl9VM2szUvQlb/qDLZWrEM20Z+5TymCGRtLV+aOGh29WjmrTL2
RxLL+Qgr4493L1Rme+ADsMkTjCZw8hLsv8IXBqwnxz4TgQfRhDqw1Nk5Xm/vWF4YjEiVA0EiACMs
LbENYhcSg7DAyQvmPpZfcqoYMlKY1aowaF7cMEHH2IyHbKIZckdRXP2vcASqXLdJvR9ozS/6/z4k
hH1umUN4QJy+6om0HiYB9YkjFd69HvRD0p4d9gunzHU/lHnwBEVA0gE1HvktvV9vizkutkMvdwjE
CDpqo3nLoGsvh3k61CVmnlSW4tjdHxobwOJ7l0yfSA6Ptck09UsAKIWfnx+XqDliUe6wiWw6DHoX
5RXHQZlo1Y0FSF0WTee0BQ1B/jj6DMf2dm1DRTv1TkhW8Uz0UUmkJXW8D/J/9shYBnVBT7nRiUWY
hp/5OHs2wW1sRsqvpeG2rLO/oo+Zd8zDublLMAZj3ZuenoFGN6QG349hGMwi5dRZA+sASCYgpccl
XAf3ZykIs/IyNw4+9HSJ0l1En01JJbtdPsy/k3ScTpi5p1PHq3H679P/fiXc6cv0Ybj9///UDMnf
eu6RRVVyPIHLepLDV4Lw6bj4YDi8pjv01sC4YRl33tKwfI37bCsTYmDSZtjloxM8i+ZOcc7rxzLF
GCdHv3oxhUvHL1DlZWLP0BgcvnL2MmdSUdqXO2OZGrN7UxEBRtgISHkb8BJ0wWcAKHTH4vJSYWw8
iWx8qNDKrWyXvToyMLYYJchqog3QQAl73Xb1a1mH+Nkd7NRkfv1CGtEiVXbUo8UTruw837gjYo8u
zniSY3LZMxtIcjCH7t6eBCqsyI1hyTrxtibxboOnrrnlaaFuQ9f+C5LkI3csQLFiqigQs+DJIzfa
u1sKesoPzgyK/z5DRavePede0IkMblEPsFpTxXRoSy15Xaj1zjpPSCAdCE9nS/0Y9iN8TOgGTxkL
jQsp91cY1OcmwpnhczftGA2r1WKy3+AfCIJZvE9fuHvfJAuYFr2rbMBePfmk//0ZbdAeI24Zmtml
BfdCzBB8xvw5zEjmtuPSbPS9cssrkl/szrmGeio/TEUky1BhE9eAWy3HgwME8SmIpXgYBEesVsua
Rd12RFOMWm3pTu1sqSN6hWMSE0ZpEAzfirZ/5ds3rFF/+mfTlCEnEErfZPmwRVV9lSFI8yquqbAs
ADfarl9aAeWGvhp8DlSZRQ/1u2JlN9TgJHyX9c6ibSK6StelVkqTp4FtPacImDV2/ACeUrElbT1D
3MYBaxKnerBqvexcjF5TG5MDM5YvYQACIQ8jSJ5p+VymrvOGIO/kEnG5BzAT8E3+Gtp5eW2S6jes
S39DLUPWTa/fs7j6WdrYW1PfnWET6E1XePONeYbepvVfezDTZoDRd5gc8uOyeZluDuNkSPP9hdmz
IdiTJ8ydJJdC/KSn6FdbjNlz1P7OBvQrhmtq17bWczd/p72tEJ3L9hBED7pDWR10LIDjMbTINI2G
D0ZnYsMKs93msfmZnyyoM/2I3HpkU3zkp0jIiwi/J8kqluHrOgiS8kFG7idamnUev7TZiGHRM3Jd
9ojZ5zG+KAyKq5G/37d19tQVNCUWOKPKQsk0VS1ZaUr2qJ4IBwWN/jD2amF3bX0rz87QXkAsadvE
ehKhKXeOo6wrEJSCuwlwfIF2fCNkFT/nNBBkODoUZ3U27KwqVU8+GojKuUdq+vxkW8OzVlN9HOZJ
pNhj+tduXOSzYMZ9ZALdIN3u5Dqr6x+6mQMjWLi1aMJs2c4PCXuDyTbmEdUqUJUihJ1rFektWLJk
i+kq37M/qAyxfYyt2b/7jObGLLaRoI3FFk/rHaJbXhNr6pitsX0LAUBwRmElLHo4a1FYEAPjBPIX
qrCDLVDJmK67pQn5nYP7hc812NlLKN6BZlw18aibnM3E48gFlAAHPrTd3R8cUvY2KF+rZdQbqvh/
pQyWlzQTy8H123E/1EN+yDlfuQT5E9welDYqprU302DNMPyOQgQPWTrmVyTOxTUNRX71G5i6fssJ
aqwEaKsbnFwvJpCkQoGezs06tLCJTcn81c5ucls8P9t3iqf5v09Jyvb2GG+JX4ljtg98t1dIPwfG
E2F0Ixi66Er/EaihUhlek1sXhNX5v08CplGXAKLa0tjMJYTAzDX7DjyleSk31sSaGmUGynoGzD6p
11TX3BXMTyuHdttN0ah7IzpCdyaUAYGdm5vwPClrug73D6lIsFBX0ytNAaMo1Kl710DYAsKP3cS5
9SIwLyURvw7Vz5KPwZ5Lqnh1WJQfsyQjo1FircUK/0+xq3kBHYX5c3gZrSQEb70DwBei3Rm5hIjF
fklze77Ksb7lIqov3qB+mgoVGuMrnSJ+cBMWvBMZvqPLOEWKSypyUpkKBLVRpX6D/W/PYO7jyVu2
nkOBbO6iqGaM/gY6Z2qQdNEGHQsiGO8G48I5G37mBLlFZ3tkeaOmnGTEivkXHvQX0NA0tWAgeyX/
OaSRDU31k3phsO6JON75gQK35RAQ2dfuET1oU+YB/TNa+1n2jLOrfNn4jjOeOAMW2qAINHuKRW/y
Xu5H2jez33U7anmJYtRKgarwWizzl9/8JBm/obcy/aridNhmIRAZVMFcq5YJbkOKVqoTxTk023zp
ohMkI3TgUWJvVatY9AlI9RnWiW0tyUDvRpsY6diEyN2KTQA/79KkyGi8bir2CxmMiIzALA6xulle
eB5mIIleyaVUV5iTE18QpZ5bH7EX3iXBPXtkJtCrtGCbChs//MzvlK/Z5gDjm0VL3TBpQo9AQ/Hj
IS36sLyxpn39RkvfvNs2m0jSOfZhV4VQ3XhtLZ+n258H/y0qpydYemZtkSp8UiIVT4JwSHr46laE
v606iF5CL4EXIcfp/N+n1QIqcyiQMcpMtRtCT5sXqg310sndwv2KHSKpUed7r91AA9YlrB/hoV/b
rItei1Gak8Mykjt5uloLyneiDzwGhCQN1YOVbCT7LhRjVv00bbu6i/9oAPirNs/EJVnGX+AIwjVe
khPoeec2MqVSpX7q+ih5i3uuZh2uUSl4p6EY9JbYT3cjFqJP28EED0i5B1KWw/BJM2ZceS1xJ7ru
X8KB57dMLNwWFNUJO7pdgrOGdWVHflXJykmT4kFL4qvPwsXg0EY92S/98ouRf8IYaz4YQU5Dn5lj
6dPQlAFfk5nPrH2JTww6Qr/TS+Bn44tCKAN4Ef0Y4G2OVUo5ZkkCzefSHoA9xqzLS2ej7vNEo0Yf
T4rwL72xy8NogidZ6Z4BTLjs/CX4PfX4MNw4ODtboabuoR+Nwe4/f1ZBOe/HjJaAiZkgD5tCJwUn
L5y3JhHZESwC6xNmSl3LBtJj2mUW23kGl0TKN5yoI2rFhaUaWnKNTsh2IYeO80+fBu7are7RcSGN
sD3CYXdT71ARnf6yDHQ5WdACQ2MXxbGxT1vabDjvCPPt/iagl3Njo7Tx8hft2jT66Evx8hfHZuSN
j/Ou2gQDqRKEdcywvLxhV5gQi2grxa6MY8K0zGPZNHrfZ94ta+kxqIp+iVaz7IiSGnd/+eXqiio2
YKoXDRYesPxAuva/imSuazA0y1arCmtwXOhzm4AhLO/ruiXHSpq8eUkFWTe2b7ZwMwTI5RsaLDSE
qHGRpTYHK2/j17A0+362/F1clX9tyD7oNKHJVi1rHAqVVU4oCIa5jKDdgNw3fP3t2kfTxMr0EJuh
36R4agnnAxprFljBM2kDWeG6l+k7dKyJowCgSG+GYasteLG+ilY84/ZK4umPElnCix3fiO4IHss7
VQsc0beK4S7ZUrODy/KNSfLPuA4FvNB+nUELxTQUsyBBWPyIqtPamMLiR75gXxJEM6aR/9ZbHn7n
Pj2yvyNGsKRIWLzRXCjrNy5BKd/xyI+0os1a2ioBYPSYSaIZaukmmOHgBeL4uo6RLlcat8IOBwDu
OtXsiZfqT8g7fhBEAZISGUToWP5klV1f9cDLS4l0oLgM10kU579CDuq8mp112fn31LHF3cw1YJAZ
p817mULJwM5hf0/O9Jo79z1oT6WW150+YHn7jM1T45rlzczVv4bstTV3Rb1HDIuEXkRPuakY7OdI
70JTb4pAhFs8sztgnfgQivDZKmx51BkS4prFy1PIiC+vrfBgCqasQ1Htw2C6SRZCK2dw3riMWVVC
ysgGY/PT1CQbTszQh8nYG/r++eBW0wUnONICucC6GnHiliBT6FBhzGIi3jlw5YHHTAftgg1WiXgX
prvYDlew3ZU3zYyKV3EgI3jgPbWt5El2gpwN7CnVnR2PWvxr0g5JhHnJoVHnEFRIq62afTkC1W/u
U1wcRifac/cSWCFRCHjrYTpa4kDS+VrEGU1T1Z5cSwE81nK54OpN10PMOxoF0LjHTC3EUdcJAjX4
vVJYOybI7wTG3cqE5BA5/DM6dT9qEaCXKryVdKb7FIEIu94r1NaLZvDFNpc9BqQHmSH+CmxvOknU
7Zihv10yqb6E5aOSsGVydRG/rqyabWKd55g27ih6SZP27LEKosue8hV4W3VIMILv6spk6IHJRM08
EunogHUcFNdYVXen5GuESgQsOEVFbTOcrOEz4oxnpRjST6F43Lv6pRvz4SnKAvJ+2/HJ9bTzUMJT
zFu3pviOqldKyl3VOtlBmDxYCT9Fhlv13dFX1TVfsuoPY6ifOp/exjZn0gXd5eKXyOEr4vDaPMCJ
prFcSrCp3D012P77SDlksCgkoct9mMTb2etfZhUyPwDXCtK/Wxe5H298loiutq9x2f3owXtPJr/a
GLanY38pvEffUb/yjMTSsmV7ZAcdwwE8Ga9FFjCPRCNOekGzi9JyePAdaR4kuWkDjJwrcumSibJj
D0x1HHS1GK7Gp7jU2wb6Cpb2525sgjOFhb+uuCvRRKNKc8PlNU9FeGsRNHp+gY4/UY/tvQ3EVfqF
/Cq45xwGm2pGi52NdXLxPSRbAFQVfDrFoRb03S4C9OJn6cd/XxfxKMmmTm2EzknfHzCNFetpcQ/I
oeU+zmj76rBGR2thUl9Fo4g3UAiydURK1ekeHCkDMb1NOrp0tnsjg/PHKhR+kaaHb4RdXWHmR9dv
/2nvdlq9SGKJplYTIm3OtXKcPVRD5zCCl3SHyN8J3zwlU5Zf//uART3eTCboX9xz0zodN0Vc7k1n
8e7XsX5uZtciH5dRd5fhpRmdOYWoCbVhGfzrHIY8AY5nPUCb/G0Paj7bQfWSR0OJ16Y6BT7Pw8Rc
czsU/C1F1qCBhaY66NC9VkRjo83KwFIr51HyIF1nL3qx47PBSXCq+McHTOYq4nBOVje5zwNVnltG
fN1BiJYKeXyAe3Mzlc7CRt1y1yz0sK6MAxtMZITreFrY0viClOMRjqyYWyb7ZLobp1p2jpRgouDy
KDm+ycW32FKyFBJsja+Y3nd9QqXfqhdryqpbg0T8LQW7hGpt20RVy5kaNuDimy0RRu4aTEGDJYHX
FYfjfd9e0sT5wL9r1I/CCc9tgShXtKiYFv0GocMw7aCdLnQ0Efk3cB6gm4z1w1TX5qspiKRw6uIp
neZm51hR/85/EH4NW6OsPzuqG7g91cwc2qQHq/sfeeexHDmaZtl3mT3SoIHfrKcXrhXpWpAbmJNB
QmuNp++DqBybyKicqunNbGYTlpkRkSTd4b+4373n6kyoxhFIExL+VOihO9JipSGzBco89XtvIXke
x/vCoVJgtD1QN7RQcW6t1CrnYJIHc13x+l3mRMEq7+1DHGjdlupRUgLBeHkAJ7FgQQRNn1Pr6Xv1
StOLrywvEe9GG5zXj7IwqepVUwEgop7bT/uVTR3Dzs0PjpnpS40T7swDj6A6ibsdA26m7Ifbprnr
XRTs7Ex8SHnhvhCOI6VqSpwc+tHWKFOGigbvIXr1eLzjjEJdoR9zbH34XzxlVWrGLB6D/z9/6Xs0
toRp+DqtCnmBsMl5JLDzDZ7anOheDccqpFvQTtD0GfxP9eQwpJh7s5B0ENUkY4DGjWFMDxdJzhku
OOkwy1SVXFIsqEtXNOZIONP63LLOpO0+W+TPSSt15THoYn6BOEESsr3I1uegxd2xS/VpSMfKJss4
3FhmRFgxK3Vqigp7qVSOuySosxR+HNxSTfqRuEzU5NCACkZ8NXSgYlEk7+1yM1HnTVRd+lRStiLD
lRs6zvCmNbAKjDBnrynak67yKcb9iv9vbgjf/aGaJTdNOVBYSAP+fx0mb8zu5mvKDgpv1Ho6weCc
IweDeVAtmYrqayZnb3XBI576Qr85YWHMG84VHdsUUVEvO/ssnnGi0CVG2a1Gll50oUFpo6W9yvqX
0I3s7IngbtBBxWwY6w+ABY26Ny/7iKF2BC4FAIIIX9sBlPZDyvVCM7mQcDN5FkFqx3Z2lPJs1+sO
7e02PVn0S1K6DUG4Dyr6srVAntAk7U5ZeJuZTHvDaggTOlgHfW4MUrMoB8WimCK2llUyLrW4hEiT
cdR0qjo7u+pUcasPoVU0TWRw+QoYugT/sh9qnTxs81biZl1IafaRJ1RMJ7rJlso+1kK+DJSs3Lh8
AlexszVqT3yViXVl0pAusYD42D+EDGpVP7h5DYIiEnt4aCT6ZPOt6uVkZYWWR/5CaiZS05rb2sTA
FeT7EW3qCg3V0qrmBtn6hV9o3lQ2cI8zDQto2OxJCdoK45q4Bnbj4tQo2mcO33hSRBJZp/gZDGq1
Q5d8NWwn3SWE4EpyxvDcxTmQQgo1PXTYxj9qDuzgqHdWrsorznSczyNl09QNLck/mhzcs2zHvNDG
h0Jnd+X0eG90Bh1lBWclSTWCDo1nrAlknEMdlgUpidjREcJjdx92OfHrwqeGN9SbhezmRz2Tod5y
vuLHDd/kSGJC7KQXDy143ZWwRzMXTGsW9i9wX8bUCq493U/tlYqxsQeW5sd5+UofHYNK1oIVCdxV
O9xoP83GE35le3tHYtSo9nqw1PKRc9YYWy9wBo4pLhlvibQAc8pqknvGvfSlT4fr97ay5jYV9k0l
IzNQnoRDcKx0ZHoTuY63cUsL5w6VdzM3oAe+h2nRWhyI9ZLPkC1L7VIY0IG9Khq7ymsAGEV3SgMT
FV0vXgn0Jju+oTWNAU3rKEBTGIs26OQU97XpzQ0EhDv1kLSMUobWghjO8A0Ug0ZXYR+TP+Wem5nZ
u11IPg52z1/6XbIRrka0Iq/xtpCiQPC//sRs/T8jko1f6DPN+oLGkqr8z//48wuPgK+//Mv8J6v0
WH8V/emrrKPqP/+Dv0m55Pgn/29/809k2L+BjSmmooMblSF0/Z+pp9eqehbPEOLYj1+RY7/83T/R
p8ofZPqEqSgqoR7MM/Ao/0SfWn8YFr4wWVEsxR55ZH+CTzXlDw45qipsnIkaAy2+kfLPXiL7D37D
BodqabKOa/q/RR0jVfUX6JjJt4Vv1JQtExqSZdKS8FdYJg+GqcFk8FYpRrg4zN2ZKAUIHy1Pl5Y8
EDlEY5mWiL4713DyF0BO1dfAwOoIyqqMOSqZHDZhA7G5DklHF854O5zKaVBOyN85Mydooys3Hmcu
lDrEJT2WPLiWkD9Nv9dWDIWoEtclg4UZg6LS2lwNjIbDQxHIrI1dKGDoA55wVOL3EfGvmRHYb1JC
6gWrya2XKYEUuAAI8aUQ5WE3ygB0XlOJva3vUCcdSksuA03CMZs1Hb45uYtZD5WJCgbbJ/pDlyvD
wRDnbBgu6Pmjr6TpGdsDd6mmcu2eQemH68CV8ikGdP7/FvPzIj/zGb11gY2n3aR9PorjqYdRLgdT
bIN+DM1vA3on3xhxL8oko3AzDFm1CBvPAznfjYMb2S2MHxyoiD5IukvmoUe69OaNpKT3AViKOst8
m4268EzKDy2rXzeAKS8s4BJ2aNU8hh5HkLAIG5hi8t4crcRep0fPjOz8vK+MRSNXNgnmsa7dooAE
7CVjZ0H9qGZnBktd0O6yAgUpgnkzsYt2zbr1FgdQWyuF/yJxz1iPAPipTCB0VjTyV4nPkNONfm7h
okseE9G0eElb/yOUBoTcLmqXOUGISRJZ9bJogmAltQEtcqPs1Gb+i17V0qq2W48307Fgg7mCaM9w
k+F4k3mB92yG70FElU9Ma9W0Iqi4CJhkNKAALG9K/DPelqibi6ZkQg8RcMJdTJ0kyIsofq670LUK
ZHwmfzZuCCG74zZRiCqchmM2pSXLiHlO2FcXE8uiIr6ydKUxzoDtC3tegTE8aUvcw6pHXLJRJNCq
bDcWMZspmPWCE073MuDEmJSNQTIoiM1D4QoFeoASznPYPMuB4o9ViiOK3YWdSBlUC9HLrdlnqvyS
aFU5Nfq6PlY9hjZcRpjvSywTjK8gq+MrwygnZQc6BN9lgnwLSzT1SaaRaEumvXnDTIx+HGF8jFqZ
nKU8cMWxQxmvieYEu6APqZo18Eel7KPUcCjKO7z6iheid9Y9FkuQ5Ip4WKFRby1JM0+k6DV6ih0L
JgfhAxwiJJ9VAnq5V5P+RWCYG4Vv7ZkCwMjrYvMsoRkvK26CDF5gPaBjS6fMNrnJsLPNC0FPR816
c/ADmkSiJiaKGthnzWeMMagdJvcKc14kNzZDJjY3jaHdxKiIqWVSVGc431qFrgGoDlz5QNdmtn7V
Koc2y1yyVqpH9Jn8AO08LflyumnNe6G5INFMKVjbVbxTmmaURENCTx2C5FV3Q+1gJnG6iQ3mEx2q
9NyGhzoJjS5axk6srXCE0u5oXBvDlF9YrhkBE8KkAtR5eoVEVQgifY99U4udW6bjqrGooFiHrRJM
kyEp92nEcaVQfH+eQ1SZydJPjHOrLepOokHXYHunZJ0fbrTVaeZbabTZaP8oQeMoCc8xZpEPP/TC
p8p4cekk4wS2wNuVqEVaojWqZMo9GzzLBMChi+fJGeigFHZr3WTW76VkV8oe9ziXniEuDgiUODmH
QC8Z8jHalUW+UggVCatl6dR87p1BMs1jzV/rabzHRkhkw40Zg5khN+GKhhfyV7E1DWTvlucan1hU
IuxpCDd1a5sAEfgbHnOXSQitbGY3mgzzw2HOw+C5uAyZrhPl7IajrfTVa1QCC0w6dTm0zpYgxasB
9Gx8DDDb2NKtFyxNhccFuLATeePEVXaXyY2uTO6gy1IjAMv94dvVAoypVmfOsOsS5yZWMEHKOA2R
RMOzVBLTrIWXXqCB1Zc6oH48jPRiqRMiQ9zBtAl0DLkBgyc12pOEIxrxJ6XgLTSzvd7GFxE6GM9w
xPesJ0kaH3PZqDZyJntT7kQgh3KkXDj27djCcv7l7PA3HHDD+iuE/J93YqoNf8VWe06fFYaGldiF
jxQtrcikUUC0bb42maE+yt5Rj9WA/BrWpajnBF6qYG4mKFrCMuSNALWH5Z6xiaw2/kr1cZ0AMaaZ
bzDiB2PtlvCbwBjgS3R/BbiNEIuGhKxFA5BhLfWxzRnV8uVTF7nU25Fx3gk1ZeKc1HxR3ZTItaZa
ztgtajlV0/w5Q0wkqlQXpbQ3spBPTlX7O9dGuqFmyZ+JalDOOq3K87IK7G2gKYIrH6uZF2gCmpYJ
ocLI4QYoSuwsmISbZyby/j7MzHzJKQi9jDMB3ouqHTaFpXRzP4rE3FISqn4N19CmVZKYwLRypEn0
XLKjE7fpQ/rbxNhFpfNR6lP6H/gR9ewDH4x/rvxamgBv0CcCzDF+YjVftk6HdFcpxsOjnAHfukRT
IpVsunIwqPSwEbQz69OXcJwQI20cYlcRp/oi7OyJRBHyOisFmApu3sUZBzgjtgT5+ylpUv/S4yt+
F0FnYNi1s0PcFFo9z4WmzsKcAFMRIKlgx5BfbD9PvlVy5Ati193CoPnYBSBqQdai1fDsgsbYmBQ/
HhvN4MKgVhS4TCTTzmZBm4hsZ4RFDZKHEM+XyQGI+NzAGB9zpJOtCObkPzIrBlkojR8ufI1pP9eR
+K1J3acU4KHfdU8vy1OqbBTxXvVVRdFwjHuUWGFzDzpaUbyg1+dlpIpNJfGMUc7dk0TtiwTxLcG9
pDvNaEEXND6kud+fOx+wa9yWymHIjCKcpj/XMpCFHRfX0XY5LnXBuOilvmd+NONCWLIe4L0wYNID
FvXf059rZuIJmNmKG/vlq4DWBKatjaWC8Z9kvwFXC79Lt69unmR2K7WpymVoJTa1WAZjjcY041sr
xwYZHEfSmVv/3DtgfZqHTA0iKIxaaIIV8VX/VcWixZfHTDsnfykfaquSvFnX+9qW9j4HV3Yi50tK
GMllDz3E7cio/GsW9aWLtutEMKdswbAhHHdhbCvKQ+5TTm2lIq2xcZlbjoZjXTNRpuUg5/6hIe66
CfGV7HxjPGvousRAcDD9lW30sHqiJOoPcRe0M94xc0eQoMF2Z2K80DPWYt+RsHQbjEZ55Bj3TpkO
MOboi7Z8BB2uKN8BPuG7hU72pwAtYecpEF6LEYnlgxBF+IzDV59SwYM6Ild6w2gBQaUgCDOB93ZI
GfwYqXDAHfn2ojcd1m9Lyg9S6hf71g3tu5Zr1l24hvJDMvvmYpGzOroww2dK2GffKp5FfnzVuNkU
PHTT3JLDV1fCNZgnmvatkfugiDClCTB0+vhcMPJZhFqIQsF2O6xtUwlXtWrbW5lUD+4Ot5wy0XHx
lxHluqChQd5TKrViGKb6J78cYVzqIIaVLSraCgLC22keUlGW1+CyKCCyd1bkaPtEKhwsrFV3k5O8
WSmSLBg/xWiNZlm/EuZPPnoKaBa6osbvau2L98FQi72Nj2WpdpI/8xs6lgjNeugEauh5bwFt5zAs
nKbY6rWeEibEJNYErrNqcILsqzahf0/mJK0NqrkoC1KRuppW3H1SiFRlRfOSRt/rzskT+1yzL31n
tlAuFURxpobUsKYzMKeCkQ77MvOSJPoh94OLUzust0WQOG8mbu83H3vUrJAByiGg0YSCYjwOiud9
L7pXhlERYEvo5Dyg/QJACGjPAW0rZoqEMiL4ZPqOy4rSQ8wdDTUKzWiGFm0CtiCQF8ElswaALmis
yiIrSY5OVY9ujLLFgRy3zHJJMCY+NVFpMlfIj6+bOoV+kaPUY1gOHf9GjA+Lk90iUygYnGd+5Kt3
zW8Q7VF/6aama34S4e868GJlH1mt8fI00r0tw+jSwV9dmSkZ1IBjCP4B8G9thqtX9hqSNy147L4E
3FVZ0bAb1AyrpuPg3FRVTg5DyfXBxgts4ORcVoZno5Yo1laQGJpKikFU01PkvTz4yS3GHQsRRQq6
vUsNFARnJ4X4ZniyDn1fw+WCp/W9a8LyoqhpcTM4YZHHYdKqmuT34Hx3j7gi9Q7B39pUajY8ZQo0
rrh9nbNnRA6QxcTOtzGGf/5MX9F7nXuvCjO8mcZHn8MeyjalSBqk/kTelb4fP9pGbgBGuplMQKtp
skWrBjQ0yGqoTHohecSdBNaIrdoOarKISb2cfVkL8L1TZPAlt5byw8X5nMxIRZsRflYrzhZk4FPM
Ja7EQtfqlXNlyEqrxVoulQF+mNF22WsxJPa+FUV0dCrN/4oVU/SkX8tuWtiGTdIyyC8uMc4ZBXhj
C5ltng2zTeFEuO9Rb3W4q1o9muOSwwnheP5CC7gTFUIvFmrb1EtLcfVNbbXZKbHjnQ1oOMlAznWU
EBpc9VaQV8Cp+i2XAx3/5NOtVWotaqHVs9DQ/QOGjWFdDzV5PMv3OQCp8pKzaPdulR4YJoForGCB
mgJczkdiwkUdWm6RKua+XBIaXbzEUDYqeM/Xik0COkgrnaswrkYagcnYJTFf4A34PyrJDXn0HDGR
UhcsS9G1gAjb8OKRjyG4UdKAimmd4lfZnZdDUy26GFRxj65ydS2i6jbRUMyeTmuQtXSMmWqywEys
JCFB6Bup8mTeYM6NphFHI+xopBingIWFIp+WgfHKv8VT28V9VRMSnw/DgDzSeopLNs3vDM7PSjXP
CCmgbPqtNfcckh5B4lOZCWyDKhZfjjZW30oboh7NXCk6EuydqZydSnjzvFWBIOFB3BgwMJbYP5Vb
Vbi0XZBPX8Emba58qRJfhDlwhnRlyX9gWUBdbTFAy5pWzURctK96wMcS7VW/ebGufcqOwQhPhUlj
cr6fJb6pgkfCS0VBnb2y0NfnEDCTbzsJ7RezNKJrEJTWgntoB33L1BfoCdnGzTiyWIEjr3XFqDiB
hRycOEd+tKX9JerenNH5IMhUVEeDIkFHp6C3F8jBsSbF065IPiUnnWU5lAh1oJ/a5kw2b4tA2RhB
zJapxumLVTEVTDWVZAGJntHrVUHGS2Laf3EmzesyrYgx8o5OvLI2I6IHEe9/aJgXPqjazEK3Cv5N
Y48ydg+hpLtpsv7xP/8H1wJVs8a+AqpsbNmi8uiv1wJRcLTRaUdd8pich4f2yJ/SIz+1r+URdnJC
3uz1X99EdFqVfvmKlq5omiLrwqKlW2DFs36rJGqhwlP/7TvLxrSdjygF0j2lx5BSS1kTODRSHF0H
PeNmhxFVar8VY+Ch053wm7ouIY9YnXSptFlo02EswCAMjsYLF6R1HUCX8/PbYDjSnQsZUpYlULDM
JAVnxNdkdIuhLz9DF2y6ERrPWL5THNLOnX6K0xAFUFe4zRkg4DRIWt/gmEzsiJKP9zXqzzT2ZIBu
Arq1uVDmPSGQgOdjXQjShBiPipvualKJLVON7v/mZfu9dkjRVRnAhGmi59JiYv9WO1QKoYVNnktL
SenyrVNVsO3zCPDvkAfXjIgIbICmoXkw9ZlZqpbyVtqel1ADbLk/bKDAU6FRg1ZJSrCV2BsPNtLw
wwMKBwMhJUJlZzufpCWWDwZKEw0CFBA5KQt3YRhApuqTsj0ouqboc0m2vCvQRmsTmGoPJX0UFDXB
0RhqwJA8weSSbIgrk/r3YdQgw59yZPBTmhyUQgCcNDKFUxXn1ePP1+n/53GBJlNY88vTMg4k/tJN
cvbD0I9/nRL8+Vf+nBDYf7AQCZBGP+cDPycB/5gQ2PYfMvL8P08IVPsPReUPCs1muTOoVPvfEwLr
D5lPjUyjiS6rZFft/04vifXX1cAUlLPxXVFNYpsMRHRjHCD80qblaJ6ctBRZrCKzjmYFoWtH9s/q
UZzTm2r7+zQ1julTPORbcwmjfIN+RAE4ZIvG5GblPLImn7mmWNFhvgF6S3dvIr8Fsrxnq3gJM+8e
d0j+wib0k98J+y6zon8JP4qsSJfZJ4DNqa/SIX+Lb/GTsOlDvWWl+oGuoe1yV0wyrzp6YMXGsE8Y
XGQSwBNVV95SrTx5RkvwNIT3YQZgiZi4UeatSBMN3l9lhNf8gv2He92kwGt+0kzcqCNHjbb3ZYLX
zUheiStqJOCIA/zy9v+N2qP9vqr//qqOv//Lq2qM6RDfpvuC9C8Mt7I+Mfzb0/WuyN0ch8yaQCgt
mCeTCUrL5XkSKouuqMAkWQytBQZab9uvh+RzeMnP8Tm7tvfybsAVtn7kan5xtBBQM/3a/uEfH99/
TNL+5jsX/7Qh/f6t/7Y9sCHHGZyeftX68i4wlF2pt+FS8smP2jZnTV5g2kl1gPYdy++JbtF62Xj9
K1f2pdaoryHdMV1TAM7LQV7JCMAwdXeGzeXYShwYNvFONjD08Yixmk/CyLw20AFLaFhtHh1tfcBC
JdNKZ0j4cmBkzFCxP7rKrNAD2J4cPdrmZBxn+giI9IWRLcvBP0WoyE0FTsfuP7gxp9DTR5SncNZe
oeN/LzuMPA2gbClFkKIS62XIvc9a15N1mIO2Yn9xZgMABCxpdOtqZO8ABtTHkeaeepgKe3xsxM+a
rRZI8drQuqWVhxzzmGpEqCeGH0J8jIOP0KZCCybnh9UFFFywEDuAtGeYjFZhUiUvWsTYw6vJgNRG
+y0VJnf1sTJziChrA215coODyVs7vsUF77X9A1vMurp39/xKs/YZGS759LfKbgh5fcIm21YS741U
BSDgh+xF1yv0EzpLseC5G8Z3wdq3pQOWNTGHfMe9JJIXlcklU585nesvAqv+bJENyGTwHFa6NTqH
2nUKNMSr4le5MOVToFsvXPE40I6C3IDWQfADuQxqM73grrTAKp3NAaFd06NfqhD27/V77Nob8xaW
0R01f1m/prL2RlJS7nfSo3zGz/CpGxN500bSQy8TsXXCflUFpjTr634jD96lNrgnAW7VTMR6Q2Tb
/Boe02OFskADhFLd9VI+ZiCskbGQtHjiGt5xyq6v48vkKsaGAMmbeIjP0CjnooXTeYlv2Adf8qyk
tDcozvQMcEUPd+gqrxE930kMwIGD7Zv0KQXlvbwx+ICiX9obpBwyAH4VzmKj1IiDSufCdZyp2Gq7
9OTVgN65ZlM3vJEeNYtZoBr0yjyaR0xOduIobOGlqIhkKnDaa3U+iA+ndtQZyssrko83x2k57wp5
pexyXIv13RhKjIb+LgRv3a+d6FPGVtptqo/uQ/kAJQHS2kynY7JaCmbta3XJk7PEzxo//afQPwGt
LPOT9Ghv6ROukjGBbQW3FAx6EOq4mNquIUiunnz4J8tQq/d0+mSExDCD5Mly0JJn6IZvSagN03Bb
v+pFv08O2cU/BZeA6FvEwC57k/bO0SIENWO5ozEnq9a8KznOc057eYhl9gmgqZy1aMyb1O1HcBLY
CqXqV36N3XbY5YVM+9pKPbhXSrzv5bW+5seG6ULhLPINptLXPmgzCCs1WAAO6t4YQbx0Fp2/rg7U
QAyckpLC2n4MOrL3EOLH2ddf5XuV6HMt8xysGlzvhbiUlOoiQbZzKauv5FE2xqv1ah+6QGJ7ufrv
bUh9QJfHeBBDHxYdnQkWKKRRG6i5lcFrfsbYiyNiy8GcFixPnwdwyIj4KbOYechCixPi/gGhGI93
nhd3Jx+qXHpK2EOmkjCeJadsRhiAbLMChFhUPwGdXrjq4yA5+Nf4Oty1e3pk4HKw5OzNf895ngez
ZKbdhq9YvR2nP/OMhvSW8FNGe1zQ66HcxtOhGJZZJCgCeHffy6/2msNOCCTGgyA+Gi9ep8y0ErV+
DtxwZ2KZa8q0lulaND8Rcc6BDL8Fc3IRBWABu/Qdhs1a5vFW+xkSJgmTyJt6kvPFDIGhwXKI1L0C
lXwawfQzlWm/cwJnE5xiyJS9bZEagxIbeVo5a+Z5zoB6m4tVpA8f9aW7xRf14Zzts9mb88CkKeq9
HM8C0UfOwWBsnCzuznhaSMZzQ8QBgs6Ql5ADRad3bwp68cyv6o1b2asIJpic2Y/cyswZQDNbhOiG
6aY4lXwd/aHH2lF1qaK+GEd177TuWTMGwltZRKf3m6Zm7tTKvUfH3kSbdI5QqUhf9uSJV/cdt6o8
iS/S0TnHA7G1cpZEdIskjOmezPBvVFokP6iQPygB3MfW/jZO1X18jMa1p9lzBUltMemZK88ikumK
HlszXbykj7IzDwoG5Hw+0MPQPoQCeZMulWji4mqRAXO9uOxI9Yp6hLUbVN9Oov5g9CXKD2Fll/5h
nkGxHUi0TGXnJbkFN+0FyWgscgRPWX13TGfjEljEMI8Pwck7cfGdIFzKMa+Dvo/tJeCn4NbvoZJe
AIWiSy2MAnbTPGrDZwksmF5RCHFnda+9ZJl90V71gzjF1/xaXkFvE//JeVzH/Ui519dolvA5rVb+
1Xkb7vF7cS6PUby3vbNUpiuQZfyZ4pwU8ZHYm8pApRfRmRzV3OIH0D+ld8U+h9lFOfaHpivXRRd8
yA/7jEX71bkUd1JQIKyjGcVAm1LVb0Jet8x9+dmkkGiyPZFnmDwQ2xaWtXUjZ9M8nU9ip1NxlF5a
q5l35a3uMLAk7SL2TtqxIuuQ3fVZ2fOwWHNXArr6Um1jD+Ke27zFyyps9poo+Yeay5uBnUJPdxah
qESun4GAzxo228Ryl2NzfcC5LLvG53xf7rO+u6LTaGToDsqtu6mdWOTOsVCh3j61TUt1KLPz4C0H
7DEtwDOkrjsN99Gx8LRXx15Ih/AcmeTTt7CIqC4bfS7z4Cv5Uj/oi8UiNjPekq/gHcRdlqz8ID8a
ur1MjXVyzI5FngHnLKbONj8kpzGo0iUsR+qI51c4lm8qaumppcU+AhEQX8hqGOffQr+iNjk3KzO2
Mup+w/IYyPZw9EV0iytAXoE4qHCkdxl/vCv7BbvX1pWpngIWKyZ55Z1NDTRHawWPuuEHjlWYpUnh
vYQWNkWV2GeoNjGkEL6PvCd3QkUz3ERjUyAi+HFGg0Tv6Gtfj/OJFK5lI+OE5hcPr5M2tYjlL73P
X7DR0U8sdNrd65qtN14R6LuhItkToBpkJooPI7IwDCG7daROcWdg9hwif1/hG55kNeMbXDrrQS5U
cE4CVd4mpVcM9IoEWja1k6ZcxJ31lUYOtHrbytYEIrRaKWahLl9jlKdx8tYSaYXLCLp5ZrNCYWSM
iQHie5wMFXkdw3fIavu8uwzzEe3KFfABd5KZ7oZYarvyAr1b4Jlatokl71QpgVwSU2TolDgoTWbz
BNX7WZRTZaib9MjGuryI1HJW4GuJI0XDMzHY81bHzTP26TYDQ3ymJORSKZycZDGAReS/FS2Lmzgn
py8N1Z2j7RnKgbtse4s4uC5RrcdhwWpteHsWUFnZ2jBxO9WOUsypiHTkQ6OB8tC1mwwSbUaycN92
8qsOaAi97hAE3VaUJfm5FkxhuBG8NRw2ocUqfvAdWRhRS6zrc+yy1o6e262u9MuA9MvMtUDlFg6U
WjV0SMuoJA7HITbKe3Bw6wRsiV8t5eHLpJx1UlPgUhj9gSB2h4VDWblWSU1HNpx0nxOHryXTLqA7
rpTiMzo1bbmtlzH9Ohvuj1YKlLVdV5uyHK3SLaiQf327U2gf/1VC+3lpZjTFTclQVA1S4G8123aa
tEGCo3g17NVjfJPr2J+FMPM8P3m+VL6qQ9UH5sTx5CKf+mPzwBmnBiv9mN66Nt3TqExyKrokl/hk
GXNHaifgIRbMtpSKaYpiVmI67JvH8LDTVwmTO1ewg3/zn5lfXgzro+aoKek/dLv5Zny0tpVm1W4M
6o40ZcKtPebZ7sCWT1xyZzkWrGJunBlmH/R3N8WPzVZEKHfejZsTljky25N6n5+rq/ceXcu7fvLZ
z2T2te4AA1b9Ee3UKLwpn0otFnRuvJTz2FBIct+CS41DDuxdI6r3fCJPRe1/c8wuULPTx1AXuJL7
Jccb61sFF03TyZrDQH2ysh/eKTzk/vDexDYtgRPl24u7g0g/k+9UjX6kuy7FuOCEL5lOGfTA1Saq
xq1pyUwhnoicZU1fJytP7/Hr28+YLSDiB+ace3bJjTohjH8mWcDhzSWMAnVSaExHAW/QbYHlCFWN
8QSTEyvRCIOjr8Nk2FvNezkcnHOZFAS+HXcV5iNab1vnNIN04711tN6MFiv6gl7k4NBY5MInNS4b
iS7FacwuN76M/b29O+x+lncOicjw36L3/i7evGu5yjbxIpxVV5k/U961Q8BuCu/vAf3kGl3tk3ZQ
X1N23X/9xKp/o0f85YH9TbwMdAjtVIZR10AXKFFouodIC9CiMZEf6sN+DLfIaXfOBJTBm7prZRiK
bnDvLxR/bKr3urp7XOqSY8IF7998Z39txf3zo2TJuiLzC6iw32wxSivhBwo7ZQUp7hY+tTD+qDkI
dAfjLCvMXS7DZ/ut4Wx40c1tbxCkHpJJor2Z5Vx2TgpAZATpeFpxSLA4LOR3PnL/RjHHrft3n/df
vknUwF/lHAkGSMMTCQzOJzEXqV/EXqHKK7Y7Sd81LmTVR5julkQ0IB0fhUeLS/XByePW37KDz9Ai
AOD4KvYtBOgSK5X28AENjR//8rULGurrYKwDvbxwtol8JhhTJQOWtZaP46de+O0+v+XP/iZNmoU4
5zfoLFs5XIlP8ajWs/81N+hv1YWDi36UzhSHNJQc1kG+o9eJ1PxJ1S7hKT5lh3Cbdf2BPKy+jWRz
pF0ZIOXjDDwBBuE1RSx44LFZkixnHMiFduvtGKir8PuIiPgYhrEA528UutTsg0sD4+4kGJcyRjci
qFexUtMapBwYKyy1+iOAYtIQqmMnLaF/YJ6pCySk4JbckgROjPqIL8NNFYyXw60o4ISkh2BLOmq8
W2u5gN2A5KfT04YhRU1oSgeh6jOrDS+Fnt2Lp3JrL1bcBlyqEEwsjxeU3mI2w1pKz8V4z/8v5s5j
uXIkzdKvMi+AMgfgUJtZXK0FNbmBkSGglUPj6ftDVvdURlhOpXUvxmbDJDMjGeS9gOMX53wnODln
/9G7D1G9F6ZaE//5wuaLQYs8zPO15pm49hNhT5hAmSLQ8zFSMBktTDSzgN4ZN+T3+F4+S0YQf3P5
z+udP69/eIa4roXfC6G4w0j3t1BoXZOhrpGhues9YjKuIRsT9oc/4++9qR1yOGE7S2RyIZj5e0jz
sGlvAq9bwAsH9IBymhXBTTFZeYxnPUIIRj/y/mbzYf26+fjnLfrnn/G3ETERHPgUjcDcYWk+sNGM
NqxBX6ev7gud7EcV/Wx0VE3iJZnM7bBX5dPw1kimJnlif0Xz+ES+FbzH1c10Y5iV30aOnPKTf+E8
lA/ylFORUOCy03QYaeQf4qv/qr/UcJhQcqXf4Jvt47XOIKRRaovr8HU8gebVxt2/fyvMv/g1Gbfr
tuUgOOFmnyflf5rZJllv04tXWEh69Qqs4NGvHzrYdgmY275uJgIWMSNPweQvy69u8aOdwIfPETFO
lj2B+EB6Xc89gzF3DzVtRLrV2ndYQwx+jtpJ882VvVZz3/F3BYk1H5K/XUW//Oi/jZuNBjm8KHpz
B6XrKa8MWGLOJgXNHLFqYgAu1z2gl/ruvCYMCLrXuvXWMv9qUII9gn39GL7sdw3D6z0Ul46NeIL0
svIRTDMtd+0beXHrrt2Pd+txeAtnD8A4YL4J2PgaDC6Xnb71r/Glc94skpfJnNbuBJc+qIts+6tx
UodsniKJIXw30/Tzf/C2cQN5tqujMZLeb7VYKvShLrNI3xnS37BQe68fGgWJF/Hx8Nxc1RXCFJMl
1gE0bOzitikj3MTB/ZUNn7kV7tlBX+0SKe0ISCrxzwWIUgM6d9uevOTLKaNjosKf//6nNuYp+u/v
2J9/6t8eyG3v1YWeB3JH4OXWiCXtJNPPuFPvjr3FsvxkkIEBNb0v5n3BLKQ9xcfyUPkbRtbL8t48
K3rP+JlsolvxN3eC8RfPZF5OgTxQ6IbFP3+9E8I+0hRZRAKbPL0U10fxw37HBzlTes2v4kfyQ6c3
RX2Y0amax4yuNX0M7kDna3rZ7J5eS3rbmh5XmlT+uv7pD967U3Bw/fuX8a+WFb/8pL+9jDxLzS61
CrlLu/oHn6xaE43UIDY14z/10fyIrp1kC6rRfz5PhvU3x7f+V2/j/CIJA2mYhfbn11dKLz0865Mt
dlCBT+qpesB0QRte045XTKpLa9+3ah2MMMf775z0f9OJuH9R16E1+tff/1thwtXRNnjk5c6OwZ8m
gbejRI7s9VdzbR7N14qpjJE/DLZi/LcS5+JOhfocPkpacos2ojjPN0fG6HXEGmjyJ9QjLKJd9Vw8
gx5FLrbjDnpsmUwOryTRYpc1TtZX9YMo2sn4rLuziWdgOkTp1rAvPfuJ+buRuIdZraLvct9TU3x3
GZWOu5qxqcn4NH0OGaXW80w1B/Awz1g9hq3pPHXtGb928xx27kT6eTLr3OyLvGSMa33GtmKe3/77
S+gvXkIpxOy5coXheYj/f30L/XDoKyfyzZ16s9xPvQD1iDoBQvo8rfUZ2/rz/LZmkDvd5FmtjJ7p
dlEiaU8TXPFlK5eY/JSzikrmH8pkdnYiJXiqvp1seg0ARXJUS/1ikqMwBEv7cX78qc9uJNgM2p5C
seeCH1s7xdHJtM+uQ1xTSHzlA4LR4J6c8c09mL6xVPq4NzLhLvUxetCT5BFU+7p7Vj+094DYI8a/
I2PgdAlRa2AwnFyjazxPih2i7RgcI5MuGSNDiSKqgVon/LAZMo8Mm/O78Tq+8r48mzesslwIf9N+
/FHF/HraSbgdlueyF+dltn67TTUdq382KROlsrdtc1IPnlpDO7DnAEAQAgWBY88yU15LH/llhtM0
/Fmmy3YePb9U8xjafR4PHVMV9UFCOhBX0l1CoyXYqnwcf2YOgKgRqna5zxUhSZApP4OsXhBECp5Q
GIuwlafBjVapq68Ta/xBy8fUaKh+WuMHHP90rya4L+iQDuGE7zRAFQ0mBibcYsQ2PfuulnZk3jE5
PtrDm7H3d2n6s8qSIwlU+yI6VS7gtK41WFda5wQGcZXHH461sF2Y4xlM7WDojmyp95XXLP+4fv+f
6S3+7M7839sfxeUz+1H/YdL89l+mzX/aNP/Pl/9/eDixxNgU0/93/+YTXX/6vy6f39tfhBn//N/+
U5gh/mFapum4hmfNtQNSiv+ybtr/MHTOAxuBlIsK40/mTd38h/SEJwRqKJtS0aJO/E/zJmoOBx0X
zgHpOJbpCfu/I83Qf63qHOlgE3CRFfEI9gSPmN9OJlWZiAU5u9dRUN6K3rlg1NvBobjNi19paQiM
QfdkzcUhy6AMNWuBmmOBevY5s7AgAmyAFrP902v4F/oAQzfmOvhfN7MjXY5L20LOglRL55f97ZlD
cIqIewKH17Ux4qS25jSFmP5LDfo323XhDtTOnermXtnxuossbiKXVpHIBIB6Gukpbu5/r3B5LkoX
0LCfHKpJH29VkOZb6SFJDpP2IMc427vZdz0W5GnKxjnVJS7HHs74Po/yG8pYBrBa8NR1/juYHv4m
C6Ck1iMpsE1jdj8UX6YJYBNyJbYGv9m6LMJV7Z1hNTGj7sj6nAVWSe1fPBLNB920b5y7+Qn9FZu3
ydvJtM/WMtMQba2wsHvE+9LM4AKIzlhH35VjOlurYo2aJOODKJlBoQIn1c72UAtUXf2Ua+MA8aVm
F2iwqvWwWz44EIfOcaVdvfowYyMz4Ide50XLhGSeRRMOXyXisVVq6+nGQ+BCol69kFnbEMHnj5dE
vSQiLDBLBM5T7U3ka+b9LAHgl7ex4yFWJefJB45gCnXDwIZnxIKGikePPNIDU9vCnanJIcHM+cEt
xEc5ekcrTloi4gD6KQsdfTMhWnDSGkagwsFIKxa34OEUk8Jey3e1Y7x0Kc2emzbsduVTgKGyEnAV
x7CbDlW20nx5cqWbEQ/taOuK+i8S+lZ31SFFlxCbNHi9cBaRmXwIA4dliS5Cs3/oEY8H6coP355X
eVoOXyB0/YOdPHjtd1kb6KTdr8EA+qZaZqRN256bBMx825KaVFB4JSm49bjAL4xu/qbrCfB1L1oQ
FTOgYzlMBShdAfdx4RGqgF1JofVHsaeZy6EMtHMkK0bTjfo+KWd8dp3eW5enBH3tc5HFXIGR/Cgc
f1iJFIYdVthm5UxD/BhUxbscy+LTHNpo6TAQb717yhu6SXuB1cvpXoQTOxf2pnPKZ4QlY4KpjSnA
3cJ2mqePebIwQ6/axnOURxwIgERMQMNC165l7j2Xjh1vGx2gGybJfkFka7WJcqbnuKpv5Psh6S0t
KMp9d2xJbT4iOyfsMTfqrSQJZ9vU6ZfW3vgFgiM0F7IagR20dSvXQ4e+pWJYvB0gkqcGFnAXUwMy
RS4orHzRGjqdGaUHlUt1d5Mw3sh6zFZ9r2tHYgkfKj/ZVZUnWUIaQCt4ag9J/c//xMFab6uO4a3O
QbQP7ew9DisMHeahBe9DcRWSjoNvJ5qGixaw+5xk+MJE21+IwYPubtvleugddaSu6FEd9dFmgEF9
ifra3yJC/kGycXx2WhQdg1kdwD3VSxPD08Jj5cOgWesPju1dlPvTCzt/PVUEhVS5Q9XRnj2F8ctA
pcCr7fATauotSyLsuJP5nIecDtjX1V6kebsKI3vYjFyJC+A5g1/Fj5UJXFvv2MnFYXufuqq+S5WQ
bGvGr64e5uiosx41jwXuLAsOJquo3RAhOGu0GKlTbO8haI8fjr8yO6/eh0FXr8FNYAbImyPOP4+Z
sF1szJHgLa32gYYc7Gzy2NnDRMYJwO02pD/dMGGr6b95ROocHfHqAnY65t431AJYJEbQyxBlRohz
U85YqLtFyfSazj5tkAH5llyOdpmYamNVicRNNr1OEtZtGshrpLiL6gikayDxrUxQwlcC+RxesH45
OPopaqTam8jEsVmaIBmntVQhNNQk9baofAPMpsEFcq4OmX72kLQaTZBZHobeIKpCPJZNr/ZBD13P
wvrvjtdCWPVCFOUEFQh2Ob6f0yjOXVEgAci4RcMO4fvk8CGG9GGEc/pyVj5Xwd1UOpGQxg0lP99J
lMUN3zqwyAdd50+TXoqbxRLvieO4hOUWTOCtwjqHLYv0gEGlmi6FPszUJ9aZpt0mG+Qa44NWJWqp
Gl8t8SxPm+ol7ttuY0fDi9Xg4+9rlA9/PPRqnzBCJj6rnvp27xD/u9Bj6NVEWNRr2i4dSn6xamzO
ncqC29jod02+xJO+H/C78jYaHViB/susw41tiT08JW/p6hWOJlFdYQh9Fjg/MaNH/TboybAYvas5
8bMMDTdoOKGOCl3nTRr2C3FqEB6HdTNZ3doUUEqIr7/VdfnDBsz4bpYAs/Vk4we4XHEWg1NqYS6R
SCoXpNFv7YAi2gqhJSCO9zdZ4zI7sm32pewgcw/FiN8yEeLiZY9tBcahBSa1KB2Je5e0jVMyfyA6
AVAe+S4OdRjD8I7Yqtp1TrYVwoIU86cND8xGmOMRI1R/LruCJ1TaaCszz4Yzcj7CKdoq6DcqqImi
y6Lu1PnFTljkUTrWkwz9b30SmnsrDekMm+pjBBSwHWycwIp7oPcEXkleitM1drXyCDJLHfVwJD/g
jw/zl7ZfVMcN3Bsy3pp2wtSccbSui1JhZFFmfgQzVhzzwi/wR3NvyBBiIpFlsXtwUyeaRzXfqCFq
DLdYreqeNrapeBQBmgLw18XNpfTb9hjZ7vcG6DGOlLHZRMV7Fb+gSz9FOU1C5vWfng5NOSyieCmg
Ex9HLgVCyZ5FSxJw5HZHvikW96TwD0Gg3LVWh0gYcznsu8GCnhMZwykOPskesfdT0TGNcYNy6wdW
f8k6SXrz1J463fvhJ+1z5wzB0bfsABIdnwU2n/3rS4JUpoXRaQR/za/PmDhkK5uRyXST+QnX6GmY
P/D7Taug+ygrMt1HrpeLTwsxu1nIErEreRQhhlHdzHGYjV15aC2Caj2nQ+QF1DYs2dmZZFQNA1ox
0ZDT10BRWHZMNm8D2dB4ynYmWVcPso1fNE/1B01PEH/qG4KQ5GEo8B4kIXZT2wYXUgQFVjsfV4uO
xjOq6z2w5vDMhgVhjNXIFXP0QDP8c0m2wtnP+vNktcnRnsGh0QjrOtfDvavExaNuPSeto58bs4V2
3rBbDABDLNRoNbfaikiWrnhQZ/XaTbm6x7Z4MpB4ZlldnfssZpsngKRZeUjY9fCMKKPcYYqFpoax
jezlzg2IUyD6WoNUMfUk3qp+0wWEZ4/ZvUfzd80s2S2iOUhMqLc6dRqiWGBj1xF/2FbBdzgs2sZj
grQoOUdWFqRCUHXTEro7iybuOqum4rQtnDx2SzqpqLIaNXH/GHfNeJSep8FFTYt1NHgoKPSj21U+
ZfeFhwMyI86nddXIO5j47MzLj0aZKeh6Ut6Hq03xXg+RNDYAJMnNWgBtZ33t+TClapbME1GaA+az
lYcVfcWzlgTvoSMKefJXmJAXbacNlxrqLM46iu3Ymy0/Xu4fWhMfBbaw5eQkwcaWzxzf+84jxsR2
0OmJmmREw1Gg15zvwbzFz3JSVKZqL2cWdJxb6QeXHuVlSfRLXaWIudO1gJpWdH3yOCRqV8waCbOb
3IuV6N+nkNcs5DH80CFcJNf1xUrEvXMr45pq7p6HCM/e0Xppyl6s3EZLIX+ECFREt2IxLbaiTPaq
rnhU9yiRGHQsev41HUIkFqVOskNOkvJl0sE9UPUm2onY0G1GXjkpSTDVqJektcTBjecFZ1vykRjU
ib08qGFW+gLuspujgu4WTPlOqbcih9weDQXMAts79D3yAgnafsflv89kMG7TMJ+T0VzngJwZ4m2F
eGR0V6oYSNooXNAm+jju8jza2y7ufW/qogP2HBSCXDIDVdpzByFy27vUu04I2ycvpPZhwp1mQ2lw
N73URghVOcv0BUUx3vAp+9ZGpOVlxsHkJ31k5GHtEl8PNmlWlx86itYKBPvRLgGZTZ0LlNLwP324
GG4TsB1oWzJlZJiv207fDVXlE6vh6oseQPZ3UV5q6FiwL4HrZkMGmKaZvBvoeJKkNbfYhLYrF4ZF
Ytako8WpDMR51jCxn8iy+Cxq5W+9TKc9dCxClSIY9Y3LRipSh2b0nF1HkU0Wm6PuGQa1wA8OBs3b
okG4vSK8pL/wCUPawrhbsXHB3A9oe/7Kofm8G8D8KpbUt6j6CZmnu3DIB+HUrGK3ht4M2X4JJk2j
ijGiUwjqxMO2drB6Fy0WOvO9Gzh7n2L1UnqyPiuEkF3rrdoiTFdEEiYXUC9LjCMtZxB/2sr7F5lS
7TpuI1hVcM7n2PBog6/cqc2qi/Kf/RSFC4xPIccl+Y0aoPAck57gnpomP1jyCtZ31SgqBkvqi8B7
Q1DL9s3xntkOBmvd1kqOM3ileoZc1ec5tB5c8N3Io5yTqHyoTjhVUYT62XXUzO9YlpptnLY7h1uS
ax2jIeIk3B06IKk2W6uSqjAZnHUtNOMwEQJ4wM7+1JQjuE+NZTLDM22RtC0rTdTeB4Qn/iE56DKe
G2vXv+Y2FEkrHB2UrFH9XJoHI8Hc3hn3MRzJ8kOsbqCjWsmWR6CRVOoojHJ+CNj9kwEK15SfTaF0
ZHXOupgidUctYsER1QnQ48hpYSGFptW/dhMWtTnc4cbh0kN6NB55SttvobZ2M9G/t1SJuzwyR67S
ykDkz/g0E8IAasq+ozS7ZV+UzGAarnY/9w5RqFOnVvs6SpHgOBl264gwUTgqNzSscLh5jwg0JI2l
HOxjScYP9fI5742Vw3gJCROdx5B02RG12hzlQVztTa8T85bV9bQnwpxqFCCqWbKPop7dTJZp39kH
+0ugEaciI4s01iOeCLI8kG9AwjhCyfWYh/bb6J8D33PfB8Omp46IYyxNks31SJd7pVfD0kuMaQXM
rtnpmnvo47S6MUaBC9MP+rrG1Rq3rrNyHLSNlYYguo+mA9LpBTMhZ9+Zdb3VFeKL0aTfigfahCig
3SRPEhQ0hnoCeDlwUPiqdFePtMJePtzh/ajdlBIOoTJSwsHvY0V1ELRZwj40/acrQ7LPPSKXvKrY
JYmTIY9O1AFyyo8KsSDWGCZKnTpZQEAXg7AIL7c6nYd2JW+mlwY73hVzT/uwJVZMXxIw+xJFSNAa
p/3iSTndhEbxXxBeVar0K0u1em+krIrqwf0EM9Ye5liZtkusDdvC8SqKHO80TspdUb43oYP6Hq/1
juQftHYVg+UB3OBq0t1nQwbFnkyn8moBN736AG5XMZFZrELyHTL0huypSKww1zARqkr7AnsIay+P
iYcU9BjErcC6YWlAVU8KW9515snNmTZxqIC2UkLbhkUNlBDcQmCNHeiocBW1jUFRbrWLPunNxRjU
FR58994lUL2UQNVsF3VIvDtdTYKoriay6QKN/oE43PyJkV157GRPFzEDn/P0pUAHPrdO2fGCcbF6
sgtCfcayX2dD6UCBd5KNIpvSlRQEg+4Zt0znd2Cr9x65UbxVot/CHlrysNJKLKSx1p/A3hu7RCIz
CR2BzaCjwwRRaH5aGVaMICQ+gLIGRkL/DJr6q4KXDcW62PSJlSwzs/NXHbOFzRCAS/QKi3zr0B77
hVXae32Y5J75yJczQuImMfDe+8A1cm1ttdAOpEfxHKvRvRQQuJLCbV+nik3rkL2pgiE/SIJv4GXF
ZqBnulWdO64qVw5PpabgshQyeM/b5Fvli/apbOo3SUKrTXH0Zgawg6We1Ii0o6+yIjks7czgAjnE
3aTJ0F0Glm24mgDZdJXCCcOVHJWfrTKGe52QRTJ41TKi2dp5iXdXcenyqnL1trBvM6Lu3KHKj205
cad5vbp0nC33SGi4mkW5IoIn2Bt1kW4GNJBXgBHZLnU+yLACKRs109EPWIQjQFwVsIE20IvJM1PE
bMOT4bOScNwx3ZmV8h88cWG2PZ5blhtO2ahDXlmPrkQTk2mAdqIkXzhm0z+BN3sZ6xKAX9TGZ9sb
cMNUpBBNTr7pNWtYaGP7YxjG8TZl3dmLvD1iEfMyDeUy1fz8FNWjhMc8fRNJMz601lpEizAvtBdm
ZYS32Yw4XVX/0GWqlnlYd3srG6IVhFOHVXeGHiqJv2V23VEGdS8qd5Cpuai5tShG+WWEXAzp6MEi
Np1LE5xjZdcPVRges5aOyHCLahc55ArqGZqAKEIjiKKzvhdFjRoCTUkVRfIQ2fTcr2CGd2MKRhBx
tlpk+CMWur5vrXzjmuUFzCAyXR5y3NJVe0BODI+13InK7q/j/CGf2naTMO6h/Vh7DA1XvlbH+9Ru
ntNGflcQtlYD/7tMXaTHmOt3McAPJiw/NY/nPazicl9a6XGU+nfFzbnqrPowixWNCVtvt/BLhJYR
oWKr1ASAW9qLyuQgVM5T4aGrSRlydgXmzRcNZcaxTYw1dHlod3i8URkZmykDqru2XQW1ZMz3IuYQ
tEPIx2mM6Am+xbbQULVLmlYoLcsi0XlS+qjUGDyaEo3XGL/YMcu6yZCUgsi76zGOmIJSdJPXIcsu
XeLBQQqQ12t9bD8GaaRbZlKf9XC1WO6Rq+B0pDpjBGws1J1eTboG+zgPo385R8kkN89ichsUgAYY
6vaD+6r13uz4Ibq6yBqSxxAs1lap1r2xL4uW+k9b+rb4nDJxNBz5ORZyG1VeQS3hnYUpAJFBguIR
xO9DG7CPE99aOkNZrRtLO/md+5OyZVxAXGcRpNZx3W0LExWDMcctEOiWVC+W/WoxNySPhVl+JEFS
6HGEt07pn1BSUpgz5rGHpLQgFEY7wd/ZqIrIvxTrK1nxxBENImHXGDD3IQXqDAxyfvM585Qjl8zo
krWhBXw/lKdVzjscDA4NZfKJhgVV8zgQAQiBZNdw7T4IvPExrg9ZfiiuneWUTcOK8OC1CfzxmAag
GVWRX3SNmaXLqxRaxUuftpTK+i2z0g5VO4wMJmJ+5mi7dV27J1Ykyy662kQmLKJa5yi4WFosV54H
5073V3Fq7EzR0qUwkl23Dv1AkPPuCSgAqPICPBDOBbbZ2vRbiFkEhxYlljpNB0mYWlej1g/GFO4I
1a5XLrL2RQcnkNDKATw/TzZ0cYCfXHAps/6U5r5cWrEVrDn5zxBY/E1RtCvfhSGQ1cDxiF9zDjx5
Xhiw4HoaMg4fm6ARIqtbl4l3XodI2d0anjZOJpyY2rKZPmx3cNeut+3NL7YUC+ltlT59V3m78fvx
ZxW7O8uITXYbWXr84wNpFmI/UgIx9dDILWKqbHrsFSz0HZay9vyGqy6PwoPXk2pAIA2Da11eqqJ5
S7Lge07xT7msL81Ia5DXdwcpCTNl5vloKp75pv5mj8OGeoJkmax0rnokvkgUm0iXR7JPKup9/iTO
9fZdGXjV0n4Dl8dduY73I1KZsbHNoFzR9zKu8JCd4cFFtUHWNJ7iBoi+Hp+1ActEF3bOGerHp6Iv
Wel6NwfCB9WzmVkIFErSr6yu3JuT+kgljUKi9/USRLNY6BlElADyNu9GvvE6xzh4TQzqHwnesAI6
FeFBaEZw65z/DJkZBZDPfMjS8dxXQXAsa9SLTPGC4x9fNiVumugtjqvmaLu9R2VeljsPZuMaqcW5
gUm5hIzuHQwMIoknD2MvbmlO4tSgqmRd5Lb5JG6enCLSx2GMlrx/nKNR8tMACIiEqsYgaKpz5Q3B
OtD1Yd9H+V30on6ELUvC1ks+6eK7JPJQEk5QTG1/mFjwrgLSb3c6ZMKF6t3pVPjTDgQsKukffWuW
5yFudmHmeUuer9aq1yljIDGNyyF0HPzOwy4SvTzDXF9ompdcCGzro1qBJaEf9Yf5rIpQdY68Mxe3
0gh/aHxtnSfOMiTW5EkIm5CHfibfynPqkI1Lwg4H59Kr5vTuAJtRbO+ES6InPXVxKNuwXLA91E6Z
xTGUJvbJBbN+NSNQfUw7smfmlwSvr/ORzw2bG4Tb6NoxHgwZ1CxKbictNpq9mZj7VJg57zzTK23U
xQq0Nr1syEKC0Lsd7Wjx1EgiuSAgAXaXU/zU2P3Jzm3jvTeat84VCbqNOtraKXqRTsYkValEbAh2
6bdCj0CtRpO38ShMVyoTizQtzJOaBrBkHDT80QfRDtOtDrvvTjRp57eiAShOtiCItnRctorvwLNe
PrkGJV0YVgubhIOl0/ZPSZa9Wbro11OWFogzR30TOS12w5JK3MmzozFg+BI9Z0Iu3WuQQly1kb3z
2sV5tRUc7ItZV6LDgp83gzwqTeKA6GDuXi90NiGk1g8FkNlm0vtbEraPUWwVtNZCMK8Rp0YjhUJa
lnmHcjRusDZpoGOjnS8yzDK6RRFSyrcugnYcRt1jWjvxc6VXjE9zlm7evA+PkYvGfv0VEgLHvKc7
GzrjZIK1/JXmDSP5ee6wKsWEcXA0SeXE/7QMsStDz5IQGovMuMYy/iSzT15bGLkXha66rzQC5X33
ajSGc8ZyI0oSX4JCu7VJ0u57j3h7CbJ5ERCpsezL0d2jF1jKoH9wJzVu9DDVmKEH5p6R8iat+mzv
IIlhytd39yR1CS7EJmUNg/cc4YodwiFlk9QUm9oyuzNQ/TOCbgY2OU8eb75NGFwMy7aJOyxMoTyW
bszWqRZPhIpRw2RrjXTno1+btYeDV2mbNG55zhLQcG3qD44g3FKlgQW4s+Veywhrz1JnCw0wP4jc
EOcqbQogkIJot8nTj5lmlXtt/oGZuJKea9Ivhym2QFF1/bKh265xnE4ikLyfdUIUmntLRaovyrFx
z0MIZaxUdbljI6cdXKHwloX1q9Hoxg8GntSOcC69UqCrzTKSNMZWrpRpIP9PvO91AaNicspg5ZR+
dQ1KXKNyGoE4j/3Frib3hDx7OcikeyUx3VyLkdFuIEomnRYCrJQYMEm2yMGv0veOdGw4A2oL2o10
gYE9EhrHYIbsB68sU6h9TBi7RhRBm/IXsZHUD7XHIGRNtGpMbC1BuJOWAsKlKqyibjwpQ44EqCm1
U4FzDkVoHbKusg50P9ticvxDSSLeqp4MfzmNnyzVGQeaBdBZc3aiinHZpGO0YK9H1dnHj1IRM55Z
XGIj9j5KWhNltIKsPelrPcJ9U4gof2f7PoCl67qrX5N8ziT+2Uus7MF1w63eRe8U/uWWzHCCzUSc
r5u8OzuBSB5GeY6ZCk/6NWndF1+vWjgJTAfCyYh3iSBjomEVZcL7XpWJ6o+tP1BFhv5xYO1degYB
7t2QX62CZUbfOvB7DflcxsU284R2otLmZaqHo+mxHshYJKRdr45WGgRvbQYppCzN5zjIzUs7sYhM
Kyd4w8pzslqbwVaWYj5sYs5j6ejHQsaboJliNmvl3uumYT2V1PdVTwTd5FTWMdA9AMExh9SI0C8b
k2rTw+pey7TN99juw6VepzfUgeo1TV9VPh3iOu4eDKq8hPLvkPiBCSiUp4HyGWdZDguSOE2ztR95
xS6coDljQUxvpclQ09Nags7r7BJDp0YJa6D18IOL2ZQvDMPKuxRkK430g4eM/AWlmdTmzI8eCuJF
lkbQyK0MAmsDk+ih57faZQLvfJaQjDUvREG+AEnQekoi5lNPvmwCVnLOlYc2YT9dVr86WnSd1mne
Y9QOxm+tUbZPRIx5bhU9V1OTEkIYMTnrCchBGywC/DJFnK67atKOoUBSz/pmMYYCt0y5cwLZ3bo8
2RgWXkrlBmoTUbZZBkmotekQrzoxocsldauaW+hi43S6tRUiDVa9Ejw+S1esA6yDoTpmTBDdaYDu
7knWkSHECgmAd6gz/eCxjFvAmCYX25k2Uau/GgPmWN/XihUMRi4fUA0LmMQxGOs5gcYqCjZrj+Ce
xkMcPsF6ytaJzSPFR1Wyk0yeFnYstDO/P8TDxMe4Zvb+2XgNgC+dgFlcgHUTGDcAb6/NgsZVBBgb
64SAx8x8GMtY7FMTlWDBhbPMXfs9nlB6jWZfLaG8sn+14VJ2JU5OE/T7RIX3QGKoXsfk1lluAN+1
wMENj4sUsE2eCLXv0SgRnJtiMtaN/aBXC3QF8mIz99877JBg3mJbJwN9j6mYHLzCJk1bcwhoY5t7
BiVvNe4KmPO4NO0iuig1jX+jwTVmydgvkjLLQHnLasdEiAeXDGHfn60XkAmaNo1kszb89MOkwEhN
Dd1BkZ+8wbyg93qs9PKtx+uYQ5EfQ3mfRu2zTAmNFxzpp44uQnjdg96yYaEogkQffrmT3EkyL2fF
B/nS9Mt59pPWDmWHqv5GiP6rYt6RTEo8WwjsB5Qe6IlnnfifvSN+bZAYqzVr7sybxpbQ9+3mECWK
9m98ifX4Plh18jdaPF2fdbO/v26eMevwBH+v5f0mxRtBEAKDxLGV1/6LBBNMHQx23SjM/2DvvJrb
RtY0/Fdc52LvwEIOtXWmahUoUjnb1g2KCkbOGb9+H5CUTMqyxzOY2sOLZc2Fx5IbQLPR/YU31Hj2
6MWR1lRfBbcAkexSAAxkSg+JKTt3AjC1iNKDXp/lnnxZlWX8BVvvW8rtexCk9WkrAASohbOocdAe
CPpLmJLmQeQ35WF90si1Tvsf5E5FVgKezgH/AfaGJF+iVxJjvySTF4Jk8Guhm9IuDAtUDhrPUA5q
E4Qf0kfCPhXWJ3x2nb3MM8/sDFSTr84aBw6/14AG42x3E0Tv68sCcCHSiSBijlsxRpVViW+Qej83
YnjiCsosJBthdCQKiJdH0cySjFvkqb8VjfOsttq5j1opSjoL3U8uvVy7DOz6StOSO7mWX1RBv0gL
/bZw+nsNIfvOiuZ+xjUyS7jtO/tEdJxZiUYCRnD+ma0oR6kjztzWvkzbmLqof+dcNXED0C6/caP4
Ug9BeTXBQ0c/yfL1KW3NK6MSFDRyxWmKXvkgC5xhe2FWB2agyzPLU6qpqyJ43bU4QXiV131BKB4A
EdYWmK3FRwpwqkOgNENNwezRNRSEQ1hj5kkcHCLqaa5W8v/jif/cEwZrH9DAG3jYH4Tebl/CRews
YjhKL0u7mkHDUdKl13+5hhVLEwVcE0oGOuPJogJw980RRlY0UwTTi/LslieMZE0Qol0xEOCUq4ON
zBpWLGkTE4VIy0KcB6SbBsvk1RvncrUbAMn+qcKXYQ676eauoZObSDrychJsKYVrbm9WHubsheI3
DlAsTfliAm87qvysoPWAUQAKTIV2Wbu6MqvSBJKD7/cCAWshNgcJEkgXhJ8WoYYvyFM1KeNTp0zK
2zTtBXQ8MWQ5iNTakA4GrEg5LfDLgetJhjzw/DMHu6UkTxD2xrDQ3qMkap4YbW/OQTogWkVHCucS
FdTCeSaoWF8jGY28KAIBDU53eYViUxA4j14aQMjAMYGCrOKBwty3LYW0RsCaEi+3LhKv8Qhs6UzU
Soj5ae+K6XFHO/W5NSmlkBq2MW29Qk/uVFtDR0QPs+LG74R07mW6e45fa1fxOqbi5zgLPWLuoEVt
zbADkSILqXCDiQIqQHoGvkONbzEBQQLAKyPYvzHRx54JyQRn08hC5wBHOXTt7RJLE1zlfZk0nD7t
M+1T5VQReokaQVNaVPrAkHwuCZWbfUj+7Y3MH4cmr4kGXltJPdTsBNzvngVcSQV8kATHagBias/q
SmuWksQtLXKCeRxp9nVlNdkVCXZ72PhgWRDF6OPTqFfNKwc0xjfXUrJnCY32s9aga4kFWg8Yx2jl
aVXFBD6i3h5Yfa7PDNIu9PgSAB5B6k3VpupmHIPxcYbLNSC/Lr/AnRkDjcAnirMCEakqHwXninqs
qib2XBaQl4n6QHzIELM9dlXHvkyAGZx1vo1+sJnSxsNABB8thA9muZT3czwirX0tbZsDLzMNSnRV
O5etPL1LCfqnwO4T3BqdwNrXU4t43AK/MaCt76W8o+RBOom2RQt3sSNZtujjVWkFkZ/8ft9KVY8q
l9DGn5ve8i4oyqb0+OU8mwKpxJE907Jj2S2se0m0ioVKxQsusCIpuPJFOrhcvaybQ/xn+7NCyATI
hAJIAnB6M6ks60t8HXJUEZQ43wfW780jS0kFKHK6eh/7pnquRSbyyB2nLIFCdIL1ACvcaLxvYh2i
9ewoCQbHRkw3J4ycfL+qTOvWiKmI+rjyggVGePjMEOOIuLmhyYKT6JWaBSgfaQpyBn2Za4u0hSxz
0JWOd92aJlV8CajckagixwZWyj+vdEk6xnNOOxdBE3yWszCdd2ooRZTxNWFWtGp6WNQlXjh2qtW3
RFLyXRUZzQzsfofBQqx/Ds2sRLPdNsvHUGzBzvVu6VQo1eNUvqcp5MfYa7gLRbXA8TBDnb5nUy67
yOMCB7vazYFT+ZEywL387CgLMGWFOR6RUNouZKogvnCRO72tkTM5tnNNvuGdqWfQlBKi0krRoGd6
Kk18cMAe6wBMOT3KAu6Y7kACyASakKRv5ZlVp9p5YmoVGoS2It9bQgrsKOhwWB2Mxk1FR0PPp6oR
I/lGqV4KoLcZeBYBD0ylWRUDpUYJSUTSP6C+CP0PylAuSNItQE/8aqOM+AepXOHeCMroyqSof90z
8eySJZB9+Npd+03xkd3c87WKzqwGt2EaUF8uIB20WreHCxCse5O3eE66EaCG02RUrq0Gr5sWCQb/
IFXYeFyrBDCD2ttV3XuArsxO0I9FyiPHWawa31q7RHPTI+IDxZilhzQLgODnZX1i2YICalBqO0pf
mdTSuMPC6QTzCxwrE61q8BixzHkI9JkOfWEAFYhhNvROxOuYuxnkvCKvjmwpjE+zztbBh+AFFh0l
eiselpiyfOmayPlW62J8LfSFeNDoGLxT6QXxJys1rpiNBwk6RR8tVPBsPKn9oVcvt2b0LUfj6CHJ
tBinER/3XqXSYLwVZgkgONcoi4NIPcgo8heILw5qYHpuuXgcKDoNozAOju2+T08oryKsSFZ0U1Pv
0/fUsM5R7jBIEA5jcs5kL6ma6BvVT9pSLmvoXq1T+cwMuuwxMVTlDoqC1gA/lUVac751xVGuGLPQ
bdKvTSkY6LKVNYoEnqHqGB5Af30BGlp7h8gYJLiXIBxy4pDPgE4BHowtiZMCgOQYD6q9RI+QpzPa
LsLGo1JNHCA1+znhta0P06SWrwtQkfp+jii5vw8gO/XxUa+dz9h+OCd6UEG0RqbpTpQGoYkkILpG
B6glJM84Cuy+mDc+4oA0ljISXSOkcV9SnN/rOy087AW3WhhmoD3yjhkvnm/aMyEzkwu06gyomXml
4CvQ6nOqfQ1dBToMewUBDceV2egvWeeXD5GruSdmGAN3CEsnnzUxSpsknnkKbyeuwV8hnXmZh11z
xEjeA3Qj3kqIBkcQAP1Hr/QBm6c6LmjAgf1rjzQmBUmrAmuVyabpR5ePDX4892gb3zkKOuqcVSa2
K71LlxH9PSv+3PXFXWs37pRysHGhwkieq3Kn0pdzXbwzvFhTDqLaj7/UpY6qeFyHj0UTFGeaDm7R
6iA/GVVeXKHdga5GjbZ4C1umxYAEznPfUGNHZLBj55sltupC/y67M03LChjXiUEpUk6lHh2rUHsy
OlSHYoAi3V5TwdeoJFqvhdGpt6nrSXPbqvxF5OtfgQkq7KoaOqlxUYTXjVHYV1ElB/fa0PCNPdU9
Rn5c3pOLtjhO69JGG7vT6F5X6GF3dm9fETuYpxHWDac1JtaEB7nHEVwDjkhTF4F5RYyuXE1uUIjF
WRKPXV2nx48Bu/o15iWbAuU0FxTM1GaPRMb7KkAQOwvxOHD2nKq2ZkaMTZej+tV5qUrmV3w0mmkh
APOY+xKlhf1MadS54kjolvZA648tw0bwRkxUmgQCnCQNY7opHmDlaUu7TzmMBSs+Vtqgu0d1Tn1S
yRBvS98prgX67nNFs/tn3LOoF9tIK5w6kcYf6fDmd3oixgBW0yg+s0JdPc4qbNeJEpIvbuxpD1aM
ox5TIEzNxlanCN+nFFk8q5yHoZJfFbhNXjlyiGpBpaNYQh75RdXF4ijyROMwd5zkNETOj9Y362Aq
FnHVDLCX6JgiSntg55mMxUocf5ESM/+C5yE8qiSv5mWeucDdrOi4IFE7TB2VHo3YhPmTYKG3daB6
YTD1axNHddtng0zY0+O+cQ415GHPfB8pIMWRzQvX8+U9GBbdvpQk+Z2YZ9l5FUj1nJmWHmhRC7PS
6Epg4JhP1VkaLnyzzsErSca1W5mY1KixyA4TRdqj4/kArjSoBJWpc9ApflFddans4UwiZtKZbzRI
8hqJ8GDJkndklLrOKznoTKDihjAgbdL4US9N6TKHi4OnkoyUlmN77VESUDSnDt2mJ30dsULMuFLn
aQHkDBBdclOTSNwhM1tdBXKTnclZL+9TXjTOFLnq7wWZvp6eNjB6y9o/K3usDaOg8mag/J2p69Fq
FwoitFpJyjnIn/JrhnDcoq+RGpOwebiwUwHTXj0xOF6KqAfbSBOIuMQ6Av2hYvpL9xLqTHoa96b8
UESKfZdj8jdN0KY6AkGMHbmHMu8p4gIWfsm91sJyl4T2NMM2CpGmgU1mGFJwXCRpcd21iTm1c998
Eq2OEpddcAZ3oW08WPoAzRZEM7hP3VA6TK3OOseTKvyC7153QbldohYhml/12GU314JYuuwsTfum
5XnyGVSMAP/Ib9HBL8WnFoseWA0FW4UVWfnC6WzvCPEl6QqiMRe0o/bUlOyWECrLb8UAI6nQwMSl
hlF14IuleinqGRhikXoZpS78hu7CrI20vaIGPqrpgnwoyCL5RciZew3fEk3oQv4GXMc6djAsoMoT
q+G8AVV40HDu3ue4Q+znItIkdPnUdCqUcAxCzU7rQ5c2wX0tRc6t4cMpdyHxuHsmu8g8ceMm2lMj
ubhEKgOv+07zscdzkm6W+zId/CzK6mvcRuAEJprYn4S27hyVqa1dV/C3Hh3dpxkdKc7Mxywda9DM
PJWdQWcLdMidLmKxUEausC9EIgz2NhYO3FB3bNKb2p83tBlxLrKjOdoK7LN+nX/JA0W8sWQb5025
MaYgFZX7PFc1EGdSdW4mhnjcxiWUDLuhh+i8kCZp0AVS0YE+0sjACjB4x8yyC+JLKtC+s4fPlHZZ
JLAGKfPLwBrqqL7J6Con++i5mV9o1nBWyr7Fy6hUsf+50ly1H6TOsDqD7DdVEpNsMrMF2JVuHVwB
vXUuMVs07orAHHC99ASTCHlnMe3Toybzw0vsxZVTyZQeGstQD6Q6C/FZ7kj//LKg+iN3ObxNu2/O
JN7iA0303QvRULB6duUKhEwT6F97DEz2tULErkfU7XMbfOc0YoeAhZRpBi2zyKxO8L7RwgNSdoCb
RmpEw0plGRpagm4bR1s7S2CZEJiogIDa3q/hZ4S1+SDZmJbQckoN0LNoo3Iy6O1NWgTxoxHp9lTv
K+/rsoDyf1ZvGi60Y9R0Kj6UVGCmrydhKCP9roHxL62P10WnP6tkoQcC2Imi08/J8QfIa8efsDb+
BEp0q5j19o9XtSxDpiwFFV4y1u4FPNm6liVOTENBJkYiwOVotah5r/2NZXHCT+DG6wgc4GMw6Ceu
a1n8CBNJxbIIsVBQxL/gr9SyrG39E+6JghjcNon/iFY0kQtt1t3TXMgowWCJASjrW2Xo50auHaW6
detjHo4tqXQ4+BPt1YJ9Czz5Ku31r2i5HlXWg9ugoigJ0KDc/j6odFhddL+orfqnvQ9voNHAtIcY
59VnbiPeZ7JyFJQOG4925Pd0UjEQDGDgh1DM8n29Mqd6I8CRRl0ZTnbo5zMVVkqgK1d6rp1rOlyL
TL1SbQk7YWinzmPruFOInnCKshuIajd9i1YIRsMone0HA2KifOzDmw4bdD/qhxB7aqjNmZGac5RT
TqVUPYcJdp8qiAGV1J018TDt4IXAnfBz7HNkm/J1CGTIVm8L3ZnljX+BITuYTiCjYOiAYdsNAFkn
vCodY6akhY9BUf1Q5tatSEiE4HtLZKAeKbY+z4SACKt8EkrlIEujUywi/6QDtFRZ2axJLr9IA2ML
hQXFynnXQOmiHFlcUVAPQ8rj1BlwZYhOnSa70LruwsgFUMouQOjeOBQAo6HFvpLR+GlVVH3fgtJQ
axANXdThglN8W0psbXRwCMkI5mTPPhwaT2lKc73Kp+2AD6g7vNxwYr7AAodKqd1f+ll/D/5LOdUk
TZhHOsIExt5Lp5Q5kXyu79cYMk8NyaZTm/SnbZjPKiwG9nXTEeZIcgMVHKCPWhgdHMVNZ+HwLFFh
aJAZU8DNt6G+l9DfnlHWPMla4HrgcsTDqpCfOBTJQNr+qhK9o77wpH3ev89KJp/YRgtxuzqJMzc7
TrLUWSkd/aVt+sx7ypMi+Va+lwfZ3IL/uIWVlES//JWfDjRiM//VXvtWHh924suEnu4t3SP0ZLur
73bzv/VLr3X2jwf6zf1ZG2r7W3vz8p6W9/KrIcIFt1w9v9By0CYGelMInom0BYbPvz6FdOrXPzbo
JehQezQLct/wWTU1NqboZ5Pw6+f78XD6cZxfPcBWz0Q1ZQhqIydCEScSHRbIxPrqSRlweyJkkR6M
MYi0bB/IP9757zzd7/zO1gw8JVUMj/L6xfGSeOugHbTMfmcRvBvh+yKQZdRr0IYxNY7T5ef9s3PS
6ibHLFBGPrSB/iNTsHiOvPjAK8rceyq3pmAVa/zmPLwb5vs8sAYM2VI0xGNXD0oQsLkG9Ilh0h43
NGM1SxwtuzUPsiGrYydB1icaAkZgAdZP+W5HUCZDdCSbkrGao11cDGS0+tgNQTYmyDUp5oDDWH54
8TcWg6VPEBpWOOfXrwyaS7u1GAwLIt/o5SDJk+FlwFKQ1b75/DKtZKJlyoTrCdi155fJJpb3tArd
3g7av3A68i6wG7AGOB9Xnx/mQMZajS786qe7dzpaujl6EpQJ9FR2PeAGy8+7XdGcoHiI/yOm7MvP
zk0CfoWrQ3vEQtAmGEyaROHKR3Ng8mMRiTfV+k9FB+/OtI34aHk0KqMXgUoiDrtS33jdN3cDTgXm
x+BwXC2CVVy6g3Hi6ImQJsSIAzxP/nAlyBMU6NkUxF1cCcOBNTo+IFCW0eyThjLNxhIwFA5EUZU1
Yz0xOxcdUXsaylmodf9OtPzujfoeJeKoqasUnkT94yjRmEiSpgKWWu+HOxcYsImt87i/vyEqHArs
iBqh4NsLv7kYtCE6Ipd6/fHOTYJhiYouj10LpM9sieDUKE2uPtvvhDrBEXWwZgaON3x2Mlgm51l9
PX9/OcjKBEAOkfIgfLqxDqwhStSRP8UmevnZueBgWAeyMjo+IEq2+KLfjr93SZNELmEwOfzK6rNr
wbIEmHT0IrAmmP9yLrDKN9aAQRCtipRoBr3X4bNzewEHA7rdA+Z93MGgTOgjiOBPtr99S+Lv5aHD
sT4Zd28XoE49ditUJLypqXa/PeW7NMGYyGy40tDn2dFVQOdnqCSuQtdReyGlf2Ikc50Vbm+J5Aqa
rlJr1NdHxs7FSfS/5LF7ASB0lQjZBIu4+rrZYbf3BAm+MVruuxcms0jH7gQS2RLsHVlVP0wS2BGh
KFnEYTtbNyCVXa3Lv/8eSOJE5dSnCPVxiKhPqNrLvArrMHrnVgKdb4WGwLChk/bKoHPGrguiZovD
xpRf2ynbB4VByZG0QeWoXL00OxctEd+MLqxKZNAIOMIY2d4YDYJlKCQUrHbufKTyoY6uJ+ur81Fa
l5MHhMHGjmiKHAs6bZjXU2P3vvtVJWn08cj5R1EV+POHzSaCJdkwWATizobK31lao8JFyZgQCuF/
IL17D6yJCE2eCtM6Z1qtvF2qpa1WwtgYgeq6yFwSFX94QFjqRMWKy6Dntvqsdt8dmgeA7AP8ZNwq
kCYmaFqdHHT1lNvbAg14Xoahr7eehNX1dmkSVNpkIycBLJfGWatig/uWH2/ujawE7FFUas+rWdi9
A4JId2xwMDQc6akSaXzvqG1OgjnBC2aIHNYLZefSaIob4tiVQAveVOnc4QqzdTwa2oRAkfSMUsLy
s3tLYOUHNHYzoHVNgPA+NOK7x9UWBMrO7YHwpKTVd/H3MwWqh7zdkiYaPN7mkjcmFvL+lvoaKfyF
L/03dsg3nBZu2uHzEsblvRQfAbl+9guvIKcff76G7ixZ3eBztn5xQN2urr1q0w3//8dWu2GJedv4
4Sv+d3md9T9fP+CPl9661utTvf7lzHvJF/mT2y1/0K1vc7Dq+ve//id+dvPFp8t88fxSuFv4miXQ
7PsN/ftfW7e7sfv/cvy8ihdP7iL86BIrqPPoSxTFItq88xUIYOywsD8W+eawq5by2GFni7x7LwGw
qsOOHtmLfjrT0qrYN/YSx4soqj791yJK//vTyaJwI29rhtZNprFXOVnkMVDLYLE5+0RLQ4lm9Ni8
CoNJ7GqclQDDsuwxduDTRVC4i+fm5SXdGn2VPI8d/Wzx7HYfv6YrtMfYC1w8e9z+5p3Lqxhv7MCX
1XP15L7kebc1+CqKHj947C8etwdexiNjB75e+AuU7xZboMs10m7s2DdeEHhbG9bgEvgPrO3bX3oW
LhHLH5I/3sKXX23kd2W5yD/axNd1krGz8vmlKD/tvaCPEm5+n+tQY+zoZws2czasMt9a4+uq99jR
EThh9HLzvt9ajKPHTrbu+K2FPXZcDv43Fs+595Q88u3OCwRqnovt51gDCkdf71eBwNCMW8E3x17m
zOuTfDscWHf6SJ3GDn4LU7zaXkHrwf+Bt/dg8UwgNpCqzhcOX8ZsUb+E3utNL0+qoWW5BPOMfZDh
CsNX/W50kDLKPzBNZ4t4mKcPBv8HpunsxSGaXHRbbwXfwnDvlCnHzszBS+i+n/Q1gGj00G/v289Z
cyM36X1OrGeP1bMdyS9nZ0AFj32Efddd4DBZ/HCFdRv1H/h+l+fMIhge5PV+1zJZr5SPsQ9xzFHw
0/H/gSX0pzJfI7/k08Uz87M5OR82rX49TR9lkm+U0x/zy1fmykf/bDt5Hn7jKXxZ5H/8LwAAAP//
</cx:binary>
              </cx:geoCache>
            </cx:geography>
          </cx:layoutPr>
        </cx:series>
      </cx:plotAreaRegion>
    </cx:plotArea>
    <cx:legend pos="r" align="min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'Q17'!$A$22:$A$39</cx:f>
        <cx:lvl ptCount="18">
          <cx:pt idx="0">Autos &amp; Vehicles</cx:pt>
          <cx:pt idx="1">Comedy</cx:pt>
          <cx:pt idx="2">Education</cx:pt>
          <cx:pt idx="3">Entertainment</cx:pt>
          <cx:pt idx="4">Film &amp; Animation</cx:pt>
          <cx:pt idx="5">Gaming</cx:pt>
          <cx:pt idx="6">Howto &amp; Style</cx:pt>
          <cx:pt idx="7">Movies</cx:pt>
          <cx:pt idx="8">Music</cx:pt>
          <cx:pt idx="9">News &amp; Politics</cx:pt>
          <cx:pt idx="10">People &amp; Blogs</cx:pt>
          <cx:pt idx="11">Pets &amp; Animals</cx:pt>
          <cx:pt idx="12">Religious</cx:pt>
          <cx:pt idx="13">Science &amp; Technology</cx:pt>
          <cx:pt idx="14">Shows</cx:pt>
          <cx:pt idx="15">Sports</cx:pt>
          <cx:pt idx="16">Travel &amp; Events</cx:pt>
          <cx:pt idx="17"/>
        </cx:lvl>
      </cx:strDim>
      <cx:numDim type="val">
        <cx:f>'Q17'!$B$22:$B$39</cx:f>
        <cx:lvl ptCount="18" formatCode="General">
          <cx:pt idx="0">11331023</cx:pt>
          <cx:pt idx="1">798799040</cx:pt>
          <cx:pt idx="2">73816757</cx:pt>
          <cx:pt idx="3">4337761090</cx:pt>
          <cx:pt idx="4">941674037</cx:pt>
          <cx:pt idx="5">68728039</cx:pt>
          <cx:pt idx="6">395218494</cx:pt>
          <cx:pt idx="7">7724380</cx:pt>
          <cx:pt idx="8">2447689197</cx:pt>
          <cx:pt idx="9">744883343</cx:pt>
          <cx:pt idx="10">554921583</cx:pt>
          <cx:pt idx="11">2490776</cx:pt>
          <cx:pt idx="12">3929208</cx:pt>
          <cx:pt idx="13">199386704</cx:pt>
          <cx:pt idx="14">78556290</cx:pt>
          <cx:pt idx="15">478635632</cx:pt>
          <cx:pt idx="16">771631</cx:pt>
        </cx:lvl>
      </cx:numDim>
    </cx:data>
    <cx:data id="1">
      <cx:strDim type="cat">
        <cx:f>'Q17'!$A$22:$A$39</cx:f>
        <cx:lvl ptCount="18">
          <cx:pt idx="0">Autos &amp; Vehicles</cx:pt>
          <cx:pt idx="1">Comedy</cx:pt>
          <cx:pt idx="2">Education</cx:pt>
          <cx:pt idx="3">Entertainment</cx:pt>
          <cx:pt idx="4">Film &amp; Animation</cx:pt>
          <cx:pt idx="5">Gaming</cx:pt>
          <cx:pt idx="6">Howto &amp; Style</cx:pt>
          <cx:pt idx="7">Movies</cx:pt>
          <cx:pt idx="8">Music</cx:pt>
          <cx:pt idx="9">News &amp; Politics</cx:pt>
          <cx:pt idx="10">People &amp; Blogs</cx:pt>
          <cx:pt idx="11">Pets &amp; Animals</cx:pt>
          <cx:pt idx="12">Religious</cx:pt>
          <cx:pt idx="13">Science &amp; Technology</cx:pt>
          <cx:pt idx="14">Shows</cx:pt>
          <cx:pt idx="15">Sports</cx:pt>
          <cx:pt idx="16">Travel &amp; Events</cx:pt>
          <cx:pt idx="17"/>
        </cx:lvl>
      </cx:strDim>
      <cx:numDim type="val">
        <cx:f>'Q17'!$C$22:$C$39</cx:f>
        <cx:lvl ptCount="18" formatCode="General">
          <cx:pt idx="0">189163</cx:pt>
          <cx:pt idx="1">38804398</cx:pt>
          <cx:pt idx="2">3529171</cx:pt>
          <cx:pt idx="3">83836195</cx:pt>
          <cx:pt idx="4">14308758</cx:pt>
          <cx:pt idx="5">1988458</cx:pt>
          <cx:pt idx="6">4322796</cx:pt>
          <cx:pt idx="7">80026</cx:pt>
          <cx:pt idx="8">54100112</cx:pt>
          <cx:pt idx="9">5762909</cx:pt>
          <cx:pt idx="10">8841134</cx:pt>
          <cx:pt idx="11">186307</cx:pt>
          <cx:pt idx="12">127654</cx:pt>
          <cx:pt idx="13">9566636</cx:pt>
          <cx:pt idx="14">427347</cx:pt>
          <cx:pt idx="15">9389714</cx:pt>
          <cx:pt idx="16">13048</cx:pt>
        </cx:lvl>
      </cx:numDim>
    </cx:data>
  </cx:chartData>
  <cx:chart>
    <cx:title pos="t" align="ctr" overlay="0"/>
    <cx:plotArea>
      <cx:plotAreaRegion>
        <cx:series layoutId="boxWhisker" uniqueId="{60903F50-59B8-4C55-80F4-2AA4C3B11E77}">
          <cx:tx>
            <cx:txData>
              <cx:f>'Q17'!$B$21</cx:f>
              <cx:v>Sum of views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B80B9B19-0EEC-4856-A6E3-95EBDFD23944}">
          <cx:tx>
            <cx:txData>
              <cx:f>'Q17'!$C$21</cx:f>
              <cx:v>Sum of likes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8D1BE-4961-42BF-80EC-4F642BD4F6D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C6AA9-8B5F-4B33-BC06-C4CAB2359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01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6AA9-8B5F-4B33-BC06-C4CAB23593B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50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6AA9-8B5F-4B33-BC06-C4CAB23593B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0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6AA9-8B5F-4B33-BC06-C4CAB23593B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39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6AA9-8B5F-4B33-BC06-C4CAB23593B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0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244951D0-D03F-0C4B-1260-21A75690F3F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431801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0AEEEC8C-2396-41EF-72FF-D7DC4F3B857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412751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35AEB04F-0BCA-A2BF-D217-F7D2B2A369E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474121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EAE622D4-EB23-B6D5-2099-B774AF8EF59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970240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4F392F07-7C3A-73D9-F6F7-B59F84B722C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920176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222F0157-B5DC-64EC-89FA-E20EC4A2C29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00475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2096EE6A-92F6-5D84-76F1-2C3AA308C98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415429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3B52D281-6F4D-6D8E-8406-4958B8B0113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319454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2FDBA47F-456F-11AA-84FC-3780CC0FCDD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500338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05BA8CC0-0E13-7F5D-0619-10A2BDAABED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286765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8BAE0DAA-F59E-A500-970C-03FBF4FC7F3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3696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C7D8-F2D9-24C2-A355-EC0DC10F0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Assessment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9651A-9472-6623-0A1E-92F787381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60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81C27-73A0-18E5-606E-9625254F2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1F67A7-EC22-9299-E73C-AE370E51277D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1CFAA-DB24-A8B7-C4EC-C107772F372A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Q10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35B986-4B74-AC81-77D8-45BBB834CB39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3238E2-C83A-95F9-7291-3E8B55002A14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24714-436E-75AE-D458-74C8F4F8FCE5}"/>
              </a:ext>
            </a:extLst>
          </p:cNvPr>
          <p:cNvSpPr txBox="1"/>
          <p:nvPr/>
        </p:nvSpPr>
        <p:spPr>
          <a:xfrm>
            <a:off x="6580416" y="985942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>
                <a:solidFill>
                  <a:srgbClr val="FF0000"/>
                </a:solidFill>
              </a:rPr>
              <a:t>Views, likes and comments increased significantly after one year.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20D5CB-131C-9BBD-E6D8-9C337E996A40}"/>
              </a:ext>
            </a:extLst>
          </p:cNvPr>
          <p:cNvSpPr txBox="1"/>
          <p:nvPr/>
        </p:nvSpPr>
        <p:spPr>
          <a:xfrm>
            <a:off x="6580416" y="3124198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=F4/F3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484DF5-6C3D-7193-E994-AFBEA031AB4B}"/>
              </a:ext>
            </a:extLst>
          </p:cNvPr>
          <p:cNvSpPr txBox="1"/>
          <p:nvPr/>
        </p:nvSpPr>
        <p:spPr>
          <a:xfrm>
            <a:off x="6580416" y="4182653"/>
            <a:ext cx="4593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pivot table to group into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sum of </a:t>
            </a:r>
            <a:r>
              <a:rPr lang="en-US" dirty="0" err="1"/>
              <a:t>views,comments</a:t>
            </a:r>
            <a:r>
              <a:rPr lang="en-US" dirty="0"/>
              <a:t> and likes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growth by dividing previous year value by current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CC4165-2DFE-FA7E-2C36-22035151D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13235"/>
              </p:ext>
            </p:extLst>
          </p:nvPr>
        </p:nvGraphicFramePr>
        <p:xfrm>
          <a:off x="97972" y="2238275"/>
          <a:ext cx="6389913" cy="2590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638">
                  <a:extLst>
                    <a:ext uri="{9D8B030D-6E8A-4147-A177-3AD203B41FA5}">
                      <a16:colId xmlns:a16="http://schemas.microsoft.com/office/drawing/2014/main" val="4021300375"/>
                    </a:ext>
                  </a:extLst>
                </a:gridCol>
                <a:gridCol w="1091887">
                  <a:extLst>
                    <a:ext uri="{9D8B030D-6E8A-4147-A177-3AD203B41FA5}">
                      <a16:colId xmlns:a16="http://schemas.microsoft.com/office/drawing/2014/main" val="916478352"/>
                    </a:ext>
                  </a:extLst>
                </a:gridCol>
                <a:gridCol w="1110878">
                  <a:extLst>
                    <a:ext uri="{9D8B030D-6E8A-4147-A177-3AD203B41FA5}">
                      <a16:colId xmlns:a16="http://schemas.microsoft.com/office/drawing/2014/main" val="3629602924"/>
                    </a:ext>
                  </a:extLst>
                </a:gridCol>
                <a:gridCol w="664627">
                  <a:extLst>
                    <a:ext uri="{9D8B030D-6E8A-4147-A177-3AD203B41FA5}">
                      <a16:colId xmlns:a16="http://schemas.microsoft.com/office/drawing/2014/main" val="2895887733"/>
                    </a:ext>
                  </a:extLst>
                </a:gridCol>
                <a:gridCol w="892498">
                  <a:extLst>
                    <a:ext uri="{9D8B030D-6E8A-4147-A177-3AD203B41FA5}">
                      <a16:colId xmlns:a16="http://schemas.microsoft.com/office/drawing/2014/main" val="1375510398"/>
                    </a:ext>
                  </a:extLst>
                </a:gridCol>
                <a:gridCol w="892498">
                  <a:extLst>
                    <a:ext uri="{9D8B030D-6E8A-4147-A177-3AD203B41FA5}">
                      <a16:colId xmlns:a16="http://schemas.microsoft.com/office/drawing/2014/main" val="3669262643"/>
                    </a:ext>
                  </a:extLst>
                </a:gridCol>
                <a:gridCol w="1091887">
                  <a:extLst>
                    <a:ext uri="{9D8B030D-6E8A-4147-A177-3AD203B41FA5}">
                      <a16:colId xmlns:a16="http://schemas.microsoft.com/office/drawing/2014/main" val="775601979"/>
                    </a:ext>
                  </a:extLst>
                </a:gridCol>
              </a:tblGrid>
              <a:tr h="9904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views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comment_count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likes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Growth_views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Growth_comments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Growth_likes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731553"/>
                  </a:ext>
                </a:extLst>
              </a:tr>
              <a:tr h="80011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2700407997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6422378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59063929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5661679"/>
                  </a:ext>
                </a:extLst>
              </a:tr>
              <a:tr h="80011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8445909227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17741295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176409897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312.76%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276.24%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298.68%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82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37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859C5-4911-D145-536C-D1F36F879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333086-3091-9769-21E8-305E197754C3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BCEAD-0CDE-48A5-CF45-F26D460F17C1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Q11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3A84B2-0E74-35E9-4429-5CB59ACF9814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FB71F-1D97-2F7E-711F-8DE42739B23A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EB0D48-0EB9-AD6F-CAE7-F85DC5EE968E}"/>
              </a:ext>
            </a:extLst>
          </p:cNvPr>
          <p:cNvSpPr txBox="1"/>
          <p:nvPr/>
        </p:nvSpPr>
        <p:spPr>
          <a:xfrm>
            <a:off x="6580416" y="985942"/>
            <a:ext cx="4593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views has significantly increased after November. </a:t>
            </a:r>
            <a:r>
              <a:rPr lang="en-US" dirty="0">
                <a:solidFill>
                  <a:srgbClr val="FF0000"/>
                </a:solidFill>
              </a:rPr>
              <a:t>December has achieved the highest retention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views has significantly decreased after May. </a:t>
            </a:r>
            <a:r>
              <a:rPr lang="en-US" dirty="0">
                <a:solidFill>
                  <a:srgbClr val="FF0000"/>
                </a:solidFill>
              </a:rPr>
              <a:t>June has achieved the lowest retention rate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19D05-DC9B-C4D1-FADF-F71253020840}"/>
              </a:ext>
            </a:extLst>
          </p:cNvPr>
          <p:cNvSpPr txBox="1"/>
          <p:nvPr/>
        </p:nvSpPr>
        <p:spPr>
          <a:xfrm>
            <a:off x="6580416" y="3124198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pivot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=B15/B14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1C75D3-45D5-46DB-E2C2-DB033A50230E}"/>
              </a:ext>
            </a:extLst>
          </p:cNvPr>
          <p:cNvSpPr txBox="1"/>
          <p:nvPr/>
        </p:nvSpPr>
        <p:spPr>
          <a:xfrm>
            <a:off x="6580416" y="4182653"/>
            <a:ext cx="459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pivot table to group into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Sum of views column is added.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Retention rate is calculated by dividing the previous month values by the current month.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032ADC-CD95-7C6D-F7EE-C02D2F80C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40100"/>
              </p:ext>
            </p:extLst>
          </p:nvPr>
        </p:nvGraphicFramePr>
        <p:xfrm>
          <a:off x="326571" y="1099457"/>
          <a:ext cx="5932715" cy="4713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8911">
                  <a:extLst>
                    <a:ext uri="{9D8B030D-6E8A-4147-A177-3AD203B41FA5}">
                      <a16:colId xmlns:a16="http://schemas.microsoft.com/office/drawing/2014/main" val="2006560690"/>
                    </a:ext>
                  </a:extLst>
                </a:gridCol>
                <a:gridCol w="1862930">
                  <a:extLst>
                    <a:ext uri="{9D8B030D-6E8A-4147-A177-3AD203B41FA5}">
                      <a16:colId xmlns:a16="http://schemas.microsoft.com/office/drawing/2014/main" val="994914945"/>
                    </a:ext>
                  </a:extLst>
                </a:gridCol>
                <a:gridCol w="2120874">
                  <a:extLst>
                    <a:ext uri="{9D8B030D-6E8A-4147-A177-3AD203B41FA5}">
                      <a16:colId xmlns:a16="http://schemas.microsoft.com/office/drawing/2014/main" val="1376848470"/>
                    </a:ext>
                  </a:extLst>
                </a:gridCol>
              </a:tblGrid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Months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views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Retention_rate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9139662"/>
                  </a:ext>
                </a:extLst>
              </a:tr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1477413068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733766"/>
                  </a:ext>
                </a:extLst>
              </a:tr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1540024062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3220809"/>
                  </a:ext>
                </a:extLst>
              </a:tr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1712342604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7496467"/>
                  </a:ext>
                </a:extLst>
              </a:tr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1376758448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92173140"/>
                  </a:ext>
                </a:extLst>
              </a:tr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1577221605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8158384"/>
                  </a:ext>
                </a:extLst>
              </a:tr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762207615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1301235"/>
                  </a:ext>
                </a:extLst>
              </a:tr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999488217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5025559"/>
                  </a:ext>
                </a:extLst>
              </a:tr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1700861605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170%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8684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29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E8FF3-2DA5-02A3-AB62-E45A5EA55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C62826-797D-A158-7F1D-5712AD0C6263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D0137-9EB2-49E4-5A5E-360C3200D597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Q12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9BA24-247E-9957-C862-B2B4FCD1163E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AECBE-78DC-843B-3877-2EC8E307C836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F60AE-1B5E-C267-2D12-B1EDDAE25109}"/>
              </a:ext>
            </a:extLst>
          </p:cNvPr>
          <p:cNvSpPr txBox="1"/>
          <p:nvPr/>
        </p:nvSpPr>
        <p:spPr>
          <a:xfrm>
            <a:off x="6580416" y="985942"/>
            <a:ext cx="4593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 </a:t>
            </a:r>
            <a:r>
              <a:rPr lang="en-US" sz="3000" b="1" dirty="0"/>
              <a:t>Rates are not provided</a:t>
            </a:r>
            <a:endParaRPr lang="en-IN" sz="3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4D671-A046-C9FD-2378-BAF5D15AA5BA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98CA5-3E01-4DE4-9F3B-4A89A213719F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D03B277-3D68-B267-DE14-85ECF55DA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466893"/>
              </p:ext>
            </p:extLst>
          </p:nvPr>
        </p:nvGraphicFramePr>
        <p:xfrm>
          <a:off x="620485" y="979714"/>
          <a:ext cx="5187041" cy="3849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269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E58D9-C1EF-AD5A-0FC3-47EA091BE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FD3BE34-5B51-A451-85FB-823AC504325A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48DE7-9EC8-11D5-C6F1-AB9D702D21EF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Q13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7F756-07F2-A424-27E0-687CA6B34486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E27F37-B027-AFF6-8B72-5EFD9C2D5A51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16C008-1A23-BE89-AAA5-EA27F900AF93}"/>
              </a:ext>
            </a:extLst>
          </p:cNvPr>
          <p:cNvSpPr txBox="1"/>
          <p:nvPr/>
        </p:nvSpPr>
        <p:spPr>
          <a:xfrm>
            <a:off x="6580416" y="985942"/>
            <a:ext cx="459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>
                <a:solidFill>
                  <a:srgbClr val="FF0000"/>
                </a:solidFill>
              </a:rPr>
              <a:t>Entertainment videos has the highest comment count and leads by a large margin. Travel and events has the lowest comment counts. </a:t>
            </a:r>
            <a:r>
              <a:rPr lang="en-US" dirty="0"/>
              <a:t>People are more interested in entertainment and music rather than religions and travel.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ABFEC-E35B-290B-B330-18BD151F6738}"/>
              </a:ext>
            </a:extLst>
          </p:cNvPr>
          <p:cNvSpPr txBox="1"/>
          <p:nvPr/>
        </p:nvSpPr>
        <p:spPr>
          <a:xfrm>
            <a:off x="6580416" y="3124198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</a:p>
          <a:p>
            <a:r>
              <a:rPr lang="en-US" dirty="0"/>
              <a:t>Used pivot table.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61FE11-56BC-8305-C1A7-1CD74383C488}"/>
              </a:ext>
            </a:extLst>
          </p:cNvPr>
          <p:cNvSpPr txBox="1"/>
          <p:nvPr/>
        </p:nvSpPr>
        <p:spPr>
          <a:xfrm>
            <a:off x="6580416" y="4182653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r>
              <a:rPr lang="en-US" dirty="0"/>
              <a:t>Used pivot table to calculate sum of comments according to the Category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513D69-426E-2A27-F1A0-47E00058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57152"/>
              </p:ext>
            </p:extLst>
          </p:nvPr>
        </p:nvGraphicFramePr>
        <p:xfrm>
          <a:off x="424541" y="979714"/>
          <a:ext cx="5334001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0118">
                  <a:extLst>
                    <a:ext uri="{9D8B030D-6E8A-4147-A177-3AD203B41FA5}">
                      <a16:colId xmlns:a16="http://schemas.microsoft.com/office/drawing/2014/main" val="1771699726"/>
                    </a:ext>
                  </a:extLst>
                </a:gridCol>
                <a:gridCol w="2823883">
                  <a:extLst>
                    <a:ext uri="{9D8B030D-6E8A-4147-A177-3AD203B41FA5}">
                      <a16:colId xmlns:a16="http://schemas.microsoft.com/office/drawing/2014/main" val="75473354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Category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comment_count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234888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8969633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813183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Music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3450605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891392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Science &amp; Technology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3381982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001908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3117473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310312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Film &amp; Animation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1196090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410084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News &amp; Politics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1056430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262234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People &amp; Blogs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1032463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175284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Sports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786327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302876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Education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455965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1981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Howto &amp; Style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411823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755785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Gaming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178580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374327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64106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997822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Autos &amp; Vehicles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26945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295509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Pets &amp; Animals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21384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77346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Religious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708758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Movies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68998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Travel &amp; Events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2236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6359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59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46C73-0942-36D0-2191-DCE1EAD61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3AD2AFC-AD12-FE12-66ED-D2652388AF4D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CC3264-1AAE-A2BA-E9EB-29AC6D388ACB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Q14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198BF-2368-9935-8B3A-F67C93E3D3BC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9C009E-2777-EB80-3FCC-CF52BFAD37C6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976E7-B0EA-7CC7-5344-7DF5BF1173AC}"/>
              </a:ext>
            </a:extLst>
          </p:cNvPr>
          <p:cNvSpPr txBox="1"/>
          <p:nvPr/>
        </p:nvSpPr>
        <p:spPr>
          <a:xfrm>
            <a:off x="6580416" y="985942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IN" dirty="0">
                <a:solidFill>
                  <a:srgbClr val="FF0000"/>
                </a:solidFill>
              </a:rPr>
              <a:t>Every engagement metric of Entertainment, Music and Films are high whereas the Travel and events category is low in all the aspects.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8C426F-591D-9C47-E69D-283E7D69B2ED}"/>
              </a:ext>
            </a:extLst>
          </p:cNvPr>
          <p:cNvSpPr txBox="1"/>
          <p:nvPr/>
        </p:nvSpPr>
        <p:spPr>
          <a:xfrm>
            <a:off x="6580416" y="3124198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</a:p>
          <a:p>
            <a:r>
              <a:rPr lang="en-US" dirty="0"/>
              <a:t>Used pivot table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A03200-EE50-3B82-9620-DE361D327E3B}"/>
              </a:ext>
            </a:extLst>
          </p:cNvPr>
          <p:cNvSpPr txBox="1"/>
          <p:nvPr/>
        </p:nvSpPr>
        <p:spPr>
          <a:xfrm>
            <a:off x="6580416" y="4182653"/>
            <a:ext cx="459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pivot table to create sum of </a:t>
            </a:r>
            <a:r>
              <a:rPr lang="en-US" dirty="0" err="1"/>
              <a:t>views,likes</a:t>
            </a:r>
            <a:r>
              <a:rPr lang="en-US" dirty="0"/>
              <a:t> and comments according to the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Inserted stacked bar chart with respect to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A9400F-914A-B616-BD44-05D002F2E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6406"/>
              </p:ext>
            </p:extLst>
          </p:nvPr>
        </p:nvGraphicFramePr>
        <p:xfrm>
          <a:off x="0" y="9888"/>
          <a:ext cx="5436503" cy="3131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4093">
                  <a:extLst>
                    <a:ext uri="{9D8B030D-6E8A-4147-A177-3AD203B41FA5}">
                      <a16:colId xmlns:a16="http://schemas.microsoft.com/office/drawing/2014/main" val="3897568036"/>
                    </a:ext>
                  </a:extLst>
                </a:gridCol>
                <a:gridCol w="1021309">
                  <a:extLst>
                    <a:ext uri="{9D8B030D-6E8A-4147-A177-3AD203B41FA5}">
                      <a16:colId xmlns:a16="http://schemas.microsoft.com/office/drawing/2014/main" val="2366588215"/>
                    </a:ext>
                  </a:extLst>
                </a:gridCol>
                <a:gridCol w="1838356">
                  <a:extLst>
                    <a:ext uri="{9D8B030D-6E8A-4147-A177-3AD203B41FA5}">
                      <a16:colId xmlns:a16="http://schemas.microsoft.com/office/drawing/2014/main" val="2930844639"/>
                    </a:ext>
                  </a:extLst>
                </a:gridCol>
                <a:gridCol w="942745">
                  <a:extLst>
                    <a:ext uri="{9D8B030D-6E8A-4147-A177-3AD203B41FA5}">
                      <a16:colId xmlns:a16="http://schemas.microsoft.com/office/drawing/2014/main" val="1583359465"/>
                    </a:ext>
                  </a:extLst>
                </a:gridCol>
              </a:tblGrid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views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comment_count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likes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0985141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Autos &amp; Vehicles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11331023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26945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189163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74820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798799040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3117473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38804398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7422555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Education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73816757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455965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3529171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7556422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4337761090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8969633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83836195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1703386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Film &amp; Animation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941674037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1196090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14308758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0038508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Gaming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68728039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178580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1988458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6450487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Howto &amp; Style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395218494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411823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4322796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0581217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Movies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7724380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80026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0594136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Music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2447689197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3450605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54100112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8162022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News &amp; Politics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744883343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1056430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5762909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5221634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People &amp; Blogs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554921583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1032463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8841134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368049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Pets &amp; Animals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2490776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21384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186307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5854401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Religious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3929208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127654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3577740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Science &amp; Technology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199386704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3381982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9566636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1038728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78556290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64106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427347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04986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Sports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478635632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786327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9389714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8771704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Travel &amp; Events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771631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13048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456400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E7F459-1683-E179-94DC-6F7741A94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485815"/>
              </p:ext>
            </p:extLst>
          </p:nvPr>
        </p:nvGraphicFramePr>
        <p:xfrm>
          <a:off x="0" y="3141708"/>
          <a:ext cx="6226629" cy="3131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09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6A7CB-9AEE-E923-0894-7DE18EE73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E8604B1-962F-9891-6E89-E629F4CE718E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E78E1-9E98-3357-40F2-8DF199635995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Q15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19885F-7EBA-D619-E03C-6801A9FC1FCD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78B2C6-996B-7351-983E-DEF00BD8BAA4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402C4-D393-3FA2-5321-2C2387E1F141}"/>
              </a:ext>
            </a:extLst>
          </p:cNvPr>
          <p:cNvSpPr txBox="1"/>
          <p:nvPr/>
        </p:nvSpPr>
        <p:spPr>
          <a:xfrm>
            <a:off x="6580416" y="985942"/>
            <a:ext cx="4593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views and likes are highly correlated</a:t>
            </a:r>
            <a:r>
              <a:rPr lang="en-US" dirty="0"/>
              <a:t>. Likes and comments are low compared to views and likes. This says that </a:t>
            </a:r>
            <a:r>
              <a:rPr lang="en-US" dirty="0">
                <a:solidFill>
                  <a:srgbClr val="FF0000"/>
                </a:solidFill>
              </a:rPr>
              <a:t>views and likes are very dependent on each other.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3C323-2B4F-2F15-DB88-AAAEAFF772E2}"/>
              </a:ext>
            </a:extLst>
          </p:cNvPr>
          <p:cNvSpPr txBox="1"/>
          <p:nvPr/>
        </p:nvSpPr>
        <p:spPr>
          <a:xfrm>
            <a:off x="6580416" y="3124198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</a:p>
          <a:p>
            <a:r>
              <a:rPr lang="pt-BR" dirty="0"/>
              <a:t>=CORREL(Data!H2:H16308,Data!J2:J16308)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E397A-6493-9A7C-C88A-26F88A37981A}"/>
              </a:ext>
            </a:extLst>
          </p:cNvPr>
          <p:cNvSpPr txBox="1"/>
          <p:nvPr/>
        </p:nvSpPr>
        <p:spPr>
          <a:xfrm>
            <a:off x="6580416" y="4182653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r>
              <a:rPr lang="en-US" dirty="0"/>
              <a:t>Used </a:t>
            </a:r>
            <a:r>
              <a:rPr lang="en-US" dirty="0" err="1"/>
              <a:t>correl</a:t>
            </a:r>
            <a:r>
              <a:rPr lang="en-US" dirty="0"/>
              <a:t> function to calculate the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FBEC12-82C1-4C6C-7843-07A38E2C9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65479"/>
              </p:ext>
            </p:extLst>
          </p:nvPr>
        </p:nvGraphicFramePr>
        <p:xfrm>
          <a:off x="1453243" y="2960098"/>
          <a:ext cx="3418115" cy="937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858">
                  <a:extLst>
                    <a:ext uri="{9D8B030D-6E8A-4147-A177-3AD203B41FA5}">
                      <a16:colId xmlns:a16="http://schemas.microsoft.com/office/drawing/2014/main" val="3033586323"/>
                    </a:ext>
                  </a:extLst>
                </a:gridCol>
                <a:gridCol w="1278719">
                  <a:extLst>
                    <a:ext uri="{9D8B030D-6E8A-4147-A177-3AD203B41FA5}">
                      <a16:colId xmlns:a16="http://schemas.microsoft.com/office/drawing/2014/main" val="1612355178"/>
                    </a:ext>
                  </a:extLst>
                </a:gridCol>
                <a:gridCol w="1229538">
                  <a:extLst>
                    <a:ext uri="{9D8B030D-6E8A-4147-A177-3AD203B41FA5}">
                      <a16:colId xmlns:a16="http://schemas.microsoft.com/office/drawing/2014/main" val="1983490269"/>
                    </a:ext>
                  </a:extLst>
                </a:gridCol>
              </a:tblGrid>
              <a:tr h="4689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Views and likes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Views and Comments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Likes and Comments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8505557"/>
                  </a:ext>
                </a:extLst>
              </a:tr>
              <a:tr h="468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0.842435419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0.665026421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0.760620178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107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31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877A0-ED7B-1DEB-0843-4FD0375A5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60390C-809F-A67B-2827-403007DDC77C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4D874-DA28-FA2D-5429-3ED730C1C6C1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Dashboard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5029F4-D62B-F216-7203-040AF5E662E9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1ED4CB-ED36-A143-ACF1-58EC9C6A9DCA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4B761-ED9C-812A-A1AD-7AB744ADA730}"/>
              </a:ext>
            </a:extLst>
          </p:cNvPr>
          <p:cNvSpPr txBox="1"/>
          <p:nvPr/>
        </p:nvSpPr>
        <p:spPr>
          <a:xfrm>
            <a:off x="6580416" y="985942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A6522-EE5E-68E5-2760-62374DBA2C20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7CAA7-B170-F97F-A849-C33E8969AD21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EEE16-ACA6-1166-E1B5-E9B58D23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" t="29369" r="27032" b="14757"/>
          <a:stretch/>
        </p:blipFill>
        <p:spPr>
          <a:xfrm>
            <a:off x="0" y="1996257"/>
            <a:ext cx="6449787" cy="283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9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99A07-E145-5ED8-624A-5B4563A19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AAE3F68-DC4F-3CD7-72D8-6F5BA77B8EAB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FF9FD1-03C5-BC7D-C6CE-9654D4184359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Q16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552D2-DA84-32AB-A2D7-4137092D8D58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D31DA7-B3D0-3E2C-D492-0E3EC64F75DF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D4BDD-BEBB-BD57-97FA-D4263C5EE800}"/>
              </a:ext>
            </a:extLst>
          </p:cNvPr>
          <p:cNvSpPr txBox="1"/>
          <p:nvPr/>
        </p:nvSpPr>
        <p:spPr>
          <a:xfrm>
            <a:off x="6580416" y="985942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F2D76F-27E5-CF37-09A3-72D03077F87B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1A716-798F-7171-434A-F4BEE32E71B1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A3A8ABB5-B917-5981-1BDC-D113F9309D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27101075"/>
                  </p:ext>
                </p:extLst>
              </p:nvPr>
            </p:nvGraphicFramePr>
            <p:xfrm>
              <a:off x="424542" y="107768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A3A8ABB5-B917-5981-1BDC-D113F9309D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542" y="1077685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918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FB9BC-F33E-37A4-95AE-C9256B6FB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37C482-6CC6-251A-5F21-EC9B082E2B53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8D309-28AC-5B40-4AAF-7C58E0AAED91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Q17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12CE20-26BD-7005-FFA6-E9767EAD5E8E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B1EDB0-82A4-A59D-D52A-FAFFB2AD6FD3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918E4-F80F-FDA0-EB95-0F4F16FD8390}"/>
              </a:ext>
            </a:extLst>
          </p:cNvPr>
          <p:cNvSpPr txBox="1"/>
          <p:nvPr/>
        </p:nvSpPr>
        <p:spPr>
          <a:xfrm>
            <a:off x="6580416" y="985942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9C5FA-94B2-EB23-6A13-74C7321BFCB8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8A715A-EB9C-17CB-98DC-A3B23A6356FF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20C611C1-F706-D0E7-1B70-075CB6B19AA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74931996"/>
                  </p:ext>
                </p:extLst>
              </p:nvPr>
            </p:nvGraphicFramePr>
            <p:xfrm>
              <a:off x="631372" y="1213369"/>
              <a:ext cx="5682342" cy="42403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20C611C1-F706-D0E7-1B70-075CB6B19A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372" y="1213369"/>
                <a:ext cx="5682342" cy="42403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74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98D8B-249E-72CC-90F8-DB5A743EC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A99A36-A34C-4097-2DB3-95D76813095F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54903-D83C-83C2-E4F1-CF5D8CFDAA55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Q18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0FA476-35C3-6B1F-68D1-6242A7C2920C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A0F1A5-47E4-07BC-9F55-C1688DD2F065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F6D7C-9F9E-03DA-9558-A8BEF9FC5FF2}"/>
              </a:ext>
            </a:extLst>
          </p:cNvPr>
          <p:cNvSpPr txBox="1"/>
          <p:nvPr/>
        </p:nvSpPr>
        <p:spPr>
          <a:xfrm>
            <a:off x="6580416" y="985942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32B48-850D-E423-B281-6F79C2100BD7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BA23AE-CDA0-3DD3-B22A-A0CB4E04848B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691A998-E7A0-B675-D762-6069E317E0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23001"/>
              </p:ext>
            </p:extLst>
          </p:nvPr>
        </p:nvGraphicFramePr>
        <p:xfrm>
          <a:off x="424542" y="1066799"/>
          <a:ext cx="5562604" cy="4386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351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2337A6-1EC7-640C-B26A-36F44B1560D9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6ED7E-794A-423C-7FA0-A03909AD92C7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08519-743A-988A-0733-C377356D6A75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B4D83-C3D6-F094-B281-2C241D5A0268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930E5-B92B-DFAF-FA2F-668051934090}"/>
              </a:ext>
            </a:extLst>
          </p:cNvPr>
          <p:cNvSpPr txBox="1"/>
          <p:nvPr/>
        </p:nvSpPr>
        <p:spPr>
          <a:xfrm>
            <a:off x="6580416" y="985942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/>
              <a:t>Only comment column had blank values. The state and city column were wrongly labelled as country and state.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AC83-D408-118A-1B0F-CB6A967484E1}"/>
              </a:ext>
            </a:extLst>
          </p:cNvPr>
          <p:cNvSpPr txBox="1"/>
          <p:nvPr/>
        </p:nvSpPr>
        <p:spPr>
          <a:xfrm>
            <a:off x="6580416" y="3124198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 </a:t>
            </a:r>
          </a:p>
          <a:p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60CD9-38C3-3749-E527-485F9EBC4CF6}"/>
              </a:ext>
            </a:extLst>
          </p:cNvPr>
          <p:cNvSpPr txBox="1"/>
          <p:nvPr/>
        </p:nvSpPr>
        <p:spPr>
          <a:xfrm>
            <a:off x="6580416" y="4182653"/>
            <a:ext cx="4593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>
                <a:solidFill>
                  <a:srgbClr val="FF0000"/>
                </a:solidFill>
              </a:rPr>
              <a:t>Find and Replace</a:t>
            </a:r>
            <a:r>
              <a:rPr lang="en-US" dirty="0"/>
              <a:t> option to fill the blanks in comment column as “Comments not available”.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Changed country and state column title as state and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29F4C43E-FF2B-856B-FC9A-A1755608A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4" t="32698" r="8348" b="13430"/>
          <a:stretch/>
        </p:blipFill>
        <p:spPr>
          <a:xfrm>
            <a:off x="185057" y="1600101"/>
            <a:ext cx="6085114" cy="36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91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7E53-659B-9A9E-323B-3C5614DC4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F6EB36-FB7D-C549-973D-CF8E1FC7A960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1A492-A098-E78E-98A8-ECBD616C4D92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Q19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F20AE8-5636-67AC-C86A-A835F3449BEB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6607ED-BDCC-15B2-586E-EB8A4AD35F41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90B2C-B140-273B-257E-E9B279F60D3C}"/>
              </a:ext>
            </a:extLst>
          </p:cNvPr>
          <p:cNvSpPr txBox="1"/>
          <p:nvPr/>
        </p:nvSpPr>
        <p:spPr>
          <a:xfrm>
            <a:off x="6580416" y="985942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3BC56D-5CC3-1D21-B4FA-BD217A9444AE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93E69-E27F-D1BE-0CFF-03C9CAF25A7B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A4530E6-2044-E5C9-DA52-A2DDFE908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957159"/>
              </p:ext>
            </p:extLst>
          </p:nvPr>
        </p:nvGraphicFramePr>
        <p:xfrm>
          <a:off x="587828" y="1170607"/>
          <a:ext cx="5660571" cy="4511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841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DEEB7-738D-4B28-0DC4-823D97DD2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9BCA514-B908-A096-6250-E8D54C38FE3E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F8BB8-0EFF-C2F8-0851-0613CBFC8CE4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Q19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B7F0B5-5E70-7500-715F-9118B6725D11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D58E8F-EEB1-5547-5B41-A092EA894A3E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2413A-06D4-92AC-B78A-C4C3E1E382B0}"/>
              </a:ext>
            </a:extLst>
          </p:cNvPr>
          <p:cNvSpPr txBox="1"/>
          <p:nvPr/>
        </p:nvSpPr>
        <p:spPr>
          <a:xfrm>
            <a:off x="6580416" y="985942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E1EEAB-3209-F5F3-7335-E08B03091B00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AC9249-67D7-CB11-6859-3C9F6D20229A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03B277-3D68-B267-DE14-85ECF55DA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385277"/>
              </p:ext>
            </p:extLst>
          </p:nvPr>
        </p:nvGraphicFramePr>
        <p:xfrm>
          <a:off x="859971" y="1088570"/>
          <a:ext cx="5366657" cy="374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803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786DF-481B-318A-85AC-0D94C8D1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EF1F09-76AA-D7A0-C0FB-FC5308C4F096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FDF3-21FC-F02E-2044-4C8EAADFD8CF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Q2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D22BD-5FE1-B782-80C4-A2A52A4E7003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872EF5-49E1-74D6-7FF3-0BD8FB68B234}"/>
              </a:ext>
            </a:extLst>
          </p:cNvPr>
          <p:cNvSpPr/>
          <p:nvPr/>
        </p:nvSpPr>
        <p:spPr>
          <a:xfrm>
            <a:off x="6580416" y="4182652"/>
            <a:ext cx="5187041" cy="2000433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2D02A6-771E-D919-08B4-AB5065D54FA0}"/>
              </a:ext>
            </a:extLst>
          </p:cNvPr>
          <p:cNvSpPr txBox="1"/>
          <p:nvPr/>
        </p:nvSpPr>
        <p:spPr>
          <a:xfrm>
            <a:off x="6580416" y="985942"/>
            <a:ext cx="4593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/>
              <a:t>Most of the videos </a:t>
            </a:r>
            <a:r>
              <a:rPr lang="en-US" dirty="0">
                <a:solidFill>
                  <a:srgbClr val="FF0000"/>
                </a:solidFill>
              </a:rPr>
              <a:t>usually trend during the first 4 days</a:t>
            </a:r>
            <a:r>
              <a:rPr lang="en-US" dirty="0"/>
              <a:t> of its release. Only few videos trend after the first 4 days. The </a:t>
            </a:r>
            <a:r>
              <a:rPr lang="en-US" dirty="0">
                <a:solidFill>
                  <a:srgbClr val="FF0000"/>
                </a:solidFill>
              </a:rPr>
              <a:t>count decreases significantly after the first 4 days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97E7AF-E594-0864-EB9A-48D3FF1C0767}"/>
              </a:ext>
            </a:extLst>
          </p:cNvPr>
          <p:cNvSpPr txBox="1"/>
          <p:nvPr/>
        </p:nvSpPr>
        <p:spPr>
          <a:xfrm>
            <a:off x="6580416" y="3124198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 </a:t>
            </a:r>
          </a:p>
          <a:p>
            <a:r>
              <a:rPr lang="en-US" dirty="0"/>
              <a:t>Used Pivot table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C6B89-BD70-4024-A564-A541D43A2E83}"/>
              </a:ext>
            </a:extLst>
          </p:cNvPr>
          <p:cNvSpPr txBox="1"/>
          <p:nvPr/>
        </p:nvSpPr>
        <p:spPr>
          <a:xfrm>
            <a:off x="6580416" y="4182653"/>
            <a:ext cx="4593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new column </a:t>
            </a:r>
            <a:r>
              <a:rPr lang="en-US" dirty="0" err="1"/>
              <a:t>Days_to_trend</a:t>
            </a:r>
            <a:r>
              <a:rPr lang="en-US" dirty="0"/>
              <a:t> by taking the difference of publish and trending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pivot table to find the count of videos according to the </a:t>
            </a:r>
            <a:r>
              <a:rPr lang="en-US" dirty="0" err="1"/>
              <a:t>Days_to_trend</a:t>
            </a:r>
            <a:r>
              <a:rPr lang="en-US" dirty="0"/>
              <a:t>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C0FCB0-716D-0205-8886-E3F1864CD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99009"/>
              </p:ext>
            </p:extLst>
          </p:nvPr>
        </p:nvGraphicFramePr>
        <p:xfrm>
          <a:off x="1166813" y="979714"/>
          <a:ext cx="3612016" cy="483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5569">
                  <a:extLst>
                    <a:ext uri="{9D8B030D-6E8A-4147-A177-3AD203B41FA5}">
                      <a16:colId xmlns:a16="http://schemas.microsoft.com/office/drawing/2014/main" val="2970470076"/>
                    </a:ext>
                  </a:extLst>
                </a:gridCol>
                <a:gridCol w="1816447">
                  <a:extLst>
                    <a:ext uri="{9D8B030D-6E8A-4147-A177-3AD203B41FA5}">
                      <a16:colId xmlns:a16="http://schemas.microsoft.com/office/drawing/2014/main" val="3784249917"/>
                    </a:ext>
                  </a:extLst>
                </a:gridCol>
              </a:tblGrid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Days_to_trend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Count of video_id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1040128617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1092079423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5117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811650098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5332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998107018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3103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1468333148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719016394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1310349732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235632916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1214918160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80622911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549838905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845560973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483441530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172176827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858126187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1817671691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4289452045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437307049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2447899115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2519027458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954798465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(blank)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646740406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16307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92032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84956-5612-85CB-05CA-0A1C69977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A499AB-5DC9-222A-DB23-875A0963F8BB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8C9DE-85A5-6BAC-41D4-469426EDBDDB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Q3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DB3A7A-9E62-7F25-C127-39175FCBD4FC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C423F6-0A8C-B6EE-8F41-582C49C9FBBE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8212C3-3CCE-F332-A826-A912EDCEDDC7}"/>
              </a:ext>
            </a:extLst>
          </p:cNvPr>
          <p:cNvSpPr txBox="1"/>
          <p:nvPr/>
        </p:nvSpPr>
        <p:spPr>
          <a:xfrm>
            <a:off x="6580416" y="985942"/>
            <a:ext cx="4593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>
                <a:solidFill>
                  <a:srgbClr val="FF0000"/>
                </a:solidFill>
              </a:rPr>
              <a:t>Entertainment category has highest average views and Engagement rate combined than other categories.</a:t>
            </a:r>
          </a:p>
          <a:p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A99C0A-6F37-264D-449F-A6600B230C34}"/>
              </a:ext>
            </a:extLst>
          </p:cNvPr>
          <p:cNvSpPr txBox="1"/>
          <p:nvPr/>
        </p:nvSpPr>
        <p:spPr>
          <a:xfrm>
            <a:off x="6580416" y="3124198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</a:p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SUMIF(Data!R:R,'Q3'!A2,Data!H:H)+SUMIF(Data!R:R,'Q3'!A2,Data!J:J)</a:t>
            </a:r>
            <a:r>
              <a:rPr lang="pt-BR" dirty="0"/>
              <a:t> 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70959-C5AB-1CA7-3637-A4EC3DC51AA8}"/>
              </a:ext>
            </a:extLst>
          </p:cNvPr>
          <p:cNvSpPr txBox="1"/>
          <p:nvPr/>
        </p:nvSpPr>
        <p:spPr>
          <a:xfrm>
            <a:off x="6580416" y="4182653"/>
            <a:ext cx="459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 column is created using lookups.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 table is created and average is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Sumifs</a:t>
            </a:r>
            <a:r>
              <a:rPr lang="en-US" dirty="0"/>
              <a:t> is used to sum both likes and comment count to form Engagement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76AC63-5021-2B11-9E3F-A982A9158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29105"/>
              </p:ext>
            </p:extLst>
          </p:nvPr>
        </p:nvGraphicFramePr>
        <p:xfrm>
          <a:off x="233135" y="867953"/>
          <a:ext cx="6135007" cy="5241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7426">
                  <a:extLst>
                    <a:ext uri="{9D8B030D-6E8A-4147-A177-3AD203B41FA5}">
                      <a16:colId xmlns:a16="http://schemas.microsoft.com/office/drawing/2014/main" val="612908261"/>
                    </a:ext>
                  </a:extLst>
                </a:gridCol>
                <a:gridCol w="1393547">
                  <a:extLst>
                    <a:ext uri="{9D8B030D-6E8A-4147-A177-3AD203B41FA5}">
                      <a16:colId xmlns:a16="http://schemas.microsoft.com/office/drawing/2014/main" val="1676196160"/>
                    </a:ext>
                  </a:extLst>
                </a:gridCol>
                <a:gridCol w="1444531">
                  <a:extLst>
                    <a:ext uri="{9D8B030D-6E8A-4147-A177-3AD203B41FA5}">
                      <a16:colId xmlns:a16="http://schemas.microsoft.com/office/drawing/2014/main" val="1576252361"/>
                    </a:ext>
                  </a:extLst>
                </a:gridCol>
                <a:gridCol w="1529503">
                  <a:extLst>
                    <a:ext uri="{9D8B030D-6E8A-4147-A177-3AD203B41FA5}">
                      <a16:colId xmlns:a16="http://schemas.microsoft.com/office/drawing/2014/main" val="245122183"/>
                    </a:ext>
                  </a:extLst>
                </a:gridCol>
              </a:tblGrid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Category 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of views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Engagement 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Views+Engagement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7561867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574766.2767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92805828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93380594.28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7390352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Music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2017880.624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57550717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59568597.62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4349889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717054.7935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41921871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42638925.79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7898424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Film &amp; Animation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1800523.971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15504848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17305371.97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9950955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Science &amp; Technology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664622.3467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12948618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13613240.35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6820753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Sports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1379353.406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10176041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11555394.41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8429213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People &amp; Blogs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450423.3628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9873597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10324020.36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3299796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News &amp; Politics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297358.62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6819339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7116697.62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3338916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Gaming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3436401.95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2167038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5603439.95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5658389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Howto &amp; Style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826816.9331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4734619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5561435.933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7768881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Education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92618.26474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3985136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4077754.265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2064762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Movies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3862190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84643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3946833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4118688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Pets &amp; Animals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2490776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207691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2698467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9305659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649225.5372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491453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1140678.537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2782288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Autos &amp; Vehicles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333265.3824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216108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549373.3824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6898530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Travel &amp; Events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192907.75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15284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208191.75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6476910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Religious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56945.04348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134668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191613.0435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7114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37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48695-09C3-D8C7-0889-0999D5F5B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018BA-F921-4A78-CFAA-661D008D1DBE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E59F9-1D5A-F825-6947-BC682AE694B1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Q4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8FADC3-87BC-D63A-83B3-55D7775AFFA0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112034-EBFB-4130-6AA9-294E91CC01F2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AA777C-C81F-82B1-D900-CC86E537B7D2}"/>
              </a:ext>
            </a:extLst>
          </p:cNvPr>
          <p:cNvSpPr txBox="1"/>
          <p:nvPr/>
        </p:nvSpPr>
        <p:spPr>
          <a:xfrm>
            <a:off x="6580416" y="985942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 </a:t>
            </a:r>
          </a:p>
          <a:p>
            <a:r>
              <a:rPr lang="en-US" dirty="0"/>
              <a:t>Category name and ID can be found using </a:t>
            </a:r>
            <a:r>
              <a:rPr lang="en-US" dirty="0" err="1"/>
              <a:t>xlookup</a:t>
            </a:r>
            <a:r>
              <a:rPr lang="en-US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2FD427-1B25-53B7-9E46-E0BEB6BFFCA5}"/>
              </a:ext>
            </a:extLst>
          </p:cNvPr>
          <p:cNvSpPr txBox="1"/>
          <p:nvPr/>
        </p:nvSpPr>
        <p:spPr>
          <a:xfrm>
            <a:off x="6580416" y="3124198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XLOOKUP(F3,Data!D:D,Data!E:E)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XLOOKUP(F4,Category!A:A,Category!B:B)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7D6FE0-0395-F614-EE94-F72AC7335D72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r>
              <a:rPr lang="en-IN" dirty="0"/>
              <a:t>Used </a:t>
            </a:r>
            <a:r>
              <a:rPr lang="en-IN" dirty="0" err="1"/>
              <a:t>Xlookup</a:t>
            </a:r>
            <a:r>
              <a:rPr lang="en-IN" dirty="0"/>
              <a:t> to find the category name and ID</a:t>
            </a:r>
          </a:p>
        </p:txBody>
      </p: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5ED2FFB-04DC-4A53-7ABC-51A578136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" t="29523" r="9822" b="29586"/>
          <a:stretch/>
        </p:blipFill>
        <p:spPr>
          <a:xfrm>
            <a:off x="152400" y="1906743"/>
            <a:ext cx="6193971" cy="280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0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C8346-3A53-D3C1-72C4-36E1F2435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D7B260-A962-9352-00D2-B94531BD2087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29E28-CFCC-5661-DD15-9B1F0C3AE0AE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Q6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D239E0-DB7E-2600-6BF5-B32A2A309B63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787E2C-6EDE-9B44-B2D3-F5D5CB0A04DE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9C0DE-3E7D-8D10-5626-21CF75711882}"/>
              </a:ext>
            </a:extLst>
          </p:cNvPr>
          <p:cNvSpPr txBox="1"/>
          <p:nvPr/>
        </p:nvSpPr>
        <p:spPr>
          <a:xfrm>
            <a:off x="6580416" y="985942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>
                <a:solidFill>
                  <a:srgbClr val="FF0000"/>
                </a:solidFill>
              </a:rPr>
              <a:t>None can comment when Comments are disabled</a:t>
            </a:r>
            <a:r>
              <a:rPr lang="en-US" dirty="0"/>
              <a:t>. The average comments for the videos are 1538.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4AD35-9ABA-E999-2D92-B47A6FCD5162}"/>
              </a:ext>
            </a:extLst>
          </p:cNvPr>
          <p:cNvSpPr txBox="1"/>
          <p:nvPr/>
        </p:nvSpPr>
        <p:spPr>
          <a:xfrm>
            <a:off x="6580416" y="3124198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</a:p>
          <a:p>
            <a:r>
              <a:rPr lang="en-US" dirty="0"/>
              <a:t>Used pivot table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B299F-02FF-A2F7-2300-62554CD4426E}"/>
              </a:ext>
            </a:extLst>
          </p:cNvPr>
          <p:cNvSpPr txBox="1"/>
          <p:nvPr/>
        </p:nvSpPr>
        <p:spPr>
          <a:xfrm>
            <a:off x="6580416" y="4182653"/>
            <a:ext cx="4593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pivot table to get the average comment count with the </a:t>
            </a:r>
            <a:r>
              <a:rPr lang="en-US" dirty="0" err="1"/>
              <a:t>Comment_disabled</a:t>
            </a:r>
            <a:r>
              <a:rPr lang="en-US" dirty="0"/>
              <a:t>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A4CF74-01CC-8AEF-D8A0-05E09D8F8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15205"/>
              </p:ext>
            </p:extLst>
          </p:nvPr>
        </p:nvGraphicFramePr>
        <p:xfrm>
          <a:off x="740229" y="2341876"/>
          <a:ext cx="4332514" cy="12558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5214">
                  <a:extLst>
                    <a:ext uri="{9D8B030D-6E8A-4147-A177-3AD203B41FA5}">
                      <a16:colId xmlns:a16="http://schemas.microsoft.com/office/drawing/2014/main" val="3136590744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608758718"/>
                    </a:ext>
                  </a:extLst>
                </a:gridCol>
              </a:tblGrid>
              <a:tr h="4186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Comment_disabled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of comment_count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0216243"/>
                  </a:ext>
                </a:extLst>
              </a:tr>
              <a:tr h="4186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FALSE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1537.61839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4441097"/>
                  </a:ext>
                </a:extLst>
              </a:tr>
              <a:tr h="4186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TRUE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855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11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52288-1BAD-57DA-0265-80DEBD7BD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1F3409-C38B-950E-1425-0BB4C0FA5D73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B2B37-F291-0142-A9B3-79F239EE48F2}"/>
              </a:ext>
            </a:extLst>
          </p:cNvPr>
          <p:cNvSpPr txBox="1"/>
          <p:nvPr/>
        </p:nvSpPr>
        <p:spPr>
          <a:xfrm>
            <a:off x="5755821" y="154945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Q7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EF787F-C35E-9944-E743-5E5BCCBA6D09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1316B-F1A6-BD3C-6D16-C9C20ABDDCA0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67D9B-3FC8-F8A2-F126-99244526C520}"/>
              </a:ext>
            </a:extLst>
          </p:cNvPr>
          <p:cNvSpPr txBox="1"/>
          <p:nvPr/>
        </p:nvSpPr>
        <p:spPr>
          <a:xfrm>
            <a:off x="6580416" y="985942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/>
              <a:t>Sum of </a:t>
            </a:r>
            <a:r>
              <a:rPr lang="en-US" dirty="0" err="1"/>
              <a:t>views,likes</a:t>
            </a:r>
            <a:r>
              <a:rPr lang="en-US" dirty="0"/>
              <a:t> and comment count can be seen in the dashboard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CE953E-6AB7-7D16-199A-A5551A348FBC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72F2B-7F3A-C16B-1186-F46717FD8E2E}"/>
              </a:ext>
            </a:extLst>
          </p:cNvPr>
          <p:cNvSpPr txBox="1"/>
          <p:nvPr/>
        </p:nvSpPr>
        <p:spPr>
          <a:xfrm>
            <a:off x="6580416" y="4182653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r>
              <a:rPr lang="en-US" dirty="0"/>
              <a:t>Used pivot table to calculate sum of views, likes and comment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223610A-5E44-492E-400B-FC1A6A590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" t="33175" r="21876" b="19842"/>
          <a:stretch/>
        </p:blipFill>
        <p:spPr>
          <a:xfrm>
            <a:off x="217714" y="2206295"/>
            <a:ext cx="6132444" cy="257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9611B-395E-84EF-EEBD-01FF5157C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857F125-F98C-19DD-74A7-CA64FC158BF8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172CC-5282-1705-74D1-08936E1E8F08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Q7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99852C-F668-CA32-3BA4-779DE0C7F874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0E61B-C8DC-8FBC-6AF9-CF23972C6ACB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A437EE-61CB-86AE-3528-D9ABAC42EDB0}"/>
              </a:ext>
            </a:extLst>
          </p:cNvPr>
          <p:cNvSpPr txBox="1"/>
          <p:nvPr/>
        </p:nvSpPr>
        <p:spPr>
          <a:xfrm>
            <a:off x="6580416" y="985942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92877-C4DA-8887-DAC4-143C0C78476E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E115DF-59E9-098E-F798-4F32238F8C60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EC953E-22AA-9022-4E80-734B8078D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46346"/>
              </p:ext>
            </p:extLst>
          </p:nvPr>
        </p:nvGraphicFramePr>
        <p:xfrm>
          <a:off x="424542" y="717459"/>
          <a:ext cx="5671457" cy="5171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095">
                  <a:extLst>
                    <a:ext uri="{9D8B030D-6E8A-4147-A177-3AD203B41FA5}">
                      <a16:colId xmlns:a16="http://schemas.microsoft.com/office/drawing/2014/main" val="3313958696"/>
                    </a:ext>
                  </a:extLst>
                </a:gridCol>
                <a:gridCol w="4400270">
                  <a:extLst>
                    <a:ext uri="{9D8B030D-6E8A-4147-A177-3AD203B41FA5}">
                      <a16:colId xmlns:a16="http://schemas.microsoft.com/office/drawing/2014/main" val="2603708670"/>
                    </a:ext>
                  </a:extLst>
                </a:gridCol>
                <a:gridCol w="373878">
                  <a:extLst>
                    <a:ext uri="{9D8B030D-6E8A-4147-A177-3AD203B41FA5}">
                      <a16:colId xmlns:a16="http://schemas.microsoft.com/office/drawing/2014/main" val="1787542550"/>
                    </a:ext>
                  </a:extLst>
                </a:gridCol>
                <a:gridCol w="345119">
                  <a:extLst>
                    <a:ext uri="{9D8B030D-6E8A-4147-A177-3AD203B41FA5}">
                      <a16:colId xmlns:a16="http://schemas.microsoft.com/office/drawing/2014/main" val="3987298668"/>
                    </a:ext>
                  </a:extLst>
                </a:gridCol>
                <a:gridCol w="276095">
                  <a:extLst>
                    <a:ext uri="{9D8B030D-6E8A-4147-A177-3AD203B41FA5}">
                      <a16:colId xmlns:a16="http://schemas.microsoft.com/office/drawing/2014/main" val="3132381144"/>
                    </a:ext>
                  </a:extLst>
                </a:gridCol>
              </a:tblGrid>
              <a:tr h="80473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Category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title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Sum of views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Sum of likes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Engagement_rate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3322811445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Entertainment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4337761090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83836195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83836961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311443556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Music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2447689197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54100112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54100622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1771398947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Film &amp; Animation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941674037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14308758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14309940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2425184102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Comedy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798799040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38804398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38805356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3577633531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News &amp; Politics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744883343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5762909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5762914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2872087311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People &amp; Blogs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554921583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8841134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8841134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3957574661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Sports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478635632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9389714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9389716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3590139741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Howto &amp; Style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395218494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4322796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4322940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1324311202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Science &amp; Technology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199386704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9566636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9566903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142046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9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69F9A-07B3-70F5-1F8A-EC9684905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7B4B29-6BDF-FA93-3799-337E4EDF08F0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40748-934A-9B35-E528-19E6073E13A4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Q9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07D84-EC41-ECAB-1535-F255B01D49D1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317DB6-9F04-7F87-F5C9-6A8B47B48A9A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9544E-9BB7-1D8E-C309-936DC576D9D6}"/>
              </a:ext>
            </a:extLst>
          </p:cNvPr>
          <p:cNvSpPr txBox="1"/>
          <p:nvPr/>
        </p:nvSpPr>
        <p:spPr>
          <a:xfrm>
            <a:off x="6580416" y="985942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>
                <a:solidFill>
                  <a:srgbClr val="FF0000"/>
                </a:solidFill>
              </a:rPr>
              <a:t>March is the highest interaction month </a:t>
            </a:r>
            <a:r>
              <a:rPr lang="en-US" dirty="0"/>
              <a:t>followed by December. June has the least amount of </a:t>
            </a:r>
            <a:r>
              <a:rPr lang="en-US" dirty="0" err="1"/>
              <a:t>vwies</a:t>
            </a:r>
            <a:r>
              <a:rPr lang="en-US" dirty="0"/>
              <a:t> and comments.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8497B1-9DC6-28C5-B627-CAC75E15CC85}"/>
              </a:ext>
            </a:extLst>
          </p:cNvPr>
          <p:cNvSpPr txBox="1"/>
          <p:nvPr/>
        </p:nvSpPr>
        <p:spPr>
          <a:xfrm>
            <a:off x="6580416" y="3124198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</a:p>
          <a:p>
            <a:r>
              <a:rPr lang="en-US" dirty="0"/>
              <a:t>Used pivot table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5D3062-441B-8701-FFA7-DC257AF22CA4}"/>
              </a:ext>
            </a:extLst>
          </p:cNvPr>
          <p:cNvSpPr txBox="1"/>
          <p:nvPr/>
        </p:nvSpPr>
        <p:spPr>
          <a:xfrm>
            <a:off x="6580416" y="4182653"/>
            <a:ext cx="4593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pivot table to group the publish date according to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Added sum of views and comments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Sorted both the columns using custom sort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2A262A-EA4A-1545-7945-E721F001B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56360"/>
              </p:ext>
            </p:extLst>
          </p:nvPr>
        </p:nvGraphicFramePr>
        <p:xfrm>
          <a:off x="505278" y="979713"/>
          <a:ext cx="5830208" cy="4855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5696">
                  <a:extLst>
                    <a:ext uri="{9D8B030D-6E8A-4147-A177-3AD203B41FA5}">
                      <a16:colId xmlns:a16="http://schemas.microsoft.com/office/drawing/2014/main" val="883304752"/>
                    </a:ext>
                  </a:extLst>
                </a:gridCol>
                <a:gridCol w="1572463">
                  <a:extLst>
                    <a:ext uri="{9D8B030D-6E8A-4147-A177-3AD203B41FA5}">
                      <a16:colId xmlns:a16="http://schemas.microsoft.com/office/drawing/2014/main" val="51963732"/>
                    </a:ext>
                  </a:extLst>
                </a:gridCol>
                <a:gridCol w="2782049">
                  <a:extLst>
                    <a:ext uri="{9D8B030D-6E8A-4147-A177-3AD203B41FA5}">
                      <a16:colId xmlns:a16="http://schemas.microsoft.com/office/drawing/2014/main" val="1453193307"/>
                    </a:ext>
                  </a:extLst>
                </a:gridCol>
              </a:tblGrid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views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comment_count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9286125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1712342604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3209572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9844318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1700861605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4143753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3996811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1577221605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3268757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7382603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1540024062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2749360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8586541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1477413068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3164260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5973035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1376758448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3028499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3879322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999488217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2278620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0620058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762207615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2320852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1387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3089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9b7508c3-0136-4771-8869-2424bc4ddcbc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787A30AE-0A8B-49B7-AD6B-623A7215D733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431</TotalTime>
  <Words>1316</Words>
  <Application>Microsoft Office PowerPoint</Application>
  <PresentationFormat>Widescreen</PresentationFormat>
  <Paragraphs>492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Microsoft Sans Serif</vt:lpstr>
      <vt:lpstr>Retrospect</vt:lpstr>
      <vt:lpstr>Final Assessment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 </dc:title>
  <dc:creator>Chris Sasan Doss</dc:creator>
  <cp:keywords>Classification=LV_C0NF1D3NT1AL</cp:keywords>
  <cp:lastModifiedBy>Chris Sasan Doss</cp:lastModifiedBy>
  <cp:revision>9</cp:revision>
  <dcterms:created xsi:type="dcterms:W3CDTF">2024-02-28T04:45:35Z</dcterms:created>
  <dcterms:modified xsi:type="dcterms:W3CDTF">2024-02-28T11:57:17Z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9b7508c3-0136-4771-8869-2424bc4ddcbc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