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2"/>
  </p:sldMasterIdLst>
  <p:notesMasterIdLst>
    <p:notesMasterId r:id="rId24"/>
  </p:notesMasterIdLst>
  <p:sldIdLst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A9B9"/>
    <a:srgbClr val="1CADE4"/>
    <a:srgbClr val="FFC227"/>
    <a:srgbClr val="FFA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sasandoss.s.lv\Desktop\F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sasandoss.s.lv\Desktop\F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sasandoss.s.lv\Desktop\F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sasandoss.s.lv\Desktop\F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sasandoss.s.lv\Desktop\F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chrissasandoss.s.lv\Desktop\F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chrissasandoss.s.lv\Desktop\F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'Q20'!$C$3:$C$4</c:f>
              <c:strCache>
                <c:ptCount val="2"/>
                <c:pt idx="0">
                  <c:v>Retention_rate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'Q20'!$A$5:$A$11</c:f>
              <c:strCache>
                <c:ptCount val="7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  <c:pt idx="3">
                  <c:v>May</c:v>
                </c:pt>
                <c:pt idx="4">
                  <c:v>Jun</c:v>
                </c:pt>
                <c:pt idx="5">
                  <c:v>Nov</c:v>
                </c:pt>
                <c:pt idx="6">
                  <c:v>Dec</c:v>
                </c:pt>
              </c:strCache>
            </c:strRef>
          </c:cat>
          <c:val>
            <c:numRef>
              <c:f>'Q20'!$C$5:$C$11</c:f>
              <c:numCache>
                <c:formatCode>0%</c:formatCode>
                <c:ptCount val="7"/>
                <c:pt idx="0">
                  <c:v>1.0423788007268391</c:v>
                </c:pt>
                <c:pt idx="1">
                  <c:v>1.111893408844673</c:v>
                </c:pt>
                <c:pt idx="2">
                  <c:v>0.80402043655511357</c:v>
                </c:pt>
                <c:pt idx="3">
                  <c:v>1.1456051766315365</c:v>
                </c:pt>
                <c:pt idx="4">
                  <c:v>0.48325968436122202</c:v>
                </c:pt>
                <c:pt idx="5">
                  <c:v>1.3113070472275457</c:v>
                </c:pt>
                <c:pt idx="6">
                  <c:v>1.7017325227757036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DC-4EA6-BA3C-E4EE73E389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8487376"/>
        <c:axId val="144517710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'Q20'!$B$3:$B$4</c15:sqref>
                        </c15:formulaRef>
                      </c:ext>
                    </c:extLst>
                    <c:strCache>
                      <c:ptCount val="2"/>
                      <c:pt idx="0">
                        <c:v>Months</c:v>
                      </c:pt>
                      <c:pt idx="1">
                        <c:v>Jan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'Q20'!$A$5:$A$11</c15:sqref>
                        </c15:formulaRef>
                      </c:ext>
                    </c:extLst>
                    <c:strCache>
                      <c:ptCount val="7"/>
                      <c:pt idx="0">
                        <c:v>Feb</c:v>
                      </c:pt>
                      <c:pt idx="1">
                        <c:v>Mar</c:v>
                      </c:pt>
                      <c:pt idx="2">
                        <c:v>Apr</c:v>
                      </c:pt>
                      <c:pt idx="3">
                        <c:v>May</c:v>
                      </c:pt>
                      <c:pt idx="4">
                        <c:v>Jun</c:v>
                      </c:pt>
                      <c:pt idx="5">
                        <c:v>Nov</c:v>
                      </c:pt>
                      <c:pt idx="6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'Q20'!$B$5:$B$11</c15:sqref>
                        </c15:formulaRef>
                      </c:ext>
                    </c:extLst>
                    <c:numCache>
                      <c:formatCode>General</c:formatCode>
                      <c:ptCount val="7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68DC-4EA6-BA3C-E4EE73E3894B}"/>
                  </c:ext>
                </c:extLst>
              </c15:ser>
            </c15:filteredLineSeries>
          </c:ext>
        </c:extLst>
      </c:lineChart>
      <c:catAx>
        <c:axId val="136848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5177104"/>
        <c:crosses val="autoZero"/>
        <c:auto val="1"/>
        <c:lblAlgn val="ctr"/>
        <c:lblOffset val="100"/>
        <c:noMultiLvlLbl val="0"/>
      </c:catAx>
      <c:valAx>
        <c:axId val="144517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487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'Q14'!$G$2</c:f>
              <c:strCache>
                <c:ptCount val="1"/>
                <c:pt idx="0">
                  <c:v>Autos &amp; Vehicles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'Q14'!$H$2:$J$2</c:f>
              <c:numCache>
                <c:formatCode>General</c:formatCode>
                <c:ptCount val="3"/>
                <c:pt idx="0">
                  <c:v>11331023</c:v>
                </c:pt>
                <c:pt idx="1">
                  <c:v>26945</c:v>
                </c:pt>
                <c:pt idx="2">
                  <c:v>189163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F5-402B-A1B3-7DC7C159F5B7}"/>
            </c:ext>
          </c:extLst>
        </c:ser>
        <c:ser>
          <c:idx val="1"/>
          <c:order val="1"/>
          <c:tx>
            <c:strRef>
              <c:f>'Q14'!$G$3</c:f>
              <c:strCache>
                <c:ptCount val="1"/>
                <c:pt idx="0">
                  <c:v>Comedy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'Q14'!$H$3:$J$3</c:f>
              <c:numCache>
                <c:formatCode>General</c:formatCode>
                <c:ptCount val="3"/>
                <c:pt idx="0">
                  <c:v>798799040</c:v>
                </c:pt>
                <c:pt idx="1">
                  <c:v>3117473</c:v>
                </c:pt>
                <c:pt idx="2">
                  <c:v>38804398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F5-402B-A1B3-7DC7C159F5B7}"/>
            </c:ext>
          </c:extLst>
        </c:ser>
        <c:ser>
          <c:idx val="2"/>
          <c:order val="2"/>
          <c:tx>
            <c:strRef>
              <c:f>'Q14'!$G$4</c:f>
              <c:strCache>
                <c:ptCount val="1"/>
                <c:pt idx="0">
                  <c:v>Education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'Q14'!$H$4:$J$4</c:f>
              <c:numCache>
                <c:formatCode>General</c:formatCode>
                <c:ptCount val="3"/>
                <c:pt idx="0">
                  <c:v>73816757</c:v>
                </c:pt>
                <c:pt idx="1">
                  <c:v>455965</c:v>
                </c:pt>
                <c:pt idx="2">
                  <c:v>3529171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F5-402B-A1B3-7DC7C159F5B7}"/>
            </c:ext>
          </c:extLst>
        </c:ser>
        <c:ser>
          <c:idx val="3"/>
          <c:order val="3"/>
          <c:tx>
            <c:strRef>
              <c:f>'Q14'!$G$5</c:f>
              <c:strCache>
                <c:ptCount val="1"/>
                <c:pt idx="0">
                  <c:v>Entertainment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'Q14'!$H$5:$J$5</c:f>
              <c:numCache>
                <c:formatCode>General</c:formatCode>
                <c:ptCount val="3"/>
                <c:pt idx="0">
                  <c:v>4337761090</c:v>
                </c:pt>
                <c:pt idx="1">
                  <c:v>8969633</c:v>
                </c:pt>
                <c:pt idx="2">
                  <c:v>83836195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F5-402B-A1B3-7DC7C159F5B7}"/>
            </c:ext>
          </c:extLst>
        </c:ser>
        <c:ser>
          <c:idx val="4"/>
          <c:order val="4"/>
          <c:tx>
            <c:strRef>
              <c:f>'Q14'!$G$6</c:f>
              <c:strCache>
                <c:ptCount val="1"/>
                <c:pt idx="0">
                  <c:v>Film &amp; Animation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'Q14'!$H$6:$J$6</c:f>
              <c:numCache>
                <c:formatCode>General</c:formatCode>
                <c:ptCount val="3"/>
                <c:pt idx="0">
                  <c:v>941674037</c:v>
                </c:pt>
                <c:pt idx="1">
                  <c:v>1196090</c:v>
                </c:pt>
                <c:pt idx="2">
                  <c:v>14308758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F5-402B-A1B3-7DC7C159F5B7}"/>
            </c:ext>
          </c:extLst>
        </c:ser>
        <c:ser>
          <c:idx val="5"/>
          <c:order val="5"/>
          <c:tx>
            <c:strRef>
              <c:f>'Q14'!$G$7</c:f>
              <c:strCache>
                <c:ptCount val="1"/>
                <c:pt idx="0">
                  <c:v>Gaming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'Q14'!$H$7:$J$7</c:f>
              <c:numCache>
                <c:formatCode>General</c:formatCode>
                <c:ptCount val="3"/>
                <c:pt idx="0">
                  <c:v>68728039</c:v>
                </c:pt>
                <c:pt idx="1">
                  <c:v>178580</c:v>
                </c:pt>
                <c:pt idx="2">
                  <c:v>1988458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DF5-402B-A1B3-7DC7C159F5B7}"/>
            </c:ext>
          </c:extLst>
        </c:ser>
        <c:ser>
          <c:idx val="6"/>
          <c:order val="6"/>
          <c:tx>
            <c:strRef>
              <c:f>'Q14'!$G$8</c:f>
              <c:strCache>
                <c:ptCount val="1"/>
                <c:pt idx="0">
                  <c:v>Howto &amp; Style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'Q14'!$H$8:$J$8</c:f>
              <c:numCache>
                <c:formatCode>General</c:formatCode>
                <c:ptCount val="3"/>
                <c:pt idx="0">
                  <c:v>395218494</c:v>
                </c:pt>
                <c:pt idx="1">
                  <c:v>411823</c:v>
                </c:pt>
                <c:pt idx="2">
                  <c:v>4322796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DF5-402B-A1B3-7DC7C159F5B7}"/>
            </c:ext>
          </c:extLst>
        </c:ser>
        <c:ser>
          <c:idx val="7"/>
          <c:order val="7"/>
          <c:tx>
            <c:strRef>
              <c:f>'Q14'!$G$9</c:f>
              <c:strCache>
                <c:ptCount val="1"/>
                <c:pt idx="0">
                  <c:v>Movies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'Q14'!$H$9:$J$9</c:f>
              <c:numCache>
                <c:formatCode>General</c:formatCode>
                <c:ptCount val="3"/>
                <c:pt idx="0">
                  <c:v>7724380</c:v>
                </c:pt>
                <c:pt idx="1">
                  <c:v>4617</c:v>
                </c:pt>
                <c:pt idx="2">
                  <c:v>80026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DF5-402B-A1B3-7DC7C159F5B7}"/>
            </c:ext>
          </c:extLst>
        </c:ser>
        <c:ser>
          <c:idx val="8"/>
          <c:order val="8"/>
          <c:tx>
            <c:strRef>
              <c:f>'Q14'!$G$10</c:f>
              <c:strCache>
                <c:ptCount val="1"/>
                <c:pt idx="0">
                  <c:v>Music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'Q14'!$H$10:$J$10</c:f>
              <c:numCache>
                <c:formatCode>General</c:formatCode>
                <c:ptCount val="3"/>
                <c:pt idx="0">
                  <c:v>2447689197</c:v>
                </c:pt>
                <c:pt idx="1">
                  <c:v>3450605</c:v>
                </c:pt>
                <c:pt idx="2">
                  <c:v>54100112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DF5-402B-A1B3-7DC7C159F5B7}"/>
            </c:ext>
          </c:extLst>
        </c:ser>
        <c:ser>
          <c:idx val="9"/>
          <c:order val="9"/>
          <c:tx>
            <c:strRef>
              <c:f>'Q14'!$G$11</c:f>
              <c:strCache>
                <c:ptCount val="1"/>
                <c:pt idx="0">
                  <c:v>News &amp; Politics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'Q14'!$H$11:$J$11</c:f>
              <c:numCache>
                <c:formatCode>General</c:formatCode>
                <c:ptCount val="3"/>
                <c:pt idx="0">
                  <c:v>744883343</c:v>
                </c:pt>
                <c:pt idx="1">
                  <c:v>1056430</c:v>
                </c:pt>
                <c:pt idx="2">
                  <c:v>5762909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DF5-402B-A1B3-7DC7C159F5B7}"/>
            </c:ext>
          </c:extLst>
        </c:ser>
        <c:ser>
          <c:idx val="10"/>
          <c:order val="10"/>
          <c:tx>
            <c:strRef>
              <c:f>'Q14'!$G$12</c:f>
              <c:strCache>
                <c:ptCount val="1"/>
                <c:pt idx="0">
                  <c:v>People &amp; Blogs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'Q14'!$H$12:$J$12</c:f>
              <c:numCache>
                <c:formatCode>General</c:formatCode>
                <c:ptCount val="3"/>
                <c:pt idx="0">
                  <c:v>554921583</c:v>
                </c:pt>
                <c:pt idx="1">
                  <c:v>1032463</c:v>
                </c:pt>
                <c:pt idx="2">
                  <c:v>8841134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DF5-402B-A1B3-7DC7C159F5B7}"/>
            </c:ext>
          </c:extLst>
        </c:ser>
        <c:ser>
          <c:idx val="11"/>
          <c:order val="11"/>
          <c:tx>
            <c:strRef>
              <c:f>'Q14'!$G$13</c:f>
              <c:strCache>
                <c:ptCount val="1"/>
                <c:pt idx="0">
                  <c:v>Pets &amp; Animals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'Q14'!$H$13:$J$13</c:f>
              <c:numCache>
                <c:formatCode>General</c:formatCode>
                <c:ptCount val="3"/>
                <c:pt idx="0">
                  <c:v>2490776</c:v>
                </c:pt>
                <c:pt idx="1">
                  <c:v>21384</c:v>
                </c:pt>
                <c:pt idx="2">
                  <c:v>186307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DF5-402B-A1B3-7DC7C159F5B7}"/>
            </c:ext>
          </c:extLst>
        </c:ser>
        <c:ser>
          <c:idx val="12"/>
          <c:order val="12"/>
          <c:tx>
            <c:strRef>
              <c:f>'Q14'!$G$14</c:f>
              <c:strCache>
                <c:ptCount val="1"/>
                <c:pt idx="0">
                  <c:v>Religious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'Q14'!$H$14:$J$14</c:f>
              <c:numCache>
                <c:formatCode>General</c:formatCode>
                <c:ptCount val="3"/>
                <c:pt idx="0">
                  <c:v>3929208</c:v>
                </c:pt>
                <c:pt idx="1">
                  <c:v>7014</c:v>
                </c:pt>
                <c:pt idx="2">
                  <c:v>127654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DF5-402B-A1B3-7DC7C159F5B7}"/>
            </c:ext>
          </c:extLst>
        </c:ser>
        <c:ser>
          <c:idx val="13"/>
          <c:order val="13"/>
          <c:tx>
            <c:strRef>
              <c:f>'Q14'!$G$15</c:f>
              <c:strCache>
                <c:ptCount val="1"/>
                <c:pt idx="0">
                  <c:v>Science &amp; Technology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'Q14'!$H$15:$J$15</c:f>
              <c:numCache>
                <c:formatCode>General</c:formatCode>
                <c:ptCount val="3"/>
                <c:pt idx="0">
                  <c:v>199386704</c:v>
                </c:pt>
                <c:pt idx="1">
                  <c:v>3381982</c:v>
                </c:pt>
                <c:pt idx="2">
                  <c:v>9566636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CDF5-402B-A1B3-7DC7C159F5B7}"/>
            </c:ext>
          </c:extLst>
        </c:ser>
        <c:ser>
          <c:idx val="14"/>
          <c:order val="14"/>
          <c:tx>
            <c:strRef>
              <c:f>'Q14'!$G$16</c:f>
              <c:strCache>
                <c:ptCount val="1"/>
                <c:pt idx="0">
                  <c:v>Shows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'Q14'!$H$16:$J$16</c:f>
              <c:numCache>
                <c:formatCode>General</c:formatCode>
                <c:ptCount val="3"/>
                <c:pt idx="0">
                  <c:v>78556290</c:v>
                </c:pt>
                <c:pt idx="1">
                  <c:v>64106</c:v>
                </c:pt>
                <c:pt idx="2">
                  <c:v>427347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DF5-402B-A1B3-7DC7C159F5B7}"/>
            </c:ext>
          </c:extLst>
        </c:ser>
        <c:ser>
          <c:idx val="15"/>
          <c:order val="15"/>
          <c:tx>
            <c:strRef>
              <c:f>'Q14'!$G$17</c:f>
              <c:strCache>
                <c:ptCount val="1"/>
                <c:pt idx="0">
                  <c:v>Sports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'Q14'!$H$17:$J$17</c:f>
              <c:numCache>
                <c:formatCode>General</c:formatCode>
                <c:ptCount val="3"/>
                <c:pt idx="0">
                  <c:v>478635632</c:v>
                </c:pt>
                <c:pt idx="1">
                  <c:v>786327</c:v>
                </c:pt>
                <c:pt idx="2">
                  <c:v>9389714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CDF5-402B-A1B3-7DC7C159F5B7}"/>
            </c:ext>
          </c:extLst>
        </c:ser>
        <c:ser>
          <c:idx val="16"/>
          <c:order val="16"/>
          <c:tx>
            <c:strRef>
              <c:f>'Q14'!$G$18</c:f>
              <c:strCache>
                <c:ptCount val="1"/>
                <c:pt idx="0">
                  <c:v>Travel &amp; Events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'Q14'!$H$1:$J$1</c:f>
              <c:strCache>
                <c:ptCount val="3"/>
                <c:pt idx="0">
                  <c:v>Sum of views</c:v>
                </c:pt>
                <c:pt idx="1">
                  <c:v>Sum of comment_count</c:v>
                </c:pt>
                <c:pt idx="2">
                  <c:v>Sum of likes</c:v>
                </c:pt>
              </c:strCache>
            </c:strRef>
          </c:cat>
          <c:val>
            <c:numRef>
              <c:f>'Q14'!$H$18:$J$18</c:f>
              <c:numCache>
                <c:formatCode>General</c:formatCode>
                <c:ptCount val="3"/>
                <c:pt idx="0">
                  <c:v>771631</c:v>
                </c:pt>
                <c:pt idx="1">
                  <c:v>2236</c:v>
                </c:pt>
                <c:pt idx="2">
                  <c:v>13048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DF5-402B-A1B3-7DC7C159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049048912"/>
        <c:axId val="1272411264"/>
      </c:barChart>
      <c:catAx>
        <c:axId val="104904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411264"/>
        <c:crosses val="autoZero"/>
        <c:auto val="1"/>
        <c:lblAlgn val="ctr"/>
        <c:lblOffset val="100"/>
        <c:noMultiLvlLbl val="0"/>
      </c:catAx>
      <c:valAx>
        <c:axId val="1272411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048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[FA.xlsx]Q18!PivotTable33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'Q18'!$B$5</c:f>
              <c:strCache>
                <c:ptCount val="1"/>
                <c:pt idx="0">
                  <c:v>Sum of likes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'Q18'!$A$6:$A$14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Nov</c:v>
                </c:pt>
                <c:pt idx="7">
                  <c:v>Dec</c:v>
                </c:pt>
              </c:strCache>
            </c:strRef>
          </c:cat>
          <c:val>
            <c:numRef>
              <c:f>'Q18'!$B$6:$B$14</c:f>
              <c:numCache>
                <c:formatCode>General</c:formatCode>
                <c:ptCount val="8"/>
                <c:pt idx="0">
                  <c:v>11215205</c:v>
                </c:pt>
                <c:pt idx="1">
                  <c:v>7433587</c:v>
                </c:pt>
                <c:pt idx="2">
                  <c:v>12630218</c:v>
                </c:pt>
                <c:pt idx="3">
                  <c:v>10775723</c:v>
                </c:pt>
                <c:pt idx="4">
                  <c:v>10645184</c:v>
                </c:pt>
                <c:pt idx="5">
                  <c:v>9047175</c:v>
                </c:pt>
                <c:pt idx="6">
                  <c:v>6858450</c:v>
                </c:pt>
                <c:pt idx="7">
                  <c:v>15230653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9E-40EA-803B-4DC076773B8E}"/>
            </c:ext>
          </c:extLst>
        </c:ser>
        <c:ser>
          <c:idx val="1"/>
          <c:order val="1"/>
          <c:tx>
            <c:strRef>
              <c:f>'Q18'!$C$5</c:f>
              <c:strCache>
                <c:ptCount val="1"/>
                <c:pt idx="0">
                  <c:v>Sum of dislikes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'Q18'!$A$6:$A$14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Nov</c:v>
                </c:pt>
                <c:pt idx="7">
                  <c:v>Dec</c:v>
                </c:pt>
              </c:strCache>
            </c:strRef>
          </c:cat>
          <c:val>
            <c:numRef>
              <c:f>'Q18'!$C$6:$C$14</c:f>
              <c:numCache>
                <c:formatCode>General</c:formatCode>
                <c:ptCount val="8"/>
                <c:pt idx="0">
                  <c:v>736333</c:v>
                </c:pt>
                <c:pt idx="1">
                  <c:v>576226</c:v>
                </c:pt>
                <c:pt idx="2">
                  <c:v>777903</c:v>
                </c:pt>
                <c:pt idx="3">
                  <c:v>598522</c:v>
                </c:pt>
                <c:pt idx="4">
                  <c:v>879187</c:v>
                </c:pt>
                <c:pt idx="5">
                  <c:v>374501</c:v>
                </c:pt>
                <c:pt idx="6">
                  <c:v>365367</c:v>
                </c:pt>
                <c:pt idx="7">
                  <c:v>2373037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9E-40EA-803B-4DC076773B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57710160"/>
        <c:axId val="1438001872"/>
      </c:barChart>
      <c:catAx>
        <c:axId val="175771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001872"/>
        <c:crosses val="autoZero"/>
        <c:auto val="1"/>
        <c:lblAlgn val="ctr"/>
        <c:lblOffset val="100"/>
        <c:noMultiLvlLbl val="0"/>
      </c:catAx>
      <c:valAx>
        <c:axId val="143800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771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[FA.xlsx]Q19!PivotTable34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'Q19'!$B$2</c:f>
              <c:strCache>
                <c:ptCount val="1"/>
                <c:pt idx="0">
                  <c:v>Sum of comment_count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'Q19'!$A$3:$A$12</c:f>
              <c:strCache>
                <c:ptCount val="9"/>
                <c:pt idx="0">
                  <c:v>&lt;27-05-2017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Nov</c:v>
                </c:pt>
                <c:pt idx="8">
                  <c:v>Dec</c:v>
                </c:pt>
              </c:strCache>
            </c:strRef>
          </c:cat>
          <c:val>
            <c:numRef>
              <c:f>'Q19'!$B$3:$B$12</c:f>
              <c:numCache>
                <c:formatCode>General</c:formatCode>
                <c:ptCount val="9"/>
                <c:pt idx="1">
                  <c:v>3164260</c:v>
                </c:pt>
                <c:pt idx="2">
                  <c:v>2749360</c:v>
                </c:pt>
                <c:pt idx="3">
                  <c:v>3209572</c:v>
                </c:pt>
                <c:pt idx="4">
                  <c:v>3028499</c:v>
                </c:pt>
                <c:pt idx="5">
                  <c:v>3268757</c:v>
                </c:pt>
                <c:pt idx="6">
                  <c:v>2320852</c:v>
                </c:pt>
                <c:pt idx="7">
                  <c:v>2278620</c:v>
                </c:pt>
                <c:pt idx="8">
                  <c:v>4143753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39-4B14-A0D5-2CC33C233B06}"/>
            </c:ext>
          </c:extLst>
        </c:ser>
        <c:ser>
          <c:idx val="1"/>
          <c:order val="1"/>
          <c:tx>
            <c:strRef>
              <c:f>'Q19'!$C$2</c:f>
              <c:strCache>
                <c:ptCount val="1"/>
                <c:pt idx="0">
                  <c:v>Sum of likes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'Q19'!$A$3:$A$12</c:f>
              <c:strCache>
                <c:ptCount val="9"/>
                <c:pt idx="0">
                  <c:v>&lt;27-05-2017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Nov</c:v>
                </c:pt>
                <c:pt idx="8">
                  <c:v>Dec</c:v>
                </c:pt>
              </c:strCache>
            </c:strRef>
          </c:cat>
          <c:val>
            <c:numRef>
              <c:f>'Q19'!$C$3:$C$12</c:f>
              <c:numCache>
                <c:formatCode>General</c:formatCode>
                <c:ptCount val="9"/>
                <c:pt idx="1">
                  <c:v>31968996</c:v>
                </c:pt>
                <c:pt idx="2">
                  <c:v>28218614</c:v>
                </c:pt>
                <c:pt idx="3">
                  <c:v>33398949</c:v>
                </c:pt>
                <c:pt idx="4">
                  <c:v>31799919</c:v>
                </c:pt>
                <c:pt idx="5">
                  <c:v>31326584</c:v>
                </c:pt>
                <c:pt idx="6">
                  <c:v>19696892</c:v>
                </c:pt>
                <c:pt idx="7">
                  <c:v>20852796</c:v>
                </c:pt>
                <c:pt idx="8">
                  <c:v>38211076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39-4B14-A0D5-2CC33C233B06}"/>
            </c:ext>
          </c:extLst>
        </c:ser>
        <c:ser>
          <c:idx val="2"/>
          <c:order val="2"/>
          <c:tx>
            <c:strRef>
              <c:f>'Q19'!$D$2</c:f>
              <c:strCache>
                <c:ptCount val="1"/>
                <c:pt idx="0">
                  <c:v>Sum of views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'Q19'!$A$3:$A$12</c:f>
              <c:strCache>
                <c:ptCount val="9"/>
                <c:pt idx="0">
                  <c:v>&lt;27-05-2017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Nov</c:v>
                </c:pt>
                <c:pt idx="8">
                  <c:v>Dec</c:v>
                </c:pt>
              </c:strCache>
            </c:strRef>
          </c:cat>
          <c:val>
            <c:numRef>
              <c:f>'Q19'!$D$3:$D$12</c:f>
              <c:numCache>
                <c:formatCode>General</c:formatCode>
                <c:ptCount val="9"/>
                <c:pt idx="1">
                  <c:v>1477413068</c:v>
                </c:pt>
                <c:pt idx="2">
                  <c:v>1540024062</c:v>
                </c:pt>
                <c:pt idx="3">
                  <c:v>1712342604</c:v>
                </c:pt>
                <c:pt idx="4">
                  <c:v>1376758448</c:v>
                </c:pt>
                <c:pt idx="5">
                  <c:v>1577221605</c:v>
                </c:pt>
                <c:pt idx="6">
                  <c:v>762207615</c:v>
                </c:pt>
                <c:pt idx="7">
                  <c:v>999488217</c:v>
                </c:pt>
                <c:pt idx="8">
                  <c:v>1700861605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39-4B14-A0D5-2CC33C233B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1142560"/>
        <c:axId val="1050421040"/>
      </c:barChart>
      <c:catAx>
        <c:axId val="133114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0421040"/>
        <c:crosses val="autoZero"/>
        <c:auto val="1"/>
        <c:lblAlgn val="ctr"/>
        <c:lblOffset val="100"/>
        <c:noMultiLvlLbl val="0"/>
      </c:catAx>
      <c:valAx>
        <c:axId val="105042104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14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'Q20'!$C$3:$C$4</c:f>
              <c:strCache>
                <c:ptCount val="2"/>
                <c:pt idx="0">
                  <c:v>Retention_rate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'Q20'!$A$5:$A$11</c:f>
              <c:strCache>
                <c:ptCount val="7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  <c:pt idx="3">
                  <c:v>May</c:v>
                </c:pt>
                <c:pt idx="4">
                  <c:v>Jun</c:v>
                </c:pt>
                <c:pt idx="5">
                  <c:v>Nov</c:v>
                </c:pt>
                <c:pt idx="6">
                  <c:v>Dec</c:v>
                </c:pt>
              </c:strCache>
            </c:strRef>
          </c:cat>
          <c:val>
            <c:numRef>
              <c:f>'Q20'!$C$5:$C$11</c:f>
              <c:numCache>
                <c:formatCode>0%</c:formatCode>
                <c:ptCount val="7"/>
                <c:pt idx="0">
                  <c:v>1.0423788007268391</c:v>
                </c:pt>
                <c:pt idx="1">
                  <c:v>1.111893408844673</c:v>
                </c:pt>
                <c:pt idx="2">
                  <c:v>0.80402043655511357</c:v>
                </c:pt>
                <c:pt idx="3">
                  <c:v>1.1456051766315365</c:v>
                </c:pt>
                <c:pt idx="4">
                  <c:v>0.48325968436122202</c:v>
                </c:pt>
                <c:pt idx="5">
                  <c:v>1.3113070472275457</c:v>
                </c:pt>
                <c:pt idx="6">
                  <c:v>1.7017325227757036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D3-4D8F-A307-72B701014A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8487376"/>
        <c:axId val="144517710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'Q20'!$B$3:$B$4</c15:sqref>
                        </c15:formulaRef>
                      </c:ext>
                    </c:extLst>
                    <c:strCache>
                      <c:ptCount val="2"/>
                      <c:pt idx="0">
                        <c:v>Months</c:v>
                      </c:pt>
                      <c:pt idx="1">
                        <c:v>Jan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'Q20'!$A$5:$A$11</c15:sqref>
                        </c15:formulaRef>
                      </c:ext>
                    </c:extLst>
                    <c:strCache>
                      <c:ptCount val="7"/>
                      <c:pt idx="0">
                        <c:v>Feb</c:v>
                      </c:pt>
                      <c:pt idx="1">
                        <c:v>Mar</c:v>
                      </c:pt>
                      <c:pt idx="2">
                        <c:v>Apr</c:v>
                      </c:pt>
                      <c:pt idx="3">
                        <c:v>May</c:v>
                      </c:pt>
                      <c:pt idx="4">
                        <c:v>Jun</c:v>
                      </c:pt>
                      <c:pt idx="5">
                        <c:v>Nov</c:v>
                      </c:pt>
                      <c:pt idx="6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'Q20'!$B$5:$B$11</c15:sqref>
                        </c15:formulaRef>
                      </c:ext>
                    </c:extLst>
                    <c:numCache>
                      <c:formatCode>General</c:formatCode>
                      <c:ptCount val="7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BCD3-4D8F-A307-72B701014A14}"/>
                  </c:ext>
                </c:extLst>
              </c15:ser>
            </c15:filteredLineSeries>
          </c:ext>
        </c:extLst>
      </c:lineChart>
      <c:catAx>
        <c:axId val="136848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5177104"/>
        <c:crosses val="autoZero"/>
        <c:auto val="1"/>
        <c:lblAlgn val="ctr"/>
        <c:lblOffset val="100"/>
        <c:noMultiLvlLbl val="0"/>
      </c:catAx>
      <c:valAx>
        <c:axId val="144517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487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'Q16'!$A$44:$A$79</cx:f>
        <cx:nf>'Q16'!$A$43</cx:nf>
        <cx:lvl ptCount="36" name="Row Labels">
          <cx:pt idx="0">Andaman and Nicobar Islands</cx:pt>
          <cx:pt idx="1">Andhra Pradesh</cx:pt>
          <cx:pt idx="2">Arunachal Pradesh</cx:pt>
          <cx:pt idx="3">Assam</cx:pt>
          <cx:pt idx="4">Bihar</cx:pt>
          <cx:pt idx="5">Chandigarh</cx:pt>
          <cx:pt idx="6">Chhattisgarh</cx:pt>
          <cx:pt idx="7">Dadra and Nagar Haveli and Daman and Diu</cx:pt>
          <cx:pt idx="8">Delhi</cx:pt>
          <cx:pt idx="9">Goa</cx:pt>
          <cx:pt idx="10">Gujarat</cx:pt>
          <cx:pt idx="11">Haryana</cx:pt>
          <cx:pt idx="12">Himachal Pradesh</cx:pt>
          <cx:pt idx="13">Jammu and Kashmir</cx:pt>
          <cx:pt idx="14">Jharkhand</cx:pt>
          <cx:pt idx="15">Karnataka</cx:pt>
          <cx:pt idx="16">Kerala</cx:pt>
          <cx:pt idx="17">Ladakh</cx:pt>
          <cx:pt idx="18">Lakshadweep</cx:pt>
          <cx:pt idx="19">Madhya Pradesh</cx:pt>
          <cx:pt idx="20">Maharashtra</cx:pt>
          <cx:pt idx="21">Manipur</cx:pt>
          <cx:pt idx="22">Meghalaya</cx:pt>
          <cx:pt idx="23">Mizoram</cx:pt>
          <cx:pt idx="24">Nagaland</cx:pt>
          <cx:pt idx="25">Odisha</cx:pt>
          <cx:pt idx="26">Puducherry</cx:pt>
          <cx:pt idx="27">Punjab</cx:pt>
          <cx:pt idx="28">Rajasthan</cx:pt>
          <cx:pt idx="29">Sikkim</cx:pt>
          <cx:pt idx="30">Tamil Nadu</cx:pt>
          <cx:pt idx="31">Telangana</cx:pt>
          <cx:pt idx="32">Tripura</cx:pt>
          <cx:pt idx="33">Uttar Pradesh</cx:pt>
          <cx:pt idx="34">Uttarakhand</cx:pt>
          <cx:pt idx="35">West Bengal</cx:pt>
        </cx:lvl>
      </cx:strDim>
      <cx:numDim type="colorVal">
        <cx:f>'Q16'!$B$44:$B$79</cx:f>
        <cx:nf>'Q16'!$B$43</cx:nf>
        <cx:lvl ptCount="36" formatCode="General" name="Sum of views">
          <cx:pt idx="0">156945877</cx:pt>
          <cx:pt idx="1">566642758</cx:pt>
          <cx:pt idx="2">145746282</cx:pt>
          <cx:pt idx="3">179709601</cx:pt>
          <cx:pt idx="4">520981398</cx:pt>
          <cx:pt idx="5">267108304</cx:pt>
          <cx:pt idx="6">246464427</cx:pt>
          <cx:pt idx="7">184758231</cx:pt>
          <cx:pt idx="8">187652005</cx:pt>
          <cx:pt idx="9">283300525</cx:pt>
          <cx:pt idx="10">262203504</cx:pt>
          <cx:pt idx="11">454749240</cx:pt>
          <cx:pt idx="12">314960455</cx:pt>
          <cx:pt idx="13">229603221</cx:pt>
          <cx:pt idx="14">244936427</cx:pt>
          <cx:pt idx="15">541416281</cx:pt>
          <cx:pt idx="16">434723853</cx:pt>
          <cx:pt idx="17">268905182</cx:pt>
          <cx:pt idx="18">227046261</cx:pt>
          <cx:pt idx="19">216093176</cx:pt>
          <cx:pt idx="20">315862320</cx:pt>
          <cx:pt idx="21">232069498</cx:pt>
          <cx:pt idx="22">264914167</cx:pt>
          <cx:pt idx="23">163648123</cx:pt>
          <cx:pt idx="24">213080462</cx:pt>
          <cx:pt idx="25">480868063</cx:pt>
          <cx:pt idx="26">197983558</cx:pt>
          <cx:pt idx="27">474397107</cx:pt>
          <cx:pt idx="28">395081559</cx:pt>
          <cx:pt idx="29">144731453</cx:pt>
          <cx:pt idx="30">193305634</cx:pt>
          <cx:pt idx="31">482710424</cx:pt>
          <cx:pt idx="32">318572064</cx:pt>
          <cx:pt idx="33">587259021</cx:pt>
          <cx:pt idx="34">262948597</cx:pt>
          <cx:pt idx="35">484938166</cx:pt>
        </cx:lvl>
      </cx:numDim>
    </cx:data>
  </cx:chartData>
  <cx:chart>
    <cx:title pos="t" align="ctr" overlay="0"/>
    <cx:plotArea>
      <cx:plotAreaRegion>
        <cx:series layoutId="regionMap" uniqueId="{832E57D8-79BB-4403-AA01-90AC57DC6CE6}">
          <cx:tx>
            <cx:txData>
              <cx:f>'Q16'!$B$43</cx:f>
              <cx:v>Sum of views</cx:v>
            </cx:txData>
          </cx:tx>
          <cx:dataId val="0"/>
          <cx:layoutPr>
            <cx:geography cultureLanguage="en-US" cultureRegion="IN" attribution="Powered by Bing">
              <cx:geoCache provider="{E9337A44-BEBE-4D9F-B70C-5C5E7DAFC167}">
                <cx:binary>1H1Zc9u4tu5fSeXhPl26iYkA9919qpoSRc92nKSTzgtLiR3OE0hw+vVnKY6zJbQo+mj73NrWS1db
IdYCPnxrwgL1z2/9P76lD2v5ps/SvP7Ht/73t2HTlP/47bf6W/iQreuTLPomi7r43px8K7Lfiu/f
o28Pv93LdRflwW/YRPS3b+FaNg/92//6J4wWPBSXxbd1ExX5O/Ugh7uHWqVNfeC7vV+9Wd9nUb6M
6kZG3xr0+9vLdVKH6/vu4aF8++Yhb6Jm+DCUD7+/3fmHb9/8pg/3N9FvUtCuUffwLEInmFs2tYV4
+yYt8uDn3zk9MSm2LcHZk7DrdQYPPFOLHzqs7+/lQ13DTH78V3t4R234bvn2zbdC5c1mxQJYvN/f
nuX30frtm6guFo9fLIqNzmfXPyb52+5a/9c/tT/AtLW/bMGhr9HcV39DYxGuQbtgLcOn9fn3wSDm
Ccc2YVRY5o8P2sXEOuHCZIgzbv/40CfRj9A8T6X9yGw/qwGzOH1VwFyvg3UK2Dytzb8PC7ZOTAsJ
AVR/XHd7BxabnlBLIA7YPH74k+hHWJ6j0H5Q/vWkBsn15auC5I/8fp2t8zeAypvr6FvxFaztWb0B
qX5aqn8fJYRPNqzBwgRabFkyG58IgrAliPkLvUfr+QjPkcrtR+zgYBqIf4AZe0UG73Qth3UO5vil
XA+2T5AtkE3Bw2zhxa0TQk1MTfqTT9aTyEe8nqHHfmx+PajhcHr3qnCALRbK9Ztbub5/qF/Q+SB2
whljSNj/4sk2LPaJbTGKGMQKPz5kF5bnq7UfHf15DaQ/bl8VSFfrPCqVfFqif9+6YXrCCbWItWXF
ttCxyYngNgRr6GdoAC5q28g9Q5/9sPx6UMPj6nUZrz+kytffwnX68rzB/ITZhAiboUf3j3fMmW2d
IJMTbj2xSjNn/yPN9mO0ZwgNrT9emYmr63X2tIFfgDvgURgFhMC2PX52EYIAAXMGZo/st2xz2kyg
8viYjsT7V2XHnAgy2xdEgp1YYKYYYuSRK7sJjoCvTduyqA0c2jZfs2rsh+DnYxoEzusiw3INpYbH
0BkyG/nmdN0+pNGPPyx/RdXLSD2t2AvwxTxB2MYUQrMdonACpgyqAozjR/S0/PPZ6uxHS3tcQ235
urLQRRiumyaqX7ZAgKFaY1mC2uwnAhp/MBRtENgyU+PPc7XZD8zu0xouiw+vyqAtH9IwekGqiBOL
EmKb1v6KDT9BiFEOFu/RtWjOf1ab/YD8fExDYvm6igJe8YK5JCQvEBpjYuO9Ln5TzWTYsi2MH3HQ
ipozuuxH4cdDGgbeH6+KDZ6K13LdvCAfoAhjw0L/SkN2S2UcQazMTSLgnzx+nkQ/5vbP0GcCi6eJ
6Hicvyo8PjxAUSx40SoL4idQR7EYBL+7ztw+MU1740p+5vPw9XbI9SxV9oOx9agGxwfvVcFxGmX/
S0kjQSc2Jgx8+V5HzvkJJhZGxJqogf0PFNuP0d+npkF1+roKLp8e6uaN8wDkSZ/28QsEwlBV2ZS8
TA4l/a1qi+AnNgcTRn8mjLbmTp6pzH5kdh7WQPnkvCr+3Kp7BWeoUg4vhwkcWAobIwuT/cyxTziQ
ikP9+FeGuW3WnqfSfmS2n9WAuf3rVQFzvs4y9SOFvFjXYRbJl8OHkBMGOT5j+w/LONuUwywIl/dH
xI+a/Z91Vv6/N8/QbT9QewfREDu/+I9GbP/B0ONOfjRsO//if3jqjzFUxDAzBXuyYDv2jdubaNoS
zPpZ0tTs289z+Wlt9sPy87Edxf+zD/mv1lD+AoY08iVzFfuEQv4OnsV+NFGQrG85Fzj/QqawqYm0
JP6Zyuxf+52HNSpcva7Syjlgkmy6L17OaGFyYsFmx7b4yYfdWBnqksyiiMAh8mPWohW+nqXRfly2
HtVQOX9dqHxsGihOvvipJPRe/AiU0U9LZGoVLxOQscCWPQGnnUo+W6v96GiPawh9fF0h8sVa5utm
nbykKYNTSQQVYUr3B2NgyiAWgGr//pOVZ2m0H5mtRzVULl5XCebHFlu/sD2DRjKwVibUin/WWXbt
Gfh3bAIonGku5pnK7Idk52ENlI//2dHWjrbQannxIKGH7OX8CzJPKJRZEHx+1b12XT41oSZG0c8q
sgbLvDr7EXl6bmd6MLvXVSi+XN8DP14ODMhQbGQigZ86WbQaJZznQ72eQgPSY3imuZR5dfaD8fSc
Bsbl6zJXV+v7cPhf6D6CCIwRaKJk7GfFC+0GxeIEC2FbhPwkkAbK89XaD47+vAbS1evy9FcPAbS6
rIcXtGAYQmBookCE780Y7U0bORReuLm/sP8sjSag+ddkdFRelx27isZCvmhfCzkhJrR8wXnKDll+
dLxaJrbN/a16z1BkAoqnGehAfPmPrqXsaAve/eY+qsOX5AYkIYiYlBK2z7sL6A/HkO1D596jQ9Gq
KfPq7Efj6bmd6cHs7l4VGLcqj9dfX9C7myeCYkTZpodoO8ZiJxBeCUyhufjHR0NhXo/9KDw9p6Fw
67wqFO7W8bpuoKjyckBA5s4EhTN5aEx9/OzisTlbgRoX+Py9eDxLo/2QbD2qoXL3uo6D30dJEr1k
IySEtrDaxMRPzag7kAhxQjlcQIL2u0dItG6VeXX24/H0nAbG+9eVE35YZ1H65np9r16OI3CYZaJN
kV2/fQdImBxgYtpdoucpsR+G7Wc1KD68rm7uD3LTXP+SHpyccMpMqDTu5oIQ1nKKORyF/GSE5jSe
ocgEFk8z0IH4/+y8py9I/ro0uoSaofvjtunWHcnD3/6YM1yD1R792V+y9/jq8Szp7H5zIxVyu193
WDdD7PSl7Jw9/fr3D+C9fn9rc6AN1FggT+Fwe4hagGYHjQG/v7UgfzTJ5pYrNQlUxgikl3khm/D3
t4SfmFwgaNITAgkI4aC4Xxdq8xXct7RMOOQXHHMIHmwIKZ6mdlukQ1Dkv9bh5/+/yVV2W0R5U//+
FsYpH//VRk0DYhJOuYUFWNXy2/oOLg/DP0L/18ZRa9Vpz92GhWnojOMwfAqx1QMnfy3DnuHBMuwd
Hrbo9vAxN5Kh63PuyjpPg/M6jRlyuCnrL60ce9vJUefLRYMaHi4OS9yMvG9Cm4luTygbE6ES33Iz
2aL4BqdmNSxCspFLUsbl2WExU+sG22JbTG2ZVtwFueWGQ9lSp4xGoZxwxAVkI8csHMSL2+NzuzLL
2B4sV6GSXlm2wcVdY+RouBxEk/eewUdLOtlQlUDaQwKnJgR7cFtgKcyy5RuBbWrz/rwIla8WtFZh
5B4WsNlR+4AxdwWIaOzMRhHminQo4o9+FJKmdUw78dlSkkoMlkNrlvbvD4tDm3H3yONAt50J8axO
WD0wVwVBWy0EFh7JerloBzs1/lLK6uPlQLseO2rgxiVOTEHShREInEFqf2hJJ2bMIRHe1iANhqxN
WcfcTmC2ILL4HrbDWWW26bLrg6vDQiZw2zQDbQspgKydGBrmDkPNPwdScncgZnp6ePSpKWjmIRVx
ZNVEMjchUfRgwosILuuacseE9rHCoU0+rA4LmoRLsxSF0bGyChlzjcAPHb+3/sSs4YvAsrPFaOPS
UYEKlqmlWgdn3cekaZeHJU8t4ObvWwZDpl1clrhiblMY4+hKJONgWcKtquBIAZqpwH2AxJDGlmuZ
Qdo7SZJkwaJnWeTPCJgwspbGrMxuOxargHsNRZlassDqyneylkZyQarRNs8bI7T5O3AZxDrO/HHN
POF4MPKiLg0vLwZu3TaFGI333KBmMGPGJ+bENXNUC1OZXc+As9ynXheFTeoYbZgMThZXcmF0fXga
xiOZETe1CbQltIuEpgoPvlcYYsxWnURl6/ZRVrTe4V024ZY2zn97lxFa+KIrDcCoUbg5za0iN90x
R2nvllHT9TN8nRKjmZyqaCuf9JnwSpyMHxI5hDdV2cjbOi7Cm+NmohmcLukF6kxme9joI5eiKkwu
7E6Af0qYSPrjALE0wxOKoEwEL4UnUzqcGdlo3tgBkqlzeBITeFu6tfGjwYQVsjzFK9w7ZtzTv6yx
KN3Dw0/BsBG7ZVNUywt4IYNleW0KMPRJV7vgzPPUiZAqj1whosmISD6kQyw8WrdJ5KaD6A2nNodo
nFmjqUloHE9sg1V2v4GgksReVaGKTTcSpWrOEyPNqyPXSmM6xwOpkdFbnj9k4xW2x+q6HmxyNbQs
nYlCJ9BmGvn4APqbkM56rYQ180I2oGaZ96lBZmg34SaZRrs+GiqrwZJ7yAgIdwqsLLYsbeUXTp3h
VjixojKaETZhGjdZ+PbmGoI4MLMOgGdZW/KVqZTRXaYYt+2yCHiErhPWcvNSoAb1fx3ez5uF2hNL
MY2NaR/4vBg734MsJETXRUDH+luNx7B0jVEW1rskxmkARicNm0szxiX+PFB4l8y7w+Kn8Nvs0C06
Db4F4W9i+F7GDbUMaYoXncXL5eHRp0IPprGVtU0fVbiyPWLCZNwR+W3jiiBOBy+oBxV8Kg3aZad0
FDm77iGDy68wJGzxZ5FgxmbYNjVHjc4ij1lZdBH1Su7XZGGN9kPZ9101Yy2mdqhG5lQSCw19zD1K
os4Lhi52pUjzO0MUo9dnvprJW6amobFZIWmJOA6oF5hj/CUWlXHrt2kwYyumRtfcdEWCPDYMbnss
7cx4oZDIRkdFcqiP4xbVLEUdVQPDvRReM3Q+PqO8wfjPqiR0OM0jVWYOHq0y+FZmY41nkJkws1Sz
HaTLU9hH0vIs4WfKGaFlqXTGJKge2gECuZntNSVFMxojHZNKWZAchEGauFaThcu8DPAyROWRMRTV
jITl22YeV/3o1SpoPBxZ7TItGV8dZukE9Jv3smzbAKhThkYP4awX4yhb4AbFS38o8HEbi26kblkY
yKIKgSKgAq6r3DFD9CkPqJxBeEp1jdrIKnPap8HoRdwY33VtjsmyDQw6FytPja9xO4xVUxI5jJ7h
Z/aZYZJqBcE5PXJpNEaTsmVlk8DojY/pgmbgzQYz8Wf25ZTxpRqlRY5H0XLAFSX1knTqlBj9VZYF
n6mdvO+F4RmJteJlv8AZPzu8lSYc6Kasug12bBrS7PwawC7jv0wjMpxA9YOT0rJy/DGoFnaTzoia
oN3mLHxbVO6zcByR0XmdwR4gvU3aFW2SMveajlszSzgBP9GoTVre5nHidx4Bgt/ZTRG7iBbJTLi/
0XSP6ycaq5scjF83Wp2HaFW5QMAvRpJcdiWNHUL9z3WRKsf245nNNgXNZh23eIiaLPXFGCuvZsxw
CknYMhjxaVKqbOkXEjtln85MbGrZNn/fEgUe308SRBqvKmIfLSTD9YKHfRIuD++yKeg11jM/qBNj
hPoT3Bgqzxt4sYTTZkV6YedJPuOtpqagER8Kt0aLVNyspAq6+r2PgiS4LFWePhw3BY36CYraKmhx
7/aBGhfpMH7gvLSd1OfBkXtXYz+LjYQK4bdulYZQoK0VdirbVjOjTwQ9WCM6KWOK/Vi0bpkbfwV9
Hjptbd+UdXzelCw+zrpjjeJJOUrDqK2fU6C4wg5rrbkpTECMdXIz4SsRota1O9t08Gb0+vgF0sid
mG3ppzWMXo114LByuA1K61qJRDmWheMZGKbmoJE6pEwUcJwIBRWKHwqSC9enxnjk8m+EbtE4gRen
iiiAwUUtMnek4eAGnRXCWfuhEu6EPcIaifsGyk/pkIDqWJ5SW77vG5o5NR1XbUk/1dxMZtZoShDe
nUYWljgviKlcOKnwutq8jpPqlvXx15CQUyvKZqrFU+4Wa5SuR9mURdgpN4jQivj9pUjsUyOtFlZi
nAbSdMOWvssitqx8euTUNI6bPpNkCI3G7dUA8UPsiZj6Tt1Ha5qg99zuj4sQkcb2qrb7GIJ05caW
HTpWHKWOkpjPzGLCnG8urG/vM05iI4gMu3ELalirwLAaJx9rfgO2MJ3ZbBM8QRrXe0VxTrmtvBHB
K38dY8ySdDH2IefLo3Yz0uiOq97OVBm0HkuG8s6WzFqVmQAs6IgcU9rsKhtE5h0WNjUbjfUo8rEs
+kx5gV+n53Zco2WdxIN7ePQpODTaK+mXJBiY8hqbfKmN/qKvs8jJhTGzVFPj68SvhzgbBqPxotC4
Bqv7F/GDd0mZvTus/oRn2tym295NdhRlHOW88eDoM3PCLjCdtgjvWhGc20lMjtyzGtnzpDakLZTy
ZMSuKmkWDhSjbhqr/3R4FlOLpDEbTrK7soYY3cUycvPafx8N6BNmGfTWHDK+U8bK1Bgtoi4wIEQY
POqPpkd6OCpO/KRxRlSkblDEkcd9SRZUNsVVH43BkiqZzazdBEKmxvc2YCpMYGQvhfDwehjSfJl1
Nj41BsFXpUjVTIYwJUcjvapSbKZ+oTwaxTdJlrQOXGfySIktx6rs74dXckrI5u9bTtIXUcXbSCqv
a8vSQXK8ybIycjgub+GNRMd5YnOzS7aE2LlFo9LIGk+g+MFSLDoHg8NvD89gYqttXqO7PThucCPh
XeRgTdruGtXBDRnbi1L1d8cNr9F9pIUd+2GiPFOWhYOLwvW74ktaiSPV1/hOO9p3EYHxhdHdJrm/
6uLiHGE64zmm8NWIXnS+HzQkaMD1Ge9as+odJXrINIsITgRIPkOJzZbckwqaGt0RKks+GtiAaLG9
aDLqBG3x0edoGVTVtcLVTIyyH2q4UrELtRFCyiELWKtEQUDnjy4m9crPQvcw1Pv9Erzkd3d4WnYD
6eHEwS3G9lR2+IKyGRSmFNeoXA6ssYoSkleCmrOyLk4zCBdGqmbM4ZTiGomjtOlDpUBxXLw3SzhC
th+OW5HNfLaIm9qxLMcEcEWFWGO/uk5sfnrc0BptVdUm/dBZjTfUMfowDg32YkXq5eHR929IZGus
he5dGpup3XjIv0lC6hVNeiFw6UGb6Ttc46O2Pdq0bm8vT4CbwCipabhgj9+NCC0M01pX9Zg7gVk5
pZEeuTE1EsOur6rUhJiAjV25gKO3akFb3s1Y5x9R5N/Zi2yNvaJueUNZa7j9Snj9WfiZUgcy4uCL
bJzhpnVztzCW6Tv50S+Wc5W2CUYIjcphEFa0CofGC6vgqjGjLyyoU6cw/K+HN8DU+BqXO+h6GIbc
r10UlqcRnHEsfSO+i0IxzGA/JUCjtFTKhLNOECBSdivK/Cu0bVwJyz7KLaC/dd9RNpiVsGtXZuS2
x8nXFKdXNWczw09YDLGZ1RaxURdxQnrUeHZH6LVVsPq0or01w779TgcJjdthTdsUInDDJaNqnEyp
r3wsFnZufEQRqY8EQKN4byvaJTYYEHjtZxctzAR6nZZMyDFdllVRz0V7UzhrHC+7jPpwOtZ4AS3X
Rtd+6ljx2fTTmXB/aniN2i0hprQILFVOIzgV2bhkI4VwnKixmUFjSoRGbxm2HKr/PWQUOLyUI/8S
R92Vn4uPh5k2sZX0bro44yblIam9oSJXMjYiN6Ii8g4PPqG73iinAgn9raqFZIsNS2rKM2EJN+3G
mT68Kd11EjMjHwKS1R7GDC+wJF/sHlXHbVCueeUhRDEUnprao0N7EabkvOiKm6rNZig8QbLND95s
UxjDMSd0DBvSSzr/LhTWeRqbHwpQf1H51egeXv8pIRqTC9bldktBSGVHZOHb5akQwV9Wkd0bebI6
LGPTML0nekRcY7IqcZ2EqJOehQovq6H5lyE8ODRj96RDl1Xr28s8CM/gcCZZdGFYLiOzfE+NpvIy
35xLUqa2mkb0ziBgcakCuEJ8UzfszqD8Q22TPw/Pcmp4jehNR+qwtIra8w3iBZhd9WV5ZmZz5bv9
w5s6C9loVXhzpuQGPoqvWzuxLzsrzk47asafjpkBNJ/vbrjQiEk7tm3iNTH7s/bNpYWrd4kxzKS7
UzPQuMjNZsgMq0s8Mtalk2J6Vo3NZ7sqZpKHzTh/j3LgZV676kMvTBaMdZ94UZSnGJL3QTauPdSh
XI5ZZYznHA5MxFltGzGesbz72QN3XndFosqG9/O0LPGM0rBcmnTpKqiyFbz+InIaqE/MZBdTYjSS
hoOvEJEk8aoyiKBR34CCPR7OyzxfWV0tjzJn8NsA2mTMIFKJVIlnpSp6DwEjvRFh0K/7GBkzOcHU
FtAoaPo2D3BZJW7dk8RaDmnfiO81LcfmNOqgajiTLk2tl0ZFiZNAtRa0nsCviiXJSrEeOV0M0XqU
jQIvRJu1MxOaqFPB3ajdRQtCDh00Mk08M/vui88Qo7jNSL6XMVn2sjxLkHDhhZrXjZyTuImf9+xy
vZvU6Evk8zxPvDE3TkMULqERxjEbczFWjdOjzMVpterFkZvC0mwCJ34ixpTbS+hK4c2ZndZsVQi7
GlwraFNzZoNP7AtLMw0MxrYiaJFY9oUqL/siootKFfltahlzVd39kQA0YO4CBX2FVRQNMvY4Z83K
ilCwiAxz7urJ1OiaIWgjsw+IQqFnDUSsZDREizgNvh+2y1ODa/Q3rRKlKU/9JWqjc9MnDi2smYWf
Glrj/Oa6QA2ps78cRwr1imDVoso7rPUUphrXB+ipjWq44rFMInwhw+bUrm5l/O24wTWGJ9KEd6Na
0EZfxl11DsXBeNVHxl2QxqvjBGi89hmHCxvEsJe9gps+Ii9rhxgmc1MjfDgsYcp06K2pcP1F+gx6
ULw8lw84qj5DcfAazjPfyZ6sfMO66duwdSCFfsjKuX06YRn1btXA4oHRYhV56YDTVVv4/TmqwDrW
JECLIGNixi5OWCm9UdUYergMl8kIet7JhST0ym/9y450Lrz9CY5qykvYd6OTq+N6xk29S7WPzUrV
pLCXgcyNbpVv0kbouhbj8jBYEzxhGr/Dwm6qlOY2NJ5Zl0HLVgOr/jpuaI3dQ9j3QRZAYJc2Co6x
VA6mPGV3hwefwkHjdwvpyVgEhb/MSv6n3/GF0X4W9ZfMLpYkx3ftoBZRNpcPTS2SxvgRWsXqtikj
rxsCc9mEg/ruy9w+rikdfm9y14Lb2QB5aMLspaDFiJ0GhdXKKNB31fqj4Rxer6kpaLRXVu7nvCI2
HPiMTp+8Q8Vcu8uP8709jlvvL6XWCIU5yHI8NBikvciSOCNrbvWWuehyX56HA0ulZ8A9Qrj0Mvam
/a5rZFG5HKrizTocO0m9BgJ0ORMuT0xVbz7tjQpBa0ZjLOFuRROcJW2eRauYp6WxOGotqebU8yhq
4OcpQ75U9miwc5HkQ7+CK4xwRHRYwETAr3edyiZRY+uXylUFdKMnfnsb+dl14ssHZnYrVc3VTyeM
pt5/CiEjIyXJQE4ZhxBjmVdJHOROrYzTjPKZSsWUEM0MlLyltd+AkFZ1iWNk6BqP0dkwok82qme8
5pQMzRrQUEFrhMqhTQKPqzwfb+ug/cwt9uDn6dfDmEztKs0GFImA92gRv3FbHGaOMAxoJ+mpuTpu
dM0EBGJITGoQ6MSA6rhTJDK4Tjlp/jw8+kTEovej0q4sCbKqxm3MOnciy2eLsrHRIhR0rgYxsTx6
/2kkO1TkRdq4Phw5fiwjCe10ljnymZhrE5XvsTF6z+nIwq5qVAtXjiRsUFXD1VCTXeFInOYlPc0D
8Snkc5W7qalo9IazFzISwWo3slG2YmaeL4Qx2xw8wW2995R0mIxp0tRuVQQu/G7XNSVN6Nh19V0h
KBbFw/1hzKfkaI5ddRV0a/Khdn2U3kVWcJvx8CItqxtaD+9xyKIZxzIlZ7OKW/V4lijLIBUg0yF0
I1u8ylF2l3ZG4vDcXw6ReZxVJxrFjbHMKj8l0OTFIrm0oZi2ACM/1/A4wRCisXtUivpRK2uXl/hr
lNJ3cM78vSiDmahxaktp9A6zMCuKkiqX2SF3DEzxAo1+4R6GesL6Ec23pyipcFJAelb4SoXuINUA
lyBUFmWrwcKpXFFZ4rlLnxN46/2nfkt8imKYCtyW/gb3WK9CVH9uMQug+iDOyj7+eNSk9BbUMvR5
01ggx8igqFax7rove7VIQnEqTNs7TshmklubN4nBsIgRS1eUvXSauAUHJavWEQ2+rTN/pit7YnPh
DW5bUmw4aG0yxqTbJqpdZaHATmTw9DIYUHccC/FG9JaIISOWNcpOughqAY5tlN9GGl9mQXjTWe1X
VBVzralT8Gt0H8OMjgVUulzbTisnMcrzLDFjJ2DBDW/S73nVziTwE5ta71LN+cAbLvzSjZI2dErK
Aicey9yRVisd2Zsz3JlgJtaI71OaShRbIKapwkUaJMhRWaxmIkU0NbxGfIWG0VcygMpJlns8Me+C
gaySoOgWcDvnsuvgyCYx+k+M9mdwlnBtR7Rawe0D6aCKrRrWm0fuD81E+AREKWiTdcOq+W4REUEv
afk+qNBVCf25VnXckRr85MTuPqQI+QW8jMJeUYM5dmt8K9L8w2GuToQAerNqgjDyE1LxVWWpbEGr
Lnfsjvmnfp2pi3YM1J9mk2AvyfxwdVjiBHh67ypKC1KM0EK6Gv0+ZYsaoaa4sFCaixnDMCVAMwxl
LRTkKqW9EqFwi7pyUvPIgBJpBgH6SKtmwDB0i7E3Rs3S5nMdKlNab/6+ZWvgNQmRH/IKlmXTbyeC
Wi6ySh3Xk2z+OGrbHt2E67bjUNBln8VLlieXuSxvTYvPMHJKeY3vJjMhuMsyuoTD8VXP8A3No3eH
t8uPnbgnSEUa2Rm0rIWS5BRuIYoHnHbsHi6OqnPl+/ZdUbefSRf/pUp5bclx8PqwVadV3iR3CXQq
uSoLTacfisJBqWoXKaHvCPy6nhPbyVzz8oRF/VGu21rZvERVnKqCw9FKHn9Oq7RbdSMa3dBA1Tm8
TFO+P7wOE3L0DtfISEoqOt9aZaVRn0qqhvwBK3iZ52mQjV141UDkM1d8gJ8V3CC3Z9X1plY+YD9v
4yp1w7rv8n6B0ijFpVswv6prR6YMwS4NK5ThRSixzalDknGALMIsqY/FAg5j4Up7kZZWmK1KFMRJ
5qRjAm+1Cf3B8NeEdEnpQZIfN4kzyKCTnSOjiKALO4SXxVy3td8h66yHQ9cqcXrWlelHOnBRfChQ
LnunxfAeEWgWMuFSAIkzsyoXLWqqvlwNY4l4sByqtoP3RVG7gETDjwrD6bmIz0lCmkWeh+VHBq+5
ctJ0lH/JYqTf4a7wUDt8rAx+AdfjMt+JIdUdHTvvUXEOvYDhedlZ5tWQ241a5EPUQ9KX2ZlReznz
afSlE6g0zvM8poFyeCGj88SKLK/LaeopM5Q3uB7gNDGJkDOMIkzgxnhG4LpIwYdsBdVdFSzivgtW
zBipE9HoLA3t8XOokPkpR3Ih+mCVWvlZISTbUMwmizTq+n7p+yRbWLEpHKHMRWpRl2A7OoOus9YT
eY1XwyCWScnuSzlchk0eLxDvr0hXrVgBfQF+23lDm3oVtqul2Uq0iARf1GYMR5JDehdaeCGre1xf
xEVXOUVfL+BXFCp4AdMFXMuAK8kruwq9ukrP++EO2koWOYqdvr/ICvC4cB0sTJxIQTd5V4DnUnBv
LvlCx9RLsFkvVK2cuv4agM/JJDxVNTd10n/tjW81iu/hLvVXYnwtm+ZqrPB1L0qnTPLF0JmrJoW1
gq49VXis/NK295BRWv1dh9/LQZ5DM5MjZXQWYVixUjrW8LG2y2U41pei/bMLwmtY8yto1jpjffbV
tFsG1qGHbTxEDovGWzMglRNE8J6xBhrr+rSI7nwrhfY63ypOexurRW+09X9TdGXbcaNA9It0DhJo
4VXq3d3t3U7ywomTDCAhtAvQ18/148yxHbslqKq71T2eZ1YVVHR3lUhxtEVNTZk1ZjyzPqVhh3fz
piNZoysFCDnOgeODn/pd2AZ+x0dLSoeqh78B9GzXsT80JOfJ+te6XrJydOmlHc1VBFblNb2vyhxI
KG6JWH+Oq3yv1fqPZqmBX63f5RCDlwt3S7lE6jMJ8m2Zp6d0wys3DLQsQJLtrVFf3Zb+jm30yTj7
mjZ+M7muuuAeFuJ3KkreHc1gvGpDRYgi+3xQPwqoVfiY7Jpkvhvd4L1o1z+Rq6cSsUd7poedWF7b
QqJ/PMgeoqs1dSWasRPR00fD41eq6Y71Y16Grn+hG1wk3N/S5BP7Ng4wUu99nV5tkoNIYvx9debG
iXmRyAMItb+avNin/QqL+7CL2gaEw5lm/BDF8d2otoe9bbpP0P6oadxJRc4dqU9LAdp2KU4u9ses
9w9S2XKo44dBzo9RE8ldp7v9ouQZKWaVbvRPHLdyM+JRyvApyLRDiFW1xT+bLX/KSThEWV4uoEsD
6j2uQaU6nH1IUzm/a+g6SbGWsX1kXXeaN2SUNf1eKP20TNFhyfq7xCule7tH4sbewSUeT7zejYt5
lHo8LeZfnv1JaPMhk/podVFi7N9nTXpJxFRlI/tMtMJEq0rannuuX5MiOZMeURMSYxUcyceEjfVO
2vSaUHJoEOZRDhrPtBiduU4uVeWSFF8hrg/F2j3RZWjLfqVf8KkBZCu+kr6/b99Gdr9eZGyvgevD
CHdw2RLrvm+MN0TSPFm3naRIXluPUqpC3FTZPKKdT7jcI/zzCdXIl86ltOxo2h+yhYhTrhDjhwXp
Vd9PLZzAZsNLsexWzM47n626lDPEnUvE2M+tEfYV4Um8L+3sN7FflsS+LTX4pjJolT/NScFea+95
UebOLq821mE3qA6PvxlNNev6ToL4m4ZxrGw6zFmFr12617UN0ROLF5iW9ICow2MdxTjXLZmGqVRF
kx81o+qTtfDyV0nKOziGlcmHMkvx4Xxwh6DBUokCJj5ds7wthejFXBZ0Xt7YutqPlksYTGKGK3W3
QcvYlavq2302EW0qJAr7+cHpEJ4EfCl0H4SR/SXtMvO7ACn+o8iBsnXjSO+MzdEt8R2rhDNoodbB
S3uY/DJG+zbmaGfSLW6ObZTOv2mUt8c8MP0THppEVpmS3Y/OquUYxwOr1LrZq3C6qELb2rNK8BN3
iTfEnqkZlnTXCtgLzlkdVn7tWxE3/7IonZaXuG7Zq5ccOpTERIaWcx/1vyev/G8hEvtRNDPBNdGz
swdveoOaNvh9j6r/L5h+jXfD1PObXNcfTcujhzlHHNZ+noYUR2yN+LIzU6HMLlsgemNxlx7EvNjx
UJuZ4y5fkg+dFPXPTagOx8agYL7O09Sd5zzWr+OWkj9SqmARt6I8va4tH/6T7UTJHnksy89I9/6f
butxJ5xsdpux9DxGGbs32id/abKyHs+RdicZk3DXeIq/GsiWoNmcx/uKEL8/griZPW3W8OOEwvTU
smx4YW1jX0M7DCe28BFnkGWFreYuA8Yn/EhOovPFeVMyLlfWFp8aPwqnNB/RN7Bpe5+gu6gv2JaS
n4d60DuEUvwaYzbZfeOpzl46Puqf32lsCSLyivTPHCXLYVr4lJznCWbqxwU2H78zKwrxEFiH88W4
RWEKzDxmvpv2ESKEnpVL3Y+2iP07m0j+1s1xewEDkB60te7Yz0ofYH9LTjzNwx0X5vo7W6Nxgg/c
1btmnosTk/idQmDs4TuNtOK8iJ7TkHTHkNXdUOb4FHF/RFGoUObW99HHtt51dUhXUEE5p9dNrW1a
6bkz//ltaJ/SegowJq7qwTqX/8ipbKtIqbiyLaOVS2OLf2VABcMEqApE9TU0q82/TIGbwX1XWMRS
HN0wjONdFyz21WZHXL3BG9q/1GHwUdW3y/C1+LUgtETvWPwYOWefRguibgOSQiU/dwhW+rIwhekd
4sDivCqIjNdz43WS7r1FgyNKv8HVf/JpDxnOltolKrfV90/prNOpjH3up1BlKWR6B3gUwbaqhkhZ
5r1y4j+DF9VFJTGbGSRE3/myLvvQ9oAkz4a5eRn3fcL9e2scRFhc4YJ40tD7tVWTNShivGgrq+3U
jhVSpqJprYY+UkvJsHQvQcNr6Yuu6+SXofI19SKqZjlEAgPnIF4RKrOuZUpFhrvP5e2b94m0aAAL
KYezFKY5b5lK0cCISMf7PA1zVBG02OaBWjr2uwW34IsdpdBXVzdpxf3mx0MbfB8q5HuS6DcaniXc
SCt5cuRFmid1FQZl2bXIHV/+LQvyw15dE4326OJp5hebuHhkkBbBv7RVa9Jy/aDN0uTPHUNiZlf2
3bxMV7cm4YY7pgiHRNex2TvdRvwyLC6NdshZo+TFDcqFe4sP+2cPKLFAj5isBDlHM32Ha7deK9lQ
B3TftPVv6b9HOZdjofqRtYPtSk0UtALEJvaTNGgtdl4JBLu2xm/pbmJoGFuCRr7km9X8ziEYDTsr
+nS71SPCbp7WmvllzwISafcFkro8PnMv/b5pi5DvlKNjc7ICBptd6Kz+pzu71Ke+jevhE88msPuK
ZLWlolqRpRI48GtFBpePyDma0GDFUEiO1YYItgYc55qJA4Xlbqro3Hb0gSVzYU6W2W7ZIRtpY3ek
nOVfZrK4fPpQq25v+yxqy7W3oj44t67pJZocoK+UdDPbQTpe1Kdp7JZhlw7KZ6VOYnyGCVPI4wgE
4Yi135TYp1sy/ycdFtUg1iLNzJ+tU/oTByvtdgNsbY/FROsN8LObbBUPQ5uUKx1re17mJSdV4bjp
KwRs5eqQNXEXbi7XU1HhWyP2Z26Y7SumHCbvno3rOxLhcHWLeoi+tp75/+aCbp+jjs1cLbyGChYP
prAnJKyEvMpDHc2lbJLtPnMiD7NtumnXr0gOPNSqN2q3SR+PJd6NeDlyGS3ZrmsbQR7oFtG0TIYc
XyPh6NbnSHg27j3vw7BbfIGEB/xE1xwosgAghZxw8OKLHMaa/k3TGYNNCmr1l2i1w1TQ0OhvnQ00
HPusXaMT04hKO8Gr7J+Fzpp+Z0yim28/a0LKvMXSBqSQ1qLdJZke2GPsGnGPuzW6QOu1/eEmbsva
pXK31t3IK8gM0d/BjVq4iywcSw7DHIu0hImB/sB9IduDSDID85Ap1ns3zPnvgLbIlgoPU+18LNg/
m3uz3aXuh+WUsyx5G+HSLvY6ZsjIcd7M6x0laBOl5V3mdyFeuqyK0GaIk5paCVFbvORJFeSaf21j
U6TPOFlDfqwJn5qywFNMTopGaLSkE9F6rZM6jx9W2uCN9YY1/WEbYxzOzhSie1xSjtfBrnLwOymi
pNvHFDLNQ9QHUmAgws/GBNHF7lBvuNIfJJTp8EWtTSJKUCA83JUn41RxbGTY9mHK5g3VtDXTCyyX
61Y1G1klpJkkaQ9UUhHvcgi68jKPou1TNxMXO9TSOSsFK+KP77fyKbXfRsc6avv4Ajwt+/3daiYl
GnI2l5MmYjnhioN4WSle9xUvmn6oYK+Pk1JwPONyE2ksjk0Y+/yYTxwqAefwwZVpHZavybTTvJsd
dPe7ebLJtzKqlVGZGTRdl6ZWE9kxlJ9ll2dqnK84unS+yEVtaPQlQTJViqr0Iy+8shXDQInJNeHi
qZsVURf77XQocwHlZDVZNv23jYvIgGPk/a0YRYzu0094ZU2mPBwiOQiriuQswG4pLf9a6BxsyTDD
tedGSERrbzjvpmK1zp8QyTd/BI8pF/6SxX66qE+fmwAdlIqiei6H2KU54BNJgP3ApZidrUaXhNEX
QSm4a4pYvgHxMxpCt2aD9IDKbNO3PLLRVAakQY8C8NCce1vGW/99D7hM6K0pa2G+b2m3rDT9QG4d
4r6/A3ub5qUmyxQjSrX/rp1LNMxkOWA9iph/k2hOal/Ojg3Ng/OTVKb0SGLlJyICwF0fTCPvKQqz
eeFycdnNof+enieDy/O8zpvjx6WFmWw3uESEK0XU7RN8JHJ66/pegGkJYO7pURB0eX+UZm32sK1d
Qe7AnUZxsCxKhssgF2YKzOpmdnXpPC3Yn0lLbR5jmkbT2UOVOt46eBj1UK5INcS4xEM5uJHH55jy
aX5MpyGyvxPtC3PNDJ0AbVnVGvW3d+PYXRfIRsyjIkFuHyKK6/nZNG2q7pPUNT0jGCEzNwRVIHJ2
3yzEZHCxR1T825DS4THUjuvytSILV6MHRVJ8fVH1HPpTD+VQIsskdivZT30MemzFm5G8WjQhF5q0
dDiDJV+TG+k1kmyrMY4atHjTQNxuaHO5lcg3cP+AS7Qou4gBnPuynZuJonjrxPxpkrZzz6wvkLso
C23i1xT8DPmPbFwl5zRiAAHmEcfxSxaQdNdl3nSN/lqhU4/QQdGh8a6ahpyN5zhayfYF55maz6JX
c/K4jARpmegU+C3vZnueQLOsV8wImfpF1y4Tn2RM6fxJfICEG/dvtOBDd1RuANT6rYdZpFRZvI2k
HKyN2scinzf/N0L+HIUoJ7bbDJketzo1Ve7kkj1oYZPw1Yx5Ly8zLYZoB4QXvpdS4lk1B2u0LP6l
8yLiN4zQwh9W9NrrE4mjInojU1KIy9CaerxxnTbbbiTK9y8m8mln8Hs5JDeUU+bhT7vVG0qpK92Y
F4C3eb04IEoTR7HD5R6R8ywm0hqws6RAhnaBNm4FnIIILwwdFLgoO8nUZfbkobBmu0ypqNlZUvTi
y2S9A9BBPWmHe68GlfASRn7fQy2azbjWIKvq44c01mx9jC2Bs3PrVcHffJ+Q/lDEjZrfItoVeO1y
EkGQqTNVw1qU0g2oKa7/7aE3XRd5QHvpiH0AvWxqfEHKpvE26xG/y7cCtpG3AXmq/Rs600T2Jatx
h15EW9QzJBr2+yaQI8DQrELUXUb3IxFJXyFtYGk+6wYCkfZqFzEGDqQFL95Hj4NGP8Z6DBSIHkH1
plVuaEc+86IPhu7kjG2hmFqy1SyuJKQHqhmtY7seG4/T8DMlo1sPSd6YuEIrN/lL1Mm5RjsklytH
v+zmksa2XS+FcYXuqjZrQSo7SPHmHTb/xcspmsKWPoB/ztN3Qnm/kHIxIl5fYEyq57ZyU87XK4uG
7+Qz0OxZ+GwcWm1XtcLUoKlpQIb0Ee0hgzRlBgv2OCSZoDdFJXdPMSKza6iV0kkZqH1oNrqpXG3f
yANH95Mfu6SWM1oUM831IW2tri1qVayBdBRda9MOqHYzuuvaey5LtNRU70kdDwR/2DzzvbDt0pbu
G8SAJzmb+n3q+dyfDDMR8FU6zBJNUt/9WtQ3LrpOmO/KRHY6edZu66eHdc4Iu7TTumwACuyALsI2
vN3NItX0AkEiHfeAFca/YmtpcUGL2pI7klem+dBsna9Rx30zXUS/qWEnsUIie42nRNKv0KZRUaEN
i5JTr3vNrn2kfQRrf0jCOeFpA5BExzV/HOhCAbXN0ZLuKUUAezzE9GTkMDeHDccA7lJw26Ce27hX
J6lT5PpjmbnKYCWbGn3rSDp/QHCBuVLUQDx2rZqG7BDAV4t9K12H094umCshuWKujOqs3Z4Fsnnj
PaJ0C1AWQDCG/RIE5W/NLBdzzjei9N95Y8AbGqbBOwoc0fkngbUkOXR1KuaXJscQ8J7Hcba9qnhL
44NcMTifkUMEOQbsGD3CBiyjyBV3bIbMnvgMYGqt6ghVfuSkotMa5g+ATttyj7KFxjtliRaHjJn1
2hbeT2fKlmw6adGJ9hFA1/jY6SCbvfFpzA+TNEYeUOCiacdWrTVSgbeCVNOEVliVrjPc7fKxIOtf
u/RZswcj/C1LAY8yY4Qr0vE/AFFNfUATM/uSioXaBzHj8jspm7v41tVRQT58F/H8o0kbfmbdApwU
oJrc57mEmsUHKtlVooyIqhmtzne179LtTflxq4EPIGLoBHIosmW38dbeR52BmVm7KMN9PS4eOCLu
jM/MwfH3UThcjj8IlxheS0RpK31B19o1uz5QrAJQ3LAfRqPG78WSNS8LMgPRb3CzumdozJvug+Q6
/cDQghnEqxlYJhfUJHc3tFL8hyAOL94LLtffo26V3S9euva4gGf61r+DXXmYfZ4Bl16zQl7Fgjb7
AeHmxYQ2QXT23WctcA6WtDJ5z5wMPSt5EwRLS6NptGBhbCi6k477RhxrSpQ7MaD6/y00UNx58dZM
omTb6EdQKFCojiWUNeZx4Wq8Lfhe1A5DAzQcyAR+cjYDdm+6UbzIsQXVsorlbMOc3wmifZ6TeHH0
OXEJKIEkXQtgodmYNherxDYAdsnpv4mr7ViEhV9bUqS/MgzLh3T14cAUQLvG54CFEwWoduYTqIOY
m8uQQqnPuJuuYA76I2DY5lbAoXXI8P92c7YVu35CkjZ1BnFxG4WCzdYjPbqWcqCUsX/uoC/4uTCa
Q3kQWXwj9EN3ZbgBcLy0b1YEuCqKLPnHpFeXpAfl1Ivtp/Bh3SNHxroy67n4R5dC/9I+aw5RPswV
UKHtECmdXDMFmKXcUHlvTcHpDG6oTenBDHx9wBoCerY2Gb/RDYbsqYaySnIufuNxRr9qwVsBlAYB
oM4WceWTDYIZ1cfjf6myiDdNt8W+k2VuHzsz+iNMhhipVMdaf4iSca1RGGSfVLLowLgxiXxEyJxZ
2PM8JRdotNMzSVZ9SjTtjyobDCyOafujHzZ30I4P+1rjx5Q1YiU00GFGa5BZfjtHoS2aChAyefEQ
19zbycxXnnT1qbYLoBaWRcPedXTYMXQusoyXDRm4fYtxYBmn6DHtG3Ij8A9cAX/G+5B8g2TzFr+y
udV7lJXioU3iGIBXTfnfus0wuKZDIIc4bsUBQQrZa75p/dj02QC7fZLvWuqbHFs+3HYZ89jvtTF8
j9wqy8pUprSarc3qkgx0jstuxlo3JMKExlUNpwxW96k+hq6FI23Fu/M1yRmGQg04jmNMK/ko6L6T
CUBB4YsXDMnpD1VLzXe4EoypOBZSP6WRKooyRsz5Hx2tFsnqZsVUF4wx5YhFBCXmCYuoFb6qXQPx
0OvMR7LCP5F0vyMahRv4A/GL1z4911vRP7XrCFXkwCnIr2FGF1cjOdpnEbkhIcn+l8hvLqvDc/a9
Q9Us0Dhj7EzpegbGn0BR5QBFgLWljfVlv8gNkFQvZ5wQ2CXvKN5IVMNuZ3mq4zl/Y4YkD7TV0zFG
0Q9VHq9F/J1OBxzSNinkrAbGRDgfU7dbEZByHVWe/wpF6G+iBo2mmja/JFGIu1KgSb8KiPz2YTDj
RW5D/d6vPThYs65r1XRa3tYkj38CksfQOXa5/FsYWVeckrCbMXU8REU8PRWYWH4o1o1HE3Xg2GHC
0dSEXVbH3+YmoH2sbKO+uTZIIVvLYCe0LozGbB+RXL3XUUfvvS6aoRxVtl5FnoP6H+wKbgEl/1nQ
OHpFKlg+HYAcgDlFPtcAOse4+QTs7RtsTTq0MlM33ib0Yae5bdx9zWj37OpUAw0GSxoniERzvb6x
GeL6BbXgmMY+heRQbw9Y0QLtElDeJMVbWBuNDrijNSB8Ex/qIq3XckRQQdWGvn2YinE5rJP/IbFe
siQAYzAt9MU5ayP1tG3ytwyrh8RMDSWvh/QYOQUS2xVrBTHCjMVBejwSzpaqR3291qsB7btFHzP+
mX2DSYUgruVrQ9P92UE6VGkYgeEnFO0hTjfEHcKpUo7FlJ08+5YBRAYJnkSF7jiYfDwYmGDvy+pa
gCqTuMSpp/95YaM7rLHfve6Yua/gZnLBjlIC+r4ge95s6jgua4J0mGJ5CkW93rOcJ8B0WlaYknS1
3WUpiUtMnnQ35W139XmXfQwa/DacOeMJ8Dc/YcXN+JTZzZ95xDVmta1FM8Tn104hmXGUKxijTavw
L6d8OXDo06tQWFdZTKdVvnhapZTDdT7K6BStQ1/CqR6jxBIFECx0/8Xd8logJLpa0rg7KKD1bxL7
KcpBAtEtcREKkOZAU5NRviQotAeSgE1H9LmK9R0A3oCIA4KNJTc75jR9Quke+wOd7I8JM7EMuxUY
6HxkY6vxR69bDYNv2SyKSbpHJ5UmZw/oLvuRkhqx1TIjYbmThvnoB1Y+hO4w19k6xOBahZcvXT57
caOILsF8D1OtXM8r7vvZ7MAJBoIYxg4Q1G6zEFgCOJUsd20Jv7e14AxS2fwtsL9l+FUHvYb9mBbI
3bYqCXhEhYZyQQObOI75AgADTTvi964YZLy+4TNok/02IRuRQZIhcAeX45TP8UPhl6R/ZxRI0iX4
yKPDH1ab6lMYrKqfM+SG1/8huhg+RJLZEVE3M5gp8wdTk5loGYexW/GGa28f13kYYqwlk2SU75Ba
GCzZgJxkOyew4ecPakJUP4r/NNHmJnJR1G8bCaz/l6tFtv8YXzujy5jjlP1n2UpbdPEO8QkHvo5Z
svPzRug+aZJmArET+q6GfmBtzCkreDqebF33TYHpZMnrqtO41LsKwazTdloxybTPahPOHztOnIUu
IFHiYZSqVz/9mo7sj4OctY8ATptOvNhJQwdWWiTlM4xgyuXYdJKhNv1pwQL45YRWKsyQGpEw0UfC
PDg0IM3Ed6dJIEMfKJ7BhoMo8XNzw7vaDKctnUWAcr0HGZkCXeV/eU+H9t7aBO9zOzKUfJqmlnwM
0dSC/wtxWCKEInS++Q0Ma0AxQKxINH0N+TBMpwTp2PM5RiHv37kfEU15MQRh6Vh5t/T2jCfAkWgR
18iw7+BK6rrhb5avU3vxAk2mLiPMSsMnNbbNr2kXR9tHMWzxeEs6P5s9Xgw81gpqUbz9Bcd/2F3H
MHrtaiQMuEtGfM3euzHGzVQ2MjXxP8K3Ub/jJHbrK8xj35G+UmTpeElITKA+yJChA1S6CDz/Ga0o
Xb+ydGLtWzLZEKOwIoF0+SgIoGnoV4B57iNsakme4g5bYZ9TqicsQ0CDLwJAAmJnc8NIO0QPnS7W
cN8kN+Ga+94M4QI2sJ+n75EVkRvUkEV+JJuw094KgijsBTRk8sRA0HR5Cc6T5g+itaE/OJq78aA6
5Dzifu6bbLkNWdqlpkSfu0VoTIxo9Lme5iz8WVfguujP88nHb9Eku+WkmMshUQbflm0HhD9LcQrM
5oBBQbhv8XuL3VgWupOUNVh3R/0KTniZ3TsviGn7KuLY12XP7eTQLeom8PkiNDbQl3RLl3mvMHn0
z6BneoChQ9EKCpYvBTmB8H3W1DbZT/CGTendLMRxd8Ojg+juMKl6atghzbXxn1EbFI9KFc+0Ww4A
o1bgF92Wxc0vpb53JVbTKnE26yCkfERfPbkAoQnN0OOwBvhfDolY9720j4+bxFlNgbBg5ISYoush
elF9HX0LarqleDScA1Q/Q0bXgyzYaJ2P006ufCGhBNleLPXe5Wwp3kahEL+PW58tzUcfQcn0BCxl
HJ7rsRbFP4DGfH1NG03TdxXjgLz1YWnil4JgwMd5VoFtXwWi4b2HRrOdAHEhIMMXdAfD7lw8uH71
8tqopsiuMdv08Ez6JYSb6bxye2MmM4CWJ0SQqrH9Mj0EXYT6hiWYKn8Wae/8Z1h6VYP/nRgo7qUt
wChPM9IJ2pTk69tmYA6rvgXc6VUptpG/RfztVzkBqm9yEPwijBB1mAioXJEs/WmgOmWHBKmY7otP
jtWgprhgD4NoVog+ejqlbj1DqiI5LuGMpKKcVzHFgE5BSo/V2E/SV6PBAAwAb4Oe7ALhBVtuAYk3
Vj5aWE2a65SOS/ExjABfSubb0O2HZZ7dvjPG2r1tArlCD0FeaqMgkuEjhF87jb1Iv9poht7IO6Dv
e+swMYlok68UjDvSeUILrpjrl0jirgECmyQODI6NMQxCO2gfvjGSMwNcFkoKoLs5OrznQ7nMMDBe
gIRR8xCSArDNvA60A6QqknmXBQdxoU/6CIC4kWmKEgFw7GlMgHneOWB//tS3wCdWLIjkgFcfMUDl
Y3vNCM0Ccnt6EjZSId0ni94TJ/1Xb/CeZZWaobO7R+AZoKXZVtPtoI9yooxyjXkq+X5PTbUWTXYt
OoXdbsgkKIBIYu8UJCjZuvmKcPyNGC1s9hd7KiV5BtTJ1MFA0PXJDYI4HiVA5Q7zLe/dDuoNC63f
GNAqJuuUJHMJWr9Bt9Buso2fhGSZv1lrZ3a2atMYVkHbAfudAkxgLHC3vsmY9r8QW9c9ccnxO2Gq
yd293nJbnCh8fPoOVWneVKvFr3PcKCr6sanzIb02Gf6eEiPylL0oG0ehFFgbQ04MFQb8mJ4wz0jj
3A+sFxLm1gwi/hwNhs1K1lM0lHUiluQxxmBlrsOomH3qCM3rI1IrRkgxWmgV7v8zd17Lcatpln2V
inPdOA1vJrr6AkAm0jDpSVG8QZAiBe89nn5Wqqq6JBwls4dXE2UiJJHwv/v+vdf2rVDxnbqJivIt
MQuNQvJI4OCmqKIE93VVsQZir7lMPaMNNP1aGBGXOlplDCib2FsqSrfQ4thy2kzLQMswgacTTjT9
Ti0N8Stb/FlMeabUfTsdkk5yOwEbkN3lgRS5tVb5rDD0ebpTzaIqnNlQ5sTxqfrp9sRXKm4ny9e+
xIY6hqtQFSh5CjgDhLVGZy6xgS71T7nRUHEKS8RGhq03U5gkdpPFmux1xVgMd0kus83ByhPGr8q4
KaxDjPLGjZaboeAxQaW9RmNMhMAcKdHrPI9juaKq7Yu2BlxB3ORpW87f6LZi39FV7nhF8i5Vgnia
JHkVJBBxDz7BlkRZTVX2VZ/aJln5Gu0mFTOkEciORaSQ7EaiVQwbghBE9mKsFcPGaLh1bnbfdb9q
1QNvLWHhEcfhm5pKeu2iHSRMJNa1hLyqup9yh+7NpyCSUfVzWGDX8W6ytM74Pg6VvO/00GBcySN2
TJBiT/qN2dMbupU6yKFLLGnR77VRHwO3KSg3rYopUvcqPCu2VpNiZnSsmuOcWxH1Al2MnFSmk+Zz
NnDBVPC3hpTqo22wnmruGXjk2A1rPVWvyhodkpMyK2K/O+MXRAQzjXI/N6yknEzOhmCjFYL4aqZF
85WxQJHWaopW0xFBCicrpQ3KfTei+3WLVhhTh60b6woBXSbYgzTH711pFJmdhOVkXdPIojfYWyx7
DL1JLMRX7KCwLspMsfKIqbS026JvRGR0VHzEWyUDUUBhVqvQ3Eq1CBkzHZTYv+hkfRJxJtD9rdSZ
jCnm662kulFkNc+MOHG8poKsIqzTBfktHKGlIQkdGj32upZSvKPFo5Xua2KxgB0NWBvcIOgEeZUN
w1zboTrVe+g6fbGVAmF6rXOVacA0VazFWILP4RV9PInGhRQytA0S6TQuKoWY4ASTDXq+FyMfrwS0
gqaTCQk6OeCe/cFiyaRnbh3G9fwcGol6o8Rl+K4HI4U2u8LIlzkSBq72pWOv1LTHnO/DHiNamjt1
PYo131eD+r5PLFHf+RTe2S6bM8Gp48boUcKYin6H95MtyALofg5JrTLncvwqjIxLtmAVfjPZgR41
/sVYNlX5OFb4Q01my4o1rKSMavLIopVdX/a7W0rdsa0xGLNlr/pMhHMbLXmHL3MQu6KyVvmo6uHX
RusmfFjdAIuz8qakb1NqKwGCNx/OmtELEgm/YdJP7n8MM+tMJtSmh0I+dRgiZsSwUPpjMkY8dimq
+1xpG0ebuu6mnQRxlYURW9aNoK2iWkdfz1QHPZJQXg9T+SyOZrtmY6a7FRPd2lPX7b8S3GVdkw8m
JbY491RxEjFZBaUuratKnjYIgfKbOW1zr2/QvouGJNqxYGlObE7HdB62OdCqCRcdApUbvW41R2gQ
y0RxxrZ9UXbKLhjLY/22UDcUo8pHXOjlXd9nvRsGnbGvmNkodqq0PpVeih/pMA7UwqP6EXlV5xl8
gysiBLKNQvjGgzoHwdoUpRw5sDrZPasWu601qh2FGu5mg8mGFJTFYypa1ZdASEa7UgMCwoK6mJDr
KtRJCyVx0l4SnNGkrmZooe40flKjiR4PM6YamyXx7PoU/K7VbhzvK9ScHosDf/Mf9WympZ8r6QYJ
mwqGNPADxa7qSkPdacX0LB/bXH44UX9nPFmYR3Um3hmB5emqXQcbXH0bay0/iitZd9SV7DFJt1Ub
Q6aXuL3j7+W9ucHWt1K/lQ5dkjucu44T7lJxYSLTUqUf2RNJV37wJJq1XYT7Hh3fxzd5ysC4BKAX
Y4rKIzKMtUTHuNIRnCpOX0RoPCGL2iGbcl/QukpbU6q6FdO8xC5zvMbDoCCkMJAjb9oEyRcrqPPX
dDQt/u7BLwxoVR6BL55wAlpDLTfrtDXV8LpgRKfuKrPmsilIz9pGVtIm8vo2MDoHSUNoOWwCF+dC
bE65nJRfXXDBOJOwKNTGmjUl4NYoZNZl+Ii9mUCpG5Slurn9+B2cesELy1pdNVOjKoq+ninqGXet
RIyDK2XIFDZJVLB9+vFpTjjjxIV7jU32ysoGWVuzoSCjFJLyVcXO5idvYmFALWutb4zQ0ta9kaFY
kCgFBJltlNMZPMBvH5JmLQHrbRVUWRn48IuoSdg4ZLa+FV9OHeuiTzweTnC0pf7knmsxfyJ11LW1
qVYrPKBoq7FVf/Lgi67EH9lb1VjsrwOEArZZ9/SQISXbz136ooeQk1JBt8uzkedMt42W8mgzF2fc
fr81hPNcFkZTvZayAdc/n01I1fatyaPj5EyfZDwkzO+wQnWYxqlZtVr5mehbTrlo/6EZUCzz2eej
YKx9Uau6uYwltlw/flo/LLJ/6V44/KJlG/Gk6P0UqOvMtJgVNFZ+3L2U+M87Gbv6o1rkFn+Tq1Ku
e1EZ38cztWCx8YOHuoj86o4JUbiqp/Rt7BUykOzWmKkVfXx1v33cumQs2lHvs5KMU7X2hjZaGTJl
a5btN4FSd7ZsRgdW5O7HJ/p9dwCr+NfvPZpVv6kRP3i0JydRkTmbn8wUWKIXB6GWU7a/ai/MemaC
taHHVMFKzDmxTJzSx9f/2w5Bx6X16/Vr7GYhxtV4UFN7LYCkTkP1C7tA9x8f/tTjWbSpUSyaVGcn
yCOjuNlA8God3cqUMw//1MUvGlVw5LPUisyOlip9GeL4Vma3ShXKx89d/PGmfurLwrEqWUWGjafJ
kTpQ7oYC57DlpyRnrv/3g6OkL5qQGgaBSd2j9uZRuIky+T6tyusxL7wRRtPH93DqEcm/3kPK8oH8
FE7R+P2hMoND0Y2bNjoXQ3jq8IvRMDUnP6v6qfZqxfgmssfpCKbc3kjBEJ0Zb0+dYdGSZaMXtT7i
A2WJ0dhVKiEyLlO7jK0z0JkTJ1hiGDOsGO0IJNij8F/bwFqv/FC8Cmvr7VNvYIlcbCmmogvjDbBc
3/eTvE/C3DP9zyGIpSVp0RqCtIuroPbyJHoUFe22qss7vQ+uyupcituJz1RbNGIiUWuRhAI2RElO
1BK0H1J1MZrZxVCbq889pOPL+ampEVLVslsjVB7zwS96oF9MBKWmSfX0ucMvWjKWgSwJyrj2dJ6V
bVUBplbNDNCFf255IWmLptwqOCGox1degkVoHOcbIMQ3nWA9fHwDxwv9y2CrS9qiGYsiURq5RpnE
NFN2aMO4oqWNRXb38eGl43F+d/xFO6YMGM/s33L5VfkwG9l1bVaYnZtXpRKGlVjoD5HBPnJe4caI
E6PDKI/wI0WK8PEFnLq/RSvvY01HQ4pNbMad7EgNppsBmfKnDr4kL3ZCTnl0LCov0OYQNYChVEX5
blp9cgbCc+LqlyhFdSrQq4059Y+yQRGCdRNLKtUaKMmfu4PFKD0lXWfWmY/YRKMi6VJ9LPGGU38/
N20/0cSXKEWoD6I6wEPyYn94I+fpAlFx41SQ5sUa+fDHd3FszL/5yJYcRcMYR2SIYukpSf2gRZNm
izpUFIUUlDNv+tQZFu28TSnpNUpODNA85+/sGkw7KkzJSzKN7Nl/7i4WLZ1qDgLekUdVhHFhtxR7
y0RGtiV9inYjqccm+lNXmMrFkAlGV3rUl8vN1IjNekiL8Mxod+pTXTT0XumVqUyH44vW5i9i4Qcb
FaX1uSzTU4dftGOFXhYyPa/YohzYrI2O7UBb8wv9HGP2xIe6BChimUiKHPmTZxp57DUEQNW1+VDk
+YsWqJ+cVy4xiuAX5ApTPJ+R2t5FQXODOveLZTbex1/QiYekLFpz4E+4dpA2e0ZuPefFIFFyVs8F
P546+GKwrrLJMIUO5WZLqsezoEvytkvO8u5PHf3Y8H76OGF3hDG6nAJnDXBMgmzcOtX1z/VyyvGk
Px28ngR2blMObhYtdsFc2yb52cjv44LsN52Psmi2VYS4pDRxQcfodYSHABlAhXsPca1yq4udUu+F
0IfF2/mGOV03hm+U28qS9dKR1E4ztx3wQFgJquUPk2cGpTK4wzDF9QtSVhBMOelgDJQJOJZtNvgB
Qj0cjTE83zjUrpUmYQ8L7aHeP4PfSqI7i4V5u0F3YZhuVKFTWg8jkv+VriF2+joaqupft8g+41cx
0JPuLc0NNhLKpEWoohOoIgHXiY1p3yptPqwwNY2TW9YSWyjWmMkTnGq/qtdSrkzdxtStOdgMVg9c
LTNKXdwCHI5xVLOF5t9SFw6lvVj5WK9stVPM/MzrPNEZy4vXSf2xNRB888Q1Nr61pHqsc7RXmIRu
P25Hp06weKVUWhFwmGXh1W2FCdOatGIrkyD/lWVh8snuXl50x1IeSQg/49LTwaOPUKCi8h1b+/hm
CNyS+/GdnGhWy2jmNqswY4YtX76afh9KdYcrpnI+PvaJHlNedMllx/5jNRkFC4RCv88xBD8ls1C8
secwfJ1gt33/+Dwn7mHJBs1QOvKhKoUnEAxrF0PuauZUnLmJE69aWQxbaEpwBFZp6aV6/Nyjb7Ok
YOcb0efWB0s0aE++IhV8rl3rfAaVdGcUljeb1pnXe+LqlzBQDenxJGV8Q7LFFpsvWACwxvjNNOQz
c4ZTJzAXPSeEIzzbUknuUBzbBSOWMgjPelzff/xuTx1/MWLFPftsuSHSlEWgomB30nWLLXFTYHL/
3MRkSf8M9UjscllvPIMMxO1smBKL/Vo901UcL/Q3vf8S/FlnsEz6sqeBjVgDVLYi96xw5lU11vJ2
wrB/AZbrTI39xLmWcEcUqrPSI+T0cCTMqECO5CmbvV/5okIIh5MUftRkjzzAl4/fzomWt0Q+DmWe
SuSPMF0x8XgV3UACUnQub+bUwRevvjQGP54DBmVlamvH6iQgQMIgep+79MVsZRCnqdEiKl5AsVPk
gnmyx4cqPn7u6MfP+acJRRPnQeIXBc0674xdmCviM4vcc3spp57M8e9/OjrBP9WMZ670Ej9Ntx28
MI+Mq3OB7Se6bWkxuLEr11nRscczM3OnpuUlk7hnJZoeMaeciz48dQfLsa2Wxm5kcewJU668w0aa
32eshO2ZTvvU4RedtiYrOUa35GiRQAiwRfGB8McHLXUm5kk6DmG/adU//v6nNzCJsg/Izcw9xCht
ch3lkPEchNxyyb5xIdwD5LsUTAPatt7SwexMfaoRpQqadi5z7MRbEhdvKRME4BMmgoJ5wLkQtYOH
AvwGitNBwCD2qa9YXLylNkzrAKt37kFRUFaq1A/46+v8cy9piaFEZc/sN2ZePICDAfOYxVRBccaV
6fpzl78YmxAGon2vmH/40Eayi2RsTMo8Y9Wei7888ZmJix5qFrtabXo59xRFihhZh3jAHpKovWV/
fAcnRr+ldEBv5qxGipZ72PafmjbZQHv40qTCt48Pf+r6F71U2mZTa3Vz7pV1DoQjUL7P7HKeufZT
Bz/+/U9NJEBJ3jQJkLFeVNepnOxkufncpGO5Ew4ehmU3T8ZDcjxfBKI0uljv43vVDOUz386pJ7+Y
uzb4eQsVUr7HAH5p9PPe12UvxOb2mSePSW3xcEaxUvW6oGXFgrpRAP1t0rL8XBUBS+avRx+ghZp9
omSeWiCwQBtd3xex2m9Co8vP5Tn9/gEhgf31HKo1Foqei0jd4KIcrUEbX5Lvqml++NwTOvZ7P30+
dZkHAdgUnhDsnwsTeo/LOCRff3z0U1d//Pufjm4NydQjoGBaqYS+vLU0VZu3YRurkztgUjO+f3ya
37cBXFu/nsacdB9dVkAXR5wcruzcMjEqCiIhSB+f4NR9/GUUwByOCSHz5LS7TQuksq14G0j+6uPD
/yAj/3WcE38wfX96TkVftSY+HuYxaeOaAi4u8BSVmq1E6JUVZr5CUw+T4n8X4bvJ0bl6zKnbWozf
eWzCa2jR7zazIm0UXPHrfhLKuzzU8k81cHGZTJ5GudSJcpN6UeeXa6mJUq/MFM0D2GZ+7uUsg8jL
WchEXCWp1+OUKqp0LwtFRBViPlP8P/GUzEUz76Y2Rz/DhTPpN0MHz1H5HBlafTWnVtGf6cZPnWTR
ztF1Q6ts6xTxnvGqgYMrwvCujKczM6kTLWQZRq72IlvpbZZ66EX82K4rJbw3uvackuF4lb/5fs3j
Xf30/UYYizClH18B8l1X7cpqN4XtU4z6bZUmAj5bSIJnvqhjz/S7cy0aOyyNbpxrbkWqpUMciRFB
BTV0Jwl4gJnA//24TZ56Yosmj/LdmDRMdJ40oDRzow5Lt42pvWo+pwQzF7M+MG1+yfSZ+wj1yYVc
pl41JWqhOZTKT771Rfue9IidhgEcTiAFI84V3GGXslxq3Zlb+FGd+d27WAzfuqrIow4k1ANsoWVX
iI5FzQ1JP5A81Ze0fo2pBDYO++9i4sW1b2qHLDbD4oukZbFXYrV3MkMVbo1gNNnqmnQF9xXyOCF9
KgsZ6tgAxRu6F3rub2ho1X1fxu0Oymy/hmMxQAS0wgj3bxap0CikZopvsDjNE0SmuAsukV8Ls6vg
CG4OSqFAcFNkchn+Ma37z2/j/wnei+t/3Gfz3//Fn78V5VRHAVSJX//43/dFxn//6/g7//Mzix/x
3ovLl+y9Wf7QL7/Dcf95XvelffnlD6u8jdrppnuvp9v3pkvbH8fnCo8/+b/9x7+9/zjK/VS+//2P
l7csyl38U3X0rf3jn/+0ffv7HxIfgoHd7aeWcjzJP3/ieBd//8N9eatf/vaSv/3t8iV4qf+2eenf
0+j3R3l/adq//2Eof0IEQu8sqYDtROu46zK8//gX+U9LUlWLc1LPNWWTDzUvsGr8/Q9Z/FNRjjJD
TSEESj/WdZqi++e/iNTTRVEVZZOcdD7Kfz2RX97Zv9/h3/IuuwYc3DZczC+9iaFqaOoNQ7cskSsB
kLT4kuO4RUPmpz6VdlTxIca2IsJSEjJkwRMYVe+nZ/XP0/98uh8Fx3+3mOP9a7olSSYnxZbPH3/t
MQOM+EWpNVAd82JtGZBNgf1iG2zMy1C5DYHZCWKH+7KzcwR+pq6RIZi47UVU+BCRNacdvljKup5U
XIch6Mr7oMZIZ0yvofKE+9wG3OwgiHAFcCRF8KLn8ubjO/hRUfvLHSiyamKV1UFDL4ZFv4wKSyeL
alWGRCIn1VbrZXir6lqIr0ZhuIvvBhm5dFCvZvZYDAHkPcxx8gNs4Cwu8HveCQYaLrHTnKT74lPf
0loU/SHEOc319XMKZeXHUndxyaYM8klTdF4yVrRfH3oWGqUATNJnvtOFnhyrW9TYwUU6Ws+CsbH6
prwaQ6DZrYDXo7bmeJ0epfdDsqsxDHwdC5/JpT7vWBdlTotVlFVor4IUzp8hp0UHU693cEH8Vkr3
lTmijxWGAT5stC2NfJ3OM3RhFahTPjzL/vfBTNxkCFc9IGl8BHaUIPhvvADCVpbBxOygxLTPmo5f
AMf6gKQFrAKzwdnVnxBE2spk56TQi/TvVhmvSzWHitavhVcZuLymqfa0nZIX6BXuqPYYPjSHXGe7
eA8azcEH6oJ5c9WqdzIgE7u2uuWDc4fOsjX4tmD76/G1qo57YOyJ6eoh6kcvwiMyK8BnZUg/0EFq
28RtHLQ9vpb0MqnrnToou3I6Zr8znSw9MWh2gmZcBKG+pUZwJzX9VTkC+IOOU2oq5BoiPijajqbr
K+Ci52dRUdiqMrfHi8It5Ymhhi1Pc0CprTLD32lh6yaADCw/vZj8ZCUfLYYprHTFWI+NsmmazE2n
AsNK1q5BusEKPqh+d4DThDe4+MfVFoa/8jl1LwZ7Aknw9305tpUU2oqpAn/l9lqFOAnx0oT5i5gE
y/QXlkXQG1U3Bp3cgEPp20tLI7Ak7Wyzee0EiJG45wwoavKE4WR6HWaeZ3lRlLOt8/V3FqxX/xWC
ph3hJ0EescJp6FoSJxKUDYEpdo73pIBXEzSxO5ivepG74driEeeyDSDa0qCZA3+rXkdzZwZXlRFs
geHZEfjwgdvTgLoRDrYqVdltrBthwMUVQ3KO7pKh2Aj15VTSIONy23XOzJ30sb9S1VdLy8DC9gfq
aHYefKt0PolyIDSic00YsqkMQZBB9nhXpsS/mcY6yjDFltkzkRW1mw7qNzUXHk3BMC+i1n/O2LHT
x0nYTVWgukaXXMGxCQ+aVN0MlpR7UqLxpAOaz2xIvoMNOV2rimasszlttiBRamfsem2rhb4AH6Gh
L+y/A/GKQ1vtTQ+QD4jCLNnmzPZ4tNyUOfrlRijBWMRSVzmCKmkPEB4zpwnh0OA9DMnDxIS8MQb1
Drh3+FA2YItkYArU92BJCrobaLXpUoWDR2zVLb/pP8O9WsP7FQ5JY3xTwx6Kip/VnkGi7kovdUA2
YavZueYqJeZWQfbNSyuFqy8oZbON+zjY9YJ+L2OuPpjJ1K0lvQGdJck0TZNkk0kTtR0Q2snRfOEr
7j/zxtCSi27o9Ac1bw7HneJVFdJUrSF2IvaTv/aWuSXzILjoyi9hX0YXSqdc9VQi7FKRpk2QVNf0
Pv1BUPPAac3y+Uen//801TlE3+ADFN/b5UTml7nPyZ/6/3G6w2hw7HiZE/znv6YQf5nvEBTx0rZR
w1wn/GWW8+9f/sc0x1T/VI+TEs00FcNkWsHE/h/THFP8U9aYy+iGqDLFYjbz72mO+qckyhIVKpbI
moGg/X/mOZLxJxR3ZkBAkfhVg2nZvy7yfzHPkRFrLKY6uqkZ4HAtwicshRMuRkHRJ96P/wFC6iBo
zgAlnAC4/yoKazvqu+KpmgDMTOBdtuG1VE8ag2LerfH6BXvgVkQP9LGThlL8oFndTQ1fGzd8qFyr
AuB33EeX3TDs8qY1rwYIohfjWKyRMyi7GCjLOhm+W6DzAC/NEocMlY1U5q+pOJv7SDXtqUnl61E3
IYkJzUWCo90e1XFNIsNjqNGH6S/+3Jtu0ME6rq9DIb6soi5FEi46fq5huPg+aXQTmmE+sNrQVzTE
GtscutMIcy9YB+i8My86m4I1Xrqg0GlyuEwqgnUQ9ClfyUgqovC5G/0L8sC/YANlgRY3oZvnB32s
FDuZJIxrcklUEoa9XBndQSaIM2z6C1DTj6EJqT+aR7IutvIUzrYGaXQ/WPJKZgDG6BfZZYnHM53e
xxjVhGUVjhy2D+Af0g1lEtiMvhcN5YOB5ahsUoXexgdj1o/Q4Rr6phjljNQo4DWN5CWNK6CaI6J4
OZP32kXt03k3+gSUX2kvoa+FqzgvvseKBKiGnjoP32Wjk1e9MteOxp7yeuh5klon3JlNde8T6bZP
fID301RciL7O0moF1PGqUHxMp/oEPjFy5RmbKcwTD8Zdug4U4PdZWa7hXBhegInd0Sx4JS3xUdB3
jaOqPoZsxdpL40MbYd8xGydehBAZO9GVNWg/DyBoaCdNhTfXD0RiPaznui6ZESUv4NZmu2+OMHWx
8+ZZcCU+oVhGcqPb2HSh07UznKNu3MbYjTG7Rk+dGmM2LFKN4Zj+HJcUzIteJgVL7OPVWOXWtsv0
pzAC/B9a4m7Egw3IOz1gsHd4y+O1SEHDLXqqYpJYtis5NC56Vo6vtI97xUq2miLWD1VShq5GHAnr
V+M6kSxlVwskCmWrWKnK54YnHh4TNQxV8l+a4KaKqvsx7YJt3N3rohy/yqwxRDKdmPG89IGv3taA
PhwlVmSvVTp2SpvsFdkOwOdQwcjlA0lIyR4Bi9RmOO0Cf12hFkbuioQXXOuwT6foplGZEnBB4U0z
M7eBOu8zbAXzJpuTcidQyLJTY8RsnMeD11DLDC0eNdsrjwBzE8NHrGbFq0AkJJEQGpKwN2mefouU
Wsb7CK9XPzK0SKC1h6D+3tXDJUggUHY4hGpA9IbPwiMyZQgf4rDK9Q73aUQEhg9aEBSDU8os53uE
UdIVSOVNJwUen76d121NJnZzXwG1tUt92BhFtANRNOxVPtDWjBLOoX8FkxrdsgEIosxSVmGbRmzC
H6fUflbYXWdYuwmaA2Qb0geMmRllVD71IfOdyOqeEAkzQWvn9FmThw7kuOglgp9zBnG8ghx4Z+VP
mc7mmxLG90rcYLjV53gjYm/Zy/IoMNO9aOgYjAL7cVLVnlkLL4Ui7Bm618M0gETLcLJ3VnaRdfJu
TpSrOBrIgZitljWF4ZVW3jI5wNJLOjQI9wmVQFE/znF8yPVtZBSHUYZXDQAy9ISgt8N+eKz0rt5I
UWPsdKO6An8YXIQp2aYRW8ab0vegDmgHIDS3GU6NdcObs4zuyh92ClfnjZb2zQK9d9UJ6b43VenV
qCsdpr24D9Vx3ig6i8eqmd3QPGoY8LBtixRwVqPh0x27u1h0c0OqL0uj2iWGkV2WBKbAsMhn+uWk
tIXZb7cp3kslVYmZaghp0h7i1vo6lUDT2JPdGyHkzLROWYUWZG6Hb0oXEudj5ISHE1DmBKjqCl++
iLumx7CaGi4ctFRrq3U8EEM7WpQro/o6Bs/tojI1134+70or/WZ28m2el881aWLymByqQ6kl37qg
FW3qzb5DGJao7ApgupcklLBhbNWmI8etuhpSE5ISfdbeLIdDrgTpvu0l7jwmNgruf+PGHa9BUQlX
IYDQzqdZ3vqB/9j0GXwVCSwShPdsbbXBVg2iXadjrG4b/63X53dWciANMN8GIsGwcC5MFsUIEeGV
b/uJoLZel2qXGDa71d5mTSdjLZxYRw3f23DYjlIKBV++VXj4HiERoOWM4qjHeFXTqlgZOTpb/PiQ
xRXHT6hIapRznUCcGBR08wFooYI5eWYg6G6VBsiWJHWPgtVu5KQb7UAmp7K1BkTN8GBJrL7PjsRB
3xz3hlBZrlFZkVtUwU0Q9eLllCetI6sRUWRhpB7mmLWmyYrK7zVtW9bJPpUqBxzY+JYoiJIQ6pEe
VaiPUpizMIS7+lUlfSO+bPP+slWL9LYewBTAjh73RTrfSpMQvGsZULQpVlzZV9o11PhdTcjTroNp
Q3b2cF22EbPaYDQ8EEfNNlXAj2tB3HuzMYPvsTSCGwpgi8f/kypfvVR4/VP+5MNKvG+h6vQ4GNdC
wlhhyJW/6SX92qzydA/rFUhKzwqgzHNzBewo3ahxvhpAz1yUEFacqtd0NtuGypXYlXls9AwIYdWE
66LQ1Q1ALCK4FfGVgK38fgzfS0tQWDoX+iVptbMdYrPzJLOa1kGBkxXEOBSiJNkLaS5eoLQaiMUb
ug0dlbKn0Ez82tyuSber96RxXCe+Ze3nQEHhrq67sMqduCPNQiSIgdc/yQddtdhTK25RlM6XRn1V
SW23H5ryrcPosWOYg7pcXee+Jq8JvXrN6q+TOGd3BUksipwc9Dq4arpK2+Q9igYx0yHaHZMT0vzA
oBHcigHlA571Omoz/eDXmnitaelXJcxfkoqStRhXgBO7wVwrsJOOoJU7WbeEq7SZJiREsyvxXTmC
WHc7MDNvGhjSedxgooeVSESHDZW7fkpZAAZCzzMpNIh9cfAUyWXtTgLFny4gAdEgcrYKFXk1qMbs
Fh3uFSogBrBIuXF4O8K+mdrE6/xCAmFZXbDSrF25LgH2WNNMLKX42uRz56lmV+xbK6ArixsnFmsC
YmRDuEwU5XoQzHwHTzK4UvWLupHzVaT3HmRa44IBLNiBC1xHfCfwteORTSXd4UHaBuEbsShcEIV1
U0zFbZ7NMB/jA2vjR03OnaB+TWC5AI7dtHr3NYv1J6ZJCd0GgP6WLLeeMrf6HiUSfP+quodfTs4S
xUIn6tSAGktdbpuwNa9l0LMqXBM7H0gejHX2gC0VupElyEz++uAiKyrFibPxrpqZ7KEy9S8BK91C
si1uy05udrkaZmQejXBdKKC7iZAQA8FfadHwoMnNM0K8YeerfnhtydZXxBwbI5ayG3OWUyBuDWlk
bUaNr09ouoNAwBmZHBtLiCwHShIc096/67VIv2YA3ymWdFkMYn/fB8HlwDzxoq7F7iq2up5skGlm
CqsyBlQI7c2sKy+JZsxXQq9ieKlz4RrOJ+WRSXyycnIUWW4fxkBrDpUQtYdCmN+UBCrJ2Aku2+TV
TaYY+iolf9Nmhlk5FV3jbUCt0oFCPz76tAg7z0ZpJwnpQzV098SedW5XAecppltZVy57S6J/FFIA
o33zbvK8XVmbJreZoA8DAaY8EdfM2w3ASGjh+6dshO0E3W4vCMwlITtdRH00OrlkPVi5qTLxC59B
5uOHgBDaTuJXahaDO4XYGrVYDZl9wq02+7t5UpmWs9UTwsS0R9G/FiPxcmjLB9+a2OhXD9I4J48J
WWJi2rlZkLd7EgJllE8j0/aUcSVnGt3DGroMjOLFMiSXQekd/B0xHD2A0fCIvgLmWM5Z4E6qas91
cJCj4TtIYaBZRveYZuOFaarAbFggQRCSd1GufGuokDq9rHpRVVq2ihGTuSblLxPooqNLpksggeEo
U/wkCE10/WhplE/ZJAs9qDwA0poe8OcowWsqS8DtTa27YSRiHTenbUcCDlZqAqd83e3k2bwUBmh2
x+pWKD0ABczXqOcP5FAemuOA6csI6gmQWP1f6s5kx3GkzbIv1CxwHrYSSc2Sz+7hG8I9Ipw0ksbR
OD59HeX/d6NrUUDXsjcOZCIjMkIizb7h3nuURbGb0k5gqvhQieL1YtJMJiS/MjEj0conC/AcwbPJ
RzFDcsVdKBb5UhjzsfSKF4JUnqn8sl3Siu2IdEXDZ0XQPjXAPJ0dd/hUCTE/QbBSeOrWr44nAodU
9Q71i1wzDdsxQLBHuxVqR0QiUefEUG0o4DlL1tHFm1zonPJh4/vDWRDMvxs89eJM3Sw3BtSNOBd1
sV0hEsY+h/vRZU12A5/KNEsjZq2CErYljyN9wGUGAAFKYCxaczqBNNGVsLYtgVnbqvRGSCXtzXOA
Idd9euy4snYSBixiMXe8SbI/sDNrWB7X6WHKpaIM+pHV7J6qlATXlq/Y0YQfWsiIn5z7j86cv2vL
CMi/lsC5xpQ0+SFz35t13RMhM1z9wH1pTb8mYDC/5QVvMU8gKI/ZPljt5JztcZkIrB7q0CQXPB4g
vAOlSGGuzgkCDN29lOOsxZ7RV7d6dE6Gkt8Wyb9vROW0vXFhSLHE44ywbh2dF+KaKNq1z8kz32Yo
uONMT1HUy1vuZF8NKOMAmBDpfvZHgpVwX+jevkc5NLlz/pGnUD+lCrLYW4fLxG6JmLkdYb7rcZ3V
NUllsvOnkYzPkplZAEYh9UGyBNUYVR1FMxj1a1EM2tYcph6aF0lXI8n6sW104yHxrQN5gU04MtPZ
cm3q7f1RP9epYYZ1lYycFnp5MCWUPj+j3aE5FCFHyfyiOfJXllnAerXsQ9yfzLaSJ8KcB9L3jOLQ
63UXlVqfgwQDItx3JryxliD0JiPeUtcb7XuAQmlyg7w5juGxMPCGl6rLzY1J3pHUcIUw5Z6OOS0u
yLFy76UaHXhididWL8c8YXTRrsWyMQnd2xiWRiZ6aeeHQB9DrSizZ5X/qhZ3jMglHTn6vCsxuO0B
k0jCqNhIN5NQ80VrsVs0uddd+2I6+hYJa2tTnys1TZc8JaJ5ssaNRmDomRSYLMLQ7W21qVM3BdXk
ZDjaxXCSB+ku1dVdK/+5dLIuSiDDxY2XfQkCxx8I5wW2kgTle+cS3ygp77HaWuSjLpN7Nsk32zA9
+2L/axNXpfIHq5mHgwMinVDjQuwSlz1IPZEgyNRWnBzOW6U7C5BiUj6aiUaDLLObjlEntCyKBWXa
UERhdB1Ij7t0Shy7mbWCkM4vN6h2KQ9LVpSQjFeb8GjchsDjEoKMZNcehY4e2B+dr0m3mjM2IO/O
V0oiLDzq4AU4SWDjiszUYzvJyZxX9MT5ZA7vQ8VrqWlV+wnO4CAA2h1M27Gjrs7+SBRREIuI2aBo
t4Ook2S40r6BqXMJ0RVV3K3kTRMGbfKik5gF2ePWZ/JWjWLZwbYCdOQZ9qGDZkr5ySiklZO3cxc5
vk5LtDRpPBeMMOhagBKMHJdOdmsEh8/UBHYM/WvlYk0JMQ+0i1xy4zwTFXnENH/OiSrermqZ98Lk
k7Rt7a9P9vS2Vrm3qTz3lio2FlJSlIqJLZZD4hDtk2+c8DpGrlvII7MmGcN2Iv+zJoQuXX15Yxbx
VDJfkKBIdoNREMJaNR5QkqAKK93uCf1MRqrTTKdcAPtILmEXycUEm2p3U2iAMEOR677JAn5xf094
9DOXjzuvgnPHaAasorZPiGHc2bb7gnVePnu802YeNcO4PEus4tth9cQp8x8N3urnpWfApwVUklZX
Pc5TeUzKxrhagqlRn4AidvP2qdNpK0lmtPe9P32yNlYnNUwWCJHFL088Xui3jTd0qqm3fBnl0jMT
nHYq8+jOiq2+tsULy0TnCqiCfH0O/7MjWPAGDud0mp9N1eTnhuxmYLpVusv5fZ2KQUKCX9s2RIxe
on0e7Bl9m5M+Lva9hTOfEX8eIA9YH6ki6Ky0uKqWtbi6dsICxqDTnbvUJ1Ww/6vd/0bNeO4N8kg9
UqNXtx9OUBpvi5jsXVayihYVldsoZUQoXbdtHJ3dklnAdCo09eCjQfQmKzs4sjM21ETL4S4IJaZ2
YeInO/5b4XVnkU8PuWaCjkpatobB9DwltRkrYw2rnhzdhG0TRYvNTFSvNgWf15TK5zTPv5LCK85p
Mn9jWT6q2jtBEDmtTv45rId2Dn7XJeEZej3+nUf4J6D98gO+wlNVlv7Ot2Id1F7U3bdWIrH5K/uo
IMTHOsAWrmrsjB6EN2QmMyv0/GRX0+OSc+2anUdADYYd6uvhySuUT9Aa04vcFnFtCRFJjoGx0bf3
P7wAFt4QDLea/XOa5ccyDYbtqOlfBg00j2T6rKQ8m1rjE8YrGF+6ybfVaX/GoYEixxhLJIQsjMuh
Ut3NmZObcceY9MrYl3Wl9uQD42/+3fQaqb+kvG7uAI3S1fdprW5rVpzRPru87GmYjc6ONEICc3Xs
NG7/Z3Ype4NRGKEoMzc0TCMWbqsz2h4X7pTuJTDWyAnG7zXT5VF+shB/8PJmj0sATB7hdCGtkL4p
NDPWO+t5Vh1nBY0eUw/3F1G463Yy9DTSu2RLCFQdBa4fw7J6MN6rlJDYfPEI5qutg9ZXU1w4gE/s
5MQMZlsOf7LmdxMs4uCm67XQfgYS1FoXQvkMtBZhTvomc++dTHXtlCMYwOXthPyvv9aa1oO5H8Ot
NjsNNjSXFpAuO/zRuNh5d8U79kfkZf+QN+SEFw2Td3rcNhKSe4BrJXssKsIxsWexle2XUyZBtJPC
2hOivyzH9v4jb9KDWdIh+0CJJV3qmOX2ybNrenEjNFunPmfBu4Nd4yQ9V6cvbj6TPGuPxJdwPfvm
HwLVgWGNiTh1wbjze+uR1CNeV0qzgdHKhBAS8AE0S5uJS2uDGTP8tYsFqs6t50iP63U6uav6u5If
mk3mK1z1r6FZjq5pnvFXE6Vo23v6JDL8cLigGftMnPZWmbIHPHCgBLyCPntbjfx5nPN5m3feZR6m
LwItd/nsf7i295DNiBCGh6b5jWuGIq2C2G1ZSTzx8BSNfiAzdtM6piK1Uf+NQquPemMK9knJF70u
xsYAT3rIc84P8pkhD9FPjj4PBw9vZnjfshk9OkUodwQ8JnvOJVBCHqN+rzEjMBY/Qqs/ipF9ikda
99ugefxm5mO5zhGUIE5p1sWM+vkN7Tp9DhbvxTULNMnNR0pqNuERdgwe4hUR9C3L/S2RUo9r6r9o
Fl36iSTVb+X473KqP7p1hqRLsjxYJ3Y1QNVIYU+74Wxzwl+ZH/ZG44fVxHGQbplHJZGupV2Yu68+
jJhQgW2LYMaE/gBHS1kVG1atild/7E6+AUoq0BtjM/jaRHgCE8Fa0ZemZR/ETmn2zPZ8/7BM3ZnR
+/zSBc+wwxAFpHZyrY36wyod850VXco0oP9dOwgji3L6kxL7EWui+Oqb6ssF5/b4S1lU/3mLYCBP
J/faDSUh++aXbvjwp/I9YtrqZcBqKAfBd5BNMG8yXho/ICHf4FQ9lu288CxRLGhD88dQtbUPCp0s
RqPNI68UQ6iVtDKBSTc/WhYh83fbg/ycPQGafSY0wKr+amQ0x6pnFyTIDt54WtNtUsZn+1mJdPvP
b0o2yrpd8rElED0jZtmfb5nZcqsRwxtWFgPMpLDoMkhgVawm9/AY9n26mmcWnrtOk0Td6h2h79N8
7wIKGa3czOyT5DllGGsrdidMdvg4FtBStJnjoJ1JDAJ8k0gWYWr0T1kL3r2KCE6OHLHqB7hF16Yw
HisHqw6moDNbkfwyE81Nu2bspp4dC9yXeHEW/9T2znnwwMGQfjo9Br51LVvT2c2QG0Km+G/mpOUQ
ti219YrmSkZ6egrAce1bEIVOpYqtmEHKJ7kdVy0CeqzarDX5vvkrL0OYueziAUgRkOwM1oHnkuDU
IL/TX3+ruQ7hDXNFlJLxKqP7bSB7g+MfOYtFfjn5gx816rR9pgdPLvSkTUOAxHXqB0LWqv44DbO5
01XLbKrRL1y8+XNQW38Iw7xzLRZw7vrwNmVF9hbqHvxfabCQgPxH/Qh+DsvwvWXTOdeR0P8EiccM
j060H5P1T1HQFXfF1vDq5ZV8dc5WMRY0PBpS6Ja/Ym2T1w8Waka8MxpctXUZyVUdGU71mxmb0Z4P
L4bj+8woP3kAxYRqhuF9Y8y3hgjpo3bs5WRt/DITUZZnazT53Y78M6ekYyjH4tEcJ/9Y6DRoBtmW
W+XpP2ta15GLageatLiRmlI8sGZ8Ay9nnLvAIv69MX76Jl1ODiBt0oCHo2JltXMdTpxRyTPQzq4p
f+mN/goxO1o6x373EvOt8Xo3YuzeHJp6oL1qm+FYsPyPaBUjBDRn2BxrOI/NWZsP3iJYHudyP3bD
Uw0Y7tL3zmvvtkasMx9F+1pd/KY6NZX9PZtLfQzEVD6sxbEQifUwDDlmF886YmGatiUhgYekBy3Y
o1mLXDRl0WqYPoP8Fnxc0/4Ao/qLgNoAzputxNH67wasNpTQ6wMim8xjz9MPIrTaV9nocAJBflPj
q8WWezFLXlJO+dBRzldq0YlAbviZ3YpKKRs37VBPO1y+P+Qjs4wEWr2TJSJeYQBgX+gEGau18RQQ
I87eJoSb+eRWXrpz2I5s1m1rkSEOR3TcpSvqI3QEW8LmQT8r9oiaSWdcM6OXa/e3cEcnYufpF+zE
XfiifUo0zLTU06ZtJmufqGSnL3I4Mw+pGYo0UDqHLi4Mp90PCnxLqTMRl/cC2fyjADfGBqnCIRB4
EU9mwDnusFIC0lLFDl/4xmy8hPXWCOpkjgLhiwim7KHMA++geZfKrtUWuK4RMaXcK+tmaRI2bbv0
T6tW2btSDetJaPFa/iX7Xz1b+TvxIyjfev8onAQjCFDZjZGg28rLDhhC0W/hDR3WemwgHeWEvWdL
qDHLjhzfLWGLtWiykm7eWKymhUY2iBtY007qDKxAJToML7pkL0mXJcg6jcbV647wJAns1/UTwwdW
Yyp7MgradsdbEzhtmg2oG2aw4N4xGEOR8Z9GnUsUP6ny2XZdUhDNvLRBU+k7t1h/1ru2IclNml2C
TRNEDUDr+aS6SWmRG2xa3bbfLekcqeR+N+O0MhxlXDW7zXsaVPN5Yt00GUyKqiybXiFcXyJYpdZz
b5jBEWHDvG3q5SQWmNql0pFJDa33mpfOnxL8FHwoNiD6cwowk4R+/VLI4lNTzVu15nY0DOgWUMZN
MK36IW63ZEuy6bMW1APVndhXvua9whzB6BtNQex3wtzOC2o0s/S+6ngxSelpbY/RIHqNwBdiO5Vy
vDSlCrE9fg8rr3BCfzJnsgpVmoxhUXixpkkTFgg5qV6dH/26g6Trdc/O4lA2GIG/6Yzgw58ozrJW
vt6f/Q3R6CIkSYkU9m+rYpOXV0W/cdPludGt70ASmW5C7tKzfASiox7rufeIjRw18vfL397SQJfq
Gzw8yZvt59NjmrcXt+YlcMCtcgAoKi2Ggo1+++c1Kyn7+UP3hwzuQmh71PNBOedxXVi7IrXsixz1
aT91iTyUC8Ph+c30KFD6Zq22PXnx9tiFqWhP9r+6Hv7vvWc/3QPrw4JMWArsH7kyZpsn0mJnCxKd
JpZ3pwCwDEt4CJcG0du8BlRLoqwiBqanlOzNS1HDaIR+1I/Z36VKvWjWFIfGwsIm13dJubgUk9O+
Xfvk4o8fREF5OwLILaDhFBxanQXnYmQdqzM2z3yOEtWMVVwsaB6sNDmCvPiCVoDXKbfzE9sgc9vz
5u5T18hiDQQc6cJNEtWM8U+ELxQXrZ9FNI75+O41xq5e220mSvODgkaPUbFKgrss4wPx70M/sbCS
MF9CBcLluZdmzF/7G0HsCIPA0W/2PHNZWEfGhcOLqYJraWcaG4853ZVe9VwvVn8MitwOIcmzjBy9
9Uale+1tEez0Ihenhoo+SPr5OdMk2f51dnQhHV0aQmT6LlcPCnlTW4j0wNTwg1/OhaJmJ0pdHv9p
QCg1kLZv24hdO68dLivnS2HqEyt8S4+WPKVDrakn3XW+/PMDIs0A7oQZ3gJ498bmDjK2el6E6Z87
0lO2ep+x1wZjfGoWd2dxDNiGuT4uif6qF30d6gQM7MjgZ6VDr9FKYZ16s/kenUQcSXbvHxk87tRo
e5ehKtNduyrGngN6ZMLwd/pqT08Qwa1+Yh/W61c6gYwam1O+JWw0KYwzSuCnIHPXi5OaEvhvM4SG
mlWc6NZf3xvzy8J74i0c7QZ016ZOp7BUDspZ9rEuUMNL3coLEczdFgm1GQb9MO8Ydc8AmMejYXdG
VK22/mDXQ3sAXeJuYEZEZSDFX5imbyOT1DNkWdAKLS7oYSVj3ir9Y69SdZhF8Ji1tb1rLCD0nkOg
W1uz1pyAGOy9Ead8wwU/rqZ1W8dsBx1T8G9sfT+2HjLm++ApgcQVkz7oP2he/4MawQwFw5LQ73w/
7LUORzcFTlROcgnrgiUIqtUusgKkWSJvHlVQMROT/TEvwItZOelvHk7A44qGVjjiRhYs5feQApgY
B3HTxDDu+bLfCXBHUnf/IdLu0MIJ2/uWtnWVNzILRdTKk4mqpD0XgdfvS1RMcTahEMjMi4Qx+Zkc
iJmft5nn+NGKHsuVDkWPpep9lTD8KPLik2K22BdLOeJ7QgeT00d4c+reGaFz3LGmdRuhH+xEssJt
i+KYpCrbOl3DR+t9lEipUtRPL0rwmkDTWMmf/17ai1kEryhOCqbsuXFhyunttaAbo7xrHksfyss8
O/bDIHt71wcu8VPqi7lnD8rFEuGQtn9NqUuWWlMQFgIdCmdIcxm4fm5dUYXMEvOz668B9F2I155d
dAeEtZQmaL5hJkFyCND6EytQbU34Wu8eLzb6xFLuGqXHDhTy13rIT66uFXtY3Ijx5PJgJrrYty0o
jYmcp43VdhpVvr1sXTFcusG0mYeXT5mgWu7RuMetRHfsIlm3BkrM3mCKBpWGuclqsMPW1ku5SGZc
FaxVVMOQfj0W32MDKvAeB06ycpijPWnsvEeUNdhbulKWUyt/GkKrj3o/o4ay+Pak4zURY8cyJt4p
ffBGBA9CjRdwXE8am/lDKuQGI/u6F2P9VBuuPIJG/Vju0JjFGvKdKctfTM6rMPCTamc6a3UxGWAr
A5zLOtbLrtMbGYJ9Zt3Yoss2mnW5VvBq0TqqU7f0UYt6iw5TP7c64apaNhAD3f44jypZk4d7NFbe
ufcep+te7GH6XYmR7BfsCGjbU2futxyiaTzUzY9GUa5M591C57TPcolgKFPI2rQ3vmH6MEjQueWb
O5Al7CG15J0+jsBbcj+gpGFalm3cC7TUfuIcWpaRC2ymjevl9X6wu0tn1BmCeefO2wL1yVMX9U82
SeN3TE6f9dekdM0Tn3CL8GRB3WW7CNM7/0AaQAkZDizU9xRIZp3cn2uf83Gw9MzKEbp7YiKMR8LV
+z3FIQq+zlnPup5yI3krc83SmLZdmxrIuLHhBD3yUi3gMkjgthnresmruduYdNM3WLhiwfbWA0WW
hvdhL7oXilpVUTOUP2ZA5aAlSDM1M30o1kqc3YAqSSC9XTfgYO7aIvspW/KdVS3ZHstDTCgOijRP
vsEp2RDQ/Zscs/oEr6iFwrnJVr/fA2Ld51NihJOTvyzlUG/LhbF+nxBEHcxfgcoRTpbTuWSLNUro
nICX3QY1gyR4c9Malr4ZR1Fv8kXbFXI4CRRbvF6nOtXsqLWNgzHUbyDH6JX+2EoUMYzWz9nq4pkG
JuIE9mIe8Uy3YmmPqEP9MY87x+IMamdnOyDGzMQcDnzBIeIUylubub9T8KdiOlYuXXfq8uCPxXD7
ri/4qxOKDvF2fHfAEoSs8VsGwcCPkUCOCIPhgWq58eOsznFdHUhWEvOJo7tTFA02H/1ScoGYg4VX
Z7mSj2lvXUsMSP34OkGF9M3IDqaoHiY8rxGtx9DW+wCmB8LMOkyc4RVuknUKpPquaxmyM489p36i
OCNWZxHywg6Tynilh23KJkoz/5zniXkpHGbKunD2YHgZlQQtxpj2/sFPaNKcnpKS3URJo832cPU8
Nh2qZdOASrnNx81aLyo0Rg84uftkic9xhHE2TFT5JSvKYhqgryXOQtGO2yQd0egGXYE+IvAeStfK
vro6//IK9DSWct4HMu+MIol1LzWv+dIlz8MaIO3y6reU2QFY4H2QdeOdIf7buistDTKof/kJN96w
o66pPrqObrRYG7RfZbD36QFC1wnmfTb6rMRh+UQFX3AIOfdUjPm8650RT03CIIUhvrVhfknKd4dO
ctIzpu2pK5kfj8tj1qs1Qn5mhv/8o5m4y6PV6oyIEqmhUmO/4lfAnpDmP/cBORL++OcOYDRNdhaO
RYin7sDKZbVsL+rZ8xRD4u4kmtY4GU3wNBXk57ndJKPEFcCsdfSwjU5FwwDdaeviy6LJ0HHxaM74
4zgCRO0n/f8K7iZ7BN/kd/s6T7AWNeXZ1Mdqj1B+4yddt28WiuqmvqZrkGzJk/G3kNqPjqHV0QQI
DdokqHUkCgw2uF6k8zquiMcM+lmt/xF1h5qjuZiWdZiEYb4kDOyOCKU57OeqeR1SDT1Y658cxSu7
qFzeHAxDclmbqNV9f78UrnbAX2VtfaIcJw9FlePrfpwN63k20b6uZT29GBLSWbpUxGVVWM9Yj/LF
LGAf8SOrUGOssrUSZr/k3hCryGx9p+Q1y3X79M8PNJXVLmvHZ2F7HAu9f6HltU5+eZ8WwU//l0/+
f+RE+X8w3f63NpT/Ylb5/8iaawOLwAn/3/tULl+8rl9MBrqv/9um8u9f92+Lio7fFttpgODXggsf
YHr/P05cpIOcVx7+SEY892yz/+3ENf9DNx1sLcwlcdP5ASbdf1txDec/XOMfZwsqNtdiFvc/sajY
zj+RDf/FqGnT82GMtSzf1Q3bu3v/f389sfDEumv8L3NY/PmOnIywMnCdriI4IvIPjpPp+P/60ec5
k0nX3q21WxyKRj2mPjs3V6hXMVM+c/VABbc3ZZL5OFZKI6SlCc3UQ3Xi1BGtt3+Fr4k92un/YXxt
YZsOD3wABl1pULKN64pwrbHa1nWmX0unRTisloPMiz9JUyyXxsPYYk52GmWgjujgkJUv42MPcueo
7EHfwb07Vb7WnFpYo/Hir9+OVP2pyQfUOO5dyCKPIAmLyPD0IFKlgxskAyDF2fpWlXZ/6xo9QgB3
TQy1UuojVmKq+2YUq39wJ2N5YCKFCWVowsGtamR78n21u+5gDkO1KYPMj2Y+5L3HBYc5NHOiQXUL
iiRnvFgWwOfOE3HOEHFfUD5A82tu6v66j709HNHmUwXM8mr3xkIv9dLqdBFOa1U7Tz2kg60/icQo
9zM6a49tnbb67vNEO/I0aH9KdpC1JucjTVVzqtqQyRl9bLcGl1o2//4x1AVhqLh58CfqCBZoV+PS
Kf/KmSg6kgEG7kVRho4zC/R5fKOy5PzKsDqSukNMUO/shEOODNVOGuZa5e6ZBztnykQmSeWQXAfd
YMHYMDm619r/9AVzlr+WgTHEizb0iGru2F1PSy8pEvAQQUv7WQWke7tT+c5M7K9pVaFpQLaf7fGW
BRKpletXv5J8eFJtVX0Mqb3r2LVvraGCQqv7+q5caB5XdDuPWJ66zdTr68l3SuDKuvGmsiXdD95U
PyTVUh4NXf2t7S/qsOUzZ60ZslsCeD5wxaXcNAg3t6K0l78BKrypch51iEoYBMY5dBmal1LfNRO3
A4ynGJjfBZYelr/eTw/1ZSkpMByct5cabur+09cFzUdQNmdbLb9cEudOfu48OJisIFb58gQmrGLO
UryDEd52wmpvtPr2IRlotTPSdJ7QPKMIHvTmz6TOTtsNf9HPY0e6j8qzzstPxTq1IF61YTejxe7r
arjMDfXUvOQFCk3DPkMyME89zyb0uuoAduM4MVnZtkvZYuX15o1q75rqKW+PXp8dVIoTwp29k37/
0a1rWCw1ohNENiHQyfyKsyqAAEhnbAG9Oi6e95jVHc9tPVkxG4IkKvVsT969c1Wu/N0mWnLmQeKd
SYwgbBtioYa6tg99uTy4vXwY50G+ZWUTSoNprlzYOXp+dlNWzny9WZrNwjTjDLsRgUVS3LrZqENk
MN5hkoVLpVfKyNCldraMK/UXVbe2qF/+5P3kiToli418H1tV3H9LE7E2KNTlNLBkjxxV65uO1fkt
MeeDUzR7ZunTh8XRgSeKsdjCYjsuujJ2LbZBhJW9FGM6XWcXR3Jds+uDe/+9iORiBlcsBsYvdBXt
bhj08dSOdhFX2ViFpYO8zsny4TLq+g09Bv++mMTW0BiuB/ZSPnJZZKHI27AzWJUqB9GguSImVQEF
yuqlxwzDYKRV5bJzqwXHAzDumXkhm/5VQJkv7VbFRtGYG6Gnxc7qcy0khzguhybbOVOrtgi9NWC5
6sYablXjuFXSc+KKOTxQXKaz7QivajJu7IPsizsp+g+eMQas07aR2d9Cdy+GZrKm8F1orzUeeVS5
LV1qOTsw5QRjwjXR/5Dbcl7bkf9CY/aW+GxCGDXiVDiJ1tuvqQtsla2nGsQuKBJ7K9onHRX/rnLl
o+lOZ6KkQh5ua0t8WMsCTR5mrTvPgjWUo/OZZ2gckfxdIfsBu9fR8hN7n21LZ+8bDEgt0iMwkbww
XwL4RtXtdqLZQIo1Qpkf2Mv3oSkEpqzeuQzr/Mn2VexMwgW28wjXthEvk5h3FgYk+pATvIw+blzz
uliItix9+mWJ6ptggWCLKvCvp6HzRPZMC7b+kHvNEWlooS8UdiwKaDnmFnoQw95gzEGeX/5uGSmt
OU68bpz2o44wzB1YJWXvK1Y6N7gb/0Fh09LTRWQzPHfQVRIF69b1WQEP5Z9utPnwEvq/ITVio+az
zvL8nEvtbcIXpZIyxbXj8fLa83EyMGjeFTJ+cUG4tLtDCnGzuT8GQfLHxQQfhlxhGwSyg8N9H9P4
OmtjJMdFpnv8ye31NHXOh9/Ww9YTvs34Jjsa3Ax4bJCidQtGqqZcf8Y1hyQrzS6a2m+Q3ZgaS+HH
Ax9iRu+8MaV/bdMGEYzEtUJIZJnrDyRmv8ye+0SQxRHJ6oho4jxi7yyXcdwkdxBTAmuFtG90BAiX
Fxp9nsFHr0VZsKqOQyI1XoZ6fcASGFtB06A9Mw7CJ29DMx5Xle7YtAZhivNtU5RIRz15sKTpnJaB
BUQ9lke3w4oE+CMPa94N5iBs/JdRF7Hlo5JGY2Q/pUlx3+lBV8pJUCWwzX4jijmsc3d8c8FJW3Ya
RFnv64hxEFx0vh3zm356LcaqyW7phRlCkBssqutYlsVlGt7SQBpnlVnDSffUsRw+S6tub8U4zw+B
sKLKqIZwTO1i75pacEwUvEmvEzthdmUoyzU5cYl9VrqeAcUyWgUrpJkhaQ5miJ5jV/O4hQrL8DXx
p1dtJfrHnjF9VJ2lnqrc2CRD/7t1gu6Jlizj5l/rsE2QXxVtFY8a3oRKGmu88NTtC/BVHCzUB/Wq
rrQueazPRzkYzdvgPMz/QGSqFpFgkhpb5p+8sw37z8aS3+bo/yrMeowTY+5fBv8D/z8qhaydr+Bd
FbBTuZJuQXwfQ8ystOuv1etnNJwDalrL+9KxiF6CwtkZw72OdHAjYZRBf99bH6NW+7tF9XGhy2Lb
9IrLEybMBq2FoizJ8fS6lYzZMYmtrbOULtgI71IxKfLfeWyFX1/RJJL+UPvq6ClMYjjG3MxVj0I0
+iMPBuFyWjNqH70unnRvutaagXUEwMZ2Fj5dpVGEk9GwRtTbT6IBuqM5zSmDZI1Nl62CU5YWl1TK
csN57UPVHq4OK4rb7GJP8yiajkrq6BbS5eoSrd5Kq7v5PkB5HQWTyVd+CpKYtZ9/VDBvEYtgYTRT
LMypNQpUP0rbMW9wd8TFvVtzOj/MZkeORdc8+FkTc6U60XinPqNPyrb93bfA5zNvTEO470aSAAVO
H3Gs/SdJ57EcuY5E0S9iBD3BbbG8U8m0TG8Yagc60Puvn4M3G8XMpp8MC0RmnnvSPHjBH7+vWfoU
GPYVPHc8Md4AHGCQokz7zRhEfiL+GO6VJenutt0u7ez2aQKGqoxheJmbdeTJb7YLWAdBDiYR7ij2
5SKMKJiW+hVNfpRzRbXTYn5bvF4czGqG5qUSdw1p/ggdXT+o+Mpq4rvHQBpUejH5jA3RlNVDVCkS
ntKsueyH7AQOaI5XJTmiVvrh1lgbf1uy73vDruL2jAgS5hoJFgcku2ZJ4ZmbYBgGPp9Gsx8Es821
FUclDFqNZfVWTNaHt/B45XXWvUjyxCQklUS2wpaBNQAQbfm9bAMhx6gxm5eFgeuxNXxxmNOzzfD2
bSLAfS9n77KGnBLWFDxY5TOqsoY4oEFm986lsMVvPGD9md3fw8nwCT2ZvbGF6PNYpZn2b2EYm/tS
eHnkDfMHS/rqEyPJ6oEill4g/8l9HYbNdkzta79eC7aj0WJbngaTCw9r7Y9mMoe7tTFOIremR+l5
yz7oYOiCRrKgfPVfZvK+Q1Y/Odpv1lV/297pnmaULJF8p1xy7tOsMNDkwW1hfrt1ShqjHRubI7vV
dhY35vIK0fEmy9e2Gc39srSk9cg27Bai6/Qw6uwSsAR3Symxz+htHGaGG1vVUswBF/qbZAA0DRl/
ODayExwd4XHK2FGaSj5Bc8Di6ZFUbyOegDjXnUFkw4Z8X5ID7P50Uv9MHaUkmswPHownK8mYPpfe
P8P9t5pSXsc5X546Uf2RZE7N/L2P+WV4ybIc42EOdtJ2PkYrfLON3j5k/H5eGIqymeWgmoCrubdq
OYFeVJy/9sb0kauQRetxA1uTheaO/bLH2lKXWvbzgaw8v8hIKtCm2Wr+soD8l+8yZlzS4Kt2OH15
fpZjkttHT4zFLmSRVxKuxi6T2T21SWIuC4kbJQEDBDdWeuMkbKbV08lJsWwonwxwx+nZL1bxXsZf
60c/y+xh9Yu/Hb2S/l/WE4goXMYe5i1MhvBRjrLcGPwdt3zM+XaVf+1U/sPrJ3WLBRO6OSuOyL5y
gjcJkEfCSvBahO/lVDvPdEsPBCVAjbFhRxZz9hPzH+A+y/82qf6f/J7rpUvq2q6ILo1ulT3Lhvk+
1Hw/+c7V7hprhwz6nsgivxZNMbGBm2dy6MNT28ny6EvzOyX0faqsBtCTEBhxUrpTmRNeDZARbzYM
Zl4lZS4jXxY0DPYeZdOtl9m5zh1i06Bg/pDku7oKmgeJwoMx1+vJq0dQGf1XhGwv2EBLtAGHD69w
Gl4hO7wm9eqNq/NSEFjdcNT4UT414dPsjXTSBHsI6qA27lWnedeyPYoYEUDSMsu1c5nvGO0UF3MM
uDmknToSz7g3Ll7FAi70OM4BHWcWqSupE/PEsgtOiHmmLlxQ9/hT7JytJdCdT+wYNOU58+0kPIWO
+2Wx5ftWWgkcqJp2vJPlafLEpUK6cIWf//QCAEneduyX/xwwBgTkp75DwbS+t+PiaC7VBz/tfCXx
AHtX9yQ3YBm9JDCf0ngEbdCTfCQELKzrRHGdlW+dZMYYpZzKAynvlOCHW75OkqPesQug/SrJbkRl
vSOZvb/2zEDcpdjwvXHnxZN98YMUDMlIDmMYBufRL69J3cFfBhY8Tm+cfL7fStRXy0vV1mmTq+OW
yUEtNHH0/vfGi/Mokc5pTNW1Hn6FsXjNivhq8osDaw7+5rUz0I2ZnlcqS1qh7aabmO9UiYRSb5kK
j8elIDPajOmjiBsZGb71o+gcyg7Xv/tOn+JoW1/zqQ4ewzGfBMV5I7xNtaB1Q0RIuS7WfSDFzdPo
sGFVVqSaMyvjux2Fbk1740sARm88ZyWQ+8oakrPP/b0IOVqmUnwtdgH2l8g/BrqDPmcEM9EnRwXl
n2Yu2aepkJfeQrOoTMQWXX9I7BmYsioAE7MyYl/TX0skYhOnSRm5Od0IkdMd8vNm09lOdmiJlW7U
lN5Tbpfb1XUS1Fv+NsjMn4G0BP39+Z2lOgeT6fduqIFJsXXQonjFukpitXV/ibl+HvvtuNafzIOG
baeK93EcfxBRor/HBKJdqY8Kgzlx/a8zpr3MgAs7DRJwi7xZZqIOrCr/x4oUePh6Q2Cfc3+Q4ZHm
x7/AUeuBEayxUWKlUS614xV7GCANAXyDmGg+4kVW5q+qn+P7aATxPbdisWVWke40a0k2o2O8wpkQ
uaRVqTA4bNBF9DevVyf6hMVXWeSCyVDJ1Hpuho1brN0ZygeJDDVkkT8xGb+DBHW3DEakk6EbEXtk
iuPWIUkUld/plbcnp8juMHTMCxfblpccjSO1oDdeAnP29u5IoQaMWVJvNn9901UbI4+nJ4a37s74
cgIlmFimV2siz9tVAtbcVvtMkC9yJq5ANeOUUxhDBea9ax27bIRP8Gw29Bqz9WBZkJTG8JRTuA8Z
1qpK9WvUW7LfkZBxdxYr/bZuV3ESDukL3dFvJy/Kax+bxW7KunhbdXlB3d9m25aPRmPG4Vs6pA/u
uJdAZePXLGQWicnwI15OSHDSKnlZE9xT7Bzq33iRbPkHmp2w/OUw0CM6u/O4DRkSRkBqyxbdzVva
A4R2bvAJKvBit8YLIamaQHfcHlufoRE56MMYW18ZipIbtQCYCycgYSEmfsYIgZrDFLUkoepp76Qx
cYx6Xg+z1iIQUaWUov7hAqi6LSuDFh4hhQnuPK7yq7PwE4wmkCIoCq+iSgtHYvp6do1EwOt/ybR+
xC3QhJ/xIVr/iJkXrcshx+wp+7C65PfoBdNWIAnKPdq4UjiI8CSgAWOsEv4SeNRFyeHRZ26CLuQy
VXdRubjyVcXGp4qHqBd59sms66Vh4EOkOythNp68yVX3ltHWphwMekuNw5uhU1HFe/tl6iJfFnLH
k7RHV1fv27J6VrXnP6Wiw8fOONSc3K1w/OfE9I2N6SGc4TFtLqg4L2PL/V4kYDGWZIbWt5CFSfHW
CC5YaPWzIwsgbZ9xjcHNs1Vj+gZ75O3KnDVOE96fYAnMR5p0x1b1ySFgkLTpp1NBVXQhCmThpARe
96sx4sRdDzgELuJpaQf/I0WzyJt1dfYrURegkC75YivDPnCcq9Wa33z0yl280rWh5Rzeh9nfuFh8
jH7NnpLkVHIuHciN7XKnI2Vb2WLbLgXvFscndUb5uqlC65D6ks5n9Zaki7yxHXUzy3K6wilQhxMS
wkDIuelxCyQOR4K7b8moTmj4OEZEvifL+c+h7bbHrviT5SrilBNPZG8rDj5EicdKixWCeyvbhfBC
bm4xM9Xn2uiMaG1neVtTsuJLTM6z6u+qJr3phcFn347OxnfzD27vedQC/i+8TGRq/g4yBna9S1/Q
4fcquQen9hZrsn+wGh6ZSgr+eqgmPXIJ+DAfVek6J5NWZWTHaOLq9TrmvbUfGzKzhlLnWXGHY/x9
KTorPsjK1hdnTFn1j9kg1Jcu6cCSJmFu/HF8Jabv7Rv7uQQLr2jZbZCuZpt1aKBM0oAOYksMsPdP
ahi9zWACR0ySQzC3fBx9oCBkSTm4mrcFIAFFofHOOwEkhEAeJh7vZUmzq4QK2vph3dDGx8M3DHxw
ShpP1OQLuOImZiTe6tk4FPwPCnA9LffQnjI/z/butJQ7m09gq+fr7L7oUpXumEkMh6XFj9nxjJTS
PC8GOVDVi2l/42BDdejxaBiKgwBzzFnm1j//vwm/nvWTfUWXqef/viYBEpAA6iNjL4AEXE0LgBT+
UZof4F6IEIVySZMFvWYMCL/h/dDcwTg/iFF40UisIRprYKwBtBaDCqduSOMqE3vLrVcA9W6/DP5P
VCT5PvD/zK53ZAL73gJA1JqEUEN9gZ/fCN4Go5DHwCx4S9SIPIcVesJvPIiKmdxeT+ADvXUHchFr
9kJO5ncbIolJKl4P/VIheyzeck1s+KAbqWY4Uu5Vm9UGWI2hO/A1tRa3/KJ+XwdYFSsf95nrJUfL
Q8PMKOglgQj0gEYM4JEgJBUES8IU5BEMorraXGV4JKp/TYpCyc3pU/A++TTn7OwrfvXsnUOzI5+c
CeRnJsedtxXbSgmv4JLKfqJCs4+jw8itsngSWkGrkPhWiunBujZ4zSI23fVnsy9uknYT7ddmpHRI
ud+x2srwXyZFNK6Of80LUicOn0Aw8TJTwvg5aM6iGZ1Q0zot2A5V3Lai5dU9pNEFu1TTPTWYT6N5
nx7wx9MEECu3400NFBQAB8EOLygzKGtDwCFw5eDshjaWk+RzSBUB+QS4tnT8jaW5I/LU76Umkay5
QJBiNsfO9j4Y8X/1QEuWppcMF47JY5ZY8oYKJkRC+fqb6VNL98Kotg5yMLIv8SN8dbr+n+4HvJGw
pLmYWtdU0g9FF5H7dn9B6PFaOyEpFws2PuwJXZf2oLamJrEGzWQ5wFmOprRizWsZmtxyQLgax8oO
bDMvDgl4V2nBeSUAXx03wuNEaz6TKjzxiX8hzY3oE0wMWY58rJocKzVDFmuazNJcGWXYmbVHMW08
mLNK02eN5tBygDT8XqxWVu+TJtV46cMWI4bbJZpjU3rK1oO28a83BxVTR/aae3M1AVdrFq4FiuOa
Ou5TzcmNVvkyOoZ7aQJ0lWm4RK0xkeBuJj4LRucAG8DcZWp50PSIWbwEj0cS6UJzfv3RgOo1mtkT
mt5zNMdnaKKPEHNwTDXll4D7BZr7E5oAVP+xgJoKLDUf2AEKDrMzPSl2peKQ/89mBU9o56PaDlX5
t9Ksoampww78sAdDHDWPuGgyUWlG0Wnb5zWcsQdgxeLq0oOixX5OisH4sZg4pbrkF9AnuLmxcZ0C
71vrRD1YpA8eaWhOUrYQkyQJ8gufCPPUgVMOmqsUmrDMQS0x0KNe0/RlK3LcgKtiSqgHGaBsxyYU
KDC0Rk/zmwYrIiLCDZrrBM+4QZj8yDXxCTPdHRUQqMu9ZrAdVKdmivBnxQqSyf7YDN1p1Mjxf1+6
OvxYfWs8eho8rS1mAbxAMuj6LHtyKI01l+pqQjXXrCq3rPOg6dVcc6wuQGuhydZaM65K066e5l57
TcDm+pheWATAC6+xt23a/Cv/I2Y1O8uSEOcI5y1OViGtI2K3FP9GephWqNtimF5GweyIVjhpltwR
+5G2Hp9GrgyYTl0KIgNbTdWfMjc8K0WWKu/ZSWmFhdyudm9dq0Z+QBOkf5eZspquLjEVuzm19Oof
tZit3TrMZ47qeTub1nxQmjHONG1cgx0Hmj+uAZFnlnVdOQMmmKpuxq0tMjJoz8L2spvd+39tTTQL
zTb7ADIIluGdMaS91CvBpL4iqVKam0IU6X0uwaqUDy1N0l/T0wsYda156lYXRFgyjb3XDMEtbLkb
IJ98XiuAnx4km1MUpAZIu9W0tqW57bwiQtaUzg9XpeZzS9+hEAFbQF1x6VjfGo05QJ/vG+KapPnw
6pPa0ZQ4ulHKa02OOzx1t/++xJorZ45ClBnSvNDMeekCdfrmcJvs3DgrDmpZ01uQDQlTOUCtT5pf
r4L5swEyOiZOwF3J7XhlpttAU+8h+HuqOfhYE/ENaLylW7u9puUX6d7DWpk8anxMarPCR13K/jyz
giTWvD1OE+M40CThWUGZ2Hpnl9KCutZ6spNpvLVV+wsCeu8tbf+q+nrZCjfDnBDaj1Tj/35Ld79K
LRPz7mJ/AkdE5WofgC7ICWROuitaiy65QdQ3M8Z4l8WzDa4pEgDMQhwNnTtweDIvrs4iyMT9XsL1
ZNT2T4epz6YUKUFaR5faNDEMHkU7LKJArntpl/c88INdOfGZG4Pgy1H+sxiyIqJ/9NmnDftvCNW6
wVOqyJjGI72XisNnnFcKe8bz7dh9U/AGfvEcuMmHZBUj0/KN5c7lhmv4GuXYNTzRIyQlZU14833p
LA/7JREORR7qMBoD81ELyjirHkvo8GqdeYGUgI5kq47jmLz4GAgOadHzr5P95T4mG8GkC4eKlXO3
D32GOkN+bgZakVlZ6EiIMLcrOqcoWf4ZeOp2duINkWRMCdXt7xVn8q4saC1W6R9awVnvvrlj/R5a
1Ap+0v8JyviVxbeSNSTEGgtPbBDqRGVS+iDH3ywfns8OtSRubfM91JPbuTN2ovP+zEmzDYnaBkQm
mnn6ZXs5/CF2Z2H4BFd+Cf9HQDADWzMxOFUCFSxcN3DPc24bmyJdJz21/cKPFTET25jkizamyZxz
9qnkkbOQbLMuxRzTtvOCbQBLovuxx97rr7g3IkwazUYsACVBQ26M+p5SsOh52WAEm9Q074JgfVtr
nECWNG+0rWc6gXDOvFgLHJrmj8o2IpcmzNgk8Y27sIHK9RGkDGEr0hobUcLM9U3N7374YMyR7prS
fFnRWZApIdJvyrPl1R9CkfIdpHLJV/Z0xbuFcJ8X0C4dTtgIHqmDfd3oinfYj4Sm3Bvzrte8D7AX
0ZWX3dBtuuXVlgS+057mZ5ZaP60ueAO0vLjhy0pJ0fgWzSbenJhPYB+57xqwGVJ9YdNAWlghUep6
qjtiavTIbdno0wV1H7e8tSEesY59v5kNfXOsGX6aobqrgVPLRJtol1y9Fjd+65zfRcaujyXvmQBy
isvO+pG5SCe9JNz3o/crLlkAkGmf19Dab0MeoFlfJBl0q5asvmb6Ts0Z9aaC7mqzncGfjNkugdQ6
X2Uk/RnpgQge7cqJN1ts5Sxm0r4Nz5DlLm9laL9ntt1uXcksn0QBf3enXfZYNX8Nii41IG1KMLra
7MAuz3zYwn0mF+bIpf45Q/c7xaCpq+aG9FGer/ShGUDXvb8VrHCiefNpyiEm1UVjP7Eqlh0s+IZm
FEtyGn4G7pNLWmCTZBjME4ZLEU6Y9CDR6+7COamoK+vPAFosmpJ0A+3yDxnEns6LNmkEDghv/hAs
JtwG4CwE7n8byrp3CaiUk5tPpOngiff5+F136gdA2odn5v6Vh8ZYfpNcYjbudxWUev7LtTWXrLld
Q+8zYos0y67va0g14H/EDZgYIjQy5LIjw8X4x1ogepCXbk2PlWGrfF+UdycUNESNnBGzNfnF8xNv
69Y0OYewAr8o5m1dcJShheutKgpe2KnJkyLOwzIm8LrcACVvjtk/AWPgVFKvi7Uuu7hYT+nqsgND
eGLP7fpcpCTyQnYl7lduJlBVzaVb68PITu49mIIZTYFeyRpbkV5xlKydu7fa6m9GNDlYp3vPxuL9
SCw98iaSrPNoE1GaJogom/dlYvfnBvX9nuJnYjbsA1WJNT25zXMRu4zYXCLujAKjYirZGAEiRHKU
amRsyaVmiYNwwzWSaChRhaRoiOCXSVMmYH6THSkgzFd4rttaF+5RzozVkswLD2Hzgqh7wvGaEyem
rMW+iPDakvq6tWreyDrO3JVMr+cBluxmvfz3hUCX/f//5WBxmiSVdl96T3FPUmdA4ZTW3L7I+LMy
u5+6m3Cml4Hv8Wg7Q3pKC7we9GEebpq5D69jBMW8qQmz5IZcKjgUiA5pTjj2taZ7SvTJekFpWh/b
VU0RPlN+JN/DAp3IU5j6v+wABgH64mbyK4ymqaIkc+iQJLvasp+p01hHgBTZwM2JJeA5DaZr0LY4
XUVJvG/wjxMJsM2KcSHjLN3alSYPQ14/a01oxnaugZRPK9URu0LG9orcEB5FBQ9Hp0NLNoVcvcNQ
VGe4qV1gSfx5E233sV0xsrDT8VhqmTnoj1dzlHXBd87l79z51ZHdhmCBkRtMT7Hvb2YRNx9WPsF0
YGhGk/FbWeUtMCVThDDDbjBUR8ZC+d1LHNS1C097kwoOv4FM6pow2GVqfmw7tz2F3DPx26bMKsiX
0ibl5V2VF1om5rmomvEe50LxZDU5qxuaCVlI1uzF6pzD0Qnvjjno5xSFZwsokqwzpEBGwMWWZpQU
jriQYhzIaopgixo9iPCAETGzSjqBQJCLVM6um1HrOYs3wXnb63Fmw0ZpZvlJ8K6rPFR5vt+k1zCk
M8YnOj6y+ePbt9tjBy34ZA02Q4KVaFbgmPvRsw6jaGlUe4veIwGyVFrBqfVD7saZsUetOhxLHCVY
wab2LEfeSXN9zSWtF298OExQngoo+qijc8AuosU+UmQ5cK1IERIEF9dwDV78rqvvtbYLkG24LvzU
P1L6QI5jdgfbDMJo9ZENewoAxuR6l37IMg3vPp9hTnq/2DWxzTAPKKhGRfQYHeurLDt0rePwmmT9
cq9dyaw6pm7oHYwRfjkxPQ+g/pf+nDSW2lZuKO65jVN2lA2p2LLhYyrwec9YfuBrJkFKRbkdnygn
W7kjpvsxjcunxUepK0fDOolqCi6hSKCD4mcXtOG16oMPgV/jbPvlrcrq7q0yTeviBOuHuwycGhCO
O3TDtNDiPr0TQK25Y9bDfuB2eWFxNVZgPzzOTvjb9EznhwrXJ9Q+7a+UqF+MmVkEjhvZhCVuPSwK
Lo8p26KOl6y8KL8W3mQO1mXtOVw99cnA+TN38mpPoGuflEtFhDPmZTwz7eH+8y9o6VOKRD7wnXDC
psOjk+iyVcAqaPCLmAgXoxUX+5mq8NA5c5KfTGugxkLwRP9XbBDymPt8Vu9cbrwThDouiyQu6Bgb
Jmbzm6L5FAws5RhHpvqVoEGYLsnVZWHzwbHOiHfZYmEs57zs5x3D7gUh7zUtOvlIO+LeLEjb18aI
PCSk78z9cEIi0BgHMk8PuTTDtXXTflvOaBLD8X1ySe4QgBmrnMOtSP9x+JBT6orvxHfMi31KiGLz
LbPymqRI0NCoEvUy71Xx3Wbe77abBSmXo5jMd8cqtkm+ukfyeP5NGOoCdFZ+7TqEEB98dP1N8Y3L
Nv8ppmY/1/wUiz3Zr14WoOXH1wNKatrRlNbxw0Act2ltTtPSstxjz8d3iB3CdWgHT9wg3qRn52Ar
Q4HBWXnXbC1JiARFd8gy4vwL/pKXvPi00neDlmfCbOXFNttfso2RNayOz6OPlwdRzW72XX/HBSI7
uKULRu039D5Uh1dpSZz9rN9atn4IE1zjpDmKmiKqrK/DEFC3V527nYHMIgcIKGd5wZ2FyjsnGZZz
K9dDOyKL6quFZBcf6b6RZ4+d5KhW6oeZ58mFiZiRD0+SJUsvnsKI1iCVopkrIP5S5hKre9cTr/t/
/0u0HATUqFk0M1WxtDSOwdhPYMuU3Ahtj769BaDFahW/Gxwzr6J2XoU1vCqnTq60p766tVFntj0Q
8Wqb/hAbxVVO8b3vih2RAPLzdcDWId+m1J3L4dHbv5K6F29oxjqYQxM6hKEJgZU8eCoLO9gl5OB3
CCP3deBUG0ZG9YMODVUCRMW2dXPtIYn7J5UYP5ixs++uUO1xWiRRBAM3UJprPm++JvwSPRcGMra4
75Q9RhPDfO0Gv93H9nIflWxBRWNjJw1EO4ubljfXJjdrYa8xPO4OU9kceoMP11KKb0yz9jVsmw9J
1OsSDO2/eF6aQ5sUxd1JQJyIIVbbIrcDgsR8mcIcO6i0X9fSa+7VgieL9d/k9V3w9IFNnJNt7DmP
dpOHuq1R7cNK4vnsevF7FlY9MmC8ZYjP02MPJudV+Q+HNsyGRT4M7PWdrmClYzRmKTVA07AmLe13
6TCJHSaG32SjjpNZYtctk5++gUKgY9OfyTVdNIGNkEB8douL2IDLf8A/ndc5I6Aa8ByIKQWmZKhC
ZWsn+UUpWgODTwkUs82V0WbK/GB97bnPRGPr0a9oA5yp4jQjNNukQFtYfwZ6iQFtdQ69RdKvIaFY
mnz36bgwL+12PFcGPs+Nq+QLu0ySb3y7RDhwKLjGXbGvYsNBvm7HcoXrghAyDac9cq4f5y79hHhf
T1N/mDMv/egceqk53vyINg/m8SQePzlyItGs/A38lf0R3SuFVv4m5u46OAI0CsvaCWwXEqbrvw0z
Nh8ZSQocw/1xTSqY8iIZH9TqrwxkshdXIGcvug4DKTp12Cbzc63R/eD6ZBg0Wf8qsyzPeWx/GkAH
AmNCkm5lZiZIT8x8Hze871pWkVXC/m1IynmnWaY37q/pPmWrkAOGtYWr4NwPKCO9fHkwOofKt1Bm
ND3xjsWZv9hJ9sC4R37SDNKd0+bBOcXxM02000kVb1zixTvbJGKc4P+L+VXtVwV2mBn41JTgxG5G
sEDfVoI1ccz5ksHZ1jIdjrxp+diSLasXx3ow37axoAc496cch2DDkyozJTc5V34WeVzGjDUudfC7
cOJ533Hs32gr8Mxw1dv4qwaElPu+NPF9Tez4TEOBw9+mv2mRRHDH3obVR8/NQfao6i64FcComowq
65zNVUn22tdsJiuUf+ZN+Hty85MaE7Xva7FvjAU9UP85qL44+Z3g3losJ3tqgu3SjPhVnXLZoB1n
INiJLbqIL0A6jgSMvGA59WkW9UcXYjYVwyE0jZ/22v8c6wbFGjnyrZQBazOcP66B8ChkHl9E/MDM
uDXFktvL85AQHUjZgqPUvRlvVsEQlTkfSVswRJ75kuFRm7TPtUVlUvh+uYWeeuZkmk65w1yo/265
5W1sI0452mW66YG3vQGYcZbgtRP3hgi9E81YM3sJaKzbZv/mrROuL+mOF57L/m3K5m6HKrrZW+Vl
csPhkDXGT89hMOIgaz+bJC3CAaKq8yk8wkEPoOrIKUci1H51qcj1NiWbzWi6sxBmdrZFOmMIUlRr
rU3Gku+6pySmdsuLn7jG+PgioXHGKdkW/sOFvFMLu+6GNorN/tRyt7bLM4PNd8+d33Cqw1QPNFkz
bhC52pZovBjbvrVxAWAx/smL8JyrDD5XmuR6hHOjhch/LjZ+pml/mWPzKW+JIyh8o8eObFyEAv1t
GhjwMbfHSbY2c2TXwn9qy3qfMLTamQCden3ZwGCKUq1BBbHFsA1XKBSxNWtKmY464+lCqPjTCLzD
VN7MuPZBsk1MUAvGyUbu59npwTJpHuPwzWMWETl2uAuGKflBBKZZ0sccjPugIQNWVM9Y30HlDYeJ
3hK8irE/V8DTp6CbyGh6Djburtm65srK2tX1MPW5rAoR9UvjEtQXaDB+2TiMpsx1D0m8OIc1r4hU
UYZHnoZnbbcdnkJ4K8Utfh7K+ZSP07krmuQeAO4wb4BlEo4l77NkErwQnU2mgB/LAdPrqdmFvVBa
zOabgwD+xGsPR5abphurmbBLDwaKouQI+tkBtBYmahT3pEIJR2VjCfCd+Ev0bKBR28aZPSAYo3pz
MC+vxoKdJMx75EZWd1uHFiFEyMCFdUy/QIy4anajsRuc8StMk2HDarz0LCwkjV3I5pmBu14B7koY
RVt2y2beqfHNpIS84M9nYOerbzko+s/19AX/REe9rgj7ggRvGGJ+pZBb17DJ2k3psiTPlvL5vy/8
/fm2cu8PK4bCqHPzYc95dKpxHtyR0CqSeLu5kMY2a+r12K9c9yC9dhQNy0e2Vl+8BvazquZ3z/PO
Ibeyy1QklIKIT824emVZjnNgvdNTzAgxB2y9w8Rj6fAq5xayMvrA2hDGxzKEKpuy81BIpLq0INiR
oo5LP+o2A970NUm9reFKCdmJyDJscYuh8vBkvnHdmp6SJJoBAmnRfIWTXEU7IxSTb+FA2JmhrPFq
ewOuoHlsDxPphkcw82BaVQz579nV0etyIm16VG+vzQ4Fc7MH6fuyOm+C5LAatmuZLKwJq+A6F4Z/
RZaXRPnKjk1j6oerv5IEGuc03IfTOSG0x0aC/okg+J8Rr9OtMMlB090rt0aCXJQhFw18w46qIf9S
Tds9Exw/+s6qHnbBdEaN/bDj9vO0fDhsnSRzFnxjY0O2XttHn4vbyZ+99EWVt8Ij+pzPglWQWXwq
ctSFo63ktewC2rCeTnMYRcAZQneAdZP05aeEyPXizRfWswOjAGsyYl7v/Wqs59lJX8VQ1gffCtXe
9AtzO6c1wju3645ogBfQROfQpuhkCameJPZbfQJbqfXGTuLgYDOKpxuW9Hu7SP4y53mIUvqnApvO
vq3XX5ycPPKmnpzOtFRHh5dxSxPKNk4jbVtY/YwlOuVxJJL2tlJU89fotp4my7qaX2MY+BA6QWte
BStwmTV6J4vk2eO/L7B1X36exxx5ybxtiZXQSeb/pt7kHxsjp4+erefSS5OndOqewIOWCzU7Larw
t73WoBBOx+0Lf9slQ0TTVkHUL4X7PNcMmVeLFUGj+K2G3jjTc33vAzKlFGhProNaa3XHGSrJZUV8
Fv6c4p7NFsOvxGV76hAXHz3pN2h+Pj62FVafM3hN4jrLT4tVkcIs2WjhJQyDXe613VhccyR+C4tl
nYFBNzF4A6aYK0viq/leiMY961TSirSNHDvLyXHEJpFZ9OkVJmGPVtffGDM336xFCSS4EQVeelu4
NUcGMf7YtOjVDQ80jtxaBE938KVspByLHG7JbP4hUQ8rWqbUBOWpdwuFRRMwo18wbLmsiUr/x96Z
7EaOZNv2VwpvzoKxNXLwBtfpjVyNSy65IlyaEFJIzr7v+fVvmcfDRWZlIQt3ficFZGWGgmJjduyc
vdd+LKC/0D3C888avjbTqNsB5acUlXCgZwee0kwxOaWkAek7o5jTNTVTC1UVmQNqdpNDddUSqMbc
/cOqAZ4tubhU87DTxlM0hk/BiIbJUR6aYWZvqpLwqW8s7XHUwuhhsgOEhF3CWS/sV1lP4oFtR9Vj
IoCAOO+NsDQsiYa6r9Gud6v3a5cGodfwQIbREyqD+YY8WIeCUn/0ojC+H6qfmoqjHD13n6iAyoCa
slGRlXwFKk2nxuIW4UhIk/sZDs+RNM03V0VeLljNsT+77NYqENNwiMb0VEimSTv/gVb3yQyaEID9
ROmrQjWRGrgHUIMZLax1EBG8aViA0BYirhFx3l2n9U3QiHWOT2xbhlbxEJYt8iYj39e5ThpV00xP
8cjag7oMDDD6kzEhxLPL0mivT5GyRyrEJzn2+4o4kV2dgjrOqvGhdevAdzRUr6jQnqoqYUmT3UuV
D2SN1sF5CZCc1aFdrfDmKWPoZtAY1BsF/peg/SHT+At+JqrNyLrNE466CAnU6SO2kbc492md6ps0
zhMMYuYzjYEWBnv1UY7BZTDHc9/sNd19mSd8IpCnX0IT8Q6ntV822l050WGhk1mtRcq/h4j1MLbL
PssG0hbSm/Cx0yyTqR8f8+jOSEOWl/IR1f6482Kmw6gz2AlCyrDeFG9hxa8IVn9FK2VaDUE0rUpr
qrkvOpeMJjR2RpJWDA0flZe8EEZUdTa83MGzN1kyIUxSDkAAPcJv2vY4JiAcp2fiVD+z3vnOk/Fn
KNEhRDF6+k6sK7K6V5zPJSz4WDh0B1xD9wuoxH2sH2KLm77oy1cbKQx6dgkS8ImIH34KdG4l0Y+C
DAZPSJ3VJ36GWJpu6rEYd2OA58GN+WBKYhID4jIAfWBGURlV2KZ26h6IgV+rlJAWmdJWyILKiW9e
/RrRRa+Y1iuWSTMO4O6KdJdpyDy9LDiMS+xsuo46aSwB+8tZk7hMViLkj8P2G9dlTlzyWHTlXpvr
TWLUGxmTKmHmDOvKSX6NKVz+rFputSWTCLJTB/QxCR1W8upZY0EHm6mQS0jUbafn+z4hhXiwaoDl
AApXjQzzfWqMNjP0+tyAShMtnNykDjdTADF30pdzSS8iEOpMl0TVmjWydS1jK4X8qKaXxLibPOxS
5gz5swtThImpRvlF+ZRDDYzSqn9o9YtV4LFFbSTWOmkHgKnDR/hmX47VBuR+2r86eCd+6GIDhVAa
4MmgEe9FNQLB+UWECYm4jvnSNQUCZXZBo+zFmpNEhHHfYan0ysfSPeVN9sOOecsM9RX0Tvw16gGq
MwMhMa2Sie+HLiPdqI4mA+tjNCZf1hyfkNFif5mw24IsRxZbPzKR+8xtLrat+9yf+aToO/lza72g
CM73QZ1yYiyyd7xWz27jiZu0faP7YfocuRhDtKR4Ikmo1rEg7YK26jaLikdj0l+iVBM3JiGavomV
Ajmu/hNABg7ohQNVWLRPGk3dNfZczL3wn1ZGSAfGtbXHSIyHihEDgdBGuZk12ssGQ22Pk4jPs53Q
VTabSYibTi9IATzP+H19L1D9m2FiehVJQj8XuWIAuOujkGeZouZjtHJPY3BD6Bn0phj0ls3G4dPe
YkC1sgPr1U2SX4Rb8pEV9a2rguz5Jh8DrftFyuFJqsdXTs26nfqWYI4LiWvhpp7cfOOic4zspfYL
HctQHvDzo4amVcBKBl1wW5n2wxIwriRzdEeYiyAp7hhObXWyRgdAYeIvXi7fE28/yOBNMxxoYNCK
qJAYco1N9KDljrzT6Y7lZi2PZX475GVC0YYtME+Tx6wKsauZ9lroYFlnHTASByPMKZWiW9l0HSxx
g1LOF5L5LW6IdsNJeqMlEeJ9iiKJakv3ND/v7V3dgEG1ZYcgEfJEkeL2xXYPWiOwoPeG8RedNIY4
l94BkYNgadv1QMWWynkucBf4kobIyurktkWJsrEEb0fV5Js5ZO7Fd1Jsse+sasreFTMHJDBEIJCj
ByNzrJCmG/EZ+W7klwvnfBE6x3GW64Gf4qdkR9GcAL04JfzScYJiFQa5V5CMqMV84T18Vz9ou7uw
Yloyt6640R3uNLU1x5+uvU/M6Caa5e2EZWRtLuyztAz93hCEx3FY8YVBWHfg5ODkwZmuiw5PB07U
7eS2HXWD9gMcq71h7JjubNfWt2yE9a1TPMPmHLdxk6DvEskrs28lEsHaU8zJtKp1r91MaWwhcnSe
B6+4Qd5DG1+y85keyrAqwYYefUU2OFpBtTdO0S9uhVinLIA+PnCyPpIK92JAB7VyUH6oj6bJ+08d
8PCw+JBlIRgks5LtBwvtvOhYQ1b2l1pn2YOXMhluulvGHiw0wQJdSNe105tN5N1ZfeQcBS8vgm1Q
TSApGWxrMzVX3azdLrGZfW+ivH4ng818olzdzqVtUwnb6K7wFVdOhaoba/rOBWkmPe2EL4QJ9RTf
Z4PxpqkYzoGidJV609rF7TUP5R49ycvoMCPu4dz5M+EWACcqyh1TkaqtH33SvYNI3+LVGXh16g83
Cl7ByJh7Uzc/ett7mvIhgFLH5359ndV7XaeMwi27GbakIlDfhvOK2Xa7KZtdwlFKHW5pd2JUUyng
PylB36KYmG6RfC0TO3uO33OdvC5e/6A6mRRTDtaiPmVwv7CH2j3/A4+LDN6paJEy0muiviY/seWu
S9fHUxD6Uz2eJ91F0hUF52AcSbDMQxv1onjhPEpUn16skfKGG6/n4XcT5Gkve9OIB91aEZM7b5pI
oJmWAgj68tMburcymM5ThOOiroJvI+gxXJhMG8KKS66Zv636ut7xmhA8aT1WczRvwNCRzxxQXoxY
kuBCQA+wqHp74AghSYK+HfNadzUa/izNGZXjPYTzg+1udoenEXtuzT7UTaiKQZDxvvFHphxmjKjF
6VoTMKXNOI9ydG08thXO1BRtNj+KyNHIlx2eXFQXsLcEnC5GexnfYappz5NO2eshAe8KZ9rRvC99
MmJ4X53A3rjCYVvIuFshgznoolgPNsN31Exi1xLoh0xj3l135TKa69XcQMaYkXIsRbDDcJr4emme
NLd8QA9EaWnD/aLyrRjqXHfHMB/ocTsU+zS57Y1uNO+tC+HZZnnIKfQAcdzCnMZLhUAnjvOvOCB0
lcjglyFmMdJb8Q4RAf5uS9ioicmPUcj1ZphB8MWh9Lova0kj+cgBQSawaF1ykFWJVroQMJgW7lM9
3kWEce36aSHZ0Z7OhjY+iF53nxORrXt70B5Si/VoabH3qlpXY/mIyPFMgCyDNxFnZ2KT78lf00dO
6NUNYOnWD5xQ215P5MYAza7L9MfrPyElggdAoeuCaXGcqd2WFZUFsQVdJram0dR84Z1PJuRtUPep
r4HG9gN7PM2SlOxrnTenxs6zl2pPyxZVpkSRaJdbt654KAF1rF71z0AUn0hZ/UJ1DWwl10ipo6MC
E4hNh5E0tnj4jaCGoYBYhw4THEA+/VZVmMm8nJdGMExoyruRInJth3Q74mJfu7i+Y5NPoiXzdtvb
+4SdmQkEqzxyMw7+BOA6DrfHUlUd3nOQ2hYU6alESChA8Kdl9qXpLE7ZoLqhpP4MGu4x7Jy4gGQt
0V6yxvnXEi8VYt8FLH0QzMXaKdGJmClDQFLsVmaR37qFaCk4fG4JujocDjAC1kXpa1bt7siUtMOB
KGSeZ1rhN8FtvxksvtTOOroeGbQTYlHOq9q6FZweOk4ERRO2ICu6HYKQL8uupe+9EulyDiPKkDxg
oZpD7xm762MEe6Tvy9nHJ+hPBnV2b6qyP2CuSohTUMsfCcimlFBcKLi+7WovZk3drtmULnbEvbFT
907HJtmN1LgwnyJ/slQb0Xzm6zh0IF02BmYkdub9XNHMR3G3bgFHILdC7E9RuBWlW661JGfA58nn
2s4sdfiFe4uM8cmG4l042T5P0/dQ728ZOp/Lilo+hGVsko+1DYHip8PUXVdH1+ZF6JqndARTPNCB
XzekBWouSVPxapgHuqcNBbnmJl9aiOVZ8hUEFLXX78tgYaDTcZfDQmLoRUHQhhv1SdjUjSsvnV7b
BF255e6ivLvHy8Z74vU85I77NhhspjEpH8gJ6Uk0w00eOb/alMp6GbsnMap2UsRLm1Xx13WHrTXu
ApN3qBK2qqunGk7KsPySleVPrKGICikPschZsfXiQRFHd8ztRUfIca9gUYS79UWjBoQAVvhqYLss
WsbVQ4kgZrbYzlzeBnILWWmGNicOWm40hlo++y73T1CEodvbOvGAoy132SPUSbNJAQp4WoG2WyfH
JpJoLUy7YLOE/pTGh7JuOFp1+SWnz4rgs0LFWQRsaB5OENf2MBwzVbDmMynUd4FlHWqD8pwEJGJa
mBwtDZ9Yyr8eFgvEshufYrvApNCfwVDcBz1T6LGbvwsvOzQVfxB0OKmB4XRLwiBOk2VAb0pxBaql
3Vh5vtUiQDSIrQDH0UbelJCSLKtEKugwHRBjQWMeR908LK9TPGSkb0C1zz/sTtAxLxhlosybTp59
iAdbbEcWws0YRh/S422MdXBmNQaqGztNN7xEgFl7jnhpy3Een1mhkIneaN/1XfayWLxWQwwPqu0S
5/eRNeUoSR/GRZ89pod6Wsh+oKO61GzOVTDjKoY54bNXACpJ/SnAOmamQ4EMF1vd1APNRPphPGLF
ZtfkRMzH+jO3S5q7I5EgkWUPN1o0iENYR0Q5Lj9c2/DWDVMu7JAcp0UV3fFV/a4/pMt9R/8YrbJL
Y96x+qVIb5H/k75n88uaVUYhYexdDu6R0yz7qcIFpC8lisQ20tYZeYmAlGS7m2Mewhi4P9AYTGwA
84vdqPnvLLfLkgBWlicxcrrN3YJ72HZwjMgCjWvzUrthComCtSk2PgH08XFh46N7to+JjHGNqj9h
QPGeAwosi4/nuknROOCR9jPRowSPg633FwsZQAMeTY6/WleKm6kU1PpCfiP0euBz7rfARlap2dMK
izWPFjZp3iCoKV85MsVtyJimbModluDXKtagn5eGsWk5dPmxdKd93LS8cxVJspFu6WQDMZNAIPqE
R6zkDFozdGVfavrc3RFP0N/15rwXrdc8hsT+rFFp7aamiR9kMLPaG2z6UlrWhrab54tEhzY3ss1n
hMgxmMrDbdfQ6hnthpF4grFymkjJw05JMoqU6cHgRBiUYncFTv4vm/M0V9//9/98fOX0FHm5mvhX
90fGpgSqqVvm39E5/6v4+sg/in98FF//OMS/ys+P5h8A5vjH9t/+pN+8Ts/8p2cL4TnQOk2pC++/
eZ2e8U9DOCCxLQ8ntC1doJz/n9epm//k/zE8DzKfJYWh2//N63T+KVGeOJ4LIgGYJT/3f8LrNBSN
8w+0Tpf5mhRcmc6VwQflp/2J1tm2Nc2OeGp2bqb9AHZ9k9j5J0w6sjCk5JsgcJ2GRd9BUog+K2cT
gFOERndreEhq0ZsYAO1yBmm9kxorzen9OS6hANvHRROe31mp4ePCuXFnY6Mv0R2xKNFvmiyQ1/C7
fPp9rf8o+vyJjmKnEKLGX38F1/SEZzuSOwba7s+/gskUWYAk41fIA+oyzdvLLvpMHfsYRmRCOhES
+EiLP8lKXNNcHwjlXKUO4/c/vAz/7jp4kP96K7kOyyR/nCft2fLP10FtULkjCXG7pjdezGa6MZeJ
NBA2C9gEe+jCflRXzL4I4PZbG6+jx9y+RmSRWeaTV7c3f389vCJ/uRzHNYVu2cKBqgcN9o8cVoBR
IL/yDJ1Rz5HU0+Wpj9jO6uL+7/8eT/2gf3mFXABy/DWW9DzD/Jff21nofABHBBAXp596/cYZSADA
HgVBGAjDqd89w94bjL6NCI+GS9YXYgsgDpmMv6rcvUWDoWitfjSYTxzVbhYGvi0SlTq2jxFHNjr3
NonU5wURcLccnA5ZxQxXjg4adll8YYGrbSys1dhM3wfDpUKfeRMEe6E1oUJoE9S0cXIZyrjdc+gh
9ov6OiWBphE8CyvQWsRRGuBL4WIT7c8zxRM9INCdtXU0DX3iJANAvYg/u7Gj22PESK+6vSnkK5KH
l7hCR1gw4+UQh/QcrqF63aKAXwE/xRHEjJdrJ9GgLTE8k45+fAR0X6wCYRzDQnNXFh4w0px4TIYE
f5Bb9+3y0xjsyl9Gix8CPnXVptDGwa34lcFJzrVuAPoQAtSmlzanjyURhfbVGRfASbMA+Flaeq8t
zsHuk4uHbtN1jF3RxZ9//+x1Fsh/efYsAziHhO5YwrJc9RL+AfYrMcZlYVxXtO68XdltW4Yvq07F
UdUUk4hXOdSWziEw6EpbEZ14pJv0LTQOpjI4/f3FmO5fLoba1XEk2lnjuqL++WLA08qKuHKgKLMF
5hO1kW7wBZpS/DBM7XZ0Rw3zZfNgjhzkQ+gEeDVNOKkCYkzIua9znXDT9kLzE+SMfaIxFFlmY22h
GhpsHgRV2XcGWqaNnM8qrE62ZH0xdYMGSjfuwoxI7npEEOvwDAsAYKRrvpcRqtCiR6mHpGNfmjbS
K2HRwEr/08Mw//ohWo7uSs/lg/ccwMN//v0FeIRhZha665GNroqkOdqcqOmUypNJFw2BcoqkZ6CO
ysdbcqVpedBkkw2NVydjeGYnN2HnrezkJZdYt0rOpEg4E6ZK7l7WkNZuxzREqeC1AAGc/XWl761p
W9r3UiUO2Dq3o22805w+u0b+CSsddh/6Fs88SEueUoJ7dCf4D+uPLv762B3DNBwbu4JnW556R//w
DuIO1UQDGmM3YlelyOdKGJNzgqeTZzSg7RqnYitCrSkivjPNyoz/cAl/Xfktx7AMz6FXpAtQEX++
gt7Ig7H3GrLj4Ob50LDwusSouv/+/f43r7fDYkOjSvBLsqb/+W8psgqaXU2Sw9iNONON8nH+Qe42
TbrdME/jrgmi//R5A238NzfX8qRhGORPY0z+l3eKkZSUUTJkOxgVl7rOLg5nI9KlUN7SR6M5Afso
KJdfTTjsHJV/HeKf5j+YdOaZJC+N7VrmvIRaHH7WmtxAoNx5LWteEQYnLF8XDBEHojxKkmTp7bEr
t5LlOKQtOGkfdtHjPp3QD6UpmicNkELe2drGNLrzrDdIVWyYpyFmw7rnw3Kzl1KH/HJd1s2CeFFa
yug55AE0ymUZl5M9c4nx2LuoeuLjPD00EJ9CJiOG3ZDdy/cxUufAk1AUbnxnupVvGHKI7L2k8Smm
oPRtnXSccm7OAJgPY1o/l2Shq0Ru5fBf6CPYtAPjC86HYkVy2uW6K86cUU2tOpNPqaZO8WpeNOZn
zNAxxZlHAkQ10Fre0xj3iNjsdVc9h0S7r6HKUH95mcGmkd8IfOSG0f6YOvY4o0L0D2TiM1/iTzsx
j87Am6977BCNfUnt+DMXERQAiEfzbdvoz2PwIzC5t0XyHFR0xkl750zOWCBqxCZgWE8H4vczCSGZ
a9Oyzch9HSgaWsM69mVrriC46x1N4XTw+MjU5x549HuqoURNkH1er8BaiP5UCebNezfCiDVLwEX8
+ngETqoguK5JWpfeC2keo8r96LCpe20J+ka2Z03PzdUDG91ZL+DwFKBUff2ZPsh4CJpun8bx7c8K
tTkbXAMkqkwbToQtGHTeAQ77qr9Ox4T0C19vCkZaVKmhfO+fi4kb2RgyXWcjt0u4jBqY2Zp1bdBP
LyrfZmQD0sbVeX2deIY7UFVYTJUAHFAbcYvr0cajHbsPHXFqzHOzT7hLJ/bmT/WEZZZcZppwTmXf
Rd4O6ggnuZzbmXOnwq57xjnwHUT0ehBobEYzuy8rew+cgb3HZWuxJyKqYyoAi32hJnm0RNlmtF8z
nE5PpwYiWX2bI1RUb9ESphcraDy49zzPOv1ppsXBdjFoh4oO34M2CxqcWbzHNDwMkhh5G0yLF9Ku
nRhHoLZeaDAMaXRJJb+lGWf3QoFMQgiLbvWj7qLSj9XXEOtcPoYmOo9VsBsN97Y+gNL5qYETUFoe
kk5Mbqx0cIWNc3pZrG9PNjfU5LtAFp99b+6uT3TMy28gw21fKZ3DY6kT3OLB+if5hg5qN9s3ZQ5O
vhLuXi0yeYsjIJLebe9SDubphfQ2D13b3MKj54panc5cmZ3jJWTKiEuvGujMFWbwiOPoMHfLm12b
L3pNwREnxGfCTUFWnu4DmW7p2TArrnjMrpF8thOvtQkUpuhQLqdq9ZiH9KKF2qmR026ZQOTOMryA
tj9en7ciLQ5jIOkraFjFpuXInBED4fCY0TmwzXk7JRCCpiC8lB4/u4ioxtRCN1f82Ki8L6LmgGJ3
G6WqBF7yT8JWGfcVH8EiKEuCIVj1HiMMILvJykkW4n0TeRSdfW6NbLsk0acsunPSsLJObLAOXNcA
iTdLYUwQrDzNhnuaAhNpHSMGyyhJ9zYfQ2BMK2dKLlX5tYiKCDpTHnS1RC1WeMGmR7iA3dFHZE2Z
wZX5M8W5HyD7xXIbYaP6cgM+TDtkmZGsHb9fyTn7JLHnUGLrTFmE9I41rULKCVj3Ag+B5amYtl3r
re2GDBeF39ZzsLNcYOXxN1bQpVeBhZldrVx2Y99XXnGaF+eHXu5PWKI2uUkMG7DmtT2oPQRgjM/q
ZUQUmWM9v14/avhkHDg1/moCCkzIQcOLHlc4f/jlWsESl7a8MdlXPqfRxsHMinqbwYDQtI0OxoVE
PjGwYbm3GVpE7By7601o2uw200j67sL+pUgB6zslxUXA7544wY2FNCjMDCWOI88MV84yjM7KsbjL
y+ICPx/0O4Q6KlU6epni6auuJm+L6C5qPG0d0vj2ERi+hC4Pjela7bfiUb0gncvKvtRyr5ZiMtN5
07u3LHgFj0gWoMZ2kTr6kVkDoIfOewMG4jGph7aU/pggXuRs0pNh3+Rd/q523CE4WTFYg2o+0rQ9
smSkiJy5yFzYx35CjaW/mo73gQNxp96OfrSOBBkfgjrhteTzbOxfmjX8IOqYqN+BX75Acu8n0FVW
XQaRz3F4Q06N3lEcT9mNPRt3tCyYMSycrhjlMh0ev4VlHtUKRIds2RIpvELjPfh2PQkf8gvqBWTv
DvhBFBf31xouQ+fiAOq4XqVML4bNquUwZamBHK5QikJhd5IL7EQ/kCYB7ZryKTndOuc85MfOQlON
YVQ5PYg03E+2rXhmxrrKu69CByT5HFX6Ux97JzfhtZJSnoqIND9b2xkGExdXwMwo1SOHfc8lm615
rLvsos/hJSnas1qriy73GTyd0rjaTtG4VxtwlYh9mfX3UYaCOGwNv7chvdsJAj6iaeP+PIbb0srP
ce8cktg5qCrmWq6m7C4Gzr0pYDtoJk5P13W31Q59YLzOWgy6D9wZ73bEJ4jxpugfKqEf65i115ph
Ogj2LBN9NiWgU8rDJPlBqWkf54YIElIN1RKmjtNqIZKOcbxuWaoumzoaEV2wJ4rkjrkUnAgTPERC
OjqvQSvoOOqFqlTKmlOxtnJaVAQWK3WpN2c3Hr674PW6dzvcROiDF5xbnwAP8Hvk8qi3e88bvxrB
x37de9EdGSjS3FOJEpeJj+fn3khziJUQUCbw9qB/ELbUwAqAYQE9AD/cOU1KwmVl072BLU1x646h
8vn0jQt/qVoeE53hmDznJiGTOloV7B6EtD4Wv8/rCKWQPjZG96Lsx/ZS3qcRjngU4Zx0uE2OOrqI
aW101auel5feq8/64p3yeRNPnBEh1WVrQqq4Xt+x2THy5owNO3XEIQ/y+26MLiRTvJPwHiELroGo
ABPIoT6mXDVlXQT8aTOMLEEoDCRJiCv8iWyqoC87ZHke1iq+Je5QymBiygOipVjmtHjRN7EFoZ7V
rfQExxnNOuYuSJK6/A4W4Ca2JEdb/elrOXj96zLFA2yLjH3YPOpNsDGmuoYH19+YgRpXzjw5ix9I
Mu/LtLDURJXBtuZSbLsclCos47wOI+I7Ruwxz6PiWyaHoPKv9eEyo4l2gS6YHqcb9Rm0SXOOC3aG
NCrI1uZi6ubQVTn6BtUDCNWezpfTMcFVNJa3Ec5JhirYN3C+r8pWcLlys4y8Yv00syggU1nVSQv2
kg2FrycZUDSFESsPfOuWc7YfzO2to+oNQ4EskwqYOvrYBAe19dbzjqgtLLVPBBKco0hzcR7r3UY4
zndiavs04lo79VkGRniPD/6Rxj4vH0FjjOA+zYgTpJjSz+v3xzf+CYoICUT6WgzOSfVrEKEcDJEf
9MpaS1UAw4i8jCG1r1O9ulNKQczdxJT+ZpjkN9Ztc25Nc0MK45u0uBrYzx4NJBSpiCet5MucsCR3
XvOu0zNaual1TOosXRdbCfgSIgAxLYba2OvB5eAQHrL2pSMQBjogI4pkPli23CaY+G5CwwDGOeoP
vdWla9EQwms6X4Oe4/STBKhqJINtzCp8RarIK2iDUsI+DN/ByJCWLNoxVQ7AZfyedObhSd2pOfR3
hv9kJQsWaryNW7Nmw3YMGfhaIpmgYqmyyf5gRwetpmnDvixKImdq8mISzJhaB0UVC4afHidk5v3M
Bbpxu8vcmJG6xakpnuKLg5CiB0kV2bWCbhXrqJ+8fdi7C40XsSX3k8W9C+HdBkA5+n7BajdT6SI9
cstkTZsTik3VvZhCc5ixVfkKZ1QDkDe8h9Pd78ZU/xnrUe4LS2fUq9E1S0u0sqmEE5Z4i8tCEpKq
tIibMFNEK1ypE++HHt3LofpmPZ/gtWzESDwO2ObbrCZZllfhZajwTWLni1eFjmEBVz3f1cB4dDaY
91ZnPF13jYEQRWTDs8BgmJi4tNValyI/Qm6yB4eK2LDHbmNiWlhw3zH/v/acfOGFnyl7RD26yD09
8gnovFOxBwQpwZBbkenVkygSE59AFDntc7ANkPkr1jyvdDiqcv7IcexFnSUQy1bg/fQ4XTu4FNcD
5rdIFa197cHMCA+Q04mPw+vpF8jIYVckm6mAnNMgcsFnjeypVSRI+TB44tIN+a4V/cCaS05LRJ7i
Su8jQD7Wch6M5nsop8euEGAYsNd3NDE5VTC7JbVpGxKbAWyfit+Q1r5joSXpl6SQvqIwckTr0zVC
jB3158Esh1XK7Azo522lNwk0ZCtYRwTVUanjaLd0riBaCujPAZRTO0CekZ0GMz3p7WOsNxEGct3b
hgQlluj1TG04W1XxFJn8gISIMS0kQGIigIRO4q9KjkDW51+OPoPVQZyr6VHBzIArgozyVublVqMA
AIWbPMBKuTU6Rgqdy8nXq2A9OHp+kyQWGkt6Duu8fK908ZIsKU6UWTvlUFcTOwV5m36SIXqca+eI
F/ZY2RTIYl42pHUwhXSeNOTHaBkxlLsxko1+q7uUPUU73Bnjz5yzpLIBMLK8c3rv3bifUzbZAZ+c
jO50vf9xrYjUyj1jAU1y47Fy2DW6IrnPZYh+gVTKUHtsZEvGcjn8SHvtg0AeuIhV9p50qmXc0Szt
Te+Oi26a4H4qMwJgxX2V1d/RTw5qJ0w69zhnP0XScxCjDRga7Uci0aaNjUFmOlJfyG28P/XelZxZ
s5keN7ghsSwpb1t86an2+Y699cLQcxVRDPPphoTBYTqwlZKy1bQHzRbBurPkZZzaj1boz3bivuOt
ogawrRxs4TpMsagT/oZ9KsGHhysk74bugD8DhW2DtVADQlJzjKrPimrEMOFT09nzgRfpjUUiUG7e
eKo6RRyjOlGcD8ruBjDig6eGE9cnq9HCwNOBMhKmMqIeBD1kC686gY7IYwpfsPYjieFjYjMHKZ3h
Jli1zO1WciIks4e4iXzK4CbQMFaTF9WRj9IDeRhv5HWzAybf6YI+BEAIpyBlqovlu+oKu6ogSSN5
uk4QbK9q0cWoqirHeZ19ppwMgt74eDOc8LOgCjQHFVqEF4QhcvRprKfe+pkNHIWMkCeiB9/6mK88
ZzgnLpfjzfLUcJhOi+EYoXjeRIP2HeGbWpnJzUKZqO7U4Ipji+Z9xTuKcMHR6fiqJoRZ9j8NF5xl
9BkZOzDrKO6mA3XYBZXEMRqWQ71k2w6jsa95FMDhCDtc2+o6V2j3HiSTRTXQOIDQbP7E42f4jPUO
4TSWmzC8E8bMSTjhD16HdvoHftFFbfjnhJLaDalXQ+2NI8gtUjuMP5/QMk9jwztfp026SsAV5PF6
7CYIlCUR8y0NnSodHlon36nb1mkO5vHbzlOScKZGvysddwxnv8bccN39ce4q/VgEw5WaDOEj9aNn
EhD8HvXGbf4WOrif5/yeqKbopqgj/fcF5zNSMcPBxzZuGzPbu5DUynGgfFT1Rae2AXBeW5cSAvIb
VVgffo4iWJi3HrXabNdOxW/XlmC78R+ivGKPNlUZ5sJCbqJTicifDTXm74ZeB4COt097FTRM17x7
LViD5E5P6bXL7Llrodz0+cAxPUUr3+Ic4z92SwK+IGS0/bNmU9fOOZIYoYPrA/4ouKc0zZFh14h+
QmDLQo1OiNH4BGby5MYB7X8LWr6r1c+GmmvGaXumT3ieXcoJe35DTnNXOxR90jEPIgU1YGWvc5+s
C40zWRBAR26jEdDNGwJvonRUd8PIefWHAS01uL1k7hAcZoiI9ICPMBlZkuKQiDQJKlB9pHtjcb4I
KdJ8UJNIMuFfFhIyZ9M+MQq7hF1LeO3QkfRrH5Cp0gbWzc3vD6HIjkPaPqtjLRTlr1kbbxPXNG8q
eoOBxZAq5EgWphyvqU1eJzWfUcfh6yTtZ1yyfI7GFO+rePxJVE+xU61LD09yb0U3FrWrdOx0Dfv/
2HfPIe4fLtu/TuBcz91ZbnpPVOPJMuw1ov4HQgfuAtUCD9V47LoERcoxULBkD815LvnayOo+FWZ3
j19tyH4a6ln0DuPiONNPMAOglPUDC5u2p7rxScLhsC2Br6EswZvW2TgpWWGGYjDAt+qvES4P8O7f
eoQTFg7puhHgxzx2BMyzqI3i+Q4KNK4y/iL2y4CJLYxr3KNAcfg3QbPvBCPduHI3TUxttASYgpMa
M15EJT0n9ckV5n2vQR/iGE7Rw6CdU0d0WZL0QjXHOASCAzOSI84ZPj06YA4S15UmtZsJ9WG1gKbk
fbgWR706gkxeiU07nBDlcAL5f7ydyXLcyJZtf6Ws5rjlcEdrdl8Nog9GsAn20gRGUiL6vsfX10LU
tWcSKRPfq0FN0jKlJAkiAPfj5+y9tlN1T3ieB4dtN+Fc4HrDvkNVOvd7tCx6LUGlo8X07svQRWJI
HJLdksOQUG9liXXrwCe2XF68yLiSMlqX/njZxuy+5xZZZB2Mwfw2T1K7lqsTXJ03g0HDYTNkBObY
mnU1hTjManVpzpPaED/ifM3nRpnts7a1uezosgh9EenxtbWtFDTAaIAqkFsrH8fK0vU7GnkYeuAn
DNxT7gnCgBhYgH/X9qSHzXcJVgpab5Xval/SQ9Kc+7nTq0Wsl7Qpd7Uur2nGzG8dxLlX5EH3Gbor
s2Wr8jr7vsmWXtNfnHdnITnJ1C2frpUCc/YNEDD8iTuwmwTsg38fTf1p8mjh1rIhV9kEYXwYA7ey
RVPGkWRreFwr+kfOgbRxjYa7heedHr3kSGgap3Dudf79ZzNg+8OMCgGCJI2Cny2seXD2ywCwizq7
8yPiQuZloIkkAQHZIVbzAb9pnic5F2vcKznYV+eP4TyENUWxQ7lC9amjpA2RbdPNsXTeJBcPigvf
W4zWNoE+RFDcniV42WgcmM9N68yl9pjc4jXUiOnjgWxtoa3nFgib0g287U2ZDo8EUkAlJQOmLV6M
jj5uO5csc+N1vEBq/w5VaA8Wnv0l4KeOHNQTY3oklPp0bhDIxn+ARLvNiuD93Cu2dfmDqvfJ9sk8
KfEFxFm7p4deUu3xksyCF+QDzwWWkVx028pANVAaAzEF9o82ENepMTCoLigu2nBiHBUXp7iB7eLg
m5JMvRwzOwQ4g1dtzIxPK148E4C7G64aNb8WtLcXpQSI7lKJ1YIN6NzatgHlAmla8gbglEmiFYiz
763zw5qXRESIoI61+6ymRjR8ui1DwJjBYw65CFGn92gzsVWZzKfit1hHaPH3Z0N+1icglWLAL22E
AQJxxe+PRpQQqeRzJVuv5sEs0fiucoWcHdSSD23Tnft/YLitfiYys+mIW0vGR2kmFEh4thjbb+e6
NZy1HLqXbEkk9WnDtbBH2GNoec9tjL9fsz7rlX7X0xiOiyzMMnTFw/dxjK8cpzRDGUPosGv4l8Dq
yXTQ1rKoaNBrZHpbJZMKNP9L2qLBxouy9wx20hdX8YdX2hWKlGnSBAAZGh8Gv4lUehvGcEIc6BxM
9UvWjbG98ZrBupjksO7FqGNl6u4Sx3FvkBugVkFJ4a1xXD8OrXwXBXkPXZ4+lpjeNzqc/rq0xN0X
l/mHd9/V8ZsYiK6Ezgzr9w9YZY2gq80x31H3PYfNdWslCaY/cWtwKW4I3D/J74e6olc2D4ujiVRU
0yP1YzQlxliJkSk5/P2i/jCoRwbFZTHNPav7fr+mlCJXNZnWbOsK+8irKg21xOALELRN70ujuNLS
2//BT6R+sEzMLZ9VfE5TSBMRIcwaPTSWRqHbCyloTBvyHYNFTNOuXY9NEn71en1WD6JEMLFHOa7U
Eb3N6oFfVt4SP4HChNhs41tvSAUrHPugaJz7ZIhSMj8R89K5a1xq88mbccfhaz7RSO+d+4DCEW70
vCJyjklzJ17lGSbcUmwxUmLrrY411kd4f0AuHE1fe+nJ+OKD0v8gHZmFmZYpeNCRb3zYt/o8xQIu
oF/4wv8OXTLZ6kO/rxgUbM8NBq1g0SichgBC+9CNXn3x989NflaOmCZbpoFICIAjUs/fb2ArKS48
QnK3TmiTdEwNQIPr2McrfVSneZojsm6VewbrL92IhSGY0RB1B4cg1syr1AHaw3kO2yeLuox/jKnc
eUZ2ZHB/NNz+ObW4v0XwldLI+vy5myaiPZP3jXXAkh8ll85QjL7t19vUBeOI4IWFnVGaNp/UuoAo
uoytcr7YuYUFpBVmDT0JDUivR4bhYt7aJuJeHQHf86ycIDmUppmWP9PYfe+RI4RqU/fd9zTlMJhU
s7reQO5B/xm88ntAxhTS1Pz5/BDNve6psffzmEa60bsKAhb5u3QK3oKW+HRcE57ed8yTGV15M790
buQmswK0MxguAQDBTxOwT1H/l5F1GwbGnRXPhR6Krd5Jd3IcntI+f64ZzEMFupxFlFnH+dGHTSLo
n5ZZupfEO1jadK/HlMF/f0zOEsrft4RZH2waqIVd6O4fVbqu3g0NDcpi63v0KrDHQUribDiPJPsw
ihj7T6+2PmwLARBQUsm3GpqCJnOvfJsvmO9Q58JIjzMXtx31kD+Ht59PPjrV/rnz45XFc2YDrW7t
lJ1QB9jSzQd5CVdlGSB5rNL0iNT+MFrYYcy8Qj+vif08RuuU96jV7m1C2tJXu+HnN4QUBCEZnZpI
i2BlfnhDuob9qepQGFrzLLeiPhGPRql1JEtlxBdYV/R9gZk41XpufwSzPCD2qYfcwkKwn77//aP4
vN/YWFV45CV6bmEbH578wCpyy7d8UjJs7kbPrZQ8dnrzZRlw/k4fPnNb6LBJ0fDa0v64tiK78kCy
xwX+5pPDBKLMUUhhRuU3mxshQ88rVuGhon+/EbM/DT/ke9k1L7ZNWyWc74M2dy+AO2VxxXW25HR4
oQl8h+lRX9Aqosccxc0hYDLIDYT3ZeNwWmmFuAsqTmd6c0yD4X7u+JHbxMmQ5jKqjuN5diYyez/L
XF2fwzo788nT1TsOyuF/8AAgZURiatqwHCmPf38AsqaDLDEFBcZlzsxu7r9S8jEAQdM3L5BwMTlj
zI22kuHHUEfAO42rMWbraMvgfSQ7+u9PwOfd3bZ1E5Glksr4vNcmsoUxpOvFloAo/Bijgntd3psS
8UAGICOh/9iPX/1Q4/NOZdsKQQZaW4WbxvlY5+R6g1NVFtuxBx6ceEimipDP6NyfGqZXU2+vAE3Q
AxwhA7vu3D4yHjK3Xyc2YX+t/aYwAK+ttr+vUZGw2hGKset4eSPow1ExPZZptm29fNdUjwb45OW5
52lO09vUHc8No8JHJkUl8d2ZzDc5q4lkYW1llz659fCNVjy85IzBS9B9ccf/oDLmlzdnTa8N0p+P
9/dHoDIHZNEDa0BvIiuYySfiZ0PtuhC0JRB2N83RcjwWtZacbkH7hKG2WEH//ELneRZyfnwn0Zry
PHKkMM2Pb39Cxdfnpcy353Ho+Sxo5AxAhAOt1m28Hc8/74y/ier8MiLQhPRdGE4JzCrBdhPMYqt5
2uoM7UPragtssFzn3Np2Ff2JecJ51sKo7LuuX/VtQ4s2YfTJtKR0GzQyEBen+dGGpAEaLaa/2H83
fZTOCVo0zBivA7KuwP/ZNQhdylFbn+XwIQLwwKLCUmbzbBM9qRX2/blDn81CLC1ZyQSsRCMd7Ohs
uE1P5z5sTo55lyQ0IA0RvCVd9wRem3aPSH+I2AZySCb7suq6jJGHvEkjOlF29IiPnvElPOFlqjPj
1z2m80a3L3R2Fj8u1YI8svcEj9qSmavh9aRdBHDywUmKBtS10YNcnFe2WT7kjv5DMOkIv+J3QN6o
suqT6u+13i1xdnIQG9hvVE/nO5t3Hv76JshiqFWUjH9/6Y3PFQ/PnjJwy6D0FZgdfn8EC3jyQcVR
d6ucfT2oo9nScFV2N8CJZUdWNFpSo3om2rJhNcKmye8QhYZct2MtISM0MB64Kjq9qIgABa/96raT
fH4turQ1d8Ky8c+0nJm9tl21XXKc9atTVMUXWVPcDMphHGGS/x2mmb4eRfVQC3pMTH5fDZdzddSH
TORbokxbfXnWlWYu33iKyEpr5KYKyHtpafZtbPJoaOa3D3+/QfrnfdphO+QQhgVEAK74sE9XvqH6
hunSNrNpe7VDz7G6dmb6D1ndHjjmjIQIv3LTZT3Z+mlAlWjoxsZwPHul82qUnbf7+yXN/qkPB2ms
yLap8KVgc9I/GnJcxvEu3dp8K5LeWVH/w2GdmxVCkVmHwMT0gdVMzQVW0VcHdAChdi2Bc3HE6NpA
J+AWUJLM8kmfjnZZ4tiEzbNkV4ChpcmLswxm0NAgtCgdRaCuaj+mnZS56LuwnqSm990HeL2lfEG/
TJdYRABWy9zaZXb1HAEXDXOxnE8/od89NzldYkQ1Vo2Wx3J2bR8gKEuGy/Nsrp8qSUQTweIW9Loh
x7TcJ+J2NJGvorWmG1VZc7ORYXPKbK6arYIjlq6l1TL0TTBTgqHi0NAH+zpHt1US9hSF5HKgx78g
zslnDjPyUHbhBjXbvVIoBQWDLTdMY/THuaTvmk+oUubxsDVQH7rYVDMHK0paGEdBCkjdT18cz9Sf
PkBOtI7uuga1nzU/c78cL7uSOULUB/m2iFFidDzms+aEPhZBbzr91MjB0OwlxLsILwBoNS5sSKgR
i9QUUrmSW/5eyRz3hY1CtL05K5kgKHMUSEzuFi7i88BukhSSSECWpKayo5cp0l2SdZIHf6SOzIiJ
3UxO/EVN/7mMcKRFWcsySw7pp8YFPD0CPjI/32qOsdU9Krp5cZ7yNa0Y1vd5KJEgL/r7K/HpvGnz
QnBko1liUFEL+0MxFei1N1bYj7egTBk9TuEKqAHTjcn4EaYTOhCWLRI2X2FV0rek1qaBgzAbGHup
FNCPWQc493HBln6XMEocti3Hrp/Pf+EWwwll7LYY9BPD96/W4E+n9fPFmyzDrC+zv2deo395HKwR
FIOGdnCLL/bO9q2LuDyaPRlBI8Us5LIDrJEb1RrXQET2f79xH5d/fvS8vOEvUjpn9U8VSFwAJPDz
mAqEg9Vc+4MPw2zIkGRJp+fLU895bfq10rDZKVhO8aRiq9Pd8wf5y+8aVF1uTVUYzB1Hb52YQFwq
bUiI4+xQTBrVHCCBvCFFogCIeCVEL4402nHowIsOM59JaOwAq60QEuf70Oy9nWsSj+qPchbrcrgL
QtRnWlvqoNptZosEMgU1TWg0btAJ3G5VWg1SAcloSur1KZDBCichYh4LKVJuRwxHieJealN339hy
i6/+ex372kHfZSpiwt8QLYsu5TWcmoxYUWyRuBUXIfEsswjnVLU9GUFD+y0v+hs0jM8tmLFdqp5H
5h2bTudaBXHuC9snmJdIEJ7HtHlqZE3eJALPJWdCEsFqREK+ifgLGc26HruHwes3hRmXgCQRjwz1
m2+/jqL8Jmg3rzsFr8UHH1K3MEZdAp8KHHKOrba2VIz8OHAtRvhFwkKqTGP0wiq1iJldTeL8aDKQ
Sk6+DONNFpxSS46oW7xjkjkOupT2FTrbU5BGz3TcEYexdLriWTAPoYGUTFRT5rHXoSXkLkExwZOh
6/uUMh61E8b+wqjgRgdWszQkXTIIVW3QhMTcyuLQKNiCM31NdWJPEAFLORAGZEwFZZb7PM3zYpjF
5NnXwYrGNcG2QDfK4Aa0nz9T3rJNBcuc4OZqO0nwk4zfESMJDvFUEMS9T0T+GVmMitZT28grJLQG
eICMmdKDO9xphUcmk3ZXNMa1H5B7a4HWMEPvwqHbgXZH+hy0Gn2llWJcK1Pby9QgcIDeEbIObt8X
L+LHPcGG7qxj9AJEZlqCzuPvi4Dr4zTUEpfk1qnxl6TrudT9HE4pTU88W5xSa2EAKh5xKAka/2MQ
wx3eWNZSOb5G2FDyA1fOSU2kalvMgvktQowusbEaq/DnrcM2c5AlcdZ2dB21nbUgsm4xwWxm9hq8
geol4sbMXh1kPLClEH0TAcmzktIoSQOkM06EWi2BudgoEvGqjMAj2GmD0A6uX49rwUU7em1fwHs2
FoZbAQ3w+FZu0RuEJTfXTSDvo8Z60MPuOTMa/prT4EoA71X1PqFCd83+1uNUvBY5+7Dlp5d/v8Mf
CznMkyxwrK4YCdkkxIdN12sK3VRl7GyCaiKjYJwP919U059GHOefYdsOvRSBUk18+BBLqlEan76z
6ev+mPKrLvKOCeuIXASYk32rHOunScJX4Wrf1TiiJ9cQ9/399/x0quQi2AgNKnoaC6zrH7YTX3Os
yAogJ7k+vBUY7Qj5fBdAUjb1TAasHSCTk6lBAVOOt5LYx7a4QVZ5Jahom/grv7b8eMRHqT4fbiXn
eAZVtKR/f7LHEh5UlOY2HLFCIw/tgR/rQX/XNu6E+IgDXRTxo33YHJyMLJrAIxxhgDNwkG9rPadu
zOCQei6ARWlPBMerZAXtHtYeNoy/3zzrjxfLsFXSAsFbfq69f9mfYm2qbDLgrY2Fz5Tol/SpG8t6
12vaSnIggcoZR6gJBWUWbuuDnuvArrNslZTCnWGT0TV2DF7d0xBW5tXoEaBcJIG2Vb2F3rH17srR
qpadFxnLKRvvlG2ttdieCKJHGlzpaO1gFZRNtdc7aFOgPaZlv4l0lPKkWu6wOalFqvnfWp2VHFVN
tWzKfN0CRcKnV55a/abnsdqnnFXTIEh2uLD9VSCFs0QwttDLAcSVaV/k5jjdyCm7jgsaWy0D/4s0
sQhYyUBqiajjvJwDjSV/EAkAp9i/32Tn06vIeRNssaWUYnZJlfjhiQgbC4CoYdGvkdEOHvv12GsQ
N6EgzcA+POqypZlQvCQe9u/z/bFzfVVSq1wGme6gIvNi+NvVOxxWHT8GRLnMLx69gJF3Mt+sKYSs
mAIwCuKOdBq32UaCIXnggD0DdFYMNet/+m4UHIyGSb6nk3qpBheed4fINC+Kneykv5SYAVRziCXp
UOhLQMiO1LA2qoxpmt15SXc0Rf7mpLW5nS7p0zJub8K1E+OI0cy5gV3433B3dZDem2mRynweWzS3
bb4vGzkt00JOK8+ywE9CNwscsTby6n5sk3qnCq1Z1Iifl6J7axDerJz50RtM977sKZ1A0n0bpwJg
Kdb9sIIoVAAxhDEEF6ALFjZFOOlDkAcLlT/Fab9IQ+CovRNqX+xc5qdXhk+Tqa6kl8ugUn1sHhWu
64VTSBhhmyVXdFEuolaraJl0BEn3d2lqoNrNlFx5nLHikqc/BGOwlJDLlqRJi2XKs7+IHdizpGXx
G7KtZOmsAnLpvKDuRipu1nDXyVFM8stYz/M1wCkXQNDe5tw3dcOzAC5+IJCVaDpZXLMCa6tQ8QRk
AJCvVHLoBr8nEt16H/v0hR6XYJiHqzDTOgOQDyF1rbZpJJdmhQ+Ikq+13POwuidQrkKFIph4yC+O
SZ+L/rnnotsGU0aWx09F/ziEAfod7lqX4GpFKpsIm8n3OJBZgxuNBjq5kuJZRzG3GjXvKwUB3B5e
st8qcUNQrIBIYtwlXfujuRuJSCpFC1W09dtb1433CpK6isJ+FzepWMdVCizV8+F8TxlRKPacYKd5
b0Esq11rNy/lBMla8weO+s780NnYDwlWKME5LphPfKuIO1gMXckB0CHiFDXLE7OaY+9bl95k1qTz
kBhnXcClvO6KGHn0eWGMmuc4Cm6IWX9hIjGtCPXNEamVxypis/KrMF7OszBOgO+D1ZubBr/4UnYv
ZkiKvSQ1HNE1z5BERhIN1uNQwFqtCxfaEaFfXbNvFfsxdRXGeQTrMhnwvdXCIi9H+YzU2CujUVXH
YriJ4RXdOLNuhsCjFWAPJLp4Z5gFYWNO+ufKgW2GBuMqNnRoAx2ghSQt1nkIp0ELu0tpJNd6hJzL
ltapcTIC0lx3X4y2vrIqPA2GhYWBeJOXpAmI5KnEdUBMwWHuaQJSiDaKWAI0pfJQz785OiF+AYzs
tLrjbs2Cs7BD702y2vG+zzu3NDFbSVtHw6IuANe6myq1IzpCw1bvFepByt1UM8CKo7CYejNdm1o2
rvB4+KuIHJYtVaG99oNh4xpEAlUZhMY5EdlqRbWMhDkuzcqgkNfgeo4pf9a1wQTkmcotIZvU9X7W
HYVoabHG4Xa5hLOKuA+DyNGq6JWVnoexwagxLkO538oBmXfTE3qekB39xcv1sQdhG+CIoC+c2QVz
2fH7/lITvxeneM83DlPRJZln/sY/8STTxksorY2Zgsxx6Itd7dNZ2tCZVFDgKNOh3jnXZb+UDlHY
jBaTLXPTyYCoi755jN0ZKuoGBw+YsSjsFjQMko40jKtNVsGETA12G+zACWEC62j2nmjOcJkOE/q/
CvVbXuMg0FztNE5lcABjTfRHlZs4ffQZD7CtcpppUeAxGC36HPc+AIDeAUUU8nmspjbf5KTybCAz
kuVZYI0OUOdgKczeSIbZjxRYm0hwJLY8pFfnZVPlww0au3YRDyZ855khEkTEfus4T88r9kzkpe2X
Vi/DGOhLOPl3faeeCyXfq3Q/uja6W5iaDd8Cr+HRHFqH+DOOEpA9tn2QKHhzoU2pZJjrrHRusHvy
YNPcgaUY7ysfg4ObgJnrEszjBQFLk5bdCBemcdC1nGVp/G970ua7OEtXqWLNFCHJBXiXbkqTtlmo
AUv++yf7icREMa0zoDIcVCgs1R8brszM00qbcnCXsbF0x4pShQnmJusonmTk3wNY+zmV1n4ap3QD
IAbhcK1fGHH/xYXIM5bi90VbCdO16BwCr7Bt90Nt7+AxK0l6MTYt6vB1OLqI69ysIOAkdhbeVMeL
mO7FUpt1ppFDdmHr8CIaIZmONgGk+oEgtXpTzdmJ8wa00qk485TP0QZuu7yszcEj6IF/LQWffNR4
T6Jj9SEGvVrCQr9zzCpZFUQXLOkFXNYpGZ2ZH23oWbAkVYwGHBtyMjkek+lVoIb4sqrfgOJMN2aW
v5CiiYHBYEuXVn0MSX5aVSSbt266j+ZVNLIahlwS26iX3rpN1HJaLTcBmxsvBgJbR9R0ip1Lpy3U
eqj2ggOEE7xJOjMUXumdMeaPILYnvMPcGZJSsmWv2ucWoe0hPjGqgdbVDinFQ3Vfz9rXXGM8AWTZ
rhpOGF2xJB6a1REiLHR3p6eMYiKZ9hZDGJXfaWkCPgwuZGp3h2FgmGhX2p3Z01iNUwtfh6EzMgPY
AEmwnPBIdhlT5u5H6jYFTA/yDbMY2qTrgY9AoYx9DtL4/GLSwcbEsawdHJ7hgvC7QZKy4juLKsRW
TA8cAHQxEI6GGCWVHIZqB1fwZGSruGNfKKXlreiXUSFpVUSsOXJUtFEGAZX4eFf2GPhAcG8UiS/Q
Q8tTGMakY5MfB5LFRoZC1dWmGsnuwt/oeBlWReUgw2QaZcPzwm+gcKdGiM6TXNvYBOCNab8JUmjy
RqWeu/TOjqmdaj1CXs8rTl2l2GXImBkrvqrz1I+J8S+WNuYIIeiuhfPaEWJBF6y0TCTezTCtUIe4
G29m9vhFdzHH0TQViUaac81yviCKIdiZWLdIYK9WwGpPVWk3K91PraWH2hMnyWvToBBtMbrXlppW
Wq+JJQe9o5w7Fr49HYKUiJcJbRfUaoXOQb/gw0aaP9/583JT5jPluIIk2WkT0u28JRCqq98N1+ej
ClID5QmMWPjHvHq9QcM+k2vMDKTxJiMIU3I4fB/IpAzddxhBj8IqLhuf3cbvkmkl7WZJIRRtRClH
grLwL5aJtqIgZwnHptNaXbJyrZZTX2zPODFxfW6GFS7nGW42dTNnoNHvrXUYcEHnNe5/jY84/6C3
vKCX5AdN/Z///NcPXr00L7/9xxoYV0M03M9qvP1Zt0nzn//8byLe/H/+v/7lv/08f5cv0Icc4eeT
5X/8+hP+9ZVXLynQxOsfYR28/Mo4/NeX/Dfh0LH/YfCAUFNxVBW6acl//7f+Z938n3939H/QP0IX
OG8GIF5nYte/CIdS/sPkD4EBMIrQ56/6v4RD3f6Ho0udpFCX5ZtOiPv/Rzjk//+tgjcsZx4iqblb
yATXOm9bvxQcpBGXjpE30ya3BTCEDotdX+C2rFP5oOX209RUR59Qsgq6qYFWn3T6Zm+n3nYI65+T
47L6Ye4zBK+4F2abXvhM90IUKVkBvNtu2n0Ty1Vd95fJs+ganE6UHTDpDkUT1lBpIprJGjE8Zdks
qcztLbKMnZ9PyKgT/6i1HoJzM7vVEW2hunCQY3jRocmzy7r0H9g7aIIP3p0i93lhFdZFSOC91okZ
Ajt9a/3ZVJ1BV+U8iCiNl8ccNO8GZ9zbOKfy5iTU8CXaT9149wqfs8SdYHi9Cf02PNgp9sw+2o8k
6DDAC7Vdr4ybdNKT66naIbaQd0xCV5DRqQ77eu/rNq5TwskX01hKKrH62nBzD43wIxML9spNqNnh
yXPcV+JXS0d7GKs8BRDGybUuBvizDaGEBruqH3GjI0tbilg56xQF0qqNnu0h33gesS9OTtMRRwyO
hjIm26sSj+R7PyiXcKSyemqs7N6s+h9mol9ydl1mpOV18Ix2pEThCjQbSU5C4m9wlzKfqa3+eSoo
a4laclrZv0V+eC2E0W1gLRQ718Ag6ifdcFUKAgKNadiT1UWNFpuC8GqcwnXU3WJ5/KlbJLVRlDYo
xj11U8SO2LiBYx3DGl1KnZa3BabYS5Q6F4r0tsvAJYCwKCDPq8l60jvtWU9IQa7mRN4253ye2rDQ
GyO78IaJGGrPJqk2xhNVC/177mbRPYB9Dv+dv0n0VtyQP86J3DBqHHPDdejRLa06f0QIYjgovoDh
yNG/72wrOE3QhUi5oJdCOu2Fb3BujojdqZQBpL5wIMJkU7aehjw/VmXt7ewA90iuoF01tJmUO4s4
y8bZ0VizTiBpvOGloP829/r1ddB05X5ycqKKRa5xeH2F1dCtndY4qqEzN0wybvQyW7WGWa28aqI3
R5DrrOIlnT5Vh8K3nqWbHirlbzNlvBIIu7bBzATo2ZA+AQY25HXrkuJY9HcVRwkig2xKCututMts
W5cKqzSJoQsbl+FyZrIxpbXtta5zlMr9xmRAAeTfLc3dhJMYa3DsrkbL/G4BmN/IjuJJHx0KMImQ
X2nud602v4uU76qVFY7nKti1pQA1ViR7nTBhL9fYsWAg4YHYwJ26MAVUwMJ+dXIQCKP6XvrqOx4Q
kDYrkwTwpWW3V7HiCciYniES/Wmq8BuEoQs3szGWCG5GW3gnEL4epV0SRRFm/h99Gv1w6A/cFK0x
LR235eRZV9diFNEe80q/CzhXulPaXCB2yA51rspNld+2GgE68TRxfaUSCzIA+tko7r/53h1JFY96
Ahs/naajjrBzQzYo/gaCtaGnFxDxciaBaZjfVlX1w+3uvRx5w2S73kWpY0P2CU1aNZbKDolv3Bot
wOSwlRX5VOSj9eQZH3uzJ+eCYplQuAh/QujuQlH88MvWuNHoIqwiAX8k5vx77IrcpVnNv8WS0C1X
1/p1OdQXpje42zalfRimP/2qvc/9djNl1V2m+WCkhNzyPDwN8X2XDBMtSFS6RnwV5nl5AApIHdgH
05IuqnEkFd2dYxWYajlz7qvlvnpJXF9NXfoyGGWzEZpLwmJnsTgBxcGWBGlGUEldTNb0zULMd9mG
PdKbcdjrHpzR0VaEZ3rUEn1qxxcpV6y01v/e2DGBfWQV6XWjXZHGPaCdmyE1wPVZVcHIKbO64ZAI
dWYOXfFndAaMdYKvvGeTzLGLFjNlgfz72IWdOLSJvi1rMzkUo/hWNG38UDv9yjr5fqm/ehTMM7F2
uAGmUBz6htG91J1hJ8bilQ003bWkhC6JRfbWbLSvdW1OVIMlnX/G/KTXsl4PFb9NqHpUQETsHVxN
v5HF0B37xrqPK53UM3DaB1j9PJi5YAShiS1ry8EW0UGYJoFqNoLoWLQ8ZYZDkF1OHkONf60pnCvl
wn5IQMRinvd/2AQRLOQou3VJG4DNw/C2YVo8xY56q1Vk7hok1UYlfqSTZWyzHtyrrTJwKAIJUGOO
aq30A0PK7LlDj3gRjCPoP7O9QHxy8LmVpndhc5JOUByy3inQdaq8Si9CQrcJgB5IsZ6sTZm7DskW
vfVYc7ysavWGI2G46iZ1V9d+ho++Y0tPo13jZuUGR6p2Jbpy19UqvCYCGSgg2EyK2RbsUugVG9KT
UhpILDdO4zTrKOMxOf+DPLp0MQyECkN4oqFQmC8Wpd+isqCDe1M47dPKAsXfjOEm6qth6xMvKIhY
uO8Jwqx6V3uEn0Ld0XhrKyCd1q3C7qGbGIL3E1mn5/8MYoJLGrshsawlm4JvZhyqyX5C859c+qU3
wD8PiCRT+joVRCRCs/LNoT+EkpOusOk/TXwK0GfltzSmFMB4erQnDirB9GIZu1K8dmlsgpavi1Xp
cqjrOjFt3STaxkJHs8RBaWEm8WvhoQ9Wrs9OaRJn5sRocOPoFAvvFG8gyD1HKJcKuP70GDMSm7RT
wAFhtslPNsK4EDZDx3K4Kjv7ZhLhCnhct2qmcVixemi4gDnwNX7ULIPaajlZXnKfoMji0VjlQfAY
pv6hh80eMcVpdnXjXUOKMlj2Wnddi/C2QuujBCeE+mBqIiH2N/gxuIPFUX08WBp/XRbVnaMH0UZ/
rpL62Jjew0STvPQ48nCm7y9cvx8uVKso9RSUsUpO0RG7vrdhJb5KZnqdJhlBmEIzdvATt6GFIauK
9RtdMIAb55fRlwbPrz/sJdKAk9RiB9CkodZ0AHpqooI19koPSgYpHsnbY1MzzAFYcSz1UV+6bRmu
OFUhWPLidmdSXmwcVUIScvtZK2hvyUKaU2v85ApJ6GZop/d4TOJ9B4GTsoluR86ReR0rHvupmtxL
O+0erS4MFnNpa3De2jtucayc6DQZ8KT4US64jTu3yT38OJW5lC0JmXmVhmsSUYZDSG/2xu0nUmlm
GiegoJpkkVo7xHGwjVT3LXFqtcn7EEIyMaSLSRHzYeB5OYSoM/pAaG9ZO3cIGuOQB062GSvjLUQN
WiZQe0LHa0nnxbkBb/ciBG68JgGBSEV3Ems9JXBXBkN2obvWjeLP+BTTvbAaCvAoEye6Mc4xCKA1
k0puf/fT6WG3CSivXmXbfKstinzbTOv1VHzrCnN8+Y7767KRevGt9kIW0ajS7jUyGNaEe1ha4J9I
GPZXCcXzk3ABu5RtoV3qaFwZcuAEGnrvZ5JkYEkn+WiSYqkJExdLOYLfITDpW8AxWW9EccJ+fIVF
pr1sRF0u0rjIF4MWaUfy1G51Zb+yQj5qpoqvg5oksrqN9tEk7BPPqlzkYVL8UBqRtV6Rv/oWKKnI
9eiD1Gw5Va+uxlSlyzSLtJcqbC/dqXMe2shtd3ntBltWXLErMyB8vXsnm6Z/rH13IiyA0zcx1OaT
EZrhtm4gtbeOuGlE2jw4dpBtfFJM15WDXzkL6opJt6IRn9F2jRkB3QfNJI+FVTGeD9EH8rtfpbVv
H7IuOIoqUw/TmKmb+b/0zpIPdMHVTTmOu6C5iBOn/y/mzmQ5cqTNru+iPX7DPCykRQRiHhlkcNrA
yGQmJocDjhl4+j6Rbd0qyUzWpo1MmyzLyspikBjc/X73nnskwfPpj5b+lMGwXNlaZYTFYEzUPKFm
4nn2q/XfP6ardz44JR5fLxvCxi4jBI/Jv8yB9C+T1NIDQ5dL1hSvlMgZu3Eibu3YYIAYCtloX506
22XQbv2m/NanXJ3//uIYi5lZ4IV+Lw5VY71mZlxe28cvFE2U19hHXLZLfJe12M/GaN2C0pKnuD2q
sbjUYAAmJppMoDLoTUPJUgSCjhpXo1rTQUgWA+bTLvGNdotoA+KAk966M+cIdCUgH4hHY216YWVS
1E1x45JTKEuerXX47hftizcJcz2NUFFSPvbFLckUTWxyxrLtfzArDVTs/cZlzl6PlsPaHt2TV/nG
FbQLMHD9tY7c6ReETkMAAVV197v0mn2ZDmgybfnmtrRbR4376Q2MgczHtUr64dsZzPzMihYY6gn5
GGeRve81Fu/oMczrSvLiuSDB6OK2F7G3dkYoc5YLcsy20wtJTl7xtZR3v83vta3qdSG0bIVdWXwx
ZcqS2dpTPj4jwfT2PqiSSwcDbG+DFc3inUYAOfS8zNsEiDbgAM3voiO7gFkzhxMVUGxvdQx/Z29P
mu0JoVUxu182dkKH1xQw6DNiPYRJgb81H0h+uDkyMiibYDdUIw581/XCNrmxqEB/7lBhRwVGiRDf
MR1KFKjZ97bFBAZSeuYWqLq4tLQXHWs6d5ZuxTRMFB+JTh0il+BWJ/NwbEw4m/rU658SGg++LO/m
UnhzBC0d0Br0yDzH1b1Io+KZMqXgoNduGv79731mQ8JW5c/jqFRJSuqc2Hy3poJX+aYUbnDtcsJV
E3U1Gp7vk8U2BZBatjWwpBHpsNe45vNwhsMZDs1r5A1sN1BHC9Pm84/CW3MfL2wIFi+pEW+INWMA
J6W7FUWcsaVok02tbH5cXiMpTLTmm+h8cc4CdWzyDU3wjw0npdQVm1zb87NVIvLpnYLZDthjo86u
l1i3aqYc+ZQWXQUMeIbYjPyxtiLb45DUt+e2rgRAViZ+Qe4hqQbz+FKlqf2E8dhlipypznjDeGwe
/DRGDQ44cLAKP8HiLZbYmocnRuHikTfjzUYNKSSRqDgA2rU3fZDwTMxjuuoNBHwr6+ewl9ghFLnf
jQd34G4W0ysDvfyZXpXzmFBo5KZztwKRMdHOZlhoKDQolZXBgR+H965ordXUKVBPQGcpkGrFM/QJ
zmGzDryGzcaixRe5maSvnTBAaScLb7XtDx6cphi3gRWRlkDuAhFFK9S6UmiUHcCNtdPxAzHY/aZW
HDx3evLOM14n+XvKYnUzGmGGacHA3OHsyZs32TB+iMmJCHNTjONHH+sfXuIU1PEATscVeqxaehAj
M90UtXmiN87HsFx0GwSq/FQk/lNdT+0+y+JDhBSzi6z+Whj1g5yFzry2U8qp6nq091mbK/YYsnwm
LSqfhV0dnO4so1n9YRxcFPTWBoYQ7P9AtPEtYw3MBtrMiRQu6On6nTtymymPFLdDE4gUL6ZmUsIz
f0wD450x7z8uIjK/UJM2BmAbUno0NCiaF3pvJBzBYTazgo++xKfgYotf8vH/1H4dL1O64tv4a3CL
ForsPK41O2aQxyEUtAhFpJFKXjNezFVRbGatVWFqTv666Z4iilw3emZ/ulpkh016jqYx3wdO+VPj
C1xD0cLMLduTa9NAprXSOWRGn4ZRm6hVaxHDnuz803BmczXZQm513s/HYZM7dXDBrJJcI61azHlb
7vtyqg56fAFgLJ4huLlszlgTINxK3u7qas/07lFWMb7llnydUDdWeaURG/BhKoP+EfS+Ovnx72+p
A9um/lCv4M9164hk/1V59FUjLx0qf3pUBnNGY0hxGIekDu1kpBvEZLLeVbpivSzFpoXV4ACMAoZk
OJTIRsl6LoC35gobRJs/1W3QPpsUzx5qJyoWFuyPzsyCH8IZTJWDV1K06ktPMojxilzoXGj7xFfZ
c5WBNc308dg0wVEWjvtSgQFCyLz3ZnHpCnvei9pK9xPjCcxI4mjU3R2ZAEZ4TBEzb2aesrIvHlje
eK3yOMHdymA0G8WDXTZbhHut6AkvfbG2HbSVqiwevWIM0Pvadi+TN5uLSiX7IBpstss+rEtX21n6
aJ7+/qvUE9Th6vx/+m1KQ/bZsgQGTSX3XqnXh9a3xFJnYqWRgTlhO7Wep+roZuZp8E3n2+nTT6M1
6q0d5yNM3nqDgBe8A4gaVx2hiUGJlFN8laxsEXB7p9PKrQaELqwFuGDorTXzX4Q0bBG9PFbO0KuL
vad0UBYVtbFJsm9Zi/o4+FFmxUyYEopTpJnZokw+6Eotl13bwqQNVsTckwUq7KM/FFHPS36aeOJ0
KHLsCUIrTqY/rBudsAi2u6XtFeTrmKN1tRq4ocv3+ZWkEVozdudlaaCQ5a0rwjJVOH2b5qtMe2hv
NtCXh1vfKFCe8VgtNcvaxaLVFqLHS2HE5h/XyG45svbGbaVABeI04gXPSepUn3VOkbohqRzDXf0U
FbG3UrLMw974HFt3PDSYywBKfpbSkefqUasIYxDli0rAdZWbcdibk9xLnC/OZAx3TCXRpvS9YSky
ubYm92Q7YBUbtEUNEeEPDpYVpDEkIttqz3M88QAO6q1OHHflRicaVgXVWgc9GdN9yjlmKfSiWMWm
nC6z8sfDoLdfLWe7hyJifViDt6P/PNSkRmZKiaPvvztGS1ygBBOZg/6+m/ODiNipcT2Beb9E2WsB
7T8tvpsxOXaqbNg+A3hPZ3MLHhY0dJLusTFg9je1p9hjhp4U2meT0jPSg7FetNS6SGLlIf/Lxx5l
vtqF+BXFFTO8mOqXOf8TT2cczRsve+yQioK9H6Pvqa6CBdZfGhxNaztShyYqK6x787MZqFItDRb2
1uPdM2Nuls2ehHi80iNzjbMhwLhiARnnpL3t3dze6sBIGPz7DfBVH3hLGRmHKS6Au3Enjq327pgD
QTzu9Q0gtw8l9QjltdeuvcKcWU3zvh9B3DhTo11gjkMWbDpeyZEAfYshZkW81Qmdnjt/iB+95Uk1
LMkP2byD1XBzYyNiJ0Snbl1b/NjGuAtzo9fX+WgXTAgImFicc/Qyz65Tkn6llfvmFVbPPs7zcN14
4k4/850ut/iXQcQxwT+F7o81uOuDe5sZzy2uIzlMMzV0gsJ5CpTpXPYv8QDxT8bFfmyux3lpl272
ZlnpeBmC5Ev07b3tnJTvRdCDXRvymKc0vEUaO5tGli8Y5NduV+cnjcNyWLbtR5v5xVpUQbYxjCI5
pk72kaEK3GZMiCvXhqCqKLdeEo/qdxOZgWdfa8edYnBC0zoZUCSaYoOn89DUXnm1m0HcK4Uh0+iN
XZl7Hh6ChrYLgtyNnZf7xjOGUAseNcR6ERzHLj5UEDG3RBHv0nHx/BRdtk51crdRYBZ7/XG2Yjjz
aAl08z1ZQmxcsr96G9HlSFY5IxEvBnfnI8Yjh22KRxBCDGzn3KHYEcOk3Yuj+Fime8BvID5x8ZPu
p6vahP78KKXv9dPfX6xpq9FO8BQEs7bP8bRlMtoRIhkqMzkJtpEQsIPnqWGJBG75H7/EJt+UgvLm
RgK6eG6ap46uksj6xZknOWuCenSHStelrJ3qKMCethkvNnw8SOqszxkLN70QxRvfFThWKGruCKut
qqcXRmmcUHxvWfcTRzN3ekrKejx5+TyQZW6crfnYwnmBSFYt9/MuFYAuLXbUrOPUNQqjVvukom0W
yxuvYM/gUFCjusKu5fmKnea5oH1y0Tu0HFe27oFzsq6CKdlmrjm+uAxbeDOt6Ex46yCYXsdxTK4A
VMFkOsa+ztpTMvT6i5bZGUFeaibwti7FI4L3dwOQNY4d5oH5Re4636mCTzPC9WCMMctwohpoE3Pe
Oml9v2FjCQ6kcD7UGC1kEO+dND0VKZP+JNfZSsmanbtFYIPHKWYfWg9L489ol7ATW86OYmawVzYc
szvOZGGfoAoEbY9BKK26HaWo2VXUCFm68r5MLyHF4BXukW4esYpGCdURH9iy1AfxVkfs46bRsK9G
pX12pswoJPe4o5SHe2koOW46/jWJo1NixAM7jri96HHtwYIqGegIYzrGOa5Qf8Jc1hbDqc9i6Nt5
d8jnbt/aQ32uhyRexGk2nqoSUzM1lBFSK9MlVu1z3LgIL5Pbr5rsI8oh6fs6NRzCzna6pRnLTvUE
ilJGVeToyL701Z4HsD48jP14anSxTQPCTogmoPzHKTTVuJ0NjUbJuO9eAjl4IUuk+woEa/8oRfgu
kxxjChvXdV2bdN018wO01GR73UrrVck2etd1IEDIJR5S8OrHadLe0EPEBpnmw4AL98hgpyEpU6YS
ev5A1DViN9h42uOJMchsgvTzyIIvMoIRSzNW1JO25g6yaL/z0pSGYDA9S9NmFfJlpRHC6c5F3bBu
BLJflbFfrUzOHQ1gq6M39JsgZkyNF/bsZOO895ONbSbt0Z+7E49nsgaE4WEeHbP31ig2OGe3WlT4
W0xl76MA6ySMEu+N9ukH/Ss6oLto2ZVhVX1VKviUWMZ7yq3rx1HJMOhXc1VjnB6Qobh7rdzs23at
Qx+n8uKMSluj/58gDA7Qc225baEqswOBJGllbHesfhq4AINzLEZ7F3iMHtKcmWEeZJfK9MsLHi7w
fVF3Ljlqljhf3xIYyAswkTyPlDksG3P8dg2jumFCq26kdsAY2uYeMgXNH3J0D1bzJ7bTx2SwHK4K
M+qSLeQlkn3/EB8Uc4tYbHob0qVGV6E9l5ean8FJdToSHKCbZTQcprwdDv4MqJ/I3EAqJ4uvWc5D
bJNLWBY9NalqTtTFb00bS65Bz2yQUdHqFPk6oMK6gC1Tv2QjRnrl+1QBlGSrchbCuXc5rJI4472B
8MhRiJBC2nL+Tp9SLctuqrHZazaTfJO0nwvyxx+lAmzSRTQGuUAXXHTSKEgXHviB2tOZLSTL2HPj
jWXhHvfyF71gcZuKFz92j36AVdz13mvbgkmoilsZUUDWDgmbBMJlEcPeQWXvivtn4bCDdOirWkVR
cWoSiSqkFC+c7oQKIfFjGXczZdQcP5pgZv9s0NmAGm4vCO6HORGPnYFn321qN+xpzWVU3PcrkpEc
fQOUt9bPkk3kpPHxOsdpevVE8l4MDaI7mphnaA/LFdoHTxD4YMWeqDNtckckeWnr+pVrvblXTb3w
fAYI9MYfB697Leico52k/cM+5qgyDEeg3Nk7VeuWoUFUgNfWClmvKJn7qQLcom75hXlOnAteMrbA
WRXhvFzmFrCOwg+aQ9WwZaGKcRyL/NWKrVOkj5tByLsupzOex2uQUnRF5LOmQI2RkwVvvLJeg8JI
Fq7ZAbESbCGSbPoQpO/MEmema0YfVW8zE2u8O22zw7ItrWMcW9RjRfJQVMyvjeTdpFukgB7BPYn8
8uALTSkIVGeaQh9lPays6reu4TwD5EObrmacQcxC22KXlCiq0avmhT++l8Vo7DXFsAaH4/iaWA79
FdJVNysHEFiMHP/kI0TDmUE9GV0U0mvOcaQcfybWvlOQ9M2pywRTuCk7am2tvzclDUc1++iot+Nw
CEy58h76T6L8ZuP2NpDOZpqXacBTrGq9u3BzNEdsMycbzvfLnOpnZN39PFrONe6jZ5dpyMpnPrwU
heq2iqjQquxxNxttEdHh2IiQQ6BYuZlRPGEepmc8+AgYUVwnzx/2ttl8tm57rwcQ4rqtPcfWxIqK
HWE9Q+ZbBHbb7HvLkrfRdW/VEAHom5NkxUv5WZQKAlvWxwgqOscST79yOGNR6ibGmQ0jJgNCap20
/hVTe7Wb0BcXJQh7zMMZfzMvX9Ax9ZWsfhOabVc0k1gdBFVjRj0xrHeGVR9pMwLo1PBefgURetDo
vOZxduLsu5ZTeWtE95TqTHs9+5taBHBZLksUvtjEAtLqxCBDaALfw8f3jonbMwzm5225x7Eq4kuv
+XKfWdYV5752TvV6DLGsN8smiEOLjoBDTQH1xk/0bxg/88Goq3yJ/R3vha6ObVQayIttvukchlVN
xkuo5stQIjIp3oeEqlzxMP5bEw1TSeGHo+aQharwD2bxe8T2BkWmzw85xHm2TfW7Hmu48juSjElA
zamxQm5EOE67fRInuFk7IKbNhPbmBtpFy/rnusLjY0xM5OlexdytKOvz+vxL1KzrAmMLZFnnxDhq
TV0AS24UxzerFZSzuTlrCIp6T79i2+Hn8Gq0mCkWJ0Ql19SKZ/ZJlV58z2ZsrbVUXRv0EopqMo4E
FWJQ2x18DnlGOmPIKG+eDW9kmswTuuBAwr3Xtj1tQmxP+NtS/+1PenCwNfNqAA8/+H3TrmVhb2dT
tw7zQI8Gs9VhSQJqPpoGBBDfMSK848TRZD6tAyIkG3fUeRvWtF6qQOOYl/xOJ0O+JJb+jdunWxHX
sLe5apJ1C5p1DWuyedWMQfH6ctytUiQ3xl4ERwd8qOlIwXFU+iu7N/udbYMlbVSUHyjru3LQiags
YJs79IguHQloDY3wZZbvdqsvTBXZZ8ctCfY8flEB9aTeLJZunPWbwsLGGgWIhvFceZtWd8ftWOvD
tQOk1KS2tTe0dm/xnlsHqF4hn/RgTlr8myzzjS+CDDBgoujsUtzYq5/T7FwiS8xZ/DE+RHeRedbr
AGyjsYEn+6MafxwsCq2d0qs5OrtG+gzblXXKIgvPReCXENXzljFer59xdD25CvCoq6kgDDjkCyVq
4lLuSwOdY+0HLEXM7heg1ka+i3arG91rhhNjoaLu5hTzUZuYbuuuf9fmqV0wRsqWAeF0zDEAo6du
xxSXBgYq7VcY8L9Tr2QSz2nDMxXP0ajfBkO8gqve5W77BxMjKK2MPLH6eZSkzbHHYR+MGparbidk
S4F9OfoUOpTQQ3jhlxPvBUCTv5M8+V2Mj5PZmO0rL9l19HGsW2MCgm9VLEJ1/FZTvrjj/LIw7YeJ
qxP+ojXmJpRZqy8rSXkA58z8QAf5CR9HdbCFwzeeISf1Qe0vdbaJoZwt6+x3e3d+Q2QmM9ZU+qJ0
8l/VyRjzE0jvH88sPvVav7Vl9otrvKfJyl/3WmOHaXxlUaCLY+hxxTutWltwAxju4fQhkCcj86jp
wwqfOxKOjQsCABH3e/LDphsFXOIIcRMHmyOyZUVEhazWB4Hbe4RfcPbcX2MyHaM5atkGk17SUkkn
YYVylXleQXmB2uMwphFND72Rpq3G4SQq4pumF8MuZjLJfcwY2cvg70bVvNW86WCNBQiWhzOma/ID
a6x2HgKQVH6tbYJhr/led6mzlZiiYt0Hww1Di3MKzI2bgbcKZliJM2TOo9LKi54Sxa4QAbZB3r1G
jNDH1ksouuMyINqfHjWnWXYysFGN8YTK5bvJEigzLc6yXYyGu6GgGGNDOmjLKbcuzFT3kRRHWbJT
Y8vLuqQP6zKNDkGtffmJ2rilwY/Z9Y8DxQwWt+zsRVQ6uHO2NbOGnQzOwRfhDgtfvqdR8Gw1+njJ
IGEeKCpjew81gYik+PRK5NUk6N69ueqW3FfvU9Lh6OM8uxwbppsdeZnaQWog1krkilPvRvqmtdJA
wxRQFG+R6X6MnZMdba4+J+D+wA55X7rDNrWo6JihmnmJ4lI7JHKZLA0+B6qHYNZsg4Dd2cgkTaOy
KrS5SnPXblnBVonP19fsSEAKo8rF50zh+MGRj32OZfknwPnmUGmyHHW89uCTTQrB0l+6B7+1OA0U
Ma7SIFvpgnwW8ZHBlK/i4RVrsXQz8Og3Y9TxxR7Zx07zyn0NyGXbUniCzlnCm4Bj/IQRt10kU/yk
e2Z/kBblzypN3QV+zmCN45GqCZsGvK7rx6Vnd9NuSnggEwoJKkvkHGN7E3M9sNQujuzbrL5mB6eZ
UVIThCXzO+9eJhwCu9SXL/g+uKGjLyM2AM90ilisX36mCSMHdikYkvcyca4wEuRtKvIkbDVZ35Hv
d1PZvGS5232byjmOJv0yg94bLAuP9vpWG66DhT7h6OJkuASTS13fIxHtOhs+hpLBjlUuW0U9VOIo
4IzrJwSAmA84C843YJfz9F0jRMtVGZl2kWgWNhQDk6XCz8yrPvyx5ig06nbj5bYEAE2wAhPDlyRK
FfTup6GCeeGnwNy0EqKkaeQb4VrrRJq0RAhMpbYBfYuGd0bMPtp2mq2KUcMjpwj2Brp5L2egFaNC
7elyQO6WSXgkSMRaT3xSXRjvOmgi0p1WVDbmj5aCix7qyaMbJK3KY4NIzd2L9lmUL6hxz32PjcmO
eS8xviRg43XmauyjH5JNVtOZG/YKf7SBzZ6OhOzb2PJ6lstldOgm/dDWPeVCWl6FfpV+0VERQOGq
GGMpXBmioO2llwGoigjpw+eylvJeqEdmTGx0BLytkeCQYGrbzslI0qf/XVb1yxxgxjYYCffsnAKO
rQdulmnR+FsMsLA/oFuRqXsNQCjGY6BgMw7hwIEyH4sSl85I3ygOC1ofCUOD7eDK5ZvUMd4KXgzl
FH20f4BxfNQlER3fwX6blO5TCtyO88taptqnmWJWBbjxOGurjVlxQFKR/3eAe5/Iby/8X4WtD8zu
9eVE3JVISnruz1rLDzJmnC1IzEGvmSNW6ux1cKZ9Vndbq1U5BznpMNDJIaul3U5r+7uedtQ3jd1X
nAYz5x+dJ675wDlohQPkJN86MQnr/4uYoEEE4Z+5W5sKayK/DsQ/HdweqRb+/B+ufYReVXCdZuaw
TbOazMQMxej5wFfwWzBksRPXCPs6YDKpaxv3ATuw+vKNpom9SyLqv4iUGQ8y0j8SZXwcTyeHj/3Y
dz3gn4+P+4+PY6ZGOVMfOm6IeAnoq/llGMp6pWYaJ2Jk+ZWt8t8MvlgsjPTTbrVTpXzoTo3725Na
EApZcenGu1tH3JKm8V+ky//SKv73z0e0wfibtiAp/Uif/+PzVY6DjF40MCokYHXKrfRtZUdy63t2
vxhqQCQJat/CJazbMn3Ip6p5n7xvM6tYavpRsaITNBzqAcsAd+T/29TMP0Mz/2Pzu3zkUpq/2Zn/
zNL8e3rmP3/7/0e0hmALUWKLbMv/OV1z/oq/xJf8+We+5n/+vX+P2ATOv0yAN4FHcjZ4JGLs/4jY
BNa/LPK7LpfeIXdp+sTX/yNi4/4LRrMdsMaatm5aNn+pKbs2+e//zXT+ZSAwcitDq3No9/b+byI2
hm3/rw+rD7AeRJUFMcb1XfrP/z7M/7j78rz1SquZ4x3arXWCBuROSCVxKrQ3q9Kr0DXpNK2YAr1J
m+iAcowNzbZ4i+LMXg2ZFa10bTqAKdUXxkDrqtBMzC1p8Bs3RYwabd5Y8YDQZf4vy8lY/GO27Mbo
IbWKbWllxa8I7jukOqq+qqhAYIc5XaItq2hgxp+xSwgIiy8UWUckAbfdOV70MQ95AGXfdXgls8zr
NSGYwBQLu8O3WJA9oYxGZqXYqUd1geWF0gmmAz8e9jTNQQhtXavkzljvZBr1LpmfUc3J52bethnh
C/YG2/phQOmzXCZjxI3jWu4RQSziRHJuipWWdlSTz8TpKh2koIipGLJwm6PJRykyEgW0vF8T58R7
3GM2DXAp8lJvzeHgK57z9JhL6ACeEQsOWokGCakt7knuu1urgw5rJIN2oDHYOLiERFKr1tjl2/CL
SBAHyOx7HxbcHnB1s2UXvZYqn/VFCjfyXGS0ijVOQmgJ8FQ+eq+j0VZHWQ3VMi6a9FIYhknwI/5J
jGpVdUxYsZ/ZoR6P0SHzSX4SsghTg+pxL7rkBde1i6hiGSWqF2j4ORUBnmdW4KLgjD/hq2jolq9T
fLYlNY2k58K8Vi/QLo8po8JdLhkaVe2bM7rnamyPERcz1/vXQIH0YoNPdCPxXwBDucxpu3hZN/kT
rdIk0w4xjYFRA2DGqbr9aFGJC6uXo384pR2GcvbqJuerjjE7y1+oRibTMuU3OH/QCmkgrlT3I6Mh
pignSg9G1BsIkR2nbbug7bMVHSErK2Lqb+dLqk7dRVesq8J6ZSKDfKEjOVI2qiC2XOQUGTv3kWWx
lf0RuFW3psQjfyOfjn+/k8WhePzWzsdzquYNNblrdknaUnpfsZeCv26Pqa+svW+xv5glkjVmFQrx
5L1ygyxkw7nS/Hsj40UvGxxPuRsKe6XPub7B967jXm7YFOSUL61LP/2ZTMtfWz0hWAxnN3fkm7OS
Lc3HNdRaq45vSTVcC6md9NRe2dK/qypdO/x46cYbDgCqqxCb8J/MrfJnB6rIYpze5mNNALTsCES5
9fwNUpPMiiuPcyN368G0ajrepAPImgO4z/kt9FXUAyQ1Lo3x0eXJfjR4HHKaDZcTUKOFaTHTMg3x
J1ftpWzw+JLrqnCFLSZj3VfFGRskaJx6QQRm28hJXts6pMvUqblDSPZX56Hg/OOlBuJ/HsCFG8n9
cs9BGhqP0XB3S5zOjpRvg2KPSI/OvIoFgmLGdr7xqW2pOHtvZlkQFeoSNtxT/UzZybbqsEkRqED2
TURIWwhe8Gpp0420EMFAhMwICQXvSrv6ypgEtDU3vk+ZeM93mrcIkHKJUOTLt8Dwwj4Xm2G4l7q3
aGtaKEXtfme0l55M2LcL1yjSdWBi8xoWWW6i7ST1c8qcK/0MakkDjcopeKXiQmBlXPSzVtFagmD2
A2Qk5KRFcKG99oAGZq4f/n5thxaHqwrzWmrlZ+KOm66r15o+XbHPLSQZNidF5ADNEcJ+CR//wn9Y
84Z6PQ0dEUABLFUFT5HDtSvhRttc0ujVKR28ncxeFXH28knZ7m5EqO5rWMUTr7xmhXViVWL7jfRs
X4eOznWj1iNeD9gXAYtSWyPE/CT9LTeo1vCxArvZMYR6n/UuWwVutjbnx/T+afTpL02Glamn677H
sU+uizK9HFqCxoNITfI9rwu+rUAtevIyac+5QaS7JJZh3A1njfM2k0VoxC7+Uu27mIBWEb2blqY8
FkGnbRGOaZ6l3Y+eJ5agzrJX+FTTurkGHsWuuPI4kpRLskLOAk/3U2+WjGnBLIBJQdmh9hQ4dxLy
gO7HccK55zlE5dLp3c7nldl0b1ZSrHnsPJm9C4f0lmtxlObWWEyxlm3AU22Zq2wZSDwLwrU76uGX
DwXjQqJpZRXlLfdcc2MQ2M5ETDm6KaFDmhlzPNzFQz4FK4/iNwyTE0Hz7Csd47cBmwAOr7baGCiu
S5D7eP7ck4m3HfcCKRy17G5Wsml3/ayuyIFLvUaUcwat3aQTo0SM/A46zBsdRnVKGStmX/O8qFvm
LyX4GJbDVVCGdcOwImxh5UYronY2coh8W6KUtyizeZhjsi3Tm6fvErHzs68iXiEI2M0Fa2pT3kZW
foPRSXwcGO+nFj3Qr6n71vdnTEjiF8TUznoaESdbwLV3f8LWo/vhaaCgrvmlqFGM4/euGBdUzrDx
Vb8L/bMEXWtU+GA2Uc+ng73c7DSK6GUIAHUd4t2pj7JNDvYfvf/W6IY1zOzUxEVYM7JZCKe4Yz/F
fX5mDw+kjrrt9qg17xYXena3rb+zOoO53J8SmSiXz7V3G/obZhYWgmcRX3FOFN2vio6pVHrLpF4F
BZaLTRZ8J4+CwujLi+GflBhq889yrsIgedTfUVNDTDMYsGd1N3cuUu5VEJy6dJl6PFI9MBb3erdN
yj0xflVsm/SPtC9alSyz7KJXx0IddWtj+MiFulzG7sJkBlkE1cvsUVPsnZ0Bpk90qdL4xNgSG/uA
Y9MAnQI3fzEAHI3T57y+MigCN+4t1hlsytn8yXH55ZAHcZIuUsE7X69g5k47q3Fe9DsXaz1nt6Ju
r6EMvnDMpAe4SBhftpn3C9Bhga3Fw0NDdnaZRtMLFznoDhaw3RGzQVsuJ5aB1g851KGg4MhQVuGR
wkQ8KWmq6KyXxz/9qXd4/pE0GMCe7GpKqHh1uhAXDo9Puz1xspUcdxq6twd1JGy7IhJ48DjzEJGE
GwTO4Csagbk4v6b8zfTeCc7x9d6T2nhr8fjWxjU0h6+EaXCwrNODGo9TtZfDh4kIV9Ird4zkT1y9
+vpL4b/gsQ+b/tWwzjTsNaiUDTwx59fgn2X/zCSG/e+TDuFoeC2SJ8f608uMlROUvfFhkNZEF0vI
VMnxKR/136V4NImQyYTyZwQsRL63C1wQ8GLiZdqg3fFG3AVmN3xM+RWvZH4fg+mTrKxxAd34b+yd
yY7lSLZdf0XQWEyQZjQ2Aw10+9b7NiaER3gEW2Nj7Pn1WreyBKme8AC9gQYChAISlciMjHB3Xtqx
ffZe+7cqE3IFUNF/JXXjcZRI+4J9DiwVteYH9jZHhGPxPBPmv1YkVjyJ2RWzj/0FkQAduCeJkmmp
1n7e5oc4vC+yQdzHXnxPMWm4b33fwrnEXxaVxwx7qN75sKhdgzHpns0+HAeAEVgkR/729pe+8N/z
LJ/vW9mIFRh0+5lUrt5pn66tVDRH3qHOcbDqaRMki/W1RNgZ0vIXznHWs71Ls6ufBWv2i8+TUAHA
GAj7qaNZfjXGuuEykse0wMpZBc3ngvRE3HTO59VcJtP1Hy4hTZ8WMlPAzlLNCOyZRoWOI62usCvc
Q5X3Fj6+naFn69u6GSM0xdfPlmXNjDt5fsZC0Vwlxs+tIKV1AhNm+BA0g0eweYEDJYefChjFmmrI
sIm753JmlBBwjp7agaJld4icU1QP2bnlKnJPYqHz6uG+psLBR2ebV9ow7RBeXqkG213SMSXNcmSR
lVbF2YRQJ1UwmR+6sJ9kNfbP+Lt7cq7Z9R8TaZSU2RkbRnYWxIdP6KAkKqYnt9LeWWuwVjGmcO5V
MjspXmR8XOfK/bLKCozenBdEBYOLC7duy3jT3esq4Z6kOpe4BwBopKz6qlxAXAzY5WOMTYiqjulP
uHcxpbPKBj4e3RYFEdzhEH0kp0QR14zV7NtGf4Iz3/IYZ0d8R8eprqZNEUqi+GBsnvxi2KRcz7K0
dl8qu/XwIo+cZE4ZIc82vVw5oea9FpEq0x6uVvoE58e6aq8tSuM7D/HVtXhfLkkqrwiU026x+LFH
WYWJoMA72ZAuI7lVW9sWq92jTgAwWG3EdaBMg3O6mGuQm2CP9s7kgBX/bHKPgGlfPM7cps+xn3Sb
2kdYogp2ecR6XzEtS0hAgHd3ylCtvOiZF42Riskja6+6po9tNgmgXGqEtTU9gHBMV1r4zV7CSk/d
Vt6FkWju/A6ZUDR4tyI3sp+rlgMBJT9jCKKGu8fW9oIlNN50WRQ+1RE9SQufHpoB/Y3dkykDax9f
PLHRGBI5SfBkimSZ12MTnW3Wlkwh8Nm70DuIPBrXZTI0aw5hb5ENNg/3gg2DFOC1SMa7coHBdnPL
yIJJkTA06Frzs/Dqk+33elUFDri/aFzWIPDBXSIXwdRf1gOYbIhAFWH3sTl7Pa/xmzoIWoHG3pbb
h9X5r+yfxzsa1JfBnmC0VXtJxA0+hh0cYg641I5/zmpgujLFMR8CayPHr8DIEUsxN8a4zZ9ty9lr
p7rT3RfJ189BYWTg59NrxGCTgLPwk+CBXNIz9sHl1NVdwo3ydr4lxdafym+8L+B7dQSyYXIfycbo
lZtbtHSPzs42WPQQmp8ZTt+rVL404O/dMuHFRqq0y+YDm27saTP2R06KQEJgJeW1NnWp7zAdrJU7
Jkcyk/EKewB7FpeaYRv1WbMtLzzDr+/HceME9rxpugmcZu4XBwDGv5AJi73IrGKfGixR/cT4NztO
uSV/124nMTBBGJZ22T5N7OrPwMvQmSZ+BDP4Z7IH0RWj9v+X6P5P6Dec6yjL/74899/K78R8/acH
8/X9u03+RaT7x6/8JwPH/YtqLB+e8Y1S6bg2kt/fDBzf45/AF/Yc8DcuWhL/5J8CnRP+BRDUp6gG
UJnHrwGc80+BzhF/Ic2FYajov3aF/R9C4PwDcPMv2jB/NMcLqVFAnQuU92/KSzySBYND+HFn+nhs
n2lFC1783lmaTZJ25kFMQWWzzExs4uVl9eimXGmkkNHOtTv2qF2s/taD/yYUPfz9W/8n4O4PVVp2
7X/9zw7fmn+jp/MH4hUT+jcQuCcBxv2rXm2rwUstGOxb6o7bt5w5HsBrGB1BltVHSQLosTP0HA/5
IE+ArtVeaUJA1hhQrlKWiDXzRLd12nj6rcO1wZVhTve3RMEl9gZxzp1l3MJ4M5cmzIjT6vbX1PUz
o7dEOmisnt1lYy3deuKyzy3FT38lfFo/RL+gFWY0EfNOy2mJCG+9plTXcbCM/eQcSVtOX0JKjoIx
mSBtpKXVrJUsWIpTau6D5OMdQaSbfcK3kxv1UkTsi0OsxKwuQhzP+dg+pEXOENnycv4zNwO6WXmj
FfpBe+y9wdybPEvvG+2BdAYtv/MwNz3EniTB35f+drbQVnt6ta+jU8d6n3ZZuak89m4JOIHd4kne
dHbQUaXj+OqthQJ5GS0NrGEofrTWYm8mSUWzT3JnpVRR8gYP8X5TOfHQp268rcem3vp9Iyh0na36
M1Ze90Joh5tJCmW1852QZTQY06Ic1YcdLMF7IsAbcJLpk9bGfU0Cmb5kcW69j2Mz7JbQNQerCMg7
UO6z4aoDeZht8ScQhupQLrZLlhBfVdwG+nfkWf2VhRC+RauGxu0P1Hqg+e5wnyXXmAzsHQ3RGVah
0LwHkWWw3XXTtu2wtfgU3JHiSjm7JLeXuAfZFBsgTH7flptRm/QwLz0t55aVge/JO5J5cbcvsbGz
1Y+7tcSUvc1qlsKo05wSTZw8aAX5MeRGTeVKUOwa2y63tWzBGmW2Qx2Tl2BUmeAwEL7aj1Mdvy/k
40rmmGG+WgwNq7xoxI4EtrPDsDI9LGNDoLSTastVxTrZnPN32Ej7R+JFRGKFqB6qihO/TUgqZItu
mRF8/4l1cHfxW9bjUqTIHHPdECemQEqUhI6nBsXMDHJ570lfxqvWb6yTM4b6ZTEdMT6iaNs+o5K1
Txrv4OlYrsgkcdgk+HFrQwpA264GQS/xqBJgJpssbx4ZKCEnpkpE3olR0c/Dbm1oQt52WSeAOkU0
rbFFXeSP0sn0fQWnnXdHFEggt/XkUxIMBO+Q9YU8zbgxAS3i0uSIphInnBtzdqUZ7qYpWPCd0/so
8N8eahWb8yTL6J5A5nQwrpNf5sokNDFPPZ8kzKsONo4L8SL7fkG1+Ih5+x7mvvWBs0YFTqqhvpaj
2+HOyZKzndd8ZbrKk20zFPFZ1EF68rIOEgli1i/jFs0TL8jgOHSZ9cB8qJFVMmB3eFKTdZ32QLY7
MHy0LWcKGS/ycYHvg4QAOasFi2sm4BiGpdWgZ+vBdXq6yNKGV+M+sxxJ/h8IQLtKgtxnAJTJu8vd
blkLdavVqZNbfY2nmil4C0e8J6skClyUgozwF1zzmgLpQHb9i0vR1psO+YFjVgTWtCESb1V4cGu9
ZchOC/i7lGZxW9DzQ6Qyi4xrVOBsV5VXfAVFqz4CPw0OFRGdO/e2nxQ3A0c0FtrdDM0Uw8yZAExs
tQNLoFELS39tqe5LWqTQfChSnyVRVBIZSVx9VGXS7x2ncdcs1LkLj2mwnrUmBS/4L24sEU24DCsi
wGiFDblgHY3udPSyeSDVCgMg/+1RKtc/8dC4z1McMiWLwsId0tU0T7c8lV9wwMq3gAf83Nu1i5KY
WtcRy+a0rUPf/T0X9UC0hnzZNR6Gj1yH1rnzU42lq20oI04HK+w3BWY1KPi35891IJOCsC7NDpJ2
uEO4F2+pCLLPJUoANvYsMIrnrm2rI6+49Nksyv4Vx8mMq8ZJ6PwadNj8Yfsh7a0auv7TSuvpd6oz
fJYjhStLUcojSHz3Lk8n8S3FAEg8iahzj1kC3EGRiX7kC39UO+rM3RAH4ldkj537sJTUTbfoug9w
bpsnl2zp86yb5uD2IcQFzs+gxDzsEWWKMOkdItxmxwWi+2pwdfCe8p+ilZvcNadPu7y2tAllJ2h9
/pG1Ayn0xPphHLctt/kkU++J92b6OaoMrpwN9/pXZ4meTG3YimPXDk1837sEMhAu6QBqZhcFrHKB
5DAHQ2r2popALa7txwTp+0MHzvTqtrb/UpEwOIVsvHZpWY57BvF0V8tYUDvjz3dt2A5f3mAZLtn9
yAW9Y8tCIXi5nWduWo6P943pxXpUM/b2mYRUg2Q/iV1AVwyabBwNr9DrrxZ32ZuVF8IFaq0Rd9y4
tNrU7liyVEoGjWqxUOo62o5+UNjpCSsMybkcR//DlzH50ASyKpZOuY7pIfvl6kV9913hbSonaLZL
4SY363jGJsSquARQgY1JcJ3jNZ/OscvlYGeGvJ6+dD0CTTDAUcI37NTeiwaethIqvZmNJrJuHuRV
mCZIz8Gw9F/TFHEyO5l4Ck07be2yXHbJMCkC8SEsHs/vP2N/TDehHpyvoW2qDa7rHlsNE1IywIit
bxtR7Cqvga3jA3hPvTcjZeTazQAnWFzLF7+y1k6A9TzNqnFNNxeLp5l/pbDNT2qgHzs+jZSQHHJS
lFUeoQ14UD9bYE/9ZZI/l9j9NPO5E9jgu6ONVJPH9UsXe49JTAjkPDbtN3C1tdNT/lfhPBs08nfv
PWaU9oVt8lo2KNw1uFF22URjIMlM4pLN5bmiX7QwL1VxnaznLsq2FRVdPYWI/dwd/EIefdJMHUEP
YiF3PYo/4IRv7SagUqdbjzFKH7RZyOObciI6LJJjALxYJtO6B2U6lemuLLCA+CTvG8GNLYgudpMe
vYUVi+WvbXf8SMrpdy0gziUX6X3lki44oDBOkZypylglPpLM3D7yzBcs8/S+y7uDYRlTYPsM+z+1
+7vnRGvHR5ffuOFIF+WTiQE/2Ui1waPio5mGr4V5ZsXYs7Tl6vBS3LIo06c9Tpu2e0hg4pbtfUZ6
x8nZCA2bHJmBaKRUTyFoB02XkB3ZA7HbPHhHl9ErFoUPyRIA+bOjP8M0BJjUXCqAXLzCJuN38UUf
ADboLLk2N8BFeAsMo4OAoGzRSr0JTnT6U3gQpya7C64eFrFzG9UUVjKxEJsnb05tJR8lV4XPYzqm
18Abr3VrXbx8qV7cGYiFj7B7EE1xsKTXn+DjObsWmvousHK6kezC3qhWP9Ih62zGmRVMtVRXxwrj
fU5EdQWx6Ox4zMNuQcZiVVLHc0XSIwxXFuYr6YJq07czbDQ+prBoneEu4dA7Do4G8NoFQZmu28km
VqhUGay0pYc9L5Xwmop+BozuY2yurRL2WfRQj+3vcrQeOO3jw2hAT0hZT9801qbuISNf9nsQQL3W
1N35H+ChgQWHU8MaJYS4zmKFzxExdB5CoswMOZnLQs0hXv2ST6kAjsXuNItWipF1FRFuL3AAYjBA
vBpbsJ21vfO53x+XytQEpUCDSK+htJYS85XqUmR1MySk5xMnsX4iKnJMFa69hS7dhqyDajFcPJXU
3q7O8o5no+R7mt9IoxOBPJ+WO1hyR84mrLZL0vf1ZpSxs3PGGLBGko/n0pPpYQnqad/Rn/arJc0P
BGqyOlAXQNHaSpTHpbertVV3hnAed6vAzAuGAtsA+TGB+65wTrPRnVyKKqXpw52razwPrUxZdZFt
eTTAn3h6zcCxGhIAUaLyQHWxjWggNLPMHILkMqmU4Lv2STGNAUZmR1XVGxXNCzphY24XDS6D+7wG
y+QXqnlaRkhp2G6FvDORTakfzSZbMc3hSdEv9liRfXnIJDgy49bsTWJQCCCnh4NSS0XhdiSPdtDD
agopjvqs3AbyS1ixW6ih+sBj8a9zUiRvxqCHuWaadoCjInIIUeOuuAt1F2KL+dnLDeprltzufpmx
N1joxNF21cwHXhXY6MpzURWvBV41QH+2cy9iW/BjZjqrKm19LIIobUp0h+NBmmtWgHmcPbJkKgvz
A9PZ8jO1u+mjt4t5PxLRPs5OgpPNl9bCRkkEBCri+jJFVc/muqlv4dsLqQC2tmVOvlrj3PDG/FwG
sDrYArJBdQIynV4y+BdNqwdk95pWCWaEcCPakBo/D2dfA4BA6Z6u9FEeOodaNjqUiYBzbuGNRB+j
LVzne7aJ4hhawWfhYA8JXMIIUyKzKzW1B+Ka6178qeP8KAg1w26ipLZclr5eGaHsDTOh84mjAfxI
TwAXI7N6gTQqWUNj+N4qlPRLUEYQmODmrdKoyw7smlJc9nH2Cr8Tez5PEG/U3kEwS+Im/LBV7e4l
XX9HVfvZpo+nlvbvivGxKgRvj9Z5j5cBvEWpy+rNH4X9LFPbOVqm83ZOPZgTHakRy8h6fnWGXj3l
LMi/MomETk+JGfaGs+aaaMZ3m63JLwfl7ZhmMv5ZYzPclbwJtmiU+lJafooCkbYHMQ9A4sewPXDS
+keYLlxoBcwHWOHB07zgmHMoHlrHXZdtABVGl8kOR9iO5UzI1MMZk0dyevGnNPskTArAwGQTYaxu
3ELsaE86ztm3+cGHE5PDmrAz9WX0Afcfy6vi4k0egfhhgUXYmwiFxR0Z1SxYkm029foQdp6hqQ+T
MO1/5cHXXX+Jwtq5pn0pz55JrK0PD/cwtXH8hsZvDgal5BTc0tGzN0YXh+D1a6gscTdneBamaELX
7L3upxQZiV26bgl6jbfN4zi2F9VW/iN7etjrkH33LOq9Q4gZC2hBVMYnYS1cYzIQtXeL1M22dlL1
mqssuWRDp9652TCTeH3AcLcEutpXoYXjqR0ksBxXEIkxPdwqUswB9ZL5DaCOPN8iA5w92emfNPH1
a7RwmElFVp0hHBS/x1qNd6yksh/zkIs9EGVWNfIWW4+rng22X07uhweiZ5+lXvhIOzGIqdpOj4Hi
uh5GOHuNsMpf9E21YKSkji5o6hNOmf7mwLWg6SRF71/JkIkXfxhDABRxsh01Sn7ROwk2hCEGsub1
z4oZ94j63lP3mpX7PC8ZVW1CP7jOHfsbBqi8tOxjdrzDrbXvYGutmpFsr6VHVrK9YLBpOL2NMGLD
woL3udf9DpsovPJlEZMB6/RbhQvhfiKJD9Pg1c8NTwKnbN0+yDRU9/C6GppoBrLdwPNJLDYo6sDM
gjDNn6K0lZdIl+ooq5scAufuze3G+g5TfHqajPSfx4xYBqNNsFMam5114zzoqGYT39883IvHMnzu
6JsBHZM+cktud+Rz2hdrBp5rx118n4MruIq0HY4e9JsrJaioGQFRRad2S3IYtz6DuoMtYXF4b9vR
+pBYf76K1CEgFUsf9iX7i+e4qaYPnGjRF6vCAm+B1Pp+KNiNjHGAuh7mywMG3PiH8XR2HfLsCJIt
/DWH6bDlAxMdaxHXB+nH2mCjq52TigdMHXk2Y2Hq5BKfwqo0LBZuJ5aHvIcDWjZ3TZfOr55AyMBK
Wx8zzRc48TrdpAmu8mLE2eZINj3WQsExyGDkNbCt4zMVIZIvnX0Hxo2GVWFanENZB6++VzRHZy7G
bSXZBUQ2N4+evN2p66x8H9alOdTFWL+Iqcj+ZFWpnyuLdHkQhR6pYun9SDK53LfU6VEDSGJlNfk2
aaoBy58g+8x9ZQv7NQkwKI1EopfZsr+5oTcPkZTWNo9HuqHxqDv3jM/xvuI+DmbQ7+hvUqPstjKu
sd5DL2XUXAq/3zc0hb47iIt3IxnSLbF4to3uNPAIg7TGh5Bmya4lJTpcud0Rq0xHU7wXTYtvv23Q
ilrLcV5IwznzSgQ51oKi0tllwph29qPagVkCIm2qQVlggdfMXBPukjuMtOmZJqXm0OWzODAaRacl
kuJtHMWgN5lTWRcfq93VEEjaU0ZiwSpsHNrErb5f+7fneV02qUuppp1VD3aX0reUSIuzzSjx3GsR
n4pZiBfeCeV9Njlm35p0/LZNg4eelXezq0ie0NJtPDpTLd9+HjV1Sys/vn2CKg6HLyegCSqLDNkI
iaGHuK09MU/3ed/9rHM2VocuLr13oO7Vj1qY4KhcOb1G8zw+e7VbENgiB7mNlzo48FpE4hlz61Zi
Z9T7jG/pLoo75wQ6MLvjkOze7TyR5PZxa6+pu0yfmqmJxQbblPoalKwx83uR2jjgUR7rbAyPMpv0
xVEmvuZdSjNJOaGEDH0QvkCBjunNImP4A18ijDBnKOod5O30j2uR2hyjXJ9FSnI3bAjfAuNy70qi
im8lj7C10lGRHYuhjlZjN401gmq0PAiHn1XpW/Epj0tWtskontvMxtZWUqMbkMvI8OwoRy9PXNrq
jwBd6pSO3PPXOBbG72Wp68cQjA9Y/J6W28ROXgjDpAwLueP7a1hO9sErTbfLEt8eWZODj8PlGLiA
dkodHvz6FigaYji0SKQUVVmoZ3snNPVrTyKatw8UHa+exk0U+9weZWDAA2XmMGoL9GpQ4y0krFej
VJQs05M2eoBWvpz6cLZ/SKttdmM5RUe/1/Z5yEe1X6QXkJQNRhLjGG184iuHPgYjNPce1QJIwyfe
4fNBjawSlyQqN5ob35sSmccf1pk2zHMVThYYlE1Su9vZH3kG2L941zSUzXdZZvVvjk4gfX5dXlzS
iVB7+JYzJozNo4ae9lS1TY6tMB7h4jcDWl0XG8Al6Jsn9I9Q4HWzODE71iucf7GOw9WUdd5Z4IF9
5IPWPA0sZFjzqm74mXH9aagnWNjmlq4tLw5YqG9OW+KxpEUCJqZhmM12JJaGhbXNHDQtBfpqNfQt
9Gk9Jl9LaVcXQob5Q8Ja+zCKXv2yddsA75gWaPYZyZ73hfP2XbE8YRoFLndXdrI+eklknm2pgJCr
uZzeID+BHXRaDUp9Cjr7e/FGbDdxV7Ryw091sFamEsU9FhVFtV0tvd9Znih7tUyRrdciz1oKaeq8
ZYU+Rt17P4kFQ0AKkGPDYyXPVeim19pyA7MWclH3vheJYMt562Mgzvi4tuymz4PAV8HvxP82xpvq
F8wL5aOUtvpA1+x8rojg+HelO1BS1kygleiKWqxdRY33C8oajYLGFTsWVEAzuTSKO6Yq78mCCEvH
qFYwGye0oTNEJ/VQkl85wKDgtuknqbe3sjmkOCn2wmOPVLRu2rz82Vne9Dz6TbJjoPVQVqImQlPB
6fkrtCeAO743gYdcQrbdAVbmg2SpyPXAmCgFsW30n3YIre/Bhsu98Ujwn5Nx5pusesPypSnjiB2J
rdxiPSqLMEhWL/T5SfDvR9fmNwMePDQnIwQtypnX8lxDvHCAzfNnjY8SPOR+7u3yfsT88TaWI6bM
HruCXdUEyzvnE+QJ7jlj9BvOC+x/uL9WPvBPnuildzdYXGjP5JrsYSxAr8AGTfnqKury5EMExVTt
warETMDYPc948ClH12xDTl1Vx3yVAyunvi6qvSpc9Xr7GVPakEC3pFAIAH+GQx97ZRwUny1t2kT5
kuxSRBLnLM1t15k8wFnVfJwH/j0U/Xi4gkQvvwjpJV9tB7Uvr2tz5rhKWeC09hPvuWFP0pIrrdbD
/MSXysenK8foGU3Pu6tiQTiTdZDzwFd6A8u6M1HcqFdrBFcY8otJEAYHe3b+eHmOMznmDY5uhe/8
FEFdhCzMifeqLDTJsOdKgSvdO7qFn4VIN6o694PbwVeurYfGViC2m7iMTiL20jfcVdHj6KGiksjo
vwvtUdloFdGh4KaXohPlPJP5oIRzY7P23dZD1qatCd/GyifL9dNfBsoLxrgpVqNzMyjStu2gxoqI
2x7JEHZSYM2nrTUKiBzGGc59iDxH3lj5HyrPMtQ81VJPZQe0jFPvkf0jXJg+dU3AayMMWBmtpsbG
6bNYOn1RuaJWYrz5XRcPbXOdRLA5VvRVZX9ERbKhd1iV9vq231WcTY+6IFNBQyeuohXFsZQadYmk
Gj00eb4AAJfTsUrKsAaTuoivHsM4MBzrs0Gvfr0VzuwG/u+GwSb9rt2hvXVv3FLdKoV4bnvJY10z
7mRQMZ4nqC97OTrZobIX988E0Oo3KXTzyrtWXnQ8Th+BKQiPmti+uUhscwsF9pjoUF9AYAY1XYPx
bRqlks7DxjEPL81iFUT0ccytFxl0O6eNQbyqab7nus9g7RYn9u3ZTy4mydZQZQR6K4YtAY0vfwSl
RId6HA/zvqFF9KV06vzqD1165X3IuOeHUCFiz5X7ATcPK0jLHfboMzJHITPOXSZG7jeUm7AwAEkJ
Nb4ENI1fCpWIXSz8nzJZrqlnIFqROHoxlqaivAs1vMIup7HUSTsUrJJkBOonoimIqIxfKidM6oiR
9EfV+kGoxb+b53T80QyBXA+FxIlLnwEwdDsn/zE28fRoY+B7ggoDpdpypwecCd7PZZwNmNCuZGpK
YliZXf1NL163DdVQfJolQTsYZoQa05vlagZ/2EzAoo9IKS06e+Qi1/C6fms1dKMNdMDstRG6fBgR
2ifCAEX+VuCK+4Gkhj8p4I3tm2rB393125zqCsU6Dign91dWm72ElDQYXdNXb8L+tPBxelzg93m4
wttba4UV30Ul7jgeOfle2oGDkbArTvXiVofctMwbTltfm4C6mzyOmpc5q/1L52ufedg0NozEtGAU
duhv6NMRIyYr/mut64HPYFeey0Zj0vdGrwCb4hQ/Eqq8kF51uFeuq1+R4WH+dWxTjoR4xztEnfmS
OqJBEfHCTVCGy8EnnYxeGA4u8mNZ5tsSX9668cZiF0O1P/A1l+SkyMvwgq53Y95B/5n6Wdgrg3i6
5fkN33i/DOjEdby8ZDRxPdWGMDhirjqE5ORBD3e2jUJXK5IS3GlQd6hKGbp4ukP3GQ9hHyxPGGTw
YwWR88y9Y7xv5tw8OTUcntLF94jJLAqeRZGG70noBH88Ujpv4e1PgbDSF2vtlPk7BxbkJFAi3UEJ
N+J6oMJ3XA3zCTtaD1q+sjb4HpGcSpUcs1HRHQy5ZUOwOTvwlhgvUR/1x4qOxJoW5Lw6DnYDeKgY
PWaOlMFsB1R1foTU41yAplYIBvP8jJxJ9V2/zGwgOO7FlfterhhFAQ6R6QxQ7oRYfqS9y/7H0BZ1
Kr0MGqyeC2IywZR+MO4iWap6Oqb4YdQmELAdV+DPxFNUN6SHKNpFyKmVZh9tYatQNgJpAu1k7XdB
/wDl1fdWlrxlmWkV+gPReHguSzMcJzFH903YKMX3pdAH3ZGmE43nEZszN/kgUuWrmAJGyp73iotU
gseCwW1FGga9FnXGfdZ9YB3cBvvDBmqQuY+byYFwD+XIyXmKV2UFTMT1U+siOrhqvp+2az4wlJD3
2BwoMcn9nu+5BGewFBnZFGpYz6yBuRXVtwQE7+g+eXBVah1dlVt3biJ+1J0ecL5KNAq+MC9/isO8
3dPkNz+VUfos7EysBwUp2rCUOAoG1a0aE1JaeTG9pk1i79xFexu/SuO18sfpp4gKs7EXslNhVrP3
aqwo+YBtY7IVLRbjDkGkJXTmo5NZUAd2vi3dM0Bp92e6OO2hciPrHDL/rMOs4cWc6Pm5LQfK5mZR
QCXUOWsnfJd/iBvObNZi9bw09CoPVFBDa2vCbW2rYGdnpb5fsnJeN5rtxDy0vs2loMdrgRYSYMVW
N0wacpxhBX4r1M43aLVmH8SptS8Ru57bYapPfre05zSR3GpRHyNyX3IWf5bEzXDnLuH9FCfpmg9c
uh+s3uOxy3pzb+ta3pfk0qlN8mjeGiLojNuExumPbqYzRRUFavV/CVAes0wUM+vHkZ6y5qZtTyoq
PvOeWkNEYkZo8oXWPTyz9tkDbglMjyfrzRFz8+iqRFw8a2Be/r/iP/x/Kfzrubec7r9vLTz/NiR/
/8VS+Pcv+dtT6Pt/yZDUL2FgCbtW/c/Qr+/+FQSS0knPUeR6pY+h7394CsVfaD8OdQW+DHwvVCR1
/+kpDP4SLq+OMHQEDi3alL3/UOjX+d8i5wzonnKUjbCMhU96fLH/a+Q87DNrZHpFaY140KDBXeS7
lmN0ZdCMWVD0KGZNZF0rzyF8whR5YNSl0pac+nboXpaE0yJNXlIWRGs3tVhITaC4TDcLDisAcRFN
GJsoHWC9e/I9ThzIPxVuJDyHq7HVzknqYi8TlGBAHdEK2xMuaA40Ybdni1Yq1izbOCeta6OabCw/
UHtrHqrdrLtHbWb3ni7qLZHqTcjrb5uBhkLPMzupvIB7f85x4A4PXX0ARU4AxMdanFIgPTLBnWsu
Cg5nyAXycgwc8OotLBnx3xSbKGjSV1SCQdT9yxzPvya0i3vwUn5+3/tL+25UYq9bGd5zDsSHJlH5
CzaBtU6AhS8Nc0CZow6VdkKfXkwCjFvkE4AwtZNx5+5vuNt1iO3hqbUAT5Zx87gkrTgpGzKG7vL6
cZHmrZqq5C5ZJnEqQVwtQoDaMTnipV1t8mQq4NmRJdQyrw9D1OhtMYzlYXA4w0Or4xsmSrnLyU2e
BNL3oIfhyXLtE/FON3LNe2LKB49ReT3WbBXp4YKIl5pm1yqq8SJU2x2NgTsrt9WZ5sX+Tqag1BJm
sC1mLSoakvxzDHLQ4YU4Y5JJoPTgMgmrTJ5E2lyQQ0AECjbgAw2kd0Mh5CuW1VUou/hjmpU5wxse
1gu9sqHd/nfqzmNJbqVNsi/U+A0R0NsUSC1KF7mBFcUNaCCggafvkzVt02P/YsZmMYvZpLF4eYus
FCH8cz8+nXDRbMsAuJpOmSYs0n6T3EPXLkQqe5hKdkiylnNinBwoH6eBjngU//GU2jbOERLjJmM9
Gnl4n8mgcY/0fuEb6v13cFnilq0X++IrM3twri4FSzyYPsqrO3esd3JIfgRQN6PMKZ6VFb0ZLb3g
C8TJybS32bM9jeUPKpCcTQYpjKBDF+Y1UDB/hmBVOt6FWR8BMjN/gdqQryfO1wS7bNpGiCpWj8RA
31MCXMa/ssGL1rjZgo0irgiHXewYTTjHfNDOkaJt4FBLsx90spy1tOdzTqCUq1p2Wgx+wqyt0+2l
7crpdRjG9rmVxspK2wT0jGWtrdbfVpWlPmzccSvAEFvm5pjaS6fZjXmVXQ2d/3BUD6pp4lMRWfMd
FiowkwRNrtW8+vS6Dh9WwoFFL/4ZQYxYgb3Mh7iOXnzG6TfTq7mmPVq47Sz401qyYlJjbZx8egCB
ejTVGasCtVokPexc/vVE/UHLgY+wYxrHQPI+zUuKyhmvUdRsxGIVOe498eLsCiDJInzeuluq1zMP
ULpwJ+/EzijC0Vc1oXvuqaXh1IdgCcSpsrkYNXlXbUUpzcvSZNDKc2+nyoTvP7j2IaildebeMIV9
+xObw3SbKkKUSzUbIa0hXbDyPDM+xXZJnzSI/tZ81T6zHlxrHCrwoWJALKd1zEBzDf6OabsbVICV
skvnWMPFEx1rEB9CLl5Y/6YpeCOD0YZ57l/nZRyefM0/uNAQm6k+CltPWQcZY3Axa3qJ7XR+jh6z
dZTIg+pIp1kdz9oQIB10DGsPoHCfTCBve5+qrk56lyjyb5M2ugc0aAXRLr4aUWLfCKx82ekkbwYZ
WY6yKNoeoLp1LTlRaDLjWzUTflUR5NwcA9bGEl4btmj+iZiCfRa1v7gNBZshoE6ZQjHj1Ah9Llov
fZNxMmAngXNVA5oVjrqA8+puXZQQLm+MdSY9glXA8qj96MCxlvJstYF5dPEr7vx8fIltNd2DdGKz
6GjAjHMOKph+qydOwgQys3PsSlJG9mNtV2wpc1rqnWdMiCpxjuhf2f5NjK0KrQdt1fQewfoYunqK
STMnjhSaRV5x1unxiDvpZ1n1r54J/5ySMY2RwFu1pWe/0i+D0SeN5/UcRfN1pPH0bPmVgVA8/BGE
Nu5tkz37CZQvqxsJpT9QaRNsx0dm2sYiEWbD4zsM9sigAQosfTQTNWBAJ/NkSXbYDTIcvOOnW1fW
D2eEk4Zn+hWqnTjD2evWxLkxYLW0sgplAEt/8IENF1Lagqwe20Z5sDPI/pnsDuhaYbJkhHNK92Ba
Q3SLEhxxYLffkoDNCP8Qv0xT9mRwdtmtyNxz6Vj9BqMhC2cf15yZh+oofLDBFWp1Pqnh9DBJeKnV
r5223gM7MGRnX/CWCZMAfTIyDIVqvna6yNgGuOkfk6H52iXBuDUmRVo0aL5LdJstGEalIlaSaFlh
/LYvEfM7JmL+dTD5lABSszZixsmXxwnrHKo2+mFNzwClVYHYj1rsDfajc52RTx+FZLOKeSJG5jJH
i/sAVhOiR7n4Iz511Tzoz6TwVFo/2fy02JsZ4jQYa26PzFvWtRdkQfMyZfNPYv2/EtOjW60r27Aw
YFO0ECnO5CXCIpi/PL/rDhFhypWYqvFl7mcypjVeHWbZYe1Fv43J+RW7LQ135sQVySe3oFLr7k8c
Fxz4Udui54NMpY5Bq3OugaW9s7P5Z3gn+ZpqtXprGEpts7gTqzib39PF7855qt0NOTm8/v7gIuzt
7QjTnakLnO2cyoCTar2abXOfiq7lXmo21zmfjiyn/H5ap3+thWFX6pceWQYjX1tV29ZkjMM2WgKK
+6zymDwevn/Vm263ThkW4A2hxK1qk+dKPkiR2h6BoxGCgJCd3jzbPohpnKAtzBhGh4ELDmRK6dPb
IlVWboOS7mLP8NpjL7LuOHd010mYyasRH/4elW3cDgwEVjn6c+inSbPD9stksSE1r2kZYO9Om4ND
smxjRN05a3V/BmcGI68fSozHwcJgfcrpemnytZpVsI+nBgsV3RurOGnViao96wkbxlNmKGSmqKx3
pMKaq9UNkJaDZkDvyXYSrOC2qOx+j5YbX+XD/2bmGxIS8z7B0vQApS+nMjCeMF2Bqiz6UDcIRoIS
FEVpI1jCRYcGjvpNLgjyjp09PdVDaay1WeqDnrg3EiNYQsYKlGdSBLUd6uHBpKzeltS1jm5s/2PM
/RhSPRiFQZdwgh7ngjkP7ZnBoPZpPt9To/oJaKDfzxTMngLfgn4zyHhlRwt+Y3wyV8PTe6zh7amE
g1boSjBbjJ01AxzzvMDtLQZiAJkO2k0/eIrCX/FGrzEDHd4bW5eBwoUbZYn2MlIXnzsknR2OHw1H
zrMRWM6OKhQGyDJ/Mx2ckH49UJDjtzQtNQ1zsPxESJ7Dsm2mACjSGk6gKAgnPnR7sUQOT2BPsL8A
EucTC4W1nFSvizcP56B1/4FUjI8+nosTM0Yu0wM0FQpPkB7ca7tU/TWaijs502wjg4gATCWDJwva
x0p4nXXKn4okkK/tWASvQLIpji3zq19zyGtl8VZ0Lts9FW7t7ziu+1ts+ruozkGupdYu6tzqRAge
ICvbFQ7XFsv8IyVhlm0SmuLRuNl53R6078zaLM0byD7K8bRTrp3EItXLfhOqJo+eF6tunuhsZQo3
Rc/fv5VnZkaoI3Dx9/AnQMKxqZYjrqQZpcRMA1wgzDOog1b+JpshIAS4CcF2yXXsBM1mqZgQUFvy
q+yyu6dp43TBpB3qxZy3vV8aR9WO013ZFivAHMRvBmTCVRdBFpLZUN2X+ajTxQDCmLXMlFW0F5oJ
nifjPQABKOes5StnQqQhl4TheunFm+csLqCgmde7IdtQ2i5Ca/8C5u9Hi+a++/4ruJGcR+B+G8Og
EHL08RgwjOJcat5xMY5nECmMCIt6i6y5sSpnX2c719YfXW4Rr1A2MynzQwe0DCL/JtV7lbLYqaM1
/hCmfsnq+e5bBFD9+GWg+Ki2YdPKaEurgFgFVJ/kC9++ctla08b6bYAxAuC/E1W3ayQ1oREtpBiW
Ugcmnz2DytaI5mNVPA0TlF0a/rpVOpTNM8cO/azB262xFBHO+J+/Z3AhbY2lv+XY5wD3xf8oqf8C
sv0ICvMA9/Jt1MQORMy5rIuzV2dmFUAi6VbK8l8h82ycPo6vQ18wk8uLIzuEfsMqET2jMPKsC/0G
VtBZ+27Fck8AitWccaa/QAe26vX0Fz8KRwHBdhxPer5ZQVI855lXnoFQvI3f/9Ef4VYmsGTtpC53
2IbmtW32VJWN/fBOU6n0k4s9D/Hlm9m9+LR52qCCQm/wAAqr2t82j2O5iLG11Tihc4oGKIKYsEw0
1CxLBg9308B+Q5raX0udyisBtJzzfQ01ousF/ipbXCdhMPL3OfIQk2bKypa9lG0aplnp0wjtF+AF
u/YQ24x3gs4Srz0SLmbMmmqnx5djQa0SSnvOuseXXNGbg6/6lvQKX3a9mV7dVr8z3YxeZnvv+I28
2QD1poLPaN6oTYtqeJ05hC2qaV6+H2paWHDXmuPx+0vWv+LoKgX/agY5Iow53TEITu+uV7GL1c8R
1sO7wEN1zJLhjRAHkj9F6OSaRLt13WJn+1FL+Y35q/RFfSq85YeS0VNKQok+wiW5EQZKblx+Tk3M
1LXjzULFS3zEh+Myaso/HXTYPSUu7yJQtMLh6Ej4bHAdhzMJyYD+Os6h8Bes+zjT1PIBn1jdG8c7
5oa2j/bj0D57hd5EtYdFrOUP07CtQ+iCLRyetDmRKuHYP7jn//EAN2zljZFD4GDS54ABzb4cpxtL
IzM89AKKtvh9DNTdPvfdK5MYdfl+iCnO1vRWn41FB0ctmVsYaiEL2uufS7bYh9kSmMpQPViv0yvj
Gip0zbrmylo6uBuT39+42u8HgM1rE4gn2DOecDctmldDE8x0mI0ev79MQLSFTEdAclB1RfRwTM7c
W8aj1qWH6WawXztnzm94Xm5uIa3X7wfEehzQXBJdRivFkr0mOcZ7m1WeFt7qAQpIux1qhGB/VMtt
RuY8pnFxm5yxOkb+8BHwMwEeiy/JyD6k8E2jMmQor1m3lR74gGK0uNivOH7OV9xr0VYVT6U3PryF
wruLBCf6kJbLLzxgNzTu+F32CDHe40amWG1pxuhecqRpUJ05vOOEd99UNdSCpaAVLDikFJadUZUo
GqryYMPFtEQYkhiJrQvB+Onv4PSnpaAYwIDozrtr6TgA9eUVaEZ0NP20DyHYeK9cAqh36aPkr2y4
HDj2gqWqbjfOMmfrvBVIQsqsdvQcTEeUbjscWtb7xdW3ZC6vAQ7QFUJafu5KLM2SEdfQNIdG+moz
zY+baF3RVhGLr9FIQmthfmpN8UeHFY2lw5lP2HjSK5Vl9WaoR2onJu3v4hRnK9V7tyRPiOY5MYPG
qhiuBknUzX/IVHhZRvptO2mBfmPTSZ9CR8EmtaqZ7Kz+w6lx2vR1r+kYs37HgXcmLUZDmzk/hpcd
lGg9lKuI3vums378P1GcL8nvpmqrf7p/503+fwuldOWDbvq/0aW/mvKr+8r+TZr+/r/+S5r2/+U4
kqOHlL4pvW+05H/F3e1/4XJ0Xdf0Hg+k6/9bmvb/ZTtgJ03b51uRe/9vHqUQ/4JC+cinS2HzC9f/
v5Om/y1bTsjd96TjWmTeXYTyf0PHuq1j1B6+6q1DdGWmKc6Nsn8E1dNDR3Vf5m6x524s98Va8k+0
lub/wIqVKOr//i8g0S+FA9rBdRx+qMd//194mCp2rMVd8n7bVYihVk9CXE/uBZMaZ6+YWdTUgctr
sv7nHOGD8v1RUOrinsyq02/kGkFDpiSWk9T5Sgt0Qqpjyg0VGRckJnmpGYAitWXFBmiJs4s7BrgO
Ls5N3BQy9LyACuCF9DKm0lDLt6QU/Y8g7T7S1PWeHr/wmZ+TSjB/panp3WKHvvvZnh/HWvmZQrIQ
3Ytdjw1JTVYSas+OgJ7WBeBuFPLkjyuGz9kW9rUqwHs5D/MEd/BjBaPJdhrnkJDqQLReQpzBXCKV
uriccharFAegNvnp+0F0pbXSY7CPcHBa7cBiJf9U+b4xExaeXy2s8dz2t0785eMF2NQuDurep6WG
KulnmiyAdI2E8Rju7sr0kalaCjiQzjssVO8oS1tBxob5qAqkmGggDVCrK3XvatsJLJGTOXNXj2hp
AaC2rl3AjSaR/tFKGBja7CW4NHD5LvFetOKYOTRIxAwd8hp2QIZ5WEY9l2K0BDBaseJ2lOczexKo
rAKtAmuTFWyhajvrJJd7kxLrIOPqTznYxr26nUPTXs4Rqk9uy0BGLY3OlNZQjFx5fUrMgLU9Hw72
JO4D4+Egad4pfmq2Ezl0TFvlNSblk+aEB72m3GJtx+uAkZOJ4E8U8quJZO8E3fyMW7Pa16XgrO3h
X62L8mskfk8RMJsdgCtaiIgNPEgpbOzg6gb+UIys5ummuzSJ9RTkFcj7GJD/pFqCqCPPsUnJDrgf
42wnnDrNwUGMryBGNuIL5yYZVJtTbBDP08rVJhqC+yEy/Q5yYt/J/L0GOJm1BPVdq9ku7s6H1LQC
mv4Pss/Zoh1kS4U8RgInEwev4c7mJgP3Scu8unFwSXXAe62yd1ElvxjOnxDDvnDR64o0CvGoznk8
SwbKU110W7QovDMDT7bK3Q+sfHFldRsqd2PY8ck9BwJmTs0eXZ5ch7mWHcUKee6cpokUnqg5YpnF
zRfF12xLaC1z/5MS+K1pN+nGqYd8Xediw21j5w+w2YooALrZer/nBHJ2NqfvAAMJB6W7YI7492QU
sS64eLXt/1G2Ebai3hUp4Rck7G5DLhT3HlHJg0cJEX30AKDQ92RY+NEvVDoIUSUzFt9TpyL5ENqp
ziA0aZ7a5UvwqjsUI4Rzi5tlQlKPOzOvMEz3In1snHm4aIJ7YOc31Pb86dryFBWyPkQB8j0de7jc
wf2XChuABeAA+6UPwd+ZNlPm/ZmSETkXftPEuGDjQ1JaIAQtBfLYzFvwZj4etNT7yKMDnJvjsQmE
B1sjg4LOSX1wAE9HBznhjmi9qsFgDt4TF+U++EjdB1qN4nHfTM5gndonKa32KeW0spJFY2Lcw6aK
4qr3fb4wQ2cMZ2VF9wyO0moS/5pjAQnNPKfSkBvdqp/QVHATkBl1p/eIMOExdvLfPXByfGqlF4pc
kmeszOEg7Zz6p2z4m3l0dQRpSS3IIIx3XFvy4Zh3Zgy44jcdgDZ3u6o64/JeJyYZtSgJDmYxXOZp
nu9NM/0dgWcwME+q0CN3vnH4yg4IT7kpdr8hjt6t0h1fXYFlMYjJRyytfSy0gx28a46Sldu32/ky
6WvTGMFzEu3qOip3UYqjcG7GbBcz3VvR5JSHIpE2yTSxZ460nJa5sJl30DZAYyS55epGjvchEHvq
UNhOTWuq2jL6yJ+QmRp6QQFnesSDTpHBAkXt5cmY3DvNPo+Yh/EE8v8h+gZ0eGbFS9fI6Smuv/pO
V3t30I9Im4vLoTbQ8jMKs+RoHGsWzxD+QAckDDqvX6ZPbtnk2FCK+tCr9CVoe8G0JqKRpPSu6iHM
dK5V8rG1WOYclYTSTerzQ+g4O4+HlBW/KGL1BD9/bCNayamKX+O7hTXcxWsznj8qp5o//InJBDUA
7/QLjusRluyxeB74LyvMplwqvCh6ozWFt5yI0n1tdC8j3uFnZ2yOvpc560q3bZhkhX2Q7sigOQ/i
zeI01RHbSvRB8cEOdTOlTvqHM43dps8CaMzUvdGPYjevTu+3+K3paW2HrURo3XOV3xrOYSyRuOci
L9ZgU+JtRofOJTC3UUVLmdFUGNeStkpoa4LL5gFMMOvhN6i4o6GG58YsxIc/6hemT59YiNA6A4+Y
VUDhymTJm+95YTXNI8lMhoDTo6MYyqnjdiFmTDKA1A5q4BCnuZLdyVStScscHVGM0wG/1E5NCjvL
AcQUWMVdG4Nxa3chRufh4XZG6c9/zAlvX9oGujB6EC8iQz/6CtwP5ZfUQdfYZlP7jfVGvMakNCuq
SluaXuxc7ZwU/mLF6GJOGwoNvB/xYAY/GpgBbsS4pxDCCc1ENuDa/soArU8n1dWfnPI4Mz82uuWP
AF1AwpYCpDRNnpQrD76gvtYmzgL6Dbqcm9oCaZrpoP+TdqTNdylnZFsvVjEkd8clrP6IbsUwXj88
e9ngWNkUxTw+ExBZCV8u5B2nZ5LA6QnjWA0QeqxWkAnEaRgsKoxZ47eFG/UXkTtrijz7nRuXOjS7
xd9aPdySIs3PVX+hMCPHnaDd9ynASmfNHepkWyF76B6vtFV94a8FEc7sP/DgoJsC4un3kPb7Ybbk
OiBPe0IwKi+lYAY6OfuxttsjHMenCL/2p3p8mHShTrPO//jTrE+M4PRpDqI9tzLngE1fXzJM2Ze2
+IotMW8lxIEwoccpE51z0y3LOaVmxWmKJV6B2a0vzC5/lxVsm8bnzxf4jTaVxPvsZUa3GR2FTclV
nAMsyhwLcpA0mEnLsLdBVN/MjIqf0gZSlBfz1mks2Et54hOkiOd9O9i0azSRtxp8IKF5N+bHgFeM
RAyEkD5xzG0lm2Qb2z2tgU1CgbDhcyRGTKd5r/YZzuf1qqZZDQxe9iR5C1zBkC+rfErEDjucTYQf
R69MKU2TdfUkB9GdIjqp9uMy/8JwFhyhIiyrhhAh0/zsb48BY+eb72nWF2/GBXE3eE0NyhJ7n2ty
H0QsndlMvs1zXuZ4Gc6VvdScWUuaTBYICpkwh/0U19eJ+dxrbzII0UhxbwTwgddzqk3HKlqnopmO
VZY9ywJUeT+QIIIaB2thYiRuu94Z9/PbHBm4tDP0civATp+bkfXc4KPG/McPR0duup6rhFN/C2nJ
McHECvfP6Hwx39DhQqRWxPrsenZ85lSsEdooHDHYczYIcHFo+YNcA7RHbo/zT4Z5zcGyon5rYrmt
2Tix7zmXCL2CnPOj00c5YOB9eR3Nz8hYxhd6Zugsr9QNwobcdZYXMHyqaBNriECVzvjL4c29Nkwp
f/HhAxXmVj/EOB5KFQxny4vnXTMLWiAf7pCWzu3Cy2meZqXBXdcmAKSQPoI6s+mpLRj/afrffaPk
cOTzHFFQPYTxkt4N5WtOwENyKqXdHQ0MIhiwD1VuvA6db+4n+NCUA8E06OMmuXTwy8y86e+13VBH
RS4/mUiVNVZ6tSTbRD+47XNfCYKXjAHNasB6gZuB2D5F22lX9Kisi/m2H/+kmoOa42XVCSgvGQvz
aC9/MwyJKq6Wl2CIEH05uWS5M6w4DZVAegLK95YuBfKdlqdRtga2dVWcyGVuvQBCom1Py1Y0VrKx
zRotN1GM/DPzZFd2BxRbbQtFDsfk3bstqBVfx3bW4F7x9CmNFaUr3TcJvXC2PbOuEFG+Pc/Z+OUJ
3vJJGoRG5QWnuDaiqyvN6JoWrCORh6tnkN4BfxQOktHm1lbG3nq2qvRoDDN2kKl5h6C0uFV3bLQY
DmM3X6p2cqhgUOJtIYW7GcfY5Ijb6eeYUGlgyBOkhOwyVFwHBgerEMW8TM0F1F27ib2TVQHW9avT
pB0U40im22X5HdluA3PL4hpYI/JpcrvhANB17fUEl+Xoxtu4dV7rJpZvXWseeV16UuPBb+u16QlX
pUC5DK2o24tTStJzpMBJnmr9KmMOnoFZN7R3ESIXErm0AF+2nTwAzuRxieglVK2WfQwpYWTLV+Ai
Nr4fJ09Rm4W2TL/o+GKOV1hiF/Q5PUfAF5682r3HVWfd5g6RPHrI+4XqE1R3HxSe44vtkBr9DYNJ
vB9L3MqJppbJKiZF8a4YX0qUForip/GYGTkiYTXCmAfeNHOB6KssOjtZ4l2spVy2UwETfXaEuLIf
ryEgmXfP7iyIlQz+kH2bbcEg5eB5V4S/9MTHb1sCtTn2IDjwXvvHAUDvsayTzyJx94mmOaBwaKEy
ybYzLMHEpoWn9i6lXxoQzHmBs0VgxFzC2e/ERwWVvVkY440OdBOTG9su8/Bus440T1PyUbu+fWl5
m+E4I28JQG0uPP1HO96LpdIt/ZLtZVhkc26H/BNTonEwRv0+Eyo4tIrGwqbv/aPB2AmxM7hFvVoo
gQYeQgHxXxiu8q+B/X2m/lQa3i3iLfdCLORnPNOFvQTJj7rI5VEW3U/D8POjoC79cYP1aS3KjAOe
g7+IAz+HWHH0xrq6EspPr3GOhjuN3hP/OI929ZGT0/hsA1N49riFeLn9zC1zJTvPXS/kK3c2Suoz
BZoqXBxr5nRAg9Ig9MHuFUJxV12iWAc7v5X+iUG02tePjiXDm/As4bwDt1uUGL64u2U2FF1Dmqdm
yTKqD8tkmyVFzgjPVI+V+mtqJ3PPDn0OPJWfTBJhl6HTfzGwfAzacJ5osXKedF37K8k0JNEwz5yO
tSZlIUnjqj7XRvwquSZeEvKqvKisQCWgJbcad5XtdbvBS/qdIdxoM+IFOhV8m3Bc6j8EDsr7LHCy
NJZYubATdwQg2rfGm8yNgM3LEW9Hw4R4V26e4QpgcOJK7BqtVgVsahBRsjLvlsE9iIXZ38uBywLD
dzKxZL8/i8ljRhNnR9HYN3rlp1NXDzvitN5JyuCeEEQ9uthnOgmC1uthcdQGn78c18YpqRKkKWzf
9UPiSQG7HmNRt3s1dB0XcVHvM7VsgOL/6TpZf/G3r1KgO79bZPRUp+rK9IBPNwejHdWs5WH2nTVV
3c7FbeXrAhnuySk93EaZfYxIdexgPCy7BDLlRtMhiwJY/po4jLI3QfMTGKvs0Y/veZpAkG6sYx5j
n5DjKUo5NBO2DJsAnJdK4+tMsGdljlhhSq5DQA9x97dEksioLJtufsDamLFnSYevzXTDZN7YCltW
Y/BCKnghqavCXDJxhj9Arm9eENn1T992gfYpATRaeDhq+uFOCfNVuDghdaI/co8vHPU1iZJCiRyU
UZskG8PJo4va0rPXqnRn6Ron0QQauyus0+zlEpVt6aHCOHC/9fDmG1SGrpwAd40/4thDGjJC5LR8
o1v9D0i9dkds4iaAlt0eZn/2Su7KxNwTcir5V28OybnByHq10QYYsO9Gy04xVVE10I22s0351tvG
4NxTe/QG6xjDOAasg/fYnvLJCK1C7vK2foljk0KscfydRALUu7i4MNE27pgypSL/jMcX/0CDoc4Z
DOKVkwJRV7+XZN/XcDUAudTj1S0TdRBtSoy4frXtmN6K6M84Ae/RsTotPKGgEqhKh0bmAZNzR0jH
YI9N2bI5+nG8N5rpt5GNGEK7O6tuza4C8Sw/E50yOOcQLmW8lIeWhTNnyOYvP4JVb7XNMwPcPx0G
YF6lCtCM51/jpPRpdhN/yYB125y0e5fnRNo1B+mabSRYcj+cRNtT1Q4q3IyD7M6Uv9tU8+RhIZbt
SU/VemgbBOpqKI81PercpSEHomSmn5arzpSf+quKNzS258ZfTbTOflLfrkDjp8bRJ6O/bWmaPsJn
LdZOESQ74DL5pqKTcWPjoCOqwdGatjhmVXHBXoY3S0SFfTN74O6cRX0acrw8dJWuLzjjuLNX6R//
Mciy++zu8mn+pXlLqY7+RkYBq66xFBpKdqRlVb4O+DudzsC4XDo0xMBWtWziqpXroknqlhu3PR8h
26wTP1uOo+2SAcvYwvv6dextzCoN5NHKTZ888WabQ/kyRNmWeEW21j2HlIrT915OO+aa/OiStgaP
OETqU4Y0wNTbsvYioL8k3uNYlajj4MzE6MZ/Wh/IkhqDP7T97e2KEzMFtrx5E40XSf9VsZowKfah
b0a/mFktG7sbPtF1sUaNTXCkt9hfwexInjA5zus0kWSuSFmHkV+xOvpwnDpujZcRTEeKsqoYx949
+oxHeJM0Ac4eP1Pf8S9homhP5OISc6BVUBJcN4MhhTEvRnrem3tjBuDYCFgBHKsL7KcGzJ5Rj8zT
VLuN9NJvVAzCk5nuvqSEdF+ky0shnPjEk6Z2wAb53o5bnL8f0pgVu5n0oRONOEh88ttkyDZ88n+O
zWLdAzMNKy2MU1KOx3jJTr5Aq4tlwIVnrIbNkGZ4YWnzo4QIZ4UBBc8EZtnK4NMtUTiwQnfnmDs0
nTtQwTPDx18+UzOrvP6D+MlrOi/PCSyHnSYUg+86CEJv6jZ2C1SGk7K8kn0iihx5I72DfNk1BX0i
Rs/Wx6h+pyNz2/ZLfsMO+MFcBL+v1d60Mqzn0TEPjgY+5VonjgbAzUz3d8frHTb2oA/xXB0D+gJW
y8PlTirP5L5sndNFzgeYH/FRe2N5aoNm3PuAyC7L1KPZul10HTrb22L7VU+lhtCjO1EcJsf7tOZ4
vIH01MdKlS9SD6ySAuSSW6nxBZF83rrqYvfC2c1sBLe6F0AHM/M6xv1XsHR4w+HJhaYNy03A6w5c
5sb0f1PFQ7HztvXs6q5YtYymDK4KlASfkvonSfjgDkU3XzdF1ewyOQsKMIqo2VjA+KJmOadp4XO5
gzXfzQarS2oEdA7nyy1zmG8wCBl3VIj1VfO7WSDs1Lm6YGoSL25pqA04tORQZ8u0IncpAbKSg0BH
6Ek9qYrKUZ5VR0V/R6//sg2F5tszWjd7geO5djnGW0Rma5c2raQgvuuWVXGfIvE7pQP+roK+QbXN
Pku7K0C3zf46077zlPGpleXsb/rZulkgmAqfMXRJu+pU4vYZkzdzNrmyVdzPLHBOonJWbtGCBlgQ
bOcuoXF5WEJepEaQjl9cD/QAYJXJ8gSZE+DtI+VPISFT8HIytGT5k944K3RToDeAtYm5EYvbGooI
ZF+kQFvyr3qAIghWbqdIni7R3CM0EVPOcDKeWsVSDZnWPdUPL0Jm2Z85HaYXpJ/1QEjn1cydbZBP
ZFQgSK7SVEGz6KEIlarOuQeQDE2BVV3rTDvcNVtNZ+sIZJMVBesI5PeWN79amBQVZqHB18e4Kcqg
vJdDDguhnz4qHxtQFERmaKqkex2E64SQ+wxytdY98sf+AAqlOxbS/60lRjhkzFXjDvXRUu8q8rw7
RRpcnLyT7TntlTPH9Donx9Zw/d3CX8lwTT/7PkH6oXnAU3ymTbig0gN+Cd7RJbqRD77sOXcxVsfZ
8jE4bvlalNHJitx9UeOEDLB1hRiF0fAi3EeEAagYGkdnpcy0wZtq0tNtgMImSY/e05oBhlfolRho
MRV1xmHM0iqs3M44KQlZrGBAASHGpMcNmhlvyGs7Uhdc6xRr83+ydybLcSPZtv2VazVHGRxwdIM7
uNESEYxgI5KSOIGJooQecPTN178F5rMqiaKRr/JN76BolWaZBAE4vDln77X1+T5GDQy7lk5ok7uL
SGm4c4lKI7ke/UuuPs3C1NaJV7q7qMZwWDnzPrCrzQQVaIv7sLsdpbyIRV1fgf5rtp0FeSTPiAFu
9NTPdONugrR9xKJ/kQ4pi05mGJfsMMWxbZ7ViA2zEdeqomnbZcL67LHaA4Fsa8o/MXvskQ0p/m9r
iyhiV6D1QbPOrbdiuI714nOU6Pae+qvGph0Oa0d7ElejRW40pcrtEGrOIZI7bLz10dVFfMSCy4mk
qa/iQCPqyRjPI2PcHFTCBNdC/wSQcDV7zTlhP4D1AKhBS+ZU2qbesQ4onYsBxWdUWvXB0qvHkILu
vgmGdCMWZBAuj7XCY07dfDi3enwbVr32xRHBFl93rDgNR3Z7k6LVa0d3FZRue5A50WTUQc9V1ZAl
m1TtNp06ax/Wek3gt0lEckOIVULKNHgw1e41LPerCp/JkbRinDNkqgxa6e4Z0V+QwdX0XfXhOiLq
nA2judeZJU5FSo87zdFx2/nIVkqV3+zaD/sh38OtmDdU6YnE0rXhTOUQFGz3Bed7c8duuN8FmkVj
O33K5lxeunQ5F5Ahdpei6veAQ4p9a13D51IP83joHTPZheXcnpcSLno1pkLDiS6cvpt3WJPxxWfk
9gW4fdmjlxtporZVqDJvva75nqNYzGuzvTVHYiDI4oLb5A73Dfnn56IXxKgnxj5oOkJqPTWu3UhU
FBPQQ+2Nqns0LLATTLzsztw03hsA9ibL8A5DKNOLUhSw72MTExZw8Nwsq6u8e0ToeuiwgB5p74jL
sXsYOAyf2JnT/mW12ZdOou3gv1AnaCKQPkLuAsrmMfufrZSht4WYtVKJ3T/kk0mavG0+mISuDXHZ
IKePADFMHtXI2rI3U9LFOyCCxlpWWFzsQk82Tk0vOyv77DCTlChzwzr2Djr2DOBji/+OXoO30dsQ
14W4SdzwG3Ztf05bBRAz3xmFIDfQvOstzoFm2XOC0e0b6kSU7GrOUcueLqjVJxDhq3yi1zIs+dn1
pQgJmR96FyGce0u7+y5P9OtmOlS5oC8VqokDBW0/mkycnOsVe3JnF7ukLEoHnYSB00aC0Wjr4Sc1
IWSHOvkqCr/vyllsJhPtM/Dp3XrwjC8Rkuyjng0OD4K+QmhQ2CVqE9UAavRhXN/NBgcvAwTuIYzt
n1Y3AlEnazl301NFUMshDK/IaDy0tuYu2ZaAOpdg95weYpQkl0bZXHY2jN+A/mKFyQ2C+LO9ZIt1
jlesifdUuCUoNKv4seHlc1hHv6yT0g0p6fNs877R/EZ1PyCcT8gcia+UGX9vTPMKWZZE64a0S9Mo
cRaKA1PEdE4QOZ644SfZRiDYG+CzXfjD0AYPc2XxJMHtzya1zMpm82WjwGdsSUxgZNKhJlDx3dQP
m4V/vwYiF+/7eXyUjXUiosDDkWg01HcvoOwAvMkwtSTWdN+FRAyodqnPlSsHa8AxpZfh6hGGnWFY
NzaTtwxOmcwBEefoSuCQJVuhKqbYzBdVXiFBTghxgAfVpf2lA59IH7piH7FKpQEkyrZjy0gnawrt
68qzLvIZS6EyF2+fu7L4QA+F2a1GizppoD/rcWis09EiUw3nnFBAwdlRNANlnMgjdNC15QlW87Oj
F8M6lDAnbUL/0FKaJ1ldqb5mw1hzMMznkCJ+7li7qe17YgO3tdWi1ED0kNF+Xlt9HO17KKJGk2iw
xsJ0D2KeDpSs2t3EPgDiUDHsGp39/8oqJhOCRzCSDFVyYk6hzkWLza2mcNdZnqBHWXds7ipsqAS8
AbHIbgyNQgMlLRSV3pDuBl2/sqOkO+WWLTAp9cWGDUoKY0fvj6q3wcwOHZCd+Uys38lStvNUyp8c
lSEPxkZ/buf8DgWI+JItYoBEtTvSjopdIlxwva7ZU9ErLnJAGn1eOFeZjdu912tzi0lzoiyPead9
cqep3GngwLd91Rx1Q0Ljz9qvc++wHarPIzPo5YTVZCsFRLImpSZntkNJETy5EsHc7ypTTy/bGPp/
ZybanuIscagiJTeAquHi9B1AWT44TY6kfLruy1L6tSJbUgXC2wxhKYGNaAEfVf49q5R1poJ+4ZQN
y1c5mLuYCKF15Xk35DbUBzNaUi0KwiBAhSXn0ok2sGkJP+BQs6Hz5xyr5cdYOcSdR77WJ9UBI2O3
HQOgJmrKqssFrgcIoGGEIcuoaYi6Q2gcRSrk5bAEu3rEhexS5bWnrDXPkWZ2e9cAj5TVU3KMJ/DZ
IOVAFJtO+4OUWSfN1LOMBJ9uPA6YSYtxbziu6Zt1w4SP/gb5zGdHuPkRgFp+bFOz8ZvUvK4mzzkO
Qf8VgnN56WqkJJ0HRMEXGcW005jN5bY4RY0e+oAHQgQmzinyqnlXDs1Phj1YbJwjTTVuKP6UpzA3
byyIRNMAD5kd6DqwR/wkWTkDGXEYwsjMmZOmRyW/GXr7Q8OtxtI5lNddNFFf1sUDfj/omY0+HytD
1PAHlboZyVQAb8CGaZbhvDOxt62pSu+VYeVf8qi5jbvsK0ZJt1qxsF0FdD8+BXa+GXT3xzgk2Wfg
fnsMmOqxNBxQ+pERnsy8JpVD66CjeovcJErui9RLLtMpTy/Z2N8TNQDGfU6CszkRN6toRV7GWmFf
hDCcNgRTgFrMdZJjCPsCrcUGFFC2FUM+RXwXr+MkZj1GO32JlKokNiT7wZaJoI6Y6qfFkIW5n8bb
Iidh4OXHVM/eCTAj32G1QUukjqAXxwNN11ULWyvRm1tK2/Yn5RAEOwSAjATU7Fbqt3Z7LSuTsaw7
4Ne9O7OhC4tuNj9jLmATJTsKD5V2JNj+qqE67JvgwS4SjXDTGqezRYvtBMcaI9ZEn7wA9o2XUMKl
gtm4FUu3fsK9QbxC/pl+JIEDoVIbGlEoSKrp2jIq13dS50ELy+Gyg5p5GAL8Q/m8ddq2uQrr/sFF
5bVtCNHDLal72x7sPR28PqdDv2o7euhZkjaIC8YnpRMVkbuaOoaqYvYpgDkvJmRvbG9UXWePmUNO
mDOF24oswJ2m0ulUJOnz2E5+blVyC3RPP+ulbq1TeiGbfEKlbmSDwKVcdNelA5MCMfCmiki10ReL
oEFdsEPOc2qscmPXo6R9jISyoUJO9aYMNloZvwQiFmuU9YjSRse8sDuFbzIfyWTTwqNXlBh2GwFF
TjDCYTit3emSM3F0XyX2M6IcOFejfEgA2m4pZwuUlVF/U0wDXrKkP4JlTk2SxiCHljf9gBHJ8dyZ
5mBS3mhzPFFybWzs+j5d0vYhh8d6Ldr2M1owtnbSqfeYScD1TWT4uejxeUdkwRISuC3mPDunED+7
MaDcbgaJD8Ihugrohp5na8COPfyY4rZ6cmR3TJJJ+rIf2v3kqbNH15IFpe4uhKQmUQ/W2Zma0+Da
JMv0EfxzFrFtDmBxPVHahoYKBzEV9jEMYBWx2lzYtBdw3fKDEJ5FIZjZBPA6dPUd/DF0qzYzrYCN
QmFCWq69HZoYYb1JUU/YX7DdR+fONX+UU8V66EEADUCndZk8GLLDszzqh6ZFxFa7nstMUNb0RkeH
kKaGEzBowU3Ux8jvC+erURkenyI7TUehi9TlfGc3Oq7moP1ho25d5WWYXwgXawIuTihADu8/ACkI
8WC+tk1sVmnWLYzMhQXv53P34AbAaL2I6OcpAlQ3SPaLQ2t/mSb9TMEa4JXZPJLVSFknINTcCr0n
YjYoJAAsnJDfDcNtEuuswnwOG3OicYxId7eUkLyFxibWkVIPZQEzqg80H909ug7M5lFWnYvESNZa
Tqt7cK0nnZrlJi/bh4CAD3KmsU0SfjPK6sHW2mtcbz1NJs3nvxHHgjIPIIX7aNKvvRqAojN33NpS
55/0GWsOXGUvTW4t1GvCaO+wtiS4tuFau+iLEQJg4yLEHDbCpJYgwgeka2LdleCgODIeAcVfOVQi
9+DxEFZuLKMNPlG4azE+OYdZec9tQXoRNOQ+m/Awym/ULT5NwIpRGRgmWmBo/4ZGvEVh8ezb0bh+
+QOJaID/5jreSslrdgJPVRE/ALS7NJrxHPSYyIX3tY+YOMVAiGeVBZ9ziaSAVi39p2DfG7RTljfp
FbRaUDYtrjl1kMIrrrTsWrFqTK7DQquwGXoccHeECTinRs2UUtPA3tlmi/uiSz8lNiNKdznu6pV3
Q5XvMDudjbispg40V/sqxSg8Thr9kOVFlkssNRitnQbmGcKTdRaLzmQqh3gv+zI7Ux3Z4HuyqLkG
ZKpaaMU9DY1cSKRS0+FijRtYTvVjLWPnAnnfJk5bQi2r/vsE+zascCNm9qGIiUughMg9xpyqG3wW
5IURUginjPMVO5uIB0CCzVOk0IhGcqR2TE9mo+pxXcsBW1vOiKN1S3Yw51IUVTHUyjq9HEX1ib92
uOjn9CIZvRnAp/kUNHXp17XuIy5Vx5a8mTUlagxsQdCeKYVb9Gu9Efe00C6Rgsu1iJdU3o5k46yL
PAr5Hfyw+jNcvMEXoXWVqGmPPulWS9hJddk0r9LAmdhnjNMJ9PO4hXVt4RRP8iVQBIcZSy42WgcN
urCyy1Q6UJMqnkydMFLUYKMRCcrqGJZIdAyaZqw380ZjyKwHbKdsmvjSu4xJwVmA+ETUryvbAWqZ
m4d8keHFOS0TJquiAgWRuGnC6wL+Z+bAvuO2uyE+14PHkFNU7CE6t+x0fGJ751WHjLDA2rXNQoTB
VRkkVy8/YI6kV203fo3zNtjoVv/cKYXaecixw2dtRV6PGEieNVGLVC5VTJxuxHK6e1fcEt+TXhY0
Fy8hUd55huX6pbD7A+C9T5mePJRtgzawsjUUejyDkb5igZnsRupkzrXNHnv6vOlgQY10lm8ozD8s
ZMZT2Kg9PJ/5Ksc5hlh4p99EM1XkfDHW6ovFdl7MtuFiu81eHLjGYsaNygpb7ovOc6r3CY5dRy3W
3YCjLtlfdN9y5zpYDL78NTOHLky/7mL/RVQUr6fFEmwt5mC2IUjidAzDWi7u28VCjP66QcxGkcks
vOuI7NtLkpGsdbaYj0F2bhwTO3KAL9lbDMrmYlVOF9MyNCOwtKkyj3As2guzyx/pbF+7eJ3bxfRs
LPZn98UIncXk5BRi4Fxv/wQGJg+JU0H3xEA911ip1WKqRoE172g0tRfUsJRPAw0l02LDThdDdrBY
szVnMWn3GDVZTQ7kRKD3jdqdYWmcKxzvhjl3IgJ2JkJrMX4nLHMCJzi6lOicLeZwRAYOi2q6Hxbj
OBpJ0ugXM3m/2MqTxWDe4zQPFst5uJjPh8WGHi6GdNgH3oW3mNTnxa6O0dBvFwO7+eJlTxZbOx/i
pewxuheL5V0t5vespvDgLoZ4Z7HGU0FvwB4jyRdzCTg8zssLDNNEjSqqneRrt4d+cdnDAnPWoIiK
LcvjuBsXS35NRSVfTPqgYccLirmINDDwj4uVnx0YEq7F3o/iOr4NFsv/IpQ3Iq1dNz1SiGr58fL/
3Mb1fFXuKGZAD+CYjr58QQoYaF4RreY/ODvDG4jN6dAtCAI6hjhboBKUuBcJNrbtlUsr6mAu8AJY
R+MCMxgHNiVqSm0SYPLuEsvnQ4p+YZUIguDNCjr2vKARxAJJMJ2HfIEmpAs+IVtACnJBKtBYQtS2
YBbgZt1MC3gBqwnoIVgMWOq/Wwki1nLBNIzwGvQF3OAtCAd7gTnA//jWcZ4A5JheZgvwoV3QD9EC
gcihQRD09zjiATi5yCydbN4WAu6aN3TQ9Ccz3EZD1JwSzHps08qLMq4g8tUCE0mgiM/BHnqarwcr
l3ciQcg/xoXajoN+nUD3xneI7chzeWlOuG7T/uTaRb7tahyVlkuhJqbEemy6+AufPklc4bFdfpSN
qR1e/hGXyYl9TniwejSZQYXWPE1a5KsBkU7Nogx0QW43VPEd4/C/brn/p3zYhb9mY0h7xzD3Pxz/
v30nn+DNmNh//YK/vHOe80+JQsrTmfOww1mm+Mf/jYr1cMGBjCP0VQgO+s6/qW6G909MRxjZLCls
w0L4/S+qm2H/E2gchCeHny7tl//MOrfErv6V1+o///c/XOnajjAx7+kg4lzPsfnjfjWuaR7eoiw2
pe82ABQ2fVYTO+XhjN16eRBCCDUofAfgFYRlxdGGeiT0rh4w6S/P742A2AUd9+efAbTWE+hgpLek
x/7in5MzQrAwMaTfxfkl7eIny02q9fvX+D2B9q9blcIwpL249Az31a0GHlKMSo8sX7Fti1be8/u/
/q1b+PXXv7YADpNWBy2/PssjygApxWcX5O37F8FN+cdzYjTZLqUi3eRB/f6caG2HTECJ5Uvl6QTP
dCgHanvnJJwcazvoP3gtS1Dw69ciLVM6rmQbY79+LYOd9w2h9ZZPTIx3GnVb3RsZRkDyEtTd+3f2
1tuxMQaYnCbBLhuvMosbvSPt3k0tv0dRuNbsEiVPle9008WVIAwCEgEpvH/J5WH9fneeLhYuokk0
haSU+vvD7PSoYXvasT8okesW2kMbKYeIY+RjjhneNUqzvxaOiMHWBMUHg/HP0eLBUVw+Yz48z3XA
Nv464IuZALTWriVIfK9flf3IUSDVt+/fIJPWHzdoCGKrPNt2cOe+Gi3SAFEXV5X0sU3t2hDip7F6
/wpv3YZpCdPkGtL7Y4AkOlUCqlZsOEp0VmPfEdwWhh8M+rcv4nIusKQBzPrVswLEmMPn0kyfQA2i
fMd956qbv3Mf/77E8if8Mv9MNeFQZR0yDdYgAZqnsYYt8v4l3noZpmtwGgDtaemvX4YzNsINlwFO
KkC3j70QlVsf0l/Sn7D47xgiOiAXGhTvX/bP78rTCRaXy6VdVL2vxkADYz0O44zvaiTdq1Bl+ykY
6DE0KRlPhaWq+7zuouP7F/1z3gCea5iMi+WaGJd+f5wyb1IYDlT0s2k6g3o5IIJA7ap/8NbeujeL
Yc2M4fEpy1dzhvJKSZpeZfl2fk3zf2eM8m98pra1LJFME1K+fnppoMu2nRl6uMXscUVfPNoUoVl8
f/95vTU2XOEilWVSX+oLvz8vbHYcy91C+oH1WaAvnT4afG99Qr9eYFlXfhnfKbqxfCZJ0i/tHGFK
OapVLKf6g6f11mt3nWX7xLMyDfvVbegYV9PK5CqVNYXXURHPuBec8ZYgLN1//4mJPzcuniHY/lgG
U7fJUPv9jjQLHVgdMbe1VqkORuYEXwNQXNDiZJdt+j5HsyeN4lMsXVKHinGsMcNJeXr/z3jjuRrc
J6sIthgde+jvfwU7vqqyKbz7FD5TJHTBDQ0y94NP+K2LkOHoMTKI8XCMV+sU5tIKCmRPFcHp5eM0
I2OdkUP9teGHWhH+IEA8m8Ky+K+iy1nAirb573+8dRXajxabTtOGpfDqViwbn4ZeIylIBnnZWuaD
w8nngwHyxgfLbvbf11j+hl+GYTgUE1IqrtGDVaQVpaaLcNTog7TVNzvSffRz8oOH98aY5Kty2ZnZ
kqH5+tNC7m2WCP0NX3TmodfMi7jevD8G3vh4f7vCq29ryrAtkeVj+NKjTxBPtnm2q1Zum7Igl6HP
MrQ4ndySlpht37/yW69sOTgYOjtCGBCv5vba0r0WkK/hp5OFNykldQ2fWvo3nqBnCoffJm3JIvz7
S0sz/GauIyx6HUm+K+ehPZmO5vm1NakPvuq3bghSNVgQ20QU9HqLPiCx1RR4e1+NvaRZGH6HaR5+
8L7euIgJ3YFNprnsWLxXA72KZiCDdPt9fAeCNELRQvh1gw+G+hvjDvW/5VgvTG8pXi2B4FKbBl+p
7VuiBGlEAXeNlhE2QQqU4P1h8OalXJtKAmBZ7urV/IBjkcSPrHR8L7TOoXdVoaxR/QdrrSnefG6/
XMb4fRx0mJR7M8LClZgTrgHDJAg5zlMVb9qgoNvbBt5lNNKaQ6WWJNdNaVXkw2WhBjbBbNm9S3Nu
v9Q5cEQyZnC614mi1G0WcFYjswMYlGLoitcQ1fR5beMpA0MFIfxgo7h9GtBY1AixbGddI4PCzl2T
UbXOFFz+naMS9C8zJThChCcsTspJu09jQsVya4STuPcCr0KMb5YDEglUvOcuqKprldQOyegWRjpr
UNoABWRon1KvMg5dHkFWGsLke5DnCTrhgCAR7OCknuwgrhf3cBDgRME3D75Grht8VSNyZlJminjP
9wrEKG3N4nrMNfNrYgTRt5ou+67rPDWvrTLDL9k4aMG3Y4NcfRMZdU6onCBRDVmRSJCFLGfucTl9
G3LuiCRugp07Ngj7anSh51FBeiVUTSfWq6ACKDS3uE3jxCXob9nTtcvuLvVszvJEcfiJ0078OyEt
464LUC9b/W5yqvZrb4j4Tosa44EIuuBBoKpMOI2Q0OaUEX1vnViWOpcm0VV8IdJxWrh8SiFmjBxk
8IIWPWZWAgsiD+Bhxg1gA8JZG5u6BIXa2ohE0llHlBDpqJcjr7tVmSZPKvXCo2US4hqNhnttje5E
CbPqHUmblNgEfK5Vw9hwcx1UiI5aocJjg7xcavK2iAKZ7Ts2Zl8woZO3jA0YjGdRB9V3+Jcz7zUL
NnQDCpp4jLFuVZCi97kWI94P18pJcVJ2/LVGV7+w+RLM0SZ+Z5CxEqQu0jUNBZ0gchKM9GzQskp0
Ktsr2Io5CKE6tblRfBp7xKphQjefBAdyyzJaLXHeiU+LTL7M6KzI2h+k0vWtCjKYukyiGtRah6GE
fsDUs59Z2Naxj6jX0gGPJINKt9UMGXlHnnDk3mkkC31CIV7SaKYjosVGfoUqfroalU1JFW/HNzoF
va9MhsdT7kS9uApBaNBxZGe+lh06WhHgyldxaf4UHsjFbijmddORp1dqXU82NKwSPKKIILpmWheB
7PZNzGerWUAcbUKidpWFSXgVWuSiIHAhaIYInOnW5mNMV8MIqXtl2BDqKs4zP5hV8Z5ArbtNxdht
E5pU2yaOOr9PZuGzjFDOzk2l+Wnn1BvMsO5Ry5HBJVkMM7UmLI2OkLmeVedRWS3Fqujz6rIOKUnN
gZd+bwO7R+FT5J/j1ioWTUGym1uvuUV2GF4RKjNsCWjh5C714hsCe+xoYqyA4Fjll6jOrkoTvQ/K
Bm04WHlkXpRu5l2WVWhvqdwVqNgIIg2JL9lhy3iqm6J5pMebVuuItJxHAmBwcvVN/6xb9bShjp9D
uCbArOxljE8maajaJzlCHM1hoJq6eVXFGlLqjGREJyHKD7+5jrR7StzH2DHrn7Tlk2eMlMHPup+b
YdPWizIxcVX2BQ6GdyRzJie/xlZPBAxXu7iNwiv0NcXnoZb9UUcXt+qttP8ZRDptu2DsdwSAFwTa
JCQGD7WxxYoS7IvJqpgGhOYdQmxwQNGRKqGTifnOARlAGkYmJGWBgiarNKZmM9XuuSCNiNwRZ9ui
d95URrz1Isv6Tvrd6OudWx1GOzB3kRi8bSskXXW86Id+dsZNWZPUZhDn9dx3ybTTrQTXYWqnBSBf
imJZr7sX0imtrwB19Psq08WNIpdIXwVBNVxTpIsxHM2zbzhWeHbsFFI6XeSdW1naj2LOwu/vr54f
LWuvtgNu0zAlJKyeNcsmrFGUXjZK6/cvIsw3tr6m/svqufwZv2x9NXpBxTBxGTIEjGFdtKF3cM0y
PAdEtVurwKSGvB7zftG2daTeeJH511qI/xyeVYZr0WwR1BIcgNayGOhI4bhGNGzN4GxWTp5mN1gQ
PGNv8swcaEXT5LPRIcJulnAopdY+D5mjn9oeeWYbsSqHgMpJfYyL8NHIQImTXY5dM9ZUfmNrxvTg
hum8b9RYngdSPvYS+g75rVldHslOC649KhZHEwbmJ5TYPWianDaOPcTBVqVFAgYiwfFvmdpTpvrO
3OKyk9vACGN/0Ibmu9Jp4QOprbduWhGxOM9aVe16qxKYJJqwIBEj6ktasraFemrDXpo4DeZCkk6N
fIb/GSi7eMaiMOCWFS02Isy7daRNj2YWopIYoQojcOSQiKBiBLayRbjZ+KnQ6McvDRTbgYzVWukF
uZy2gQgWwzcffuWyDsw2yo660DduNabfy8lRPq4MjXuAzobsXjRPhPMZOwBB2ZYAgGDrIBldout6
/A3LI1FJJI66VnQ3eaGXRwkc68mxkxgyxJyehl5Oe0/mzt2AzgDLu0C5bwhQ2UVX0SSyKvjcqLyg
8dnPGn6Oi3mKlK9R3tlOaNGPcmahGnsgXYNWnwNtHPa89GAtLDqpdGd/5suK5/BKoP6M5ql+WQxF
r3kbmrrzdb6slZTTDLgnXYeoDN0IAc+DUVu36mWlZXuAZs2bDfFTvazFWRU2S+t3WaP1IQ2hzBLj
0axLSwQnbAKOP+QmWRvvfzhvfZ18TB4nKCqYfxzfsIlkc9jmNl5FeYHuaEd3+INv863ts3hhFHLw
EH+couYpmASCEdsvKpRTjZN+9jCAYvsDS/w3bsaydNcjmQfB2KuT1FTItGOhtP2obustpVNec+P+
5+d4R5qcAjjwUh55XRhxlVU2grcPDcBTJzeeQ3BSsRn8jcfm/NXW8iSMx9eHz8COR3Y6rOtV6ZDp
QzdVV2wPTOb3/7ya6BAOIUxOUxxwXrcG2OSmIzpP4VP7NXwlFkOZDQYVPdUHo+2No7zjCjp1jDj6
UK+vFEoCfbS81H3GS4Or1S0PpLN+6tBjgGYE0IXNZTXreJDeHxhvX5fiNic4vuHXR1I+Qysdq073
JTxuAtET7zyMgzFd5Fkm7qOG1N11Ew0gugj0+/z+td9YmFyT4j3tRAk/8/WgDCIhgizKZ98um1zd
DHNLAcsxe/S55VAjpW8wZqGs8D78HN748FxqMpbEoC2oFL86tzaxAifdYdsskwYhW2n1aA9yM4IN
2SYf3OWb1/KAl7oc0ajVvfr0SnsoG5UOkw+IsDnM9NDWFH0lErv26v3n+caMRa1e2A5FA4MP/VVR
xgnYg01Vwi4pik99g+5CBJv/r0tYS230l72E6/UjOJ549Hv0yWT+VOXwwU28NSh+uQnr1athdglk
06Yj/tgQy5u+FvDsir78YNy/9VaWxhTtI5ipnvHqWRnKAi6f2qM/1U59wgBkf55AQl8Rmhnev//M
3rwU9R7orC7/k6/uaJhnR9VBOvnV4IUaO49ZQ1Ym2v1c5smn96+1/NmvGosvQFr62IItwMte8Jf3
w4k2ci20QL6GxjBcp/mYby17pkThtTBezKlAqJYbwtzL2W7hP0Tj9EEl7Y9GMQ0R3ebqhFoxTb+u
5hpsozOo851voKka15alAZXutRSgrJ1+tdOyjD8YlG9e0SUagi4G3abX/S3slh1mZSyrDaQ0aO0S
AFPaN9N5knED1a3Sv7//lP/40JZkO6pe9IxZf/jdv38FnYVjKyr7zsfEsnXJLLfy6YPy/h+D5iU8
D4CxY0iXO3s1Pk0qViGb1863UQFC8SpPxJP6ZRs+vH8rbzw7QbFDCrQnJAC+ngkJQe8z4dQd1RBE
4W5zpc3Gui7jfWA6F+9f6o2nhmqE/QENLcQffzQTykqJjkgeP0N+x+pmqaOHTvJvXMQTwlh6z9Ch
l+f6ywdAqlJKKOvEqXQGiEf/fkEyxNL7TzcGS9tP0q8wlsI+/aDfL0NbM8knZfV+1HQqhrKkEWs+
kJf9mfIusv/3b8oyXs+K3JFr67pLud0zDP7h9+uVZY1JIdIj3zWaHvkZ1gJ708bldNUUuXk/lFT9
FcTHdANjAXO4E4ov5LYWd0WlTds6WvKK3NojQEVmPZUUJexsl7YWiHTDDsjgFQPJPKVL8WQ16IOD
NNiBbrc1UMXoK8IJIt/qcne4GsGZosBO5+Gh4bx+6yU6BhmEtkkZXqp4dk/zDNKjrZCFDBQdarJI
TBOeCfkjI6xbqpLriLg+2L+qR95ceE0ALr9DF8mw8IEfqk2ptGer7ePdWE8cz8x+vLBGcFMevkFk
fhQ/qTmH69AL2gdSHojukPpM4VQkUO5mUuaDnjNlIex0sxD3OBl684SeHk4OQX8CMPRe94oYoXk4
mw7qV6gTIvQy8L+oI3ZNgxooC0viWbVMI19akXenkTN7zKfGxJjRxIeWI96KBMXtbNbpLo4VtnSn
Ag3RdX1zQQq6dRnntbp2a2HfFxqBYL0Jfa4KSfAYShw7oT6RCaDbSFMHhcyavc89IpDcRDrN1emY
roeUnvwa3FP/aIb8wrorbTIggtC4JWPXvaM6bF/Q+OP5ScKykYETURJXY3ioaixyTTLZ16i57Wv8
yNq3wYAkGWVlcR4GrQMFFU43ZVTVP5k4u7MnszQ+GODyn6UdlJRiiz70iudskupLJm200W7KzpWj
Y2+d1ax6Y+NkouGU3AJ6mT/hwol7iKScqgnNwnKq63BLldUJcRg7D9WTTn0w2pixGjH2EkseH5zl
lI+Edf7GuTF2trSyzGBnjRKf+zTGYbZvXsoK9lJhkC/FBvVSd9AEruIm09Lb4aUmwQCjPgFIj1pF
mpEgiyt6qWFUMHDuh5fKhjKwMq9HsMEctIIpPOdLGcQmsz1Yp6Rw3BSqnr9IvvYfPObuIqKsz67b
LCWwa9IeUT8a+arEnXzdTXia/NGN3XGLGbJ4sK0kZdlJ5TkK7O42TDzvS9cQMmIvZLyuk/NpJqKS
7Da9Lj4xPZSrKneno6DygFgdUNFqBqB2sN0BRqqcsDbbKdJdTRjNepm59xmZiTZuQeT3bUaskMiH
yrciGJH88cpbh1013vT4IRdmCjlIadcYxEVZiQWdcBofa3wrGI4J20DNiqD8m6a67lhMue2tMvzJ
zcrIe2wHOTVfYMjovit2CWCNV3YbJ7exCLxvqqnGOyHH4hKHN0SYsTAIV0BAbV2Mg5fFG+Lr8HXr
JPiho3fMm5jslXxtWlNfb2oJrWlrx3EjLyT+rEfdrTX4kAz4lVYEmIVzvY1uNZlU8E440S3g3ufE
UEB5Ea67nwWBUvRZICl5d46tRxg+ioS+gMlvJv25rgH+gq7/Shp1/kmNen2v1yQI77DqAYtPyrrA
DZRyc3FeZT/piRVf9akfseXB+ZpWndfM4boxgXBuRzlET1NSGsG6bB3vEYaf9Z2MnGZGea2s4jgR
MKZ2WuE43TqlQ/nVMZuOqaDWnP5CRZ1DVYioZ4sG833RWNF1axfu0/9h7Dx6LEeyNPtXBrNnNbUA
enrxSD4tXKsNER6CWpmRRvHr57ysGkxVoxcFFLzSMzJcPGHi3u+eQ91+ePaVAyek9coZNZOoHTPu
s7K45Nw9ObOQZZ/COgUWsgUlrZucgV0V5kpC/uoxkkSzBwh3XivtzzDaTP1Uuasz7MxaUnP9xfjY
r834ie7W+k41uUgcjvyNYyOn/KnhHYUnMAPaXBKtA7vBWC0UdNfAb1J2KYBETZWKel7u/wQabzBZ
1HB81OxMPYH6yW5B6S8ZDQQ5s81kK/lhAME3JNzBE6DF5mqvQjLSJLohbkzOAbHQE5MOJCL5PK4Z
sRaoFYPih7C1aWfVtB2ighZYAZeMXYsFu7Ail5cn5HvNkv5GkN6v4spjDgAEUjmYlKbAPmOQh89k
53VuIeKuAdMXcw7noW8Wd0G93c17CmF1E4H9SF6aZGi+Sgai633OTALUILelGTLN/BtIKuNSM2dk
WZ++26200kz5MfaW/DOnuo+ECjZZj5a1SN8MMohEx6ueWcFk1BztLMdRI0i9pj17pijwcDIckCeX
dUxMpv9GTfUYQWmZNUEmbqXRYz6ZVMpEtj1J5mH1KdWp2QndujKndK+UzlZ1SN2pC3brGMBOMU3K
trce5+kYrXZDgZhyqH1SSyMOY6+3V90o580UeMw0QDuYAvpIHft9JoVkEL7X7pAHM9sZcy3fCBYO
v8DHaAsjNXMqaMZULk083oQ/6Dgp6DgNGhTCmH3EL2IuTLtP3mlNi+UtZXAWyt+qBUDJgq4YN9Yd
1k9ToqRu3/MOQmGmVotZCL8/FOs4vNhOVRgIEWZC4nplNWhcuqE64cOomP+1512FIWaT2tD/99TW
+WIUyHAmDDheMFbdV6Mu12mHsUhaJ7jiTbvN63Vawg58nIphqHNKnXt72Te614LxDdwuXrrMbGM2
mSkSyHbXTdcP6c8VLtVJ+j4xR8qqkImCxm2HsGY+dZ/MJSScKbN1FOh2Af3Bmju7OxrL2K1MVLYM
KAccIvSxqF/nPuh/O0x2HXQtaN4dp8zeDLs3flimh7oL0iDzOPawk+7ixnTBuu1KIfYPbqe2iTrU
DcWWaSx4ET7F42/F6/uYZqM8GUCnW975nvPT9lJYbm7QOS+eEutx5f5xmIepYApkZqKwguQR8W7t
b03Q5vdWSlU8UP1lTrxdQQP09HeevAAjsddx5AtTCYLMyTr3F4id/nv1HY9mjd7UYcUM0EsNyp4m
VsZgWeWy0rPMlmytunNMMLy/my51W+XnakcvZ0J36nvNrQ10r9xkqnC4VirzrraoqletudujC9O7
dv3U7fm5CTLWpCG+stEC7W53eYkk0WYGfAUSK4y6/U19iZZA59UWsz+uk10W4ZuvDBgH55TJrp99
KaedKqvgxkml/R7mdcRLxBghvb8Mx+s9N8ecfrrcG0zVV2FNDKg3ChhUUMH9b314J/AHgr8XD/7j
XxJL8r/+85+9O//t0//692Q9L23N//67z+f+jX623SLyNBv4wv/4xhEqnH/5BE9nPiyP42/6mr95
Ow5//UiEqu7/5b/7h//r978zfEBWxPynS8n9G/zjL15/1L//z/8GxfhD/LNA/u9/4e+DBr7/N5qK
ZH0J4lLh0O85kL9Lenzrb5al35POpuUQ1/0nSY/p/c0xKUj7pAPvaZj7necf/njT/ht/w/UDrtcc
FQxu9P/vN/9HnOzvz8b/HC8zHe9fr56ezffxLcPgqsbYA1+TX/Wfb4W9ciE7BbW1m+Wjv07T1q+B
hRVUXZGpBkwqtYzm0x0mzHAPh+WIThstbhemdJvJewCkXR713N0od9EApFgNs8STBODNvKht1u3V
LTnTK5/Rck0yo9QKwEIAizfFnVxa99184oAVZxU8yuo13ytr8PZdf5/s6rI9A/5oFQ2zOlWVzRi7
Ph7aabkZrL/RbC4rXFBjP7nFb7r7zmtXm7/MuUYK469Purv+rnwGrbs7ZWLp2Gd1qnPVGOzZdfgw
L98l+oO9xuSuREiGS9fVN+08R5YRlDeo65AWCo55UOVGDRAaUBHnwUrv+s/+PaA8fOHMTeUZqJ+P
mZD5ah6VZceFi/5ZgntT4OtNoL/7wjqP9tK890n6qFb8f6P+QC+dZTsRRpxO9W20yypMhLZsqbzd
vX6Wv1d6cQmWhezKlCOwSZ1IVAEoFmnEq4RIMMqpPwVeBTohP/sLs8R9DwjNZYoxThgXD7NsKHZg
slU4Z0AxzKmB7Wav6b7s2TAros/HNnMKzGNIvumzZ+fO60CrsLeiexnTk5nrv5nX7gCFzBJrOAbK
ucFOYvmeiOHf2jtN81D+dAiQajIKiDGKB87PzJiivNlUbrMrh8w6O0mwbe+4ZXvRjQcC5T8ZDWWw
b7D3UGhABMwroS+CX8syDkDNoLW0KDiPHZIPNu7JvQwMpYXNwpkXtMdCM7P7KPN83FqL9jwj4t21
BnZsljZuJkFpbAnHF3t8c2jCGdfcSOb8r4jffpltv5CGR9LpOPLPgjTh3BfcYRKGzzrU2UytoZXw
WnWe5jrMimDd57q57KqakILvm1sm+up9wqCim0kLHnFZkn5fOew0ZXYYWmIZFKG/8Z/wM3ANv7c8
J2wHtGIJDUC2GmcEUXD3lxXxvZtk5iHwU1CpNmeq0YW364rk5nL+DekK8D5q1/k8MV/rC26vf2HK
s5oDB0gaO+6t4I7lse4MSUBFppeeA1WV23rSXGBKnheyx4J0aDjxGQ6jiFzDU8zE0ji4K5LKdV6v
FYGPvQN7ZNPezQ1cmYlS3+lQBcWNulrPWYMfoLHcY8IGU+utfYYa8Z0ueMhV5k3bDuAFwgbc3nio
uCq4nKGSGVS3rp1hwEdyoKJhNK74tSTNJud1NNCj+tON5R7UpPxhL/cDmdDHE8mW/prP7q+mAO6d
JUv9xIXjnQtCXmCX0dzgYmJ3uiSGcDaOPw7YqfIgqm2DBAuZ0p1a3Le1ApfoonoM/bL+kcJ2vbYD
6aJxKk6+lV/aHNpAPpA07Kz2yWUUUtheZLRg3p0OyKGS5zl1zHMnci9C0cAsN71+CkEPM96XulN7
BJ9RKbx6JwQOJQQdsa4R7FKNPBcOqqhuwfRKXIKaxZbGPNioAT1SwU1uK+8FdYuoh1WAx27kC7nK
9IlZAJ03TJnE7gpH1SuC/VDrjGAuLJMOx9Qd6OWwk3W+G2XeHM1gbDeBryXPmUPb3M5dAE0wvfb9
e1fNy7mS7YuuhL2jcf/YVG3yMNoGxB8OQgfCW5e81Y0jxZDppJL1RlHBDWVfOfusnX+gsh5flBUC
WD4mZgvrsOlUNBn2y3gfd1crotrM6VACU1zbeDDMw0QGP53FWQ5VW9U8BzwETLyrE005x8cVofk7
J6jfiB6WL4Pzq6nVEsGyABDEgW8blMFHOTrptq6rb0XcOnYSvf9LExW3huS5pKq0z2zk4XrGfDoM
j0qC3DQjqzzjq1cvzK6Ppw7odmTpLcpMS39r8VZsLCuYTpQtYOMJI2BkHFJmzZ6SV3198pUeqVEh
8ljcFYpA8iOB1/IQ4FVKByONRn0AreUu+wBKzCaFj7cTPVOkys/g+5PLgYb5c8nql0LcuJVSZ1sJ
9JjBsKtAZBng5jRubvslcEIE3R5AieuYLdkx14J0Y3Qluw2qxzhv5MWp9XJPLeHS+z1uqrVb9xLE
J1ixwQfePSr9XhjI5tBoc5PsHCBEZswpf0zcVAgT+LFbkZVIexeS6f3DaErQYT7+jkAf/L2Xoi2S
s6nCfoH0aFcLB2Zv0m/LCO7cSxYtMrgUbmr0NXs1YYeqHf0oIBjCC4HBl8+KjFpjEK+aoS62DL06
XarvzcR/76VVnpKs/ASXmsSNvyO8gg/LpiOb9u1uRai5S9/LUXMvQTEfM+2eUNBSTgodEC2oIne/
c1GGUFTKLdnlUHDqjV1HfjrarOH+Umvs6I6KMh6WrSjmN3Nk9qxRzDJ3/lSE3sRDqj8sVtntCeq3
4SSgSWgzOvFGM06d58D91GuHQq22N0CFvMzqkhH0hLYVjouNGKdal40/091N2l9gDpdDE/gw6irf
+lgh9yWULtN6TE5aF4AQhdBbV6N+SaoH6gDuoSwbGHTj8Nhkxnr56wOAykehrLv3TGVH1OGHdoZ5
ibWmhIYX7FfABTegGfmQ7AvR5ciVsp74Dyq40FOqe7BmH3FFKw6lJj+rqf9spDZueMdNl78+1AQX
C8huexNMw1QYsa5D3LNWdS0B+rJr5afM1z/MGlKG53dPk1k/CbskVSj1iCHMdaOX5TNcI3/RwO+t
JFvxC6O8dbfOCJ2sN6xDio9vI5gbz4xlDnMn/1jeg+DYGW8eU+bU1qbnTpcdIG6qd+0y7OwFbZ9V
d19+ArIgfV7Z6eoKHkFSpNmeiaGWNdB6m5d5iqE+nSZdfNFh2czsBuizMSxYnqltPLogNGMirugx
xeI9SPhd5rotL1TrlVrda2CBBERGypGz9FBVA/nt7nOBBviGNn3vdRnPwuXhtIytaJznbrRecalO
Zfm4XLzFeTcZI7sSq4tnw5m/2caxrVBGerY1f9gyz+6csl5+lPWSRPU0WuRgSUGzCsptSY0h1nRb
O2qjCzfac6tXMXYKVt46hkNdbc3F6k9UKfIrfQAXWd/9Nyrd76RnxYCJEYnFIirbfeUzrigN9gD1
Q66KKIXCaumjTm9AQhWQDsgql8Uxk4YfSeSw6QCqhBn56pGk/qlPzPPiFd9zk//J1jYjKcSsgUpr
NpuRYRE4yX+Ro+G80kawmwsh/h9F11OT9E6BU7+tnn0xpbtTlgOjmjfOU+nhdXJx4EgQAPsGGxf1
VShiXgvikwYH6UnYrKvfuVFbL2PIcnq1NPOhJVbOdjafNJ3fvOAsPeddTimsso66PqHI9ZrlqMF8
poo0nu37B6vlREbr+dUUv9PZrA4sJSdfVgsJ+XDg9faYmd3y2FnuGjUJmcnKzafNUKTiSel9iL7Z
+S2EeE2fxtHszjV1moe/PuAx+qoK9aCVVsk8LI6EZBTLznaU8UiJqw27SQ7gc9GELeanyFbzZ+YX
TSiMPrkBZtJYxUNAOPmFXbc9FSgpC9PkRIi6G+YZ1hruBz6sBunRIJ6bdm91afkoLCQwXaFeea/O
N70zk51mUmpHBCVofkzLZTLQ/ASAqkKp++tDMdFCrFywDX992riN/tDoFYhn3+qOLCi18LQj9D+0
CTwGKetDOJfpq+Ha9Vl1KfKEjsNWHnzBYJFhPbEulx3TLQYcmZ5S3taCzqlrsMSnjPZyPXzqytbJ
njbAmooXPCqoKATWTS6sUVF06XZx53G7epm41Gu2nUgsha65djumqZ6KwfkSSEt4eweIoKuPdpVA
YsQFRti1SkGKZVUVUcsc9y6MjFD3Zohswn5q6wASCDcxoOpMdOhV2rO4Q+0hrMM0CWBCwfdPiLCN
Ur6VqZ1sYL8bx4V5oMElDpITYHyplpq6/tJd9LG7FRPBODMXCvcPqnHe5Nk4PjisDGEA55KDXBIK
eiiRVU83zizfgNn6EzcuC1gu7MHC6rcySB4Ebnp4hBDSZOkYYdDTBiuSzynldDJbCyetmiNTxolm
yVruBxnAlURbyjjjyJmbJaxuzfllBXK8VKVMI89wd0FmPJicpTkQzn9sq3lvZPWho5uv5bS8LRTQ
GAk/O6L5wkBC/9/ERTHnLlBVi0WLCLnaFpNst1ZGxU2vpHXy2RJBrFwUdoudqH+ZzoEnG5qncCJK
dO9KJL/sSt4qLthbb62eusk6ZxxbYWAtr/MEP7LRbdZLo5EU0dcbdu5lswr7py6hwMleffRQMHqN
O8CS+zt+rzYCEkWwdfV/5k6GgU+RUtOLZtrXOvtraakzL26odvlbLexky17hlGl9VOn8R9DtgzFJ
7BtsEHjf4Zx3ZJpHE/8VWxMaCg9VXubJR9l1LHva8D20KKJSb32yuXMbYlB7oembe9LlzP3KEJxV
Vs90woHsk8LGw0vC7KJU++3YlLTFSv1/Rt0eekwMXAaBUCXVO1p+a7BEHkjBfYLXg9fnxtSQ7rAt
nyfTUSFTKB8UWdjR7+C7wHt3gBEGFW7Pwslje8m+rQSY44LFPXfgyvQQdpqBnccRJeA+5wz1tn3j
qjmBT6VHo4+YEhJTuVsYSBcthTbgWsPLfR7nZKbUFcgDT3xd+Ykol+Lu7M33t+1LDkVv7yUFDJZg
jRmFgXvrjm3szIJqyjyA/gMGmvbndtIeJx0J3kg4ZzM02hI1RAo2tcf+oae2figEu6aWg19szj3t
2winBBJEd2/QDKMvDWy+dzNtl9rWRzCQEg8EDEb/E+PpdLTsVIta6dvs5csQJqk9x4psTJlnp5y+
+gMCiQiZJoJDi9MHVlFwZqrveYzbYdtYCXg1V3c2GaY1JO6LjDOSzDQBi5dUv+ZjpsPKZphHUUfx
xeBQbDGOIC7vDTlzQvcrP/OOFkQKKzec0n3OjynSqypB2DCT8KQ7PWMFzXrrZ/Zr1Y90vBx773HK
O+l11p1UVV99E+sa/58VU/5ps+W6fpymqR0XBUSi3q3bOH311HAMZO2yaT93Dr0lFrHluNDbeSkh
CviEkbFQacUup/YeTveQAK2bZPTTJ+O7xS062d1eKDPdNcoqmeBnUVf1/Kfqjd+WYoHMKGkw51H4
kKUp0zJpUfj6DyB4V+lSqHCGRkct2Or7oS825j34X9kpvph5ZQxC2pGX59ZDY/hXmxt5bSvBfz1U
1GzwWDiN2TMWUsE9nyr4h53j7138V8J3I97MsLbH+Y90HPXaw1UFAVoenNQpow7Gs49Z5CEbebqY
Isph77IQZzJvT5pNJyevgpQatPtjQMQTgkAM6Xk0OzrHZ5aDNOLIv1HT/Cn0MotT0K+wmAGkuSrS
dMV7hK4dzzJC6BHPYMLI04JGZaJJHavWfxfZ8jTDO9kADN+11bkWpsUFjWIAl4ckotfMgZ/nwvYn
K2ozziIkcmKjVexEpdjmzvDaiIIVo0g/VZLRHbPRAnkbTNgVxvv6WVaodvFrAPitT9KSO6j/lI8y
FQ8+6AosQ7xY1uLGwLUHmVjDFoEza6eKQdtmqccRoFgeVl5LmcUW6d43+sVeNour76Y5+ZpYSuK0
oMAPT+1kDMLccNGgaG81sVSMgXFsfCNV6e2ywn0Gu1DTZAGE7E0PSln9vg0ohwU2so3AeVjxTF2G
0WNfTdVL9W5nb0mVUCLkTlyiXtu0VGoPtF23RsnCpVLxks76imFsBSg6ZF9e1Wx9e0ZbmRQZj6/9
y5bJF0i+92LW5k3LNMsm6AL/UPmRY6hTAcl0I/D7YXIGG+0UzzA/C96VtCPX9o3L3G8j5VEqbc4Z
sE73LhDbGBz8L9Fz99T6KxQTCzXEOO86o0azwAaRjurOPrV3pEHkMdCqA537nCLAeEu5gTBCSCtC
Bpp9aubqNEm67EY69VxjCmfrOrW/M9yg2cwerMeanMBmGuyKI6M6s4zWh3rWYiqZ6Fg85sYaiwJU
Y2onCyRXbHC7YV+q9kE+FU/DADMYoG0NGRvmYJ1jewh4k4/loWfwzuPMVTMRYJYWr9tvplbYUPx8
O/jVvuU64TDagP/xMN8htwMDC1YNcJ0bFVzL3CQp4WrbZHZZ2qrhHHTWNU9wDhrWgjN7/SRC+5n4
tQzNkeY+Urqrn/jxnHaPGl3yveeMv7xx4HiVEYhyMsxE2pcuaIZrnEnDRVJl09XFae12W9mXCZnl
kbBxY5ZyV0/z66zZr0lVPzWY9tgl55Tm6VCGC/cuFFx1QYmPQqeNfNC/0Kik4S1MPZwQNTOwNV/H
vFkg1Z7qpOpPVlA9rKq4CfDsgDeb13xgTZsKnxs/jeuwtoYg9hne2Bly6ohzc8Qcggz+pXWv2Y78
7ME73pQiLhvWQbXWyMK9zwar2SBAS0IiIkrfRsWgoPyuxllwcXTk5O1MQqubRMdIOPRPfU+3WvY4
VdzaejbNRHvKWW5PszV9pMFd2cKKqyifDk7wCtSNgzYTUiFzL2FqTF+4Lqyws8mr+B90+NdNY5rP
jhCPQjMfNae9NWPSciQY74/9WdTWg9Y7NLzwEd6DBGD7Qs/VX2cu35txwXcOUntTpZK0gwfijIHJ
0n12W0oeTN88YdAZNnf7uZsOAD/d+0mIWlw+eewjehcxhEIlM6C1H2gxN00RN2xs8drV0/vCH4Zq
cuSJrTC7wJgNNnb71BEcvyIP0eM6U0fD9GiHeqwnpZ1rF1dV56YymlhNeknb2XbOMAy02Cejs7FQ
zVFbMPdONj4kyfpgK09GhZSkji6+E6bNCHi1WpIr96lLoRfj0W8SijDVEs45aZ7U+ulJrztTV9rV
NnqP0UL0B8l45wfEFxghNaesOEOu3jOPI8NJ44w4+W9VXlSRSJKbL93hDI95Y6d4r1kPBmCj6bYp
Je4CoJloNBA3mFQAR1GDRWt1JGm1fk0NJ4Ip/2Cs0KQNDiKyqF7Homz3g05pdgHVDIEgPwZe/0Jf
iGxNGTjg9U0VrSYMfSuHoskwmqSbzqigyZRQNX3AoRRTeRiagKrgkjMIMLkHSSW7ZCKQ9ICzHHVa
8zBGN6U3IEk1h1sjQIvWtJ2i3q/SsKP0Qw1S98ZLN9p8XyajQ35dzpqeHHZULTa07vb0pD9bknKn
ibM0Dszm0ce6wKk+7tHEbadZhdKxuy0DEZyuE+iBmg2SuIzGgYYEY8Luhs6GAklPs2hCZkoZzx5j
DIX2RiNOg/rU3Qtpc8Sqh7g2oEHOfOvGACK5SPcu92R3K1NIxXPA9SrLqOebsWDKN6LdUG5LQ70U
pvxFcrs7+6LY1hocfWnWseQUE1sClGOHcHOsASJWy0+PtXHh2rCM2mHOyDgRegypWrJCqnI751Ud
68xN7ngqnDrXDjl7IdNT8lyP7yiCvysDj0fJEFtodm260/z1j2E3pD1tG3dWr6fbwmcSkuHmFkl7
/dR1rfMmtaSPi1GPKJm0+KjQePZtIeLc0YMdzTeOMVTDnoumAw9fbTsKnAfkFEWoYHlv6FrcRMP6
PKhERgz8Rth5ggfOrRdSU5+VNex0w3gHYurGRlMfyeKXoU/XPRqGgJNNc1vM9KfW8iyToNo3XvHO
WZLkAL9ambXZfiqCOMcsAQxXUVHrQ2TrRlT6Tke5idbFBPdX9i+mR6OzSLxyn2vaBy+rwL/p2OVZ
4OgBTntxMd7KOqFezskEfnAoO0Zg8ddfKZ7zaizbWJrNOYOMEWXu80h2dGPO+W3Cbusv/kgFuIE4
7TqPo3S/bN2MxmJCNMW0ScekaHfPpDJKRHFUy0/MdseL3200YMWbRXq/J9080r4iDMoGs7nPmOb+
t98XTErzglGa/e3UhApn7dH0h68JLSqIV0TMkxJTNE3nFWb11QieKr23zpXNRjwa3heDWsfc6OZP
yjeRuF+FO9uzX8rsoa5F2WxSSxx9s+n3pSUySNWJeHK75DFX/E70TpyrKFfnJaNxh4bu1eI0tO/S
+8M4Nyp2AOWfbK4RG0SX/Qabt/akZc22rFhSOcod6MSATpftXbc2XZYmmy9//RMVUgipAmHpUKb7
//+HqUkEM5hQ7VC28q44kfyo4uygcAu7HHsx7bT1LhmtuxxuSB9FprIt+Mv+Wk+rtWu8D4eM7Wng
FredVwqNSByKQ9tyOZK+TopxluopSdK9WRRxJdKXiZnFC35ZYh/m1iRTR4KsKfW9L+iGmYN6L1rj
SN6Jq6BVgbGsJvik3uqH62QSKTd4d84L3NDWx18TTMC3U0XFE66DTu2Tk4dU2R5+U73zCODdfHNv
kUK6zbJIz7COL0Pbm7fa08/dtIgzjunvYZ2C7aiPW2+aYi9xzJ1apy3A2SwyaSg3K+z1ge7r6FUs
84a6G7UkaRMnplBzaYnCNrj/NoxPcuG1WCBVt6W60TDcUoApJWL9wOT1K0It69oy2/woU1ZQuj22
ms1nF3lHzJNAEYN+EU8F/IYkOWAFyFhhvwpkJDtnRnE4OrWG2qOPsaWbxJnTDCA/hzg44s9Slh8a
XRr/roNsfarRgNd/9pKTu9PVr0sfO1oCzj1fDDoyvn7ItXQHGACDa6fjv2rDtoPe1YsBN5XIdg5B
XbYnD+bMiJFxTKfd3Rqqt941m9hECvxENoEHqx23SleP2j20RQAUOx3T8HI4MfJK1UppIurml66z
rJ2RIngcC+PqB+NrYYxE9yZb7WmpEo7oso4uS7M+CAKQFEiutouhy1iWYlfo40c2lU9AwuWOLtsF
7VyxH20oHUs3caiu1DH5QZY22dYJQYtlWBuwxbkZtYGFRGRlOlUdMOk+p5Mxxyy36cYdDSi6g1Xt
0mnc2ov/MtTquXSAwaZeB21B0c9MR96UPo+5NnV0DUzkvXZlVee1sekojFp7TlfHCcFc0pjIz5xT
k9vsMUdsUT/a1ilNYK3DKNb+UAQGnxpunsrT3lW9NMCv9duM6QEq/cIFEsUvBS6Hm1GFFDznjFnN
KyHHlL1Ye6P7z+WtCwLc6wKZzRJs6gaeBXxBjWIaonX8XM6u49q/cVG9RPbShilo7bieedb8fHxA
UyQ3Xtr8zIOR7ivVs8UHo5BRCs0ZTaDew42DpLTcGjmxCsW0T8lKSbF72g3TKkMAoEXcZTYXK8pG
xHwnKnyjb0ReQHV3AFbdl+Qn9NmNvdKQyEP4IMXS7Uqw8mEKCGDT5nS62t56HFShjmsuDxz/JXVY
rreVRTs5SL9QjhWhmRP5MitxceVXaSXdd+olR9rB134WTjg14wcBAlySChdZ4LwvMz+HYZXfg6GR
3+OyH8O3trcyL0cGlT/zlCrIECw3mmBo6kQX27K+B9FNUotiouohj9KtnaNLtgHdFa4C8qtQpvhp
k8uihuB5Uskfb3F3BVXpTWCV7u4+1cH49bfsh/tJSJfb5tRy+XIZHgLy0o9b2PWs0jl9KokL19U0
wuxC8eaHtSAHjmFWdiGOXEV5yjh9qdmcIpDrQJp4WtFSxskAPDJILJgM5Hr6uzZ7zEG41TbXwb7l
00WMrJRUjcuZgwKMOS6HdxYNyzAVIYeawEyHq7TbL6aPPpko8IjY9D+DFumMPWuUDYbnKUvItIzp
u9YxxZHbQDooRWkq+cVDyww83kwEWVPodzyDtjOuz7k+2dQGbT3kX1E7JbLKnk/uVzfe5DRonMTW
X54gU04GteSA5lylqJ5L16NSP7aYHZo0pkC/0ThNYz9iFKKp9pPwPlbzAxDDNyQSfssOM3pD32Zj
iuDqFbQPaAskUSnlbhbygr7F3tiKSYyuQdwWiHefdghm7ry7Zdn04a50J9o8O0OkPiTBGoBlCX6P
d9uWngvAFtlb6X35ns+9rXG/VJMB5Mn1uESXzSoJRFnD8IVBQo2YXIm4zLZ5bgY8xCuo62ViWCJ7
TzQqt2Lkh6wcXMT5yqfOlNqUUJITrHIn0qrpq6VOs2nlzbcoY9WCgAHRX9eqAELTP+VAgwbJyUsq
6Hx5KVE+JTmaLCEuKbg+7NPlkRvCvoRuC5GLYtSUH/NU25suRSWAYHHu929u8Op2znnkSjFigLXU
ys6tMyWSpS9Vlu3AXYMI0D2XIoKO/1GemDB6r1b/BMpnQ30/bHSC1Qm+1X59aif/cm8I5TaZLs1F
+M5VKBo18Wm6xnsCzZ6elD9FudVHJOjZZvT0C2vhpg92rtHCdbWhDDI9w63oNJd0mOmEFesST/pw
WBJGf2w//c7RSDPUUtCCltdgPuNqkzFwALFRvvZS6MTM2vleXFmQrDVzcCjGZC8Kb1dYTJ548yUn
R0LnLeG8Zf0czKeqri+D0Z07XMtqvfl8/cwSO6PC8AXnKi4lZlpXXE1yQtmCHM7Lm02xYnjSkPu1
o0Hvj7pnUPCd/SohkHTP22RaQm6jOng5vrTJqD67IDl3VhJES8SpNxypb7Kl8La2aHAzWeS8rRJh
V/fDwlkcoppAWmTJmvstlwcAFtW9n9lKjFmSG7bEULZ4+l6u3KfZEw/B6G6RiXkbHT9aUaibKvqH
ycteddOmekxjxp60iJmZR3PoMMWhrVCVZFee8drR+STjIja80mkU5etGDAT1BacGAvjhMsD/N+8G
WJcbvTZ85b0qsG1Z9om4uaC4OoMQMZKv2Zbi5Hpgk8yieRn5aXZL2hfROhgxoKvxODucnubeZ1oS
MyOrPZ0g4b41rb8erXWKizxIDqtrfdcWhqJ8sF9ZIvojWBbuRiM/dcM0l+dUF0K8mBrrzb1rSZL9
BdvPzZ5TLlg5N/9639EJ5tFFFgI357QadCjHeYsVijN8On8Lf6bPUK//l7nzWG5dXbfru7iPa+TQ
cOMCJJgzqdRBSVpLyPlHfHoP6hzbp447vj1XreLWCluiKAL/F+YcU1nkVV1QryyCaEmuQ+tJQV/A
tyC9NUT64rXtZjRfNXsM19o4gHifeuaOMWJ3JrqP1rTjVQWfHveU/FG0nA3gm56hyz1iBKuN17Jm
38uwXsxKHG/TZ56KlU4tWg8g+tOoqJ5aT+liEsHk9k5z1Me/Za7oNyVnq1mZxO4Ryoc03yR0xwnV
BSryYGEgn0xmiCZijI9499aTmlyzkZMliNH+IztiMDcgUihPSJ7Eih+W+mXrfeHVMnkroVHsRVCj
WWtODX3fzlrksdwwXWhxsFV17JcqPbhSQVDKSHpYohJudjLxvUnf7DMWEowW400whz6NsbQC/nRn
VS2du6TCTE/+sDzMJmq92G2MRDnnDmpUjVelmsIvXDDcYmZ1XbezOOBHs7ogWVnQWRWkh7smpDms
WLkn6Ziv0fkgc8wJVhn1SvHNdM72Q4HPLjRFtmXMKg8U2XrR2svC4rqTFKXdJr0+MGOTUQXoUGVZ
1rVO8QOHaKuIGT7KFH+Nkf1t6TFqeZonxvM3Q+5XhNl7ej+kbk643DpU7ENNjkLlqD7aCHqmEOGL
rGwGDiSW1o/GZIxU7Ytn39+sptrc9fL8FUnmSz8jaMtURuBXyUBXQL60cRwjBqsT2w4r7gC5kRoN
8iBcaFGIl+J10BDwpRZxmYTbXpu0XP2qUzGWyC5LWm2px9lnnSgbXWkPocgLoiCwjmS2+letZmNZ
Vhb+JiVme5H30QYjjYdNPttbghiQgNTtcnS0UylnB3sE11Kp7BMMizeexg11hZ8vo7FqfiaSK/Yw
Ebay0BDgJQaaoHoNbTtbmYaB00nGRRloXzB2rLVBA+makaAgRM/wMBIuOKXDkadN4VvY969Gy8a1
S8crOQ/LMnPiFUtcSm8jYPKhJKz4KaxLS7PPbVEC7mEcvMFp4ensC7JUnW8ok+khzeoPyevlWiL3
CKcVcxfBEZpo6T+c4/8lWT1qeX79u2D+X/Xy/4/K+9Xf8qlcb//9U/1/qL1XFR3t+3//XxL3/0t7
/59t+5n/q/b+H//DPyH/5n8QCA0/BpSBaVoo6f+39t75D4RfgFLAjMs2bmhMw0XZiOh//De094gM
DfDfpm1ZBCAhmG8ZZD7/Sv8PRCkGfwN38ym+V/5L2nvTeTrVy1/m6z84/+jtHYs2A8aCpSua8m+O
bPZcgxyhil8rdlSf0+uIs5dNrMlElZvcwfwI5XlcYCFoF1U396B2hmhV5cpdr1L7wfSaIkuS38Os
wew4S+purDRnqc6IwEV1EjNR7AlVkKM2ASNrI3sZoTMyDuNc1Sc2dIrmd2EzYrRh/D4UE+ZaA8w7
3QYj6zpGtj0elZxmgI06ab02Ygi7nQlyGVhLiWBw1lafUUcXor4r9biZS6H4QBIbX1jJ/JrPTwQ5
CbBUARsboCOi2jbb/35k6QzZVJUQw2lIuy2LWF/SZtU1UPZ9j8NFmAOVOvo8Vrw03wW4HNMcF0Zr
naORwZlmZItcwy6UBfXOHnSWd6JyDb1BJd5X1PGdW1Z4yOAuvpQlNdKgnBxuZH436gjTz1ONkTAJ
ObQzobAe7b9MSviZVT9ItGwmubrDes3QrLnLikFMa9EsLDPaxwMjb6P/orC0fL223i0mCq1OxGkQ
dhWku6xbiEy1PCRI7JKdbxPQ5KpkpDMKCjsNSKEHmvIaMC71tHFnieQ80m8t0BFfWTui7ZTOtQP1
qTYHVLjNIa3aCPVDtCZ2vXDLcnI8u5V2HXduN5X7T6V39lOI68jR+pPTU4sZobosistklugAMKIO
aN49gG+HJFNfWSSR0Bcx3qxmBvFlK+8HY/Q6OwkxcVue00U++sPCY1+BLnAlKewYiA9clob2R9jp
D2b71ZC0eylBphCo0gRgS8r9iZ8vofHDhkEeDtks+Mb/9ubUxBwh5nHYDPmWAgk0n0mJLmtGIbZA
itLXjr7IRYXvl0HN0LZvczjtEin6mwZp4kaazqqn64+6PRbsgmdUsP3Tnv6cAtBpyt5sJw1NAC2i
ERAfqb3XcWOjyWjJmy/5a2FdZqP+MzYq8wvWrlP9CY/L16EgxhkCB7M3NL7Mnk3uZpKfwq92g+JN
RQLEG/4PwZo6AzSH9q7S7yMRM7BqdoVeb0DvvM51RpYbFSxnVCtFbF2H8BTF8Ypgc8TDfq+cszR4
DhO0c/ZkOwrk2dUYs8TgM2iy9BXYOrWdSbhwXOvAAgLqrVTCMlKizcorFKDjWuphHobhcWTcEgoN
5oshVSxBicXrj7FtUzwgKSjrtF6wJv0TsNACvdy4+YOj669ldu8MesgIVVnh60Gu0vzGm14PxCUO
m3XaMnNOZ/scKNil84kUIMfZ9ITjkJONqrDNdWBtglArTLtcLwnSXzvot3ntwPWeECKbQrsHEQVw
G7GYS7QhW5CoKe3SitQ+c2R/H3RcqWHJv1UZB7tzwsjDUrVb+1RD8wUweci1woySaphl7QIeQ0zi
FUTMnDxopPWzslTS5sEUqliVkvgGbIppNdZI/i1N0mR1ItWrGZRBHuc7WZkiQEJSvkrQL9Uy0ziT
uSnNfMAwvsiPaWQrMBLIEO/daLICFtNS6MJFXCM11hFZRHACiByz5LuRV6+95dyUhhT4YlB8g+nB
op4AwuujfpHzQLDvyFMUxMUfCSM3m1oWdxXjDd6oM8tcCxIfVUQUdm7PHcvvs8tAQ+32ffquBh8E
sB4VSVlBdLoBAGQdbLFLaKTPNI3Z9zQZTudn8lqRfA1M0TIUO2srRjKL2XRVhFy6hrZXQT4eEw1B
pd7QJYz5jHGYZfNUzAeMgqC8RefB1VNZd8Aa7bSWnMna8IxgmBk+UafOVpcz92i2ddR9PS24c0xM
tlqltApM2SN7PPZmUR8Iq1LMPbiemq72tWmYSKjYqryqttdzywoQ/udzcSjt8lmboN22gCxqQegf
4qR5DPe2ivfXHuxFb8bNJROoGIy4Dq5ObYaLvB3n+5TzGSTqfXfo4P0GUq3ccrMfvD6YWCMHan1M
9FZDHjOtCtWqV0Q5si9rCFnFY8VyT41OZPzRJ4n2QOIq2u9MDVxhDMl+SGbHnw2ayQY1kJ8SMn+h
yssWeJrbBSs6faeL5IKfI13ZgSTh4iBP0sIjs4rm5gAagxTbJO/WgeiEl3IxXfKxZ08R2wH3fYG6
NikdVyLYFxJgMPp92mqHMjWqRa/oZKdq0avCqLwMpumiJg75jUHKQN3J8zWiJoRhoIEkN7Zpq5nt
mtse7MKdgepSwxJO1Lh6jSynxcxbEujIVoLVWbKpe2WZGuV7mhTNSibJ3CWgclxJ9RJNw/P0NjBv
2cxRuJ+M1fSjTzm5skV5ycLnYk1WqkMTTe3C7CfdC5CGuNjvxQkzuLqEyLHXUzoaq+7QcOWa/gkY
YUrQQYbp1pByHCg4OlZsbc1dG8fTFXOTZrfWNoqLZEcdnuy6OIh3RZYcZHTs9Nt2d+tK9aoApf3Q
0kGgQEUiQr587zG9Qfqp6uJYP/3TtIo0JZNbEnjDwNismByMbjMlxsmpejLoqkLdykY1LkgaNa+N
SuQuSm0aNlQMWM69cc6HrwFDWBvLwDXQVTyDwYNpm1R2uhS6VR8c5Ak7EBYzxXun3xokKCg7DOlP
NAMJ4JQd6qcDIxrx+zVmwTiWUA83qiXeawmiWIVODU8NVwmhyBlHGkcSvFXxXoPGW5Yc3WgTmG6Q
qMktlQw6X8yxQyamcrPk0vYCI+6O5myoxK2NxXdRndDhhF9WRWvZTCYsv7TddFVIx5T1uY+UTr61
gp+mbHdQuTLr1W6GGs8YD1LJRthGk7eoWKucgP0az+187UqaCHcyQs1/PrSGg9YuPlXshk5hedZU
sis1qlXPjEL7MrUQggDAyZ+TxCwefx56rlQ54GbTbrXTbRrZIl5PK6MVDGCW6NHYvFg9SpSJic61
m2sM7up7jjftGOMQIBU5ddZDbBpHHZ4gEnLtTk1pHRL6WF4Bo3uZZ3apMMbG1zSoHqMYm7NdM1r8
fWBKKEhBN2N1jxwbdxYXvjdJYbfoy4Rs9edDDk4iaAzZMxB/7pjOa/ukGdxo0E50B+2n09lrTe5x
M02JtFEHRyzNXqB6NBBAmCU7daJ/tHPdIvBMp4iXJH+JhKYuO065Ywe1YWUYg7JLBDJ7GUqZ77CO
3sWQlpGshcqzS0Xb1YhbjBnxYNh65TGC8MwkkckQ0V5seY4uvw/I9j7JtrFvKa9D1nXjW9hwp23s
sD5buY4NZ4qsjTXN0qHT63RZkT57SlNnM6d59FJNymc6Tr0vGuyGuMmrldKU4Ji7idjEitNDFeOC
ov/hTCEiS33yYryby5ExGXZW66tIKuAr9K0Um9YBQAlhvop1lyqGOE6vY0NwuL1a1hs5aM0K9h/F
5eSwaR6t10qr832gSVjfIMysx16jQAMhvg1VGvs04rDtoEH6UZmH27BPx7MDEcrL1cLeKxlZQUPN
+MGcVO04p/01V9XopvMnTIDUsyb6Ez9949ok+gGq+KlrDOuEGmfyjckROwWZGduaMnCjaiCIuVoG
bb/uMueMQtLNw15m4AK4hdj1nrlvu9X77KyLmLq4XJPj7qICNbAOBUE/+LnFrQS596nvm2wfhZm2
zEGW+4DfuAG0+vytZzrCcKkkF9RstvHQzzt1Iu7PLpG22XndXX4P69qU6+uYhMo6M+IAD2vV3/qK
CTOJhNwJoENSqLNOb0tN/cdD3jBtBpOFJ7fIOaf5181GaT8JfWy2YVu3mYv1h2+pQ5vrO7n0Nyvm
cCVzZ/P19KN01DUEF0KTn11M0CqIFbnGp7aUNmVtXYZupZpI14bMRkmL4M6bTVcqjT/zILnZ0H3q
Y/BeSnA1kgwF1SjKVYdUx+sEohRVz4n9Nkx/mvTI7WQ9HFj5tMu4rM2tYriaUO0LLLPqaBNpTFq1
uk2Zz29/P/p9aNIhd2V9Kdg+cuDU0Ytm4W4u2x4VQR3lj1JsyQPvuBEP+SFR4/B1mBPfTnjPRxYK
H1kqo4coB7/XxHD5/R1IhHc14m5JChuCkDhW9gREK/vfj1puDEirAtkfQnSUij1GK1WaSXLcT+hJ
u5HYVi18t2LeGjI0dWo4DHs9+p9AeTFvzSxeEu4Mq7Zl8SRKqiRcLrWfs5nyMMbp7IsDef+QEhYt
CAWP1bW+5/fmJbhZlnxGBpdtybQu5SsKqZOEj87DJNkmm6kKvX0inY0LKK29djSuHNRVvnHEJ+47
6SJUwtXRK9XMFWP9T8jk3jxZB3kjiRe0Nln50vpWfsx2+rnWFxzVGvX05nrFIhA/T+yH0isQzeyi
PE6SqVx6cXWk9gzqT78T+RndKKhZc2jTlVEaSHm1vuVlgWBeNrJd2MXNTckceiFVXZs5Pu6JAfd9
oBMivjz8i1082CoomLyorYDvpHQbE6uXmstGXKa7zn6FFyL9fSFSa62fxDb2RPay8MZHd9IQKt3b
c4US5GT82N+y2Caf9m2+oEbTNbq1MxWYu+Qc9oOTguUYx0pwm5h6c66mspsytMdyyMRhlSXbXuQu
uzPuamtt3tjRp/7WkG59mN7MmxrvW39lTIcCHJTLhuZY9Ps6XhieVaeL+N34aaWD/T3+WOqd8FIi
D3CV85/sRT0VmG738jlTlmqCAy9za+yB9SqJT2Z8tCprYy6yGo0/CaCpWDhen0SbRlGW15QwVjbV
y7qnvNTZ/E25O5EZYV5hDS/eHWx3NYwnZ/VctbyjoboBZsOA53NVa86RX82PKHbqSTto1/CR8KUh
/B/jRFrlBwRxa0yDIJku2WlG8kBF7rLyfCg8yydvn0G3B3rqISjYrkFCKLFaHQxtXeHeixZDYnnP
oAxrwwjonnDId54qlG49lMUroM19IPjcbY4qorFBBREw7FoXkxJi8uRTtlO0D74rwdPd4alQP8Xr
SFzOmqh1YxldgZjxdg3wEFZ8e5W8brh9i5eKy0E9iUj3CroH/a31kRuWo5+8KgZiLNfca1c2mu/h
h4ZI6yQbr3lKHQtpjvzddboPNxk/vp16Zg0YP6Rr+SgfNVxxvw8WMzEdwu2s0f/rOOUSm+TSPHfj
Vq4LV1py9WMypIl/1A8kAm7im88x/3MPqbAG/QpwNh/dqvuM98E6lQ23C76fN01+VpTKdrgbQX4U
n/p3n27t2/MFCO7WtX+VlCVD6yqC9rO5G5T1KKXWyQgn7FCccAlUdbApw2vE3bpslz3rfqxuLqhv
/WoczL16bl7Tx/yaflS39lKgPtFPz29+eHTmcTroADLGckMXkmXi8a0lleR2oV1smikkKotddhdP
qm+Yu6KlnzUS+ROnLEoUDhaypBfTa5aiSRnc+Kaim0ku+Skk3by6hM1WpjUXF2u4jh+YOZyX5tq4
gnI62cWWumIjMlouLEDKtnBFXm1CajCazVQP1lVZLpXhQDdzy+Vgra6TS8KBZ1v7tbyO4NWdoqWt
b6RzoK2nrzBjqIQbZe4RQ0p+8+gf7U3ft+f6bnN9Vi/2jSrSeIuUdxyV8cMMhl3YbKS+XCa5vZBF
cM7NWt9BuTlWBIRsJHlr12yic9WJ/bbiNUfXH8LJcptq125yrOokIHskNLvFMeVWBEfqHtwazfBf
4/ls2itA8XLga8VPlRQ+Neml1NgNaPd6KrXzkOaUBTDXLsHOEIlb80RL7l/hXcmoKZhsmdaXIVee
cuiP5Xl8ye8VnwKDz1YsM5FsVKlfMl5JWbEF7bDRyHKJiXNY4gR2yaMpfmhutvo8xas6cYzVIDn3
uW26HYZXggRDNXqjsNulXSZ9a1n2oypTfa9Uexeyy1pErW5t5yl09lU3qmTktNN9HEzsPYYenQHc
I/BQcbbW4xjenuirjcgwjiTmJN4ma/bBmBkLuSjN01PqiWFH/8s+4z2Le/ktqO9OWH9m7DJ9FaWU
tw0Sso6lBCOM7Y9w+MLJoG9VpW11La7iRWNwKIddvqhc0qEt1/xODN6TYL9xKL21b2ppxn7RGCc5
lV9wpGjIGBTGt3X5BXN2Z5eD/j123SsaH8WvcttZBiXSQseJkw0CsBsT3MhTnRF3zGzON4gBG86n
+gafadmaz6ZDCdRh948PkQEgLp+jF5KdL5nda7tlIL9oLCXd1WBr4zJR+bNZvtM0I3qJmGaudULb
6wHlwUqptHwNXwTa66bvJvAGmnUEfIyE4fdDpksn7I3lIij52YrCGvbN8+H3I4d8mVgzylWEkMRu
OtMjU37KIAQo2KADP9B/LT/xEVLWGEjrYpjv5kKvnXRx7TSbSlIOc1y+ytoxRhV3a2qtehMleiXG
4MhIDfdsT3xm0fA+z4kIWsbqdIuSjHo+nlGVYvnHhu7zWkZoI41qFeU4blUFHCm04ogTD6lvPzr5
0RFPjfdeOSoNcVZD/mludDbwW7HWq+ShTNTOeWs3yBL1Hap3fZszTJ0Ut2JHfYOj5SVN++HamFlP
1U442Bcgdrxi04QDadHZmSbH5qgWh7apywMCm/JQVNkVoU6xseCL8ImMGSNpibi6F7esRdWlpjhD
9dPcF7FvZmW8fo3z8a+u7Gsii464cT+0qowWGdLX6acNg2qJZmVWZWDnbyqD9OMYaw3SPucnk4z0
DJKQVw5d2joIC2aqw7TW7TY5mFrEHhGKlxuZsrxtcjJbjFgGnNnXwX427UUciJq7dcd4YA4O2cA8
SXdjTWddjRPxeTiFD/t9/ko/hkd7EWfuIi3ogVeuW6EU5zrelUlhemhLE88pEzQyRYb5ua7OYT0e
TKQVOzwBgYMSYrpbUlksA6sEk0FeU+MwKkKgCo7m6aYvkNKozODz/tvomwR3WcnANIkiaiKGHdrT
76v8aUOGLYiGxDGCLsraeZqRy46MFwD2lFP0aioDrsLqbCj6FzJ4QI2K4KrvsvcBakRWAXTUxZYn
AYd5RGpgPbcquvVCt/ShZuBRgmjlZAIgoRFuCL1ZS0XjxlZ2s0tzXYRNwiQyQ8zUaN+qU60zq2MS
Es00UIAPDftY8+5cCBqLiYm450gaDOYeMy2wCcmWP4h5S1DyiOIAOcJP01DsLYur2m5Dmxo7E/5U
nBqp/nCEtKpCmCfzlqBE1MuMrLx5Ro5towYz1Sv6YDft9MfUdemKoBQOR+VHr8VGcZJqbSvOx1QH
nmlJ7ZL8ZXyIFvgQyJiL4Ol/tPuUqTYqR+yQ19gM21MXfEgtdw78oPhdShS4Rq5g543HN0XIr1kt
B7DbRLC8J3Mdny2JAZ0TccyZuQ2a0uyaRZ7UJEWMbwiAnY1ZXbJ0q9ndvKyGvFqMSP4b3TnPyDi8
SWv9qk0/qThB3SrrEq/AEjRCvNZ+IkxEy0Dr4k+hHBpbfMtZ49zJ1GpdIxpWo9T060EDr9Axklta
dgUzMAAyVKTfOOOZeLIDGRgHAnycSAXXMOOOWe3G+Cy9uTCVvarEySos2BDqTH9aC0+58hwB6XDr
CpMxFGhJgYRlZyJp9hJkcpwtSCf70rj0Thu98699aUaqqcBxRRhUzlsCjzSfbIAXVqZ/GlMUdOaz
smVWoWx56/M8G2iw8fMLjqoa7ijdoq0ZfXRdeMvQUvrz808TqWLUQLAKCyCDlndolpGokX5Uib0O
iuQjdPpvLuLRox8sPKfov/CLmygIdIoyyfQHuaYgBI7sB2dtvir5FJ6kKcBL2TvWwmgG7kFjmBOY
nuy0FlUcMMpdIar3onY4KWPL8G2JYTIVGFlkqp8l6Bti7sTrPhQ7Yu2KF2f+ktCqQjOdouWgZvuJ
jhG/J8rsEoN1LjUvrQ0LDYhUyuyHRlqH3ztP6gnWD8limAzdUiTHfFZXVqbVQAwH5RA6EJPtTGBU
HZUVVJa3eeRcbTWig/SetKimZZaSRNWC8eXsBXV5LZr4UOsRbGqjJgiZH33cMAN2Kqfyq8++M3DM
4nwAUqMtpwS/TFgrbp1kxkHLhdvjoqPbwXiCpPNhPnvNCl80qhV0g/molCfEi9VpqC5z6Rh7pNeh
X1Fd4Af70+t3dgIa4/hKZcmUK6dgCLJ7a6i6F0dms866mlexkc2lgzRuB7Z42AXN8N7VAexbW1PX
GFESYE1Wtku1aS8zBjz8PuQRercnjXxmobSzkL/sAidjgzr3bCOSsthbsvOG9f6SIXXcWrOmu7Oq
pcssjp7CKAPPnypWI9s2noU0b2bL3BtF51wIbcvuFbQm6Kvzaibz0Z/HFPtgFt0BWGKnAPvDVrZC
iDbLJKVES0Z0zkb0jyLKq9vUvlWVDcczynsYzESFyp2evFQMbiOYxte6SLFsSVG8grM7+/WsqZSO
peRW2NeWhuIsJc1560lxW2IquFcSS90YpWn4ZBpH+ZSimX7JDB2wR8kIEimlG/Mdhkmv8smAe5q0
XjdYIcYYlUjIzRc9x2gVSuXEqol5uKx/oNuDWtR2e26cBRbq5lpioVPBdWJj4+XRUuxibfoDPeVS
mIYXSeo+JEopT0IQ9ijBuplbWCo1O8cxTBQCDho7tGUx3Av4TmSD2V1xbIJwmwaRth0ioXuWgqxx
BsK+b7O4WPSA9jQpVbbInF5CETUbS44Rg0LFnNXyW8oSFifgKsJi+hA1QnnIyCg1paBZQctGxRkn
aM7J/Ft17aXuY2MP++AgbBChI/7BzPmZC4lGl4G2A0vLlUui6FCQcnzKNscg9K50MbIqkmfaA6Wr
IaTqVDeICniWrwHGu0VpDQgMqNS3CMI47ZNup1m95UPSYYIrvTtNqZ6rBDBb6pQWvf+4g9M4HEoZ
J25qbbP2bM6kMxhY3MuQpVFUfKZVN70WajTBR41CbncNfOe+t7aVOv4lMsWCIwQN6F2by3Fvmda4
dwakAH3AW13Oct7q7Uot0A3pSr6ppa5+qFG9R6Ovr3InJE/Hsc9Iaqc7K0foQVqHgQPvzWfENA6o
V/8+dhK7zrrxTR3HUqRG+oqzGEZu0nRHI2pQaWbAkzl/2adb3Q6TiQ23tMrXdgpnQqrifNXJIzS9
SLsTJLvCqp6f1UF60JaYPqfEtxQhYq+bCgAOW4+yLsWmL9geFxOt4lRwG4pNOtCGuK5gRnVvaUV0
F0/lezpTpv6ub+PcsM7ETETrMGY/Z82yvg2N5l8ffv8sS220Wr9/oxjjsC45Rzm8COMYZONPa4j5
YCC/W6ks0leSqLRXQURn7yjvaRE491KhgjVqTT0XYtVJXbMXXdbswy61lvEA9ozdgLnDg2Ts2B4M
2wE71+/vCLD/i/AL3tjTEjQmoiDaCyvRVG+7Suu3SGdVSowSJkvvN1xId0cCNgzgp4Yk6xjH3wfd
Un+wF7TrMJK/Q7D9t6qxWfCKaY38gHqfJ8qdB2l/L2fiSuA3S6ioPVmh9T3KhA5KCiXwkA8ba8z6
DYRw+gFEOahmLfHKeD8aJuAXY5MdsfHI3J6Z0QuQBTeR9eesLvcgEsRnmDsqDRPvmmnAoKsKSzuy
EPqAPgBsLiyUB6AEliV5wPRrZKoxtbMEqRiVvv30mKexhkRUCF+Oh/AvyuFPwATFhdS2A4mk+caM
IA7p3Oz9xsn1k5V3fJHQMi6peiGx01myDZPXBbEJ7w0jlVTLGVl1LaME5UVRQvmKR6JaSxUzTALp
ysolBaPagacEQDOlm8EK5m33fPj96P/8Vu1RkPZaxeYFF6FYsIqwz3ZR+bWt2gezI/EOIQOxdwOY
kbEk89sq8H7aTumpLTOy8F3Tng10knSICvACz9pRgaqHbWYHmWSB1RUTKFQyV4+KeTMBbCyDgoCB
Jsm242TG1FYAePA7GcvXeJKaTRQ5OXSRZk/dIm3zQjIWBQznTeMoD3PKeoarUeOPDK6fO/FvQPg4
DB8JSdTEbTbUg9NrVWN9omNbmlAZggZ0RCjj+kQF4pIjsXU6kL+p8gQfJtbLPo+uds04PjRo/clM
5RAYHR18Kpcw5iCAkRNHgJomDpspaOIzyDmpYWYsWCeTkGIfowbwXDpGjymJzYuexwDNcCxsJbEI
Mzs5abB3NCXDvVmXuh8XFA1YZQxvVKW1iWaBUYIEoipZGMZVGl9DlD5e3ARXWYa2Ijva2u4Z5pMF
EW7AOx5rETR+3eUnk0uixZ696aviyhL1rVEj1ZuZQXaccn1fApFRDo6i/lEq80tqrC+SrseFRDOy
QSZy7Np8qddByhWtuwSGH4lglH+ygSSsyKpYfMX5mdgAnlc8rShp2jNRxRD0slL/BhKkRdp3oLTO
2ULzBRMrR9tfrkFCQHUOx/DcduMygHpzI82BEREtAXF9KhhpbDxIVPp//tYIGljV/GAWBXCGpdqB
jpzMrY3iPFO1wzTo6WqE3g/mQHqE5Ba5Boqxcyhq45zb7Xhquk9RWQXdk9I84TapV2jZ5BOLFa0J
pbqFZG4dOeEFFuvCK6ncX21C5HbQxRBFk65xd/Cx9Q2KIAEW5lSUgbEFUJ9h6nDmF6P0O8BnJCjE
xqmHRnelqbubc7+oEjKSk1KIrVVBoZ0p07yoM7aWCSXdE7N4z4sBtptk8ykY5xxrjVl1l1g6r/Rw
R2PgEGjQyfupYx8m8BAG8gdEeLa2lrAOHf2sDxICuiyJM/7soPOC+Iu8pG3zTVMQ4lXMgU+9vc6C
ODxnoEl35lz8qHEQYY19sowMq73bIfLporPjZdZb97GycPukizYat8XTcYx8ZwIQwQ4nl1B+99Q5
oJ3QCKVIGy3gnFFMXlQaeym43EAtsJFJEF+BN15iC6NFP+1KrfK0IsHaGREzxtPSy/tEi6k4072e
MVG0hbZFbDxt01j2seNYHqmhijvYybFshhfeAtxdzMo3wnxYTfOEy0EjQad3SHVoyUozoxx7eVV9
YkLpF9MkwZmvaj/J47dEP0Hctp9u1tDDe0GfReTlwrCaTcC70HeGaSfmUscYg6BgjASbi9grFUaf
FuiAvhBHOVNYjSA1Ykgj4C1UHt/mqaB0f+B9cSRD32drywqlTYFM261VnWaqcK6iBZ4QBMIEARmM
KyUHo9BapbYPG+0txlWBbzY+i9HetqOcvijBDPwCWcga2JUnt5rucyDkevGKNQCuERoj2GjPFbEq
KLW7/8neeSzJjaVN9lXG/j3KoMViNqG1Fpm5gUUqaK3x9HPALkFmVZPT/7o3NBZVRSAQuPd+7n68
nLWInG9sUlkQ2YpctcZsJ7XgKPvezEBBFvifILrP/dzxl1ZrSvOM2MBMzfshl/AqpL2wrCpJWVGv
zDzNVVHN2ELqPRNuvVtHHIkwU7gHPzcuocKwvjwncvPhplo7S3s5mOkpgZsntVAVHPtGuf72A8+b
rMq8o1tCt8hV0lRogjPmUO65JMM/SbWU5SSWq0vnmmMFzMUiAm6B5mTTQNJV7CBFTvS9XG7w1uS/
6CuShxq4n3l+h9ap71qYlLaiejQp2yX4LP/uNEiEJRsTvHOkRx2W5yDyn2UpmHW1OgFKK2NowMny
rnPHYNqxOFRkgj79zjT9Oxf8/zA9OSReXBb/93+MoZbr66syVWYyqqwbBv/mj68qS2KVx5eAZtLu
xHk6LNqIRLdihXeCfpl41MUfHcqVqCSjFCZoBpHp2JqPZMiHT9WTvFO3yt4619nxKXNw32nBshv7
5TCAOdpHPZdP2YNoH3RhQz5EN+WpunW38lIeDHvpEEh61bSN42bEZkezqMLdNmvQYAk4jAyBiKM3
gAErzh+ljprpbvNkdjxqS9mCS0QWfcLK/osaK8n8W7GUKOEel1Qo7fi9OSH/eE3wGsgliclq2e/l
Y9ush8gIoZVkTycrgdIU0c9m2wsqW0cLWnpWBNqUg9ioVMluauaJ3hOyU+z08B92o20RwupIx8cM
+bBCRqR2vJyYg7DIoQ4WNGKj5u08b+9kfD22BeeYbzVd0/4gb/tgxot4Iu/UaExhGZ2vav8KTEv8
FNMdvIjuEcfhRJpk8cRQNy9mO8IAa8wtc7sWEWc23s179NlWeUoeRfPwzWXVLyxxMvGFiIj3KhDn
wiIX+4m5BS474izUyZPoVrMBBdZlk4a2ZltdBZWSHR17illJOQc35a3AfkVnzKgT9+WlOJm33pvU
++46Qyy7MQTZqMfAXw4feMEHDsgoH+u3CjxqO6qUpF4ASWYXlorGFpeHMmpoxjjWwaKvjXii+VVM
jsh/TtAvPfAN0cVE04yhNhljrFRonXzzHZRPqraOxwItFID1NWDfZ6GRimil/TWmI9xluwsGe+8e
gdWMFjzJF+HWRWm1d+xkuM7CRT79/BtFRvBvXylJMlASVIscAfD/L7cP++hASBnEL/02nSY0eXbd
2qyuJoDKl1g3niY8cZ+4LI/uVpyaHbHVa0EnjjDD6U81EbghCvteBd7g0VKX3rSr9t5KWoALNzbg
dIIjDAsUuotlT+Rmm6Hb0S24yFRGapA55UmQYoIYOwt/iGPeukCdKxsXQQHT6yV97ssxpczmqTpK
aIUuvs8j124U7/l3BzXxrKMsRsG6v2dojSVPZIpi4nEpyw+jlLHdBxuZh8nMp2yEML07qYIgWfrg
tEb0HzFKCZNZA8JgEDm3pb6rr/JdeNbVPSnl/Jic/Zfu7l+zO8DErbTPgjMoeaMb0cSK639a0mnt
FBwabNpExtE+39JrOyqRX1XWxXOjLRMXyDRYw2l110/WBXDXMbj55ar5NN7c9/DdTNc2NvHozJZz
5EXv/iD7rvStZT4mZberVtWrqL+A3uibpdYs4MMOjShXR7kOieNBUJ5yABqV7Uo76FNas5Cl3ksE
aLBlpY/pZuLLs3QbX+OrfXKvgr2QeAS1xrxZgd4xIPNO2nQUBkQK7lWwH9688Zzd5RNvV0LQW3l3
R50l0bs4r6NnoCyuCUvlGHFPaE+xzhzTXKRL00zH7AYaBjuj8NIIU+mpURbNqLgX8sPdZmuqukYV
T+WX4QJ0Ie70o3C2wZ2rYAXIcldYKJEO2ABib6uU2l+GmfocZopBwqMNdg7KE9wWHPBpk88ovQH0
Znf6uBTVgyfWFSa9Pp5aMYM8RjSflmMURNsKfwFCZ6zVmALcjmmzbcXGonWrx8+/RMrfAzIkY0SD
DI8oIW1qX7r9mPm5BkAxLgR9ybKVITLW8g1JY2+LDo6hF+dR5An+f5W7sPt0MxKmWHwoaiDET97s
Kb+UF7/Gx4vJmQ9T2gaLvCFKLtuiNd4zvkdYB8ozq2WPVEgDiaJuc84HBn0IcgaRwzbkpRFk/inK
MUn0dlNc8qRjlgSu37bD2S/e8NfOSUtURF2kuMwcmj8M8cvuIIcqAj/SIvmqfGKpIta2zTQBqx1K
mtEui8imH4CCF+aMerBsZ0LWroSzxGpqPSWn/NDtdNRrPXsrM2/uQuBLePI2PHmzk4RFQtsURwH9
OxGRiBgpu79YNOV/fP2UkvB5KYaiql/aRPDUy3FoRuXSKY2RcAY0STdRr3zWzNG7cRYsMhT/kWDp
s+iW3HSX5o2bzyGOSLaC/bs3xuaKDXsOwSsQZuR60OhbAig/v8z/9DJZ1jUiYIahq4o2lKJ8twmT
o4LaocyLl5ppRwsXo5a+dVCBJcEPgMLV2moSu1fFVpU1xdDtdG1oTkH28r7ViJisHTE4JpZ/U8Uy
Hn+TqTmzwjqADTHKQsducFlqjIoKHzXK19Tdz1++9fedCY0yqgLYcWjZ5Gb88eU7ARl2rdfgJjM2
Gxc1pEvoxACnxxJPEXZICNWtuRWi2NwSS1pGTIpX3/7r26/LCkAnXIobz9E/qyoPMfnSmKZFAgBg
9oBBJGin1LWKHT1oa6yj2VwkkMbijL9dq2Vj/e1nqeEb8PWFRZV6zRIDkraxi17bfPsZkpU04XxT
ct6v13ZFx2/cUqxpSkQ/BkW5RVouBo05WRuD4jzxEJ8bpibJoEaLgy4dcl5CpTZylUA/k10ST3in
kLKLhTLo2tqyjh5AksuJyPYzpUkYn2PM2JqNFOclE2+yh2fCYkc98mV2VWHOKhIkbjPDPRx3cjNy
Bp3dRXAPB+U9GjR4eVDj8Wv7iDco9NWg1ReDam8O+r2IkM+zJ5qUg7Z/VAadX2NM2l/qQf0nJEPG
2xo8Ad3855/6t97lH/boVLfyILR0noUa0f6vn7qgOiU2X2+phM9ZDB5MnBcmU3yzkD7Z68WlCx6m
fum6INs1woZ04AeWNLnGTWwQh1CPcpiF7JcBOvBoJ9KsphBdxXDnp4E105q8w93hQm9EfevNeCf5
jJ5tyqTGQ6TlF2/mb7cwe2s2zxpBS9KWVJ3/eAvrmVtkjlO5S3lrmOjvrt1O2AULPaE3ybK3DhC1
zJcz2mwKcZXqSOAKvRZTH1bAxlXCg1dNy/heyyo53l1+rK/sKF6N5z93cv+N3jLAob3q8R4h1nhF
mXtv5fdJ2iEYy6f277O3Z48I0g/h29//yp/NVxZ8FlkFkqephGlJt/7efGWSyxV1IDySwbGLX/8j
e2sSsOUXyOOqkkbVL8fUP7K3xm8kCmQRapwqynQ8m/9J9tYY1qG/vksUjvP0FKk3J8uriqaqfSkp
thVXjBtGk0DYK9CGDaddER/d0TonN9n09vD0j8nDehJvNRJJtgooKoCCkBW1PjEV+ymts4mjWyxn
9Qr4fzqxUNl9Udxb0ZDYdO8R4idkOKit2Z2p5TzNu23wmqd5Mk/f6pYiCNmYBrfoFj2GtVu+pYX8
moVLhcgmbg+3PLo4yuySPbh/IQiojGhPf06U4uRqTbB3gmqa6xAh2qCsZp7C9kcpskWpBdfsQlpS
Yy48aAgnhUGKGZPRgSJLdZS+1OKdBQQdbjTPwu8+/n+YIig/ThH+flWH3/9uWdWEjk5Us5MWlM44
WPOrU6jF+yKYSKDxOtNcZkj5tnzSY3vSaLTpkctp81IcmUa8FixEA3fdLfv4jdTama7Sa3Mv7hpp
ZuMdb9jFVkgmgacSvMPx56/ckn710r88j1LA+mmeKh0ZFZEaH2lTqBSZCF7Di4MaFQynHFtQx33W
ApE+xalQzWu329lNNFdqeRfIGvj2vB3pxCInBNJHIMs2mqmvJSO2ZzKwVFFDcOcWG6hJQahfaxk6
QdoOgYijSec8T2WZnK5gRvQTEQhW9FfmbuWkIugEjYiAlFjiLKO1Bb0YH1jRe6fQVK91CbXJ7F4F
LU7mAjLCIoZT4uYqAeqixUtC0m4pJOJMCp1o22fuW6Wq8TLIoH9pGnyn3oHC1ykO95EvYYL2KoJh
LH9ulMwxfRkka+q1wqBgqSntHE81aE6bt9B6Uxg/sBIj/zWgG2tqmPqrwaDWFbGh2K2mTnoTyA8c
6S0VrExqK7Je2BU+hZxwrAEzfdxj+k3IeVINfECnFoaPOOezNt/1IcV+b+/ZNT7nZ3ErQvpaS5s+
4PoENQY1gc9GKH2BsFa6VdUSLcWUwPX4zooIvb9EtTjIomNNac4aqTQezDjG4nudUPHpzXyjemsS
ceISmSLeCoyReEGzTIJu7pbRTsx18eSrxjbS6V2TY7SZXiMQjnphjHwW+WnnCDNNoqYpkf1rcvQK
eVuX9+olcsyVfguK8N6Y5Cp2iag8y4zIu43AYT96BA9VG4mrJhSYXMbW2g66RenrAulDeKW9e6m0
GfJrPFL0Ih9rVrrOrmw3j6WifCJ2S+VdLcQj9W4zGnoHXrGe1Xzi2aa6DpcJ1OqqvbjP1pP1Fmi4
RJpy6V4YwOzVbZYWALf9/EzxLzTqYEOv7A4FaASbyx+pN/cZ6dfncHlLTZ2AdsFmvNEQZ70ymEQa
0+S8Ec65Y9tja61skhN+CDyFfrQGYCJwCIkevgzctH+qn6Kc7LAtKfWoADbPmCCZKBWTfevVpgR2
YoeMusjvT6NMmra5uMARuFOl6q71yOOit8HoYXZLO3yDlVK0q/K1fQW//mJS56Qn4x47vECN8668
IIUKvNfo4T0s9S0Pwnl2EjjzJA9dsrWRKmKsU02GbXR6TtwB1eqI8gmPIVMWpdoHMjM5ClPYysXz
XkHfd4JnnDQQFdbVDp7APj6kF+/kX3wdDzBJ5fRZ2NtHw5zXEx53Y9QbrGjlPXMt+NplFmA3fGh2
VUyguokrYNyDRdiZaxKasFf1m7rfZDSwbtIFXvdrcG3vxbW6ZpRUq8C3Z9mKpNCu85t0hMezncrQ
dkB/oj+3BjlaR4XQY/USFW25sX7tCWcTVqXVbV99FC9lrE6V1IUT7DOVt6xLwRhHiqncodb6GqfZ
StsZO/PQ+jTERVfvpQmEZNpm0ZbGV2oiqmYCqoJy+AzXr8ODCNRfdFXVcAPnfsrE0AWmrxkjgCqD
CUdVZ0oU003gaxxK+eS5uKQpykx4CCpSh2BpjwLHGSXSOXPaPMPPXT2Eq3oRBVZUZgzXCIe8ck+O
fdEdDDF99l4y7udeL5pJ1lDiAv3X7s7co4HPTNPfh/sOp2EP6wtBq5+nQJVdQBkvxUdzzSDk+oBR
y4AWFzdaJv2Qeq8ePSjPiTXPFMBWYqRP9TcOQ2dfbCtwauROfFiybfICTGgpcnvL3eRQN0A8weyT
3viACbux5HkfyntJdq1x6Iwa2qu6je3bq2Ey4E8605hTeEIDq6sUk3qaQV7115m1CNX+tboMRnL5
yT6bZ532Wx9nhvRSDHuB8DVjYxCxQcjv9rBbiId9Q8gGwh42EmwoWrV9lsIqncCMWjnUeYVdOhFT
8ykzGJAz3zEZdBRisspPBf8f9UmNlCOBgL1z0Y4yfi3nrGi0+FGujXDzrAABIBbjPrWsTRSVZ/lI
k4QPc/QwivyF9kCEkItwtM9Rjxe6QNsOt1psztxHZLq3dlXH7/K5O0jUcviN+amdyvtwGw3Pnnpf
jKzEtEadgVubbreppEbGRLW2yVPR6gfpKImkxnHmNU+WVA8pH4MxH9tULIfWFqRXVi1qLwLsX37a
sfyO38cqXi0jvQwpn0KrDj4hJREN4ebflK3rwCtI6XMZl59tQtde0dCBNY0O/sk90Tw66sehSCji
wtDRnNvG0r/RHHqyLyBP1SKbaXmrjqdhEzyKgKLFxmXoR4JF4SRpXpSderBO0RWM1rVpnadAps70
MKxH0r26hpOY7yn9g1f7Gc7JS34ujmG0N90zbMxFe+/5M/k5zqOjtK7kFiOrFZ6bdj01eAPqm/Ai
Ef1ML9KxO9QtgNvWfxWfhmyUtLMv+d2kpYNqrEkUJKtCVm+0ATRpPeK9DQAG2xyJE8v0YAVi1iE6
YK/qh/3mkW2wjsK2Meppiz2T8aNBeBD7gHIsV1KQ3ik1o7BkBNBUUCbOtqSyUa5JQD5H8zKoCWwV
/KRy47Gmzjs12Ri5s4zF6uFbEpCDmgY9Zz7EsH32Zek1Omf7Yp927dUZu/QlFAfpRj1ba80y+0i9
gzZ+YBwTYN2Bc3zOZCgmuQFwxHGYxIdAd5Wdbc6EQ3CmXXkir2kPBGEyghg79T/iD/nVAUneJRPt
Of5gYv5ipVSx+NkR4xxO72V8TI85GO88woW/zg7xKfJC2kl5HGFlAnfMtnxVtvOAHry128raBLce
iAIsGJZ6NR3XvtGesRa7mpM7bDdqmY6eFd6iUn7SfOsgp3KwSfnjbTFwPBKGPknNsAfnN240xuNQ
ehrDf6oQRrKIeYIW5+42QOtBI2U8LxPVzkNeR9bFk4AD8EQgmZB3ydyLiOjKnc1QX41IZgdLUUvZ
oXn5k9sKq8qKxA+1Q6rJ23gSWqR3m6pi6Y0WYsSd71P/Xksc1oX8VQvRe01YKm2mxIvEkIxpH3r7
MtBxI1aIqsAScJ3BPsFBT3uGyUwc9XVS+CjiJk6ZWdQauKBo+7BNgwRGc1AqKZ8EqnjFJiKPEytr
oCfCEOj7DMCb2EMbhexe97U7IrAtYJtGSLY9Pl3dnFFUWiwyhzK7VHdWWlw0C9dX25lJk0gTAyiW
hZhwY2RBCSraUawD24SN05GxE3bov9Jaj1RxFsoAvnEkU3QKO6XozWkDnxZOqTuue4V6+Aw/e2dZ
xiiN4BR6Yrhw7BIiCXNRoS/vbG3PNB44QAnAJZLBnobDZsHADJin8IRgRq4sMThVtpRPj6ZJuWdN
6DFSlZvYYx9Ow3LftAyVDG/mOO0BPMHaKgqYbE32qQYri4+GzaagjjBYf4a4oSaFXNMk1VrGRoMh
pErQY2IjmGCRaqa5rWrUT9ggJ0kPUF6l4Eqz/YNTxSuRmmsagz9gZ+JZiPMp1PqD2XHjRkyaGLdT
QJFSjuSx46BcedxCHh8XQnRui7ZhYo1P2MzOmvPOwEpamlW5YtYXTIJGTX6hEUvWj4rWt+OdqUsc
nTXwtZCrvgygzIRS2LjopcUgiEY3sQL5yKwaA0b82JYenmC1zbFPjK2LeOqO9VMVrGSCOMcE8FSy
ryfyoB9e4kt0AjRt0wZUltmMsjipBPwr6aU1pqDqqX8yk52A65sj2GGQLVOvuGjGK72TOEDeVbP+
zJt4aUq441faXrcViTG3TMcFHg0AIM5DKUkAUMKsnYPWPKgvTrITh6UIpNC0HRYnc1im/FG1z87l
1X0Jr8VdPcHO/6TdYdQe7Kshv4cbOUSie5Mqa+Zb0baYRhqI5ejmX6pb66dwSq3yJRuJIJNQRpoy
JwWYPPXEA2LgQWxvjE8Z7A3RryWbgepkpO/uKSBJ0r/UkQmQYiR9ulF7sJK3+DORw/dkQ5PxqLaD
baqmsLg42jCWZGmaW2oejayMx5q6jBeUoeL5Nx8RS0DIG2afe3YqAIsgfjWjp3Uk0ed4y4ghKPDa
eyU92YLN4gFZk2fxsC4os4JKPgbyzd6oX4r+YJ+LOKcLCap5kGkL1VtXGToq+IyNCISBxstglFU5
3u1DjTg8qLc8ssoiGUescsNl7O7N3Wb1M1yoBvucXwvR+Kxnl3FtuopmwaS8ivyZ4g4dl9W0ZlXN
r+k1vJon5SDvElbdn5/q5X841P9www7y0nfzCB90IJ2a9DcIbUrCiLrTFS1oS7QkyjGfzKf+FtrN
xh6pgfQsbxoxnpuOf+8uIUe48qUq7y6HuvgYc8D7xSsbvipf5k84HBF6RH5QTf2LziM1gk3Wq5UW
g4oePJQgeq3YCLQH7SxKFze99G/NJ3D+8VbV152mvrh4MGLlGZisaJ+kEGOA6IIzZJNgsFnI7nzl
fqEyMIv7xYscZrjfXT7Bs6FbJj59I159sEL5wxRhrUeSCcP2ReFABtY92cw16pub7mi5PefoV3Ye
yE3pwVsXog+zeWftGzAKhSJOMB2RFB6+/sWu9WtAaB1V2oF7YW8Tes0EAEoK4HkpHodvPd0+++yW
IY+jWM+sc3YTJGVNVa71Zj2Vy4lx7pHPh9/HeBDNVYTPhgTFAIH1sw1pisDSTzIO51N0Sg/BOm27
A/kttARRpznJ17ZtTsWfVs2jAIJbNTWZgKj04RyhVK+jtbtR9rH8GSQ7AMUjAYK6lj0bGKRYB+ea
TczCHx5lNk1NfrWIpAqSvXQoeJwr1atPR3tNxSAraTHD8YMMmzNC8m/xLY7B3MhP0aW/ydYyaoK1
lXckiA/0U6+z4WyNqHCG86lg8yBB1udyDHYA9gIxxBFpezW95w/p1lyMqPE5VDEwMVwuKHQjFkMg
7ud8OOc7G2Nrn61jC5RcpJgmfbQ36VYyaFFXw3ytvEYMDbRheDBMETjzMVJQGC30HGZRlRg3xEf/
mF5VRhC/uP0Z8f7t9ge/qGGQkAxGul+8ERLcXkkgL7poLNzte/eisy+WP/33RhFwS2+chSbiqKMl
QSR1DTxPmREIGqVcL5/0S6iOokPOZOXsJ6oKDJBBnXX/+Wv85s/4+hX9/jV+GREHJfZGUXaUhZYm
K+wf3kwaKff+tX7Vzeol8z5LiT538Rb0yrxd5umlfSpVpiakQ169YXyiPiV8xtlBMf25lr51PHLS
B79gnNKTuonZkbDBpX3KYKQRv4ivzWvxCowRX7YVvgUMP/ypxCCkzPO5kxX3buMy8+oWP3+bynCp
v7xNxu0S9jGZFLf4VbGl5EvnLJ5JCwwAd3djnO3iVJctgYhw2hRlPxLMmmoGOq7H6Ws9+sCdAogk
T/GAR5fcmqjqvBjODPJweig4RoRzoXoOh5NFsRY2gk3wbpoP545fbUi0H8Xmb/uRH176l3GzXCZC
LiYYItSGXQUEQDc1ZmEnL721YDIAp7uoU+bF0SCC77zU96Kypmr8Wlov5Tl6CV4o/33GXaIdXXFX
Szrc9ogFkMgA03ITvkDpQUpfdkft3D65GZ0RXbszDadc6hhgqByQ5vbe39XUhUD3RocSjt4hPMFJ
rpq9vMlX0TBFElv3maj343/xsfEFsvTBKGDiMfrx2RyKUgst25MWMqk/clLPxanMSXzS8d1eyz0u
4TMwBPgDGQe2hINbyAg3MMpJH7WPWHOXYQrvIVWLcacBarEJeQh3GSx8VW2s4NVIvXWQu58/f9Xy
MEX/erN9/6q/LMhVYxWJFDsqSQG6OnyV4yTTT6zWz4Y+l/TqIo8iMYM3nwx6Ae3SzOLX6SqzZ4ys
x+mxvOacPf2rcJEOyS++CfI/rMlcTpEsmijhgPxqNnEbT8jLxBQXNifNhPsj+dCf8TpS2z5SXpOP
4EPibArNMeKkqqwjTq3h2TkKbOU4y0aQOlLOthhscaWx85ekh91azwaa7C90ln8SK354pV8uI2up
Uodaoi7CuvjgJzh74mevFWcF47/8pfzw9jUIsZHA+fPay9ovHt/SP32Mw0USZRMFV/7b7iW1qphi
F3EhK9Emv2QnfCUcw4uhVYtJdaotmyqfwvHENf/Ok/4XJxHzH/Z12IL++v9/2Zhwd1SlHebqQvdt
Oocca8EW2dOnr+W+PCv3jKmMHJ9aHSY/gJ1tcmSHegUzxZFc4xhBbJ0vR8TotSOIofAn8jPWyUUG
cQTEYDuJFnyDzhWTyfauYA/MTHmjvWYf+JF7+VHUW4XcA1HYcC7ruwZ9YvjXOpvxHX2JydSkjEp8
NxmVdouCsanC+DS8uoxSYeMDzSEEPcxYLYatlHrQVMD4tR7msMNJpBkms8ZB36k76O8rm7GtOMxv
f/5N/IdLqIqiAaiOmMHg1vmyuuHwbjLDA+KRP8Eio8mNdRZVBSg601qbsS0FvAWfqPCgZm6bYzFk
up2kMdJPYIdzytLG7SnJKWJLmX/kCrOzDRHPPnvb6Jw1yNyrNDJjRNxiunDG+nlY/vIHXLODT5d4
HmJww605NbB/RMKjrkVnTO3lxmwBqzjHYBuX3kkBfpBL3VKORHMsdR7EwOCcMuStr/mH8OzoLwS4
CIn383DcFTQIhstg7+39YVJMgYXF4JiUcMoYuRvmySl7HfcFg9Rzx7A5Psp3GCpXfD4Uf3JcU35x
/Pi2i/nxaaeK0sCLRhfnMmtfvqaCVHPm73NAKZE1B6o/oXUAvgY6B8EwYLFui02EWgn4PHO5jajb
cj/TcFwNo+dbNoyhzWu3ogLVzV9ieBsTnjvEQUC056RUPyODZrgOT0q6jPPAnZA3JAdWjPIacS8X
yXFW6qY1PUjsAx6y++DIx9SozT617sVx03CZ9xQWZFACIKlPbRy1hYANH0mn87qpXjD+1j3lmHb5
eci6L+0FyBJYp2tK45eJt6FBj5WykpErtS050RmQ0hdwmyC6vGkk3lunrdeo1MsMAMK3+/e/poxf
mDIknnqyofJA/Pe+jLH7iN8955G739s5/vqb/7JnGPpv3777qgHqXMSfwXL4L3sGv4MtQxZF3cRm
pnznz1DE3wxrcPcxY1UUth0sDL/7M/gtLB6DnwJbj4RFSf9P/BnKj1s7LB6GyVMJJwivggOy/OXx
VLkcCJCVOzYFKTi2QANR6GSpPo6ZqDHbBfysY79oxEBamb0tbEWRU6nCOPRQCuJrHsnljCYyf+3K
IcbmdCeT8t81VdGNZQEzFKQvk9sdKKInee5RM0QFTaBJIELa2iSNz2BSiau0LTIBsXjSZfWsjlIG
quj/e4XAnK4otLMG1TwOpN/jGP+9u///7m6OKP/+7p58hK73Dzc2f+n3G9v4jXtTI6dt6iKjyuHY
8OeNbRLnYC4McV8hIMpd9ZfziNMPt7vO2FPFm8SJ9Q/nkfnb4DjidtQVSeJflP+TO1sWh83JX6sC
tzZdrbKlqpKuqKRKzC9nXy/WIPhbcjavADNbdc/B33o0ohdg6LAxMrTXSENPIvg36rEJ0zpTK2O7
oirNxwE3VdoGwSKPJ3nmkcYVsAj5YtXsYtfAcwF7f277HrlrwNr4FRCvbP+jSY3iKnk58YloDEyT
7KOvTUN9GNUK1UnOc7qDGJxK5Leq9tgM/pw4xI7BLmubhvHGi+ISG69sL3PHIdKS7COl745uz9YY
PqCf1da+jhhWSFmDvDxUmyJQ5yEaeFUMBYCdMhEwfWY+RoJYLYxlXWivfaUWO55215JyqtdCXpdu
Nsmk4t4YIURWlRqo3mlnHmg+DEwdZQStY7BAFc+yqKgb7GPzwGPhqunXSzjfxAq12GZ1pxgOdYNQ
NS7trJuKY08DzM1A+C1GxnWAlUI6ViZkY5O9GT37uv5UpYIylhonGS0Vj7rOQh/ZmSRNmpQUWNzm
I7HOeQegT8KkfTKCS113S54RDOR15yEb0MUrBfeOhXE5e6W4vR9zOIXQlNMrVPfGIAzjHmE3GEE+
Q7J2iBkUg73ZwXsxbuw9MkpGxh32c4ux1BJcZY07lpkz6iGTJBcKpeeywdL1WWHuW1cp13XUgAzv
WY5za2/qaEkSXXg0OfjmOPPsMS2h1SqUVcLClRzNJbFTZqbCwDhRKN6x46pgIxroY1TFYDOo4RsJ
z69dCP28YleD+NZCli3ZSQigQ6YNE36YdG62Khzn4OQoAJ520VVIHL7DmMux9hZN4k4oW/DCG3Er
w36GnFgsDVrX76nbr2Ql11eYrbsJzZzlDIzbvZWIzAdkXELfvlsNnwapV0JBGDsw5vCJ5Kuub+Np
lRPn4ZtVrOHE1IuIkhjO2bCleyle4NjeRh3N9lmJ+JHbos3mpDoppLAPRK2uZePicHU0Nq5eJm/V
qgKL05Cvczt93dp1iNHEPjLTn5Vdl29bXQpW/92wsAUvAQr81EVqkGjA6fmzJ/o8Yfjx8e0fG2pR
/vwbvz/O1d+oadE4ofBwxub7V4mLofyma4oqGxKJtH9ZQv94nEvabzzpKVyReNQaCmvxn49zSWXf
o7GL4REh8c+x7/mjXebwr8d08eW/vw9OfjmKGwz0vllZmcBouiGRFPxxDsM3v461kJJV3+gnqtld
7LSZVuCQ2xB3QlQjcqkioHlLeBQoL7ntvpK38cdGkz59d9F+f2nfv5QfZ6p/vBJ9OJKrmMSH6/T9
tD504L3wNW2mvQo6v1edz7onMNk1QvuL+YP6bRTy/RrGu9bMwY9LCgErujiMUr5TBipdkxXFdZup
LBFn7426o3qFPrUQ9WsaZ6E1pytGoWAFapBaKXAKVUAyTr2trPBO5t2dl6byYVOosmuTZ6k1zHGD
626vg+PIvNZYCI4eTpQIlI3YerD3OnMhdYU+NzyVcIWgy6tvP6QhASRcfws4NPo6kxscWXBWKvo5
iFkXUELd2MQL5eo0KVTbYSy7k1WWiyAH4V8EMX60dKfVTTkP/E5dsnKte6/MXvu0+RA1wnLkHnaS
ZLl7SbH9JYEAk0BdhDsmCncNlVTT0IH8U2VxNIMx8SKJOOsqyyvmfgByQi5LKA5EmD1PL2+ds5Qb
lkNH9Dqgn35yZLTXL5smJV3XVZCOFJoiaK5Bra7XSdccmc/Vx6gjcx27Qjg1WvUmYWEY5b7+npqe
e7W6TU17gy01ER5vSZnYceKucadC34rarcG6tuDykhmLDSotZQrindRLlo7u0TsZGzTcSlIxpuJB
nYF7ECctfS+nWmfNMDgCWkq86nTmIgTyIFf/P/bOZLlyZMuu/6Kx8MzROmAmaXD7lrzsyZjAyAgS
fd84HF+vdeNlVUVGPWWWyTTUJCzDIsnbAHA/fs7ea7d3usJ2JDx6vgaaAQfH9+HnH+gr0Ape//BU
gFotrMTWhiUgZXZTU4hd0eGkmQG5I86iHZZDG6htNBYRzP2aTUJxbjVTcz4aKiXfRjqErlhEd/uh
FnBmAGBJSOSx6VcrE1DD7WjrPZXIcDQiQ26bOejvPV2ve/8KtjLq6gIjYxP0nflQxOyL3nil+2gx
7aH6cX7OlLUOOjzOKoyfsgohVtpFmNXBQcBaTz44We9lBH0pQmvLArAApv9qyPJUau9R+loCqoeR
FNTG41SWO3hIdyqOv8Y0AZ3dlojQrkC2AuurHR7qyTyMIoU/z/RsbJw73ct9dp3beHRbVhNRaDC2
eVLH7jjD78x3TigQ0iU1EClmX/OVxiQsjjF+CXcX+Y8isrc86mlA4p2H63QS38Z2BksefZQQl8hm
/wpBquJ8ea488dFAnIDBc02aZ2xYyn0dQZau23VYh90eL+A5U7bNjcQ2aDX2xvB4obJJPvzxMzen
74WFijMAyRxKILYk+FpgbnHQEdzoPMG+eaXqwDQ50dPy/WqPY+QER+scVOphGuUNTv2LG9c/ktB8
ybtgGcP6pE0afwB/Qp1sAPMJ4ftkkXU3eFxDr7zRzbhC77a0jfb9+m39fAHp8ZXhVhWrlgYt1Cpm
gWabEtFi3/na/U666Tli6E3D6VmY0ZccDbKb7Dt3SL8gSUDmhUubCb1IzetsTZSnq8uY4Vn6Mvt6
WcWdWFF04pb1eI1t7qk7B10LU7j3oWqtZem0UE+Xsgy+rHoTK75gaKwfiapOAwHbZsi360K2lTEK
XMN/FPG+lvKM1Ai/OGSL2s2hsYUXrLh32kXlb1UkBnbli2G84C/aj/YVExMvotzBuRk+XpfwIEi/
Vz8mV9zhCryQqXEIhYluonRgKOqXwZf765Zi0YED2DzejCiaheVl6yyksSfSrzH0b2zuhyxITiOy
cBJ/EJOb5anQfrJE2/DsfKt0cSqj8NE3vBsv5EtrnG5hB4Sfl6pbNBYf1IAXupucjvBnIjkWEj4T
VGQ9spZ56Z1bdddgTHSR0ZUiGzgeasmqHy4D+jMWX0DaYXNrIiisVKvOhres4fwdm969qZtPWmi3
XmTfkXIxpdMl8v3n8drLhoUI2XoLR3dp6WBTRw0bapJ8mTHbWlZw72Bym4ipddfYP+/KEBivXSNN
hL5VeLvQqY/YmKDXBA1SD8fnRpQA/8MjpzwXj695NxACHWnk33H36lMvyxLODF9WP/B753y+6ab4
cP1GIDJdpmjEt21ka8MqXn2kOHaefWigEYvOd+466ZVLWJNvfVSceOsHBOQU4MNB1MNLWM4/vfy5
Sj46MW/jhWx5FVKbVvXYvmb6QUXmI5MPLo3dwpOHb5R4H3mHda9k9q28b4YwPgeOFuSGPdaDS+Xu
QKd3zezsk5swyvFSRAziMwIluDBXC0lUHWJR3LUieBxzPk8pi9MIZg9hmM/R0FhnIC57skYXY1k9
//9q979a7Vo2ZqP/c/8Cmtp7+97/XvH+/Kl/r3gd6VLQIbWShOH9RwPDwx9FZ4OeAY0xOnT2Lw0M
h6adhZHOY457/RnexL81MMQ/riQCn6Qgy6JWYZzzW4X7VxXv72UmpSW9OfraAjATgsLf2hcEb410
hie57jlU06KYNSIfDc0TZ166+uWb+Rcl7X/qAtJOpL63KPs8iw/322t1HouLikq63AqsNF7nCrXY
DJox65H5R0U9bv/6BelS/tac4RUZhTu+EICrTP/6778UtkGBvWTIQhLfTYjKyAsFTfDBiAvF82OX
qwF64EsaBcU2tnEJMRcfyFUutW1uS2dM9hMmzaPZjNYaqKa4MTLFIdacsvr8N2/0zyMwuki80evB
5+qgREMk6cT++kZTqLRaTaWEMmwEZ05gYLy93kdeE8vqpHqN4EmpEbuOwFdLdTCx/3M57yMouuTC
Tf0hIszn66/f1m8D3j/elo1+8opN4U7kLvz1bcmgEXUaoHEfzNo59yrPCKa1qvjLU31yhC4eHOwS
KbHIUvVU9Km/UpH0d/HkyBdLR8WtnmLW53pPLuZdarKGhUGYHcNx8NmIkyD7YWDJ2NtW2uzyyqo+
hsjMtgSp1Pd//UkQYv2LWwFyB31C23boDf52xgEYq0Q/2O66HvL41E4q2hgTML/cRDpc6VLeedic
CkSbQ3sPE0H9KD1FMk1elIgdsNo+oM48CTyr0L9QnxUeRccQvRvk7SydFHGnSG8rJNbJjOxTlPaE
UMhE2a1kcsbaUCzteL6UDoMdIlNSPIyPmZ3u+jLZGVrS9evQztTYdhd22hxSSyx7dtklYoyefo1/
ROe7GcajG9yNjf+S9WW8SBtgL5W2HoYWVdlYHsgOfEhnvTEGsmx7sRwad1MBME0cEHk0FZMheiyT
+17GORsZyVlNeMzpDC5Kxag1Ea+dKScQeRB/A/09UmBLkg5bli4qf+Fz0RaRPT9X9XCMsfzT9N9I
6Xyg1PwR+9AIMTulTXfsaoh9lnmyq2SjrYoDHhmUtWD+mAv7qVHTD0+xc5NDHNMexF8zh/c9u/Ai
LqA6pFLK9aB9Z2Hlyj7bw4DSGaZaRgLfYNdHoODzuU8LntMYN/3R9CwSDTJcO0i6IrBx/xxNkbMb
fVb/YtG6Lvf1r4djHk3GBchk6QeYtvf7dLyWRYfxClmFGdoFucZZCS9ZCZLv/K1dTO3yiup6CKoC
NqD08B7Q28rVl9fk7QdOnPGJhpTxIxAqQ0vpXB0ttUsoYV8UoPEocKq46nbjqKrXCPIpyqi60D8Y
JpsPA+euY5BPxqtpZxhxZt2Sn0xa+cKcY3ctSZE++tmQbvoBd9vfPDDXFec/fWxQHbYFSMplAfjz
o1/7oh7l9dFHvqbhJBDSvkwtw9nX9OAvWEOZE+Nwp/jM5zsradtTEcyYFJQ06oM5O/4Taob2yw0N
8+Ov39q/WNT964KJUMHzBGf8P7+zPNIFcgnlruGuu0u7rb5iureNQDyJteNvVuZ/8TXQDLoa9cVV
VvWT3fDLDlKRAKPQb7trrTtJrFcrsVYiUP+/+Ei/vMpvixOevcTr7NZdZ3aSfAqEx6eO9IgF96VX
wX0v9eavX9C87rW/XV5GcvgUqCF8um6/fYncoWldW427LmFSHCc/y9FOdkOKpWF2n/3KAQ+rFIzy
mGn9qy1EeQnK8O/waf/qbQQOTCUKI/pc/Oefr2VlwG8lncpdG1EY4zH1ni23hwblQd+aA6uG+zdE
K1zdI/Af9ZRhpP2bL+La0fv1i3B9yAUCdgj7G370n6rZXy6wNTEm0VjG1oQlg7aGcjqccYTEaKUr
nypIaZQdnCy8dLTvmmwGLDObHSKtgZzkv1lrfi/GXFqZDmQy0qMhq4ifhuxf3stMim0zeNxipJdl
a68v4hWYXoumTm3/zUv9/hBRZlBwODbLoxdAL/vt+sdzaOVEAARrCSXo0Oep3BfmpM52Fw6762T4
775nRsq/fdM49KlsqPtYRSU0gN96q8oisLQwVbgm41lfusghhymc1KuRVHOHYjiM1oAgSeKtCgSs
kpiVqO8xr2gzXJs0nLbUFvlaWBOxuUmrdj2qiNsOrslyDLL5CM8c5sy1h7xk+Ui3fqHFuM68wFsC
Gkm+W0y+UIAX/rJkZrw28VwewijQz3qkRycMMzPxhtuFtaqA5Z5hl8Q/+Ibim95p68+it5230Gk8
jnLuZz8K/R1So1orKyxIufSKbW0ILFHVVDkUB2BdA2IttmmfuOspd4tlA+XiZnad8uDYMTPvyQuH
BXUP7yR1EMGOPrbemL5ZZ2f+uUANsknMyFz1deFk0D2vRPMZdi+WQofcP6JO5VPVxUyYssyE9B+S
YxgtJpmmB5Gr9lTbHglZCD8maKNTEDR7PXUrMdg+vVQK0ecELf1GORqKuxtXm27oR3ibjfncpKl9
NyZaEB5JnMF3JxPwHpFTExwmrBMFw7ApoUsux6wGxUJuVbcKKiIk4E4nO3PO3Us/+sUPvCXd7dR1
ETRWkQGngt2+q3P32lbprEOHjuW1bGo6yFY3uRvVO5qMrWy8GEDr28UUidhdFlZDDFc7iqekp3lq
h3p4qi2aiiXHe6ifU0XGkZHdGHUT7eapNe4z2SY3aMZjWsaWYIRZyG00e/VNOBvDOsMItKZ7YL4b
uIX2bpsM5ysccgWUk8CcWtvfpqGIlo6W3WsaQaiJ9Dy80ZUp1wbtATB9MqOoyqrv7VCN5LL14ZfX
Os1zTjNzKskhgWNvvAyeas4z+c8PRmWPb63d9N8nmsLWRpcWvtnQdZAF0SjE7y58pnGm/CxVaBzD
qHU3YaSsheqJbJjcgXBCh9v2HIceNkSdTysffdO6xlO5pL+FTnzqwlUbtN6OREF/L7sqXbo23Ukn
iKc3MFvzsUbhR5sHP6Uw4eUMHDdOQCXKfd4qlhu3S7dZ3hP4OIVzyhcHt8VwakAHRkTs3BT4gLRG
Y5PZvn8bdnW21qHBEmmCE+8Z8C+TAlJcV7nZtqztGaqiEx3Iiu/kQrkywTkbZ8+cjsutnF1zjQEx
3sSBAkA6GM1NhYF/DZmxXjo/X9gipLlq4vHSOD5cO7dMN67T6ZU2AuxRge6e4khEpFDo5JLMYX7n
yCLfKK+bTlbUv2IAhilJrsC+sqdoF8KYXoclWQ+kAOAzMybru61SKmK/IR4QXuAa7Hx/Yxnw2hch
34yHq9FzDuRpILpsOtfFJY4xYJOXDhNHS0w3tpjMZa4T60dWGeGdxnJGlnPbkLnOiqvXftbgT02j
ahNn8L6hkKar2cGA08eEDTTCIuQApd0NVNzxPBZFkKzawe5uY3MivWbM2959pFnc8XJ9bO0m8M43
0RAwZ7GUuYyVPYP8zzzS2TnSQiNoDGMtxsH9UdkGz4+ZNPBd3f7khCaRv63zjpRLvJXkWNxmhmj3
wjLlWxyIdmeGMnkGJxtth5AlbmGYaiQf00gYQ18jUSef/pZXx+8BMK1DntN4D0k1OAAqEdskE8zt
RSVTCLdGfpztxiBhJhPnbkSfsPLoJj/6vSyXngFkWlqVv+3TyL73osw/Em6nj9oooncxAR6tyyk7
JLXbvE5yqMgwyM37K73taMDoWmexlW6dtk+++ZVLdA5wrlVS1sVDN19tBLASbzrGCWdLjuMLhIro
1e3b8Sbn1n4zNKf2AQscZ/fRqmit2eo0Ybdas6FwYDM51LUhzmi/UTCYzImFfpxXo67OZG3V2wL+
LHnH1AkcglR4HE3f2AZxbHIurCkNy2ocyWg2/GarcjJx0oiwLDe3jVPmtMRfIQo9zaYuTFZ5GnVq
ENajZK6wikuX9JAJqVPQZPa2KBACk9ZSlQfZiTHkhG/n016jsCT5PsrKtxJ8H589n39wsaDJR+Dm
f+JJ6nMajTMReeKlLEF3xJzKX4za6Ilp8OzzZKOzWtt5W+JYt811M8TZa1Yk8mu0R/FIT7jf66gG
d6ZwvjfMstgLs1Q8wc8Ybvq+i544J4BQNr223koeoWghuxFtvB1gvG2led/agBDMqpYHIyzD8zRN
HbT/RBREwsTxoyLw9GIIx/20JxF8Z9hVHqzJiNdVEbZHE/flijDmlq3d9WjUZmp+ayZbv9uAxe58
UTJ47T1DnSff9/amMc2bvHFxRnO1TrmavGGR2kZ9jGJ/hIDo9F8lHRcGDX63cwydLy0SR8KVGZXR
OerzdoMR2n/l6BKewwK/wcKxlDjyLDEVUYaDZ7oDJ9Y2KO11Y7s5NhDqk4WspbFKnap9S+2kfB79
CVOuJjYKs6ALZGwNK919UENvHzMCKUimz8aNKFSxrnXYkk4fGu6bU14her1ZvZLHRThxETmPncCT
NbdRsHWLnrFM7Be8KJB2e8060FAeNcZ8O2U02FZzMqUHzmPWhplafujHSO2hvOhuoQqIkJEEIeTZ
LgR9YUl5VZqQIbCwOGOcMj9HgOOqhh2sCw9OiVl32ZVGcz9NWfHdKRidESwQf4FWGZ4lNkPIazFD
uUU++gRm9llMokMQ2l9t5drVNusMQjFy/BOp7wJ3bev4IRlSzUAgaQ85swJQlGNALlHsDFiMAXek
2GYZty59ZQ0XXgucKZ2v7H6aBTd0q4SNGESpz6yZu3dH0Jhn26s2ZV3LHfofcC1kUqUckK1pVTnQ
rdH5cZHcMGjJktHq2aRiBprBNSxb35CITMLsHkFR+60WVn0rLIfP0aMkKfIxWw91kxK9Uc3qxyTQ
RxAm6TGT6PgO53ywvs1ObZaMqSZymdxiUOMiY2J0H1mQ6fU8WpcWms68IWqzQTBgO/OefGQAKYFg
Q0ycymYYOhHGaEyy4PckhfNamnb7DHtPHO2KARMPcZ484nvBZh3hXV8llMJfvZXV34DlN5c5bJwt
VQasACaE1d6dBZh611UE+hlXjwWjma/KzEkINXo+ObXdfVr4/juef7zIcYNS3iJTDw5f+5k7tb8K
41Femi4rvjhmWTdDZlmsm8Rk8Vui7wPgaKg3xM0OqmhcNkzTOsyNqoEzGMGTnMHR1zh1bBb1qcGE
azir3MjqXTyq6UkJnaSrLAUl4ieCxUCNGQndZbMnUyTbEUY+n/I+iW7MOcJcwMg1XUgx+y8x9cs5
VrJ7q3NTvDjD5H+PCAJicoxrEfxt6Ofk0GH+9h1d7hvCybsFyKHkduyi8Tlz6JpMpLYeOt2Jiz9Y
8UWLtrkzZ3aKztM+8AMI70fameKr9gNk+3NawonhzrqLDemocjGSeh+tWssB95G1JWPRyeARWXbY
Id6aFHn42hYDUvSqmQVeKca8TwNCl9VMfbsvdYuPEx8VxavZ2OMtFzt4UZbPNRQRUAw/00hY/VlY
Z0XbjuUElz6PAzKBs/Ky+ZuII8g7yslT8rPMPlUbF6bAYyX6dNoU0i5eJq+H3l9NBT6WKGm+50UR
lkj/SrJy/Yaj7io0Xeo4366zcO2PNh1IlB39FkZsLFbGrIkHGy2T8tLyw+ae1kA4kQari45GgxEg
vj8EOgFYO4emxMivs1atMmD2xq1w6UgfIVdM0Ymfy54TYh1h+Y9V7xPR06TV0ghjOLX0CSKeZ0xo
faOuJpJ5pvBCaYfCxJC1uSamIyxWVVjJ7EJrIUT9m7geIwj0gI0nxydwAsWNEaR4d8XUX+q8GdbK
EB7eCsiBqe4VXXpOXjhXvXI6kSDe3o9cqVOoylovJfGZjMbVaJ/IQZ5fLDSKXzGSn3M/DsnEkmS6
55hzquAsHw2ntsux1iBtc0q4zIXf3rikB9w0mZ6oCOG7H0Z3FKdWhoXExO8KysKwqm8R+8e3Y2A3
b77oqOSlavyPNG2zgmGwU75UnlUkDJBLf99XY/RQlM50O8ecELtpzkhNMWTw1DUBF7NNoicAAjAb
xzxZCy+pSAdI5xw3pHbfjdQiR9mq1raCzCDGhKgLB1KFMKs32cz+woCXtQUl3hMZGCBvsYMx+AQ3
1G8yzrCHwe+jS0ZOdskgMXdJ6W2nfKfLmW2/wGnX6o7QkYELdUKPSQ5B5Y1QrEL7qULjSfnLtvZF
LvK7VGZ3SJ3G/fAsSbijj6JBqarfVXGS7XSSyIvIaGWx6YgugCSdJ/fFSPAURZFtdgvCAsYCQdXM
YjmN8xnQcPMhQlu9I/2udnkzj+sohv1FamyxLLo2OlhaEkdGi3aTiyupCkQMB1/dnPygDk5W6hmf
ZHYl0cKzzGmXMNvdSKOvCYWC978gQ1N873M8n7qzirV0q+KDTjuBJc7cYeMNk8r4yNOERd5hqBHc
C5WQCz/zFds4HwT6Asb11yF4wEm7meZFYFWEz8Rh8eIHclhmtho22iHFLahIq9jnZOjd+4MJ6sLl
IxogxqKUeNt+BDWNw16zlY8g18n4+JIOwGIL6NYFgK/96lOHHbqWLGbfTHiM0A2tfaVvnaj6MQbu
bvAIGROawbqtKodM9tAflsiimkNUYMnQJUGisaypI0JnFUV9QPin26wcA42MKP0rIJyZPQdIUArF
AC69LsalAfuAlO8SM5Ri6+Z+HzL7pqzT4gu167wJewRK3PPWYz8ZLmOEiGreJiTKliGqU5o3yyiP
sFPmSBAoM3LbXiXs+VTUYwP0M5eS6isqSKLnsi913TB/99nTl03ot+ckMbpdiz1hAbHKWveGadwS
TFdvOhbdRXtlL1aT7xYL02UqtI6AFz2Mnoz3lpOm7Eg6JTXTl+1WmeASBqYFq0nAY0TQcz0vFN0T
cwsgj0HSvI6mlx67SQDZ4WaDSq6ZaAw+83JINTEDhcE0jKtZVBBMIu0pwBdFj6/Ow3YpckvfKBxM
XwAO6wdYp/O9YUTymYFp1QH6mgcNIzBHdAZZhoQnPuwuGE3zB4Y9f2UmnvnSEu9zm3tienKNpv+G
fCdaGsgIhyUxzcpemEXFp0mk4PBN0m+8As9FiCxogSe0ab3YGFFq4i0qZr1j7Mc10F1Tw6VJ1Hgz
lBLoThyGJKVyslWLYbJ4KAJX4WPNdXoDUj485Ek2P5D0HV1M2ciD2fLuKFOsEHANz8/TdcSyIFGs
2jRgsQHq9qlzcajLmRFlWpwicrHua2q/ZVPa/qHSzMXIdS6xZfGZbmOrvsD3dR4Lgre46e0AUTJN
JOujVJ71GRpz9ODNBc7ivvU2DEY+/Midj6p0wC8yvDkJHST3oSunS90X9Rb8ptikcf9lGCZxSfTE
9ZEwwXZpxQ5wLxQ361LU8aUrKu+6kabjfVlo51O71ryOEnfcO3XAHgVIpeXe9fz+Zg5tZ2cMbnwe
tO6fvSRI73JVYcK3NMclZcMGXanK18gAbS0OfROGW6IN3H0dBNd+dJedeb/ANsJI3KVGq5dObZu3
fZGr7SiZeXEWBeodp8FEIoTrPU6mCSxDuMzRIit5K5zQ+eL28Dmxp+SWclgn0krrRD24mHUWYqJr
u1F+mUxLjqtdRLZOWe/Dxu82ajDCRdK4yS7iaLEhmZroNuYu34B+2aekimn+Edo4rvLE/ajYbh4K
msgfNAmScFy2o2lE7wT6jvIp14F19mcmKdD3ZpKCCb9IKC3IsvJJCSdR75nDW7BE4zf3n4Ns8tpY
TgEjye9R5pnqTVq0TW/8MKnlmsqoO2hrhJHtGyGZWa5gpXKiQpabqXHaH8RLOW+K6da5DicSryST
xdYJBkLhAo5FGNSjbu04vgV5p7NjczOmnv0G5NJrNi3pvMuBmcuq5mT5jBiU9dUxXCQ9fh+T4obg
TequfHUjFX20jgVcrakaLv0EF2vICig1NMJj7iOwaoXbgHroLHJAhqrsNkFjXsk0YyfWfkMW6F2P
GoMW8TjPyEdHsfSreLbpmLr0caKhJqc1sZtL35M8izizOOahDJ/LQTNipfVQQhOFO7lyoyG5kIjV
f0vMtCuWADKnozZrwgKqqnM2VjDCmkoNZJVN5izDqa/9RTN08T2hWtVro0jZdhSNk4TG9JK16DO1
CKsNWJ7oFEAT1d10Tiq35UtxaDmQKG49AcGw0fCmnfggDA04e65xQCCwzDZFdZ0xN7lLmYPo6VgN
5LEcWU7IdSivS2VBWPOtrePue2IW6sjJM7xJxqiEGdNqdFRJgSL6zjCmCjoVWaPeomskUW/eoIx7
zYQUvKELs2iRAGkyF0BR7X2dacIffOCJ64RhNr3AqDRJAyzL3tlLSoe7eZ5z6J5Os3dhyPxII27X
VUHmJKVD72eb2VfhtHEKKtpGs1dSN8iT5HD8ZE3gNLdpDIkVo4tdf0tYW5ZZEmV3QRRcr5g7Y39x
SQ8DhQnQ+z4LHfIvgOcmoEG5x/1MkAVaVgOMcJ2mr0oW9HOGOn90oVcveZPNPWcmTpljOxZLrwhB
TY0lnohtI50S/JFZuRt9JRsxd2YLzyRg12kmd/Ma21wBeAObmywwXDirAbBsCt23SN7dDO3Blbbn
vMalaegF22YZLFTWhbdVNvGU+cV0jErwSWq2knsmCjNx4gl+4nkatxj+rdvB1OMy74l/vFKRL25t
tc8i9+y1z1BilRHWucH6xL0Wh5hYANMsedKRuBUemT4wVrcB53/OVCJYF1VATkeGjSJzwbxqcPlA
1eEmvBRZzAo/NHJDV5wcjxp/ijuWxpni2nhGwjqusr6YeHyTNtuqK5l/3UdhCoA5id2HuW+IwRBG
dxqhCBPFVRNTTpN3O3ge4G+nd6myKusw9SZkwDpOrG1r5PoxbfsSkKOwZQpkDDkAYTSp2y+QaA/5
zXRt2jaD4dy7I2Dnse17Y0VjORKLaqytE1m81A2qavz3XATMFAfh5O/EnNMJJiIgE9e0RUOfg5nJ
w7amnh62YSyI7DGiXF/RQd3F/lkiKwiJezOlLpeNwGiY06IRINlzPQHClPJiTnNwKkcz3DnUN59K
99V9ZUnjPld1Cz2mN93XoZX2pchc78GppXjrbWW8OKNMiX622pWYPaIsEIsevbKiSiqSCqKWGmM4
vWl6b0i3fUGP2m4cvyAoncRBfx8JAz+7N5gPAVj3VR2KbB14M9bocnQ53eb1yppHsuXsgNB4gno3
rgYtFlIOIkfsc3XoMzM6Rg6JckQiEX2bhlAznCzfDYkzHo0enfUiaHnyjaQz1kYZjDfTaAFyZtgE
TjXynkVWtLu+E8Ft1M4/WsZt4FEMq72NHQOJ6dQMV+VKNMuNbiWPF+mqLx5o07dyNsyvtFUPcyfU
fSk7Kv10sgq9Qt+MXb1MaA5DPLT6I2uHuEQjCcTIJLzZpNkloARrk1pjnhP3BSWk9yGUzQ046UDe
suuiQ3FjK1v4FKFHwfKzKolr2AmPDvWi1YkLPjAQLyPhjltLdsBYy/AtrwgMA2fbqbY+DrFuiRVM
J+9KBhpbKuhp3Oshko/2lI33Wdrpe0rP4TWrvO7iRh6VlhlzilnllSDKzc4ci15xJ7Z5FBeXoozU
Fr4drJUx7DaNQtfTFmOyYapeHxQWwdUEsx/LfcwJdBqbMeMYpjgG0HU8Zp5nXMBc4fGaornbGMVY
P1cJUtyFoyu15AHWq9bt9SrKwuHONiOLgAuTxauIuk0nEJx6QeSBSMkUYFSIrtUiTdgrOBuXNvOm
NDnqpNNbPfZ4c30DGC9D4309ivgWHi3sXXldLPI240QnIQsYREtgBhyct0kV052g17hy2gBxjpuY
8s4lyuKrsYfgBZty8lkrAWgpajSRdaZfb50myLfa9OT1gOTsOh+4tGP2FlLm1ED4HflbY0QRxaqc
1g9z2CMDNovuxS1nNo/Mmhe543nr/04Uq09fogzXAeaMb9garBvqUQpkOROnOnnet58qgf/XDt7t
Z3XzXnx2/+P6i79XOOkTDqv/689/RZ35x+uu3vv3P/1l/VOUejd8tvr+sxtyfvSfOqXr//lf/cc/
vFd/Y+QybYCwv0glrq/wx09eP8L//G+795aMsfdfha1//My/+3JdnLeOy3TS9TxMtv/uy3X+4cDL
FMRi+mgLfv7LH75cbOU+ygaG8LSe/avE4T9krfIfno0KFRkqVe7Vpv5vH/7yT7nGX6laoU79rvdD
e4TiM3CJrREcxO2rrOsXLUUG2tfKsrjcgmF/qifaiGrYCb9XjxVHzm0e5vVWtXP7zbq20FNINTOm
n0JkH5WTqRuJ7M6mRRe6mAR62DvWaU78ZZflFr3u7ttQ+8bJ4/DkW2l/0tnErLzy1gVY4GAwt6MG
n9h2vUe7KHoUjHDWo1TeMgmq/mJqzOtdgdOqAowxde62bc1yNVk9M8XcukbHjXvmExVTNUUsEr3E
JTM3ue+FU5MpWXE8yAGjebQ2cRmDFe0CWazVhAc+Meybbvg0golceLf0EBD2hO7FHkRnj5Q2b9J6
kxlEfZUTHYnWc2dwM173LuSwhnYyn42uvR96RUoH0c3LsdLJ1ubMxukJpYZhv/QtKC/ODRclzfI2
EnW1zHMb3noWTAf6TM+dMK5bwKpon7raeswHKgKfprGSYL4bOqfIboczMc24UlrvgkE/aZpbpoo0
RCfn1vLoedndcujfx5bk5C72rKXsq0NWIU6cG2p2cjE3/I4vhyxwlrJuzWqZrUQS2Mu6PLuJly8Y
cF0LGG9lGI69cqgNG6KVQCdvxUiprbK1GmGqJ6SSBhFmHa9cFXZQb4JaciST5auJOzrNrRMt//9N
3pktx41cYfpV5gXgAJBYb6tQqJUsbqJI3SAoUcQOJIDE+vTzQe7xtGhPd/hiLibG4ZDVljqqiCXz
5Dn///0Gewf84daBPhJLjsKRyXXPvzqx7+/wpDqb3Mqa7WiJ0KKhtOGwfmfjFygaAsZa/FyTln6b
B2xtaz9I+lfDlkDt2/5nBDYv4LOHsOOUkk3IKTpjRMIfaz9KzTxaNgzcWZ9DRWQ50ekzfgfjKc3u
+MG/t8L4WgNIP2r4JTji8oeuFbg6YcldSgvO1n1ILVIydgHXipOam59ezIV2ByePezxz9t7siRGn
keJ4yyFx0y2thPnsmuk19h2SQVvvSVn5q2MDPaqSlvCg7L2LzOya9e279dG2N1UiMQvmdERLV9/R
AT9LetgboVCyRODWNt3So4/1T4anrpnbvA1pep+m/srDJCO6ImzMYBi+ZNYWcVaz8+H0wihjfsed
G7n8GuPzytzYjcyCTqNGiPLqVEtG1Uva3GoCcm7n9Ps1qjkR5DgOukUBR+QB+Q8btWjB1BTJvRVD
6YmsHyMx26GlIfWwEOZIzzzRs+e4kkVzECkrhKeZBREjUewhVGLLlzG174x4wTEeV1ePtgF4UI/s
I16nofiGAjE/odBmFEPTadO12V0mlIcsw7n3aVMMtvdBWO4NmkV6TBPAedaSsFkMzhNNOzL5YKbT
YPEyFNGuufywVo+/VSYMapLuC0gEqE/4/zn4tvt6RQLkOjpe3HqKA5IbhW5fVkHW9k/C1jCALZZP
wByAgXlFDbQrdICq6TEGymno8mbUqamH/k32dX0Xjc15Xp3R9EFgk2OW1jBNz6t7ell91MnqqLax
Vjerx5rYhGLfr77rAQO2tTqxWyzZ3erNbleXdjXj1+4wbkeaqg7xUOHlrvsDVsrhgPSO6NvV8d3Y
2OmsVmtODYm76eoLx+XKjG98jVbHOMj3+9loQI4WX0t7UWigNNzli+4wltBP1QjQUw7qGOUtNkOy
lW5GGIs3k23+jOu7gdciTC1kPp50nzDqPndRcmeagJfoYFq8H/jeTQ5kNGUnuR9WV3xklMS5WP3t
ULr9peRHuXgLZBITuRQSkZYRmkdzeFK2CMWAU8Du0SbbsSR+0I94x2tvC6Z6OHusYpuWze86Gfq5
bedHv4j7c1fd0aZwkTe1yblfnf+FDQPAAwbgrVSAZOUDGMi4kpUYMMq72G4IK4BFjfuKkp32zqZd
OQOMXvtNv7IHzKQgz74bqAIduaZIfzet4intkxdnIvhz6BJ3m1TmY3PbY7TYSl1rNqVtvYx9/kAg
HQME4rc2yhKbWPdfVGb8ELp/buVo0LzAQFQ7vYUrF9YtRSZgUubRaFu+K/YC+kFMVJfl0azWD4bh
a7gZ/s8I592Us/5HtzCmiTgcou95Riw1GmW49K73kTnfaPpBBi+qaYM0L6wFOfBYLWi8tAklPNEb
bIULIFnr2eQouu9nweKINk+DXA5GSX60Wf9BfUjf9yjrpNj6aflaQtfk2IANEFmIWbUF5Snju2ru
71maEGNjPqQ18WEz5g8cPX6ZZuMRJ3wLpt3+EjNU40/lIzteHdTkm823QsWvaRvTRybduJBDWHXw
aWb/pXLWrmKmgGkW0dYtibCubRY3+ebp9VdbM96kdKB2IFZCoY0Z+WJM1V3Vo5siA7SuU57/cV5Q
FDSPnXEek/LiDi9Wat1Gc7nphsLcxY2Z79zKZolW7odFKjhKBObiGZPMWNRAPXKG8WTbPxQmDRUt
nsjfNLKZH3qNCmubYNGY5+m0jsDF0cGeRgX+YcJiPNAh8H6UdnVf2uC+yJvLEdYy3GxFtxlQCm8X
piobu/C5yzzssTSjoDDbr0oLDWd6a8ZObRluAc7s1rx3OVybWEtD1k7UOlr1wopmhp7BiTNX7bbt
k2xvNpI2XZSOtEOVtR10jmTQ9Eg8yFqsFUb5HWWkV1XRNnXnc5ZW9xx7RtoWap8mP6N2BSg38ynN
2PnVqJV7AqCv2tioLU140OwdmlGGXBdNh1zmgXZjjjPsOE8Sgy68c1SDIU9KAWmLLs1gdXUw0MPf
WP5yGw8aadY2rhQAWWoYx804uJhFp/QghonoIpm8Zr7iteaYE3X2pYiWoOClV3FxUWlFau/s31tS
fo8yBkJaMdqB0SbbykvuZ9+OQqSKHDoFu29NIIN2qT1b4CZbpl3ZynU3yM+dU4kr4sc70ckkdOsI
aFrRHRP7p+VlOS123AU+IP2wyrqntvfyI1U1KBIPFrf0MoK245sk72sEMXqC01l0N2gY7hUE6e1Q
akTb1cLmUEQMzuA+JtMjtMuKcQnwYX/QHl0foz9QwXdtSmbaTt5D570QO63xlEV0G/PoI/OXYUO7
xvaTn+24LKEs7WNs2Veaae6zm71p/ZTvEpLIZzLr5961dmJW8+vCGHhO3IsTyeFR6tl0AD9gbJXU
jhlnzVf05ocpX1tvwMew7qNLKlG1RiPF0Vo1TCLvt8zoibSLUuZJLTZHP8CYcrLoam7E6H1Bnmhs
M6kfCm5VGCXFQzZjOijudYd+l0tEPfN1fikorpnsx4eWk/A48sKWfZUiJpwDrSLqa65kKF6StNgN
xc+k4LGpPSBVGNO6myaSuwaG5rZm6hdMQxUmxPqcu2ZEN5/Lo8ji9FA5y8VbhQMWnbwAyy4qtN4K
8zZ+pkROjjEWcLWElW3Wz7U2Py12LS52Yn/ofjkzKUpvi3zODnVERHNcxjB24E30wiLvN8dr3C2F
fILU4tjNjd9dIjl5T8k8H7DmIoHLkazpTvGajkV79mL2/yLRVCAzK90rx8lRltnRndLzgJN8sfcF
UD6mLdMBb255tqIxOc1Vi2qlmKNwInsCRra8T617vX1vI60+k4JVXIb1l6wKI9dgCJEmBWqx2Dh1
rnwphdfuRmEU594QCdLaUd/VnvGK0y597VL9HsTWGHSLBboRDcsRlZnHa5ot9y6Hm02iJcsx5nnN
Z5oyjZHfmRUnkRrkIm8QIFpm1Okmt/V517Ccb6XwSfhE/Qy1qAyyclK3o1eaYW7yXvcMFhiP1YSe
uEl+iRy0G4XyxnCwCvHQBdZXxpEvyI/mpybps6eeZquNJ3iIQVZnS9lQHNHpM1a4WAxlLDaLe8Zo
JL+sALIOEhmi+RE1B4o9XenaTe26OiuCd5h6RgVLCdF57NP2vJhNusG0MD370/TUJtXBYgT1pNND
vF0qgpRGYAikQtHow1wYsuGSLDr6aHHoNO0WT/sGpeyuAkt9Z2f9EtJXY41OjAODihK1CaqO1rDN
EL59xlNsvxdO7R0dk7WlHuWNllbwI+qWM6G9xEjsurvEc5p9bUpnlySxi3S7Vltr9MQ3Bl4Ppnak
1MyvsHXYK6Vm7vollqjyqJkcbvJhROK1tyy1E24dh2R4p6gJfj1+8lDn6XKIxqh42i2Sfrfs7OYH
zT/+ht8+cxLxw4VH7NhjcHlYJlDxJpkPtW2NT9ZkmHu60xQ3up6FqV/Rj7YTf8+A/tvUDRZBbbV3
k8KLDNwKuuOg+7cGMTygE+zQbUm/jZ0rs6v1jHllhH0qJD1ZH639jbk4KT0r8lFmXzz46y/piAop
rd9NaaOXpmmMegA9a+wl3Fyba1AIdYmNc1bkybORGgkI/tQ+2kNWfh3sGA2af9YH2zz7CH63Jo6o
w1SQMMByjmBQeUXodotzH8f0+ICbFIPp3U/geiFa3YliHZkwHdhPmTtTOyPDioz40qT1G55y7wY1
743SB/GocBxu6YM6e7qB5r5qDHFkXp3ydGuPLFP6m3JZBgXnJNcW5FqbYBmBDGQHu4u+tbD1EH/7
6Jmterg67YKGlz4G+h79tXG1F6pZ973LULPnFqtDMTl7OUozdHI2AwZ3RpD6nKhls7S7Ps6qrSwL
mvSRTPeFBYNLr/TmPGqAEYZUmt98znlyIs4BB8B6TEc9zsSs2iEY0u7rXqM7OO3xiDlPpbNMD433
pTJOdO2m29qr5ts6RcYmKFBvx/GeLn75LdPS3dQSRMAN8L+axXgfJ5b8ac/Vyec6vSROvEMVdVGs
+COVJQWGD9E99NNa3gxSuWSg6PDX41newEOgvoHkcGCf0G8T6kxHNPc5KrKjnPrnae680Ldql+1C
JwM2jw1eoPY5Yaj2GosfemnrJ7Zsh2ysWgWRH5cPdHbOld4hkpe0341yMfEU4I0YB9TovFEAUQcx
7A12n73OLJqwdXDWroVG2kJZ8JKtZhKQWT/MRD/MdWG8txlH2EHLbut1diJ8c9hpDoDEzEjn51gj
B9aAfbSbkNSs24I8RHwlskdgieuxy31ON2bs9EFaOjUXLEKXTwVAv6sWByHLr33ctreziog5ROhZ
T/c2oSsfop+C5icSSCKmuopMl3oq2Jtrmhm56q5KK8KlVfOlt4yGfnJnXKVH1IxG8O4Vnlu+mZeM
/F9/fjXtBG9Hle2jKRv2emeHE8vYBY03sV1jfdDKNv7Sg/LaVF7+OgDMZ+jp9fsMef1WmIzLhoZ4
6RF3zZVpKsGIVfpB2gtV3/gsVhGDZjsaJ3z/MBd2uhtzIimp5Me9WUuuCOrPfCTUVuWXVZSwpZ+x
VuaPtA2Sh4Wi0HQYM7RGne7aXBN7FmFsuW3Eol2kFz3p8j0+zCxsmxK3R4kM0xXEAuFcdY5iltZm
MonW7fsa3fRcTcfaj2/VRDeOSuZSmHkBe4b10JvoLBD8GFgVUZxdSjp2l2rJnXDLsyyT5xSn1d41
iwPzmPQaeQ11tOdelGmB40XhEsimMEIHS88WTZO45pD8vdy+a5M2u+jCuetmTd6NtNmYC/ri0I8m
arE6LfeUbynBB7QQCHSRtyPhhqrEUe0tpr+z2z4KvXnK9k1EKrQ5C+0LWpIvTgRbqtGF2km7rSn2
ZnXwSj85KCr7TUwT80yu6EQbIOhjTWyotmrMt7kPMqSkWJzFtmbkt+8Lq2MgNxNrhAD/Fu8dqcqe
IpGkkTZdHx17v5W3Zw0B9C5D7MYGk61aSe8Ck4b5lV2w0RMkoVIC6+hjIrdP1Rc0S8cmnl6WKMqe
mwqxnCp7+9hanY/g2pkOjaXtSa5fdl6m0Q3snDCbyYPxVj0kR/Ka7OejaYNvrvvbxDS/JrkwTnFy
5vCsbv2mqegfoUFfdMt46JrXegZOPKZOtZO6pZ1//dKuv1tqu9y749Duxasx2vlNQseGhmo9sgvx
IDBTeUwQkPcxfRPknDegFlzEiTQUBZFXgbfgbpSSbzOoxNjyWGA2E50emlXjh+SLHXvEqLRPMG4B
G+Oo7Trq0DLVmsuyOM2i9PmSA0b7TH8naX0+1r3+tRz7mZ8slRwtvcdiSE/TMhnXXpQ7Qg6WrYdv
o904eU0ih6PurEKN1G9iu/DyHJvO+oHYYb6TGh3CymfrnTujDnvDrW/FOid+zC0X4wUEROAUqCqV
/7U3WoDRZrxvld5sW70TF9kzbpptvBFaqTYp/9kw8REBo7XsYs0q38Vh5in9XSGbLqVU51lnYcq2
8LFoQ6MoQnjsC+d7RHMlQEmSBrgmjoU1mEfhDO4Zgzt/i3J9O80xoK2y+2aqZgjd3AIdq8bv+B+q
fV1NQd5oxt4mBH3jInTdjDrptOb61PhZoz/TRZOFaWxyJ05CrCgbyyJ1FWRge8Guo7762CuXJdkW
XRMdyNFy91WXeNgumxDPRL6xJekmlj7rO1HSw0YC8M2I5fclG46LX4kHm4nHznQLKnb3lPfELTQF
K1bdtbSjfPV9IYwHfVXVX/wZgs2oanUpvUdIUkHUI1w0nOhaDt1wsnwOYslQNWFuNS0NlobyBCXW
ZUg4I7eMXBFrzfmJdb/jUIuYYgIQEG70TdM2DqeMek2hGh58r6Ln3rTX0e2Ha8KTzh0zyfahnwOP
4I6R4hQ4ZLjd0Du1LyQEjRNd2z6rx/2cim/kyOY3M5Pgx/c4cstDJUpxShNiJHQyf2OnWkIzjhxM
hnt/KT4QOIJ6GMjQteOp2hMTOT0JBG2yHuvHxhmfaOdVj3PtnxjiTqH0tSGYfCrm0pSPLnm1W4BS
VBpZTBDRNNEeQOTwjQPEDhXcu1lm/YURpnuPfMYK0EQZaPf4xzmp/Z0yPGJUJnDVqCobYP/J8qqW
F38axU28fuXS2QOaSL78+sUcvZ1JvOmw3McZ5HFjlCKYRwrnuPUALcTzgmupVxdZ9CMQOdR0UwyM
bTJcdXIG6W5NxXGcR2THOAAGudvnt2UE18cED7IU+VWshfSv3ynfpvqp44ObObe5Dh7WmQux8ZzF
3edL/+zP2HoaBiKPzncgFIpDZtzfUaJviVkuAnRq3tdCxsaGoru6YR7OHGfkCDRVX3236C70Sbt9
NTZPi6bNJ4RzaPMb/Ro5cRM6ayKuI76Uy8PMZOcWR4+2cbK8o8sNUoifLgsro04CO1+iY+FFUF/7
sg2FC450pDoeU3Y8Yz6rSBoUTfV1rmqN5de5uPBkGMxP3jbSzUONJeFEZwitCTIP3rBvGdSveyTP
3w1ZjVc9qwmHHc/u4ObXpJftrRpaVJc40w5wpuSeB0Yidme+nkWsWLNJqI9b61sNFXoY4+nZWdNy
nPJs2Gij778slfFNoTaG3TZeQM66l7gpvy5plVCIuAfwqz+ZUcf31hih8FrVc+MQn8pSihc/jjdM
LCwFbETkj4Ie4fnXL2OCuQIGjbFLpXfOJ2rBOMnfVQlJaxHj1fFI08iwy6KYbj+yVJ6SXpCw5X6h
nz3cJrWyDzR056ORQ3fFHLCjLGVJsazs2GtNMDRzfvUh5W0sBnzAq4uztBrrYE+0C5WWexwDXrzY
T89pCXrNk1VzthLKJ44XqOK56PXqAUJCfB6stjg6DQuBPmbaARmNRUOnnLYoIUJ7zOCfaqLf0RxZ
hQQs13LCy9Vi8ORF4AkifO2+n4vouvTZi2FnycXOiO7UBJsc2qetMRPiNFGy3UYVEjrrxnNB0ru9
fWOZ3ywAOHs315+idLYeCocnKWVUcNFa5PZIVphO6hptnGnqiqOlcA1PNvvP0MLyjbtNpgrMi+hM
91UsQ2BA1mYop/nB0bMojBnFIdai7WSrEWqc9qxZpXZIOisHxtnEAdbHFIRh1B+TTJ6m1l/ezJlw
XskmWTXM/+8X9i90SWQijkV9dSY32oi8ey4NqgArtvIwNbUuQPlSHsd+oAYhJ97rtQe9rpxjIw3t
jFgcQiAzRcem9uvx7egmwwO/Q6GjefnJ0fs+jIYO+qAHDzQ18zlk4b7F3iHuU3TGbgvPf0mm+Es9
Uvp5YBnTHNVFOVfJTWuYd9jXikPR5ytOOYuOUdXsmAmEOWIT7Bc1wWBYKOt6MI65T5dY6mPAP83b
KprnHf0+FFpNAhfZRyoxAnnOG+wtpppZCQTmYvARSMsy++DO3hXnuPZ1mL0B5KJp3iKZtI4aGymC
p6IIB+W/+2hK8iJ+ag0ZCKuR90jMtUeOFtOW3jezgAZuI890ghaYpYL2Zt32RmBSSQYZgUpBokQ+
bQT+GLpnJdOstVLxamwIYPPKQ5H176O0LzLXhycXNA391TJl60YM4nYJiauWf64rO77FF8yODD0q
jLRhCGti0bd1NMpzV2CKwE9Pv2iqWVnLBeMOk6F9nhCUjkts4ZmN2HSy7HmOvBn3mP3j/4r64yb9
0ULm+FC/6z1+yRj+txjk/yWNyMrT/SuNyOUt75K39/HnT/mbTuSf/96/8GdkHPgW5H9hubw3CDH+
4Leb/0AjsgYCeNA3/hk/8IdOxDD+4QJF89GBWAQQ4Gv4l07E+wfhXKu2A1yta1qO7v83QhHxO5QC
4umKj6dLZziOCVLNX//8TzIRuwYZ2gr4iw6iK5oZtJ48AstKYnc6xhaWqwd0ZioGMOgEvbjfwrh4
xomvXxjAveAjf133NNosJISmJoRwDn5b1ai7LK4oFsgZC9x65uQwLJu+THhDsIvS9bTvsSO/jPBN
acKf4MCB+mLj3I7IrM0xu/7ptvyhj/kzTPh32sevn9ITwrBh2IAxAujz+0+JYzhRBEBbAQqDwLD7
kNZ+1co7GCHb/+6TuM/Q6jywdPwXlsknoAsqd7GIsqRMUzRSCQ2xzSvCyEBBNfnrT7I+k1scywGU
gjoYMyv/8xlhMzvpWDILwpBbxMVWy0jsLOrlWGpFoGg4blD5HaOhjreFs3oQW0thoq6qcBTiyY2B
FoPZVYcFRaqVuq/8paeqKm/6nOPGPNQPzuKfYm081477ZibcRdTwfY3PX1aJCNou+0Hc9mW2kKgg
Ru4DBifpphQ97pwu6chyzKedpZODSLH95gz4mZv0m2hWw18OWuOvL8anDCfogpbj+RiRgCLZDoGu
n+AqWCaAIAnND2rP2yds6dgr2bO6d0lzU9YRit8XWTpvxL9hniBaNUWoYg3le6ElP//6u6w4cI71
aMmrX8BvvotrGMIkB5D8Oc/7HEY0J9PEHMNOdoVC2esJOKlKtu5WG8gonYziB/vfmbPpvjP0vWbC
07YHaW2FhLZR+ua96NvHbEqDyW72Vuy+LVn8rZwNDLn231Cu/u2rug6pKLwQpqO77pqO8vuLUWWe
p+VqSnaJFb1icyQMQR+foJvRVcRALVX61DFfy3znsNApTTlMagn5AT3D82RKAgqfYDBAayiDem8N
mHecJ+S/1uavr+m/3V++qG+DFHMsXiqbxe/3L2rHjevgrtOCIS0eMRPZeyHa78DUrqONyCDqjI2p
xXTwlw/HjN/zdvk2cLKY2ZgJjv6bb/NZW/fpy3zOvNAdaRSFW0TgqZncS32T+wZuNDSinrnv/vbj
rM9cpPXz0BOSHMO94oj46eF2RYTZqXD9QCiEaH3M+NSDDNSXI8+F9WiQUUCLC0/sUKNaaF3NOOVl
Xd5kWdTtOL4h8/erl6jHwcE0omSYuqRFTiuI8Xcf+VMY2em99Jpv3hL/VPT+NLFc0sYjYR0aC9lT
9iMucLoeRCd6I8o2HmdIh/0ZxFa2Zf7CAKNmJj56UQllYfoi/a47KPJVdzVqDsyi2gNkC/q0GiUU
5Ia7v346/uP1MXVoaIZjuLDRfn84ViBZVyvux4JdGs4w86JXTMThX3/KrzXkz++1S8StI9gsPVD7
lrA/7SI2Hl8E07zXIsNCR79zszTDs+XB+6Mh2Qd5PZ8kDYxsGh+tZjmqfn4Qs/kaeQwJmNV/ayOc
NXb3HrvLpgL3TBfwPBXq61QX+7/+rp/iPmmnf/qun/B1Op3EmNI9RxPlcFIewy6nA69n5UvE5s1b
PgxBIsF2MIDky82r17tIOfctTF/qcdFuHQv1O4lB4pAvRAY1w1IdMhOKHxbEaG8MM1Nlu2+DxWnz
556A7q1s1C0wVfqa9tWSPYMRheJSy5JvVQwdwNEHUEYL4bA4+gnhwDCwHv4QQCyCLcuIrU1l1V+x
/b5FCRPoCvzQTpZxfMQ28WwunhMsUzJ8wEktthOcoDDqIc5UwAvCPCme//oK/l4y/LqABpoo6iP2
cQJ41kX+T4URrRX8G1blBxEHPB/FhVyxjm1FCKD2d5vXv68nv4oSAnvIfTAwWP3+WVOmY30StR8M
5iLAgsyEwA9qOJQQBl6TkewZzmzbRul7W0cbxYR1p4i92SoP25gN6zyteSv9xTjgoEzuDP/vcHn/
/oK5AsE014KFiJiJT0/+7Cw1c8wcxn5qnlvOLX5z12Y//vqK/6f3yyOHnYwhPgMa76fL0Jp53ENt
BxFpcBbKIlJvaHJu6LDmQWSrPW08VBUdqju35cBfzMMNEJQvGWnNdid2mV5bW5xJ6HgXkpCbNq2I
SbCgSuhRcio0OFJt5Fp/d/Oo33/b7XnTPMdD/b8+J6bhf1p8gLCxta75A8SOnqn2jxitrI3qkx11
9RaNScW6iLPItuYQ4EhQ8H/MefM3W9L6Kb+tTRAETYbUkOXYyu3Pa9PglTQ/4zpiUuc+R+NabLwg
0y7x1uMOYGrXw6j6uw81/tOnOhxvHNCFbE72pzuGfkNnxAwAAqDBvjTpLFNSkuku7ZG5n//UaNFL
20nI/P6hSaw3MI9vjj8FonaLQ6LV9W1hYQ7M7HsVxxduL9LX9m+ujPW5HHPBYFIcUiZzH0D3fYJL
Tlpj1LqJTaoD0ppmJEqhTooy1IoArhw81ktx9nr5pUrsBoEhOr26nULlRK9tszCGdKwHcxw+CHtY
R6thTINro+XpHcgKDuHT1wamji/hoc1mHthavlxJldgrXxxR08/71Bufht64I9+Atrbd/ZxL/Qm/
5KsBO6ebq3BoAarBkq38xtsOgn77X79X7n+4AA7nDvqSNm+W/7k2rtJUcWJJ3KAb3CeztO9TvQqQ
XPRbmEmbJCdLoPBVu+swBS+WjnRL76o9Dk8yeMeHGqjNRi+raZfi1JzM9gLRSofxp7+4jRMHpd9h
ARLtJe4UGRIzi3wDXLgdwSW5ZX5xY4SHjJ9Lgr3GNyfGvy78V8NMb4xYBPgJjmDNfoIsKLZlRqaW
G78u/fKeZANDR7O5bfs0GCY6c3p5LYrpMpEMnhc5NszGfhuUCjSBdT2rxr1Szk2t5ftmdT/jwdfW
6hm0USVMKIDNDt9wFdBS5Vw6s6YauROKyVkBdMbJJNJ6bONrXby4C8Rg9fNvbsLn9xO3B3zvVeVl
ENXzeZXoySDDJCUo4Uy8DAc6tUN9aPC8Ixv79Un/P3t1wBzxTP+fIfSHtHz7kbwV/+OufXv/2SW/
NWP++S//0Yzxabl4HB9M3wSKbv0pfcn+h+0znv5XkBJL3f8y7Yh/mPBR/8iO/INCj5Pn13LCeM6w
XVbA/yogkv3tt+eDXZXjolhPi67vUeM7n3dYTWHjyWP80BHKP1AAzcVyBg9DeVOjGTCiV2Xn/dmv
Cwwe4KDx+0bU0o6hW8dCkxawQ1Gus7SxHV74++2Hmbju49hOLTxJieUtsur80GYGlIhlnnZdvUod
BHyHSrEAAPIq95OTadcxi6PDSs5F/G4RujAlzcWFlYNiNolMTh9D8pqmiYlzcbAwvkVjngW+bWd7
MSbd1fNmBo5icN7nQSfsFXX7d5O2wK2Tq3SvazpyqIrkWrNSE3LANjoOibSu+dJ5F00hnYfowLh9
GsYFmKnydmKBJEGInVyThfEDlxjmFKgvC2AOzsKnBDAZVKqiZEVYK1hUR2ChqVYI+JDLkUlHj/N7
mUFqxFr5qEzbCFrTAVLUADT8iLV6fJ0zEJr5CCZq2+ONf+4nBwdSPsuPZNVfwvkR9zSmhydwDRAt
kP0+Y6ZFI6PVGC8hbF5RKgwnfSmRqEHHDvU2nx+QHjpbt24JpfW6SW2MufLvUzUkd5gH89thrJik
J4WR7hNM04EU/RJMMpYPiC6SQAdsxUjXyH+UUNOe6kanhYAYTVxFNaCXJkIjnIbEgRzS+foDwwd+
i2QlgXnVTWdYG87FdPDi51Ux37n2vAYtYUoLI8tp9LUcySH3LcVdP9rGadab9E5vJBkEkxHPB+Ie
nXPfGdqRvhkz9yE3X0TiaNg8PWBzMiohWCaJkIHjzCkETdc8VUOqvfhLTijOmBsGVv0YNd8Qt91V
QvJDCUwbEPl+5DkIkbrSp3fYjR92B9IgSAoKOm6MNZ3GyK+vtodabZktC1NlB53RbozHapDReKB1
wwiopz+1nXOHaXdS04pfRc3+bRPnqXZwMfmk29pMgZRxI6p7Mx3610RybXezXtvXTgKpCNxO0hPT
9VZhfNUkK7Gv1HTAyDu7W8DD3ncaVSY67WlgLxO6QoPZWw50N1U2h1LBnIq7XKcL4hSoTWQBNdRf
UGNyyEuxNKlKYqAFD3vCZoLbJdcd/0T2ICFU9FRhRuZtl8JDILkWypKGRa8DvTNBrA4KX5uOvs+b
mA++vvW7oj7ptWvd2aXbYmqyejw4Nbr2zq2Mm8gQxkEwVYeCWCL1EG4u9y1duLDvU+OjsXx1NyHQ
/pFm2nhdIAU8a32mHk2+hbMd+mJ6YDXRSAqH/HKlhBiRqKakwKPD6Q+4VXJYCx1Ak5FGUrthObTv
ylkmJxnJ8lb1g78qH9z2O2kJ0X4pGpw1dJ1fcqHbYRqPEqdP7Hm7zDPNY6tJwCpJRr8xBk84r4JJ
savGcnlaBiFC15nAdmS1cwd21d4Ww4iEJhuX7CvNx+IIZUdvt7JHnVjHMXabsq4OvtnZwJhMKDz+
lHU3jqzinTOM/kEHrrwzB28OK9xwxSY3gTFty0azrvi08kM6tQ6EfifGWxQbXLzZxSbto5aIYJKY
4uQ6Mj/n2gzCyvPaO7cAkbMF4FruZkS8d2ms6a8AcrJHb8nGE+q4+JwAyIbvb3nOfdTr45ciqq0Q
bTQCJdGW6ruqdfulVNDUlMyh2ZJwxJzPqw7wEPqdxnjtbEof9qrmqmJnzugYIkPjgRImw8WyNqeb
ea76E2YgRAAp4js1/k/yzmy5cWPbtr9yfwA70CS6VwAkSIpUL1GlF0SVpELfNwng689AeccNu7bv
dpzn++KwrSqxAZC5cq05xzToNie2RF0rGBD1mrHAgq7jKcSBkO9NrKhv5AOLU03q6n7IjeWq5RgK
vGpFXCArp905BgD/flLXLaABcEjrdqAOF4S3uYusxu5M52buNNYxzp/F3TiI+JgsbRTozeZ21ESD
97NzF9ibcfkh2RCuUQ9yLx9aI8jIzN6tFjafiAMwk3i7ARTGkJFBJ0EO+FcRubGMwogfOCotCdoH
dZoxNMZmZEJhaif57rTa/KxGuXkaXCcJq2yQxwbpTJgOSnSpGbOc8OnMB2KstLdlGMfnlZnvFhyS
db6hNS8mdXDrpZZRfgJ9xMpUuOWjQNr4kKV5hTwf3S1K80qh+61M+vOKzOAG6nYSoxQrBL6AVMKG
aiuuZFJUWO9K1aquWZmX+4ivd5+qsjgYy+QWmPZNKw0YFExnw07mt0nTsXnZTXfSUSfzKOBQnKci
YhTrZDcV5yZfbaFoCbwciYerxwxJUMiPU7Mi9GOfCU20r4fRpk+KLlfPABeI8Qk6El9VB8D2kMuE
6lhbur3JT4iQLuCiZXyzLMvO9s3QXtYRvI/eupginIqRO6WdjPYQdxEQ3EIhacJJ+6pEfZRMjZ9v
skNk4fat1iDuVcbOCVa9QrRj6i25iKWxWxJjDtXRyoJ0LtRXJFuIlkdd9AhryvrMQLN5QAaBvq4A
R+TPSZUIdKA6AnIn1ZdnzbLrOrAJg8DAlNfjU4q4PIgh1j7RnVKxAUkOL4EYOqcKSzUantyWzVBV
9faOnge/K/8R9WvAVFccJHph9oRRj5JLWxPL1WdqfynqiqaSkzYP5aBn+7VUImUHDcy+auaMNg5p
eahYq7xMdYOGfO3dx8603GBsJvAZU06GjtebXXdAtDrcydWOwUxVzdvcsgEvTbzepLCBTJBVShc6
CYhXH++l+IbxKnut5nhjH/XiiHo+O6Vzn5ytAuCEk2C7HKOi3FVKL/EVweGtxucCo6OH7HS9pMTJ
PRa1ZJzWrSKCsbLFGfYJp6FyNdNHUdiwkMiCVN/TFpX13Kn5ZWL+hJKjXKevBdsGujt2QHeFSrqC
PSL7zDYBkaRYJtbROcNPISduyOWdq2SQfqxlpUmgtTDSBKAOnvNCPraQbG+Y74w+cvjup7oKiDkI
u/w8HsYQ6HdyIbaL/jcQERy2Spc/tXG57pAiZ2/tRDIcVM+UnuL2CHuDmqLs1F04ccrSnHIBfsTI
auNuqLGu+W5p0Bew2/S7Yq4lAcNL0exciQiWkD6hH7GbGthhlMyyvLqAO4tTuMq6oBPIs+dszG6W
Ku1Bd6/2x1BplBxY0BdfGVM0XDoycMTbqm+rPZ2KrG6aQMqNfJIa7a2bG8NdDhLrNPIm71hL1V1h
rstpjQdC/ixqTpSF0zNJb9W9pUQlziMM66Wc7MCZFA6cs5nMvp7aE6mG2XBQdVmek7rpKauQE0GW
zsAr0hHRGk9Zo6ryNcuZXwfLjDLgyarzpFhxeqrNpXkRQzTc4NAdj+pi9SRTgBR8hQAGhQUY3JXs
nZIaAwxaK9M1MO0mOzRo/g60EaOgb2RKl7/PCY6IECGUbhQ9DW1Z3g/0Yr0UReUB0lbpT3by2qqm
uRfTUDxpGx9EdFI5k4ZSv+pJhysFNWS7J2Mg+/Gn89nfDGQZVf/Dgee3BjVqQUJJncGhToHTN4hk
l8N/waiERWothiosuhpv36RPHns/TicsRtjLp+eJ1/JafAuD0faPED6pYFbgIY5kLBJvpByZtfSm
RbRS8dcXBZgeqTWXduEQNMFoPXZTdUmmLDv0DaqzUtn8ppZ7Hkvcras6k4BnGQddzs/TbL9VykLf
R+lQAc1D3n7QhUVV2bdk7dnO7OcOFjyrRfDhOlN/ctxE2dMrlXs8cNW5hvjA5FRuoMdoCeektwGD
GuX7rKXJZ1fJ2YdeDImy1VAdraPbc3mqyyAAqVj1iDFIJypca9LlKtZ52atj2h4SC+0Z41z7hNLN
/cyB4LIdJUsEPyga90QnJHQ6ex09nGZGL2mSV2+Y/sGRpwju4iJF2F63/mLE8s1glzwuulqF/baJ
x3pxAX/q3GHwlDtorfWhTrBEsPm72KxNekBjv96b8xyu+jr4bjYnGkNfawmjokKVj9exeSEEvv6S
WKBvq1z2J7Tuz/BuMDNwxrs37FYwqzNJF+N0wszMobSkbhs6JuRR0i8rwl909M6CidHi9ntDsjOf
KE6GkzZOfqq14PVX+Ya8NYFWmrGslZn+o2CtQ67e0/mMVng8TqQ5d64oN/17RFBQm/bivMpOf7K0
iVOIESk4SNKpkGwTOdgHNWfWnenlBcx2fehW+3ktlFOppTYIvz5ZVw/ATnXqcGm+pH1pfLYdWVKa
Ni8dpCtn3A8RagIskMSmZUr7Q0G+7AHYdjE6jerbFBOH2G4HBRfJdFADwTjkAG0uNhMXGJWTGRrL
/BxXpP5GHAR6D/Oouzc6OJwTXvhMdeUGmSnxdTNQ7hz3HQxh9a2kqDqOOrCMSdjlXUoQr+13TkJR
Ow34XlICMu1EfJZFvgYxqtPNYfRlp3r8kgxyXD1NA5qdo80zoym+NINanmW9up9mI+KXmZE1pz2N
PXAgoOwA99N6nmU9A/NzyLrKS51Fwiirh0pVE4Loa9GVUE7H5lNpsru+U3BvMLDcj02m367GUm5O
tc3HbXRhY/ApaZsBR9K5hcHtFS/mH+e6sn5sdUIxyB8eX0o7K54jUh1upGRHMlyN1q1ol51bFnG4
TmX75tTIUsbBXff1aoD+GZewXstkN0dcLc1Z3Fs0Aad6WIfcN5Vp3WmLNry1M4zQNsniWzPJzTu+
dQd0szaex3gR+6gYE/Aitbx0ObdKw2FeFxpVYs79WkNu9Yu6O1MjYkTCVvxR/FokMOkJOqX1e0nR
55j20VCSxOtIUMXWk99jfuT81jrozuHclmK20cCDBSxmNH0KrhmZkRxm9CFO9mNTWJk/VtZHhe7V
y+vpUctZ0B1CkR4Z3ir/kFGj/97OJ51GZ8isopRhjiGc7ed/mnlFNo4TznlRiP2b5NaZEG5Ivu5U
DgHjZMJMuAV8WQLZBjeoa0ZPEgTy47dhneRPClFEIElV3Fid071wnlZuyO4gjxRoY3J28xYYYsWu
u+PMLsrdMHQgtyl18kdAlZRsRtIbzA4wVVjHrB2KiyY28igUY/bNEe3lH1CjP4hBf7cHbVvMn2cm
aDRcc6Mqarbq6iRq/fXjYhbRowj9VagQbrUzRWZ9dPGEbY5B08K5BcUuD0z+zcRW/9XlYNyDBGvU
A0nLw7cMno2zKwTjYIjfK+B+tREfoB0M0KOuOrJjwTWJ8cUl4O6SOKPk7WDjHnFvOKfUrBGL9p00
/z1M/P+4/UuHdZuI/r/bv9evfvg/3lcVfy/+3Pn999/7o/Prqv9SmVJZAimeYJbpcjP8IcNzzH85
tIMJmLU23d42dfx341e3/6UbKvcGAzXEdvRn/68KT9f+ZQpV04nGsx2eYqH/b1R42l+LIdRLxAe5
Ojo1aIUMqTbV4Z8fPFsocVswZQz1KvuWlsXFFiBYLPPgZs270uPspdPI1AImOGyFuX6iG/i/VQzw
Hli9dIF+XUViI34beGf6HG18Kjvs9AKfu+n+RAmBWtyZdux0VeB+kP1ByA0iv5lgun3/atsR2THL
JAOKKaBlrXNYCJhUdAcQ4irxatD6YfNZOfip3eiRLoV0W9U4i9t3S1P8NOsm8bcydjAMBXvHwv6C
3Y9q1sTPgrKAH7OfHCryB+DE4slfySnBEs3uLc+Gzkwqs2Fzxh1DxJreiGLE656+zL0YkDZAFeUd
Hbm0aSCF8g8l7G8t+18XjYY9YhCagCwkvyrcP62WSFzAAS2lE5qRoHV1g++8DHL1oG4KmroSByz2
k2/KmICsnDATh+5jgk/Y16kMG1pWHhveYUAML9X0H9a2XxqzP69t29VkGdc5CVusc+Z2x/3pzeVO
a2FHHJ0QAxou7wYOaTXuHT350KTzDCwn8bV1nfyq7U+lzVsk5OL5Tw/h36yvv+8m21vgCzId23CR
DLibwuJPb8HmzgCemznQg82DmcvrXGBImjr1KtgIJadmtvxoV4Go/YeZ/F+HKb+ujGmofGym8sx5
fn+cOr3T1Dlz3JDOC6c9eF1KP9MDmOkFAaXyuUG9//5Zt0H3b1834LZfAglkSGQZ//Wz6lGutdKM
aNIQFQ+idpEeMWGPU5n+g0jib75UdAabBoPPxrj/txcyFZRGv55S2yk+KmEGpUL0Nnff1GSfjHPu
00Y7Cv0f9LPa9mv/4/NZ27ppQLwz1d9edmYSVNu9sEOltD8027jDx3HCYvxCth6QT+dSGpykyEz3
58w6/Pfv1v59n+ZGYmiNgFewRrIf/7Y6pugXVziadigS+5anDCpzY7SBgx6Co5qM8N+svqIHduHi
qJhTfMUD/YBOJa72JU1JqgIWvo918cSYZw2SfL5OGooeXNZ6+OvPt4VOPq1KKG+WOx2aTNpwYxug
dMx2rjhqWt+G2eR0fuIapL7H8IwRtkJhhVw50deyV2IJUlNeVwWIe2OJH3bZ3MIly/eMtCRjuty3
FySSOpS8m8hIzumqQIlC++yVszKyQOByj0iZNRfRhkgBu80p8AMMxOJFsL0C4lXuZ23Wd2D8Ex8g
14k+QbmvNhx9ZqxJgCsHx0DVBnEDjMwyeKSTEaUJLcddTxjhDtXsm4NdDhs77aKCrJN/uE5bXPd/
3CQmk0xqKSap//HYySrVpbmkxM1Z+U+lUtBOkJ+SxuZNOVuHUp/umdp8c5b8nSPMz0mfQ3pLzMsG
5iH1PV71c10399BrUIlb2n5oEYfL+DV1v/QYRzRAQQ2+Qp5xIGsjaRLU6/jrxJ8GNnjbrAtAQbu6
/+8339/e+S77O9xQJPl4zv76ZGNOF3AoCjdc2/qkIVAAcg0vrhvv2jW/hV+eLhHLvUBQoBtm8N9f
ffvlf33s3E09RLaUQVH/H3c+YJdeuhleF1G3z3Zt3ytuft821nNXl+9WpV6SJu7/YfFkHdmGzb+/
LCpTFTWaMJhF/7Zyt6WGSELveeBcor/7sr9UzLN4Iyo96vK9c+W17wSLKU1KrgcG+UWx04MOfVto
EW4gQo4i8Ef1srFqxviiBSgKq7OqODgJlpaU45it2XJUD2QdiY9O7aEWbf3Grj2As3OoCPIL5bLN
fC3zFh5e7sUWsm2wrSeCwJ6HXg/yX7mV5DzDxtkYRjGWGfzgHvxYGws2/es5+1aqs/CapYYbQ+6C
ZT6vax9mY/qznIj7EkniYm2YHs0ZRFiWT35Tzte1rRSf3pI1uB/o8MK+UD/wmhHNsDeVaj+OrBD2
kNAf50Z1k+Mg6j7ESd5iST3QxwwLxOarUu/GRiVWA29k0HSS/qp53qoeDSqN1kFqAyehepZszwNG
D8922DR6bK5qOv8oLLREq9OcKwgQXix7QGhx99BK67pVMl0zo/PtCnKKBHu4KxO/ia+0rOiPqOVt
0RDyGBnf657/gXD3vW6UH2DxHzvkm445HQmbKviivybHsKDCaZOvxrBO0o5Z2PSWIejJFQiDo1We
S6mCmdBX2ihJ+S4Zr+0Xr00nlYYmAmghdhhBruUE9Cweqfuq+mfrGOCPq+JnGS17LRlBVFVPxbA5
6/HpF+UHM6cnd8sz0Fb8uMv8aNW8GhkShbfMpq8NzIkMUbyOJrdWMVykzhRDLsXPdaquFUMtg1xP
jfxAw8WJa6XzeTQ7LegznS8jbUPseUTARc5zNLOeANSU+QiHt+owggEJHSl+fVkob3kWH+KYBQSm
PBpLnN1eGQ2hrnZUagjvtZaWdkVJClNh+NEr9Z6FOYVBqU7gL0z4eM9zPzygjcrIz2wQvIoWhjO/
EOkf/RT7GcmH6mux2+1zmX/0dvZa9q7lqaK+nwdaU4YKmzrr+BsDllTWkk9lAe/Wj8TZW8GsrBuA
H5/t2mSDJzAJtBXXyWlxoC50vlZZ7xGBMnHQuzqQUCrdmEehNhuaSA7zqdbJbS/prSsLabob+E94
y+NFO0MPB9KWEdOaDwYUdfGVlDRDNJN9I0Um7OmTAiW/T0NwCt9y9i2evTI+aFVyQMhNnIKJn9Gh
5Qzvjgn55gIZ4pftjtFIZcECAkLKtq+1xNfWjLbqMwrVvUIpb2w0IOTB2RPu5jZIkS0cQFnDFGyH
K+YarCr2Cqswx0zppj5kEFBSWrordIYshFOAstDdxo+X+FMxyG5xqVp8I3V1b5vUKtkMYk9xvcQC
OphuOyoruJcju0EzQhluTDQXLk7+JFvxo082qWYUgfCEXqGNRZiRUO8rHfxy5p1fgsQLGpPYIAvt
oct4mjD5wfxLK9itUXZoI25gSk3kDKnkkTd5kJrm3hqo8kcx82q0UYgRSg8IyvctnVj+LrzPOO1b
n6Y2Dk9PhSC2d0vu/UZpXsnBBhhh8Ppu096rDkqNnAqv5EYGSHnN9fQjGpv7suArytXyfuqbsxKD
t9qOaLJiUjwQnNcdY6tZwqLqgYsAmCLavWeIgPq02VxZap6gJh6w5mAAqlXlWua9E/QzumLeRsaH
1hu8sL/21lJhbBNXG2+/bG4sHkgram/mUnvrxkIBxaH8aLbxVyEpmGpX+h0IO/6CvI6mqfkmsEht
afL9jEfTmxiRN7KE5dppFzJqaXdp3Ss+ojZc8cMY9XI1Zh5F9OI9ApcJHpURcoKKWd5qwkd4SLwB
LdaumbjeAjahzOufboezQUkHovEmYlCwZwACXuhoIpt4o60MV81ecfss1fuGAFbNXvF0UbaBMhGc
m82PZZlqQb0G2IrBmTnkVRA49azE/UPVUK7JbZXq+UcMg9NLnezDEqW7k25PYTMdzbr4aODOe3Jm
AqGPzf7XTcLGRMM2Eo9Nr2LLhxSiLndTaoW6QaO8meg16nWGq5OklSxGQzNZxq2ZV/tOtDtFK8+o
NnrfPeqruDXK+t6K2GzJ90opfoxD3c4BqrnbKh2Pet7dkSngkX/hg+t7tEbp7vI8az11tV/dpnxg
PuUtbnGnSk27NDrqISYOHaoeJmhxPVo7hgtPSsHqoDXNhlU0ex+1rwzmWbtWNW3JKS0/c3Qiwq2+
L0byrcqKjrApYFYZun0FhRf5U/X3ChyCNwxkLGPJOaU1BogJR5+hlfeUFJfVnj4k+QMI3LSLThaA
mjs4khFbQZFQ5lwPCO9AL62334HOPhGEARZ6ydId6mCn4snrRXmPJaHwWiZ+Hmk5LKUw1GOmpEzs
yXMe2IVI5WPcgKYGQcxQA7LM1fcRgtTu1xY70U/0oA5wAds1lLCzPaOoDn0xZ6wgakf47R4DveKr
SsaaL8S5qpK73MUwU+jymBO7cNC3FZ35q+lPGrfYsBgIvg0lzOGW+I0i8Wop03nrGkuIu56ZWO5N
lBdnsd4SZofyzBYHVPrkd8ICAKvVnRdJKuOvCmbijTaxq/vrzIcha/NEBusTSlboIIu8QVvylk18
FVnK5zCNpyJSZ68pIwceNkADkY53taLdrGVPUNUa23urgRFFjujNLPjVYx19qYP2GDnZT4iaFA4Z
K63TDNcJ4GtriTutqM5Jzu+DpEveWAcYQyNp2zcSXlWU5VNXMyMU8feY5tk9rxjJ1DciQyWQVivD
iQhdbi/oyY5iebRTXxprbemDNuBBfEU6za3TGNeea7aRe3u/iMuDVEBLjbH+PKQkfELRtwO7t492
QwiCMWiwRJU6Dts2qY/KBiYjTEHxSmf+MSH4YBFxun1ZyZMJjizUunoA/ZJfm4nelQJlx7MSYqm1
pSDpQMkDPSPqMcvfm9ssR6un1MurOW2S+a25xnAl8XtBCvGcbpEZcggnXdxxZgsdqZg3bQ0bu1Wy
+9huUK9fE1pSp6GcvDrFwo56w09lbwROztlvndvbQmuToyCw1EqfVi3Rt4awSmJGduTIvJwy3bkU
cab7RccwJJ2HO70EnxPVyZErvQYDdfPenlEqa9MSTq06nAhSQJuUDyPHJRZzJhOLBTQVKGHqMKch
0BhrGCG4qBrcgtqrMXZUmjtbFJ+pkmLuqsoCtIcbWu14zbvlUeExAnV0O9GNid3qnicudCsSQDtw
B1K191qkEcM5aAEX4Utx1l2/2N6exkoTMn06Jc1yn+PcwR16xKimBOhxjF2PetOf0z1Vy3TcQK5E
MQAE0TXo2CUGQWFPQY/k0mOy9zCI6j6BnEnpmmOENK/rFtptGl9RurUJLyjyC2zvAEwjt79fqGzm
pGTxZxxhWavvgi32yUpNAYyGrpnFgTluLbfIfRLUT0d7YYuP9S7eLUz5zZZiKWMF1xXH3Gk3Q9X/
BEVKVnrF0a7O4XB0iQHr3MgSkFfzAwCvxJ+Ss9FlRA9V4PuWwnkmOxZUSQbJEFYpOVUzrHnkC936
2jm/lOgtMWyuvCAWsXe6vCDBP/QDd6MKnWLfgVrDHrVTwaAENTAMJTNfLQ7WBA5pLymnc+EsIHYs
ajqtIvebCa7fmhIgu/olrefBMqKjBTtX1DG9AFiQGHSBeJQk/xXDTWKs7a6pHiCKxoFBBlYxlGhK
e/cGxFTmVeA3mFUqZyOqODkp9+RldkjsWUJh4J8sS39Va04edsy3tDIxbpPXXMD+SfhQqz2+Gkk6
BYbJ7B5wfUK0JybQHpXkoCQpGe4Qo4ngmvboDC4A76tPZ8ZFUOrJRZvaY6VnD8z5YQLNxPECho+K
dWeYo7hphiPIHqazBqQeLevuV2s+L32U7+NeeV5Mh6ActHUKYKAAVPpnW5Ktm+vReWKB9A2XpIAB
iLoizTPdKswdYr3R2/pYsKVQYj85omr8Koke7Cl9lumNHUGRnvunptXHneZk2k6O7zI20A9U9r5r
xoAKhAaDFj9LZ/ITgu+9KM1tf3SUL7MtPxSlOydoJam9HpE+UyUNgJRaM/muYcXaEfwOELnJnjgQ
7CpLmsD7kc4khHDKEbjv4JRbti3qgfSXVRinPbM1zZ/X4ajPsR6YYN91QFPsrikzQyaWgGoIBSCj
bgfLlxQmt34mOu5JaM4D2V7Kzhzc27gdfaUQIzNkcs+qrSyTSpr5sUokdPyASeEp46vxjWykxjob
0/BmTjCleNpoSJEIzFnK2ledROsVT18m8kjPVihx1t7WA8hdKI8M2vBNZFnoDl9GzUTpzZHVndeH
qreZljF2LnT70qrkxkdmTxpCHBLYeFni21HQfEsFKcwaKkWYiWpI8O5+0OTbMh6k3NWZmey7MQM9
h0IKmBgFCHVmhO3bIzxk+0FHiy+YK0fba6X9WDBeDbXEga8hOIYlUeJyVODfauWwpncE5I47twNB
lqJw4ljv4aH7mdUEXmXZ8KAQq2nPP+bZXXcsJBvs4IZaBA+awglf75fPZogoprIRBk26tTBEZe8k
OXkV61yKGM9DvS+5kGOorOvM0yDPkwLQDklxvxqfAqDzzhiqN3vLllqSm8JNUCTCeVqoy3Hdf2ru
cWgk+Vpzclaz5luUL76xTrcqjQavtJubFjkIyYwUy2aKy6bktsIuF/lyfu0mHkJF3Uep7mnl8iVm
bLelQl9Q2I+tqD4Z9oTGpD3PW6gHMvC3zFZ+tIkMS2s8OjVor4zWpEjRK7Zk0Toq+pGpT57cNbpr
Kd27bVCb0/HgegOwdt2QCE0yzTLs4rqvcUShpO0O5BLer2mz6eG3xX5zjOvh0F4s9BhkBHGwb0Bv
4SIjJXyOyLbifJQvB0spN94Sq8GiTXyIGXa7a/lICFzOwz8j1OZos6ZdjjQAPHRx4rQMbU1TmEW5
yHA7egODPjcEeyJXmROmfh1pA8RKwfHnLjTmTj+N43Ip0hV7UR3nWANN2O/57Pq2fuR5uZYNXELq
gAd7Ddjc8ShLxgRtR9aasHj0YvZKsZIaSrSZS7+JbSLG7CSX9pCj2617KJ0b6hcYgIfu71io5l23
hRtYhD6gMANk/5a144uWILkdDo0z3w8J/C8QMJuXPrsaa7SzuX1Ebd4ghYNW3OBcoq/lg4D4LjMJ
4wvlDq9YfqCHPSAsKnblPH+MSf2VOLixc8G2O34wO/Aww2+Q2u6jxZSBhUvzeyt1vBqUdbZsOkmT
M3milReSuQmV2AhXMUxNUH1Z4dtd+QPDt4+rNvUtWX8ByoMuGlGDJTo15IoMRU058zt9Tp5tgdJT
ZEBsaRA4AMzwb6lvQ+k+Ogg5Ed8DBSf5LmhIIQ9Mc95vChsPt5sMpNVcjeYbw4YUTYgZ06iKP7KK
aIpEqGQIbBFam4oF3ikdzz0zdrIudbpMQM0ooM3TbBcdF5Br3YJS8VGefowdK5M197cpCtxmyt2T
0VhqAM+nY+1cj2SqogmCJkSR59HL2zW2cyFJz9PBhmca2XHISx8Se3h3P5boiS9rDYH3BUT4fYyP
WrHSQYpZ3zsSAdc0f4P9CKA6r9n7ZMVpT7roZIzq1h2q+0gjJNNB/ht34qE1b+vqRa26/aAaBpqz
YkT55bDZtoGttXwlFuuOqYA9Zf99G4v8wUgws2Maek/xgVQVxv+VcKx51r/rvWr5VY6UwAbDjvAY
2lFPPF5S7LISfthItNxYAQbRc/ehnaJzq04dkSTRw+SSNtkURoXWKH0raI2FZFWn0ORV+F5Yw+sN
rsl5jgkSY8zLpOfLiT1kl1lG6i9OPVFKRl/FgIcmchsOzqiY9VGNj/VjXBsXZWECVOPO8+Pcfk8J
7SOQxn12SE1EVMSOlS3qATOeyiaYgHkG98krDpvWnqF0uNq2uNEhVVFmJMdpNlBKKvMDqZOWt+bF
rZWqO3cusJUa4sHlpUfSXfeqXTch3VE4J0YUigIsU9QWQUFv1G80njLpsGPOEsrFkiG+7El7Y5lL
Knq+sZm9R6gPj3nVByomVkZY6s2YqQBckqTeFXPxkoz3GXGr6J/LYZevbbErXGDSbZuzNMyV6zME
bgJNdX6CBrvMRkft2zgf4ChQd1bZ7Fks84Q8kHoxTQMjq5h42UyYpk8f5tIqa3usCwgfRmbuMg7L
BN+sZ33eUnUFA+KIeJ4R9WMgRihVUPgj+LsqIk1A7NT1zrG3h8azqu+MgvDmN85LC25SQ411KFQn
9dFbySMpHazwqxKTdoPbv53CpRSdb6r2kYMEfYWYVm0GPzL4RYeVWuw8u5H9Hqv91oas7CDvIAVy
iDa8AlHEYZyNTyKii0NvmBesMbfKbT4pzWFVp88UlR34PQc2c3Vnk5I6lWXij1uCZ91H7TnloMtB
sDyIrmEhzaHnW1X6wXWks1lc1WikV2w2lqdA68kL0/bdWP/smXpIQXhqMg0+6Dza++WuFv2uM/IT
02vbB3xOkJ6hEp1h6Bege9oEqMCCgZEvzr6uhxc97rqTPdsMyMZNpybLrYQOu3GMvLa3GjII2uMC
p3ntydMhK4+ow8ymzkW2uRUE6zA9qz0cYu6bn9aaUsGS8+DTt2JgUI50Ycx9mdOJK8zJ9kQ/nPWc
lOJaN48uwcEGTjZZ4iaIkA2R7k0bY0GvHXfGY5Wb7xqjr0NsfBcD5+bEjUg8L6OdSriKP9Pm3/S4
Yjv7KaSej9bwlq04uCJtCNI+P2O/edOdAZ2gCUUJHxxbydvssiD1Mw3ZiLDWYBzqdieGmN0VaLJp
M++EapjvdDYQ+qVPiMtfGo2NmO3yOFfYfYkfeZSzmOka59fZqobdYgHBTirlQKnZzn3uLyuUbpMC
VVoXBoAMMiJlvxriZ2QjlaflfbZ4HHA+qxD5cpOcyPgZ+A1xseljEvcISxpsub2f1kVJvhhcE2iV
Pxim72eMb17VGYpXD/S+UDPku7HInmRBv89e8dCnWYX5Jv+M1FTx10HRdnZaof2/mXRwnwsV4aHC
o+hXnYnuz7W+t3b/oumqQMmHvG6x4z35Et7SIWA15zjbEeZNK/R9Nu+KlmqD7z5IygTY7vCyrq4a
piQRIwsKjFk2vqI4FBzCPEalvnDi777SjgcOPhR0cSYBej/wuevM8ht6e/tOXe7Jn97F6tr5jk2E
UpJu1A3WX2lx4nCcJzeVd2rR3PdqPO6JUNXQF0/qce04so2p5SuQc0/RYJTHUqv9aFUeDZ3cJfLE
78esqnYxBid8WUBdeoKf0vg+SRwZ9hnVEQ/HB9Gd2mNFCYU1wcHp2Cj7oRxPs4kNTU27a6ntwNrg
fMQ+WoNNVntlDDpscC30yXiLN4GgHgfQEH4IOia+wEIz2bOXp3Dm9Z56bmHWQrK7B8rnSlIrxgzF
HHy9LW8JFvFWZ5o3c3npu2bzNlIBHFupk5op9rJkAbdp75Njs9Wgs47TvtQwmcbRtcuM3O9Sfp2V
rd+UvF8J5racgKtGV1A7cx3vySYC3KslLlAanezO1bDDuYt8ZdOq5gpb7EwQRRgvTNjct+LJ1d34
hif02Z5QnSrpD5SC8wljFEdtfZsf1BZJH7LbJQUCaJi2DucZtsZpVi9lM7+obYNAqqB0yAlzrnXB
eYdSsBPzeADcrIaZ3oVm9lzbUrzhqmKPhWFPeNi0z/viXVeNH4xqZsY7GSJYN35tKu0Jx99dlwDT
wqezy9Dj7pW2cGmHV+H/kHRey20j2xp+IlQhdCPckgQzKVHJlm5QGttCjo3QwNOfD/vcqDw1U2OJ
ArrX+qMlxduk6K3z7J8gGN8bz9CbvgGx11gsLPLpMSe6P5mwKO6rAm9n5dXXJHLCl6si9EqI0WSQ
3qEuuDCiTQftFrJ5Qs4pYTIXkgvWU9TeoZBFNECIupnTktGc7YoXJMjJdKYV1gytRa2DxojYAyEr
oazPo0se1EztA8x492rjjdklwBRpAcyL9uFcyBnMgVbs1LG9wx/BkLxnfc2gL4gWMif89ul9SNOz
dCMXFX9wW6ieS3UCRuKyoZHD4lAhqv6ImqlRe5niEvS8Td5kqGn9Df/DGz4RujCbfL5VpIZy/QAb
L+0vLM/ygF9i6Uhzl9a8d1sL1msATqm6PNszloeTrf66arF32iSUOmcXsWjn3imq83itmq2yqRNT
+2waKNcrxv9kkj76uSt3wOZGmEJ5F5Gd36zcvvdlSuUPat+8td/yADxvxdvvcbEAia8fqzTJtoyD
v6pOl03pvrnTuG/IOQWfzH8ZlJqclFVZgLDFKegeA7nF27zq9BUglfPViblIh0PpjURTTvwOp2g6
jWNJJpMaf6qm4teYlDymgXnnUazfhQ9pjcF7kc64B6SYd0rl3QZEWpF6YbInu+2vypF/5oEUi5jk
znaoPuKGkr5+Kp+4mPMQEus5H9ksE08y2w7c3A09G9u+K2/jevXRV7DpSvkHxTmdgiL0k+ph2awU
tGqz8VVOt2vnPaMZDE8/4xIa3/osqsCVlxdVARi6SFwwrS1HD2B+ay5YedFQHeKcQh++RxKEAY4Q
O1PZI96kJA5/8bqQsI6PfpQ7Esywc5sWFKRx9QwBgXDpydpGIai+pJB/GaYGiqfHj8iaP1g7/bH0
d07mG9CIqLAnkX1bJbklSfRLlLHNNC+fDJGcy7k+lEwYZcspSQAS/UlJow7t8jRrfZosRcmFR2ot
8bY5AADucCobquI00NkSI6AC91zyPQROAGreDiwxi/gu+vqtqfmB6e1+j2L7yY+wP4pC/Je2kd6N
JnwdPuS/hsemyUPxPAfN10RTX+wP1C3yaFfIiOfFPWhlnufFOAyjxNDkeqR7kZftwATUtOWajn1N
qNKiBareiyz4m0zD3hvg9WXGpb+g6U+DjgUT6yZKB4oPC0O8FxiSkVYxV2tVwwXgvTD71ZeOwlNS
b7epDP/LjCbC/+avspi+uGzRNyDnSDMBwUR624YWu79lNNwyD7W3JY8oCp4qZ/lqRzfgES5p0gCT
sbPUOqTq3gWo5VjjRFga6qIrrDUZgo3dMPNfN6T4gQK85q4hN0aDuLIsnO4kB7qqZF9dZnJcNi0j
WpshW/DThC0MIpJ8oem4Cv9iKY1wDmJn24pHvNqXg65mFU3nbzN+ahTa8hmQHCvwyciuIxoBihgk
xG35gwU3PVmVsebLFj7TnH9r8wi0KC2QVGGZBHXq3A0Gsz9uZqN66LgryK+k2669RdwBQOdzGI/U
HrWLhzW3gr1MzOqd/CYVKmTwu7Eq/7luRG8DgUU4ksTaJzLu+4rbZAHP3cLAwIT1w1/R+WcPuwPD
UUbMfbxscv5EJIu2NjRmEC7gbPXgXbsMkqZuubYbpqt8tF6syru7qPK7IbjowX5Q8lBk8Hiyp3io
zx6QOXIzmx2JN9Wet8ramHnLbz+N6I4DkBX3fpa0CLxp6f6CDBr3MdY+/lIefpyyJCnqsxrW2jub
xnZzqLflrcg9i24GtYQYda8zipON6nlBKIEhLq/6LxmByBOUP0G2/AIhfJ+YmW44tXEiswFPNCkS
mW2P4pGrXr8O+nNOIsLeR/XszkDg+IpBuaPyAAvoHtPOuDtR9jUmxohX58loA++1A4ZIVPLTjHTd
52Q6LGZAToXzhiNvOnslgWdI9DjHxJaqyx1RjaFYS6GNtsNSQtRlMr1Xpsw5gxi2bf2KlfYSuOOT
NTGmdqSPGWqtdZDH1P0o2n7cjrS5EcA3bqOV0OrwrVYYg/et0ZCIauriYFHYGKbYe7taZvTFprx7
ZlZsvH6SB0UdojMyglf6PYnot6N8huu28ZhDc5LRFkV/VI/SwSjyPack5atDfXNERtP30P7zVnuz
Tw/IJvOovVsaknbK5e7W3d0m/b42AHnIMjuppCv3ql3bIYua/s45PlU9uBKtdMCm3AlrYECfxW/m
JPsd5oWPNvPSq2XY6a7XUAT6YPXdpSM2fsIIZ8d+d/KJakA7Mb3n5oSwpmPpCTzyF+pTU/bX3IlS
Fj3aR8bGQiIjqw9PxY+YPoUt6Zlh3vs9lxC6d2rOV23Xj9Guj+Yyv6Lt/YfIz+FgaPyw1xNoPRFN
cCN7LKDf86SRakwoT6zkzZ8ZHKwczm7QyL6zoPxaCKQLCeX6iGLg5Nq82FK/piQwH/IoJuEhWIMZ
ZnQjnURwFe3dUtZHcs2zyP1wEfaUM0dXFH0tHe0eJS5aCPC5IMsgDuPBeyLJ+qPIUuyn2M42eeRg
ml+dh5R+e5t0ICYlBhfIY46GqK2RDbUOUxNJHLzwDj6Xjccws6kbHNp5UI68JpLn0VCvORg32OvK
FawVh1AOdi6ucYB0xu4JpRjJZJxgbXeBbexFn9xtxf/X8ZZim1VoM6wBtRtPfO4b6c4yvJ8qR12Z
Os1WzKO574yGPRwJgd1jGNMlKrJMdMmB6+WFiHLCtX26gFq+98nFotaqzcI3shnliTXGCxG8/y6N
+AVX/S9P4rmcJpq40mIst6TkgYcKQsGN5RJkSXumycsAr5yNMPDokDTVFXbLvAN5XlCasJ7kdVi6
8fD801X4HlkUUQXUIfJQus26uQlN0L8MQn3XRVxia5yUM86odj0ed2BIVBMNRSdTSRMq6BmKIGrs
2dnH3wFk8iaR19rO/nall18857sX1DD1ycMbqofD1U2cyKarOCdx2Y1br8QW55UaIJvc1aKJSMbC
Ghes5uFRDPWO+umPWiob9BHYRoDaYkT4KaU6NDO+Wp28ayUcNBN+u6vaWz6ocEmdLaFjZkW2CHox
f+nMTa1pJcl9rmBRIp5hAwGixVMdJ6Gr7DujF14kat65YNMNddE3WRKeTgoZGWkwR95viojDLkCJ
OpnwrE1zxq+8FOXX0PJp5nH9nZoaRobccmVmErpmfh5M66WJu7e4hNdMjfGSgXNP3njpJL2BibnO
hpzGtFauLr8ZPC7qOqyCSfXaSGM/RRWpX226OrDx4iItxEs+fc+DUaJfQUkSNf1zU3aP1HaoWgoO
5cKl4hD/y6+rCn3LelrICioLkj566T5rIJ4NeCOuzFUQtLqsY1QI9hil8BFgLOQnd4i1z1OCzkzm
FuI3SR5Jn+LWRC1HwSQJQnVtEF8JKFZMRIKAR14Qb/31KDSHutVqOzbxS1dSS1OOBi0zxSdAFiyl
umWO/M4LmCyrtapTD9Ntpbm8FG71L26qC1vqd+Q3tzoLdvi1T4bNleu5DPl++tknwUm379NERbTZ
wDNLXMompUIDmRyb4oA+QsD/9b8kEqdtBARilcZ9McW3x6AtsmczMfuLmfQ/mvNw2+vqz+D8R/wH
ORGdgyCa9jl3GKm6mgRLn5lG/4sHCwLD+z1k5fcsjkTToSVyyN8fy4mNR58s0zqwMYrQeMwdi3E9
NVgfOypTc+9ztugTQn4Y7xYiXffSLk5TQQ4QV8Z3kTE+kqVibEhcAad5uGJ2z9arC24Jc87sSBfz
Xi1iKzs7fqPRb0ASEzynkKvEIgAaZjYRqAXSDhMiFVnhXi+ut2mCj7wc/zP6GlQ7Cy5j0FLBF8ln
TjHaDRzxoeEfT3EGOG+zX2fxMJzbOQpdp/1FpmNE6sjySxTNp91PPLFE1m4tXqesZ8in8HRLzfmJ
D9W4Zs3qMfIVO5q78nTQTi16Xn8awzii8rkaRoqK9bsVpPx3nZ7pwnhYGZ1GvWjfhhSUXAflvTP2
pSgsMjjsTd067+h3gq1QOQst5la89eeZvq8TsrFXRSfZluATImB765qCFm5EP5tnY/mlVrsvQpi6
fKYutdhTJZZe3VkHqNA8a+fLNkwhd4ZGT4dkYL8mMOOeKedfW5r/NMxlZKFpJhWgrK2TXYbJjJgw
D2gtZ+Yq920/xVtlLMgY3FVBEdUHA6u56qzh0dbZi8Vh0Q7USJHQiRZKUdzjPbPt/dZjtl/9j2ej
qs9lVH+AXUPcGlStNm59tfr2JUqss06AWBZq6AX5IDl1htysrHloE/l85t8F2VRboOpfSc9mESwu
psct4VRcEHXShk5NfBabd911a2eucRsAcmKiHPTE2h787Yd/TRl49yFLt3ipXlpXXalT3UVZ9VoX
TPH5gkdS0ryLT97bjEF0GyUVojV86dhb+hAnMBlDeqEIHLP+TB1cNb6lLc/I6IIvqeTkCemRFNAd
GHhn2AJv2Hp46Td55Xz79JHvUHIx3yYA96b71w8ccCwO4Q1ad9CLIKNGNTI3SsmnTC0so4ATCvxu
UyvKcTTBY8iA9l3qD+sLspXDnH9EuljL1bz8WHrIU1r3N1N/8woCn85dgNEzXWFA8wS6RHqab0h8
2oAacfIEJFNeijTL9xxW5sEkLkLkvfGS0Kf86lnZMRGsxgX6d+pD2JmgvEPHsD0Yb1KOZcJHVvDD
neNIvyVT+74UAVUetQc/RNoKQgZ7uTjrF1145amOIowiIrj59RDcMns416QaXMhU+sF2mJ66phyP
42T/5zOG0dXWTxdhTEsYyJSLfULXFvtWvDPwrr1p8FSqRdQtyHKxigRDYxbPOdfivm3i+VIhJLqU
rvzVF3l3yMp6uSai1gi2mnSbFTWIoZM8zIKMxxyZtK8NOCsiLJQd7IWblpvUxk/djOI+qwCYSix/
3egRiOiL1Lfq7BZJKLv8EVOE6SbdH3/g+MV5johlhCwoswkNTKSuS2IBtOajw6MVedtmMqjrGU6L
Z+ltN8OVmjlZCLmkKV7ERFhzhYR1PKTUUoFoMzSdEks8I1Qgk4BfA1Br/ZYZAKBA5Ni7eZ386i1Q
IJ18DJ9qrpOQ0mU4Qcqb4opU3r6qfiXmM6Zo5kfpO2fAqZ3h04qDK+FbW1Bb82jN24VEVF2iDEKP
qzdzY3OvpObNzjKC5Ub5QiCeiqv+bpmfSctZ25o27aXuGm9bc+6MzbnNQdxMJMfbji0fMoGrsTaB
r4a6+BIMumnChYxA3wvJG2HomZNrGbl7r6SvhQi89mI25JYUy6tET4I73n6ZrGjg+4zyi5XiuMF1
ENPbQHyfDqIrhzIbNd4/ljSgzrJBsJ/DqfYefxfZLcauo60Iyip4D3BKXztZ9aeCME7poymxxfQx
tTkKcrotNvR4jYz7ErET5Uwbu5QIS2f15Ci6nlTR7jraBalat3bZMui9KzA6KEnFmhhQp1ODy3dk
0kA+fAqN2sxmfqpqcPKe+RDvvzp1OJK2jTyBbZYXi1DF0VmWM25/Dm7HulpOCQqqwUZWgVcQZdQa
e0aolqjce2hZnhsCKuwWdV6m1/YpOpiR6gUtt8BA9c2cjsFV5ctrmgBE2sMxmfnJ6UYqDyhjjnme
wAhF+lVNSbkpKyrV1Gm0mS7UJLbgh9NJLP6GDnMCl6rvbNbGTk7YUypSk7pi5uIdiG8xOuIeMBgS
JmEiAYLtEsH0jtMMnMfN4305eegtVNnup3YIDVNF7BrUOU6a1YfekW3MsQXkRTFlBHm91mCtqbec
klodgYFBeDSCHOyiGSohk1GMgkPILSN0i37XzY4FlvUvgkE6lCsXaafDg3qxkkel5jdI4bgrOZW4
I/PdKER1Mtvkj0xaEnKyZd8Pc3rybFaJtBNZ2PXBaYHPPdLlUx/Irf6vG8SuWex308pfMniBgydB
/FoC4Diyi4tVueB4KmYAEP9l/bjLJJHBiWmDh0QjMUBt9sDvsXURBaNL+hKTBPx75EaA/SS/JkbM
4YeOMRLdC/sLA64od4VRoQMXDq+YfY9EdVjK6W6wG++t5YlVvA67yhMIpzhnzROAK4oh0eSHMTWJ
uZ2vxUSlkq+WfOcG3RmxunVa9J9EQ5i1dOnNClcHXcyvxFN7SLLJgRY5A2mzvNBKS/9PZCH3M2Bm
5PwMfx8KkaLpmp5mTJZMB9VZ+sWz8hZoG3vMQptGWbzNswxBYSdOJJ3vhNIHV8aXXgfe1ccZF1YL
UI+dZj+6w9UQOZ3eUIos7OqHEzM9+Xy0Gbo+6aV7rU00YurD0bxjlXA+lrG5BX5kPh9sD3Q1Ht0P
zvVDNRj51p29ZEf1+JZrNJxSdI5JIroDANCTZ4y/ijbRYT2O57R1793kf4iEKdBqV10uRauE+jLe
C40MjXU/7Bp/9XR/0WC0E3Ap+wEDGJDKDxlqao+DkBRPAYIxKWQXOihOEOjod2uf8rF5tZkOR5L3
r6gh4TPytXK4Kdowd6Ofckp+1gl6KtgUEVzHh0wi6oridlfMGVP7UB2o3ApRaBn3urZ/L4j5fQLr
jiNyDTyi8ERw+gJhV/YkV3nRYFOgYk3tBb01js+k2fFMW46cz/lUvONC0dcSvL3O8/RdEmHfzvGT
VTbqbIvgVw53qR29bOOqZLJyDQN56MYxO5yova4h4R0fk88/3wQtoLlYktNFVja8SKcYGl3XFnBX
8xM24ugcOc6L3afPg4X9tMw98nzsf4EAbnEUolY7Lo2T43j3ORItDxFVWZaBkKoDMe6hP8e2fzik
Ol4b2m/X+BK4SH95LtG8PttZ/qdHG3j+3z/5aKiIy1ocgqjXma5G/D0IicEP6fEhc4iPnBuPcD3f
POeYkh5WQZpxlExESK9v2RIggq69ObtSHYNcrlJImUjrO2c+CR+DlU1bKgMiLyFmcoU0bWzcf9YQ
bmGOZyso6GpRrD3KNDXSNTc+4MQR55F4mhvmjPe0z74UVRgBgBJBI0v5rzL7j2koTToVesY0syVf
CXESuJoRkiqAEtpCwKvWL1Z7N+uouA5tfGcQ8Y6FwcDnNMG7qEEem2W4euuX2I5vaa6qS9P1xK8Y
hXNWFfkGNMaT9JM0l9TvL02dZZvIz+Fm9OskeixPXe6i0q0OyDat3UhaH4ya4e8zMB0KhBHI1ZSz
brwVJe2KArxlZrggc2tMnZso0w+z8i41IlfL/VsHoropdPlFVwG8wVepwT7RGGZtp9oyoHjSJFSW
/2/xsv9qvz/nNMB5cMrPo0OmrBlTF4fDi/hBcTBSiNU0hYIp7gkKEklULUFrq9KUyrx5TtJdnTRf
7YwIwa2GnYkCK9JMNgSWQ7/naG9SAOv7UlgDtHPyoMthZYq4a33PLd7NcYGlkZXBQAkbRkqUETLZ
5MxbS/I8tH7DPNr8rl165MGMon0v7eZFSZpDLKMfvrOsOlpdm97dWf7SNzcWN28dH613vG6vS2Dv
gxFs0507sia8j54wop3fDM8IqY6ZIV7tCKVI4zJSLG3z3ivxSOwEQU+iD11bHZuK61Dq7RQ4F1Q0
BlEsaB+IUQbC0XTVLeWXb5EsNHNbppHzkYDxbRvTmY5xtXbN45/zfQpuIjvs7BJBDHxXM/cHxGws
D3yYHBN0Vd5VhOyL73gTaASiDseCvK/bQsqjt1VBfUYfBZlpm6dsbZ+T2Jj22nZQvmLeNmoCqvzQ
yvPX2rb4/Bk5qwFQQdvli+sjtJpYhalp/Z1m6UXNiYeYZ7w7hvuj0Sw7vBA5Gj96SlF6yHh902Lj
tkQeoRuGuGqCNjbZWD0tJMNt/XFsnps5p2d5zP6MHU/AFoNRe4LcjgOSOSaIdANvdTwQVCjL5tPJ
0UCo0YmIqWXuHmaIPAW3jbLEuBOs5Z6gmItiMPF0IYFSbsDEXbNhkNJGq+aHQhj/26COloKWhgBM
2EK/K+6NbSF0mYWxzemj3RbiQSIFvfAtIsnSEtepcc8I4OSFFp8/Ca/KjpkXTRZnZBQnPQAPSvFl
edSZD5/iYYcpeeTCwoz7UCI+twI/C03S00I1EdQaP7kKqQjc+BWC73VY7OCohH5ozWPbMRKwfGrj
4uSWjwf3M6mdP9PASd13yrxbYwdDPjNwsEPcuNOWpwtyP72Thvg9CP3dxiu7EpEwncHnEWUNjlj7
n0x5/nfGH6aotU86qspDwpl9xf6S7PTkBsiX5GXifdkhSnxPPOTShT+yzsRXaBbeomhCl92Q8WpT
RmJO5rERxBPTo0skHr7pYKCXq+rM/jET1bJf4GOYgxp9IdOI59L9TjEq8i761jseJiw4ICSSbOkr
GRNrzmPxiHHj040Ao7BM5iEyZ3yNUFkUm+4L3BW7rkQr39q95upEnaNS5GaRxybrBA3ySCP6Zssb
SW2F80lGP7kT+2GFsYIYDZbhwWAKKiEn5koQ3obLJ2qi4RxZAXK3jlwET1kXv05I3EyyZy9twDUt
RSTM0r+65VaYXnqvh4VRs/arl9zzruRRzVvTGubjtCAYt4nkPOkFZ98iJgv4nUEiTabsxo12KUqn
5kVgfeXsMeBAMZfrQGS7qYzUxYwnymAXg5DspXYuhOil4B7t8OJm8mox/GxSltp3d3HNmyzMfy4q
/TONOlkoCuNTsqbcM2ZXnM0Te0Q3n4XsOKKGXeSCIdtRB3OyHEXcxmdo7Br3Ll25UAMoA8povPll
O95E0GKbH05EOEaCyLS2RWSVHJIa2yqc/nDuvH5feiI665kjB9OGv/NKGAeiwaNt31T5wQ6YzQNA
rQ2J0sXdbD6tanCuMPbtecIIFAzFeJXkpF97ui6yOHgYrjlePUs9SFMFaCgt5oMYB1qaHFgGuHKY
QalcLj473+RtKbunZqRpQfQ50dQjHMFkjdfeyj81VriTFSVUQ9OMhyK7qHfxSOipibKVBtLl3Asm
o6j2Lij5RkYakZ/yf+C+CWrU9vdcJsWrcaNK3DorLM2sneg0MIMiUuqCnw7/Mnmh3EZkwqulzD+R
bn+LwimuNGgDSdkFUUPW9NwUlibNM40OTtvDfecZ9RI5FqaY25tOV/aQNN4lquj2aoaAhz2cz6Zr
XioU1Lj+s5zNUQcXx8FJRIfryNDBMUQuU7C1h4bwdnvIjmLggFVpfm9nnojcM/YxWkKkndatXnXC
EencB5tyj10uPgiEVWwAKenU0zkph+IS9eqz78kS0Q1wA/TLzQisozvb2LDU+0QrxY5jud161GaQ
sfgl2zH0HBsta2MrTgLcdmyDG6BVEy1987x0/zGFAufOCL8SFxVqRnZ1T45S3xOx3jTTb2TUrMNt
9tqO1YtVLtxtdgbDCH0S0CAKOMDVINhs5vhR99ykLSXvF8ACenwl2gNT/AyudPddSyNyzTg13ukc
AL2chgtqlE/Hc08wYfHG5MNLynkvFMS47fP9Th7GVRX/ELt9xO3DXUbwga/YqOE4PpvGfSM16N5n
+c4pLVSpKNCAa119yjtGlkG1f90chzA1zX8BBnMDiEnmtEeZXkfMsay2eboTAn2lnUqwDate9cBM
bFnARZu20LS+wxNSVMwNSNMKhQ7Egvsy+/Gu+uA9Cfxm3yJCnnJcLEaEBK/wCA/wFW6epuXZsZPn
FoXqiAlnk+HjWKR4suXyOWLRi530RzTOY6KhqOncr6RAfBHM3puLWSXw9ItTR3jW0/+WJPruOjhF
mK1m01noAnr1nyVuVPk+ZRXG2Srg36pm+m9x6key1F9r7IXRgV2p8hp1I58NbP2mb3vq1nsQfveE
8/a3P2fBprO9HM1L9JZK9EB5sRkHSq5p06aMzp0frDO+HK+8nyfTjGrY653soJRk8a/q82J113Mq
oU5Hprsr0/kq2sili8sQRNLiEiCdEXhl6n/7Eyl261NjL2jPNQmOU/fmw9AsqCEbQRIP+bFnzC/H
HIcWkJEHG4Mquh16SovjfmtIg/W1XjSKmBBBIvdFlBKj0AJDGEhiE1YD8vhmMkhdn7hoomCZgJ7z
5EN3C+7OASN5Uy5raDYLIRXr+9osih3r/s4KXj3q3yD1IGMJOV9jBvxX76zL09wKHjcLS1glH2RL
3H0pUQLSkIATXjYhiQ9WPOEEd+M3qxtauK+Gv8E/24vx5NuriJMUGpMdleCeLwHFj2+EKFCpSUas
AwQiXG8xa11/KNMXkmKuwvCsE7WICQP3YJMKOyWPvgu2Y0q6QFu5M/oyUt27xpYEmdXvRKSUz0BJ
pm+uFye7ICzKHRTr2VAOqohkMHZRtLR7AjN+OhNwn9yPFztrmcg8gyE1+3ZHNAV2Y65TQUEc66jF
ickH286RtXRZ11D/IpMZOT9PyZLE8d5yp/6tmpbjkvQPZsqPgZcmRmNKWoFkRq4ELc0E3GzVrPtd
DCrFVpg14KpkHXRoTm9i0viuzJ1gVOUtNI8kAgXo5yAn/GjQv1n/tqT4DN8idh4tMdSk7Qcnaff8
XLo8995rCwd7XpwGQ0hO9/jGQygXejGKR/wHxrjh5MMlRppBA5YI037Myti/mYO+OtnGSP+1Kj8B
C+IVdMACZPBka5KPZAmtiALw2UOoJHpM0EntvbcGXhDf88NZiPdBoyCihmM4m3hYniHvnidjnmh4
8/Wur/oXw08PvWPu03KZwuWmJejLrJ8pEeMiMfFo1GCgoWdjIR5P0ulflV7eBFjcDuHWn8BBlGO1
76PCdTE54BxT8apVhhaskeHCTY74xnjjPKthdOIPqsFzZMAmeveUnm9irxdO+I1nGj8BpdwrUvA9
mOUlwfKXVu1z1o4nr13+BN58cFCMkjSW/5gUMcRYeQ6qw15uGvgg4cvawV8b7Pub58ZPPpjycbDq
u992yb1Cv52kpJMMkccQCmZ0sT4hdJn99ejsx2WIbnlehcqGBkqk8AHP+YYXMiyvejx6ef9kkLbz
XvRZdqAXXmxTmja2WbI6Rl0yCzhvGFRQf5KsYEZPGenbLVvGgWxVIndxUZf+lF9tkF6MD8F5Ifbw
SHTKNTDM7uwXZXqqNOCTaIObB7cbsbexNfnmRUq2D6+xX+fCNE/AiN9t0oXzEpRhrAU6PVTNup9u
Y1y8WXRoQ9RqxAK101xFUS5nLdpsZd/+UlHM6gnlRnrBf03uwoQJeci61ua9WVk6FHWjS+hny4Zu
mZO+tija7BphkHL4LSXDRNf5CosOQf7Cj7o3o3Vow7N4ajtS1SkeexOEB8ggzZ6y8cX03ejsKRoW
k9lroBYLeQnobdv7ToxkrKhDd07KDyuy/5hdQBt7TGcBCj0qomfeUsQjbS7xb6VO9MZwGvrpk6Rs
4cskZWXnUzh+anS511lerHezeS66YjnqKX5uHDM9Z3FiXZd5Pi+K3wXJM/KQSta8GT/rFZHvCBH/
FFD7Es/Wb1CG8Rj3osQuVPPpkW7Ng7hwtKKIW+MomekHgcs3WsAc0FsAD82W/nEy80SsPRiPyeGJ
julqqSEsS+yBg03SoDGcopXEJDmkIKGjl86a7k+dgKeXzWR2xGMkfnzkG0bvRK/K0SyorZuyUd5n
0R016WZfi0hPLsE/3eAt+O68+ap750gI2h8kEvqj8bJH27l/wCTnY1AUv2JooW1sp/k5U9ZDc1hf
nMD40aL/rjpP37RW1j5e5CvbPKIkuyzuOjH/eYLtpLdr6K0xcJDum6vjGc93h1bhoqxyl3JeYI/z
32g7sQ/CbQ4WLXdcJmN6C0rvg1Dn5B7Pd71KbKzGfWL/45bLao2eoMjuXDbHYqL8s29M0ubW+ZiY
ngk5YYnQzDRcIhsA7M3cuSxDl16Gor0M7SieTZ720Ks8L/R7D6N4WlzHQeb//6ViB4AbN6aN7Yk8
RD/1p0Oc/8vNCrkroL+x10qSOnHb90hgwrGsi1c7hYdrmkvfDjN5em95mSfP6foFtN0u2/nq8owe
MXEl4RDRnYy8oHwLeshfQorSXecwNja5QiEeVf0tV9h2a7ff66n7a+dufu7SuzQibFWt+pdUfYfp
BqAGX46DpWpXAM4OHUH+0HVvlVhZI+2cO7r5MIAsek+uS3/P+/i75ZH3idV1hIMUmzCHoc6treVH
7yrLwkLhGFAOMgjQS0RtFGJVgXOYlPGL+KM0Mz/NgLa9tl8+kbX9wWdZTYA7Tk8r1SgVUhTmy3IA
vJ+ojVYJyfybntahDR9/EZo2rwP9KAi8rH+IZFZO4MIFvyp/nflfOTrexUnjiM/G7fYFORR4953x
OcgydTIxxYnE7K5F4j8MR7FWDYl7yIEbwJ7Vs4127FBmwUtkdMF1ju1f6wsNdK0/BuUim/TVYaLR
5Sa9sj1MI9Nx0aLciT5dP34sAbbMAlYuDKyGrAerSG+CA6/EFz0khn+1AxNNn1mgtCehJfFLEA2C
LgJbW2FecbNXmHxINii3OsYt7mbq/1g7rx3JlTRJv8qi79mgUxOYnotQDJ1aVN4QKam1dD79fl7d
C3SfnjmzC+zFSaBOVYqIJJ3uv5l9dpkXcnmdSD/1El2wg3fKbXvCM+WdfBMz7qTXt6LClhsXcGAd
Ykcmdkxm2pByhjIigKkBkkWdPGu4MRmB55+2kT34HADKFt5fb1GXKEgwso1+msM5CbSw+RxrLztA
VeeU43dbkCX6qnQcVMzeO3ao9uyxh3EHxsFeJ51pH7zsaGp7Md3FyT17KrnhFeHqCl37ZGgOUH+T
4V1Cg/lP1ywPom1vY2a0tVAvnuYzjKL+DhOkRZyl9Ks3p8Ou7WHqeNroDA2GItIOOC6HQ4Vj2t2y
SwtvrRTDG1DToCkYoiUJIQcdO0AvDSMona8oxt0ULy8VIZatp3cdCU/9FFm4tjuXGEDM/KQe7DPB
hvCW52bRmOhIBT7uPs7PCVz7VfnYQVZjlJhe3cXeu/Q5cb4zN+zabhtak/DVKRjFO92Mm6ZXTvkE
73G0wEWPQm5yYTS33sSEGgTBRFqRp19JC2fsKtrMo1XzN7pIvb1lvyIus+Uo7S3K908a4y/D/EFf
j7EbqokN2MyLGNPRZy031pVtbKTDjrMhncaajC4QJcwRb9zSwXQTw6EyMuB7fK1Aj2LcYiz8tbiX
C4pCM9Ptaev2x72+HXR+FIo3SQQ6QNv0RG2qOg8xNOKL6lkWdE20b2v0nHACfNJKTM72DCAi999H
DwTPLKLXbiF3NLVctE3jvhaCdGM462sYL59VYuL5XE55DopidAeASDj+Uk12qMWEVMVcPmBB2vrN
8AVvDOndgysBioIC4wllmxymbMOfKnJvW5E/orngbiremslM8DNChBgE222Lw1ce0+VoMjNd0JfY
smxyZliA/JIfo0Pkdx2YKsSGSwKFvdd9pDV7Lnhb8Hd9onZOz6zQuutDzrMhhWJppKM4JzzFa5eT
S8161PYA4OYFp7pXrBgJMCGVzldXzA92JTl8cqiWLZWkk9Aw21Yvk2CJk25GG0Ycv7NJHGb+GiH4
JtI0d6fH2IFng9WLhNN6lBKDRf68GPQGzW0RMEWkL6rgnFFCgVp1xgjpr+Ek0xvFTW8QIXDxhoYo
NCT/+FDI8mr58bmKMNXR+aBx/h53RTI+j8BvRc07j+Keyzg9+My5nO4tSpc5MKAV4Gqub6mV5lMk
NGSbXTe5SnatfW8Qrxl0TATWzuIwE1U9KWGQkIKx8Tho3/GQngXQV6DFk1H8cM+cCecDNCshurD/
uPw5h/M38bLKZVSVh6+//UURhX2abEHJceiwSIIp/u8/sYxj8k/0SzReMIbmvA39DqAboD3aET65
y9fSR5nBrIRrTwGwOj05T313W5oObHz9SzmV186MBZrajqPL/hsbe2DUj6ZrXJYir49Egy/4IJL1
Un1U8fSLR+V9lo3QsYvqTu/7LTQUNolYGXiy+LX3MYoTbM7uf8AYC/PfGa68UM8xdKjYFM15fwD9
LqyZXuLPXsBOm6LuHtxhHZFDlDZmHewAGPVex7ZzAs8oCJqNNV3iHQF6rbJhBoxc2619iYZuj1KE
4qlAyD4rmMkcjANdeVeVyCNmiHIOk40Ro7FxlvoDX0VeV4BXmFql3rGPSNi2zPOpzStZgqqTWTnH
vOemaZuHvMbyMSsaSedkd6OZ/wKh86rl082kaeoyYnyCEkgWInxe+JIrhNpTkhANkROGvSymgiPU
yHmIqQ3wS9sUitjz0aoCQweuOJj2/bhkfPPYPGr0YHIuVCsMCwYO2BMORPKcWoru0fN/pblnt3eG
qatjiol8LlnkfC95/n3j1DYgRrBFR1N6LwQX4A3tonaoDhbkW5A2m1ZzDoXrzCuXXrZVl/cPeW8e
MHq6DD7JrYDScsz4pXP665JmP4Bzfsom/ax1EoQpt69ZdHRJufKgRwgVjRbAIoNP4XAlGml+k9ME
3jnpGz1zG5eqNSov0Tyncd4jaPor1HTmH4bx5AqAAPmj5VMLzNnYGwF2NRohhXm8mxL9BT4eDkpG
Iaxr+ufcNfXWKxx2N4Z1jHW+o8krTsXuz++63zDrP9x1vqX78PqZM5moif961xVlZ3FBWrB3vXBV
LOwraoaccEKor2SogaOgcSBlFF9V14YBIVViYTzSPXzZJCKbizcPX4tbGJvWZYqsMqChq71xBCLX
nP90ou0IlTkvZK9BoDgEN/xk77R4Nyi+MTYxSCCaaJgvtHyFiowsRcX3xZzzV3bzU+qm3PZafiJE
sez1FoWCvLYKSVXPThrxzXk4zHb46s7DY6iiKDUI4TUSEY8JKJugWngZbUevI9d1WOMRd6tCvbEH
3waubTFvNXilXgFzSDoCYAob0z9/h+3/4nb3bUEbgsdHMMMKvf1P61pSjiEoxdanhek1HpMXUaui
9JN0ENvSmNGPEM6IySU/wDYErWsNGy2LEPuF1Nk8Wr+mjkOwO5bYHyk6G0fQe3H06dsMdQYNhbNK
YTjU9TOaHmO0ee8m42eUcIfm73YHQ1REF7O19tDqjnXXv5QFV64v3BfPmPYTtTv4+yMiYmABbD3E
3ZKffz872fQTGHGp2UvsAz/tZ15jdmvSt6Rkd+Qlbcmz6PvP3yxVOvFHLDKoHMdjYQQXSlz8X9+s
yIg1RziFH8xG9SbN9FNgKwRU+/w2d2pLgWgMGzx/k1P441kzMjZIYGCz25BGgI1ujy9//gO5/wWn
mZoWQ1eLtdB98YcfiEodzWLm4wcuRjDEm+Tdyx9y6nhx2VHCPR1LXfu10HnFrMI7lOFxqNsH6iTY
ZhmY+PDPc7rn9pCm+Qnk1EhjpgA1eZnB2GYztwAK11tS1EdLQTktA6pp6NmvJvQOXYPaD7r/K/tO
k4ntWD6+FF51rDKqznyed5uh8wWXPEwoWTwa1L/ts4ZQvwrQ5cYFBsa0oWYT3jDFWmAz+nuKFtu7
pQsvUwHA09EQyCezXWtfpUc4C+Lsy9LM0QWfoC6U8TvK2doUNGqbeVCU+VktdGbD9TZaya9o5uzn
ChoOYslDid8M9Lm3qbYf4np5/fPfg/VHOr6ro23Z+A7B1MKLNP9QtoAvc4EAzzpV8VNuaEalmwK8
7cx4rHezc53dW01+lyTJJwTYg9TLjzRkR59TwmBRVraeFV4Z0aNckQFeGRqngBQCbCK5wFmOkwE8
NM4Fc/KwuXv2pustqZoMtlRNUuMmn0aH7TSVF59FTvpTa6q7mRHBBq7qFv+bt3aS6KZTNyfMJt6I
2vv7OvL/u3TmknyyTlY//X+or/xZ1bJNEOr/8z/+5U/Bd3V9L767P/6jf/mc7j9//3X0XW3e+/d/
+cO27JNe3gECk/ff3ZD//ev/41/+3/7l/0L/4Ks8yvr7b395/ypAUCQdu53P/p8rZoQjqA/iEfVP
F4z6ef7x2epl/O0vx/i9zeL38uu/+cy/F9R47l99YLhcRMLFmu2pjph/FNSYfzVN3bJ4DP6jg/z/
9NPYf6WAxvNYvXXb1z0+o6uGPv7bXwzxV59VyqeVxObvHMf6f6mnMWBw/dvSZ1Jg73k6X8+y/40I
rxc6HAZNLkFSX0eqNbfk9JsXeCZMlZPhSn+NidJdbtvKsmEp+vuo0+rvtPMudlntas+dUKr9MHCk
mJ4qt39farc80lgboQ03gJrVFd2kKQtSaZdXL47e+k6/iCUla5O+S8QqTqmFu10sc7nDPLOjm48z
QQ3cvGwedWGZ77JAV/FIHwWJld/bjvVTi6agiprpb1vaB93vWGlQcOQCPgA2EpwUC1CBNrxXfoeC
idUL64Hv8mXRCi2gYBvt1WtbNrwwvEJIEjBTisDxvHXPs4xNz7TrIVpfmhz3Uc/YdEX33peAKtJE
hMaYZNB2TQSwJN1rVLSg1vEvjUgR/i0vvbQG6dAJHACCDOC85KjV5MkbwqNei0Citg8VSG3LezWN
7DMLdXgnlJq69STI1i7bStZqYR3jLe7K5EoOboXhbN7CDQ1fGSkFlmjmHazXdm+NydvoGfaHnRqX
ucacl5oPoT0sl2UGuuKZGIhpVz4lTXk0zDy9waI0XuNx7+vmOnbziqD6ZN0Z+mxcckc7zLNn3f3+
X1UTE5BiLjy0lnNjDhQtV1UhdqbdAFMnYbGLNTO8Y+5uqpn79JLnyIp1FsF3wi+5Y0ZW4P6Lzacs
mqKtdKlw09vhScZGfpaLRXmelhwJHepHV1Yk8wf7qeJ8WdjggDr/bJEXP4PQeI08RG5Ju+sRABtW
EOoHGqtt3l3/2TTRLul+9b+MQmx4CAG0HWKyd72PdJPdpY0vKB0sncBKwhjsIXGNlN3LTRSHe23G
2tUzvJz950XYyQWdnRGvNm60qG32cEq8h9EbgpZ5sDVM6SmVJgeE1oZuqmbHvz9YilhK+w1c2t7L
rmW8FNQkZb+kmjxXagZdSOeZPQ0AfDWeZoR17R2hjKYunJd0fK9zl1JCFyNEw3g7VHPuWeZPeete
wn6WZ/qLl9uswNPAcFyqKXnPocpmyA/IS4mt5ohXRzU4GODK9zymCRBZy8bsmb0PagqfklTFEQ7q
fliXak6vaeZxgh8iHLaHDPK7ThB4VbN9hyjplOLSTfpgUsP/2Re3uZIDRiUMFEoi6CXIRGIxHmcO
BIT4t5SgRIUiW17xUZzcUZRcZ9jCHecsNW47S0kSuhInyt7Yc4mIczqJ/hhn2ZlMdXbQpB0f9UJa
J1+UO3JQ815gqN7mw1C8+clNiUmefoH8uVUySVMCTEoxf9wBk8JzjZiij3QHlBCZY4qmnsJlDJgo
zuTiSn/b6Et91uOZgFfpD8iVjPV6xiRi7tMbz4LHnQ+c2IV138dDgecFqadg055nffegKxmIZpRi
jZMcRQuNKEncfYzgc8prp73GpgZ3RuZbDh0EqEo/8NGaUH3Lh8UUeD/LtY1leFdKimbxRJNpxT95
dIpx5OwKvs6fRBXkwnqu53SijwNECdQh6Cc+QZeA1nKdFkr0sF4pYwKMJ1eafsKYi5ZnJV9yidDR
0Il9paxpTdcenco460p1s5T+piIX4ThqR2dRtcdKpHMS0lIWg73R43ocnQXtWol6XlNb1yQDtiEK
mp/BkTPEVDJgJNjx+JM8iM6Buyjic56wkrph1x0yjrm8V+XWJr1/WRrD3IHNQnv71SntcRDC3/bC
Af0z1HSCldqVQO6V0bm7h8951bTBuo6hv6W7AfemS9S+OrOlcQLm3VfyGj+iaT+1lmltZHzi/jg4
eXfbgsQzygp3p/leNzwHPETVBRMUtKqVEYlsg4aI+7h2CApP70vrY5FAm40z5h09fc4Ub3RrLp+H
GR0X6ARiNLCQUCm8cZl9MmKPqOahlRxOBd+TfuK3WmnDMrvGhbFHdJPLbU8a0z9JQavEGBe0/iRB
3Yz3jZKbJS5qJo3RI1B4+4aYPkooNtqVMXXXiqbzWgnXkGaeigFftI6BD5zgrZhJ3gkld4d6fJti
0liNPNisMDkM+S2GUy/zL5mSy81dpi3pWjoe8QhpwriG7MHa1nBuT2GhEbPYelZFtrpxObNRAS2O
dvkICrE4+mZ7m+CuU/5utrb23ZSGQD8sjLh9I19TpfW7SvU3lf6vAw3INviiu4c0iyixxG3IwLXD
NNDhr/ejQt/YCr2/UCawZ6prU3a0yxL29KswRMKQ+nMzRae59vtH0RhiS9KEA2Lm3AyJhjXatinj
0OTeRedRFofG48fGFequY4Kka5knj9kQ7luCnTtGdd+UnhC7i1mmcOk7W+optY3fav6+8a0XWyyq
gUD5LYDFkmY7d2bb3EI1erIsRkVzStqO7A5EpFTkwVQ4K2iz8V3YZx4sLWFv9SiLjr7wzs3z6DjH
VvlAKMTBn2/7eCAGD6p6SJzBxjjiYRkxVZ2RcpS4Y3o75DTF0DucRFSluFH6qCsXSselrVwpQ6xE
A+VUMSuf+yC+SOpTZLWAPLXdx15ZXBpldrEWAbFzBaN93xvwaENsMaLXk5XwDXOlCDwMJG3KR/Sn
QblpDGw1osngnsYUYfXeBIYhg3stKijuuHGwjRGgzmttW4kJ4ORNPpWgPhzkRR5q2fAB+bamgpc6
vt60541246c9CFicXVvLbGTANqZnSKM/Rvb46ofdK7sFqjIyPFF2khxMwb9uorRee0b6YU/VmVAI
oBmUYFuF9WQzbjIaZu1K388uOylM12N2Dx3hruO/SQcyUdo2WJL8o2YvNLfuscJRuOnj9BW61n60
MoTpNHtAbWWUD6Ik7RnclGCPKgWA8pW5a047ysFcGM+/jV8NwpMYTaiUNKpp8QN74A8JNjmHQcrM
En5fVmwlHdPEcXGWZQaWsKwOZ5zkRr6TCtVLhEoQodLn/uwXzIWBumQ7LVTp0uoLORiPoCi/bJCa
OHGj+MhUhS0igoPOwFBHvG7AJBh582rXwLxa17xkoTw2w3jCrEbo8Yr9/EQe4FhGzFrnOvsxePd1
3dkiwgHOwBGdRuz/HIBW7QDXssso2PptGsNaZSYpMr7pPw4YLvEiPWaOfPHICsaoCuMCPs2EmvNM
cRrWr4a5YElTThPGHxVZuETyy7aN6jwbHfDVVVzzfZQgta5mnIeVuQW1cbfM4Xb2vMfaZPS2WNGP
bqF7VNrBsxhu0qeSch/wOZyjH5sJoYDMUNu/UkG4b/sW1AN+awYHhFQACpnpjxE6h6oApgfY+dHF
QfT75XEAZrhDonllRvU+09PvtOb9MFxyTxazC+WDo/TR2JaFcZiWCNRj+QP58smZIB32yQeGW2qb
rq7mXOfnJl7eMsMPJmN5LLioQpfeg7Z4KAgNa5j3UwNKuMYXNO7sIf1pB++gD81rVvAtfQ2SCF6u
SO26rcG9ui01fCL/sPT0Z8mHV53O21UHiAiLIKbfRzW9bUf5Xnk7an9K/8ONwkd7sIPa8R+ThRSf
W5yjPP3QG04WhWFfRWddizR8bAtq5Eftuy7ZdYKvpccqKbvXoox2YZN+DHX+MQB6Tvg99u6Be+o2
Qynlk1yHF8ArzafkwzeNO3ISh9whijt4364OymoGcU8PAIs+j0n1/X2nXHsa1LGO4FjNtph9LETE
cfQUpCmwavejioBgiKp5LcvkA0DZJk9ejSo/m1r9Ws/irhTa1vWNuwqNjCqFW/Xymib/6XPvkLdU
HMWg9krffwwnfvY4vouz6Z46pKsR4JSAQ8l56jhnM3P0Q1kL+D3U0XCvEFcZKgypnUHPRWjbp1km
dxwLFe34xWgQwSAN4Y3EoZiz1cJfjdXVmQma/Pa+wt8TVvsxw2Mn9qFFB3Mi3Y8gM1Lwy24Hy6Js
P4QHtleZa8lTEbfAb5sp4607sNVpYYWYif6G+/A8K5PuqOy6pR5/Tq5/u8z63pmn+QLeHXfj0gR+
lnxa0BOOTDKPtp7uvV4ZxfKXWOb0JKdIKLiFeSQo87CSaDu8142eiUuLv9hURuMYgAknMMbw3sQk
UYsJUXrAaI5W1oJAqcvhVCnjchbWFVsm79CMmDdaMzZRWEj8jCn0LmskhJkXGnpsNuwkxcrnOllu
Ra9YaEmG7cSK5luSGkSBMFRrTIlOWoaxs1duaw7KTGE/Tc12bnysurg8tezoYGjZjblGuG3AYg73
XVl4HlhuXxtrqO8USGfUF+5Qf4R+Kt0TtOlNr5c6xq52ow0RK7ZyivsW1RMG8e2tmdW4A4vkF0C5
8YxGyincJhQh5m5TZl5zO3XV3q+n/JeBNT13hXZr0/E4UJG3IaD4TFReHBwM7WiF01lBlvQJ7crn
l3Sa43EkTDIeUL3Cgyer7EJ5hFtM2EGVad4ZhQioKzd3s7LUR72PxyWj34BQEOcT/Pm0vphU7Qhs
LF7pkyEF+1LhPJdpRtwu8KYi6HMfjUUZ+hmWjBetwOSfGENIAJOLlKJT/9ikh8HHRp0ZpGzn+dlW
YQEqoAJiErSDJ04F/F7WN0PkPUepUJ42IznWQ/KC+4rvH9ryyR+mj6FvH+gbHe4ZDX0WMURdraPR
QuLwX2FCxGI28a5lC3jOzqubwBsGe41l0bqYfkP8iGiER+HkTqq4RNmBsLZ1qnkTp0/2lRNpKPYV
zDKnO3hJlTyUCYhRN53SazeSGomde7xdR08FNQwtu/VcZrB4hYtzDfrQV7EOXwU82DlkAX6/Ytk3
DJbXHTDRu6puN9ZCPh4vj7ya7QCfK9NPifqgFeW3XVDgYnVphSBRY/XuhcThA6jbnN3kkRFUuk1F
g/PLWU1+KQONQN++y8oLUHi4dGHW30aRu3JUwCU0/dXS6GKnqfBLPmIq18jDzORigPoRkFFRGcIs
xS51tP6Oqvmc8kzmx0lCOluFbMjD7LHq+xuDeHhlCmdN0wyeWLI5s2HBPomNHeSAJ7ITVBpF7oX6
tHDbydHCJyk9HB4ZvwKhAw8J7W+4fx74PPu7K7INIyrGMGynKGLoe1Zy/T3Jtadcn6xNgENsuWGD
ctHmEqoS1seghB98nXSGQ3MM7M+2Me2TUwpVYqkYyehZaUsZqTneDfRR7iM7ftBU0skl8pQSfSL4
12dRuzVUJsoLm40ezRztQ9/ZLB7xMcoqMKGYO8MDczdozFc19PVO5a0wTgwbF4mbyhaySrpp7iOn
BrVGPkJfsCPI8WJUZfJYwZucdGAD0NnBUJa0EEVyXM2thLZlWhjNU7+C9y/xphwb/ClI5kTXGRpR
fJjOzwnB8J1osdmx1aGKIe21tdM0v2yAbtvOluuwyygCYXi1ll5N/rt2EKbxAKwTLcoIQQEb5Whz
iV/0pTCDyMCZaelkiSei2y7RpjALtyTEfnEozU5MXF780Vo4j4EqKkDLFd4o6Xyl9KgylmqjpbIN
xn5i8kSitKQkbG8U7KS8UGo8RGOWkkm/sQkXN6tWWkwjZ6wsHkgNBgq5t1/qaUFNzpOgskb/+vuD
MwmDrqTW27K7adZGh7FaH2kYqZF38If5E2DVztrbTc7xg5qBTJ4cO172NYdukifpxcezvHeG5kIH
Ecz3MWYilBJC6WMZH53omlCCfka+W6ehN+5jp32DJoQa3wU0wnj4mEP2vdGNdNPHMqo/xUIsZsnp
vGMp3WpFBjCVtCy0Ain3Rdc+YYyKNrVO2xJ2XzLp7nsKUhMSIhNVF3penDfFCY0o3i/5oupQfB5K
I/cUN+TJIlLOxks+t71TvwkJGZuLYTh5fTU+tpzpkIhybaJIwCMHiZGf+9rpm44VqNNo7zMJDzD3
3Ey+47Kpyz8gP7PtyfxXC+zzLsH4ckzdmt9a89VRSPCY69mzIdxg7Obq7iXJ6pGzP6VxWBwZ3Epb
HkLD+TQnog+mil4kNsr4tHD/ULvFGiysR4tx2yYco+Fgi/EIvFHL4+FR4GT3et/aI/biAI3lDe6z
8SSHVhzdLL8MvUuj0yzRKl3Pv4Xvdkdk0AqKrnpscgZ07csyTu1+She85UvNmiuX8MFpcHqjDZdH
sh6cQ6Dq9N6IjSw3hpVNyHarFIC9A+yrjJh+dFirN77eR/eu9oDWPzBDLw1ODO0lCYk84j/SgPYU
Yl33cb2zk2Mj431m8xZMZQfLL13Y4RE469oxYHgIjkWq2FI97gktabzZt5LZkx8ld02buBsZ2QZj
FthtqsOokh2oOtXN5Rwbs7pPe9c+1EmfrH0zuYwMP6F0gpXtWvvqZ8W7y3WxpjqRiA3jTXQxLQCh
HK0Siyhjvxj9nvEWsLCCaTiMW9g06YTd6QPL8IsoyuK+Smdi/DO8HtrCrnXJpaNGLisOY917M2T7
YY7lTzpz5qDHyCid9qvv2buMlQCVo2vnPAznfb9gAsEZwEkhPzVOSvFF7E47PNjdrsaPVuoVJiyy
pC2GnWNSejcV/Yrnako5j0conznNWBfkb750tYoLjHNlXi5XskPnrO6Ie6gAVF10ww6iPzAWjQaf
2HDddTlpbFBHsI2mG2Ht0+V2iUwifUQnOaPDKAQdxxBjls0p8yhyUn/KCcmckfnYeLYFPNM2vBnR
HMgZ47qME7aKiW6LA4UYRF+shfarpeYwyNl9N3GGn5ZqokQBeE7TNzzkS+NjTmhJoqk+OgxYmdcQ
6LEtskRyJZH8lEBGXM9Q7GO6QnVDBhjjlv2IMjC41XjGp03vDbN0zJS7JOQ873CMOOdR88NBgH6I
KcZTLpMv5tDZ1VtU63SJjG9BqNwvPhuNMGe4WIsISEjuQaHo/YdsJNWYm8XrXHdy66r62LooOEnr
hXPple3CSsaGXwZTASSRfktYmLroRQQI8OG+iTkzhyr2ZRmfttTFbV1w7Tqhv6PawzwT/Qw6iNp0
PtXUdyQE0UufOJJvQfu3zWLdTq4ZWB6sC1kyGrN0WFiZHGgMgrYXFM38Xdt5dPInwlKg5fp1PQzx
GREB7yWTs01NyvjogaUgIdpFe4MMA98ra7alUHMULpIgtFnNpQEWmX+SHHxoMZuC00PoMk7pwEqY
boJ3wpRiO6qiAtrRvCkhe7C0SeB68QWQjLcnGo0PS1hyNyxRTuybHaeTiy0I7WoHy0O/TetrE4a3
Rp+XLxnAHcOEHutWWY3N6SQWA0R4GclgFgF0kXk7TsmuIcAWGoN9oYH1BZwZ6bbCvh0JLUNOyPSr
qxOxDuu9Jfzspp7njeMaOFF0Bo6t1pDEtZEQZvlR+bG/J/2wB1Y3H5qa8HWBa72WnXPKkvl7zqbl
vkAgyMflS5iu9WQl8XcT63tRVcvVLtm0Vct04/JEPmS5tROCW7Q0aWdJNQ00H7cJoEl37+yKpySP
xMWE1Pg73pyxOQdhOKwI31F32pvY1r1JrJsa6HvVe+W162xsj24LDZB9FPoG24kM4GnYzRlDVvt2
UpEnN2VPMMICjlNLw19HmtUK+/OISSLBs8tMTlWjavW0y+M7ZLMMaGr8EnUAGaMRWaEEHKo59Vdt
9kVQZAYYpV7b1S5lbXpUH+hDdslqmt5tKuatEGke5AhQONWjaY+ZNQkQULdyyOZ7pwOtPo4vgymj
V0MxeNKeutNOFE9u3C9rR4MC0+SSgbj50ddyJjTGYuCq+WQftvs8ZT3oqQQr4uIoHWmeU7//Ga08
31qWR4WRq85TYTfudfbW64lF1xLSvCmSnOclrQGJjouibYc1qgNANcCIq5oaou2Q9vZ2TvXvqsft
PdVhcUD9pdprOUTwEm3yKvRmKdOzumCpwwk0l2yYy0RzNtVqzDUWRwe7tKJNN/r+zgMlaEkGajLW
Tpwo7WuEiX3TVPcSbwjYmDuEzuelMj6Wxjl1QWW2066qcXjkeMnLp8ryb2ZdHKyIcb3jkDOBEiGL
YTcRWiqT2uMcBcvSjnA+6GPQJ9VDjeEXXzfaWOx9Spl8GP0Cgr4oOJ83P1V88SwObL7a6GSjReqL
kCaHPVqNLHpRtx0Fy2sXpp0qoJrIopI8rnO8/JjeNJflF8/3uCnnutizBf0uNdVhk9bDicnjgzeE
KWdtnNoksci67v3Wk/is/PfWTIZdONCIt1g8eaFfdriTqV1KJ5Ja5aFVWWyptY+ua2l0i0U7lzPy
AQc5Z9O8PYvymAKjB7g2srVHDF/VBnSLpW4SlKQupQ1bb3dcv6PrnEBe3Ay0KoWRXZ7BUtzqM+7K
IvbER5n5XUBvHBEMXIexRkZnMjdzZKknDITc1srcoylo+W1ToMsOKfKqbViujOGG36MqUkd9DMdn
SVsL9mVKHH0XxJzWTkYgw2RgBGgtl0ja1W7w2uRubmpOYZY7MASx9V3BLeNWsfnLxxCqh3H1SgkM
4suefNzwa3Dcy9j63jnT40NE6nNfVeZ7WKGBDCIJr84iVpUZ9btlQkuYJMjbKcWDMMVIShaWUl7D
fNPrzvQQdtVR9DJakXWpzoCZ6MmFisxIoKK+YXrXMfNt6MdZx82knfLUfTGM6HlKK7rpnYyZhAN2
Qfuxo+UqQic55NZnNnyViNu9FZ5SO78Ju3KCT8pxGgv2ilaL4qy/0DJ76znebqqjekth6HoUerRt
iUpga3Z+WTXOvomi6dXSmg/sr3dVEemQD1ubUC7hJdMq91rt3+Iti/UC/tf44QkcAHFLS88od7GD
2q4bYhfngN+8MRGbyRGUvfmfswb2sHFdTN+5FeCQJadnOSsZZ2e6AW6q3NH3Y7mjQtfGgQ/cxFk+
GYcFZOa6fcZKXfv4HqgBuCn69oa0txO2eWAbzq9hqIet0WpfgxN+SJNKA0HWaB17XF1z8lDXCham
6e9ZhJyqRWA0je7Bb8sHh6hJW9Y7ojdAP+ygNJNkC5qJHrDFO5mILqCmhvsOI95atK7BfgcXlFlO
dx1bTGPoQb67nb4xy4oPgw8WSXsppfcVh9a2yVVPjxXHJOc5nOceDVf9qZzn9JAvdFBy4vqe0IK2
jet8Fu1hrOO30RlP9gJDlrmG5s8fPuyuM0yk9zEC58EyuPi0Eusy5lw/cu5XP3xsys0YVqw7/vRA
JTbNcMrZEacT6tzcnvsCbJvXAsg1vdigSKqWBzgKAuXRZHH1vT0Kan9rkZcIKpQBDBQxzwyqkmBs
sVXvKXhIBtMKmIfdcJQmbs+0M9At4963zou+iOvUjN9TG3lk30lu2RbpqnkB2mQiy2tMIbBeGObr
oFsHVDLxkHSPnj5EdxBF4C51zYM1Y3YgNHLxfM+40RBFsygKsLaMXLdRenalkZy7WbdP/GqWqNFo
M6IkeTYH+6pjX3icmhw0sP8UeVOg57J71hz5HlMT0RcCDZ5GcRYK2HAGgZf/zd55LFmOpNn5Vdq4
4A5FwKGNu6tl3BsqQ2xgkZGRcGjhcKinn+9GVfd002hDm80YacZNVKUKiev+i3O+Q37AEWHHuwXY
ame4rX0gzPchgJ+waomBWms7IrYiZrhot8SWhs0JmbG9MBvXfIyD+272k2NOZPiy0v30aKVrr8o3
s+0Wj7bjPRVe2EMku1WGDASdtAyJ7sOUTg+DRzFDpS077xZpivTRaYcVPApn6YwVq4cw6pCfSvN2
L/fbwgT4rSJyp4Wr/RU/xO4Qsbbekqe9i6bkwZiC4iKqAgtI49+yGyScd77gg1UNa+EEFh0KLHU5
QDTPCzSBhlKAKX3vUnYpCeW1Td6iEXxNhRrI82nGXTIaPNBOfKKODw5F6JqnPo2g6Hgmyh76vXgQ
DiNcgNEZupULfYzMmUgAl9M/vRwmm1o3LEefG7fytyT1VXT5oEuqvnM4hTT7SuDl21YWFznM9aXG
hazHUVxLjHk7z/SLjWv7LrSJT+MmyRWWgyEY7C6LuyE3DqqSvyKkOHyQttyPcb+fHSbx5AwjduaO
e4HZSmGaxFRMDcoQL2nDZ3pYH2IuM38RwX8q/GWV6fqUsMYjUhWrYhbcvh6ifPDjYAZInfQ+Hnrz
qUm788Cu7tA14WkYR3ntYIRcdSZf0nztRrO8TPiCLlkS663r29cKQgwKFn4WeYaIzEAS+4gqB/pc
m99KXgt7ILxdePqQPTKrbQ5TlttLYQCHlTlCBVVP8x6JM0NfxomrRpvurjdRplqVNZ5ZZJChN5Vn
HVDIYZ7Ay8JnWVc4BoARC2mbu6ysX2wrlVhSsEISIGUD8BuQdTobHtuG1zLLQeRL/tYmAfSuKH9p
bnA4ofaZJgdOG4RNVsGiOiRu9tebUXXwem+dUqftbV8TnQsaGZjP3kTHIIPAOLRlr+5nb5cL1zx/
v/FBqiVDKI5mGAPeS6KDWT966FB5xwVHaL+XHpln6LCm11uzQtIBfZKH5dRuzk7vDb9kXmHP24Pg
76+cdet8SPNDb9SYsuiOn8XAeoboECQak5lu2sBgK5WFz1UeEuKt42NmFuGJV2/JMnQAq0MQzcG7
mRPKQt2V0HvoA3trXzXWylY3ih6aputsOQCoqZ/h3ItVM0b4Du183HtzYz/Sqek9XgvAzx7HNlM+
giDFNDxMjXyTdRifapAmW9e0ig0qY8CyaLOmWWbnkWVbanjlUz8EemEO4yH02/IUqDzdKE1hOto9
YrLswx+68TKAfX3pV6+Dulbo8w9GD0Eu7AJeNCldWl5cioEHRdnxBgz0Y6778DlssgExXYRFEtLe
RIAlSplnE2H682j5Pr0q5fhkBS+gFD5UxeKf2TZBfAyeVZGWl0wRcwXlUoNAMZCLmKgB3NiKTjOp
oQ8oiJytkjWrqljx/oeb26yk6wdXLNcVoITV6DjdnVcLqpfRNi44vQhu4nk+6CY98sGNKwihaIt0
/K3zkq0jBvxVqARf457yf4yLdVRF1lHVKIv5LXU3YyVczIIRZFjQ5Ekb0xFuTVQpkdh4rh8zI1QH
NYJ0rzsfZjYpyQO06KYX7xkJgUNn4Quwd2FDbuvY1mwXnY45G1tMwKOc2reFa3BXd+XvKSs3RaCI
jPDLT8rDa9eM4zLNRpIwVLhqc/pSJp7Z1rLlB7s/SnFHPpCdPbIDTg8oVJByGvhvqMlxpFMtmkV6
ksXPnBSdMGWfPbUXNkHjRscY1eCXAV3wYL51gxwYQLzmNX7LtAqvToblb/CxnQb2m/LY/fVm9zE1
wXg0rHK68FAD5Mbng5wEnaZEVxWP+epbFPz/NdT/Jw21a4cYG/7Htwr8L5X2v+qnP4pC/+2/fxT1
//zb8UPJImn/RUn957//U0Xte38wXw3s0LIsWyCiRsj8p4raR0Udmi4jHdPjPwzM/tvf/tJR2+4f
FtJ9NySe18VcEvr/EFLb4g/BntwKHBTEJjpq6z8jpHZs3tM/WUgMrk445Lbn/C9OjVLo2NJazdtW
jAJ7pW/9aBxZH8BJ93e1k3nV2hFe/B7Ay0AS0mdyYxpNc5zYRuyrOG42MP/cO/ylclUYlrku6cf3
uU2mqhlEyKZTwR27cgW2MuBDOM1Q7S7thtZsiGx4PFU37Qvh80qsBBV4kpPDqgZ/Ow/esBUuYyNL
i+zFnQ3jEIQhciWVdkuiPvUBV1tIgzqwVU7KYg3HuD3g7wR0USXWGws/SGKJ8IExTT2xuwm5ypsg
deotDIFicwvCeQEe1DCaieLscxg9+44Zq2MszMivYT53gb1xjV48dVinHkaiq52FnUfMUBlHV0/z
rMZLVhfllnEo3aR0fhWDyu4UoW5ABQEjVX5JlBOhJFSwgaefUi8Zr6SZdOd5dsTRpfS+4wSUe9Nj
6FczcLnl8biHzJfTk86w8x4V7BTO5UnKZD1mtW7IdhLdXdk6qGQE0/MK+vnRZdfwE+IUKAyJQTZp
wm6dEk+3CpXZflUpFwh+dhKaO8KKTacWr1NuFT8CkSPQ8/NCPoIu1R0ExrjoVho0ZbyROP1Y/9QJ
MC4v6EjJQOWBILhzI8dAgUbt07puVixiAG8/ejEOHaI/CzEecXiXORjHZ1aRtyRroz3y/FYfgMh9
a6nttmPKPxq7LI3EPYVHFK9irCQPPbOQO4Mpc7vuqYTujbwsWNCF8NufCzUBu4GTHJKn6SneT8Wc
N8LwBk89RD1zxdlFV8aQTZJfg0N8MfsGyXF9zqif6ah7bIaQhoH3Jq5talYfOh01OEArhv0PyWBi
7UT+8OzO5qtMamIFuhhKxVR7bJkV1W8OPVTy4S2eBokZvREPvqeij9DUSO90h/ZjLhI3xTKPFf3E
MmO8uvBe2QGAy0kYk6LPmrRnneep7jZBGCWfhI6RJ9NStS0Ny4Z1krctszWcDCldVjbhyVO5TL5g
H00fNgy2H35f2wQaNan4QpzOC0zGLkS7dpQG95o30A+qGCzGz6IvA3tF6YmpJshFVa3GHvFxyO0U
bYThB87Vg8UBqIJ2N/6gjlWP5dhB5rRrg0uxc1UpyHrsUi4xP2l/Eype7ZnEYv3rELGgxIpLmhiD
zfHBIukS4Wcehg/0rD3ptO0MloE8dXnvaMhFbYiBGhxGjTzcSOMP2VT6PSOS5UQMd32vwXOv87YP
aYiL6ldeqwJb0SwFkdRDzzd9qAbrGOVJgZ0ohR3hhPjscR+GbKLy1LHv3VqX59xoSma6QEJ9uF4k
AYejCL4SsIr+wsg6WLkGX8mVaDTNDNIlGClujWpYMG503g2I4kjCkta5g/ljojT04AfQ2UBuyMb3
RJY96KnYvgjbBI/aoY6LUharc5+jTtKtuwbyEb9IxVZhOVnUFA5cO7a3kYTe1DDu9ftiRK8sbwjf
nLQj0ORRwxjMnMg/6QOEB709k/rT0n7hW2x9BRsh75hUhFP8o2h1yNNgBnfVnN+ztMuWvc94pR0d
d9NgosRm4UP3R5Pj7x3X1EuttfPp1kZ5mCti0lmzUtNU7vwEDCRZE64Kz2yusp3Ag7yyesCYdczI
FEYaQztoAWcZolv1gBehfskH8lQhwWzreLZXtjc6F7J28iO6qfHc42cmPyidF7hT5rWNlYt43t49
KaEhsbpD8IhB2z85WgUb1g8TjowpBnTA31xYPiKCxZyGKXijdgIthl+46f2SgV5O7IATFRc28DaR
mMIql9ack3GLoY70o85wz2HTYj2zRWO/Tc7UMN80OvCSY3cPdEnTDPWAa0vlSl4f2rGfuKZHDDzC
eTdZPz3PZk3sFYqICHO2Z74wviyYNo/MEBbpWMnfjK8te4ucv7wgFWWlhzplYBpbx9XanaeWyM5u
WJp2N55Zr7MgCtGabUrPZ76V9IN/X4w2HKN29lZwXv070c7GA6h01S3GzC3u8CgMl07SMtHwRL+S
lojcqAjj50h2qGabW8fHgKj9Ml07kXcY+OYPJqTeXmv4eF02mwISTwW1LZUdaAqQ9DEHxwKv0G3X
0PUvQsXpphGDeR3Bhr7VE/KAKFLuPmXkw6ABu0GT2fWdSVZbuIj5J492X5V3MoCtWhYW8iuTP1u4
9BiPTgOMc5E7lXoXaCX26C8I1GGYw2sOnmj2IXi9tSgJRXyZG/Y+C4TP6YlBgL2MW8/et1FL1dsG
MXSSgFV3X7BsAa6FVWVOhr1XN8WnkbfJPgGUeSpqY773C3bGAAvSg/KC5hDHXfMcDVyuSibzAfZp
vcG9hvIqqoatEUT+kwL2AFBlsBmhoIrgCEqO1W2XeydN5teqN5z1CJOW6y/1fCYcIv75X1s2/9/o
KiRBmlLsPzQVnr9i+ZF/TB//Ugr/4x/+WQ2H4g/fNYXtUb9xWjoe7/IvT2H4B7Wu53lWGPh//cnf
XYXeH7c6KAxDP/DAd4aU0H+3Fbp/mDAQEI+7VMvfhfLfq/brn759bJl4Oani//r130pdXKuk7NSN
osGH/6dq2A+oxJ3AdtlSBcA1sArw5//kPmcq0wXUwt5uFOFTC9d5jYSQdXFZdU9sPoiezBI2LV1D
lCOKHTfo4utUW4SKGqir2+4ierPYO1U736Ba7crSBnyF0CI1L+jkxjZs/4yQLzjPvf3e2qbYEriN
kcQ8EYYbnih2nvScu3d05wZRkFl6l/RpveFbOS7Zmb+hWybkOI/9A0p6bxmAKlxmLMFQ8qXF3p9Z
tXXd05CV8YNjJu6l1/izvArtSzj/gICU44Xj1tbu2F6GtprJBDPXrSHFU+BxmYWOB9CGhL0X4OGY
qbuOxheDZTU1j0xC5M5XatrwobMlLtpd7Y6VAULiQ1v2eHGoAa9gc71rXIInnT35Iy9adWSamG27
Coq6OV9m72BrNBoVINW1CXCPgrIl5T4T5p2Z9i3ivIRT+fbLRoXtFmMSFEJ3Sh47Pa65keKrJXv9
kFY7IjeHVaDxXRiWomWW9ieCGZh1zmeFdAhASKWuHnNGqyXdlGOquAaS+r4YYJvko/nbqaI7LsoF
Jmawf+C0YFPdYUhL9+jcUSXbzk+z9n4y4fs1tefZyexFoWoOuIxo5Js4Khhf0zInEUeAwpfmZzKx
CvcJi5tEc8faN95zGnWLbBQ760bbasrgYZjHfDlnL2H3EM3pKg1IO+s5DCdh7CBtgAS5TTHzUTKp
m+GgO0r9kHmQXmK9QqhbHli3MQ9JE++ev/ScAEs/VH4T3LlM5TjCAe058FAzqhDRK0w+HkrHKKVQ
tWOg80Et3QX72WmFhxiHKY/SJlIPr206+j8yGFE0qpzhyOG0D9SSu7NbG+34m43iYhjxpDUQXclQ
fSGvBPWiRxR8JZ6Dlj9gi2lzH06mbDf+BFwIu/1zShGyj2yCCBrbNA7UvyeqMazNTqn2tBBdjCq/
N7B+WCRzDkQAEwWlcHSw9qzaft53BhrfLtQxQxLE0dZ4NFmxt9D30PRcKbb0ijwDNIkfQugGlCsF
td+oJYtse+9OkFl9PUdXLH+8sbH/Zmm16QrXvxIZnRTFQ9tXIMY7i2JIzAfnH2/+/Ze4DDPmfYiQ
PL8+llMOoDhuSDyqG7veCSs2H8Rg/cCEp9YqQurQ/56l4bw1eWzuiAEK1mZzL7reve/7itgsGdiX
YUyRkylTnGySt/atjk6o4cr7OLA/rGTgPEODSaKW+Q4UGTVIjZ9oVthtGPew/am8kGbVJUiXbdlz
BiBykfjde0E2FkUXx1atjfEJRxNKrNlXH6NZnMaiu8oqKh6V7Vkr9APmCa1yfmc5kMtuMfeZ7l78
2xx/tMOEiVbe7x3yafdt3r7nleW/G43zGUaivWg1LX3PVQ9pznLFtUzrYM83bILbTTuqsnsJSftR
8pK48a12LgnxOLhLezHbTbPAtq1XdDd8gvDhRYgdW1uCvZfdH2I9NYfi1VK3vOku790Dw2N/Pdbp
1zcHGmoYj1+HWvNGhXZvunsP2zHVZ+StCZ5BEqRZQ6do6xpbXGsLC3ReRuHTEFpvDEgJS63tF5uA
1K3HIG3buR04VdP9VWHexJOi5/XIpnVXRYlzGHWDwMFwQCR9//rf33z/HivdBOW1H++msCPbjnkm
K89WLsbYVmtD+fGTlg5uHdf0ITP2qyTUzd1curxRRYxANu72WpUuOXkVT7FQa3ITPkXjeBvEQc86
GTmyfEY0sSWeIg9pTuXn26wc1ZrVX7EjfC9YOOWkj5MrCK9IrDWriWHp2rG+m0odEgxFzDn9LxQ+
mbUb1g6ruW16aOyQlKei/kA0N6yJsJcHKYhu06F3xUZq7vFnO+wpq1NTJpRcZlegJSx+sQBGtRnk
R7MUw34UArnJNJ7a2BhO/o+iau+V7P27MNRfxlT4h7IrklUU+ERwwTzdZX48vfTMt1sjYKChp27j
1WfLcGPw9dpaxLy21sUboxvxjMXZPsgu3sS5/zh1AwLOwn5WXUyLxUagyIAN2l4BDUqOYF1yEoer
2t5HKAiN1lyxELP2jSDYNMBKv+xLH4Ejms61ZcI043aT8A0QnGuGUs6nM5ETKxou3bImDiXPquhQ
RlWwGKvTLRVtk6XsOAoVrSpfgzrnSF/oOWBWMyOwiplKsExPF8LDTgzXRq5oRcql4obf2hyYmZmC
d5aFu3HCEnlsEBVnHrVXVCnNxZ8H6yFBbNp0zOwVp/ra2GD9yi6M/8o/30yDi1BP+ViB3EcsRuNZ
VXg7phKY2wSOn+71llLvSXsDGoSMjAEb9y01y7fx1Exd010j5ISdaSerMppORObEjI4HQNwB7M8o
wfbVG350xw/tjDxyOulhXsqidJjbcVxPU/O7x/GRq5vLyw7bjVehQxs8syLgIX01YpbJWcLtB8+q
T2SygSW470x2dH0bXJgM9Re7W+JeODKSsFf4pm+lVf2RavcpU3CQQjrVZdGr964kKoZ99RpMsIaB
WV7jiF6/mRgrOKT6gCAkjHia8IBd2Ln/kJXlbNqUuA7GsuUdci25yNDTQXdgb1p6ah2jUNwTd9ST
2ulg4PLaigm+f02zrNvKlMMkjUikSLNBrYjwxkMpsXE3zcYbm5MQ+X0Ip3wixWHZ4mlmcoqW0prY
O5jclGOArR+TwLYeAYdCB7UMtkFhRPCWbhXR64Y6TxFiioSA+Ti7BTiAmARdA0iu8yfrPPX5hxGG
ajPAZvCtqD/1dR2da5Wjy5hvBimQpFZefDnm/FFoAkrA+sAMHAMWhagONnNkEJqcddZ+Kh0UzqnF
qIQNkVvO5tUIyluS0KhXQx8fOtzdS9nGXNBkvKMNq5ephWZMEcdXTILtL6F0vapeFEGju2luQYpL
oz2UIPd0Gdzhdic/nk1hLud6VcLQiGXCyt52SHLEdsLcmmib+d1l9UzPnSF0bEcY4xU/9rqfMCsM
J80ElK0nDPLMxwOVHVvccvvilmtidDULQKSEopH7kXwmpsQcjJL3yn6w3pq4AHOURPtcIp0ci9SB
DQCumh2VGDHH6665VLJjNFb5L62b6PuR+Lmw/XHzLqO1JoM0YWjcGJhODSibNn33kZffWx2LcD00
8b6S0jgYuYssrGY+7M1UKimx5DTAM84/MyKeB9s6Kstd4gTdjl62paQmKxQNzbOhiGerEcDvGHYv
G9vbCUcxdU4TtSxUEHJqr+feHFj/QjPr4+rgNkT51Teqjps7X9LI9N7Uc3ptmBRy3jlkLL95eX8Z
iCvcBGJ8ry2kVe51MqddilGbRXb/gwEYZPOsf6TEJWpTKAyyDNwhc0NHs9CdOMp6d11WnuYEV8NC
eQ4HgOIfExX1do8btewtzLlsO83o5FU3XLV/qAfHvxDRjmSfnJ0aKuBOl5gM68RbhzhZvJb54EA7
UFevfZWxhlbIG0T71kgIshXgXeLhnVMzQz9wzXWAOBz3S/lDYgw5IJfIq3R6TIT3WpUOGD/Fj/q/
thH/f5UBxHyJztGDwWV7/I+AEfkfbbNOH78+MvnPXfv/9h38BQUy/7AFXThYsRsFD07b3xt4X/zh
2hZXEvQf/ue25/r7Nsv/w/QDFk0B6yy669u/UX9igdhm8dmxy8KjE9qu6/j/mW2WRe//Lw38X+ss
UppuWLl/atydvAPAlnVylw+oRzglb6L0MrfBkSubc8TyEFfMRFpcfaMMtsjrrMtkGtMB90TyWYey
3wDTIMzdphJA/1AGSPJY4KsT0tTiV50WYBdnZyzJJxjBVqGqsr9MNjUvRZ2qezzrzrj004Ktte3P
VYLuEVvQzcETI5iiYE0XFlM83NotlyoDzMpFTyZc+wAuLdqMQEx2c5vrX743hDkr7Q7lQjaYX5NM
1I5smN65Q2BZkqQB5+1oJKRPb4qaIAwk/WQ6E9sLwmat5lJ5S11baXOwGHA9MGFt0A66qITHIiqw
xIyM8aVpEAuaV0hGUR/d8sCitIovUNJqMnri7FebQsLdhFSv9cp2cBOscPcWAIqzzn8Yy+QW2JHa
/WfqGmgYOKgO7JL0cx1rZ9kEiXgsEE89OUj07w2/jK9zCIt2EGa3ZMVHlnVOTlNvjuWavd8U7vzB
SX9PFYnUmYxQslkl+8VetyQPxELLT1PnVrw1oy4Xm1x4PfYZdNxHDPf2b9LXs3WaZ3LlcghhcRwK
1vCBYTSfIlPmaxFrlgDVUNxUhzljEE7V+LmGjkNyBuzte7785L6FX/02GAlmKC7qlqtUYd5N4354
luTMbsjPRE5OyN0N1OGbz4G2JLWI10wZF4foXqcIG2JKNuO2JlhnFZi9C5+3GY8wMdQVxDZZMoML
T2olbcv4gWy7O6UsLhvSvOqOm7Mo1/g/se5PCqjR0lNV8hYiRnsjokT4ixQf4Cqhd+TysCMI8lTr
bl8hQ1ROh4MqINkProkOzjgaIUf6zNHlwi2Jpl50FlusO68J7QvB4Q0ZTVNajuBdWpDsiacM8zjM
Pq1ywabHWZPLZqBUdGb/yyGRjrAvNr3zkjhjt6atErkFtIPAMTZFbf0+c80cMxagO4rxsbyIYYTK
owQ8AL5VeTFg5XBr1jI2jFOSkWO0nhpibrBkpEvkXk4qNC0n3088DGC8FWW2Hf1O0trHOpyL6Avv
aE3YXzKzE0zt2Ds3LcwQ/A9mQESV9MdnI+jY4KGXSeEM1PorR2w4blmdol0PSY1iQTVqaJZ1XA67
Gxzc2LmejO/IpKyyda91iOIyKqD7VOP4EaZG+Ii+1N33jgXsnhLnnJZzeJoz2AWNwP5l5X606dmX
0etlCPPJb8Hi5c4W6wB/ONLSJ6ugvd2s4GxItXM+E7PAdt9c5QgHXlaut67CsSKQr5nOATOEdTBM
H3wxQAPoy+JfRkR8FBpuoqrqBElOg03XMTuHu5rPKbdyQhhFjYLVAWBi+f25snv5Hvui21aEFg+a
YjZrWc22BXSDLO/BR1BTAkZqcIMozeaw70vEvD5Aoa7J1oWZjZucbMsazNLFdVC3sxlkbuN6gj1Z
dcGJmq2bYnjLbDBTkaydTZUAkJoEkCRRO0dicc5dPuwCmVXLoQd3yEpQkXg/Zl9IkoAGZAz0bq9R
XyXxckDMSZil/UDMK+bZYFSQNC1A+i1kTkIer7ad8rR7DFUTNYO5DemvS5c2K6jcCgujVGdlZWKF
TgEYeTcM+8Jrxi1pP2yMWFEvWtgDx9GOrFU7W/a+EoWDUmfS5jou3N+IH55bG/tvNozYX5yLFcCn
0s5htln8ehPW8iS4DolmRIN8tey/xhTJD2XrQrMYqafg3sdIDkCELGpRv7ah/IW+9c7zaPmDkTGA
a+1GJQ99JJ9YZXI6OPMiT18xy28iF+Y66jPgC0n4KqQ490HZrF1eQF0w3lsI5xlr7CzIWzQPNTzL
Fm5bFgHEZRMYbktMPCnbyKbhcA26JdLQh6YJXwfyYJBrvaMk2ElejossaX+g9z2zN13HAFp4uTOA
wZANpzw7BmW2i2PCEqyHyPtRE5OrIS2D7oL/a1tIbL1fVnZOvGbl3iBlte4Oim8sZgtyCowDakfG
fAMPaR9wvzrW0a1mmoMSyKPMdnjAfejG4TuQvJBQrlfXz4eFacSX25o1KOMl2aUpyGSp7orpGFcx
62Ox1MOWFf8lC4NXEpw7NpfvImLiJBpjWrbYsx64ou+rtnxoh2ZH9Q8jPCxgXw3JCOu8PVbMbxeR
lEdCJyHsor2mFtC/IRM8WXSHo/ue+xB16jYZl1grmGwK5jzMAK2L73AxejVfH4XxDM3Th8hVVDc9
5+0276IKk4BFO+O2TADIdF3ZzY1M7lbDcmgJ64hUS4sXRAgpgWt9etJsjlF2E5BDzF3Cx9Bn18FK
GQ15vEq8uNr7pvGLc4fBgcGQ1egZy/LT+1ki7tsKGpjRNScg0UNdvypwR5ih0TJw+DpKf4jOnLD3
d8ZZ+zI+h8qlicR8Riht3Y4/57mSD06Aqsble0OBHo1H6ZTNSx8KJidw8Pp9XOnytaqkv/ZJPtpw
ZOvbrL3EQtn188EOLLZ+XmrFR49NMYIzJ0jf08QxMSOEbUJYQJe/lNjLnqxsTvkCAhdwe5ZVNolt
Qt1SEezZBEXXduTG8cDQUfjIQOimJWgcM/OaT103UGZ8Sw+vaQaNdG+bVksCGjjHgnHPGFY8RgUj
92Doh6+ISOCfOaKmp87RiPo0tZ8PIrpVL1bl1K8uoNmQPn3Kfg0RXyfaH799aHLJdrIdJuN1Dhkp
kErDdQb6MmVKb6XZwyzsLrmXTG/mZVGPtYMBa2JDCa+Ii6vKq+ohtmQwPaeFOSEyNCdlX2rG/GfU
2O4bkMLcWfkEW1PjlPlZVpl6G2UsfzeiqM9BFFYPep6IfPHQRZHIyzHu51mwTZsoJWs05iGLJnTz
5DP7yc4haJH0pjT09dJMBSIClPuNszL9MGt2aVCRmR0mt0jShuTFls+rXTgdcpNHvBv1Fjd/DOu4
5WPm+EVEhWjBrG25dVrjZhjzva+J4+23PZbWCeRXTkZIQDbeJqxCEhLNdHguWofgWUziDaFtwClZ
5/busNXCck9ejLcDhYYqsPKU7PuJ0HQZi5tjYFa3tIVkP6OTcJbWEJv39NniJUiHiFKCaAO9SAuZ
XJmo5+8lyh616h13hjtD4KzdBLw4ylmbv8MsUMw04UqW9WBhbGH/1JQy2mZaT+8Ti4yHMG7ZkfMs
eXvb8aPXJIYtshwwF17q2Jv309y4KBNIA7u2felukHZFHxJ6wwMGD8JdoGNx9Md4ZBeW3ScPkz9I
wFNGZHyh6AA5gXr+pq4ZAytcJFNvX1qy0i6d09dviJjp3WOR1eeZH8RRS81M08n78lImStwrVLbd
ArNO/+i5SB6cImf7E0wD6mDP4odqJeqKdWjcYefySUtg2raNZ50aq4kS7lgNIA8AlCTbQYNEqsJG
vlodTyE2VqHfJ9Y9tCxYQLFKeZ9W0tFjIwgxv9gapoh0s/C+EUp9jrFVX72OkSFrMnqBbG4V90uG
edWCkxB7bvIYVp5kaTW3z7Mr/HfQmOm0rHQ+PntOwqvGHYr4K5KNvBSRgYtP136xLHJQY+UNmTXU
HRL/joCEtx5Kxc08Gzwajs3UqDGj+K2oJ4cXbF0zTPek8W4UTUIot6GruzpMva0MaiYNLjgytL5i
lQeu4sROXO8OcdH0ExgJLucAk6zLZ+8in2Cm2D2F01A0EJaoqld2nARiwfd5ArdCoLk/ucOP2fG8
jY8w6CMUXnjjJubjg8bd+cO1S/+BdS1CAtQj8TaMxXCyUBcATEmi9j5pbTx8WgnKc1SSSBlENcJy
rbVsk4Of8plvdde20b6fwnhCABmMaLMRujxlhtaPWTyz97PnkgonJk7rYPs+BRheynbAAhV1j0ns
c7RVDmKQVc/aSy4DHDT2UouGrOJoGtq3oUtaPFJ9iJTIdKLxkHjCrmD+oRtUFrEOQCGS7iOmAMah
yGz7AQtzoxcq0M4A860eL3HA6YRGuXkYMBq/B5E1PAg7UTxNrjyx0KwISbMa7MbqW/RFwYSMyg9i
1OnEtKvHItMi/kBJhFzM+paOsR5HRsZmiUSAb3FZ9i0047FHdFb1eQd6I1HUSemUWCll4MzGAKTL
TBI7erOFzILk94B1wcHK30fPSJXEz/Ymdev5Z91ubJOy3bZ4RDnzm6liGJ+m9ToxZH7usEadVBdO
z0bjte4puintypvP59iZyjzbFcNlnGGWWFPkowH0vmV69GcP5rd2jyYDSVn7rekb/9T33aR+YZD0
N9M6X9Bi7ptqg2q2hF0Hlw5w7k0yCKYG9WBKgBtpXHJ61jdxoR05MJHKb82h+a0/5JEQy+gmSrzB
ctflt1Jx+lYttt8KxvxbzRjEXSsZjM0sw7hJqTYtCtEf0bcCsg2a8a7KE/GQoU2Jl35i5WwW8hEm
0iyGS4O3BeU6buqPKWbRwQ0YHcKsxWdexrjlgAfOu7xiD7WkLUKgWbX8fao3eVXfCk4SoX10UGli
PPVGD7/Flbj5Voy1PbHtbN5bxZP3OX0LQ2fHih+4BUEc2FSqx5QObc3GMPjlzENzMg3F6LFp0XjO
qT6ZGW4MWjB7eimJj9gQ5eMcOK7M17oeCXFJ3BuWFjcx6TMOXR9uNABVPaYtgCHJipw4go7dLD5G
VTydW/vfqDuPJcmRNTu/Ch+AGINwqG0EQsvUYgPLrMqEcEiHxtPzQ9vcsZkxcsEFF1zcutbdlVmV
EQH3X5zzHRMbgdaX8Epw5eEBn1nfMKuhVMAIeYoKoyPV2Sv2I53kTidHasPYiYymRqpP3uXwi+k8
Wv84S8SWWOrhJWpK9yGCRzwi8dIiwniEC75uDO9T3BofCbvie2i0OaYOgG5wiD11Z+ThHRynkhC+
TIvM48ZEMeYm9q6UuvlWs2CtV/BnEIjVOM8PWa2Jm95DgFm7UCYISO5hEHuS1aLNo75PNIRakjVG
c5HGXC2Hq70x56ggNo0Q1pIPaZBNnq7WkTVnh2SY0zenld1PGcXeltrHuTuI8J64jqztjDbiuWxs
Oh6nRKobpU7/XGtVRGPvIUswZ7NUOFwSUrmM1HtPKVg+PWgaPPKsQ0k9gG9wLbhNjxYTjHtPM0Vc
o+eRO205urzYmtXRScRIpM159FZhkaY3hRxyCmw912hRO/cQ5tGS7Y0t+8nCRPQap9pw87XI/uPo
U3sn6dj4rZu42So/pY1wcS8txU9tbbRBGG8VJh4w0rrestSpRIctEbe6FbnVg43l/JARiQxJMgr3
0tfGA0UTXp1ZzCdNR80VJizLqF5Km/hqf7zOJa/MSnHzgNgrTP+e6G32FALAeWZFzwJm6mCosTYc
QB5KyI/AOnFVlZphrGU2QKbiHQQA4wAqw8tl/rquQrDuNkz+A9euZ8Aki1iiAzvaS+kVj9kohleH
67ENPKtmRZsYhf0pxTit/6diW1qFhYVFuMkFi1snhduWcEbdaoVfLsj8VG/W/08m37v/f7j2WCYX
Mdb/2ZPx0rZf6n/c1dffn+a/DLP//Sv/fXwt/s1DkqaTa+mQoGQa/6E/cxlSwxzEbiHMf9Hu/zW/
1v9NGEw5PAbeyOBYI/7H/Nq0/s0TQucrib0wYHKY/zfzaws+/n+WnwGvwNgg8IM4OmFH+EX+6xS7
LVrfUR1S2zpxIB6BeF4C/7rmlcBBtxh3mRvdaIA6IX/hJDz0mf+8/I+2gW0NAnWJ/hf0Y1xp92S0
L00F9copfSIQEd3eSJq9ub2RvbiRfjXYYMn6UqA029JFre1QT77wtlewhHlQ/9Nb8b8R1tlC/+/J
IAvIxMGuZLMJMB3P/m8/Gjp72Y82tGv+1JmRTXMcKlx+fQISJUfPn6MgG3qLSWtnMygbd1pXpCfE
zBY7LhPwal8xaI6hBLfVZzfFBliVrjoZ9TusYTDZDjgiXdxV3VCKF1NEbHsQFlr+hFz3oNyJSf/y
i2y0JuAbChp/Yzp1brWWjEZWbu3ED1MWpSd3IqOiUSDSGA1witLk3NUQ/5Rhc0XhxsK28rRNSDW6
k35ySqB9h2Iq0dKgSzd9HDQOQWjxJKfbaCBvjjJApIv5f1wwAHj+EH5URYvDnwFC0YZX5hPkGLr2
V0lcwD6DKDAsaAESNGgaKakhz+Lg32HyKN9DaATegiUo4BNoC6igECALpgVe0C8Yg3gBGkSkFF3m
BXLA0Mjcof2dT2HeIkCLfQy/5fQKyfxeOzRsZGOzXVxi1GuRnapSOXsMOGvcZu5x1MNw7YjssUqs
PRqWhCGsj6/TCvSBd6xVBLXEaeSStp07oMJS/VjBzYVHLZ7s8Yeq9gohZF7lijhB3DAmKgwJ8VoS
eZeN2PJogZJjFTFOtbxnj6EgbMme+qyBQVE2kklQrH/WvSFfWjLAdnZWvzSYSVfYepgnjEN5RIKH
+sZ50/XDoMXMByJsvmlnFluGm83aLDYmaMuqLg5OPhtB70AinvT5u+QJXA36tCX4ayeb6uR2IPrr
BAtGHpd7vU6u1oiX1s5vY6Q/g8VZwT7WDQn5YCwumk7Ug59SuKVkJ9tRV0O9EC9gA8yt7ljfMgHr
SIFEcI03HyflvGZGMwVwkB99FrUHSm5FjnrWH4vB3Cxda2Bim98Z6VA81wibJkLrT5EZflZwW84W
o87V6EVonUY7vebD8Jm1iyV1rm9j6+2UJlAAKNJXaA1MWGhdn9koB+l55ELPG0uU1HOLTjI+WyRv
rdoqfxCEG6SYbmAIk1yeyhes7Pck7W8yJcDLxjHgdc7WHATZ4SbOVBdX8WzinyUBifd/ZfcqCUzd
vDBpJlS0yRnOUHO6NVt5/4/mKqTxsffqlggQ8IFH27ZnUIqIdz1tcKmipPHDM5SLDweK5cpvsoPh
cIS1C5pYJtoqZNS/6q283JSFdUEUS5IlQi8iPPFSIiq0YFKVcOyxWO8d6h+dJ4eKSe0wY6whVEHB
u1ZKnSGqXBrzMTasP5YRHh2HUYozzxdN9Bs4dTuyU/cpgJEmZoQncgGduHci1HDJy6RDaZYZEhJv
hBneXVXYpHx+xnUEK3ZeAlejtD8U6TxtbFKFdDZKc3MqI5z2kBTBgFaBAxuvII1Opp9d1KAcsZi8
G+heTZYEqzAXb1DdP2TjVoGtOTmoEpdVYXPEVXpJ6/lRIx1XJ/e5jODxe8SKl+HJLLw33k8OP/Mg
dJd9ymAjvqNORnvwnCRYvk1Gd2Xlu1sw4U7knp36NcnbV8btG8MZ6ctbxA6wDXSgagDR8H6Zxb5U
ksgPmK6zUhc7BvanZ7CvWkLtAdetMLVcseFgoz6YgpLLdPPALqo7cu590dwQjVor15w+BxbEnEbh
iY+YAB2DVtHWWEcUUGc4IfnHVMRv2TRcFM1hybefhHl2wuGsBJNKwOiagXxXd+cNtJXdJAGvF9xJ
WCk/UTajjnU/VRK/Gom6hb7/O03+j+bPPjNCC/hbfE5CFCFcee/OfIub7IOlmqfeyiKXa+wNeBaS
yMaP212oOHexnjHEtboSdYN2TSf+jmjL3FUSM42FXfOtm+9Qvd+1Md97g7gzklBrYCkrmssIeONU
rnF/UvCTxje4SKVNNkphjNGhMf96PbIxL3kjqqU7ZD2aRrREVNYJsRc4hcWOOM/5CYBivupR05Qx
8OMcJh6ArPgHRZTYOGz10gVPZSdvQ5zi2tL6J/KItZVdaw/d3P7JW93dM2790EvQipiH1lCy9U1v
ubsO2s3G9CICOf1ZDyJAvoHj9UdnMGtayo4o3pnLz2n4xyKFcTWThbvxW/gzRT5vunR+nCEigr4S
G9jiA/N6OwuyPr3INiR1gadab8YH9m5s/AAzh3kjl7Fui5yr7rZ2MzKHzbjcYW7ozVYXQw+R4U9T
pQ6jHoDDPQHsK3L2dlG9YCNt238ayqse+yR5gDUZ4obVKLMl3UAJCsrxOA5q2CAPX3PgEHgekWCA
63Db+NMtjkAn9P0HP2R3kb4UW/Zf2aZBkLXSLfm9TPGCsPLeJgPbVEGobV90IKKVvYZWeAU1eEyt
sPq2m08jUxcjISAyUSSz9236SYe58RrHWpH0iiJ6aA9x3vRHoewHATSO0StvITN3HpmOsTLyqeb8
zy8EGG0S9H9M5GKYDvhd/Y6/h5Hjm0LtDBSDJTubEwQxIwPYdZ1ow64F77VSzcYW5BVjGm+wpSPf
qxU77IZ0inWWLR8w/1b30Pa8qPhjRimncNLdi5FI6Hj0aTb5ZCZunQSG4u31baxryBIMuk/gaTXu
tKODRJRvCuaflQLFgWBbM/ivjOwQhkMCEmaynH9XxyQmTbg0tCYQL4ytug3UT78N+VTsB1d7K008
/HGdPUZt+aVpSMMi5yiMoiH11SWpGavnTarkjONiT6goYzzAFme9EN3azqzsbJhSBtFYGZvUy7V1
3IUPZQ/sMXYJJMrstll3ef9kk2seDzC1WvLVUP2WDPz833hYMGZe+rSkXeCiO7FEflYRc8SZ/CfU
jggu5yEMt9pX5nPjAkHd5zPMwI6GeB+ixJy0otklg3yUevduQpvkDBps0ovza9NNLGYJsimrGOeA
VBRvg+j3mAOHHSrXlz41rmYkIihvFtu48bnuNeJoLEIw2/YUV4SFVr27iQasc4PePzhWCZNxFFiq
i/QV1xPTJfdKbVHCC9iZEIy4/Uz34NAkSsaCO2yh66rCpaHl5bqHKQe8MTw4lrad8C0chmRCprag
3RGismfPXxSXjEynP5XncK3OkinMoAeNnb971fCUMaPkaYjiTZvHJmdAveltXnK8rtkK5EO+gyie
ZtStsouOthy+PWk7Aad2h7CDy7G0fPPJ9+oHT/QXAeb8gSGSdY2i+YWABufe0eGv7MwvDlVmVtts
AhQDyEfJPEYDWYGGsC4tWu3FB7caDaJcXFyTsWPv5xDmHfEtu9zz4iC1x60X2ubOG+gS9A4X7eBv
U8P9bmOKp8LVzx0D+BvCxwtcsegsCs28+ebeE0N8s/OGn6TpY5yEgInjUd/FvVMewoFAI/zWuLYn
eqrGAOOmD8iYI2+GXZwN+obwPtKmlOedZImsve3ffAWtMykkBZDAHR64+Iu3uD5HJPeX/J+kFGhB
VbIflOgfdSb+jxHmXLaliojhdiSog73FFuV8f0qrD+xFFuxzt75aqPO2Ea/qQ55CpyfUOt/VGGiO
6Wj+VIwIpUm8RIeC6mrXrBARLZlBUqrxMhbxyNpBRXsQwZ/JRMoePvp//QdN5wQaUsCBk9YcoHhu
5xyd7mRrjwA4KN3GEmu3X88nORb9hsQMAo8No9j7cn5JpmnTMGaHTBHa17Rnh+xW4UPNXPwxs1RM
ZEhR76OyPXaeJ1kwN/caxsBzE9PZ2NUcpEY1ftieeeyxDOSiRzmu1xZ5748Wc97rOJxHxuBBn7HV
LD2TB7EdPus5fqRE/3Jn99u0SSmPI0WUivetPKo9G8IVKdjILMwjKuifKJkoYeoK2QjCiSY+sf4m
zCjjRWzxQU3pQH6p323ZsgE6sj5nx35Qc0Hk4uQB+mNGieICcxTVTOI8JQ4A2dYszpNRlxu30FcO
m4m2CgdylRVcfSJNANy+xB/oeYe9po8bz2LvFE833EOppr0XMGn2ubA0og+bZ1b/moD+qhMUsIID
ZQSyVWu8S5u6YPwUFeEmi8t4P4xiYnkF4dNN3yIXxyKeeM7j9I8bljd0Czu807zhE4HmZpFD+VNE
48Tizda6ne/pH3akXeKk9e8N/hqQkYveeSK9pDFug4smIqrHFI7TEB3aIdvCBAoaVSVP6eAghUI3
tUuySm2sxjLWfdWXV9npQUvk/QZbus3MIX9MZVxeWJDRNWpI8VsewsAU7IYjf/61qjLaZVDd17lh
pVtNl99F91ancXNO+cl8o9YOMNgAvsPRcet8wzUht2bdbXi3FtQiUp+p4/f03Y3P6YBddGNrKXUU
l0MNA3cZ4o1nbqz+JauRrRXZiKE3RY0QJY731KS9s7XSzmJ2nYo72pdNk4TJdaiaF9uY4o40vYC3
/q6jtd3LvitxQ4Xl0Xc+UBYStDdbOgiidPaCZMAw6pYTgmIv5YXD6tiZm8H12JnHF7fANKWsmUYB
1ew8b8BR+ivKqpuhYaNN4QRx0gdtQfhT+gOBwEVedUIhw8s2E87rtCi0I61ZFaTJuEX4V9rIiTvX
3M/d/DPr7Uvliy/dnVad922J9o+BIXbddExTc2oLoqcWBq8H5ogRQ03uIX1DevXSLPBn61xbYpt6
8XNIjM3aMtsHbNbX3svQm0WhAjquobtVzsMEjXnA8kvUMB1SNRBtqoB4VjmM1XTK+nVRj/PKDGV+
9WI6PSecQK37OX3xrkfevUWaTWy8b7W72v9hhhpfWIqPa2tRnuma47BgliiiK4K0q3rDSd6uGBG7
RLOj6oFvnbeo8Ii4af/Q25FTY7bTlj8uWnUpDJ6xpHDB1sbg1RzfSlHnx+hBU20fiB518hQ1xRY+
GMzMrlkX7dAdgZz6p5p8mkCbwwp9WqRQk3CeYJK4eB7LZzWHK2XI714Zh9QUJL1N9kHW4j3X5JpV
Fe6o0QT9FCHKt6ybqM/JNKpdSCb4qq+Cvp/3fgYk11PdzQ9hSNazsa2H+q3T3KPfLJXWpMPh4hBr
w/a9/UefFVc6TIfoNfR/a+JqiALPKNodKP34IqjanQ8o4U8T6DZE2ywYBzYeKyYMQc/jDfjFXjWY
2QPREmSu5pOaelpEeekqe9vlXNKiENgeK1j4uHn8qLgITW0HkPqH0hlBZfFER0UdTNq4s0fvOcJZ
c04bvIGxCLfJiPNZWqZ2NtwnSARw9gv6H1qTM2WtkZsbV9gY+8p75DnsLf0cuLlSN9KgXBh8aYEA
B4yjwOERRRICKWTmDdQKna/Di4qX/4HaSq0JgRE0w6DBB+TiLiYIY0ouE6RLJo/13bYM68zN7zF9
4PbVk6Q9tSXbq8LIwpubjwTkTo91VBkPdeZQboXlYzzmz56f/xmp3s4+DiJIoPPz3MITVe1gvINP
/Kg0MzqaBKytBLo/8ucsgLigpb3J2Ot8PAMWi/OmlvqhYAUUtTW6HHjlO7NQh+WjjiYx3auQlzmP
IUT7rpGeCncWiJzqp8btfqmWM56rWj2FwKOdolYBAXzF1XaOXInuCd7kqz1MzW5CetEUmQ38hqKz
NIc5mHv/gUcj3jBjRs9mNNaB5eLWUd5FocpcqWr+nrUxXJPlhJTXXBlW+YLniM9JC6JBw7JThBR1
hUCMERV5hwrsl6c+OxS1FQaRgMBnzoBlcIF4k/s0kwcHDE6u4OJO3Gvyrw8c/NE0py+90/UX6Wjl
NhwaGoE6na+CHzZI1Cw3sXIEQir9K4vb9mzoYs+dXuOKbWDP+LqGe5dMnyScbpF4I2UEukll0EUM
ZJV0UAP2qVsrBIWqfVdW/UiJcleNP8ID9voHe8DFqKamBw1pctIqubf89AqR3sOpwwo8A7neecXD
hKnn4iXJ0zAkZzEnwP861FtI7CQyMZme5PCcp/e4yeO9lainshwvRRNnuxSTig3YjRlKnzFeLV56
fs9mTtij9p34aDRR/DBH3Ci8mScCVoDPj+nLwAqQg2DDH0cl00EtkGjrD0VGBT7LEc13BdKAAaJu
tP5GgHbaqiKZA3bOrwZ2XZ2R18aB/MWIL+Y2bJaEd7zGgywJkdWqGRQuWWyImojXc54jRtprTGrO
ZTRKTEnQR2siAYamYorSYaZJ3GQX+fnZy8SJpSBC7DkjJYPZ3mrMo9dJ5Ui4FV/rSYUYFchKxeq2
nNKTDwu5l+6733QIgUx+cmeL9PXWRtVJGd2jQSEoabvG6Awfac8uCmRITU4JI0Wt32qz/l26Y7UW
AmifRMNcRpAZGNlDyYTESQYQIasW8UfyNE0NDtq71/FY8CVULPkPBRIaO19D6ZCccEQxegZ2Z/Gm
6HysyvZemZjohZN/yUQ+00crTk+qg5LIAO72snTywJtFxR9QBwhSqnUVOjv+s0smbGyte3vvyOKD
hzPQmKLtkmJYa+bEySfPDgc7W9SbaKBNUTQTlpAA+IjAjWxGh3MasenWpN8DbjMmNjYxnDK5f5A6
Vllr5EJaVgKj273wGt9oaT2+ASWzOcXcp5p3mVg2jJN4trRuXY6JhbLc6wnscdkEFK9arj8DacRM
055QfR0tE26n7bfUeUb38Y/Sr7N/HKVOo9dyBn0IjyNYNsN74+ggiEKfE6iLdpUS34P52jjGIex5
fWbid3EEafFzi3SRZaexsVvO4T4X8ATI79r5NP2puYq97tEcgdQY20iQYyZz7yHvcxoryNTsuJjE
Mfn8bfQJvyRBhV75KgxCknzvra+ck2UB3nHpCGEc6A+cbs9N1u5aUZ2aFnyOsEB3Og2xv2Xfr7hP
6M6hVKLhYcZLsFw4ezlYIfPYUjJukrZfSQrUrmHdP9zMJr36ZaH2oho2BINewzh5rWuGvx57rRUu
ekyzNSo2nRF/n41P0hN/0sqg4/HPbVu9YThg1FmeXeWfOlP9uIb8KzxEzGVdPfR++ObGYhXX/V2L
h5+6ri9cPb+9iyAPdyBpE+dq9oot5FyECIXc8SlkflJsaK6JW/FxtenxQHoKGHhoPftMK1/1iJxW
9NAJxUrmMJ4k1i50PxEEmkGuz49KLloFlIphFaFwlw6sri4k2Q/c8irsmAdbtvHeyfAna9HwN3bv
b43StQGoEuTQtmqrU5SWowfY2B1g1WDh74tLYvNxsupeBHWvTpr70bTdcFKuAUC6rgPfDecAKUy2
yXLns8O3hrMVFaNn4pNux2OB1JFUPG2LkL3eTI1mHsJ4YqiRNBtnat8S3aAqx8oZmP8ouqvjTAe5
tCvviJrERnNgQUlPzze1P/ZbjwCFVdiS0iOdKtyIGCVzXh8a2GJly2jVmGARjvQdhmYZx7jBcCAy
qW8jjLLMwsi0TluHFEJKDhN+cu1TZhG4hdC8qvSd0UntMNgcGW4jjx7e1XIsMyjMoR6MWYTGvCee
gkCUQx2C114g+xcjDoOxKU+W1uQfhZyfJv85TaFKomWImfj0LQhLrQ5QC1Aq5jacuC/NcBPGDCGj
JKvHEOBiF6yzd986tCG+6agCGVnp8geT0qklnnNlv2GGQIpFWw3kZjx1pfGKeJKxW8kDWVbNfvTR
5ssaHVASzIZqA3yeFTIG0qeMLpEnRjvXGYrfHkAkYwZnkaqiCwCex1yxHL4GZsKu4By1x37VGWMS
TMO3WSNodKbvYgTOI4g2w1OMJwW6z6oICWkeNPFj994+8oJ58vUr1v8xwEFIwJzlmrRw1VPiR39L
Up7vstRv8SgoskaJsgnB3raqluO08PJdYTIZidu4XndTt/JcGb32QvxCqjrR1jsXoEJbZxJMDckB
IX6Gv2hFAbCVU0V5EebjIZLZ0SNl944Y9cvN8x3WepzIFh14bCZPc2vqO5as9XFgPAgJSnEpxdPG
0MKz2ZfPjgr1bal7csn3IUIPqbafhFkQx8V7uHQ6lvD8VaimH26IK4MkktNTPL1zV+MPILCqpFgw
tIH5Ip/OdY/hsNA6udEEblwMyd4RQNKSUA5/YdSSoHGVjheeutSYSdjM0+aGqgbAUxRIPauuQ6S+
I1DdNJQgjYe/CNO9Vzk8MEbVB0bUDNaGTQWSwkncM0ovMLIkCh/rWnxlbHZWKcXHHrDKMamH6r7E
Lsah8V5kqbOhIzPY+lIB6Tg/WxLGtn9oFuDw+syPK32b5TLmwp84plpj3CtSzxujmg+lVYhj45IQ
Ci/jauF82pKgksTU+SiQpqvHMQxWOv+g9HbgADf1c9+79FJZwaU9etTBRDutGQ1cUIf1l4Y+H25Z
7m/gLQYyL9prHCY4fQsUMmXJRWb1KM7hQqxqHFu91JG8xN4v+tFVZ3qvfkIoXkfheOgqdafhvEsy
wre1GOsdBXnFpKQZxI2UufTuunQwdccqj4eFoIKCHAAtzf/4XQUJtvSrba/5R2IqkcMAipPh2BK9
ZFEvOJuOrSVwnT9JkzmnOcRulnQ+R00o9HVmgPVC9L8qQwzG/hiSmDLHr3ZVmpspn/4WKYvAkrP8
WNFaU3BBUPTL+MmqB347F8s69YYfPWZVgaDSCaKQJsCmfgmZS8F5Z3n3T77XWG/K1BC7Yqbp1Ano
2cw8x+t6WJbAyz6sJrZ5neGdPSZqdMAD1iwaEME/eMVAaY/yfQF4kBqWyE2jA5uADn/JIpDw8xCz
omNmBKY7BKkFGcNmx7ImfnGDtGLmzVVqZ/R1tSlEY/OJEnJLlIyz0r9mwRNLok3aedYF0MPMaqic
N1VLuRnrV2HFiMfNnGkmFI+gM3R/k+dLDNU6zaIWErLLUBlBwkqyFuxHatNC9g94+NpHLFeo8l39
uc9L/YD9DrVGzIEcm8aLFbOtFO6vO8JaHwvtoS/JJmsN/dV3pL8L+YYe7o5jOOOpkNCl80y9p3N1
aaIkfYECT+Ba1T2pJA2PRgZMpc9qavkOK1xBFd4uZvKWm/IdaCYbYODbBlKOnaaJ+tExI+8kbPul
dGzq8fltCUaFFXUVY/UXkg+Plf0w9WTCdYTdSftqUyKgmbUe+P+LHqNSmzzmAguaU1NeUJraWjd5
0cuybAKTqe7oh4927d+HcKf14p2gNWT5hb8GY/IuBFadzgLmv0SrFs5wVBpUkd52D96C/l0CYVPZ
vCfJ37Arv5LoN2qBWNNknIVyr9o0vQ/FEmwHkD9Cp8Gb/2ba/mPqExOMIQCpM02mZTx4vXFUcQ1b
o0P6oDywe2V1SnREs1by683Vu88WnA7nV83xr8UBE7LLJUQ7/WgaymL33UBM/Zvgq1zZ/G490b0g
VfqvkY4wuuXRBYbvk7kqYehx4XhXGqDnQa/PykcpmGRoa8en8bMpEbd2EO5Wg7qblbObITCLMvuw
2JFj9xrKIEZtvfxbvyFT1BvuM8TQxEcx0XvkmahpA/l+K6bCPGk++MconNWl1Iv47itmTNqVTZX5
zZaXYKVYvIYT7s8WHYifUhv1td1essEGPF2N10RLkQ3U0w6/DDtPND5PfawtcPH0s6cvXpPU7QR6
vYAdClfdUrzBZ2PENGCQHYuNhQA/MTQ3JhQIh10GuN58ytFVjkn9ncq0fo01+z7MH3ZT65s5ncqg
S9A7VEPZHkajQF8riI4QRsjWz2yCzJQ2M9Uqu0TJUBDVZ3wj4p/A0wPraqL+7DJbOuPuOMMYap4N
Tp6VQcbQuq2SJkhHNI9zucS4+9OKsEotgLqjb3Dni60TeV+RWRHcaDjHkUiri1ySkNyOGcNoD2sv
A3KBf09u+XvbR5L2VrMmzV0NzwETaRGgxN63iAiAybJ4n8qxOjpxD2Wp927zIKJd50D1yHl6sdtn
O5M1asRkJFCOt0iG66tGvBFLR6pQApO2TWiOR7391Ez9D6x+O8BolJ7KvmYSlISBYHD42KfiNRou
btepY4UxcGcudji/ig85Jp9ty/kdWK4drno93PJx1bFFDfD3o/pIWAEAKWF9QV534kV33pP50keQ
xG1tptTLWfiIHJVmaNGZ1hl7t5yTa+249qV1cvlsW/UxG7N072CyjNIxeXeqX8a05BzEJGKZM5RS
gK4sgJYuZYjek9yI9pEtdVYp9s1LOUbShQTf0Sf3BFAhJf0Ag4NGaPJiyPGi2Wrm2V+ULuNMRm1S
6U8LyJ1mhTCoFM7xysmVexjcwQ262RU8tsOu91vj2Lk0k6Ej7kgu2lM/CbWtxwQDC6N6n6j3TUwj
hzy3qhmrlSSdAOBHdUwqrQkbhVWUD5wsiYzLCPy2addx488fZkElJfCVXCkmSD4w6QXtIlo8dN4r
kb3T2YzR2IvJcl8JhSz2cV2RlcOTJQkw/xxbxuCYSX76dHpoe3mUbB/Ond/Gz43XE7ekXLlzSPFC
y10FdTwhI0kS/Ak2zLvI+e4Gvl6ppVhL0D8sv8zOuKhmH5LJe/Hj7JHCj9mHN+0HpHJr1lcvg41R
eiKkyOgI5oRjzIg+sNMMiEgdESkc+eYqn92bE80lNgvqkHCkUIIPt5YM43AKjx9ME+g3+Ia+6w6o
ffzuaarts2UTosWc88NZlBKT+M1oXF1TIcAwPsPRcl4Hx2InaB00u5m3jh//cMFaHSoEVbu/kPAW
by4FCntf0HePabxY//vyL34FRja1z3NPzHPvYVzx5VPpJgzV5kOI3GZLLo6xt8MhXHuxeuBGay4j
6I+FeVEeWLBeetaMR9G177j0STFeBIWuVz1XIiYV1UNDIgSxoW31E1n1QSuchcdDyW22/V1qpJ/E
WnIyM+QRXQKMk2wzayfNs+i9H41VqtLIHB9pRFEGxA86wiuWl2iQEBdzveXf0eg+jAD14NGb8jxm
RzjCgVek9tmL+4e+ak6GE76bS6Qe+Ow9nxgPoHA7rLiu2NYu0faeDw1turIZCVeDaDDnZFOBdTyy
gAz61zrB+wrZGRYOO0QuhGw1G6yh0Ku5Jovi0QZxxdq3hceW3/DVsiRJXRYP05FLoCSYJv4hAnFX
WTZLmJiPEDsTnQUOnq+1HcvvBm7XSsxaGcyVNgZGg1mF9SWtkpNhM+ycZKfr9dpjZEyjIs0t0Q/v
YQqrp8IHse2q/qYDV+B2Vcm2GniGqrL/GsV2rKu3uDJRMNpYqHSxWO7ZRXYWiAelkHpLh+2UnZFt
wF97ndnFw5x5f+q0f0WgPgztvGN77e9mqLu8viMlwISIQhn9Z22k0yaMRvpnk0V7VCDgSrm3NOJo
afrqBz8fqMldcvPyWfxaMRNBhIzUh0pD5USNNRQmuc7vPenFiqDoun6qCHmgdGT0kNIS5h1ZbnN2
x3w7kZXQ0RMbfIIIBTO+XL18s6qvrOR5dXLCMICWr0tgeK5FRIXTv6d2r6/tFAkFYMMtIKDAbKMP
40ISJyMMEpsro3gaLBJq+9JCa9mqwzAZT7YevaOMGwK7+u1k0YMsIBmO3d2DQsm4MgrYiQmEgDyJ
uNSk+1Tp6Ueb+mRu7RDQsJWq1G87VL+hqyJiwjEXTTiZDASdu24Ur0ODS883oTzpDILyiaK5sKxq
R64J5CN2MarFCZU4nyzkfi0WE6v0fxF1JrttK1sU/SICLPacSqJ6yZKb2PGEiBO72JPFYv/1b+lO
3uAGuEDg2BZZdZq9187YMUjf/5J+yaaMnJ5lgGrpVPSoRree2DQzsqBhWJaX9hFyM2DmY9nytSTM
NlSiqfHZyVUeC1xDUmmpZgQ7ZIYnvKB/jSX80PS7iw4IXZeIK4F9Pheu81HDwGcEhRRjPpN//OIv
AeFoWCZ3ZJS9W3P26harzrb4l7ESHkZP/hkb3pp+mA9e/prX0wfyWmvL87aBWshIcWk5gAexgeVr
pUyiMUBRKPYLsV4EyX2w5c2YDz/xjW4MYqs2PoGToWz+zjLIowAQdj5HyNi45L0KLfOk30u72uZd
P5zCYY6ylE3cbO3KuHPOXaJ/j+h1Z3e58nqQHBrNckJXhyqQZQzJ2H73rhMeZeuEfXH54rN8M9y0
u/ba/cK94JPxWVO0duGavbO9GZB1b1j3bHLpsFXqqGMK/8pgmu5cDeGTRoKbsw63ynq+VzFbyYD0
qZoM8pk4uy1d6hlo9qUsPAiEXsUbOd0NM5hIolmJtp3OgdE/516O+TVzo2qY5c0fS9ZFpIzlzQ+D
eHs1Mg44o+Z1Fd66ZhH/AVHVNpi6KJdohPI4vfRu8DMlek3+2t0YZ9aVTXFbKInRXYNjGAIrP4qh
+CTUjkk9BXInkrXOC9Zey0Pjad/AjbyNEle5Zb3aQZ1tyOTZLrhNN7zy4qFjONqpG9mwo0hJK4Zt
3lh/R9Q8hfTkfVriTd60ZAvI/p6Z3q0ApL5lzLfKs3G3NAM3JHGyVWM7zJqKowYbxUuWg5Sn03hU
nDHF57nctFn7kzQ0U7m0VJSg1qPiSPYlcAvM18sxSWnP0/SO7uvP5A5PTnkKWLytLWYOK+sRhcso
v1xNHC3sdyInR8foo8QgPuAi/w12/U8rnT15SfLP70jwckP8/U7+O2iD17Hl5DdAnKp0xKzPOC2F
fJv7GTLpap8TxrdjP/MsFrZvLqmicgDUSdE5U+MjRHIlPDzGonCLaspOexPQu7SEutFaBFiS2+V9
ivVXkt2MULzOllwwrXFSgbra2i7Jhowxe2n8zcL+v54H1AeXo1dC7ukl1lHepG8sOJJB+RMh3waL
cnMP0eUTqyBLDH/aOgxqhzm/1aOfrtBpbol4ghzWjUhkGdRHuf0r7ibstih2tKcYZRH7vupGts9D
b55Ni6Qjv/pIpNPyRNsNBUW5WeIHKxNz/TCEH0MeLdz7WCgefuYJKKbkk3MeNH5S8Lokf3cgm7Ny
vSxpaANjJf9yISzLnmOY+awX4TH421npbcYCZl2F5VFrYa3522Az408kO5DExCaAwW4oqGNzVz+F
RPK13s2RnH58jUujkHoO/kLnAAs475EJtI31WrRvIWZT0gdWYSd/2TjQjmVhY0XXiMBl2VZP8Zjd
qHMdmKGT/e5otncs7NuG9Fe0XCgWsCMfW9U8p3YMtcTtor7U+k/Vm6h+vBZxJEcNGdjtvC0V+9Wq
tlhmOw321DLsd4FT+Sc/mKcNZQfb+YeuBdxRzCvaEmnsJP0ne9I92YX72veSo+wm+vSk5EZtc5bf
Zj2s+7q2kMtx5ToWkc+Vi1CXxOqtaVeg77TzS7tVsQ7CSbzY7adpZvT1IWdC2JrcGhKaOPsUtL9N
cvcIQt17YtkBN+e8qxbrBHEzOZG0fbYJbndSA1dYju02hpbbIMdEaeRsaOtiHBa1PDON+kTis7wO
GQ0jzDvcXTXBdJZXwaM1lboOsXXAVUSHVTZkl0APwDlb4uyZ2owMLi4W8DB4+k3KlBlibAuMnkSy
6UXHYkHa0AzPS0aNCrg+wjpHk1O4ZKlDgGIal+TbmUXijjmHfsSqC0zFTE2X6icfmSksNMiwm8F7
+OI+4oE9iJ5IVWVUZ+Ga9YEPKLmUD3Ybh8BxKftnu0/UHh/Rq5cwmZABOLe0RE6AhwCGugvDIBxp
wfB3rAwGmttG5GEUf+TBS5eY0BwpXlhac2n2m9CFi7T0AiRlrrde9VLNFQ76nup7YZIt0SFX9Bmh
Pb0TvIecbUMJe/Xj8jfsFXMNO+AnsBHxmD9FnBwBD4BYeYTFJty3uyasLuiG0Cg7NshCzBXAZE+p
OPJ4svhI6TEmZP6rru8/6D+JF2+oKFV7yQ0JhzY4T8FEQyq5AP2pQNpnOW/aOfsInHxNnebmpM1Y
o/mF449AudG6knuF5IJTIfAFq4Pfw4K4iDD4r1yLo6fJba27nrzsTKL8yudVXPQRVurPek3vw8Qo
AjO7neNf2ZQcm1h9BHnnopXjghT1JvgrwRLbdXwoumUzCQwXYvnj9eG2qZtvs2EM0bQ2O9A03/Wz
I4CNPOhCPUkOghKb7AXE25BLvSwPD53kOc0LtgPEeLJl1UYGY79cuD1ppUEYDsvJbXs4XIVuGBjq
7wmn+CYdpEPHMpZR1EnHu/RCmbsxKf6x6LJj7wAuhAFOaB9Dtx9WQAoYX6YJKbRBfGlTuA6uDfui
HMDYAFjf8rbNEDsJxlCpeM1e6Y6CvU6R55FQE2xsw3y1mp6Fq8iQlwh5ZLaZgCtq4LYGFhq4xu3X
sTBec1gOZ08Q+Iq+34XFSD4ggXS0KjT5bmA27/mw2FtvItAMiK/30Fp0btIe/NmJ2habR9YiuOic
fz7Uhd8uflvW+KieobNV7H3933CziqPlq3HTE3KBBM9+mib/n+mYyWbsmr91kIy3PMi/EznIHTk5
iCaxOZ/cAzCF9M6MZ5d3obgYiRRsaDoEqP5YbcJavKfzozI4AY3LrpWhq+toaOOCyBpzjCLel62T
2ZyY5WYX5UmycwmAG3XWRYPnHZc8bPaNYz/z49KVtUz8a38kJVd0sMGGD5sxpzby++Sab2NuM1oy
8PxWOScJ4oqDW0+bubj6gb+H3PYGlELP8TZrRlo1TQYTZkLQMeMl8VGkBWpce3DmokbHbzKm4Abi
W6zzh4bVLY4O5ZysAh6pybsJVipsSnizXRzY6byGzc5SuElfJbCvlRrDd4mgravFXyqqcmvB0uoQ
/K8nBkxc5OlJwPWOpjC5jEPn7quGxrRfhvzup+GepePzIuVnrlTCWAEl3Yw3JTGwNdU9c55M/Ugx
4AQgpDNXOJ3YpOD4YD/rVAv/OJGEymMUjz5w76v6apXo0HFunIq7COKKwTf2j8JLonIysINB0du4
YuP4tKPgyX65nhtgNCYrkEIsYE62tk1cEYIEqK1Swcky2TDXKAQQgGJ9MNdqcNWukvW7EQc48Kox
3lcMfx4l7rozvucYooTEfceBgXxFFd0hSAGMIGoriSjh+n78MbB/1gnfDi7BtUPfhCybLlGnaH28
gTytGg7WOIaQRHHrRd2EJtUNqz96BLMPsIHdSlB2q6Zr35JF12zR3J2fI/FHGym3w1j8hv5gI+/j
p2QY8ekbKByaJVwRYbo1QvPUQDWaW//VmgkXqAtxm4Hgdh0OBVCkfgatOgFT5yTerpfFVzr/w94C
4UtRF459glwOon3iHroS0iK5Q9+iby8Y6wo2XSX7k1E+G6MM9kqo4zChq0y3A7N9pnxhx0NGQkGe
WHffKREBxk3EOUaZOgG6TUGhMnian/CL8wGB9t/mDD1Ddo471YNgAYu7ojz7dkE6OQ65OGwx31BE
IZjCd2jOBuLhBHE+pNTj4z/2K9igPNaZLRvDekQQKy/E70iQWHQPPd8Dewvoy9l1SvDOclp2G6SB
5srxgjMpovmhneGnMW5ap8VUnSmWaSf9h9bSAcDVjn8KUkS3kmQCKkhm6lQrdYe+i+CzTSDiYJug
ei1GEGGD/WL21RFLDIHj1p/eMa79Yw4ZHK0sRQw+2fveKk1oCv1d0KYyOXxySUHkrVrPHsH0XF8d
F6A2ahbuDoICNmhOBFWFzcdyGskCaq1f8UAuYgUMaGUaCyOIwiJ96+gu1d/ZjbPLFJvZhQEFNyvm
iHWT3mz9GBjO9RbiCMt6armN3ePfrGYkqZ0pUxYwJlhGf34M0dz51OU8VrE6mKYDc9aiFikZNPfe
ezfB1CUBuvHgi1DFYZtH3lwh8kW89yiprWf0nATqau4Kn8owTXeuI01EbOknYprnsO5pwIp+zf6i
Whs9ADToMWg2g0h0JGxk5lzCVYeYWzPxD+4YtNfQjYCPaY3IMXB3XZXQiFcv0Lj/+YqFH4ByW0I1
7nyFXqz+TKcQNLNtPrB6jCWWfotcHAZDrIx1o5S1ATxPFVQQHBpo68uu+eXV6suPRXyQCTQy4DPr
buBJeSROdLki7qd5t+T47JpcKcBMYEya96BuX3xGhVa5PIsHcZD8oQ3QPRfNFlpds3j1Bxv/XUHu
pi7NyBwbtYeLjAhV11GhZmPVqeYwZDrYodMH5A29EMG57J4NxUi4FeayHwBBEQFcHMnKkttC8NUD
vwTZN5i/9BKcx8L611EMbw37YUqT+rVu4/dEWUeMfceq9c60he8QhmA8VJGKvWM6Wi85S/NMNjRk
xS+Sf1GlfyRJo6FcLFRWBRoUI1wVNDLr1BxeFa7JZE6ek1J+zuAWV2x3n9GBv9qhH3nO9C+GO52K
8Ii4JSSkjpVwaAxHwSoyljazwJG73FruSIu+iqKLGiY+vO/6VLVYbwgbZHXz8PJaFb/L3D06ZX8L
+bR3bMbpp0wdAgxc/CNr2BMmqPzY25CwQUWInRXUpNfVyIV8NWfbXkFWMixjipThHbukK25p3UST
535OQ+EfCaR5chj0cC80JUX0gLDkgbqH5AqyQ6TFVtjGsey8cSNoTDbTJ/GJ96ZDNQdAKzDUXUlz
B69vF9spuU5F+42/BU8K0cqW2fE518y6JkXiSdMwgfTng1sUb4PlbK51bM8vdfyEz6lAFGSUaytG
iTULRmKnua8gsyomrBDqULNwZ60afFVLjeGtnk9pN9ZrRQpq6AiL7qsG3GUZb5PDTr+yPjNtPKvS
es98noSsmBB8cNqG/bhZJtZbfrBehF9G3lgn27R2f6ch874pRUmYJWCdiZva+j4aWhYkTOsyjiDd
biw38Q9NGBwx1uJ2MduNpqJcK3B1AH+G9+ZRb3fNiFSattplAIuMLI4vDi+Xapv+mKMF2wL5CMxM
ndVMrrBl+i+xmxyIwxHrjgluLtw2ksYxTnpakoGXr8RphgVQnRfIAsc5GQ9QmM51GTdPNlrPXbJw
pofJUTgy340oNzZMCC+qUw8QNwrpIKfRH5kh7WsPnriWBebIOd7BLWc+EJKiMdq1zcIr6Q6O31KY
PE6eGisJgXxRA8ZvF1RlvWtNe58XHUUl870IieR3+crS37wzDH7iZTHOCQtY0UFoF4T/clE7ORuq
+S8nXnYe5fhn7uJkm4zttG0bO49aY0TjV43m0VfIPktpHUDdpPuxZRDlBvU5NMYbsg7Pd2ZEnUB8
gc0s+0YREJyW9ryFz5ueO8ls0hEdaTCdt5zLHq/z47lAJzgcJ8g9+9KvfqCMtccglZfOAl1AoDEO
bk+c6J/eFbRhUmX/hhqToZq6F6M3vw03AFw/hV+Q6nGaMk63JiV2KWLjTY2saXOWZDjfG8dd95B3
d4k6u737CLueGAfPqHgz5M0cbIzucWyBeWHOttKSCXDf+OYaB/OxnwhxgNJzGLv2STB2Inc5eJPp
tM2MMt6BBszWpXNG9z5eM7q2ECpCTLWSxvHyu7PYGrntUmPRAoM1peaLptDZoE9nXkIBvypdgznC
0xw/skihjK0p/QLEkd415eCNzF5/eN7wZSbdC9W/uW+rl8YqIwYf5XZAILtKkA5Y5QhKPcbK1Vtx
v0YWviZi5my6wxuqmu6Jr/mcOyR28G2hF+u7CoEs6XvrBCrwoaFf431CHzgylwiFQtBiUhxOlEtG
dg9c+81b2EK4NrlPZCCs/8xm+88Wy4cdJk9xquq9N3joFmz7D+MJ9OmqSZ4fipDEmf8IfsyTik3W
uOhaIma/e38xmLMk6atb8rMC+fy1oOLhKbduQYhCflR352FuR0yYRpnXKFrj+B/Y5mXt1t8sH0j4
kdd+QZEVFvOwaRaU76w3r1TuKP9mmvpBkubdJLm38r13dgufg539ydCSoVyHX2myLbSLrjrOwvp0
g4lwD8JbsfOk/gomYLXzxvnZzcbsaixbslQYsUNRA7BHFmIKK2udcqXCNuXfnQ3/VEjkcUJI4gtT
Fpm++bB+dfwiubsdlgkIEJspo3waWYr0zN/WGJ/9N666Ye3MBUomQZYP5oFDnj1mCQ2HW+bOzgkP
KXyAWt4d4mRWnFdXQFHAtRRKHXdWF9nkwT5vKtQ6gfmJXUk9ZUTei3xyviS7e1fpexsUhzKo5ks9
eAbmyYqtUZbtJ6//qdXLbBJWjtggiFFeet7fcSEFlGiGb6zSzsby+nd41zeVd78rdZ46RIh3MZq8
ECiIpibqrdQ8xV745brBpyICBJkSTyL79YSjmqqOJZ2Dd19f1RTp5qHMCJwTXufPybrFqetf4aKP
K0v7axgXXz6yNHZwHv1K+Vb2595LUIwDPNAxvmOjcp6d2M4gUnHP5BnLWg+o0r6mkfZHEf+x52TT
cQxyyTymMV7zgpeAPBp9JdNoXCnLURvF6mQ3BhrpWbMALG+t79xkO6Nd3JjlsASXiZ17AsI7H5A8
sBlEhBrY3l3kbYnnfNBvMI1vutblsffc5JKwU6Adz14KuwdAXI3GHml6+9ipE8HUzvMm7aV99Jwy
h0o1Tts08x5+k/mv7T+S3cfqBwygdZOILnc2vePa4F5KKcnHHKzvXBd/BivDeiUC+M8EkawpHrcB
VqlVkeZ7mG0n/AO3fKAByxvAgLP1ey6JS3IwaC8etGtQH7cALKa20b57bTNEtentHd8NDm3+3DV+
TywOCaOl7e3UZBzNiZiuPsM/jg2Kb2WJ0WkwciN7/YsI5i6aahJ+qjB9zIE+yOicLpjbrApjB83m
HNVrhD33PCUGLyXIzbbAbIVkaHohstjZJ+CjjwX5GwZ7tMC/pR6eCkEY3SMph7QdBjWChz2x65NH
CnziNPo8jUX+Yqnpd49veKzJhcfilknINJmvH4KoYpMhGpjY+QCR1ySBieDXOJV34SNynbJ3e8At
mk/RXMTPRd8BE4n9beVaYudY3ZORVD8hvdiWAd9sOSeA4iY4CVvtq1F/FKYHU6N3zraBYIgawIrA
43QwdrtnYQ79oX2aUrlc/a5yrnIU5s7H/TUPzp5pJbuMCbfRkEvxsHess6kZbyi8S5Lk2iir4gxX
UahA4ZZvvdW85rIr72okekjq4VZWNjXMkvxzHZd3BwHebnZCB6UhE6swoQ2qcfJeByExARAa3cxi
3g1ikvcC47wt2Cp5ZYxZTfbpuU6tedOYgjousfK9kUtER2V1/f8f2pO3ifZo56se8KFvFOdkBJSf
ogA6FRxoQ+/mZ7sJoyTO4094tZvM8V9cVyTPcWn0J2dJvIgNLqinYi+tUjxhA2tuxpLis6K/l09I
KIJ3LlxmjQPfGP3zdC3dh7+sC1uiVTquXVpoIqCMbwZ0Jm5X8p5kWt3J9piPg8XuOVTy3llW9pVo
nCrZcPMI8oXpQtQuGacpGJzSFc0h/pQqJ9WnPtDMNhfPR8Pnus4pnyfc9LX1gNjJbe+hpOPzC+54
tKxYPP1n3kYP3kd2bNyFDs2jw3uwdul8t8JQ07oMG/9EuuLIp1nbXMbg9NKZKjCr4z9DsVRXOVe3
0AiZbRR1xeITO6hyxTZwAr1NTGM8hiPrQHYV+ZaqgJOSaFgceMQrmjBVsIjna2IYxCWjz1/5cUXq
zlwLbhXTv4ayIzw82enJ2/ncC/8SzJvtUu41QbWo2WN9imcs8kiHr6w6uj3Bw5jg+pJEA8Yc67pC
W9AkS4wHdtIHBHYcfPjmcfU/FoCB5x+IS9+YogLB2FrxczzRK49G7P1b7Fck/hvNaXECHtfv7J6l
3TBIJl+BoQECWl915cuP2pV428vYfMqc5VOSP7YlOiY+zg6HCq/rNo9zhAyPTjA07Y0jUXpbgkU5
C9Z3J2xOqir6I3W3OizFw8/CfGTXpBcrM7z7MpaHwYWMEOh4O+ec9FaS7OVEfz0OBJhxXF8eQ67N
kNd0wzTdu0Fb9ptZByW+Qv6XvgQKxVL0+9icQ1IQLH2HtFcDuM/RGOZuNd8EN0U0VEQDzKN3VjQ0
CdSoOhugZFX47RKl9ybLzrds6r7N+ewtCI4Ha+lPzTzgliqXc2K59t7hZICyAVyvYg6XzN8oje2T
B/RYi+dqLOobn/RxyNFKMWXO96j1QVa7FhgsXjqOFOtiE4W+1uofA3RF8l5qnhtJQMEw2Bt/qrq1
36fFrqT0xlZmYmFG4cxKjeiROSy2bvAwClXm3UwTxnpMtCFspNC810mijFOvu6epCdMdbEeGDmMa
33pRbwsPWXri44xbulUNXEuh437pdXEfBAdIQaLDUafGtcjtu+4T3kevq/aVuXzIntMSEwTUpnIz
uEUGf73kNSMG+PGL5Exh+udLGjoEY20yyEuaJQff7adTw9xCVCZsroBQSKD28dHSy2s7ddsuZH6b
ue68LzsNZ3b8lXaGem4Y6q8zsQ9gZN4DFtH7RGs4CCiIFha8b/X4yGXibWEw4rYHgfXxwNagX5dt
ax2JA6G2FL1/RPL3L2CMkwLpvrG45RYZzXyLhreJmjR16Hn0PhaO2tcj2pMi7dR6zB2gE0CzcTM6
O8sJxIkpQBsv7ssAzvdpVuKeNkQkDf1vdkXh3kZqxXZ+jnEd2ds0fwiYH/FsUv9t1Bhxqjifppeu
fbd1DuG8ZNvEw+XYlssKKoL7bPgI5kFrTlHjUXUyMqustkGmS5Xl1V0Ux5gRULOtAAK8NajlIkHS
4MpLn+I6eQcDNq2WubQjiETn2OQza3X9E7iovRJtdVERyB5S285p6uDUjml3bhBMILJDMYkcH+p/
WWxyMlyirKjeglLj9e98IGITbg0drEtTAPydEXtYKp/uDe71zYLWfC1U91P6qvicTHVqvIi7fjrP
9hHztN4yCJYkPxC+Ae/LfziZkuMiwSJbMXoK3YE10rhGvMx3ztVsFAe0Mr9a7fgfXsCKxlEtVczj
f33r1wgB6z0FeH0aW+9Bdvqb5MV0BjK8Xizu0RwqVSIfYWlOcFjANgB8d9cvFd0JCkOSCxCi3JGl
HiTcwVUm6vfQ9JKNTSIBUpc3beHAcq3qd24ubzIoGPsY87Wwg40rnqQ2nyQkl9j09IopZQE4p/hX
9SX1sFv0jEWqXyhaLy0xk4Fpz5thNvsdq9W118xd5Ms8mkD9YIDpELe29rle9i3htAnmeSDWwG9C
wmgJJyOga9UIpgl6KZttCy0fUMklCWAcddnwY+v+UA3jPYjj333QusyNrbcqGz8J2HKiihFhKR+i
AOsjz92zZCi+snVabZnjBw5udm5xCayBjfmIYK/lgauHO46Qf/wlUsWxSHO2gFhiFMN3bWTpwTO+
gsph5Iu7AVKWpDVE2MK0SDsOCLtuIFCsbXBJMV5Mcv+19nriC4X76jwguY66lOrBQQAPhpDqKRmB
/cymiVuI9OwVjkvrsFhgZjDlFhvR1afBZ0oRNGJHwY1fcSLkWBE1QT1Y62Np2szeoP5oB83P3F+r
soFvo9DEz8AxWm84T9wlkIK6BBxTvBx1Zp8JXxZ7IwZ3PvDvUR7BQm0HYV+H+gy69U6K6fJuQt3x
B3zrBLV0xMPonRomkh4Wau6WN2WXla/JUvkbFdjJH0vuOz3ismota9v73q8hy83L1Pf3hg+OEdC0
6geLIdyIlZp6c3kKi2yKWIR1B8GFxPj5obAeHH0x4cED8MbECoCfgix2Vj6TXFrPSkCc+sZ845He
5h2kLG++w8JA4xMjaSFBgR4sN/uG7d46p3K6Dctj35gmblTW4D/qlrTUclGE8xCmuOvZuq51jSGC
a8W7WSiIwOcUEGKz/ltuOS7owNswfWq9rt5U1kQeRVszMAdmOSINI/Id4MQoUd6NPdqoumNizHEr
WAiiTmpb9HHzPEww5ZBl+J0ib65jfuHXqdw3AMfW+Lv7NXTifJe2VrZqzKraTjmezVAggMKjNSo1
4iAkIDOsqldnMv6o0jGOAbVIHmbhWYsxfXrsoqwlb54FmlGD9N9ZxeGtMlgXJ10gn4nT2cDlDPd6
lHdzLlgHIaEmqdo6695kg0C20yodpywiKRWJJkBuFZjxLRy6EKmc1Huibn/jrCZTxeRnUqTZUsU9
bB5M9zoMbeQicZW1BFLZS5tv8yWxEAUhaZ06L7yLLs6wOKr+2XfYTCVe4TCbEicY2R4DROw/uoUQ
LDWa9QeHPiQW2aJSU/6VsM83xhBE6fTQCAccWZmjMQeZzVcWNyaBeajtq7okfAQ8/kYujdwPNfun
4q7be9ktzcsU119xaiNN7b9s/ZkMxQiJETeS8CJ6G/eJiIPIGBJ1CExMW/aAjmYBnzI09XJk8PlG
H1kdixjvV2bSzDcET1vNHwKyNrFsfnldJl4p8H9PRKgEbe2erI62iRkmCChIsPvaiZnx9K3ipce+
RELA3gs69yQ1DgpDY7wm+HhD5hc35qhPS6CPnS6tX6UaWSy643BvSvPH8mMudVN8Lq1ifTslmAGV
G3klIGrDtfNdUsFOZUwN8MKdmbsTv3Jos9vikhw+4WPJUpyn2vtlwpq125heOQAqVjnvzYgxgYCy
dC0gmzDDMLcJVzDt1VmE8X600QOkSbJpczxqxPXYdNpbooHSjYHnIWN+9HAjv1kW44CqWozN5BIm
ivoKRulFVi23sPGw9RjwUCCCrer81a7qm9MKcVCtx7kn3X2QAqDo5tGN+tOiB0JfCxtioApuFudZ
wZxqbvvfS+9H7cxaAj0KbO+4+XCgBK7qLdqQQ9eipUM99weTJzFrAi9lmX6EEwFOEOyptM1gxbnD
mpTYgfNI+2yO5UYKdHFthowxIM9zAP/HNIjpR5+cDR1gfnayOjLF62K53EXNV1ByfpFjC+ts9ubD
XFr3FC3zplGeFTnUEgwaVgv612vjtTeftJIzrozLMLv9seqlS42SYE7z55eKWImotIrIzai/Zl7g
41zQpIOyxi6TdZhGc4aeAfEgLVUDDUgBWWXsoswJEQ7YTJ6zTt3n3O2ubbtWLQvlFDG66XzmNee+
Bwo/WKphiwedxY89IXMbEVvm889QOGSJuvzOfD3u3Sy9BP6zKIsQQlS3CkhJXhN85jyNafrZKzgU
Cqd8ChH+OMkW8aZmkK6G5tQZtdgSh2jvJumuMxkyG1zYqCyBJPe+dJlMsWJ+MO2BytaQM2boFAdF
8Bd3nHU1auOHJrCP8DbNHDmoPSYrYMpiNVQKBSUiq4KI45pG2XKxr6iY6IoSHXXn/5fqU9ifRB6+
9n43H+qUVIaia0CpOBBKWTnsRPOqKrIf8PjjkOuzIfJwXa80FskdeqFvqw8whNCRWEPfXsMk/vEf
J1VKY0mydfUy+GKglwbqVgyt9Tb0Qbwx8Qyt6BkxXvb9dM4axWIlhlcz0847KkxeMJkT7ykxJzcN
JgmfwmdjOwCM8BwkiEolIoQZJSKtic1GiXSHsRrSYz3FO8siYmgiPXXdgmtZx07rH+1m+cMBXZ9l
zx+Bl4MAzuiE4MavyWldTjBj4qipbYMLdhIsnmEEMPrwWXUzvrRJHnsqUrQTqkuq/cxC8D4py7jH
BGNn2kGcgu5mVRmdiBykcadixhInKpZpyRSQI9roCBnoyoNLv5oS574IwLeJ4vwrz6QNwz4QmOCF
H35mArT7AA8fYybaS4JhYpLyGAoPH6aCs+zMDGMZbeMwYIu9uF4exZYH7Hd6TydgVRat28pUwWs1
lBCbu0PDTsW166deEQSAzC8w8+dyRiojYwrpxvwwxXhvGW9c3ZChRg9KZVWYxTmf2q+gBotDFQld
/4sXmSrISiOPEHV8GXIE7/BozkK+YZkCXAjDdq0T91eo4DI4rYLtT2Pikiq+xg2NRIH5NVt8E/ki
9NlYD1tcNYdSJ5tybve2bZ6Umf0FW5AfpfimE3JQ0PAoidaOJAE+K5ExQx1zihggIus4t2+h/2HK
5MuFecyxjJWgTNMf28t+rPYRSTTzSw0M70q4R7OGk3sfvc+5lSdsBVGBKCiv2/QQtwIearsq/PJc
QNLAAxcfzay8VYB72JQNlIYVe6n54aD2+Px0EW4ZoeP+o0/K7Ht+wLD+TbgARu42fJWLy46oI9Uu
BFLXZz/C6D4eZkqwPsR+T+7dql+QXDE5avsPAsa/8KF9mXX9r0x4XVLva0zFE6puKHCcX5QlnZyC
jTEZ306O9vPqiFIjyDwOXXcLQwM3PV+L5GkUJiUefosKydbyx7BpKthePEpKoCTypQaG2ITdK7lP
lDr6gKT6Yi0PqgZfNQvpQ+yRZprK8Z5ZSAINHeJHli/u/9g7rx3JsTNbv8pA9+zDzU0LjHQR3mdE
+sobIk0lvfd8+vl2qaEpHczRYC4HOIBQququ7MxgMLh/s9a3GuMck8+06aj1VwAabub8kJPhFkfS
WDB654ZNbhbarOWvl6irHyVImnVKyhyJ2adk8h8j2hJpta/6zAIxpL2AxvlI4YwBLZC3qhipzvz8
px0/z2xkF3qRskY1H2N4bamvrUuTK99LlId+84oz+aL+3+vvHYfHv2kcqZH9HektNvnK4CpFYH1w
ZnZuNyAtmUxefmPyqBcXvQrHvTujSueZta5pdnfY7RG+zvpn1ZCfqk28e6W+712htlNExYxsvhr0
DK35mczd9ZfhwLlqkf06Vilq6+Ed39m5G+ORqK/4oZHuM8C/y4yF0GA33XnFXVoOb+U0nQmzQy9i
mjuvQEFjGcapxU7k6uk79PmnCaG3Nbc/i3g42lbmAOeS/lJ35/rvOPv/Q+Bv8JMJecrzL2/+9u/8
+bMopzoKwvb/+uPfHouM//27+pp//J1//oq/naNPWBDFd/sv/9b/ohAGDlFBsO7/O4Th2n11n+HP
up5+jxP+88v+TGAw/jA80zIRUFoGWhpJqsPws2n/+hfH+sMype5YFoJO4+//5s8EBmH/wXqWjAWD
HAYPOj/pAQ2OyPCvfxH6H67hCsuTf2YziP9JAgNJDv8UwGDbKo3Y1h28Xjq/VSkGv8UII8nl2Vh2
Fesn64c/diTAYAAMgs5ZpkMP7LLqxg0lxqnM5edvV+q/yEiw/5tvTUjy79/aiIWTJDp9BbZw9FXg
CRZhzFI/8T+GSriLf/3dpPrP/f3G3n9xrU2HQS5YfVdaum2ahsHb8Pu3i33UhqwJJ8pNlmRDidwO
H9kdPghScIJzTRAKyHkDjXlTckiguNNxNWmyyFeolNBB8EksGI4CK9PxbNvdq+jEj0h7JSTMnIPn
aKag6zZT65wtPtmywxhDBZxNxfNk6Cc5a1d6C4aA9i6isBRkRK3/9Us09H8Og1av0fOE61qOyQ3F
Xafe7d/eTaPOGsfuK5MajgTK2NsmfWYwnE66q9lZbL9bDXfPHDxVAnG31s5gjZmAQgopFiIsX+2W
+eWgXWRKq0okUb40fesOvYMOMLL7SK1kWeopkr43BpCkex0mKPkLlyWJOq9IVdoaRfIBUgNsQOw/
thX8AbQkyGcBkGZEQsfuPC8CuiNLd50D5xcweTOYtu5U7fnH6I6If16NoB+nxE1hMaFmbwwPGfd3
oYFNR8yAvRA4lbWIoVz4pBKM7rQ1rXiXygkISroDhwA0J1wDO13lvQ8Lwju5hXnwGbb/2q9sTOhf
MXLvIjAQGO5MZt7iZGDfXGjj4q2nVTgK2u8ChDd2HkvfKdQ6u/bi0EP/2ouSAxxg3zbW+5UR2vm2
oXZdWS5XacwlzBwhtwSk7QcXXK+d6DfGRM8xzJmUELL7KczFxkzEF8R695LHjNbgnO4YpyUPGGK3
BHGt+VSk+y7DRlQInJ9Bnb5xCemc03KfZjn51h1c9PpnpiGrS1qVNlGDUxo8GpuRDsMxn3SUoZva
gVBABODW0nzv0LtKmF8yToJjS0pFJKAN2PYigHlCR+ZvbNsDjBOCJBuyqGWWkAxHLOGk3pNcEOBf
QCCmxiUeawEvRcME7je37bcx8b21NgXJykI3f0buc+tqq1CL6Q7E7sXpK4Lj0NhEEZ5JsjzXgx0F
q14YqCmH6UF3mdFaHaNHsADciX1Sbl2jPOUdP6bOwWf2XLPCZojrZi5m9wZ5MlKiL3ecUbwQ1blC
+orE33qtihZTdSX6xYF0llti1XeNgXALFG4xhYeCNEXo5Vh2QnJVzB3I65VCKdZQowGsr2pfztss
fRJ0ocsyhhQzZD5agKypzoSoALsqHh3wJad//ck1yYr/p4eTa3GI8yw2+ewatqOy5H//4HpBIaqy
ncCBJ97JAPl/oGpUiQPqt3//BS4IkrDujVCw7pT35pK0qeGSgx/d9qN6NiUaFdP4FkXGeBpGkMJ2
bo57Fe/Htjpx12kOfaZ0K9wGBZs1aPwo9+XTaChAjp8fU2yMy1IC0uHOfA/z1gI6kZ5KqN3GD9Fg
6CBOTZGr3a+CmJZjn6B5iBwyihu6snM9sOcIhwjPTk5TbyLn+3WR/n8R8jiVP//6l/evLMpXEVi5
6LP9vZoQHlOQ3+6n1Xv7/m8/8zZinPGe8ZXn969wev+3/yIK6s8v/Uch4qJVsx1Yv7qlE0v0j0LE
/IMiXUew7KrSQt19f9Yhhv0HbbXjeeg0PCGEpD74sw4xxB+6Y3Pg2ChDLVd67v+kDmEFrg7g3w9o
W0AEE7ZhWMj4dGmpeuG3wysSmgc1Z8Y9NabVYfLrgFt2hAtLVuc9Eru7wlvNSRIe8e9chWkNN8SL
ATt8TFJgA6VPAAsqu61jGTju7XLdaLm88BjcphBCkQiN5qrtHKxtU16e8KGVm6AlMl6Qj80uJ9Uh
z4ZyU/cwzVKTEbaFjHyVt028FaGG4mAmvkkJS2ywCNchwaPQFd2H59rw4RT7IXpO09d5nIr7RCGL
RzjvhBjlPAf9DAzB0CF0sGB5GlP62Hnj3vdzJGIjW6159Ew2d025I72OtWDDHBimr7EEygryi+TX
deS7xgMRlYhWRL0JNTd5sz51D0yVG3bxy5khMoRILTtWZmyfCZE1d8Q2c7IjiQ93TTO6O7yDn8b8
nmjmuJG2B1+FxGpfhSuMNGBiH9i01Gxf33Pf0BeTn3xjrkiwrq7MDhTBkE/PaKfOkGdaustKKafE
tdQA1kdyFUzGsxb7y7QedzoBO1OQGyzUZHAtWiSq7FSTYh7XHhrPmgRPpnWHoLGmbZXHJ2L/vCXS
2X6JPypfAkbb5tXZaliJMf/OFgRp4Y6ycnsPove5qVDmmJ6LojukERekBptjmOwzbtRVxxzhUOO8
Bh/ig3RFRlZTWOA27q4Y5TC8hcHVrilFJjLFxlHiie/8iWcWHJwZvWMsE0wXUf0qs/I1cOOYxQHD
qeIjD/IfIbGQgPyHeEXnR6zWGJtnh5qfPp41oU3xSrrGB5flzgWQ+iTa4ItcQZ/gMcaAEvIhlLZu
k0K2RBloRpcMPegiQreKIZab0HDml1zXxTGPS0g6dn52UpA2eeu8SAH/2678G1EBNwdD7xGSlNhD
+IzgZfj5XZ9GGxe09wKNa7CCGspQEwk6LqyHwZglaFgg9viGV7TqLMe5fpegAr7CKujgj5M4TkZ3
KG1GjqFX4U9ALbFm1Dldkr57oHkUm0GKH5XphteA7W/tG94ptG04CB7zg4HKm1DF4EVfebrLTNUG
FyaIbl4aUm9UFAGzpXB+Ih0DhVBPodA05cWdnftARvJE9RgAJmFtDE0RnQmHPMA7sNJG7td3pdVf
Y4SkczMq6QmuVKs+1LpmHCgnOzxSeJVwJp/bXDj7eLDOPhatB/aSBN9YYls5Ut/IZBbnsGRtFyUC
Q3eLyHV8p1XwIdj1qJ4KPTqZXFK6beJRQKrshSQt2/DZkM7aADpXY7ES8CPmVPBS5JiujEmuB3N0
lgOJLmye2ER6feAd3SIFuBOVwwpT43iR0alOrZ5YG5FvrDDyLwjcDrpXVpuoHIdtgQsWxkIC30bX
e1heln4YnOLYzOzDY4agRLd10YHV5JpL3Oz7Nut2WtZvKODElVAe4nJzqa3alDglLBLJZZKi2IUC
3ht2kkUq8jODiE+MRcE+9MGOAXR8IbtnIZ3hjpuBaJiTnla7hIfzIak+UiOPN2V8isHuqXxgY9fV
M+GyA9BFW1Cum0nJEL08pPvaztkmBT6W5dS7WuS/QqW1SPDKKc3tQEmxxAmUVk22OMBe8mqXEfbJ
1cQ6unDVY6ezd6FL6QAjltlO0p+0Yrz5vnkpTDaDbmqvC2Hcek4D2XIlSMthz4UcxQnPwoHB4jIA
E2GwhyUbrSBb2oQNcRJ4CU/TeIiM+wJIKTIN40QoDSi8wXEw1MZA7sF1QHh4kxEs/cGR8hqm8kHI
Ltq3cQgdXw73bjuwGoVAj4kym8CtTUijoLziYLDu6jrlsYWbLjHFUdcr4/jrd79+acpfdGq3+Z6C
zNixliWDrI7vyCtYBChHzrUNphVp4PDsV/dRbHlb0KsFk2OqUoe8ISMIvQenkkuP+DcntV4qkrfX
bY7gIjTZgRNQKmgBOLXEPEyL0WewO7pDcMIWjzibbSJOnvZSGDecKNE+jkJ9g+6BNGY/GDaZ9NtD
4HjONs2nk4jseUFZjBuCG205SuLkZDcxJCZMqS5+RnOjsKRMyf3IWJoxqj2z0pds0lsg0BUnblod
pyTHHlMHPDx5NptFfigoRzgHiFb2iasbBdLNPMgeEHERPQ02jUQuJzeP7cRWSAO+0zMYtO8bAM9z
/8hHCNQT2JlV64FlLwtYSLjfV7qX4nw2tBUgOVZkkcNTJHhmhLol8iZcNWIaNuFknIKgedUKOniv
ktCSrRdADqdEFMgY7YDCt70raqRlBhzDyko+TLsplnGMT8GfPiFmmqg2EAQPL22SPOnBe4PDn6za
OZ/u6nCMGLSLS5fan3JmPlfjKQXEeZ080o565XhgULDB/fPdA8C3ERMhtCtfLSDfqwIhBIpMZLht
aZYK4oUUPmRmbpt3Wt+9Jdx7eDTMkuKnXHiUcosERPpisqpXrLJQgTjkcmzQcTKfyjo5Bxo+l1A/
9oPzbhSQ9XPykxcN89aNUVoHHnqI/luYDT6qP0Vp/yjaCVJXImHcgadZ5K5TE9JgPY+4lKcJJTw2
kQ1P9AokJpJ7D/msZhGhViTsFznKIc04aL50xLvrRvlXTVxnUA9IiyyDrTPhC24TqDPo+h4j8LJL
D+wMRBrrw7FCbwOg+6jV4inoze2Y4DYdQ71d69nXaPqP6AGnJQs8ECqRhTS9uEhW09jrrRxiC/Pt
vJXktwU4RaMopIVPcVXUjATcgvQ8C/omqivC0wP9R6s5EO/jzTSb+qUIETYTQ7+YEuBL3n2vh8dQ
9x5hL7xFA2zNzFDPfv/BNFjZmaT7bNzOu7FzeTBJmrCoE/0mfQ5lCTpEdFeCC/dh4zvLJiNI25xQ
EJmludB7+scybV5IYD4kA8JmCdt5qox7HwHyWobji+4N5cYhIzD3gMfaUT/sQIB0+HMX8VBjEUJW
xoOaCAbjyZgnYDGSBRyEsXGhBzphnAZxfg4MhmwYUcjay6R1dvhBNIXOKjHBOiRWpQMOhDHGDm+1
Jw0/V4/8YdFbDvJkH+V5Lo6lht/bRqU560C9Zz6wix6gfolrj4X+D2s08IdmbCXAQ9RrhtFrI4Pr
Y0crVPvNxs2fhw8H+TtbiyZcCys5Vun8wdDy1c1wTAPV0YXx5RW++iFZAsfTc6wuCBToEdbrO8Mf
UA7Ul2QGoBWCHCtNP9gCxXmwwvbLFeRlBhl6ptZ81IcrP/9XRiJOWjHjgMNgbzT0oQIRDYsdxNLB
9D1BSmE+5TKsAkK7YKrJndolh96zx6UtlN/BJJUogOCEI1YL9X2Yti9WMsbbeYzvAzj+MCjX+TgQ
bO3ZLDRQl2d1hnKHeVM6kNmhgTimYofH2kn5HFvpnem2chHX6BsTBhW6CYoyH8yQ0d/OJvSPCol8
CN7rEmCwe+zGGVdMQZqn11M/sSTmLbMo3mgSIjBE+fzqwC9B9GXf6tr/4dQqmdGxKeREfoEYhwQ2
hAekZ9YWKAvTBGcR41iqwwZlZ2m8kYO2t3S4+EmaHUcSyTZCd2HstFjbm8pb1mHtnbR+hMyjMNEV
LKit7r1GKOHOchh3iHrt/dTgb4K05vWzRQmTOeskT36ODYKhtHgNe989p+NwVML7dZvFUKFZEWE1
Qn/KuItdTjy9TJIrNbEfWmQd4YLC+k50Wa9MQwfL5oOey/p4DUxAX4VRdezNvl6R19qWM/W/i2rI
ey099mwBEYL7jqTFnRu65jlP5NZNx3gzzLj5Wt2auJDtHp4SJVzGAyHVkDbECD6oE0VHFI1TQBMI
Y9joDYI1ow1eFCKNXJp4Xc3FZ0PhtC0qajgAUjcRxqSvGB2OUOUj1eWHneoPJELxSMhFvcKCMgDz
sTRC5lZxnvMq0idvYPPSCO9VCA4+e7IYzWjtQ9L32TIlZ+FQowOedco4t3JB9/j9agozpso+DHJm
gKDEqw/4oKuCifs51ND6mHnGEevkSlFYr8qNTJ33NrTZF6quamjcjZbKq9boKQJtplWIio6eVM4I
RNzgrqnWNoEdjUsGd0x3eDKtHVk/N0b2ls/6GQThsPCDRwkscRO6rONcBwSgdJ4gQdTbGAj2ssJZ
GTrZuGRQ5B2azpAPZ0sfz7HTDk/myJkTsPwehnFkCdq8WHZhHVKFbg1gdTkmqJoks15w1zVDqzF1
xBrT4Sld5A5vihl0xjlncmT74jucO32r8VjWJ7rmsgVmLCfsOVND1tVoOVvDn7yN1wSf5RwTY9lb
/spqrX5VILO570wSFkte/swucy6S5sBSkpRKTreuYf+PpZcPa4hqNEoJGpyiosLeizedvf0i5kO9
8qow28wWhSYY+Wk1YuSYip49fz8CgwPFVcXY3cva2nUV4nE+0fm25Jq0DPPQ5r9YRtw95OJnBO9P
l2S0Y/XdNrgo7g0tQ/4l78Tc7CY8G2weCwQGzpkj2933gbYP7TBec9isDRsTZRlrO+Hx3sgiRl7j
ciwNMgTGlnbRZkTguSpzA6poYqH57ONThm/Rh8/WINbYzUxOIPLhqCw6FZExdCdEa9ssx6xJnC5S
znqAwWjTqzuMVUX8Eds9yp+6+2kCaVrNcNirFolSDZ1/pWHBC2ew+vi4hm2l9q49k1IeJb8+Zure
78NmNSKHI4h3rDZ21pCXYjtLNlrWyi3jYhuMkPCCcfiuu2JghtIv0rmTGy8qvon5yIBWuO8UBMhi
R0UwSIN85yYE0BZI8D1G79UTtwCk+dDRtvPJdLr5OhYwZVxM3H47P8QA8lGx6D/ruP22Lej7mue6
6yqu+rUeBOAFA59RdeoQGquFUJqrxDx0RXppytK85sxYYye9ppVTHIRjfyRecQRoV5Ainm3dcRSb
RjhPQJHmc90N96ZdZTsNrkeAAKkvT1aA2tBNq5MgEMjVHBMM4tQdWigCC90wGNRHs73uS+t5cvgk
hF6/prd96gqZ/sBY6BvZaUocEi8Gd9tMMV+ZGmu9L6fjHJvfOWjfxdSY4tSb6XPv1snVT6M7p2h6
yoCiWHcO8jQXoBI5o/Fa9oN7yNiq2yl5FxW0KBfVJ7kwAGuyaK0Tm7WYT2nvBoeKMKy7YT7YukTY
OvT+tZqqBz2RmykO6p1P7Mkin+kO6i5da7IX65Go8lVpUveZ1QTcP9fSLSFRyapp+dQaTjE9jTXx
Uohk2t6fv7IuuPq+o905vvut60htC5UjGUeuv62CBDKPGAg+dtJySe2XhM+x3j2DCy+Xmey9lV/I
L8wk8cNc6mfRqhfTjca2YQjBVLx7qlKjuDhAiheR7t2XcUwvr2b4kyx3TBQ2ZLKKrUDFCkYhtIi8
rcGL65gyI/OzGIjADLVqG9gdkFSTjiOymT1ExdStiLX0lw3cUdJeUL5qMYTieeJB3eDktTV9AYK2
3alQyGOuVRdPo8XN3Cq55b0Fkol0ltLwrC1X6tKN2XjrRGYvSFw+jQR5HhljbgLpG1utKfj55nIN
djg+RxgtHDQmZ5HK2yS1C4Jlfc/GcU2k5DqVzwic3SNdlrew+5HWoUQiCGRo0Uh0p82wCkxJbNhE
FJ4suKUwb8iZ6DnTRAQ9G5rDGZ+ZR93DcQJq6JTP8a5h90ygoYbFjDaAq15QNIJFDowKsAzsrbuE
/JCos6qLIzrIHXUjd6LNqP7dtIRgA8fR9qFS4ukAyWzoirz5MxsJ2oY0B3xOxG+DVr9QIz25RkSm
BGMszFqccbqo4jWu63r96z/qd+VXMJTWmtCdaal7en5wrSgEEUpYRwLfYZt5FH1GR3iN1eWcWAwp
knJftNY7Be9SDpiYe+AzaItzuaTiKACrNg7Vlp69FyPlf+JOX8PUmhR+zadjwSBoPc14GRjxkUim
XRpZagtZPtLvTI9T1p4cH6wUbVbDFG32iFQkOElX2OKurBA9la1YJJIKBVJ7zRo3u/em5k2WBzxO
UO07azsN81cXiw0wk33QTStMa49JO7wG5c94BlhCFWAZxakgQiAr8h8yMy/ogMCa9thLaGhtR3s0
2MIneYQ4tVhFKn+bEL0MWm4BtGT25W2G27BIY7ICPw3nh1ZgEEG3NKLD0snkG3sNx1QE8UVjA1um
1or8veNQmSDXoe0oJUuEpxUQPFIsJPDq6P1OvfFYa9knS1OkM7l5CxLcl6KoXiHzftBwuW5BU6F0
z+2IykmauCJx9DNfJp43+galPzuEtIvSvGSBiiELXzNEYzyL3EdvjN67y+TSkjlcItgmNzy5CJQt
QDdC/RwOwCWmYA6E2Sb5zkfkRUwwlhWHllK1DSL55nEOIl5aN7ex94Qyxkt3jiH/lj3V7BFY/cdE
tmzIcJxHhvdVWd0mjKOfDSZjH7Yc3TQzr2yIPjKkW41PPvqcrDRJ0nYQdtygPipdq7MhyGKZi5Pq
TOaJ5ohLn0UZPAnzTu+m4M4qPH1dlzQtdYgEUeBctU29p1AKvk0s82oeu4LSxkviJkL31kBQ5FPj
Z++ezoxr4NKaSJOWFhdrCrwDTtirG/BX8bK5LM5JNaQwu/RAxIiHy89d4e/amgvj4fHvvFSNLNEM
DuCOYcjoYu0y4mSIECPaA4BPRGNwT8up3aagzHdUxSqfBkEiJF6WmkqkmHMrL/ykRAusJIyWEjNi
hJqPBQ9hoYSOnpI8hkr8qCkZpIkektsdO5aSSE5KLNlx8fi4Uz2bMjpEvUgAp5nQI4SHmN9IAVSC
glfWTX/nKjkmjLOcyg+JpqHEmpaSbQ5KwJmFCWFvQ3G27WQkvp58DRQLEAWV9BPIvhKBIgcdlDAU
CfJDVY/pUWthcQDA//YpGS4+elL5S1iKwrRVUlNHiU49JT9NG4SotZKklt5DHBbzNq4JbOnhjpk9
pOpuSqc9AudHN5c0UIj30eEy3qqQUrDt7vUz36ti9IosVlMC2UpJZSc0s7USz7ZKRjspQW1Qat+c
/BfmD0htlei2VPLbUglxKyXJjZQ4d1IyXdhME8uO2Tl6qbnkhJLbsIgEYIcMk/6g8NtheY2V+Ldm
JN8rOfCILrhUAmFPSYUFHKYS+8nFzR+4FOdx1oddze6fvJd5k07fnZIdV02HoGwIOtCwcEPtRrtL
lUxZmG81SJElFPON7PmQxd3FHszq5qJwTpTU2VOiZ4H6WVZwuWs/JG9HSaOJO6aHV3LpijakgmR6
SFMWAtQzxJRDTchQWRtKbl0Xtkm8NbmVHVpsV4myK9TZupJpQ7G0lGy7UgLuuEXKPaPprpS4G9VL
efSU4JuK4ENHAZ6Uj5bHYVhjo+Qs1Y5hONq3AdU4tDeo/ejIg6aRC+KYVyMvKlNSc7ZNiM6V/DyI
keH4KNI9lOmMzI+g8HACo1mHLDJhdxH7kgcy9YTBkM5VIve85xGio3tHcfkjixiUo4c30cWnSiCv
K6l8f+yUcN5TEvpIielrVPWWkteb6OzL5DFUsvsgQYCvo8QPlSQfg8E5VyL9yVoWSrQvlXwfK/FT
ogT9DIB3hpL4o/UH2g2QQIn/Y1wAqJW65Yj0cA7BZeITsJVhwGrCCwEYWEOUmaAwX3RlLjCVzaDJ
0nc9f0mU/cBVRgQdzU0TX3VlUPBFR4ChnpCmWiVIva0h2TrK0oD+1VoPIqLf1MPzmJpvhgdSscIJ
USlLRGbMLRrD2XiWbXeok+6Yo0vdxcpKEbT1OVTmCkfZLFL8Fkyk4S8qC0apzBhEDVg7PKBEjymr
hh5p5tFj6MXj5cfkGvpjJrNniemJiLvyvStfQ2X8SHCA1MoKMo4lJlhtOrC53M+yNkgSs5jzMWja
F3hJMmUq8Rnurk0IZspuYjZvqffR1U6BsJet3KCVD65xE+ltwKsSKtNKpuwrhTKyOMrSAksQ1ysu
F86jCoc5SUTKAEPaWrtoCv0JDdXF+2WSwS3T4JohZNjlGHzUlZ0mYBl7AjhzjJTVxlWmGwYx7b2l
nlSA1b1bkdBjNakrSGrAsKMr646uTDwU6dtZ2Xq8nBnNlNfXduLCpxXiIynkj6aw6p3lIryxp9K/
tmY1L0NcQ/jY4rWnjES1shT1ylwUCX+r656zawb/alDJ7iacSJGyJIFKQ/xBUXOdUSNZ+XABAFfc
0/4tWmVpSpW5ycPlVNM5HiAVv0tlgFLZOpgShj2YtY1d1OldCgG7TcN8EysDVaqsVIYyVVXKXkU4
FrY0aBKL3EqNZSgT+DwwXhc5JtdlPwOXJYSLYlkZt0Zl4RqVmStUtq5RGbxqZfXy8XxhHe+3jbKB
2TWGMK44L3sTK6OYjWNMKusY0EL72io7Wa+MZXaDxSxXZjN09eLgZy7ZFa56EBlU0FHYs6PCpmZe
E2Va85R9rVU+NmVoC3G22TjcXGV1C5rvKO44W5UJDseuiUmN2nBGRZfkOibFoWvOrYTaWMoeIx1a
t72vzHUouuY7tkxEw/RY70Y8eNUvM17X3Tplz2sd+5nROEx0Zd0jn6NUVr5Amfqi7LFSJr/ORgQW
yRb/AA7AIOZT4SpTIBo9JsbYBAV+waE4Nco+mDEDXUF1MBiiYi60lc2wxm9YK+NhryyIkzIjNjz2
Z9yJdMHNK7Wqt5i7S6sMjB5ORqYEkLWVubHqWtIoMUPtLY5oNXPeclj17wauyEzZI7Xc8/ZeHRr7
SJknZ3Qld/jY5mWurJU+HkvfLg+mDvjTTNed6zyaFjw3I3cfSc+7COABqw7oN80zq6EZ9giF1D02
gi/AetEycZEU2t2nFjTRvsxEu54bBsqjE0jYNqiXOjv+wtl4U48XmNkDbRH/jARTRG0Nukuq0CLf
BC7j+MSxT35qvWYGVm1oiXOKFwiK3puDetoQvYVBJXwrGAyaOFopFr4jF4srYXCNsry2yvxaKRus
ofsccRynKOSVTTZShtkGifpQg/Ak+gZy2GpS1lpCstdOyXZTw3ULy5vgcmXEJW5kAzr5XOHQNZRV
l4yGeBka0RddYLr9VS6GlLxFadyJ4GoZ3qrTy/mCM5cOf34iyfOHq1gP7iyeUBjeYwGGNYJ7OIAc
vaA73XfVeJtAUEHrwGr8KJTtWMd/HAiMyBGO5ElZk7UALHSFbmIArqoVn2Zr8LmwI+zMs+heZPmc
T5XzGnhwBkn+0rG88McWoFqhjNGOskj3yixdyByBjmaz8TLaZz+uw0M1lg6YY2zWtTJcu26KmKc7
hJhFTqlOBjxGdYFwJRyr7zwdwPagWID/Yw63BoT80SdhgfGTw+SJcL62de49ZQDPPVZwlaT6Is94
kHRFMMKBelOi7Cg5m1Oh+Q6BUtvQM1omBhQuoA0ClPkpacGGdtXwooNOlOtY2dM1fOpOdEdbRyi8
MrCbxvBkU8IQBJ9xECgcrU8sWBSXB02RarHBj8oQzy2FranFJM/Sh2uGbR5ADjnwbWzugQ9Dq8Fc
X+Gyj2g1XWW7t0vze4gNFNSVv8ORBwqTZzOnfNj9iIJjVc5YJ6L8jum+9YAoAIGgOMJEhyGiTP8j
7n+UmJiaFBBA+4UGgBFQKViANrEjNKMu2USBR+QxpeE1mchhGOIv8PHOIVBbdTCCxsHugBGUEMf2
pQibfZLx1BoyJD0yF/LJz/H2tQnRwxo9IRoAedPcnehYpUUQDO6LenrutO69R8Cxo/3INg2sBAkz
oVLwhEFhFKypN5Yp+2ttTsdjHIf7RkEXgLqDX9D0YJODTE2czD5l3jkAlrgZFLTBJwZ3NXuPocI5
FDqwr6DKUfDynlmRuBEseQlZPxxq9mCLrIlvpQJE5JAiSN+kYwLLBXh/28KSmBRUIhwoowYFmmgh
TgQKPUHyO/KhaMu70C8EdApylXWUYy7uQJaYlNjZpmqhk0wKawH1nWcPoAubUc+SzFeJEyReTQqH
USswRuJ88iqCpZUwwe7yhLjfsV5lhFSxjwKsMSjEBqC1Q6GgGy2efhgcg4JxhGX/06o9CAZDt5Lw
OgIF7tDS+VQolIczVt0RsT2MtQkvVftTKOxHVNGBKhBIgcb2kjSg8adx8+tC1uCsDIUPIa5lutYK
KYLHPV1tMNk0NyPERRx6Xruzkxb+xKznW7dTULehlE+//lgXCWu50UX1qmAmxgDWBM7UMmDkvJuZ
C9kKfRKH6RZ16D6TlXNLG97SodzqCpeCs6Ha1wqhYsFScbvoxZ+VeM1xh2OvgCuTQq+4XnQbpoFW
gdKgglV4AAfgbBKILQDGdMQ9ioOBUoq90vzhlVazIb2ZgdLMEx1pC5ZrQvOw99arPHkKus75MgKF
pKsj7Z60DGPb0VbmVezunbYatlkCNTUoEC0PrsVIWiFoSgWjYTBKvJ0C1FgKVcMys90Znnb2EyUH
r0VzbCpIg32Rcu+LXR7znfTc2rq+tvGh4XQKiwMwWCzgKru4CFAICob6ZyFMegKPW00viUhQkJ0u
1oAS5G2yCUlXAqplAONRWB4aNPQRgHrweOXrsYwgfAzl1em8/ALS5iOKM/rCRp85Pjq57jRzWHY5
bWI49COGSIEOg5SaJd0erESXkrJUCCG4gneTwgo5i9ao3VuvcEOlAg+1EIhShSKyYRI5Ck7UK0xR
Aq+oMMP37rXT23KfKZyR75w66EYR2t4NieAUR9XGatPkA77wbTBAIgUshQ5DVN7cQWT7yQuVR5PB
j25bh0xBlVyFV8otQEu+Qi55v+BLfBA47xP3JWbaJtbOKMsrDrISzY2j31U++icIOkXrwAuIjA4n
E6CnxHQe1OEQKQSUCQtqUFCoDDpUNdD9RwoY1Sh0lATYv4WXPm5ZlV4jhZr6z1986FM1UTa7VIU8
MfqY+DgDqXIUrspU4KoMgtWgUFaVglqZGnirAc6VWYXDZUQisaS7N5gqxpTQjdZsbYXIIhHtK1fQ
rDxo+quKVHbnMLtlQ/6YDslTFYEgkc4U34iuXM/sDaBf+P21LNmVeAZiU4MVhxuKECqN3MEJPYJ1
1be578qLp4vpUt0hBOv2EF7ucwUBmxQOzFBgMBNCWKJQYf/B0pk1x4msW/QXEcE8vNY8aSzJsv1C
SJbNmJBAAgm//q7sc186Ok4ct6UqyPyGvdcWjJWI0ezImAcjpuGJJfkl/h9erPnnuepJoC46OhDI
glWEBw2TjOrUNYiyhhUXY47fUI9fFhhmFk/ceQ4Y8Be0z8qAzkaDPBsM/EzsZgRyB7ca7w5stNlA
0jKDS1ua+im2qApj8JV4UYGq4YDAZPSQG9hajmxkMvg1dkrki6ObDQyajQEyjltgbT5BotuSDXss
wxfotgbq5hi8GynQjsG9tXDfBBNISGywIgwSzs+cr9pA4nipkW4xiBAZ3L+YfIQtQP3LqAL6EI7X
PHc5Y/0XD1nzuYFDBxtk2tNHjsA1YNTBqltCoHVz6Tj03+q8tL+GmZobyQb9zBw/ozW7ao9KIy3g
AcDCq8iC3sqBILJyccUG3eXnZNB5OQy9MgWVEMYNIaxAjzL0/fxS3b8Ipe2VhuZPF5T+TVQeWL6g
r3ZdK70LlrJllxl8X2pAftog/SoD9wONUt7hTIE8BvyH304A/fWe1VwM7zplbcZTEr5kEAPL/9iB
GRTBGZpgzSr5oQ9mPM42qEEBc9CLyT3IRlJEwgDQZgGIczchRIGe2j12k76ubnMHWOjBtKuIIyQY
2ILk9tm6dFyD5ZzsgZB47bNBzawF0E7lvg4DRd0SwwU22EQTteZV7wnVKMu36UQ4zKeRVK2I0pi5
jNGjwo/v9r9Z3l97g2aUek+P7bAZTDw4vw4XdpCPKXLDbW/QjqoNf3Plf41TsF5LEHVZp48uMt5X
ol/ginU3qOp8WeVzOg4fveP7Ox0Ff9FvI56rcFyO7UURD6thTkrQkxAotUFR0slu5AScsjGYygFe
ZW7AlaS9Bk3hf015us8q0JaiX36j2fW3WU+UgBO2TDUK5rQGiZnAxgwMJDMyuMwEbmZlAJqrRFpS
l0A1WwVeEw2ivAYQN12D3owwMb9PBsepDJizM4jO9D9Yp8F2jqUheJJMxAeTBuWFMi8DOa2OmqLT
skF/5gEQ0NBjCzOHAlZ8PSYsd912i/YO9Hr5GKr51dINqP82DTc1gcMbVfCArVBHfYMfrQ2INIuR
dRk06QyjtIBVGocfXQ66dM686ewuEgutAZuST/nYrQZ1aqCnPFJGvfSYWW1PpsRfy8xLCWL/21CU
sjlgtYicgYvBhcQIbdyP/eepSi1g7vEPnqR4W0NgjQ2KlaSIU2fgrL3BtLoG2FpAbp2oPJRBuUYG
6rpAd40M5tUqAL76kF99CLBdP37zIfENblk8MDxL620SeO8t4NiE5xotIr03n6Nv2LLWaBBClgVP
EO4soF9mDoZFWwKltWBtxsjt85zQRU89VcXyri3rZqGpcaty2gay8I+eId0WeK/7qGAX70/iUHvI
z9Z760r75IDJZTT85YDNLQ0/N2QH5RuiLoJK1IQ1mwaxPqV2tgs9SPuxD4dXGSIvqj/7DgMUrauZ
5Btub2kIvoQFgCBHwjXnBxJl5keAjm4P87cy9N8cDHAEDtg1XGCtoBetznnSEINn0MGThCGMuoer
wXCFWer1ePpsKlVDHWbDBYpVGSWwYRIX3U1kTnmsQZn7nZpffvrwCnaELGEnizScSi84BBR2W0r0
Pytyi8PaeH8Ld7pLgqrRY7V/qCd3i6BTXEpUFyXLH9n0lyGEj1JEPTi97h9CTXVymmG6dHWMDh0Q
c2uIzIEDm3k0lObS8JpLQ26GrmKRZAmIKmgCQoGccn1q4JVZy3MlhbxlffDcGha0b6jQMXjoynCi
B0OM9vKkwhNHRbwanrQ2yCZsYTcBarozzGnXaDFdw6EuAFIXhkxNoO6TtpX9Mv6oq+Uvi1bNfwKW
9YBOgvF7e+wM53r4j3hNyeu1OibcV736jlTAjxbvyntc7sdiKcCjhNxoXJfkL2KZ1453GmjlN7Y3
dLvCLA7dJXyYgdXvXDPeg/xZGEa3b2jdbHvkExPQ2wrI2+qooZgX3VIB96rKKAN5MuB/IwNfLO6H
qTxg/HOoBsszwvo7I5n0VCnOQ3yOsWxZ3ObID3zWUizfSF0xzHFl6OOjgkMO6IJh9PTRrTkhZIZV
PgMtD1bo5S0Y81R00Zls535nY8PVoM5Jlln3JfDzwlDQuXxG2mverNCLfhVMTQ7TlDcIGncTa0DS
Uux515ttOoB1lLbuQQr3g4rpda3YenFteoao5sNmlxN3ijRYbsNtL5EZLYDc28g/iTUNNoIkXAaC
abbvYlUfrCtQDoklb8TajzckD2gxWmrHqlrvv1cn2DmqeV+ByTeSlQqr2GMFPGnjGeI86He9tYDQ
W8DoLUOlt/zkuED1sjP1EoCtp/Pb9n7+svx2DdNeeNa8k11+VaXE5ooFBLQzHDninGkcQb2e2lG2
my4IoHSPGFjL6HcJRH80NP1Fx5feJxm5CD34/Ia5Hxj6vmM4/Ish8is2ntsE59HFbsXVNdx+Pptk
G02w/FHwEQcB3t8znP/AEP9FLs9htFxbkwWg8/FaK/YSkNfBW6RfuCntl5YAgYQggYCUJ6n1RXJm
MSJE97I01iUhfCAghICc173bWW+NmF8Xd4DQTVxBbZevHNrvJTEGwuQZCIINEgIOdOGH0ETAdiZ1
/itad6DRflSZfBts3BSOf6edu1hEJmgCNpS1fLREKUjfviB/5gdIP4ZmfFs9B1Ks5kngUvi2u/QW
Bu6PyOQzyEEGnM7k5haRuKwJ4vOBV+SU9S6JQibjASRzdnJN7sNsEiC0350D6cJakYyMOxaYdq27
U9xCJlPdCHDSak5wIt4080Wd818vBTlTeJH3HgEUMZLWoZJ3P1pe6phZdzrNhNEvr/AvPwAGEdwH
xmKcYuaLoOvyHNv3pNIzgmrf5F9UefAVjg65B3XDpMSf3F2TkpdR4/whl4v3UrK8mX20UWymNr7f
/R6j7h6VI1WuizqEyWPizN921NwHpNJlTFwNk6cNcUbNPsCb5hLmMZClsVSXxvXgK1ro94d4H5n0
j9KO8cX0TgOzTI7boJ6fKF5fK0JDfJMewnNwlMSJrMSKYFKGdKb9V52XJJONiBwbmuWCMJLOpJJo
4klGTYhZGH+I5tjR0pwGk2og1vNock2GjoST3GSdIMAHLGfyTyKbPqif4mrXx6Sj0Gu5CBFNYgrR
KV3xXJgklcpkqiwmXQUjRvkQErgSp+eS+JWh8phrmkQWSIZmC/BDq+jsENkiiW6pTYaLP1AADQ26
+5Fi1KVlLvLwIBuxVQGbNYJg3NE3M6qXCVHFZtbeSbCjwk5+oZ09TkTJ5Jn9yQbm6hAxM3t3YRJn
ipxxrYa+gry03vkifXD14j7a7XDOKr0TMck1PRE22o9ee5Np0w9sVcmIaKhQMXWZ5JtFwZzJlvTW
KebSGXw11JscsgsRV/zxKSJBh4B41Is15nTbBanYwqdpYz4ZnkGEQD+GogVj2hLkQDKP/Z8Aw0KB
B092Ow3FO3ICrmcCfTTBPpFJ+OmJ+qGB5p5GMOlT2R5mkwfUlXzzCFe3aNRDDAEZmlvQobHJEapz
BBXsmJkEkzE0d6QNIZLVZA/1hBBlmjSillii0eQT+SapyCWySBBdpCURcs3inUdETsPS5EdNzBHi
aM7m5Xsi/mj0yUHiCO9IXnu0kaqbnKQFVhv02ee0qaBgVcFbR6RSluIfRIFVN0jLGr9DLR7+bk0K
04xCYRvl5a+S9O7DFLqMNAPvqBSnKab2d1SGDPQEQ9hB04GFhD2NGlpkbfKfWHySBDUhtmevh+DP
w6SBiIpyj9NwNhlSijCpdSJVKsxASYxsJjcBkVMoDXetyaCaTRoVMaJXGGFUOoBxTF5Vq5zLbBKs
MgvFY5u1H/1EupVj05pkBzmSepXGiUdNEl7dFsu5b7KxEpOSxbtuUeVsw5D8LGq/H+3AF6Rm3FIj
Uall6OwEoVuDSd9yTQ6XeAlMKpdHPFdsYrpMXtdskrtC5FyFMIJMhsIHdBiVtxgRbYyrEVFg1zX/
Rk+UJ2YUZ6/P1G6YmUC1wGaZ2QNVFTVIuDY5+xrIZhC0D+WK8EunP2ZjrWhd5AVLrp/ckgbLLfwX
OyoudmoOnwrVX0KjUyRPWN2QgNGhwo2iz+l4BhmTIHoWmHoagRhMrxZq5IKxK6jqbz8vXtQCo9QD
DB2z8Uvem5ZVSTwxdkMrAEgSPvvAe48PMrvGlv+7DfiGMT6B3Wc219X9Vwj+biNdoqo7HvO0gP7p
rv+EmF7FE8oRoID4nraKD1XObQrOvXtAvv0tiTwnzfLVTIBEb4OIbBE3OiJ4YSjF17IkD1oh9gyc
+WHy0EXR/SSZyct18P8GZbNhJI4gG4xoi5/IghxXiAl5Do8PzRGpySG/xWI2ZkKzzp4qNEKGG9LZ
/DhZ1+38NGK1BEMM3BQ63YqhXEel2DUFw3CI0KUdhDsPdSp9EVt/hgykZdWvrdNMJ6THDw1Jkzx8
wcz+2D6GJLlHHRKmOuQrio1ahpxT4nf/MYF8LyeEuD5EhC2k72ATzWSQRP50WsYFCsQ0tQxTkCG6
pEaxvzCON6m3iNJGkndrPDLjz6r3xc6Vv7ifQnSOyNDdvqdEdcaHqucBJNK9YyfCHjez1pnstYx1
edBv19VSPMkrb/Etq7Xa2TFiJqcKNrgKMFc3kDzSwH223emHmIJfEQlV3A2Bj9re2aAhJ+MbHnrX
PRSR8+X7Jj9BMr5gZfoc2nN97UX27sHt5uUmhIADreYWXzwmH5NnvTfuBeXtvCVUaOZK7o8r691d
WvHzjxFxCmhVSbQez2s0/m1xYR0Xrp6QcgjiCuVkw6amih/siZybGJh40TeX9C0T6APoqTwU5uIC
1MFFoBv/c9LkxashpQz1ei6Uy7nskYouws/Q7gdCGUZiISCLmBNeYNEAK4jKyysrAP/ls68g8wke
vj3JZtj7XwPbi0+yn670oxyKOSr9yIIqmgXlvrIqZ1e9QaCkbaIC6iJ172WGtjpiAlMUJMAj9qXK
mIpdnz/I3srYK5o1pqAXBUR3K2ebNBuFCm+uZrXrUebvYN5sWjv6DJckfHKEYB1N41lgQ8mc4Jdo
OI7GzMFrm/x1vILibvIfI1+91F+z5Xx3KsEkxZkZxtYfVIOP2gs6DI9oQyxPfdvxUlNd1W9R4XdH
tOakIPJUEOaMQcegfdcg+lUCldqEzpjuU+mrQ8McaG2Dn+T9cZ+7OT8e19y2KqDyul6+oPFGhFsI
/7edUhOkQfbLpkvOyJY/dfYzLPDzKJ31ZfKrAxAQQJo1C9hS0hH1mL1x8yDX77sMVTwQFodOt5Qi
OBH58Ec1/D8ZiiAJHIl+QGqzzOTN0zxFO5+sL8csBfG3ujPvg62CcJNHIO86+ttzdAw47DdZTWEy
pskPNwv+jckgDi1U4V7+GDL8SsWEwz3jhUgjSqwIK96YMbWRa/uewLS7pEru2VukKC0ARvt5TuKT
mf4QUFKuz5HyeAcAZD4m7tyjtCYzFHLugV95v8waq+iaAPSI1bnl7Ly2kftcF9ySYwq9kI1KRpYa
YrjUYdCYgvcXkYu8LvrsZ5GwkY5P9krPBy4Y/XeIG0yO2EeWRB6scP3s6+lsiynduY55g2MeSncZ
z+1buaBHLIDu3eoMSE6QMSeDg7ApwfxYVJsPwdIQs+fi4nAddR8IQ9/4JT8CzQOySuo7uAzrOpJB
asW0d8i6+VixNdcB9ilP3LuCYB/FkbIxw9oyV/yVuLL4EpBFRVS57F1emmQqT1nTXbEjEauQqnPn
tnwdkk8FQh4LoamrrS1aAwTP735uA2UQety0ub7odnhOsLvsKoFrIceTvpZqPVcF0zMwn9skywDO
hoRjuJGzb+ZpeVwralSLZlB/j2uSMpkAxN8lwYSE3Kn4anl/5mbEMptPTzWVywG/eL6DjW18Su15
SXOGbhVQxz99yaAmHZxiP1blT5JzLaaZ3nzqWH0/1E254AvCSdIyZDp4BE7eQxgKuu7qx56yS6Ld
PcuaVCVCpcqLRJCsm8k9D7Wz8GCoCnsdqnzMHxVlZnZwurE7A+z5F7h2fPco5qz1DhTHvosPtjf6
mXFuuQ/lyuFTrgdo4v59jHqj1UjzvxFGhLZ4UwQ5MBshXzbpradZMAUfoIfsUBxnu0RlmGjcQh4o
zJiRDXsHCcDbiBHkKYv1s+Nk9mvRVASZBdVftyWVdMhRFgyBgyCpYo2P1gnXIgCRVyPCcDwIR3P0
NDdE7AjC5fbAnj6BFbj4tMZa95vODRXG07m/ViW0Shfj/LaL0+gpToAldLAh0nzIn4OR+2HE4nIc
C/bfDImZ60djd0qy5dsqh+oSldZ2aCL/Lutwg83k6ISIs/scQGLpolLxRqJ6h4DkjnhaDzoB/sBK
qtqXY0m2mu+c0oKt3DQG7mGGP7XPw8U+LP14SxdsPM6ICR15qL76fVzv50E8EIONpk0nFoobx9rC
bSfXL+Pa7nUsN2iHvT/aJlJgxCDU5q57zFF9b9csce/CsvN9umK8RsRjotkasFNhiIHE79VLtGhU
ll0XwLGgoEUxx/4+nvcrotkNd3T4UA6vuIQpRjI13QIGGxttVUgrPYQGXSGs3dyT+kZX+ly4wH3S
+GlUo73rC+pXx1AQF5PKtCyf+ZhwRSNrJdUrHBaxbYYwPtR1ex8V9XC/Bn+I3dy1QmAHnbxD684/
mCieZO4bhzWUDClMprW1SLPEyY722WL2cemK+MTCBmvpbA4DRzAg4+5wgEcflsIlIcp9A6viY3ZG
IwJcEnTRvBBxoek7WcxscqcrfvqmTfbTfmdFxXTXHHkwhe34us6DYnwzkmaEacNaM8414jbCOnop
Mps+ysXRmThPNJTRRq4AmnEKoTnl4pKSLF2hnF+cVM2B+J/3sfS6K8Cs9cJkYPCc4Nq6BH4E2myZ
4ueeHvLoDs57On24Ftri1J0xn4j+lM/fDvepOs0OXEyIkBhYrmSiePDNSnc3IghIhMuIJkYxyPgK
/YQI/0yS/F5CrMg0jZF3sfZ4R+CcQyh3cAWW1Kpr4Z2TyWa4KSZovpbYc9CEg2ReGw/3so//OKgH
YHNdyavqLuPMRBPbGoN4WreUWU5KOt/GOlQNaNNhnjq6RTZXecGqnHAClDZWeWA+f7Mt3M2iq1Yu
i5LdMisT9kwPTGOqi+U4b0zP9Z7MyRcccdUhHGewJAMhJywBqa1A+i9yuhTVsi04n9DwNh8gz+uT
37s/7Yr1s8NcukM7idtEXCsrp84K6mkHcQKtfhrss4jZBm84kQYunrIqjT4JI9lbRTkc3VVA3YWL
cUTE1p+F4l4lw7xlQOxPr5A2n5V67WDd/ZlV+Ta43OvSsxER4xRusskAVKBSWfIgWAxtYCKpI/su
50J9RHeAoVURdoYJTlVHNnA92Vf+cvWx7h/njqwZNucZxBTmknY3+w/5WJCk54/MyoL502f8DKQj
nzHFRykzIQsPR1+LfSeC9zQZljdmhAQlOAM+/wWNqodflQGut1wsl76HLr3fDGEwXC2ZcYRIv3hJ
8pgo7QVdSbZa+6SdfPJ7q7uTJ+fSCe3XBGwoKF7vTAkTPIyY1umzeGIKvnHcE3W1d2tHv1Zx9ifp
HolUih8nn2Wbm/TNfkxzUCkBaToxL+pRWqjDPBw554JBTmk+rimmOYvnZWDLRgD3IBfcNFO0EoSW
422lUdtaTD1ko8l8aQE5O4iJ77BzdwPSPUUe/Xs8IaDvzfYYUsijCkhHaGIBsCclpzZqf3PE9w8M
eY3S+pTNHQl+a8/4bWTJf4sCMdx1TkO3ThFItnIxuoSAEeQaEhhl49uuJwbkQ2y1bFvL+j5FxcC2
zHn16qBml16xapJOc1W5Wk+0DWHs6Tcq2Kc4/QvQzzo3w7A+Lv3UHLk15f+ekmDxHjw0jIQi0D+Q
ivIkIK2QfwpRYl4zyaJUbGK4IvfZw5I8mRTSyd4TjD1dF0TX+zIqWRfFAKqDIXuaFDojEQ8WIe7S
usg0Zwo/qzftjYdQD93WLvROhwnJzSt4RsRA2yQvhhuhkG+VbG9RUUXPjCuYg2P3zdsa5EMCk2Pg
1x8dZGIo3PVewEXZRuzub2U9/U3zveY1IVfNh/Lm5dRXefrgzC3VTD8lG6vObhaMZizz9HuZBcgY
scP7pObugXav2eWJclkiyzfSbNILG0XYhoW+uDiDPcMrKQUCecfsyIeVMX0ZjxerY7HPGFHmPc1Y
jc2M+Egc+hHxFdJxUV2QRsQwKGb8Wr6Mto7OmsB4+hDg4kkVAqU29rpxXK9D+6tzk/nT6sloNZ5l
gBOXpKPVUVNg7foyAQvZ2FDgkTc9rgx1tQYNon3v7MsZTKkIyGJFBzVGhKIs6j2N9fhkD9R6cp4H
KJRjf2gWhliEBdPSdv3LqOLqMOXYQCaHZA/f8dEpBxbFu52vt6Z4S1s7vYFTsm5egElzScT3ogP/
efTQCxKiDRKFmoFRErRLpyBSgtWiZQdvjUS1jExq1/blN5pA7u4gg1+On41Axb8dw9i81wyRSJnk
6eZWQH95pn0m3nL1jxBMjmWq6TBZ9sHS0h9dMseboBp+D0Zf09sR40vWX//9V1VP3txgsx+VwPl4
TT59Nf1mDgyt2sgh7TGw8QAZiGPn1xxj3/gX9c/eiV8LWuelw8ARsEFrqqo+Ye87FZM1MGCByjO1
3HQupRzm5iEu2Q3BAuebx9eA2I5Q4ERiFIOVzZNisRykN+r7dtov3nLuUOATe91sBlWeCycnPXj4
yaVcnF0WEk8dBYhw/Y+03SM6dFFVLt1TKOdPL2Ao1THLSVPFn0cdEC0hsve06dEjE2hXo9r9wu92
JnLNPrfTkJBHGl/l0OgPApY4BIfxjb9YPg6hJ46JLJbrvPxio68vc23OtD5gbS+Ku2UoUXjC2800
+ueS04B7ugYz5FoVIrwOf50ljlM9FKSp7WRODkpVpExdRP9o9/AQbPsLfR6m/D78XSUrhB+HKwPV
5XjM+u8AdXGITEqOSf9DRhpQQXgNEf1tZrcno/Slq6b2LUv02yohRLAp7q9wwi6yCsLLamU/LAJl
rjn/Rob9gCt4LMV7H3nX0CearYqc69BbyeucCl4RmCGsG8dbFPWQDGTQbn3LvYLeGe4Nh7zyE+t5
zGloWVZVYT7dOhIxNoJZP6FoHq4FNrds9T5FQmEW+0myHQacfDYQiTIyx4ya8TKX3WM8uZSjiBt3
QVg+eMLXD9OY/y3zbDpHQ5dSOHZfs+IHQOwqHoCdUoIUuG8Vxp0LBlqiRox1NxQeyVPEnz04WYF1
qozxrHt1dvZRQ7MXzh7QspNtzHRTOriF62BwHkuB8xh2u7+d0oDAXPrpWzPzs1ae/7LYWjx7VX5E
2ExRGE3fyinJoR265g7bKDiycbBO6wxUT094wAWTUZ1kNcF5qHNmhMFTWaTnWFQRIRqopApUvGcy
T/Yge/IvP+5Ba/fqX7IiKR2HMD2nloMmMSlvYfJtZaAyJ0YfD2M3/v8/cC9sA63FJZjc6Nozyj25
nXvjePUuhDgwxW0MraoPAGlZ3UfBttsiYwgBa5MZmd5DX+xdTMl/+BshTuHqJ02peK4SSvyRX7SJ
vQaBF5N6iegqWlr7WnkSaWNPExalPZAspkNvuLubiUmmrFHSxEviMTLsPeIiZHV0/hSOPxzsbrR/
KgG8X9YVhxPYEJz6w6nqyYliMnv0UXQhMGhSUPoUelYnozMnwg/MYL9YRBHF0zUtAhONYHcZt8vo
phtrXdWLqyk0S4ftM/pHuV1E80UCGLf93Dx1QVTuXZP15UrYd2zL8QLIkwM7qS7qgeHSgkVfO3fI
szanpct02gFjmDB94/OPGBNV/KWZohm0V/rjmNrNsmx1JFFPbe3QSD2Z/Tlri6yoVJde5uQ6WnWB
mBM5EO6c+FhOI6LdQR69BvxqJXZFtUeQSEjTRNQz1lVNtnZ1rL+IzBOnyi2ROGQrx6kNiGczDywD
55xzSTkeXBroxQTPzct5Yil4sfPHFWvfQbvetIngmh0CJ9j6Kja0HglAykvt//0ja3znkKoczwzH
wlZUICTshh2UFRtaUIzlqV+/lZvqN03sRsJX9Dg0+OAp7cquDi+p5D2owK+R+D4uBz6OZevK1wW6
zC0D4/biF0JDxcz2zdpr1Ajw+qfM8H4S+bVKppwccESkfPxHlR17/Ht24SxXe3TvLQfKFgdOup2y
4rvFqbKNktQ6rxgLtwyZyAiZXVyMY//uRe7HPPoOtliINwEOc2IZ1quXGnnZQNDqyNPLWHyaHpkV
lhDXRHeIBjVv/VFWz//9b//9G7PZS9FMzW1RA1idMskOYpWGI9PVcBrxdJEHlKKs22sPcBOrwfnF
CcmRSBWpT7kPGwufJfYx2V4XmESB16mrKtQ1tVnkZCpzGL2yxaDfIXFgfFlZNrmjXWzglmKQaLL6
CUd89VT56cfsSOaXahpuoJae22aZTtg856O3auY6GdXNWsj33HPecx6Xl6nO3vsm0PhQMwaQp6mY
5CMvtvqlh+hxqX6rIs1uyaSf6URRurb1PpuWBiHdMmNLDIKbW+b2rR7T9x7i2StFjP/KITFtG9zu
jCzN3kkAOOrsAbW66P/EY4PRTRSf7QIjJG/x4zau4zIn6fOPwf4OOpE/pBnmjyiQnMkmhNqZftRJ
/JF6iDP5JF5X7GWbMqRK7Cer3VM8/vTHuQRbUIo9+JcFinCon/siSJ5aWa5b8AhnhuY+4Rj8Q4+K
mGna3OsQDqTiDVgH1x0tNeipjF4n0O24i72lPowxRAeRUDGShVU+QW4gcwSb+K7uvXtsR8F7FEw3
bPw4ukILgVOA/w1gymHIZrT8ETMDAHgHuZAjtUanwlY/WbPR0FUV8Ci5LQlo3HUglXJYxTHNQZP/
HMvJuoYKFrUK90BpX7BNkwXoPMZJ+Ya0GX0j10LjAWzkgizd4eZ6lXtFbPc7FH6MlLR+AB+PwFM9
CAfNnAxZWIWXCrrXZ1v5h1pv185DnL9mgl23/Q1m5ivokUtbKdMQUoTr23AWJTkqDpk4H8qMvNi6
kllsUSPnRZU/oSkjPILJNmRuHwKB2+zwFng7t0P50a7E3aR5/4teu3geFN0ktJ2vuJr9azAtXHNq
vgBMHbfNyB076ZHHaDx7Y1j/KBMGzaWfzL9r1f5iarwJtHAuUSqi06TD17z2l++cMdtqjeqEhzfd
6kLlWG07Ym8GkoARxP9mmhs9l4V8xJSKH6H1R1KTwSD0bt0AP9c0wH2sd07S6q2PbGCvnfbIRNH5
ol9ixsnd+NSLtCOZCQSUUgRH42kLHrLwmD7qce1/iRjTXMJYmROBLWRe9V9rtqwPOrfeKCepEtBd
vqbE+gBkzchr8/i9UkQyT9YACDJa4ubBtTBRdUXVHQZkmLvZGY4yhk4YZPqMOJcOZUKiqxodbj1I
NTuuF/Id5yFG64iYMeytC3YjQN9DeiOOfT1VU7hecOUAPykjeVqsuLjBR3qKRXtQFDzfYxV9qQAw
ATLQYBclqDonxnH78BuNHglYBcFcg2c9o467i0p7e5oobHVzcemYJCAQw5s2VszN0o6muezUeulr
+en6gFDRG+Lada5j29R3q7z3qSoeB2eAeeZUy95VpZnL9m9EDR2FBiJSeObXJ2CdNBVLdiSBBryN
gun8Jibep1efc9J9LPBLQow57fTP98FQDkvLtA32Bsu3hFWl8F/Nic3uE9cYXKhly/X/XyccnwFo
LSp8SazZvtoz8qlkYh9ftIn7TL5bBGv0ZZDJZWmYjk7cRb+cZNkCRMtuS+pJSj7EmzIq22uLC2Oz
DvkbH3D4xN2gsRsN+WlWRbEDI4Lfp5OHKenEmxZ8Jk1Z3GIFCVYlFRsPoojjecUsFRL+B1bOqZRz
J44PfMSKxNtJ1Ae21HPHwDubG/W/Qk0soroFw3NcQ+0r4kCj/JQvbd/4uyUO5rci56vpeWb3SQMj
kZUgxUAbpteFmK6taljGiVLrQ46y+cCgssO2niG9TmZo6wV28KFpiqOjHofKggC7ipEbMSwumcj/
VPPFdYNhy5mNojrkmVLhRWPl39HbhEggbXnpGBOWHX/UsT0iM2l/dg4ZUDhCEB/1OWaCooOe4sF9
7xN6mwyHa0UIqdsjmVmHbL31oPjEqyrRVsgGW2iTIlKeUMPrHhOlmxDq19CAMenLCo61nD6ZI1FX
vUWNj0ePL+NnhXbb9yIgF0UeXZgev1dD3N1RhFE4LKk6inGmQZ/CS+v28HrCp0V7KMNK6wUAbH4k
OFdTazX6Ql1wytPFOcoSIw9VBbPpRafX1aqvbgIRoTOhTSoNm5MzJ+WlK21xRIMDYaInCzDC29Y0
4yFoquwceNl7XtfwAhmf7yRqvZVS/Ba4wQrshpatCPzs6HQLhwb9vgy7G0T7iyXRMC4W22jCDV7t
uNgvq5fcijYik8xpBC9Qf3bLVZ/9wUI+tGbNQaVjtykDWd36DNBTUz2DxxMvydQZylwVHcZ6/gym
MXzOM9IzRhOF1HeW3hc8Em9OMCHG7ZDJd0VNOqHMog3+UVxkhdIbT1XOCY002pYwM1N4OWxxrlCK
swHei2Do2Td3oCsydC2zRbiWXff2p5weMiEe8/IH6c7tYfDslx4v/8aOxvkAR5SYd/xOxGaIv75A
Vx/HyQKhbh5YSM2/NbVBhajVrijx2uGDRlWevUpa2ykej3ICljlgF2sgqwnZL5uOnQAYkznazdW4
nMMgOQnp1Gc7+smghSt0Tg5YltiLCnG23eJPha5lkH3LnCUv74JPLgFj8lih55ND9AAF55kkkmbr
Tco92wA+pOt4DLVB/i25m150lz6Ogllnx+4FuwTJmCNFl801+hDk8Mrr4c9YIoKPryVru5aekr1r
3rHcFKRn3IAw+2zvE/fQwj5+TnrpQFggUI/m8vR/7J3HluzadWX/pfqg4A5MjSo1EEB4mxnpooOR
5ia89/j6mmBpSBTVkNhng3zke+/em5kRcbDP2mvN5Ycd7d9YXgRJ9l2J2Q/nPFkCSQdI2Pu15dlm
5a/zsOYYkcnD2zKxg9rEGQt4JiL8b+YtVk06kL2ZTKAjZRAecCp8lK2/Yk1tebHiS6tAJNO1Mc2V
ZZvBVR2z0g3Z+qJ/R2u1moa7H0CjzC31W5vgZBDNh7ZpJOtCiJDoUxa5ZjOBykwa8V7kQ76fK/0X
k5qyBsqKr9CS5XebYJRrpE2z06zx0LdG/IS89WymJNunsChc4qntNlJSSsd9+To37achUQBitLXY
keyhEXVEaMyz5C43z3zala1Z4UMFP70aQ0rjpk7BVxcoBGC1vvOGWERvurzBcDrvhiZ6h0G+bRQJ
3lxZbYim4bCzwtlNF/Nggg+P3HhYsVlXeL1WWhY8xc3EZMGW0Wg9gwA/xWEV1goMOWBeA7fF3w+k
qkgYXVj44AccMuDw4PEQnOvalmgSZ38RS8qzbPnRwbb5Hg28RF1a4SWQ04M+QeAMNZtgTQQ2rh2Z
AcvkrA3Zy4AFquZkdYrBf29EoLlJk3jy8nmRWDcILX70ci45uoiIetTfFbVBnhyhCFZVuO5irEOJ
jwvRBGDlomZSwabz1QMaeSECjM1vjrYArphH7KK9asJ/lUN/xOGV1deeBg5g7h76j7TG9VGuLUWs
Uxi82BRrYOlxDUFYfy78moRlIJnUPPJfeh2X6GkktCtOu7PNim5jdPWvlE/twap5eCeNepwM/zOs
YmLcc1dtMN28JQrYsCD1IZw0+WmQ2EmqIUVoXYauZKvTue4MKt8l+XnKW1KPBe/1IZz2ac0NnxzE
cWyyV6mMUqefgk2QstiC2ILWE0ovjem3SHZkWKAewV2MZH1FgL+8FqbGRzH118GoyV6WqqZXW4l5
CWQhnJCcGl3OJhf5srXYzXzFndVeW9q7OfIJXyiYNxwCUZ5E3T3X8qNdV+2m8i3cpnOVUd2tf6Ra
GR6BkD2bpYbnPe6fCZV+53x+5FGrT7yvorrCN03/prxkpwe2KSiDBMZqsG5YrPXzXAET/+v/GqPD
PytJ/los8t9VksgKtjLtv2klyaOyq/9Tk8m//7L/30hi67ScaTJ2KJ0sIj5wOruGP0s1mq3+hWIR
0xbEUtWl/+RvKknEXwxbNlVb0RVVE5r4j2o0VfsL2TdZ8Dtq1KZpmvGPVJKowuS3+ptKEku3bNx3
hqGosgZKyDT/rjOMgFheSnJibzsLdxg3I26S5q4Z2lck2bNrI2dP+Eh9qDtx9wUHUfEZLEGy/ioD
oyxzl9hy87i35h+m70r6SPBYAk3xTANwnkI3JVClkQJlOgeCBazGTvU5itPPVFOsXZK/+VJ5BzQV
CMCa2cQfZ+aqtakHNC4VymFYceoLInBaH0AZTXVXBx+EMet5zWhT8ZtPV6R5jM1JtA/1n7Qm0OAn
4c3isyxH27kq5YPZKj80WYCtkG22ydah4ZaUzqAgNbaribRrap9RBLsuc064Zg6HSTV40wJ8mkZ5
O9lTvmchuAe+06/iMfwSi71ZJ0w38eHPW3nvM0+sca7Q0Y0rGFxUc40/Zm2COmpRFF82Fm2rUenx
8O+m+QyIYb+Wxwvlytx5m0NqZ2foW/4mS9iAlRlfkmKy0ywa5VkwcOXKieDWjZIoDumoPs7LlbqE
9Ickiu9bo0fC5jyMmKk5BRV3qtTfxECGNJoGorrfwWrpMPRnnbL4ewn8FkOhO2WN0AXB20RlbDqM
83rFnFeO31AfbLft5VeDQJlna4TXNXsz13fL78KrOlXsHUjfqGkNTL9r7nZUfwGdoocVmPJ6REpC
ACky8vpEg3Upeq6gik/TWK+HqBpxDHTWJkwI3baCUEIAzGc9H7Meyb+t5a0wumBrh/a9JzwNupn2
tXlEvTplegzLMVlnYrwoy+sWptRc6+dIjU5+mexVsU58jJIF7ZEFkRy9+BlTxCCXGq21UeKxoPrH
aTS9cXN9+hXkpDX1j8vKfW8T38VqXDD/KECdxGDArbZbgOv3uCrojKgbp26onyB5SHKpF/i/I1hC
idhWmfSCGg9wghQa8tG4GjpQTun4phs1RjY9atxBSt5YZPBzF6zKQ/k8lNGWaS3nKf9WRsNrPxKR
ymEZmsGLbVQ0XPse70j2/MF+1qorvSWr0srOOaPOWN4bskWOHCrErjL/O+ESzKTla1uZApjlO0aD
gq6kGfq2NkPjkCXlSUdjdEhPsKITXLwVCxi35Sh5fgN1FoOIcSXfh/SnYrKJ8BvAzsqvthphkdBU
itsQgzVEvexjyNSL1ciP4WXw4RKruupv8i68jPDaKVvFXgvE8Z37xxHVaxMpceE2Zl7QbIFpmVaR
2Byeg1DSDpPZ38oUXng9YEefSDC0mdoycs+A34bnBCWxoVdXmBhJ4iQ7gwkiGmU0GxFY2E5bs6MF
lYUdqbdhW0BjBpXTHTpBKpJfvw1YA60EhB76As4RKDSQ5Wj/tqUduupgKhU1clr4psoPWVYMVgEy
OmyyfNVlfFO04KfS+DCyjeXd0pHCBIEB0rB7S2Nt2EB9u8w0rKw0BYMg2wZbzbZG+VrVGlJUNW+g
ruML6JK3oM8ztr8EcNLl/4IO4r5X6R+mZKZeMfnKrpEvYuIwCwnmO4wA3I0G8QqCnh3Y0n5EjUcQ
00xiCd69OOShlRNd8VRgYAuKMToUPjp1Go4/g25ZSzYc0r46OlPPMkFkqSv7+GTmQkoOQ3us1P6Q
dr0r1BYzMoUEegOLCmNLOLdbSydmI8DPJASvpmBlLk1GdUnToQzLf+w0PJ7++MqHzWlzysBH41yU
7VsKSyQ2M20XZ/nRSoo7P8cAqUjydwYnqqz8qXThZrDlnKKG4t/LFhadcKWQKsRcagi23ZrMQuUC
W2fa5z3dQ+xanETJ/UOphjqWkXB4Bg/poUR9+wR0nIFVxCUOsJ6AcCiPsx2brzbTmhUG5D6m8GDI
Cs18aIeyYxcaV1q1AWVk9nsu7P1eqFNClw5zXqTVEtqaK8ehclDDQTrQETJhuCdWX+Qhk7CwWfYM
FgTgPKKWfk6iI9uWT8xasAdS1qr4LkwvtYDxavyUqRoxfSpZ0GJxjaXqPjWonVH1UODYKppzAe+J
QxW8vU3sKUfVxEJrw9ouEhlAf0G9Y11nnHSCfLqEVJM9K0q9M+L4xNT+kuBPAbVxCDvs8lI2H5BE
JokdfcbnA24VXjTo69gA3Zq6REeqEmVjqflnH2qC6hjb2ti19cFtvt1FOrVfpaIgtYOn3UYGfvGg
838nfBY1Xb079AqcIMzMYO3T74YWSvrpXV8jnj0LLD24JL5buVedYJTRHpJgVZfGn9KHnBmm0gT6
iJdVrsdDYAwcaNSzepqkyxSZo5nEVblT/NJ/m8rI3GHdxVAwaP6bkbe06XAeNYF2MsqHkiX+qZ58
y1VH/I1DlH+zPyh+rXgz1v3PpPbmk8254M2KQop5aSCI60EctXjhOFPmtBEpSPPRKl5M4ugs4yQ2
oOo8rhqquMm5cG2qA7IrVcxPSuPzLMc8W3UE72cJiBDEaJIOFqaYbLHOA3GvuOp0NrKq5R8kHFFu
Uie8k8KagE6m3AfYFasu42lBSBOBRp+3OukyNmrclvEYsBmwCA/GMfsTutUzDE5OZybseWfjmjYW
uJZguX+yXtTkYMd5BP9u8WGrZgCY2ADZWJh/0hdTJ3hh45FWNeNnSKGciXbh5lnZPjf7M7mn2hal
F7bkVCaih2Xun/y+ecQSBm/q7JMe4dM2Msw5iWvkSMCGQYmRDXXbU2XpK+QFqkY+C6E5HCkc6NHx
leuI7wA16Frg3JOtbUA6j1qeSy2xe8zwk/aDxr41vfi69La8xEKrD8PCCit1nCPME2YY656Wxj9q
N7KeXOdas5vl6EQ72Q4MKL4CehsE97dijj0ZoAw5tU90t1OLUkBlxY9Ui9sCDFiY/EBPagsOofLR
ahsQaKpHLzi2HbCmK23UqZ/o0PDBmIwrNPx8PXX9mTkJXI6fcKGXwj9yMB3Gpnmv2SeraG/c5TWd
44elQzAyFvhU7h5ZnQOa1AlKMOu4JZlteWzfGVm+WxIz3Oe7XTTW6RnhKVvbqsSMwC0NR0FzbJfr
m5L/5kL7SaMRqgVPFHUtFQHw2Eon8kunUKaRG7Li4BAEbBcgJClxWaxRKBgYZStDypnf9Fg66aKb
IF0x7EHsOmb5TQ9UL+xG+YQb/TIHiH4qxRup3H/6cse51kiHvJjQdmWAy10fbgHlQhDN6xP1oaRP
kLQ6+WoQusBy2j0NFbEyrQ+vc3GAYQeQQDeecNyRdgpjLrr8LBGvoM8mHMMglMpmaZaQA5TYlM0S
gU9MIaq5A6b0MXe1ifbTf0U2swOLt5jXymXzuy7n8t5TuEsqE3szqCopA8cIbq0oexopWsVlocS3
WE3r8pxZMpsUTURrvbrofTJu9bJ6zUviUTwPMxoRsdvm04oGGI6adrqKqjx0Cp9UBX+Hq4xUoLfi
OvfKCLyFj5JBQ2FaYW6CKMglGmAzj1y5lyw3Dn4HZAPWhd5Qi2wtlhv+rKXnbOGE1CoWU1Tw77YM
77nP9EGW+2qquGcQgvb8Y2TJ2LoQa4pWgZqoT/CHc60cT7bCVFQxKdGOtBi2YknetFG+EaM/7AOb
L6GQ5mwfGcAWTL2nZqe02kMQ4tCxCcxMA/r5AK2a2Y7zGd/NrM7VV1IK+lbI0AW0YbHJZwade6z3
hS0W+uNrDuLmBCZWPNG8ZqeJfo5Rji8Nrh92wnicA4zkfbDrhc6TgIU1nXQxD2d45M1cr9rB3Pko
6SPS3Mg4YRufGhmakSXOSHfMFC0RzffYx/h9TobXOD7XE7m/mwL2LQONfjPr29psN8bUnEpQqjbM
NZp91IMwQZMdeq15FCceGzbC82TzOHvStXNhXlmQ6vo+obU1nieHAMyOr/RCFWyvkol7wNJwGNk/
woIY3zPhu8kzOhwqR6CGirnHHu2zXwiaFA8GnjD1o5ffZr58i6OTPkpHFPcp/ZM1Z1DM/p9A5yjH
rXocAXpHBEtK+K1Kf7fCj3S6t9Xato/VcMbRSsNfVP5R/At6m+dz0q9l+pvas2XeZHMdtU8jK812
m7cH1X+K4mu9GErEdYhhhe+09hBxFWKKJDKmz+eedRmicLlxan2XVm5gHXgcD+VTaOzz5KTImyo6
ahyH9m00SLZDVQbyv8xPWfVESuOs5R++OBjqpVbfZKxgr5D4AwYUxt7kMtn3ub5FjAtnfmNNO+by
lRYKFLoCj7LwwtnhPeajVu4HxaMoyqK2myOZ86/Y+tnaEN4K1oDWnTG7+brHB6cMt4V/iLId5hgj
fR8lQj0eUn7XY7VkM0gf9Jpnjy82c3ETWAeC/dSeW/kQKBiXNrRdworXC0wRDrQPvD0GHieslh25
T7dj2pN4vx06w63B4YIzbvudWApqOG6pFdyk4MmstQJ7K13/9RrtVhCfKajkoaip+9A6RAD3p02U
nCIQcMlRF+uw5HFz68qN8VLioI+0x6oDuzZutMVbt2eZR4DhBGyxNa64LBuxV8bnsHZj9sd2ewp6
tIHXDiU1OXJ+Joqnl3srfW/8QwUvZ6UNp8xe5zSNIiKDhYLQ/xkPHpuevnMS452tuMvMU5m471yO
m6Rm2HNYg6bJurQv0fiqsXaJr0F3tfiwSY5B1UG1rtTDvXgkT4rqJqYr1wej2KnFTtOvbXkKlXUm
rVaktgmwrmSbuAQ+4P3UnTv1Rck/05iyoTPMLAWDSv1eShe7PPUoAOOa/ka2lsBY++QwsvkvNzGs
63G3HqRzN++g9eJftP19mYB7BI7t0o7GWEC0axPrrgwOA/dBuVUXp9pKkMC+QAd3a8PNaMSUdlN9
aOJ9pK810wtTtyLQn27gQVUY1JI9xSf14MXpfujpJ1uBqqp8wsuoFhtCxFMGiWKD753tkUFzIhhW
/CSsxqpNKq4uwg3/atV4crpqMiw65Fp3GuVIlWsqa1Iz2L7XGZJTyVuD4KDHZl9Nt9ye3FQ9pNq6
ZJM20IS9IjEBByflmGTBAlgwFl41OXCVMKaa8OLD5S3F+MdtlCb1Nj9K6Olg2Fhgxa52p7lloTRC
olZWdQCMyc3aFV65YXbtwak/geqQe6GbDeBo+WmFG4tpL6JWj+welCqH4BnVZtyABdHGGytbFdpp
6tI6Qx/OZ/3i1yvCQqx6WR3wVgkoFOpXFHmOdKs+hOkBBkAAQyOI/JVEknmhomLW5Ep4r6PfsX1U
AM5o40o98oQ1YdGG4ltQWOhRhEspSHKJzs6Wm0R8ehwe6axECpXg4CmkkR0vgeXgoXPAX2Bmm1eo
RMpn/ghj1/8kGx0BOOZfUk7LeM0n5JcI3di5gQw1wvMv0h/F5BHnIguRb2dBGGOa4Lr+Y36y4GZO
jId9PuzYK0IokQysLytMPo+g3UotwYUC473m+2I11vkPGDvQ0zr0kmR+6jKfITT4DTgme/SprFev
agvqJIcpEVB+LGdDjzs/q5d9wFs8Rgxr1IKzxgomshEDuGttvmXMNYXi32QaJpGi3PZPJh5CBs0D
r3+Gkk0HE09vYtBq6l/yLPvTMt0YYURLB7qlloEAAqbigRx4EwGFOOTQyPQBKYQsmNHi7Ce4Pis7
nZhViiUFDPmW2to6S2l5JDFOHJoOAy14tgwQE1FXO/1OUTSe8qDt+ZEVQF+SjivaMMHfKiZo+2Te
sPd1eN0bdqmrCk87YICRvCvfQmdh9cukARaCuBiR4hlGxk5TSimEgTE+H6YNK3+AE0Tax6YAaU1/
BWSD0imBmMcDNfKZUnPmjL7X4NORljQkMZQQRiTbIoysfLCss6JO/MzNYO9z3ER+/8iKlOwHR5ww
HwUV0cguJlWfTOyzl5rAhTPuZpsBuUC2SHBA+2GZrWK2UApwJSQF6ZtS9Ddk5bCHfwLLx7HagYcs
hVb0lrxXYYlpL4+fRiwsSljoVOZGb/nRL1/hrJKc4hA3JIkgY1FQC0siJcYgFnRrmESWk0YAHnyL
UdW0AR9SI2PIhblKGYKiTt/kPUxccspModSc6el8GfmJZxKLNipVa52nph19oKvEfMAVs96OhfU0
cu6F472W31X6ywAAzbwdjgNISW9ZZGrTm6Z9t5nwtMRycRgBE4DzizJXXafE+GnBWOMzGhftOJbn
jY2/PzVZ4eedTWm2j53qEiT+RQvBBaE6jPjQyEdW6if/ectqqhiAa8H04v4HpVGHtMLy/Jkya27l
4yPNpM3Qmu+qlQ0HiRZDk2wMQxyfQD/b/nMd9D9cBy0LGQrb/+Vf/8/3+L+DP8V/LamP5qL+zP5u
HfRvv+zf1kHaX7CVqJaBJ8YWmqKy9Pn3dZDKPwD4wA5GYxtDdX1e1G34f/+XqvOLDFbfLH247AJ0
/NuGepvtDVhJy1L4tcY/tA4y0F7+bh1kCP4e6yVDwwWq0EbEP/+bhnrNhoNH7Lbf6on2WhryqyLH
+JTKVS99+MYZgI8EsSryOMFsFR37lAM3JXGKmanjYog7goAm5stfsp6x4eicKDDJLaeavVp/ZQRR
+g0sSNG/U405mvsyOxETUWkBqu9VcI/U26Ru7AOUrYcNl5GalPQ+UUQkn+vGrTsP0+XslRyCL6WO
VuRGYs12icsROQ0+MzBQco1IPw+WXf3e6q9+5hmWWwIy62RvDX+VnJs/M1wiA6OSYYLDH3gYsOSk
jEYeJRMDS/ZhV2JTblwaBnEq7hYwNZKQcBvaDxHeV0N6VmFagQUud9K7eOca2T1IMXTfMFuCHsiS
41R8lL9Yu7TXnH86QSpaEfROfQd1EBO0/KI2sGf3S2l9/IRVvrDcEx3wCnRkhTifo3woF+1nGR6h
ZOEKbjxaBWcwD5zcmyRwwK40r9ZD2gIV0N/6m0/2D1rZC5gh6YNEX7Dyz/Sf4pSydWyiMwU2Vss3
31putQG1Jp/Gg3FMf5nGHTIzDmCdgSMV1/er8lYqHiVWKlES1V0cwPlq3WucdWtleB65vJSXHOoe
vc2Dus+iE4MkP3OKdToKWCgU6H7T8UakyTqqhRcPpCY9wEf9Ny0OnKgZGlu50ik9IuNYHdU3DAeb
hGdH2FInMgJJp/7FKWIetzBOsKHO9443mnSaO8TsJwpkuTjTE+wa4lQPO6N/Ee2plrFg6OZzIXfr
kRzBiLyWonaW8Dbh97CqA0X/rIx3CepS+SNvuyl8g/b5wYfAs+JTqV/pJzT0HVW/8GzKU6w1P9WQ
/dKqB1f9N9WLPbXlrl4hgKjcu5lMvGQ2f3HdMCkPKVMM1oyeNgPymWsCwBbP6NlsIwfyx69USx/T
GD7UvKP5bfhZ/to32ddDxBlNh9mXMmZfRfTeNOVdI6ukExWp2KfeJytlQMh2M90AYSy7GSJhqT7j
yIKT1Qq8sEw5qeIwhjKMjN8tkEgEuUdlmNEmixR30MDzdUcRgxYRAboPjAWV8ZHwUZQX54rHkFr9
0YBs9wfKcBaAojVgd9/hPSEKWDU7k9Y6Jt1sq9bmVgNaGXP/6Va17FTmEREEswOKAFwCUzBoWLCM
M0dB/9VQ7jFy+3wwlqtwyB1FnIGBQC8A93vF8lsFaD4Ud+yD9AXk3SnpPUnA385XJBNWRPMhDtnR
0agO2KCNjDyTsVqHwaZs9gS2CEdRXYI6kNfPE8BNPvyKcgvjLTu3VomckiJX5Qu2Ocb3cvzyAwDl
VwjZ62jat9jrzZr8HkUyxYZ64aArXRsiStV/porptnm4hfC/Gqmn8aloSw5RB4lpfpeGK4puvCxe
OnARWDu66YEzx2nN3zx8lGj60vSqEEDspf0cEJ7dS0PjON0LKQcEpHPEJV1XH+q4ZSbiLTvsi8na
BBnQGpMaVwPGq0ITF6numjveCWgWjSoSEofiLL32MsVRL9FYuk39WucPSd/O4gIMUuWeWpwAR+Nb
fsLFS0pz10hvxnixjHvRBdjuD3P9rgB8WCBR3XPbPjMMW/LDL9g8//TVLg3OIuLsrm9uUq/7/o5r
YdWisMka6yncvYAUSWwa8671t92XENcaiBpezFJ5VqtvZZRcoKAmOBSbxYRfczaSbV42FK7Bw2Lq
KHef0q8i7X9CP/yarO6HaqEvu2p+lr+XJ8avLC5zWB5TAClCpi62R2N+klLjt+2an6xJvrSUf3kJ
x8QxomJE4dXIHydrB222ubd/VRRbjuZ8oOzl1JCmjn31ki8JGXpXw3KrA1eKGKfIOkY5nekM7CGH
otXh5Z7CXS0/wVVYkYtx+n6peOfmCT7iRhIQdorXE3cNjZeg8EJ6ICmP54YMjWdUXJkC1tpZ3gZq
uoFDTWYEwSRAXBP4UJ2lGFSebkb1WyHSILppseDWQsKAxiq6kxyjeUbe/4Fr1hjvEacv0vAG7/NG
N/E9klqAV5D0Fj73lnin6fqq7Frsi1wNgZbl0lWCuWvZtqcGjKSBcs1GfLxEDwEyHYMRFWwEtvm6
7pRLIjiiow+zi/bm/F1hn/SR/fSEk09dcLjsvrF2q2TnLNna6BK3u15j5hZOTeK8MiIP+9quBkvQ
cYfEbkd6Y/CKMPGEwWO0OqjVK8qHorCL3EGk8az8uyMLWcZPcrJTpEsbd8A1mmcKHR2J65kEtM9W
4R0kMonZh8UlWSnejZDnTWm/a4nhafBJa6yVuYicUTw1cLhgMWzjRa7S28WJysYO/QhPPdArdYsk
TUh/byuVi4GzIkwI7nlDlQm0GByPLMGNbq2GCaoRfB9esTz9HOZPUiOuzqNDacd3fzg5LEC8Nh8c
kXXY1C13Ctp9j+9PAjPb1gWuCvOJ9M+0bzTLHXdoLYl2qhR2AhTaC4zGKpfk6Q2WL9f/D5XshJ69
ge6hmWosDhUdti6bs2gzGOqxKyaF4iD2xIl+88e+3/T1czhxnxu69m2Wkz0BjT9Rf4zqF9I5nq4a
Ltyug0lhEoAalzQfhlFOr8ibww7ZEZQ+L6U/DRhxWlc0dzIWgBF88hsUErwMdeA2U/OjUH3mqORn
g2zRE8Bn+RAh0hT3PUfdvOPE5b2obJoOWhmcbdof+eaN8mYE9q7rATWE0X5uMRrCrjPiiFgGWqYh
1qY/X04sO07YRVgbX23AUpA78B9gLsUQbLNYonDNMK/W+MHW0bXBLKVBw7lXUSlJ1Dmo9kQRnnMc
k2gw+srgGhog6MbyVUUcsRGZGhJYgDSviZlvdW3ajBM25QAARiARranlS8DOoCWX6bbQZVZiHpft
8LVlhqRMxAHRsartXZ9irR6/BEXvS5VR7vNCMV1hHhluEh2w2jnwxzcDb3oJiUeWfiW5eFbm0Fvr
kxPdKEwDqzKAqSyomHc1SJFq8GckeoiVnxQTBGycQXiaWilaWXJxlQC6hyBybYKyIuIjjgHUir4k
fvMqpb0queoASdZN2xJpMVaBwh/afcvpjwJFNn9OCA9MprxlKbRlYY4MDSjS1RAYl3TVHAExn403
iZdaZ/s52cE+st+pA9NL2B/A68Zd2vK7wluFk43EZ4HdVbs3yw7ZF0anOpjcaDIBBL7WiXqucqjq
fu/0ikwkozeo6yG7be3R7Gv/pbMw9nznIkD34LBDrqBTtrpBs1uT/EYDMNeakZASl3cYBNwUWJiv
B2+1XsHGvbdfy5bcAMA0Tazns/Fiqg3sGEjhNT0Ei5F/lD8U3xDUUJTbPh9ApYffvt0D/I82fAAX
lmWtnLB5qAtVwpSPGQ1ZVSuwEQS7MbEfeQL7oRM/uG93uDIoKLO8yHkoYXKaVmOMXmBvKTyj+m/k
PdjsquqcpPl2AOqk5FjKYxw2RTWQidOvsAoQiclLmKNFWCF+slOW8kDO2P7JF+jH4ASD8F1iI3qS
YKg3jFvF9FUOf5LJ31vROQDOMNo8oRi+ili/hVpSOch86cPo9Ss1RE7E9kk10t0UaWcpZufTEUOu
/du6pcKKNyyuVhAWEaG7fKOH2xFfEx/2zCNH+BQvRovhEU7yE8UDXkyIKIxv+mS8ZuAzKEE2g/O0
9EvQG7nGrLGxquCdQqJtY+iuweoqNI1tBSCqRLqhRNdZR+iTa9u6GN1Lotz6etyapXI0+atMY2Ik
s07Q/BW0+V2bRrva+CG0v1egIrXaBEauA87NI4mIArTIle4bx6GU6I5kBSlSviNeKSB84tglwUOW
7EsnpA1Ay/Vs2i55HndB5uXU+5kqlMUh3kzZrzx1H/Gg7TMOBKv/VeR2PfMK0tj2BxjgpiBMwM3V
y3muLBrKRM5PrrHaV2+FX9xyc1633OtIOTxZbfIimuViInEmqitZQgaa8rVUPRKK5rjdWWvTvPYa
uulACQdN0qAI6QtnCYFYan7kPCKFTSOsAMTH8kS1YIpH7P2ayCPtmbeYqllh+bP+WmffqsYmOlPp
9ppHbyCQ8qH1BcTOHPgeklaAIEeqLOEKZoYoWl2z6qOSbQplP2hTgfIlcSaoDBgGHw8UUCccbzVN
fLXgEwM5oPChjHTihLvm0FvzE/0VIH71F9KtxHFnx5UJP9ogIWUa05VI2upLDIGNZ1s3nmrQlXnu
ZUzq3DK4EYB/sYtT1WVeVxobqbigQniR/y6XP7ClLjq7kBncY6J7hClgSqVu3DMIAUg2jZ+59g+s
4fe1kPgSuv2McX9Grg4ZJc2ivUgQNIYRyGNVLIUlnkrXN+U9Hi4VPUM6M0d8HLSmMUmLnwQ/WEmP
ZARpiXxcYb0X9VeYwyUUPTprDVrz7rO8FeZrZXyEQwg1jMFNyZcZaVW+5ygTBdVhDaeozr5fpvBu
As2TYOcT7a3mVjlf+V5jSn7xqc2cnipPQanfd2nLqsIkzfQ0dodyjYCQUwfY4pw7DeLdIA1gy6+t
tTMWJ4f/EifHsCZcv8t4iAh8Wz6XadAbRh+tZgPzgAYLJ/ydc5oT6Oa1aJV9YumMueOYzZuoOvCk
dyoiNam9MfmxkfhxaPhOiq/ZQuLXGJqunNj8gQN8oZm3gRl92tJ9BuSmCjSD7G5Fe0u9CQTE8G7k
16a5DuNRgaBIyE3Gv9ZuZl4OA4hvtGozy5Ea3s1MkJm4mwSDs+kk7F2mMG/mD32+k8ZR1OtEW6bV
sO7tnjIweL1ynoCb2QrNJnejPcFD45GJSPNTVorzyPK3QLvxg6hsDFDmazI+VdgciowLi7XnxfAt
9sCPSaiuMogtoEpQ/eZFUWfMNMDm1D8Y/UjMvFvVS1hIazmmOABigEm/UUHJC3jQVcPm2+n4Mg1i
E4ld0RhuORbyfx6xSMkOUgijOutqAlhsa0h397t1CdIDVCP9WPCTcI74c7U17IxU+VVBbeGpoAff
mvGYyMOl4FZCad9wnlc04Skk2zsSDzrBjsek6Yc8vPqW6dmW7+mkq/WUDukmPtjtq7xE9l7qKd5C
9T4Z2JD71j/YHOxa7SpJw7n5NEKzGyaSHyI+28EX4xk/eOxg9ncZofp++RG0gP4jUakKEK7a+yuQ
85u0id2qjtym+4okfjHteXP8abJsgR2TF8pS33HzIWj1sav86Fa1ANQfYHIX3q3jG1+lONnBcVDi
FfUGq87Wdu3s7yQ8W78W0bq03hsoWx0PPi8lL4qVgNjlinZtHm4HgXW48R+G+Oh161gvL2PWeEG4
Awa7yvT7gsMzabub7eQrmO/zVi78dcGIASwP2ic/xldrpkIq/MGHl9geapK+1nEhuETXrMY4mjwC
2cqS5nKmzHAlzBYDHzAhEscNzL3BSjvajdZXg6vQmCJPs0qyXntlMne2RQH8ClLLbjLOPNf+H3Xn
0eM4l2bpvzLoPb+huXSL6YUM5RWSwiliQ4SlN5ee/PXzMKtQU13ANLoXsxig6kOZzIwMhXR53/Oe
cx4dsdHaWAXR0KxjlT+tZBBxSbIeVZXmZAIZxHDQ+hgJxujsR+NG2lTicoVSVybuGUNp8czS+YXv
wmKdXqv3uKAxEhZAqX4lTo9u2DMLDhtB6abt8jTHiOUo3xHLsJDMzWyboIqvN5NbSQa8ZRwQzF4T
qXsKpdAovoTpLH3bWNbRb5JSMP0618v1LAv0J1yt0Rp9lqmOBluT0hPh8dw6huS1+EDNdvHB9+xH
n+oD2MnoeQlGTkRXa1gp1cjfOuQVPAzqnVI83gO7jCPVYvFUhNz1rBpH5d46Ac7j9vdl9sTz7KNK
kQ+6bQYG1DAMGm7Zov/QT8qHwoxJ1e9rkDt6zScCkdQ00NVstD8Wazj8XUHnsU1mX7mM8y6YmTPy
X4VGYEZ715xw6Xp+++UmtFu0X4x4CIniS8rHJvqO6FtNb5b/qhDQrh5UGEgEwBBrD0Fnc8lSH8Lh
d+pYVyn4tMY3GTy20aHCPKi4VME/5sonSWqoqj9lUy1EmD1MbHxzm/um3lNkY1DY+JoCprc9nkpp
wxnPkv5FAw04QBOa1SrBPm1Vmv3SGfg2uJEi+XTBBZvuJgwRv7CgsapaKTjq5Xjq42JTWCu1j3A9
3VFuFevBLPtDk+K2IIT9zkiLp7HwdIWvu2snf9sjc9rWzuSF0LuTjnpTY1Q4T+I3INKFjKtTnjFh
1nQluy6Vl7l5pxBN16AnvVMmZbabKNyRzUVTfpDdcSgeEPNi86PL72N1juQ5FfDsiGdUQIKLA7p1
jVY9cMaHyQefKpGOr33AAyWkkk6lQOvHwlxhs5ilEHsRR7eoTAn2U0DZ3n1ycfNM5PP2rh6jmnRF
clhELoL29Cay84D0JjQwWt1mCs+UpoKT5lQyQJwKFveCh//JMi9a7MG1WLBaXPThCR6OMX479feY
sNcSxfqU17vVIHeSlWOgvjFYrvzKq9r55f6FQWlBj5n0T90oMdq+0uZAz+ayZEz1FY7l6AZ8CM8i
Sj5+blOln2YkN075zEikWz4YHYShPY/1wZG7MWy9OCYSYf2a+lfZDoAR8oUSENcmx2a9QmNaZM5r
7nxnA1JqP1ceMERzngfTtblYwVOSHvJyWyhbbtL6eEm6Hepnl11Fv5aNp01eXO/8bJP0q4nWDqnt
p4rU6XHEL0O/sMT4+55Md1ffuhKIGAtXpodha3ABmhgyERWPAWuDdJEASZMfVJ63Nk7ntwYtc7T5
JO4UbtOjwzFgnzVecFc9I35q8RdBQiT7fG0PEJXZKdC0WGHe3ifFT6icHOqCcyzSLgWoCtcjOX40
9neAtI2hbU9En1NIrL3eOTvSKxWPoF+KNYtxqI8e9YxGiq1gkYAFFx66qnie6WLGuBnuNXc2Jot1
G/fXnussYZZNKDajknE95st6SeOBksSdQCfwtBt5jcTOEaihwwtFfgANRHjDi5M67xTehPWTOb8L
213MEjjVPzmkaQtOqLmMVRzj15bFiZNQEayhnz0R9+dIZzqlSdw5TeI58I+QQvCINtpBC0jy7qu7
bsgNMrNYerMKPazqfHzCLKkb55rR0XlpxYoLpi12tv3tWifX38BoysWR9z5mVIw5np3cevfOKWN+
MyOglKA1bFQBppwt2CHAvym5TR+dmON1tXDNTWRc+8pGJj0Fki6OW43MbJLYpnvjxtjboFTgwy/I
vqjXiWVPxafIE7BaHfTlA4X3JdYLFkhYBAPlSJZyio7K0C+aAMfRJjwp5UNtPXL5JKrT+i9cOQCX
Wjpv+4ceriyvo0O35x4bW1ld2XPH2iF54Rgtc0+OmzZdW/aBnGfV7TP7HhYPWKMA2hjiBmsjMPZp
szeOrXNs6s3onwEnjLZHOVSqPs5jVKQ9QEp3ZoHdPdsJ5YjefEtvMH+pO7ve8vBc0dK5oCyLzhWu
ZCtHPWiQxEwYsdeS+d5cGe0FoEaUryf7Q51O6lJ9pqqHG+VKZ94FBoDJENAK1yTqRAim9+/qegaZ
ohvFNOi1ni02of4cxIcUExbFeqii1HKw+OLcInCvLu1n66s0PQNwp7JzftTf4jb+ON/GWYf5s2x/
hL7BP8Gz22HR/wbzM6NRHEcGKv6CNyWqnyffm8fqYn/l4RojAh9tUBb8pfrnhi/CO16lpoSzA8F4
Ub7q8SqvD5aNjsQ61DOUQ0ODI7JWevXbB/AJybC0qUzC8XedruZJ3xWnAgF4OVqexHx3aX86sTUL
UivoayhTAMNXur08lP3LmqUUBeRMh3AB0EZP0XP9kz7yl28+lRsH86HP8TGJrf7tJx7mDfo4SVcx
iPEcSeUawSWycTsumRIpDlJ/sWWjJQ2QM21CIIB6IMQxgS3Kt5FrTkzN1SKztlniTR1VhV7A6pDx
GW9XuOLhMrIVpJZrYbyyk6kNj3bgDuNtupbkAGjxTKA4kA5fIu8xSC+qofoEaU3AeLhQY/vaSUyJ
XfgyzuOukuETVFFhq0DfDLS9FU78BmC1oj0Um4sPhmlissjN+NbV+VlTqUPMwWWpjXvPjS0XEkrU
4vgWxGAKPsS44XYNDYflqpe0QBqwcq1HUg3RmqLThNRz6Q0TntZVFmxoaI8GInU8XnykxuGi5/iL
ipG7f8cE4w00TPJo9CEijcmnW6lrw7wNyHo6C+3BEWfPj3cyONESHpJEQHfgY13IA/p+3aWbuTdV
L/NVjUmsbDErWSCzmGRkuKHEnzjwc8bSvCkbxnN7QTPI2uTeEeDdt3ijBczD1vREdwCDDUWc/Dzx
+o4w+sYPajE4eOgZdNYKBbBsFA10656rT+xzPGA3CxVnrfOJWFCkz8eueR60T5sHwAEONL3f9dLX
EVW+JvtbaS1a+YlU3R8sM1glxdHtf6M5j26shTz3Fu405kUKfRer7qjVxr1U3ywUATiF3F2WnkFL
a73Xh1tOY2BDzp45WrPehh7b0vRR1N68ZKy01tt5Q3ZqoJIscVhxBQ5Mm7fzC3cR3dmlwFsH/To0
xw4cSOlBB2DqFskqvzTHTC7drXkpEC5eubQOD3zv6Tczh7ziomWagNeEro2IT6GQQa86YYI2WJX5
tlW2Bi72ftODArZXd748eHi6VtApJlgFfOLrEalym98GZzneQ+xpOa8kmSvUcK+ogQITfVo3MbGx
DR9FXote83hvrTj/u2+eqHO8n3Zff10ZnB0eoPc8WQ9iheM1Fb8uruYe157ywkrKUvDeUY9k7GYt
UK5o8mIL7QerqfL0Af2LPl2g9/PnX+swTeEGpshhZ/Ldcsd+49FLBTBoliWzcSFRWiiHZubyenqb
p+1cNG8oH1Tb5YKkkEtukdj6YXywOGnFKkyQ01a8ri2LTPBA5T42LrW2Yy9aZDy4NhkzT+l++Pod
JIB+jQFxUlF+51AF0znD8vibzHby5cDdjtajtGG2oECBL78Mm8tYHGl9BNfggBXEnEnGKkrOIzAy
FqYvyhc/M9IAQ0xN6N6iAbVeAyLEFd5zaW1P5Eu8mTzoa/kLjJhf11r19oZxKkwYCx+js+K4m5BR
bg7ExVWx9ZSBDhg2kHkpsVrDXCYe5Vu31HnyBuWZdRwSgNKpp5iuAKwAEa+iqrotVyiEDac9BZwk
MyijoSSp+jDVV1N8hVzIbBfOfL8FibEYvmzslE7/6dXink2UHLtHArEo5BRfQBqBqwIYln5EtXwf
zJeKTn0pFjkeT6TfhYNmrjE+QJacRaaFoXGxqbhmI4BYj15nrlWfoI1ia9VDqZvGOc136WzNpyWo
PqW49Utc++ps3x9nI384W/q72dyPLejQuYn8FGplcoxzz3Ed0qzwIbI5HBCSEtDmuIAzBwfiOUJQ
zmGCAIWVXY3W7wcrnbtr1E05hw+qOYbgz4GEwiCaoEHWGXv9Bm4wYkLHhuZM7EW6vYbEqnuEW6dL
DFmg7OInKcYvw+c5rUfYc4whP1tzQGKYoxJhGLJFpeE++NXmKIUTUz8zhyvKOWYx7yfKUSjb1upj
MBBXi/bjr0BMjOv00JPbwZCtp5B2hI+6ZGrpUVY1hQnzf4onnfbYIlzmk9i1djy9KjQKeSp4I0+X
w87NG/kEmQeStN+7W7vng+3W07RPqEHaaCXTyCBKMA5xf3bHIDpWPHMOREddgiPKsCva8OAXVAHL
TieaCf52Uaa7ZhxBIXR1+kIFMM2AuHsHWWdnkyIX7rg7LQAz5lCocQgmdrkNHawt1fjnojbsZ6Bx
T1FdhhuN5qKt0mlEgBlAVvI+sXo92SRmUNazaJ9cBhK3F82lfTab9OZoqGzXxhaaAMUcrL9a7syS
o2ECQ2TlevskzbLctAXlc0aSho+hz6A7L6yixgluVSujq6GzoLWbw59/mLVguMgsSOiNzS3bLChc
Yy6o5HiQWmUfWmToqr5WOeFxKr3blXztu6La8GSMwxcLahTrLZ7ZbVk/8bsH8KSMwsYqc1jR0fS6
z6tJbInTMxQAJMWz059p6ufUYEkzDnW0En7/ZJBm3GRZ/mNSRULZCjsj0685vRVo5rlwNnXv/nYN
3ySljwFg2wpiolZ5cKq5M/60LcmCUijvXRLjFzUACtBmPfuicrGzFJ1Mgn4PI0hYBsdSaFlP5I7J
6CibmFRQ1tv5JknZBChguhe5jTO6zdS9WtufNUxP5NWEtZYcWy7CdntU2pSCPuQ4Yf2SRT912DNU
yoiWHRKhBJduUNvb1EAyHS36HUcWiAoipa4ioRkyIZpLgMt020OYO5c+o5iHuuFwXQAt7Yd60+ju
VSJqyIwHrhsxwBVN9CJhR+cWlyx9shqvBZUUCGbrwahOWufieaA52UFEX85nq5YAXmCVzZaF522e
/uLcI0ctVA+e7DZt1asP2KqthmMxMr1Y3OTxRDyXBamDWj/5Y4yZikyp0ZGm17TwyC5qqztpuEmx
/LGlwGE2IWbprFOgp4K57wnBlH5HlFzddjj2klZ7qiOXu4k9EIDGphZFjidM8V1xeVZdQYXkANTA
plmBhlosg/Ta2xljxkLY8VnMSkJPx6NeJo+dzhhIFGLki1Vu+OaD72CZ7e+AH76SwXunW0hf6AfI
7QbOMd5Sas1b2R8PmZzJm1PyQgXjJppy0kH2yRIO7RCIH2aDVjBUT0UOLEBW4XaqjS9rzjEaufIs
iZVZXXhABeISkyQvnLZPlVbDTyxRZYkzs65HWc3ti1riYIltNpVUg/aF8ijVLOGGbwP2oVuR1gnK
YYxLb+C3Rw+8OU5+r3jWRMjRuVC3DWU6m4m+gU4Felv4zQBRk5wcjgZfxtaydrunsa5frUT/snyK
NblFTpE7zyfVTIwsjaWjzOSXkbW7pOE4q7PjWCKs2/leKXoC801trOJoriFsoVT31nOEn3VFZzbR
FUMTiyEwifSzJWCdifNE+tCjs68ZBxuoTEVTCwdHQ/EOWbxY/UTgOco5uJjwqukyBej9hvXUifRx
aJS3QWPEqAY624ga71Sz25VUZi41wTUtgqVIMd33lOBsGav+QKnjU8LJuaqmXGNnpp9jIhfjqN+L
4Jn8Lf1Jz4WOxWV+pa0puvQaTnzT/Aq14kcIfoYJ1V40fGGB7u5xLao9rJtgZWZJhPZfnBTH1teq
Zm/VfCDjyItGLaCiYxAgkrdyBXv2AkIDb2yOcEM/umn9RlFThbCegOulzJ5wQxYSvWHJHcj0k65H
ooTiU+jKsTPjvYaQhKEuX9YKbBoOg67wgHtcO8H01FrDAgDOVx2A5QGZfe8SKkv4yUYODdODSid6
AQM3sI0Dn8MSBbb6skvM6V1HFBZMlo6UaPnF3bS6czfVR600etaBPXqwXZyE6u/cmnuZITSxmXhj
QMFGBddmdCsRNS2c+pU5MJE2pymLHpLSMUH7mbySUN7SmG2xmjhHWhDt06iYj3EKNUaIkhNNLbYc
jPVBh/ej1oCdW785YGLYTTkvrz2Z4NCc3DPs8qFKSViZzFCOJXdYFWDXIac6NsITDBvKOFjk5Wwn
DX5a6diyem79T4PKo1Wgs6Vv0a7icDTo/Lx36bh14zDaBYH+ITkxyBK4QYQ9pXBaTxuphrYlORvT
PmCmsGh1j5/hHXth/4JMl3u+Bhg8zOwzvoS3pB7OliOBHrc/eqVfozmcF5TtxYgM49wOHcvWyiTU
zdSdE4MJA591cAWOI6rBdmMo4smm+DwD9ZIadM3G4cD3EcNrYxubY5KcMDzrfkMoOv+ed5O8tJQk
PxnYeuYJzmEPSbabXkhcFSPLX0yf2qf5NXtDZyQqC6Df2e1Z7liRfqlhS/Ek3QK+dUn8fmXAfUZm
Gz4BTgqaFRGR7De/mwPLSvNt+epyrF944Pw4tPJQDBaspxyfiCUKMRtd4InJcwOPgc5BrMF7I3aO
tYngZxYcoChJJmm30sxWs8GusFxelUXJ/Zc3XThNKcW2E9FpJ1OR/oZVz3rPtTeNVLdKgR1V9blq
G8cwI7k+O/f+mPCYScmJP8SaBLDo6we7IhZpO7+Urn33dfLlXlKVPyeOFC4WkJDmL8y/B4enMpJL
QZY0mYWEIfm0gFXx+gMgk923pLO5VXGe8me5/Fk0kz11XCH/fCE5iLdy3IjY/a0NXqWutH6nlKd/
UjzTmPn95xd1wNRHEk2zXXf+krOxEHfXou/EN55alKL+LXDGh8lKWIWVzlomv2mnHYYcK6tjQCnO
ZjdUjzuTizwnIcacNCHxW9SK5Be4q7q2D7JhGnZVPGCxLu5KGiPFWBLKtQYdjG1hlUYetFNaeeOf
gN2TXJOwYhvmoNzm9fO/zQGD//m3hMGlSMegyOs/iYOvogQwF4TNv/zXf38qOLKzP7/nH7/mP/6O
fz9FX9RKFL/Nf/qrNj/F+SP7qf/1F81/m3/8yXz1v//t5vzDf/gv6z9Bimv7U423n5r1+D8nJf6r
/+f/+PmvxDF0+rGMPy/V/yWLcQES/vH5z1GMv/+Wv+UwbOsv17AIdAhD00y8F/+o5bIp2HJMw3Uc
S9jC4pryjxyGof9larotHFtzdEuzNff/5DDcv0yhayq/0ySEYan6f6eWy9aIgfxTK5ctVJtaMByB
ri5M/iX+pZWLh1tiRbmeb8CnYLzLKNbYBo7hX4LK73e5M+LGMFlDU5Wl78GktwdCaAbFzVhXlgbd
gguT1r+nKhw03pGm6e87rhnkSXH2YYWNtlk2KFunRSunlLwjtUGUOWkq5WLZE4OyVYWfTVr3ZMFS
euJzAzh4qmHBGeoUXz4wdkq3ouHsS8EUT8tN/Yn1xdhqsBU9WnH0hwCvIUaj2n0v0bdeJkWQhkza
kGS7o7pboxVAWDUeLJPI1J/RRUJbBHZQfQObyQD+DuFsnA+bfQy5hOJSSYs1d12Mpibbi7ou8Lvz
dBb7FFbeSUms/FAEfUvGqzDe/JQyX+6vKauzNCyedQCmZ4Vq7pWiD3y7oO0wCrHnqe4k7sUVxgZ2
2XZIT5mp5Wc8jninqhILpE6mNJuwB3O7GW/YtcwdlX5lSCC1SDZJycNkqOmZZUsgvtygiM/OoOsL
n4qpFX6P8QwiWXORtQPzUXQtuJpSJZU69zPWrSXvVkQMThFj+WVN/i/hOfHRh+07uy3sDOPU6hsc
zdg/IqbpC8EB9y64QnAXZ8yFYzqeIMuk346edbQ++O1LbfbUv7Zu8iA1qVzyqXRqLjKuiTpOjaLI
EySJUbJGahJz2NQJT5gWS96JAL6Pl0Y1d3UMxB5jUgX+QWerTE1dfcTvqy+pDY7OPM1pMSt05P6S
nPY6U2bM1wiS8xJYRXKmHZJxQAo5vXIbpthNFPJVwTV0mhqZbiKaso/S1+aDtAENhh9tOEtaX3ia
InRuy6YTKzpi0dKlLl2v0qROJscodoFqhGw7G2tjt3rvRTwovHqs7Cc3UTqvTLP0wwo5qK16voCa
lgLdo3TtxylXlOUwIvEDg5KrUnG4Cia2joOyV/jD3Ca90RE9PWilYNSB37cHu3iRRbgv8NKd6Y2i
kQ2zG1qSbj+VgE2pkykILmsVGaYglvsm5pmaRMNsh48m56pIoh5cjOF4V0zPMaVXl8lPQKYqleBb
ykhGRDFbFGzTBi39kGxK+CCUp1QNnzYl3uPkqD1DlwmfT1/fWg32Z2WURbmUNKffYn8yqX4Tuqfn
Gk/3MdcOOGUaeGzJtPWnBt0f6k5+ojiGxJEBIFwJW2ftR7b7aPC9M0BkwUHU5rgszGLyeBflzLIj
FSFx1wn2+72dYKYhJ7ZmhtE3E9UpR70LrXsuevdUOxOSt5UkV00rwdO3Cqh7jRrgsTSjVVDx4mOD
mkklFbIZEIvsJPrW/4Fj1hP6CqPHTNCb0bj+sOHM0ujdKvxXI+Uak4wGdxC37/aqHKjdS3sAezhG
uXzrUePpUR9e+OhQAhGFdGIV6sRr0WNzKJdqFvoMb2MK4ciimho5wwk/fPyxW9tteSrLLnAeUlG3
tBWM5T6x0mIHEsF46AFGs13uuOJXHdzxBW6NGDE0wykcioRmaNyMtQZLgAVBlZz0vOOt04BepYQ9
2qh8Un6rCYHcHXv73KVN99AZdNctgJhhc2vykjb2wZTUfjb5w9RH7lIlpnmsbavbJHya9gBAioWb
J/ojnhm4WADvaDadup+pL6g463oUBYQl1hFdb5HzN0LEUCbK21iHLSRdSpc53+fdIGyVZgmx3rw1
TV2fujxB867iD1Ub9l1ep6tRGeOjmdLnGw51eKwUNQYuSgKgGIJkpY9u9JKUlcDrozrG0k60aDsy
GpjI1B331CzMy/sw2QGamUUfVCurS6HYzY9N3VKMzQCakT3V7i2aIHpDWJjO1BtS52gO9Emgk74C
qKC31Q0RRTlHARmz8BmOVUEqPKUNMVnYShMlVwN2GpCLnxzeBs1LTvCsUHv1IAcknB4w88FsKnyw
XR811ioqO17AUBmLx3hSybgnRfuYqZ3POgf1Y1rZcTc9qa06YZAJ81DMVSmhuZQ5ods+jeQ1kX1x
LJneTxWWcAFuaCQL17LRlCVv00JmxhoQk1yrfOiodUydVdtXTPOSogATn8ijb1XJd9iWmXH088BC
Fte6/FDxTtjavhWxRxRFQ20xtt1FmYwsHiIpur2AQrAY64TK5XSESenyv1GyFmzbNMHwI6FZsaHq
LfvTrUv9GNoqRU08N9GjOBizdTbE+KsxiK7NfAhXkmXMmTJGhPI0dryErq6HrkswByvR6JKJr4N3
Gr/Mgp+AaM+lCMt9E7baS+5L3fMnPfg0bAYJYKAMJ02nCLrK3HynaTRLCFziRRIdlKHGlEnT01ZO
tcr+2xkfXQLMrLZtQEx0sHmD6OQB91NDqrA9WTGbgKTBdgxu2L/bqanfDRR7hv6R/ktf8bduaNln
RjyLNELRPLtqlb/wg5BUwfgFQ2r7rWs6JlF0Q09MtJYYYaPc3IY+gbSqOza5IgSIPISAIUwxocFb
IuYx6jj1e6WbzT0VUXKxgFCwYvZ1+WGL2KHhcSTNxoQONMF1xz33CR/EoIOaM1KAp/OwmpZaQKdL
0oBEgv7QH5vctw5+oLDoT2sgfk3evpZhwxgaOdWbX8EkbanW83GeSBRImcgtBcTKJkwNQEwBg5mV
ymZczLi2qxoQLhm4VJxKnuhXW836U2HaFK+WfeBxcTK+Jn6SG5erxdlv8I7lquafEj+Tj6qJvLfw
fZncCtOipDoI/BNFtFQ0gLPPPsbMTuKN1gUq5k0czY6SJ2LRALlYixCQYBHU8qVgBH/lshFc5VSo
G2it2tYqXOWMgB1vWsOCiSSH4jOjLBx3adLelAYntW5mtEq1fb/zNZNzW6PKKJEACwsgz3DiHao1
/FzkzyU3rXWg0d1Z18xDZR5e65gOKDtWtyncG+Kdvtgq9dCfbQO/o+X6Jj/g3nzK8PWuUxmiV6kh
e15f6AFPhDHyysHwPY3S6U9VYXUW5Jlx66e5Aq7Wy2tTlv2za/rNs4LD4JTpsn6xYYWt3Z5miHB0
iod8qLuDo0b9Rw7XfY69GQLgdVS1j2oV97ew5fELoInq50JSC1RQI7efS2s5zW3NOJp9lfxKRxHs
LrSYRG1N3Z7VkU2uLNWkASxiOcAC+yHkEN9TJ8eFtY6LEoUnaN/daFLXCGrDlqLzYaVFkfKq2FV3
b1Tfj7l7GsGxcyfOudykwsFALU6XRhW69xJOym10DA6PJm1naCN1XvSMBVQ/y9S3njO7i3Z5og7w
/hxYD6k+3UuzBC1tVPw/fjeia/l1fbZSl2KqEmdSOdErPUUF+2ggtRvZ2sYrk7NirRpf49lcgEXj
jzDXkz9n3OxeLbcxoxWyQEU9KcZHGgkk1/PUYy3Rv5i+a8VrmUeyZ0sXIx+kykBhUhdVw9kuOuc4
GZToG6Ayvio/nxSaV2xSamooB6AS3AvfBlINDTkzpBUSYk2FezvP4zM8rPwc6aGkAyaAt9uHJV4h
ZZhgL8/RhinSBtapinsfYGI9J4xWCb/TwkbHxEVqyGrchZHLYJ3kPDqszG02dhlYtyofkn0WhNqu
0QLjoaYsbduWxvDD+xAtDGYt9S5xan8azVS+8A27B19qxc4GGH7tuXHS9GJV/qq0FBp2ACE/mlFO
3YxlRbgukLG0By5kuNtoa4CaBbcvd0cN54zkYS7M6tjXGoGnJE5uqh0jihIRTF7MPgue1MgMtqYC
hHXQOJCE7XP81yIuvLJQ60OhadYpqo32PS4UeuXMkmKlBD5a4lg1qfixwxZVNxWMCd15KOGW0WBZ
1NbVDSrrpZC5so/iMLz+P1Em/n/SHGxd/Keaw+0j/qib8CP/D7LD337X32UH5y/dpvNbCMMwXcP+
R/uD5f4lHO7dFoZFwXZi1iP+3v5gqH9pmu66FHXrQv2bVEFJ8Z9iCOMvVXA20yRhqJwlpvnfUR2E
Zsyywt80pt33//o3W/D0JCNlObbrUn3uWP/S/lCo5aDkSlNTdk/bUsTxhrmEt3lwGsoILQDJNCPF
i2wwrmGYt0uDJ+o57h+bmd5T4TvLdeh2Aq5PZ1QfRqRPmAR9jNgBJPO2Ywc5Qh5ZO0Gy98eK7VVp
GOugcB8zHbPYnGhtZ6KQ+d3+4Qu57NfHmTk0sJXg8Hc/ieD732pF0ZNOxqvJ4mNPkGWLIYasBawH
CAMQjSBznKqwospUqAox15i0FRQTxbVwts9MpHamIwHboriyM3FqBMNOzgylAPSLk1nlKpqk9OiH
JC84M5eCBh3R77lIRS1eY/DbkLpnSlM485r6mdw0gnDKlXw6NX3x6cx0Jx93spfPxCf08OpNOYfW
xu3gQXFJYA0SYgfKjbw6pmGMk4UNONmcXP8EK7chxROtdZdda1EhzFoze6rWoVA1cxVrH8TdQ+Ko
/qpz5DnXO/tiKsY75BeCjozSFHfr4ZGJBlalTslvg4bZDPmETOrgt4aJJWY6VoFbK3TkWxfWw7uR
qShFXZ5x4921Q2ses5myVZtmu9Rjvd8L2jAZCcUhAcqlNl2/jkoruvh98xYIHJFZJ9sDTyF6bnCi
6H3g73if438wdN9LNeqhSxsGM4XGCKYdXwxdI371A1Gvnb05lGz5XSvYWBUWwLiQn2znv6eZNcb+
ZAZaLssZQmZAI1PAklHWx/ijkVc6AfMieNDnMH4pLRv1/l1XGv2QgDizsaDkM/Ms1JfDzEBz4uxp
VM7d3COuFfnVrCa4RNq27YRysNu7Fsh6089ctepBGSjciAKaRMcKqSfidA77ezjZ9hbzY8oE4zlp
St5DHZaq7EOPFe9bz/G/L2eyG3uBIyX/5nNWGY9ypr+1PRy4YSbC5TMbjp8dlYozL84aIMdNZEBh
Co/ZlrpLIB7vjQXXypx5czynceLwdyS3zz+qydyVM5+unkl1Icg6NW5Y2vWdO3P2cuoZJvtez4w7
BtzgaPgsjJsgj27ZqC/NUnm1MwrHown/tYO/WgGbZ0n4eY363aqCWoya+IUrlGhfWLJdZSL5SFhZ
f1Ig8iVtDPl2xpynNYzkRQ+vr57JfdrM8GPPa94ysH4G/bxHJzTNI6jcebCG/pfiGYwCQHxhN13m
6qejNb4jpJyrPmjf+pwWwyjZlZguDNqvfuImembFPl4jChGaKSqfucEtxUwkBN3Qb8qZUujU7kX4
oj5SQo2In4T3aAYbGjb1s4COWM/WrDxGGiCGAQZi1CxLGyYixcKa5zKGwlBrDsKQzWFMzTtE8oJR
BKCi1mowCqn0D1WCzaVq9te0wfg1KmtuOQp4Dujc7OvSVdvyfFcBuHjEoDGHzURHCLF7E2H1os8E
yD//yanJBEYzC/LP/xbq8CH1NEjJLLUIAiH+jWnmSGJlWLP+LD+GVmjEcPRXR2+erQxDcwQnB9gx
Td/OzKYsZ0plD67SnrmV+GfMpTOJRzTJ8dBUTLZ+gBEjeS1CqJdjicOjcEsaaXA0MR9g+ZzYuDjg
Mo2Zm6nwyb0OJSxNrbxNUz0u6RofIVXD23RLyJvRzODkloO4W5ydEDpnD6bTzKrxiXP+26iVXdWA
P6tBtZB10FlVioJcboKZTfg+7M+ZB/rnH5M6aQgBlCho+B8UtQN+lNpkjBPL8JzqPF+j93hK+ONV
vPhDy/taJJgU0evpwCl1tvXBDCiNdVilKAVQSz/pqd8wcwwPbQfVNEdMwAO3JkUaJ7W2xhFUcken
39wmiY2WgeclVMINGg1rrD/k1JmhOh9kvJvXFXtMQnsNrJaZuNqpU004HQprOfNYGQPtSzEzWoOg
pf8YG0GGfIOREJKrQn15EsF2VYG8StWlTxO9da0HBw4Chh8TIixDU/5gB+1yABY7RKFEs9dQzBSb
GFWkNFfJl8BUQF/YzJv93zyd2XKcSLtFn4gIZshbVRU1a6jSYOuGkCWbeUzIBJ7+X/SJODeKdke3
LZcg8xv2XhvoHUPENYM2XdTvcBjee3cNGl9zap01sdbxNS7+gAPJr72tclnai2CsUQaK/MBEcGfO
ibnOmmWUfqmQT4oZDtyMNSm3WzNzG0V67tLdwzVNN1xzdZ01YZdomh7ffWOeodZeSVtqNtWayFvR
wBZM3/CHjNlzmcI6ctIJ/fzkfMNCIF3y6uI53Mdr1m9K6G9B+K9NwOcp+C8QWMI7Ap7mnBjuXro1
NdhV5Ae7a5KwxVk3dONw/e/L2JI3HK/Jw574gX2TI4+HDUw27jFcIC/KUv9rXB1DVwzSP9rqGE03
8kg6UboNyDED+EnisYoBerjSvZR2Ve76NRe5XBOSjc5B3his7o7R28ejXd8nxnsPBvTwHxq2TS5R
MFlh9Vw4mfdS8RoYPYnMPD/V6lXlnVzzmgtP8jyvGc41Yc4iJ9W5dObk6hD0HLIDP2jfafAGhwPw
+qS8emsydLNmRDdA9rZyzY2OMxKkpzVLmtOsAtnp8VnL7o+/Jk5n6Zo9bcc/OUuKa5lnV8bzJQAI
kqpHejN/za6uKzT2HmMprj4BDMQVm5g+BKGg/CLntj8lunYuVTlx1CUYYVGWXRwuSEVoNtsY47lB
w5mGo7x7BGuPa8I2CpCV6lCDD5rpRaEvnAq5iJsM2XaCDtkblX0mHAIeYJZj21qTvAmWK86YEd+b
NeU7Je7bnpP+PGPipZGbXlk3Na/li7JxUXsJCIRQ+dxweit63b9nAOwH30Uh9F1k+bhPc48UhFZD
1PCdzzlgVqhNQkGX9K/Vt4/8cBELi8Qi0R7+NAv8gkBzc002t9eM83BNO89sAP3j6B6LNQk9XjPR
c4909J6YdLXmpU8Zyelq/u3l3oSIUlf7lLQrzir5KmpEYFbs6Q87DZBT480lqc889p5/TN3E+2PZ
XYWC0eiOLOVICuwRhk1rsru1Zry73j0g8r0cyH5PGlLguZNr2/0gj5vUg3F68uM+O6bG6kQqGM6k
xxjaC+NHvSM7hlga8LspK21nTZ/Xaw69vybST2s2fb2m1Fshs2Gw4RDJISI5a5Z9Rqh90foHAmFJ
xCbuntK3OJSDjnx3KU5+Jv86RKISaaZ/yeC7aiidxwSjgTSJuiliOVwNmYO9GNTnvPhfXChyM0kQ
YbKfduj2Bt4PbZDNC7J/ED1Hs/xsBezQRUwfwzT0hyxGMm/O6LCRrElOclbkGSpoCR4DLsRD0uMV
aCEPuPPfoGD4+d/vWgmk9ImVwEvEkAgInAG785qHECYtJnROQ8JBDfzxwQuTORoc/TZNnvsMUOEH
UX+4L4Ma9wyqhUuVvTZNv1wIiet2bm/M0eI41XYxmmHHHLYEFju8zDrB38oADuHk2EcdIXOoCdHH
8pSOT9ztb0plFZoy81mWyjtp1LRyghMcTBMxJ8uNvYH9SNkClzMXOHMVTlwvFepE6o95qhktbZY5
mhs5fUn7d2o5y9mCmOIlBmiOpe53Q+DZt5ih59EsypcWbD/sHWrknpS/A1gJUh6Qk1hrzWd1Y/8w
iKHecykg9Wc5UqKmoPgod0ayDp3CVFyrHqZpN50C0DIN99uJ9e9ruSBb70Jdb3umkSSuZ+9NQs5S
2i34MBq/P+dBehnbRTywG1WR40BYK0kNDhnLcUIL82QTqiCmv2pKUecLzyYA3Jl2yio92DdkuUlR
R8RWs9i0ehtBo7mpe5qSMG4vZs3KbOmpxQl6weWI3neYgjcTx5w3AXjTzhgNenht4nRAMNoapzIE
szQO2H9chC31BC3amGre0tAgqnUM1JnMIHNNypWbBvVKMIL/Yg7GXK09V3XMpromda8UkG7MVCNV
1iRfzs61qBN1tYwFzAuNzr6Scnl0S/xCQfw3mMsnL3Sm16TfQ/hb1jDI+jwOjEh7N6kOInNv+doc
JLYq7wV5IxtmONi6XaNBlp+CCAPgvu0z1m0OIrtIuNDzDDHL+6/KUWJXhgoE8IJHLJgLNnTyl9Y9
6W59BUPVwxnlWtDmY6DkjT09qgajrs3fTpq1+dbnbBLyFPOqNd7dJvS3DWFUFFToe8jXxhCzBgmq
YN1ZzzxIFmdaoGeJlpUiiYJYXVMeq9wHrTMsNmdpDv3ZN501TwKPfYyQG2sWWJqZtdEjZRq0je84
SefbmEA4y9DibGKJL0XZmPjIqfWuXeIcY9jzUBt882an2EKq4g6dxH0vuQd2cTMXCP/Crdu62UvS
oZAffE+eGSwQj8P7EtmGMZ+IS2YDOdNNImxoQZ/l6jiO3vzaqeAtJd10t7QkIWof1jBuDo0NWxTn
2tNfygVSka2uG6vT7tVQmANQTSfbRJRDxOR/2i8DtVulDd4c1mN7ZgfJLh+0jbOAM8IYrZNyxmFf
FqjZmOUzk0cl+39PiYk3YQEbYRJeqZfytVvqghX6TZT1s+UV+lZbHV0umSQP7Oz74+IH5n5kCrdd
ap4Ssl13xRR/5WLVKQeQrqCnITlLY2/HmfRYZD1WKyNFZx5X5zk2vR3aDRSKhf3X6+1fUHrLQz/7
9UcOJC6nzhNzq06C/KHEa+U2LAmQCUZ9ndVURIPMXsa6nHaJjSTXtghsqqrr7I//upGFYA2qkJEo
cxX2rhdp5BEyTOTLJgdPFtAFFg1WXxSMGIn3tolNt4iRy5aZpAThqVV6ZEyoupMSZ9sAK1v04Xcf
ynsgWx5+87sdkGyYlTrFak0EyZyjznFNdw1PzBRY6WFsfFBBDbxrSsgHvQoGhsr/9puS8iTkViAY
y9mDLXmo09ze1mJ0ELU652XYKAsRMtwE5T4m+oek9v4gbH1jPw4CQnxY0nrrKHj3ZRI+G+4EuMbG
8OJY3jmbb10wLSznHQY7bvum06KOiJb4PYQeqsV4saBtj/x2GM/jTgbrtvtJZeZhzrEmz7V4seUw
HrBOE1/nHKSLb9XUcgDJYYbkJQeE3oSZuvtu3G+9ot5laOJ+5Rhz9ZSgbrTtEtziPF2ItpsudWMz
NcjfMnOtyW1S0sK+33h6dA75pEl8EpJcayUOORX2SZ48gM97empw8S056V4LIVrM4Yw70z/Utn4X
SjkRmOqHniOoW7zvYQARU5TNvZJ+iMvQRlDLK+XaLcCX5DuY5y/Ce01IIBRtfuBi+ltMopmfOywP
mzCV6bPb9Fvf7o2tQLuKr6tBYlcPhG/MtrqgfHDh4N2QmgZXJ0QG11ih3rlmZhwLOpe267ytP8Nf
X1zu19r38e/09CIxo8aH0YfgOlqo4Oumde7lIGuU3MLejwpmn5WYB/pR59tw4RyJWtSbwvCdvbQs
Y+NOwoAkukaeUBp7Pbnb7dJNZ3tElGKwpuR/HS+ZP5sR+qRyR1COE9kSH5kKDOtgsFCpO1HskLjM
G4Ng7Wjw2qOLJmVX2OQJOWtsjzfiZvDGei9W8IKqvbtCN7JYoNfiZP6RwdgdtAdF3a5A+NtlOu7R
ubJ7Iz36OQ+5lhlLPnQGMJNY4GcFTA0aaaj7c9Y5w0PMkukhtj0GhSuq4CtOfFIDQIJEy+w9tZIF
YeFdcmO0b82q5vEcnKkDUoDdkCY+eHhS70qv+JvXGGVsPq5bGmKw5M98ShnpvFqYutpkfhursIni
IUl3rm4w+DHg2rqGGo7pKJ5sApQPoLNaMGwZhpmdaRIertg7IUWv3Xua5ksUtNjrvCLf8XJMz/XH
VPrLHSEQCXCbYWjCezsG/yYmGcA/AORVEMhs6GrM8wZoiaVFyVMr+9i1Bj1GkbMzY4RYskUEJkdU
sDCKR5Kjt26D0wkEZh5xIRKsBBf8oS/m6SoJvT+IESsWVo9fhrSyHWz3eM9BI5viZYlTNDELGmVE
y77pg7jl/oxQhj9N9agfzADEpcFpukYfqUglAK3UwoTEmn7oHfdmUX83Ws2PqxWKtJyYOQnupmC2
lw0qAIAzw3LMEB0hKOKnO8I1pYR7btPpNFVIb93G93eB8ebO1suCYHRTDKzWJHRJ+9Dbjf+QdvFw
zD37M63hlhKYdqDpfRkCAxOUxksH1QrQE/izjod8XG18feZM8F5ZGY3NxQo4DIYJw63BIooocxM9
s5OdPXKJ9IQRuenzPfc6VnBf3c0KfK8/40lNFh+AKiw1cq2wRowV8w9SGjpWZRcVwjPR767wx6MJ
PyFi+b0zfQbIxqKPy2B/9XnRReXSRXNBVexMaJyWha1nH4SHTlesMrP4i0eEcBGgI6PIIfVoa5MF
pDnFySqFrkEfs9p4dns/PY9TiAt3gY3CKviQtA4ULjlGvU0Qe8LsN5fIYeFNVcQjWM9IRDY9Jldc
gQRWpcEv3XKvMlDetU0Vn4age7OFmWxxidBfwjKhRhrWa/VgEnYM/rN/bwmHEbKKYj/4N7bJB8FR
jBEG6ME18dY0bGVpk1jSCIDOrUDz7wx5NFn/XPLiYlcRON0A/pkXhw1EobYz04y0SyF2me63U6L4
ThP6wMxXW4IOozmEOG14Foa0ilhyh4y4B9bFkMrCMhr9xHzRlnOcjWfX8aZDiNCLvN7fUtlwKTEQ
ESne72MWMyw8ZzxGQWptqg4bepZLZ+PYwa9+Sv7EYTxEnWHGhAejw1BtjHq5RZYymCR/SwdTtsjO
TgU82Uma10L5qJxG/VOW7Ni14yFByMLHbMl+ugTyFu6iyLXdH2TX7vBCBtOj6WRM32zxd0gsTJDM
Vdwi/D0jHGdSB62RsxDTdvDU1PFXj6NRsTTaJhKelCXhQRkVrY7U1YV1pOa7KgOaL+ZtBEtNpGUE
LpvbDr0qJQ52dabpkBsSVkVzw6iU+Zh8Rw1gbRs35qgp7SjJgnKvETRQGOmzazrhodAD0rxz3AbV
jiKRdpdx6uCAr5s8pm9lvfwiuwu2LVNz/JJRwFPGvfOlHUi+PmRI6meTgwL/oRmLl7EN/yFXsHd9
3pwoQV1gBpa/E699RggfHYk0M9AOQlx1okGLetHs+iy2ZXltssDZGwvGnFEfCySSPBneX9tT9ELe
qLGfyn2mXb3xR77kLJ2S1dBFAFvHiwuPEh5YU5Kkkn0hbXrDpl2egyZ/NlRXbRrhtluqmD/8/K9y
uWazW+yS3GJuyu6fXPNlG8fBb7re95GGV/o8ac1EFAVATo+7ioJD8kJUj/bAU6EC7MqTAB+MWWWj
DU9TjNtw8WLd4UhlXr9Y49WiGXzwQ75/XIz+xnZ+y0EA6g1+xQnwIttBPVdo4kIojA/jwAMU5wws
rQlsku+ijHCI4TIQs26Idufv5oN3Qs8MpNURbwXpswIHmQjIhvLxBYUd7kvfBYoxWnuYgeBSJCI1
w6muNYjagypvKkeqjFVuwjpAEoxa1QcY6Ovt7BArI8WLGXiRaZKJZs4o+bSDQqupmXuY3AOxS2yH
r2AR9BWTzEmjT2A4/6CcfEaBsEaEVuoQuwHfhIRHUW6MxcNaLiocD4DduY3ZHsDI0E641x7w4Hng
r77wJAzsINsmeFnwKXId8HjqYaS/zW/lBNw6J8SOcSfSsfhhHADpuuu30yDarskQUTep7X+Vl/+I
Cp0Oqe5RprsYe/LwxwNOZqg0WMVvmM0M95NSOTmHGBygApGW2pMZ0uJqxbdJeNBsvIlka47xzzjX
vz2WGPDGf8yMcI8ZqQ9wNIoRl0XshgeM25h8oDpmC4lyi8BXY2jIpXkOF8zifdHdlxhP4hJkJytz
X0iag3SdkkZsMxlVBfkVSKvflS9exdRd3ZaPIGkJ/6gYb845IA0zST5Zn9zCTBzUogpESwUmdWl5
ELVzdEz4bhbJHLBsumhERbRxDHGndabHnedvt+/fei0+Ur1+ly0cuTkLYfvMmwzTz5RgebPt7sGb
XPjPiKN0jQbPQ36TeIy3+IDdgS6lk/Ebyxy5U0OlKSxIoGPmdG2mPTRK3JFtpwiogucSPtqGeGXt
fZjKR7fBhDvLI5GS2MQNMnZc7Cbk98xvhZG9oLx57AwJOdwacH2rSyLppt2i0aR0ODeMvC1gcKZB
qNh26X9qn6S/KOwI19Rsz8KlqCDD/goiazKkcUWSgaB8QrrSnvOZd9oL548CpvM2zyuuxiyxHspB
WFc/wBfaYd71jyXTkTPA3AVqi0r2ZVj8bcNUP/PKf1uuyYDDd39qFCVxjcuymku9JYWiPI2DR28T
wr3pO0ENAdLcqALvd9r+1Fae7oy2RSoPyH/0APQFQalOven9sNj5kPZK9pjq9qPUHHnkXT9kFcVi
mxPbmlEpwAmJcfSM4rVtqedwSIC0jgHSo2ynBLMkKcUTTf3Swfh36d8dFgHFCI4hVQifjZfCs0y6
+jU5jbq710YIlMCzr1Bw4WtlZAiG8dXJ0nDHMi2DVT9S6jB2Sy3dX/sxPI6I5NLyR1kdnXbi+tcr
8ZmY9OfOvZZ9DBHdG//yObRPCBCg7lQenPOaUJd28Lxd2LTgJ6yJUYpElr5NY8jXLETEMaDMl3J9
3GzquJLFe+AA2rMrQCQDObf7ko9sU7jjEefPXx+ymVHbXxquUQHzxW7ioy7jq/lPzu0WN/lTUICV
waL2CyHiaYoRQ1H4hNPOwse5cXX9KcoRkBvgkdCukod6GM/I3XNqIuuUNs6fEYAzU63f4YSImzqY
8zAg6sJ+HBZGr442//iFIIoSeTcO/JRFzDUz/DejZyPeV/BEyoBdUqZgIxnJP7/rr6ZgizaUVD0j
K25NPnGWQdlh/8z1JE+VLNNzYvnvHA4Oe2bWVqK+omP39zO1+bbmrMbOl5x8y/wnnDdj6f65Eyi3
MK7W7/KKt10U3pUx0sciqsglhMxdWjI8Bii0Vi6gPN/KBsiXAXyP+XuxM2XIHYX7e4CKimZ3F6r7
+AVTDoyFRbJXLFr+7mjAD8jOrmhf0La1KflpIYqmAEE2On3j1R3T7qBafevNMDmNdveLpjy9Qmdp
jpnVXlI9pBtNZX9E72C/mEN3yBcv/yx1ys3wbw4YgJWpa93D0ZCHDKDZfsybgoYEonNaev5FCmR3
BVvF3Wod7dtW3VDELedcTnfJcPCCr4UECU6SnKXSdqT32NRUP5dJge72aPwjxyvwDiKWIwvOZmfX
dY8O+bakb7kZJPZG7jSrvYdCtMurHbufLsKCMxKAGAs19VYjQWfMTMSQoCFQczMSQPXJUBT1PF/n
oV7s8+Ak+PCsZU/IdnCI8zaFW80AMUnbiLeNe15YpC+ZeXxz+0+BVe0+eHW5gQzwbjm1Pufd0ERZ
DqZkMA3/ZGFoHZ0ZsWk2MG0ue1LV8egSI7uO7QMfYwTzkNbWhwrB7WcZ9y62UHKM7Bn/sZ4qwBEh
Sn7h1pzmlRj3nUfoGRRtOpvxL5hLkNrgzcz1/WWiwlaDzo+FGsNTxJ5WlA4WfIIlxvLYOTD+cR5F
FgMkHOYLTuMiAR4K1UY161C7LGHpN8V1wJBtz3p8zEUzPOuA1bLkjt2R+XWvVekfgmByWRZRgYAK
8NCu76aV0mTnJM6yh4IgYlwYe4DCLUkryMKNkBd0LN1bJX8tvKkhE+qWPfRjbRZ/4oIhr+fxilbw
M/Ky/2yDGDwgGRJ0Z6l+rUuEN6Oz63rzrTa9b0xZM91T/m7PMXSaNb2Wmby3rU0JljVGohOiwX+q
kxn0HBNsUNJ+e3aXOYVVaquoWUQQhQu+wxbe9mPuinOdtwNO7xV5spD27lgrcH5J9KtOAEb6+oe4
rJpEeLZe1uSKU+61sCQkSXnYOtcx31SjtYi5XFvq+21ZMUseAm4TRPQhrybrangAbUXIeVyUySsX
Vvui5m67qCl5nZZID+LHSMsySpbE3yf+RIhAb7MUmUO17SrX+EA99STHGpwcYL3GaWy00kASy66f
yR2Dchcuwd4PfChzTtLhbCa+KkFetjENqupcdPe6URatJI32MlSfRQK8CLdWJOpu15V5fCxGBM2y
WwhgscznyhXJtYvJtM1bAUV6Np4cWWAcEKjVfIg4En/Yi212QGzjKfJZ6G1skzHXDFghyvCInFrX
O8sMdl/OKflgDpN/9Gl5U+q3TvTGOQxi7yhG49bM2rpMI0hAs6+OmfIlux23iGoLyiFLsfdgwp8C
OxN8MmRH0wqa975+YUD8aEJvYU10QQO3fGU5e3FBfnA72BkoDMUMW9IBxG5lULFkH7m/MB9HPsMO
meUO73Gkq2m+WX5ODZwghjN8e6+81aPPQm4t3vtzW7qHhjGkGIuS2AW69oX/vCUImbvGbxv/UviV
Q7wK3EQgLq+JJ9ReN58hEGkRrKtk9zp6w5Hoqe6R/WZ1cFrcg7ZgPVqua/3BR1qUpr/UTFxel62N
VwMZyZN5hFicdrGzk73XxsVmSOZxV9Y+nysGA09mUILIxOb5oz/InAaSsZWXxzSwaPvIc5OeCyq8
zHdOWnSboGWOklbs/YKEhtc3P6Y6CC5l6/C8uJ17sNrVyDyXWO9Q+I7dXDwNRgfmDHM+b5ez6Ssk
EN6IXGGwQZX3pQfvJ1WPMnbfstGBqN+elnrp/xXr4R92xofp6KcRKu8lTYufcjKrbWf6ZzZqJrQm
FMV53o7n/74QrHRvXG4WiUyB2xxFI+ERKjmxwoHrpuMjxXny0lTLX6yjB5N0ut8pHCRVZaigm/ky
MTS+OK7zGfR9/GuYmf25iXVMFlaXyZL5URogLeES8zfBkEKXDcUrQ+h2J3pCV8eFItLrabWzse0f
Q5q/J6PUZwuWtd3W+imrwz/F6LcvkChbQAcopicay9RsTiMIuaS1sRNwOT8rVNm+rY1jZ3ZPBI9j
dDJREim4wz0ZdcDpeD2qPipC1sHY5eJjvsCsE5OZR8bAk0SGsmQW14CSYCf3WC+3IvCdtwBVG1kO
HF2d+dSV5ZvhNMtpseVr54NCaQcl0cl9hOyrAAfwBLmMy65VS12MwjL8qLiptg72KYgJI8kPOPGD
P3Bwl3s8DyYpF+O78DlE2OBBzWIgdA5z/9HrG+wzAgKWWRZPbghA+L9/qmvbfARwOaCuBrCvNas0
YLPOUEYI24LNbAXDaU50teVsabCIjnofkOh3YRm2bNM+BIeswZrYunW2aV6wkazU8kL+jA53uSjS
t/++EG6WZukUxZN2riOpQW26/EYS2R3KKU6JYQlJcE4bscOpGbzYyiZvy2Jl8t8vnSonzjhOf1jX
7CxUHZ9qIvCny2EpcbXVGyIV6o3t93cLLQSBgZzYoc3mZWnEiallfc/S5bXsw+YeELuVxN70isIV
tbtVKcg7snpqh+afFe8rLuhLo8clKk3EfDnfcQOn55TGQXX4u7BvvvteWVyXzPlUACn2CHTYN3gH
2GveJbBles1iLvopyJ5RXOEXBM9S4sLbJCBBnkTXP8UhP750rNVtXJpnjDH+wXogaYk8Wf5wlEmY
1bZ+GxSnOkXlEYQ9sZAUx5eRfTKGHhICMlVDieB13MSlpU4oSAkbJdHImtleqDt6eHlJw5wnEK4K
0Z8QMrq2/9P4DNf70jf25TgQ0hucnIDrTBh5vHP8xbnVsz4CQyAYyvx0K2xhAG/gTqZ9wwaeGUhJ
YlPuBwEiuTrYp0MWozNONhMzEy7eAYdE1V+akOQVeBLgT31CY0sb4yVDyrwz350aRo/Gu300BgZB
Vo9yskhcC+XiBNnNYpfPGEDJBWvgwPQqreQnjiO2u0hvN0VnUAP4KjhXiKOOfukcjazNtsbgIbHN
3T9LKu2rNCCkfhCxZ5K7VrfQBUetIBoi5UxptZnIO4HMydY0VzgMd3Dwn5dlzvIznf9Zcjxe5ACW
qG05rZVFAO0gPv6DbiXOvJHLPJ6Xl8CpNnY/NZA2RuIZNAGcw8r5Q5A4ASmxvp06nI5whTYeOpOL
4Q/P2czWvAhZ/aPKZGvFMmwn3Mp6ShHImoN/b+KgiXD2zQA1zI8k9udj4KMjXAuV2VR8cZEbSZxv
FYh0Rk16fGjmPD+pUNRQskkAZqkTWY40I5YXBIGklbWx2iA5Sh/8ahDb6bb3DLJHYRA9GG7JqTIS
qM2stg2D5m6HCTrGBvbbRDNkg+u+ur9DrXqyqhNchbTml+H/v+DZqnfMIYB2u7/xitg3JgH1iSMV
e+ughsekO1vsF06ZbX+046PjUQQkfZ8cCVGT0iXeYI4LsOF+hEAswFMk5h2Drr2v5ulQl+T4pH7p
Hfv1oVk9QO99Mv1CcnisR4COxIlgnOPn58aE6HUx+Rl9xcncWeGldYqjakesPrqQO8mi6Zx2LqVL
OaPPsEwcxg0V7SSt8LEf5xnRkyu31PFwe+G6bhKiP3x6yu1A+CNPWwYdU26Dm2405dfScFvW2V8P
5mHazurcrBIMNRpr0yMZaPQK0x25HAyDWaSAXlasAzIE2ptZQxcJPABuQZiVlxmnCnuSRaSRoM+m
pPL7KFfzdwIAhXwjRFg9r8bpv1/+90+ePf0eZRhCPeS/+O9fNSr5i2EQWVTl61Pm9M+++p0gfCK4
T4OabvoDAGzGDYsG0tWwfI3J4/ATDG9po6JcW8GL1wRRLPP6icRBaiHtVvexsOn4PVR5mbdnaEx2
amvt/ZxJRWleYHS01Jj9WytIu8dG4K5ROOa2D34FMfsAFpeXKlb5ycv0Y4VW7sG02asjA2OLURLj
QA4uGig4tV1fv5Z1GHIW9yUh5M0fpBEdUmWrfTJ4wlszz7e2RuzRxxlPclwiTzJBIwVzaO/NyUOF
Jez4ONlWvKtl4mzDxm1ueVq0N9V3/4Ik+cgtYyDBfaooELPg2Wm/NVzcBhjcweTMoPiHn7W07btj
rQWdl2X8PMC1DVQxPdpSw78u1HrnIU/gXSpPALccn0KpzWejKs3njIXGZZbMkOPs3AicGS53U8Ro
eAWxZt+2R4XULc4v2BZ7d0yWK7PeCPvhCRVZgjaB36MLuqPglqGZXbptL8mkL1B6vIQZlkczLsft
sFZueUVMuEnCD9zG8gNiGxKUakCa5kRsdp2NXVectwQEPSqPI3Ygno5F3U6jKUattvSnbjbaI3qF
YxI7OWJQO79Bonrl41MgsMhyGJsy5ARC6ZssH6ZXVb/L0MyPVVxTYRktR4BZ3ztvugb01RvZmsNl
GVT9jjVsowgXIcuP9c4ymCZTR9umVkqTZ8W2nlNkis/s+H8Ys3i7QaBDTywO2DGxqkejHjBQVoxd
u5jQcF3ew6A1IEILUg7S8qVMbesNQd4JGyHOTw3rxsWp0c3La5NU33nlAvGtWVkJObxncfW1dDEp
bUN2nn0FwLVw5hvzjGGX1n9NBXdQhUVymCwXEcq8TDeLcXLGgJJcSCQOaPQ54CefSyF+Hibxpyt0
9iK670yhXxm5pqKuM176+TOVZovo3MfQLB6HHmV10LMAjjWMTGEL9cHozNuywiSUIx6/5mejQ8ao
kVtrNsVHfoogV73wc/JZxTJ83QRBUj4SD/gLLc0mj+9dphvSqMHUlhIx+6zjS6sshAT8+a45ZM99
QVNi9LxZBkqmqepWWKAvUT1la+bi8qhlu7C7Nj5bx8zQXrTMe7vEePZC7ImW1RrXzioL7qYMViXa
8a3nV/FLTgPxgGeY4qzOVISntH120UBUlmFxcfGTJQ2HCR7Vx2GevBR7jHztcZy+wIJAVlXRZAdZ
T3RMXX/RzRwYwdYPLpow0+/mx4S9wWSO4xOq1SqqihD+tlGkt2DJkh2mq3zP/qAa3eWDsTX7d/gn
SIZiEwkaVFQv7KxNapXXBBslszW2b+GMniBvDYEiV4AdCwsyw6FX/UEVdjA9VDJj39/SRIR7Zf8m
sCeIzCX03mfHvQ6iQRbPZuIJJMM+mbmAYOMNRx1S9jYoX6tFD1uq+H8lOJh7mnnLwXY7vVe1yg85
5yuXIL+DLUcm/Aa57TMN1pwsw9HzwHKlOr8icS6uaejlV7ep+SA6TtDRSP6mIFVOthOTXl2hQE/n
BrAdNrEpmX93s53cFsfN9n3L0/zfL0OiwfYJ9Rj5UTHbBz7tB6SfREy5obiN4R6gifvkbs22zfCa
3PogrM7//SJgGnUhSAfktclcwvMwc80uMJZ8XgDBTKypUWagrGfA7JIlRnXNXcH8tLJot+0Ujbqj
0RHa2NMZSwOzGcPz1BrTVa1fUi9ZHpJqeqUpYBSFOnVvjzZrG6j3XMs36QXjvWzfuaHnzZKDt+WS
Kl4tFuXHLMkgwfp2e/EH91/LruZeseGNa3XXRhLeUKhKA92C42ouoarr7kS/zldfE/LlifriqPYL
J6y+Mb4iKiDCss+Cd5oeZm0zTvG9S+rl8YMoENSKqv3O87E7Z/kunkixxLZLl7yKohot/gYD8I08
6cUWHQsiGOc2W5Z1HvmZ76xJnE3N8qadcljXFfMve+ruhqFoavssklC4rLBnDld9pQ7xVxIXbeQG
7WHArUh1UMMhtUGF5wH9M1r72ZeMs6ucrB8LLC1nwEIbJKqDkWLRmxwY93bxyex30+nBv4gYtVLQ
Vngtlvm323wl/2PuPJojV9or/VcUWgtfwCNzoU1VoXwVi7ZJbhBkGyDhbcL8+nmq9cWMNBFaaDMx
G0b3vbdv0wBpznvOcxR/oDNU/1JHiQ6VqEDrDCnbqjEETzrBK9V62Ymcd7q08ug0yHq2jM2wbmoG
fV7DYY/oRFj6jrluRxCsczQI7G7ZJgAsfK4SbDROO2U7KOQVJiMKTwBIPBmOOOl5IBWRsykRNV/u
ANMc8LnxI3LE3RLcMUdGgaZ1g2kqMBzxnnLpW88mCxjfLK7UFUoTfgQuFF8O1qIfhkNhTr584qWv
3kyTSaQYpp1oC3FrTV5bw+Xpdmc6vCSw8kn4gD9HgT7lJd7NA+HLHb54ygSo5UA+Cyem+tAfp9Pf
3xYLIEqdYWMEO9Fs1P0yyGmjfm797cL+ShwiLnHnOy+t5gLWxowfEz+50HckX7LRH44wQQlJL9PF
WHC+JzVpnbygUq3UBvBB5l04xozyNoUtpKBfvebU2KTKO8fL+D1PASDflv9J5VhPIypVnfe3tpPx
a9SxNfdijUvBOepM9+HQBvbGW9Lu3OghuGLlplVCCXHrkRlJvtfUHpTds9A8v3lskLbgUB0zo9vG
JGsYV8LMMXJGTn2W8knlbv2e2QQcGqCJbCLLN5J/jIw17weYjKJTwyF3udDkEPtuw3xi7LtrYMBe
wRueA3hWzzVGmVWt8Y9lFiGXu0USLcnD80lplD3h67Kd3CLqjZ441KNLJsVzz91g5vtxCG5+0XcI
MIIGgSX4OcGVi+woOFmhV0/ttRuH4YpX7b0A3riD1qQxU2w9+vg46CTBJfes1yr21KGKsV2naEpt
wwTSQe0aFtN6VCLyacNz0gNuxYWhGl5yqmRK04ZFPc5fXRJQJVxQd1mC3GvMEZaznTj7Il/y50Vz
y1FB89IzqYe9DBW/4ZrduXRYkyV/8oz2yI6N08ZJn3sQSb2Pv7Tqq+xQjbzxUdoWm0CXGIxipniV
cDRwdEFEtKHzM4+iXSSGh7yq+h0UpifVcMfgVPTtNT3DDhnDkuzyD5tahE4GqHpSG2TA0r09Z38K
K20vga6WsK8LosFR1lMQTetXfh/XLSlR0vjViYtgW0bmk+nZsAyG/BUPFh5C3LjYUqs97ZPRi8iH
XTdDZoiK/De4sRmfZr/PioYxDgeVVTrdxxT0aGIJpsvELgl5uniaGJnuo0F3m4RM7ZpIM9zKxQ6j
OV82KrPt8/QpLGNiKaAnoBu0DnuqOYCzyhXPuLny6WqRsZ9vs3J8dfjGPuSzlR5omf2EwrqsTR9E
5EBB5xCn71EJplPyY1Ipdw/uFQxIMBZDanGMzZAZ/MgX4kuetSGg4752hkPeuaPebiSahoeYugln
HM4c6ze21tVnNPIjLbhmLU0R77lTKB/kVenbMWE4Gv1IfF1GWFernrTClgQA6bq6AioSdEfsHV8Y
ogqOZooqhsj/UlS9XXrNy8sRac/hUqxjGaXfgoU6LWDS5y31dGB17M1c2pKSiCJ/yxMYF8Q5zM+J
ovXUus9BO05qadn2eyJv79EA1X9YXgeaHKtc8Qgi7tLsMWCh9+QtHQqE/RTrnRhKYEaeCMnMbs3O
JIeQgdXKTP/QKyzEJYOXm0DiS0tD7IcMlVVnFFoG05PPQGhlaeuVzZhRJSgzpQegEmVvrPMJDV1P
g7nh3j/v7WI6kwTHWuAv+xgYMQ5wzeRvARQfESLeWstMf04y7XswyOs69t68oT2bFluw2eZPPRoV
r6K2V77mPTWN+Oa3Hj2sxFOKGZMJbvGPqaeGWKd0QttlKtfTq+uC3M0hDgF95o5BwujI9dw+B4ZY
yDfwnsfK8PYRvSVepLg0Fc3RNmqxL3t/OZPqhbgc8Y7KwJhPo6LNewKzjkGtPC++Z2xRkN/yIH7K
Y519+frP0Cf2j9KjjSTPnJVvTXcVgU7Jzsnq0JGz3jKe4m8OsquvMH8FpjMdfdzthKE/7bxoPzzD
xSVh+vHFxvy6MkCO0cqREtqgnHfjc0l7dBgFccue0lVeJfU+Jgi+LQu4VJDM67UCmrHmBtxHQXaJ
6uKelHyRuET2FQgf1i7EyRL4Dsl4RoqC+xSOx53dP7djqm8SaBmKxnizgcte8zm7pY0N3HCUxQtH
ym3RAKjyhpQiGDfBhlt07cGti0u6qOIXMtRXmU6vY5OidJV6PLs5dvjCd9iuApJoPZFL3w9W7D0l
YMC7pCwQFuHHmbtOUKc9O93zXAv0A8pMB8YE6yx1o43LENHuzUuUt1+9dt7iyS02A9PTsTtnzoNr
1d8pBGZGXUyPTDBoR49MxgsUXvRIPOKJkVVbSoz11bX84epra6uLArLaPspRlC1To+pY+GoJXI23
iJ6jSpeUr1aP7VgFJw4WMLHYK/FE40qzxfKSJp54ajA0Om6Gjz+uH5r7NZBU6Qf2q4ClmXNYMePF
VmMZn12o2esuplaiaGoWtaBrtzKji0clP/5+Xn7ixBtqPjA6x123JzRGTfJi77FD+7tIce0DoYKP
1iCkDi/OizZQCNRaxn18HOlz8gNvep16eW5N+8nucb5lNXmRqnv373H1mjA/vn7zV3OP0/aLX6/c
qekPkTvQuWVZO2m31n402c20dLeeO9xg3KSXvx+IqEfUAwXds32qGqtlp4gA0rUw0K0y6h+r2TY2
5HWKh1aRpQGelhxkC7Vh0e4FIBRPgOUY14xyclNTlWQGxXMqdU7WpjgGLs/DhK4Z6oy/JVMVHljA
0roX9qWQeYY3S53Jq1gPPg/SZXbksxmdBpIEFNPGxwBljiI8cTTayX4EjJ7bueTzDgReKuzxAenN
zZRbCxN1yPUM9IiujJoJJjbCdTRBJR5dr9vAH/Y3HuglugOLNb0wy9byfUHFTL2r/fHVX1yDKSVD
IY+p8YXQ+7aLOek39bMxqeKpwiL+msgzI70qrGTRsKaK6oK8HgZpYq/BFFREEnhdSTje5+05lzi3
pTIL96NniVOTYcql+/FSLf0rhI4BtYPrdNbLaT/ZmvUA32TUXyfoeB9VBifRKrNbMs10xRiye+Mf
eG4JWyOHhs7pJpxQ8dGh6SQBhMiE6j4C0RnhTyuv3McO4joyW2qFlZoTiIUJx/s2shkDYHtoMoOy
h7nb23dAMbtY6FrJfK4pVN83s7gVqTOdioCg0ZTeLw/gJLYsiGeOO2DeVTLsHbf9XTcd4t3dBpfM
d1mYVPVe93uOMyRGqnkPF9Y+x80t8mt353DC3STgEWxwbqd7wM03VXbS+oc75elZ1PLbaFrqAXCQ
bTMf+k4y322NZpVA3+kTRK8ZjzelRwuP8GODrQ//S2LtO8fbFPfg/98P84zGBrmtPFTwlLYIm5xH
UgFXMgdO3YBp3RVZv0noduSgSK7XLW9Lhbm3zkgHiQreRgQM7pTmy4thNgwXomrZ1LZNLqmQj3CG
HOZIONPmJgieSdv9HJE/V6MxdY/pVPAB4gRJyPHFpCTIKabHqXLXmZe7x7rmcBP4OWHFunO3sm/F
zuqjmJozZClVpG+VY/wqYyZqZgY20SC+mkVDRrPQkpwb+ipCnfcvc2VYJ1njys2iaKH6GFaBR/c1
ht3xybV5i3G/4v8LPaniX7bfcdOECslCCj0ymzB5Y3b3rxU76AqEzVeULtFzHmEwT/sdU1FaQWT2
MbQ84pWS7luUtV6oOVdMbFNERZP6WbF4FqV1XTpjOTlk6eWU0fkH6upqur+l69XPiUx/eA5CXqKx
/gBYcPKrldTfBdSONP7Rwk+4Q2N8KFNUSkErKF9IuPk8i00oC1E/Gk19nl0Y6qAa1k5AeY4pC72e
0z5jUJGaq6VErWLh1RuzSAPahsoT+RU39BYQpt1iBWGUFtAvy/tSi0uINBlHzagf6ufYBkLXf0un
91hFLAJ/Troh+Ff/sofyXfhvHW7WrVHV3xANl03p+myp7GMj5PjUqrtjzBtI3+4Juq383ZXBK5OG
aocFRGH/kOZJLe4tbgYQFLl8KNOKRJ/pf/SzWe6DLEjIXxh6ZQCfPA0+Bq60oWloU8Ty3mMX9KFH
tn6rWidZmx7ucaZh6SFYIL5HwmJcUwzAbmKcGu341fgDyYLcIOtUfKULnSfoknBWo+pcEoLryBlT
8CSfUyPbkEpCh9V0mkRTiGU+2sc233Gm47yPCd+BOd6Rf/Q5uNf1mXmhwIeS4/2PZrw3LoOOroez
UlYOQQedeAcCGc+ZC8uClEQRuQjhRfyQTQ3x61ZRSJe5emvGzaNbm3aYcr7iy80+zJzeOww+Lwla
8AF0HFfauAmxB84XuC/31AquPVdVghKNrZ79Za2oprgCyGdQyVqwJ4G7H5e32trX9xN+L5KHyGDU
aM9uunMaIde19k4JZFeOKTEZb1DFK+aUNJAm3o9OGT8jrt+nPgiFYx91byIz1LR6ymEAccH0Jo+j
5Bh3Ac4d2HabOLWrwwzTYgT6jOuHd0iYxriT3pyz7+QOy/gAAKOdaCDyUdHd9kqgtzzzCQGJAzga
WUBTGItqdHJgs2P1FqdyM7f2DWSmZgxIXXjB8A0Ug+PQ112QP+WeW/v1p2gNiH8w/ncKhKuMHaIV
zYC3hRQFgv//Ywr6/4eAc8dGpftLXPtvAOcvX9zl/uX69Wv4z7Sxf/6x/6CNCfMfDmSwQNjSE1K4
d9zX+LvrIX35/7Atk/oPdC7xTxDZP3FjlvMPV5rSNE1H+oEtPPt/Q87FP7DY2/wpPOwBiHTT/5/g
xiz//4KNBdKxheSDx19nm7bFv//59UQcufv3f7X+rW2ce3OGjxktrm8V1Nyhc/ecYW4Zhx3XM0LX
5tpX9NcAH1ydGN4qolS0aszXwvMhQd3b7erdf/oe/hOn/y/lgGKoyp6/Bl4oX99/YaAJ0wx8D/A6
uh3cNT/4r58WplsTsbbOw86eeQu9uxMvBbbYTtZPH6YlXOXgsausxwbEoVYU6c5ioOsV6W3NTCpa
0Rv9q/FSwZSZIXWUHZvFmm9NnJc7V+KLSjK63ee0OIjil5WaZDHdPjh3NfOhEY/KoVTlzU47KnQM
GhB09MEVj7/JYxhBRRfHaseeQ0wy347DcIapB02cd2xZelAobBfu+WQyNDlRi4Rn1kVXQBSryXL8
W+VycfVT6xP3jNy7+ViEWMwoJdyw/Emi4T7fY9Dpl67sP1oIcTtgAprylfnJrNH3+nvvZOFLirMb
3UE7o1TBVZ1esyRXa2mo5SngtkoHm/Egu+N95FAgnEst1TrD1b3qk+m7hvSyAYeY0xBK0q3AJ+wW
Q098K5qvWfuWmUnFThcHL51cyGaWY33qDb54v8Wwfa/lUBEbq2O2N7ibIAA8JmlEDcmyHsfmTyXu
E/eEUH95FJX5Wc/y5KUZrZYQ47CugCzo4R5EQY7tKGrDImmnYzogLYKjA2tR7rvAftP54uwEGVWq
A1/ie2egiSY/A646NsXGiNyzcPHZ2yowMO58AW+xdijhR/gHq9QZv5mVBvTgZJ+mXfi3ui8vhv/b
UoXcucL9jHwgmgj87E2JiI5+9iSHX25nnzslvicbwbAd+jtadbj0GRYlAvEAagsunjlWnbTCcTJ4
2c2yMow7Uq2wGU/nzj0uFWNYk5nBSmLIo0OnBWpLWtmAclPHxkW5sEryvv1FVdf8KoJRhqB5SpW9
VoD0On7En1UQTRszR/+ccmZAwTKlz3FTfUCor76cid7ZYIXEJx9zfqDbfDTzXRDoNzNIA5pj7XtC
lBpAepigZRNF2KELgMfIaFRxEtns0rsNNI1NLrO0uyeVZTzUpXzFi5DuelrjNmVDyTNxX9jFpcOF
0Jkg7Nry6OEDx0qpSSBQLIJHiaBgaXc7elDA9nb5tzHc+ALiEzcBcn5slEM3uOGk70Iw+cjdhJsl
t6PmItI42vx9oPDTw/XPDo7Kj23pto/gw1KQG3OxGUfLOBFpe2qibN800r0ksc2Bh67sKev+41+x
sHa7RqfkAlmIDolffKRJE5aWcxy4Gq4imeCsxnetlulq3CFRi5u8tSONfeYkcQb5PgWJY9CehINO
X0aj2k74F65q7KJdasa/ScWnl2BATJic5ohU0K2dgQEVnBQKOQdjpHAbepr4IxNqNPHX5aumDK6u
OVxkK5hY+T2JrzjgMzTad8qS+m2wOK9lwurgq7k9mHlJZb3yJzqbeVG5eE3URDyTUWy3lp4rzpfD
46Kb7tFtM1LRTvpDWEn5yphk3EENRior4qOz5Go/0Udx7Y07lS71D7gv5s8AMBWhzAPwoi7kqOLs
8rI/EZOQKz351daZCW0YXcSB8+gXi1wPJvN0aWAoaKb8j0iycVtE7xI79inAIYgocCrlz2bMxBrG
uwi5jcyolUu5M5S+qWz5kd+lZWIKlL0pyo0zB+ppk9Giuiw/Fpc5aR67DyB+F7hvjANjV5RYFjqx
Mf35NLfce6fAOqvebQ/O4IMjiB3k/CV024RJWgb9p1dFjKE1vjJ1pZnTBvJtD0aLabk+TqONzdF8
rvuxPcQjyqwHr4jGmcqkScms6oUbJb4XZo/n2bzoqsKxWPCKJtoiNB/wIeWUaCf35H5RvzbxIxgu
4oT2jUwa/yeT3o2MnI+ZPzGk60OSr+QwPfMjCwJB0JoCU7BN3iUZ5nc/Hgxo83CpprtiwMXJ8YcM
nHSHM6DJ2nXbRy296vmybd7ScdBbX01vXk/ubexy2ojum14XEWSzJcsgtLhDQHR8ZXHNXmN/7EK/
bS0cVtWGWBvWNw/Nv7ceDfctXazDFJOhaBAJKBoav50uwZFigptoaPayIP7cXabcP78q2XHn12rc
xSP+x1k+OEAOt1PPip8sIBESEby7tv9GFIfpwBT2i6dDx+SEC/rk1nX1bx9R/4NqupOwsm0UI3ZL
MXIVH7ivk2Z1V5BMdnTY+qFHPcC6tslWQJM/GcL3sU7bHcAJxwKWReiAhzcOW7hUxwEhYlUHrqQB
KqnO2f0DtjtEVrzBAcc3JC9N5KETwdn3EuYIhFqCc8+G2ZsO1YqlGC81LmAGGL2xccBzXSh0w9g4
NPG4beOOGFOhNA24FQN7soyB9+Im0c8xS5yDlyf+FVvx56y7aTf5brtreQdGadZnj2/F+SEVRn1C
bmlPqCB4z/5+uP+WJrHmtOXORD6oHxYGnwVLa1jVLSPm1ilPSFTVqawimpRN3g0X5hffZlDxR5EH
aler7CdniI6koqItZiyBhzZsRYgUiMMw9K51NAwn5YtfPQNz8p9zv1XVR5O+FXZ+5uDlIZKNXxJu
2ikB97QGwl+eIEisCbS8mgMpciWg+DQkvCZqH45x3FJt3N11rNKdDnryuHkpezqn8Re+Vf+wVNpZ
UTdZ7/4yDQvtkvxfhrO25O8oG151MFFG4PkxKia/in1+9X9+iwl3oTXBIDRy//7MGZOnxVHOzmzV
g+YZPU/3D3x9C4W5n3UDD2TmeblGVDKFntb4UP3GPZkJsVfyMgCnZwCFA3V6gQw0PaUMRJO6Zbci
3zBNtMmZoLnDvgrw2klH3Ca4AllV7h1yEk/ukL4ZwM6OhpVtDMJOmOhd+hckXJ6ks+58egKkMUg9
UAecLmR0UF13YNCfXMbcJTLv9XTYFyRz7ehS48u7RBDjF2/ITv596KRmfBKllRxEa14l59ZLNgTW
pXdoiqx7o13F2jJW7ez1t85TUAkaNuoCDGvO001PygulQmEBfO4yFnDAehOBjbIhQAnTKzztej92
99pVKEbk9rWIseKBTTDQTBe6j5t2BLoAeGEuHsfGCh8Kz9W40/HHmO17lwc9Nl58FZ3iP/bb+FfR
geFEPhlXNevIxkPlRuZc7s4gUDO8dV7HidP3YpqyIezAg6UaZWrH51T388mVElqUovdbTXJej9ZJ
6Ibmmgx30jzsNetT2PTuIxaj4sK3P9tY5LbCpZWfwljSg5UUaFcMH8hcrDD8VA8cRNEjACdNCzFM
Wgd7WhP9ZsNeC/1h0sTol2iDMXc1aGO6dkwsgfly2IZkP4U5jbzHwTF2FP3SHx9kMdi1V5bvg5ZY
YP3AAVHRkaqzgxbZLvgV38WygmJokCbk1Fil0tLLP3n0OF5ScmJ1TX7AAx+aKG6VHrPnKWv3VcoY
yNGLuHqZ9YuWbUJTbMNPOmcdUvObl5mPAGbth9wQBzYR9t7Ze+sB6VGBTClflCbVTpl6kxSTuTPr
7NB2DVv1mFVHT4Kd5x9zQ1DmqrZwBZak8K+LtcK4Di7IOBM5BXgF1IWGSovYOHL1OmvhWdoFfdif
mc05cXSP7USnJOJB5/enFmUQYum+bd+rEtePmqriRfryOI4FDbHYovY8/ofCjeddnpT3VI0IoADB
9bsHg4gUbdpqwqVZUbgMZWTeU5d3gB7EXWPR6jgMbHEJj8zEKe1VM10AB8p5FzYX88KK5lgHzwL5
Zpu36a274/ywaVhwKJsQ7Enxc1AkrQr76PCZPkODpuUvsuJtXnT1pzXYYYN95+TXiGCLFgw07OgL
2h+Ilzh6SIcBP7KblECurf3UNBGWTGGB5I37X2Z97VBWmJswmC2mwl8Z/SJv2I6gEBjgWhJfuDBU
SFsslrLXjQ0KwpvQpwBFpBeza6OdBIG3GgMPQ77C39SLbW0q2KezDEBtjz05nqB9LATO6Cg+2lze
Vn2WQ46OcaTyi5CiefvRS+1rOdiYNO6/C7h8PtoIwY0RFTfV/EGW01cW+ThZ+k0qOib/uKLWSGzU
Ys+2Oic4ueSUOkdwe9EJG118EHFwIAYcX2vpdpdW7nM9yM0AKXFDnC275nStej4n0mzgv/ZKKCQ5
p90Ah/ou16zzpaHeuQY/8KbSfaTKP+OiEroNx4TlkuyfgcmkRD4zeaeWJYrXfAe7x7ZvOTF4rrWK
5bt23ebmBPLVUDIOLd+oWc6YdVmQYTiGWyKcBNYPs7WDs9lEEeXXfFkVtsmH2XB+GRYicppDeuKV
5Fn3QFu45iVjvOM4QxG2NadCskphZxr2cSFABsYUuwms5mNgOLzgyjFW2TAYx3LMjWPAMeOYHem7
uF+sKccsfSYQXkJB+NKq7rV2jnZm0oRlP87JTA6MFlm7ptKTPCuFu1nTnkwbojIJxfHFZozquF99
1QJeC4KwWlQLihjpWrcW4SuWnKHG7+WAqNTLkG7uxsAbi8vIlMB+Zpf238H0UPE4fgycEvelcmae
0sY+eI6YwFiYNgOxBSmTpOVY1WgwPU97VMqjSizOqc2hU7nej0CfQ1cRRK2QEiKBFbfjZ0QYDidv
PfmnGn845+VLOdqbAHlpPaXcPEAKFqeAywk2UKLON6vLnNsdvXcAf8FplGGaU9v+jvPsdvEc/9Es
3Gg9uPm5KsixppZiR3DrI9446BTQd8O5TPz3ObrEkRQfE7V/Oxfe5La+81csZbmH1mqmtczsZYMQ
2u8tQxxpbmhuyCgEU8bJCuHPrtNBBJsgaB66e+kjl6/laGCXQxMKDtrpup0FAXeFM5Yo4cQ1QcVc
N8kiYiMYlCS8zYITprgN9t3MVViW0yMJ9na/5BgLQcwCptLu0ZsD4Eee6R/78Qu+DdwMiV1fNhW8
p6B4MY2sPdat97sp6vFkMA1Tuj17DJBWk0nxrPK0xabduDeqUOM9PxViIJO/I5JirQknvynQrrs+
GL7ZKZebaXD4rwg+1G3+XeRGdwAajz40ia9I4se6W5IHnXlbDE/zg1mVmLoCi6Bg/dEnwXTss0Lt
cY3HFBOZVNshVW8WS7zablwdyAPUDx6DsYeI4egmJW4RmazoNZkscgvK3PhugSLU1P51niJMMWwT
T3kKuo9wiXczrZ6eaBI8JR6XsyAPuGJRydg4TJpxaKRYW7M+xN6sP01qjNSd7hUhfazGDOYP1arN
WuAC0dnCbmUyxvarLgENwq0my0v8DEt1xcn0RJS6fOH2Up+0C9MzuZsFyvytSrFTc3UqTtcENNOL
X2EIn+uR+qQ6wEEEgLUl1yhcDgSTJe1bYfE1VFJ/KKHgHZnjrmS8zWZl1Gl8S43xjGXK3meuTxQs
MOnx0twwkbedL69IXigTwXrGsUa61fiKreG7wWuBA6LajpmXrcFCAvBHW9hOMVK7rDzYCIkPLd2r
/YM1LfRxWcZ3MOPiIG32OEZGsCoNgoxFs3clh+e0ncUVMg0Sjxh+LM3OZpr33lZLA9Nb/2Q0CRCN
O9Ot0WLeNMKFvmu08ZrdMP4oh+xnE5nDS9137y7pXp/D0bsTM3d2wZIdskZ91w2pk1w78TUqTYqp
sklfJ9D1We7LMNBNC6eYJ1nVX0NrT49dho91ks1acdnay0w+tmkt+K7y9A7MTQtiUmJq4GrWUHId
ObZXzdryqExjYy8U7GHfjg92V+XbSTnlQ3q3hubBJ/kHxpGqX6hcsva2st1N5Tf5lsk3WZgWRIPd
3xmngIZ2c753mjZ6ouEQbZt+xDwhQdpTUt94z8JN3WNhUJuusnIVOP34stjB29zVHrObIb34ktb6
DoxdsATlFnbOtDLm4fc0zfNtKfSFrvZDQknHdZnqNRUA5Vl1s8ssf/lpZv38NHihSZ9vWRlUxCiC
Pz4Sp2i735abt+sy6fTBKya1YToWbAe30Hhy0p+F32mOQZp0cDCeScyNW0OlIJpt8KVePkvm2E5w
7WO6DvzuqUmSUzFwI7JF1eypQaTwpqDCVimoHZbtAHqvuu4xwP3eKOUelc+d+wcj6v2ce8T3ggp6
0cD6bVmHAXSacGqKPMmDl2xyvNLNcIxsBLi23puNPz7M9w/lMgzbDLmH60coEQ03EZTgQ+73r3lP
5ftA39DEH3dzQQ19bBr7FCY+CssfQ7LfM+euDzXQIxzYv1pezo32uqMRhYUN5FHoVVSTTYfXm29y
h+EpLIvGYSFsg5dKinQHYMzX1Tky3+j6jk/EdUKcSRRoiejbMuhBXAoGsqEvWrxWc3kALZBwKWNq
nqcQcky0x8qId7XLpRVT17qiLU/MWAtw3vcOdhzYLG9+mqSrxXY5CpLh6+aUdmh6twDVQTHV+Xpx
4VrlZRda8/A5uTZ077L+6qYHz4AlZeWBhgjgn/C9pcCyOpyZVpjJbj/VdxtydpMeym1cOT364mac
xA9jlAmBFbAHVdGTWiFv03l1G442deoD5z9jHfnm11KYJztwvyh83KlGVpwl5MV0qKZUzCHZgvh6
uAYc0oyOvmCqm7D3jHOkKWXOppn6ux2DoDZMO72rHEoz7btVjzBQ1rx5/g8P3RAvL1q+cp1hY6UK
22hrfeFiAPdNafkY4U3GUGycRVNt24a4GPxbtDSqw/9C6FdGjO5DggBmOyTimJ83Xht3jUaXhbYR
8//rlltT8hPGBMOFMvvC5zCuaHskPmbZ1b7n2X0yrWabmhHT7c+WZ2e9FMu0IXhOhLH0Tnk87pq2
Kq+WgWYp+C4lXvU24tH0JutWeLk+0DYFeyeloRGke9h14syIZK3Vg4/dbqU6eG0BUfbU3UiZNVj+
N2lu7x1z4JaCJBsOAfeBGBzTCnAXY5+E/gh07SSaQ4fSpDYjdFrVxH0MC9da7j3YIFvsJdkDZIDJ
6jJF1RRBEXicsHaxs3lWAHlVRATqovHM5b5ewxiPQ1b+C4k0msUo/ogEJo6iY2ZOdCc4svO8IbAU
62WCmjb7mFTBHQwCxbvskqchEh1ejNTfZILMTb98Ug4jQiF3o/PNlAKa0a61ll9tOWyjcf7TpGLv
2anDbKPIT38/4IQ0gdNVa1QPA887qrIjmSt4zZPntXSLFAklpCo5yhFHHGZmhGv6c5uqf8+K+Bfw
XcFx2Vo7NBUcpamPOBrbM5rnM2SZcXasd3+etpwncCUXdfBgURhDGoVe0rT/AXo4eLz/IoVB+9Ha
r2Wdj9s6WMSGWqLfqi3sre/EoHQ6Or64VLi7EpGSOdcMvCPqMWABmDKmqcQXqwPAW8ALuZdsLEvf
YSJx8+oUdBkv9/iep+uDs7SfuctFIbPGjjoKfLpWUfpU+gDT9dJyK3VgH2WfYhPrW5wHtMqrdZ7S
zhd5rP+IzEgBZPuPRT5fxiaOT3XnGEdUvPj097d9vesHwK9QVE6+oCNAA4rZS78sQliCl57E6xpX
jQSjTSuldI8zSbq8JK0wtU0WVqQRXsybdBcFuaJWl5qfH+uoyv7YMqn2ZQaJdXLaSyOnmBo9azqM
qnw0R7N7VlB71/VbuVjmL9g9qYuxrVqG8bgw4N3EJKf3VoLbvx3Fcq6iZQ+/CiDqb6iz9QWb1D4p
JE2kc+FtRotjDGWtMySwILhG47RX5uhe8OusDENmV8I+o+paKKrcR2mnZK1ScqQ9R81XAfcU+Bil
niWdCwmW2BcTdDKGdLzvPXymgFw17mwWThjgd/JDrMGX+HtTkAblTl0d64F+P6aHxrmAfbr5X9Sd
yXLlSJZkf6Wl9/A2AAbAIFKdizcPnMnHaQMh3emYAcM8fH0dRERmuae0ZHVtSqR2GRk+BMkH2DW9
qkez1L1SWHRu7XjG5VFG+QX9EmjHls7E/GK5PCA8Rrc98mCEULPSPE5GYrVHO7UhaNkFP3nUK2My
xQZbBnfZiIUEgakD19HyqZXEOUZ60q5yylCeWne4cjFLvw1W+9oD1V9HS/cDTpIlKpGQcqhTATYT
A4UwgYuFwC13PoPpps7FKstK+6qex50X86Lhlz6Ibpzvmqj/4cWzcf1atphRyKXdWIRy113Nn8BZ
L5+UxUgXRZQW445bQ298opf3FVM//P88K3cp3q1d7NFsGWkmca/IzxYsgBXQHGzdUt2GWT2vXGPU
fO+SotoLXuyLGR2ZPveWzSBHJeYMmxvMvT8AjoQrgQm5bEH9zOZwl0bdY0wVKFdrIdBrxFVr4GCU
jmPfJ5Y37eqsBo9FY3gg8vZ2MB2GEC1f+zhdmRHw46zxkktlVsinBUs3f9mHJ6SJkoBKcAJE6D09
hZTIyYQy4I3640T2ik4rLeaUgxTScl8D0ouIFqxmLSvAsLl1m8jkg7yXvO1oXLupyYwQAARGEqhb
q7W8ay8l8YVbOCwpG03T7jj4oFEkvZz0m9r+GoKoOuIXWMtweFBzPe3MKDPQ0MGWIynvMqCmR6/i
4B/nob9PM0XorW92zjj6l7gEDRjRR+iacJEax+6vMWRdF4WJYFNw8vjLY4JwMcKpT/pNPUbyrFXC
1qkRTwRSmGFyagTq6Bw0Ni1ORV0buyzpOGcx9922zTuvoHGntIUnuXfl0cgBfeSZt6dqqjgJIBXX
VdbSFQEPBUSOb55zA2SxsfwHo7iSvLa5L0eZ551F1Q/rltt2Qyn8LELJz7NJidGou0xk5kpPrboe
I3Lnum70gY2ccVKiVitqv16s1rS+EDyZHeGe+Vp46F05Lsypk5ua4th3O/V/NGWE542axI2nA4os
dEB78zzBQ5uGG7ea1VWCX3CUaf8CbQPW64S0GwqN0uk0011GhETiSz0FVfbWQ1YgIl3vMZLiTBvZ
I9k96yYMWuELyxRmHxsImRXHV4oSafDnzUPjI4RsieUmRJ4JUc9Glp5HpsIq7qer2pIT4Zu6PtSh
B4Qvck55Xzknbj/7cvaCkyZNtWlmK6CO4YOlOnKgXU57lBsuOWKCjDZRcwvccK2H5FHWICpyh4/Y
RCKQkRaMv6p3jZzNLTUUzqaE4fLG9n3E1NT3t0EDNQMl/gICDSCiivZmH78x+Os9vAlCMSIptm3R
X3uhSB8meZ2gCs/mLbGZ54Bah023qAPRbCWHVOBPbFlF2WXgbHRaD+cuGJkio+A8svbWPi3gdj8W
t07JMoOs0Rr8l7zopNznvqD8gveGEs14tn3WAzmLhKwf6rNDK+xrl2MZ1Nq+JGFh3wCZwwpQeeFr
0KCwdy7CVg5ApW4pstLSM8+lTHZhOyds1vTR7+cREj/zfTUQX5q9yoEY5+8oAOAlNRHJzicAwkPC
T19mHczdGS+A2WR3cqrrlyx7qYv5BC6gf7CY8lLGv1MaQOl2Ck6DOkDOcsC+HJIsyykppzQpmsEQ
ijDP7rSNqOkbFIC0Tb40vhwyvny8HkF4Y7f6GTFM30uBL3/iPnjK8e7VxtK8g370UGJNXVthK/cy
DB1MmP7DwFd1yEUUbPKUVMWyEF0FEFevaIdZV+hTT4FsQ1Zy3i2HNkZxMtAvnhHfzjCMBnFLUvV7
Z+nuiXiKr6r4Us1tRoAtRjkbMFeHCx4zLa/KJNv21WycqRCDmgZUc4pEfOYZ9ELZ31HLvbMcQO21
CutdzNjmWKRoG9sjmjuj0BWSubVertAlbBoTyJnIws1QC45PrSjAGGlxqs/gH09qHqu14UvWkVEV
Y+rJ9mNDw5/PMm7V5CFMBfp64858sSBRHoIAYnzf4RMq7A5cI8HvFcMcK1OnLNmsPfa6m05J9FTG
YU6HHEdKgKvkIFGeVm4ijGu+fizu1ASsMPFTOPwS9lF0pUBdlhHzYje2zq6xSy6uIqS7ogHRVVHQ
O+kEErPtt9QtJ4STlPsGkM8gYoHjOfcq9q9uiuFQSwMkD4UyTHgPpE3NhhoD01HhLY71dTqU7ZIg
2VFyWx8HPEqErrMbfKbw9eiAxVcgb1x0fxCX3OMIGr138DOOcVKRoaJ3ieyFR7iHbe61u7WdVm2o
bqNKyy3jm7qep+1/YipbLGNYUcOy+LNWE6HBFyarHRsjniklxr5fnW6F1bVdFst2awXZu82Akdk0
8s1lceWP9g1+r8fK1PSBFEc6ffiUyPt5Mj50BnBE8Eq/6rlFCL9/MDs2LAxFq0FHn3S9HSR5ycXx
AZuA+3KR/+Rqh7Ojrlb/+iv4517Q5QtwhVDSZ/SQQtBO+usXQCeQRdrYaLc8mXcGW8IgcNtTnNZc
/6ZnEI/3o9Ok/4kXzzT9/8f3zbcWHx6WYeH4/2TFm5q5t4ZZ4httgmdZ4JmhHEytrdKmJMR3mz1c
ijeDahMqNBEAUwvpoVRWeDGwqVE5+tPtqbux7qA7FK8gIZ6Q20G+kgsYDYwAvXGd05+Hr2O+8wpw
pXkytNv+PFi9y/of507HrQQ/XYj/A+8Nl3yTXQnMPvIuyeJkSHqqhVgXZg1s6iEG19grHH4+c+Ia
hfU7Ge1wVcXqOqhwNSXyAALqhNcBNxhnO63Ntt3fNfgsSvMDR8xpFEW0iuziMXecG6+oXyNb0VFC
Jw6lVoZNiI8mGtN7spL4ZzOEP+To3CQ1jXS19eEm5V1cO3dp0N87TnmxeutLGi7VAu5TE87PTm6s
Jj8/JhV/R+UbT/MUnOH4HlrZMO40CfxOew8q/RCNwZ2mESYfk0t4PxQDRrv6McqLO3pPb+gpfZ/Y
J/mJu2Otee91hn3sgfDoNJP7WVBYr0fonip1LWpzqPeJZIF/eMTuT13L9BoDyYrY+KwJ6hR7GzsV
PfQkyrKU/g9FedqWynN1LtKtYWBK+uOTvDh4w6/yL4dn87d/45+/syKt45D3ze//+LcnFotl/m+/
uX7/6Zdcx9/rsil/tv/yV/0PKi82XRNbOG7gXx78zUf78b++ijZup5uP/Ov//u+nr+yjCD+Kj18t
xb/8zr9sxeY3G1+T7UuXP88SNsbdv2zF3jfLdpTA0+uanqk8XnR/txX733xTUmMsTBRIIV2e9ebP
FmPT+aZsSox9qRRON8f9L9mKPbW8TX9927rcTUzXUuwtfEW7yfJW+cVXHAP2aOwEjAywTPtVYW/b
d0nVsHqAVXdok8a56yPXPnQaeHqWJJQViYm+bxi7TnHL+OkzaiSGtZOw1q4ATbVPcJOB4spp5NCj
LMAEQ+HP7a4RDiHYhBsyhRpBFWLVL2saVDrCbvRGdbTEUECjjjgdWoSE1ApcGib7FsC0BJsQTLn9
XbRBMpCSqrtmFaRp+BnrtEGncBGROJRxYa4D3+ZaYxBrJAc05eKBfNnIZqKnmGBDOl/o07QAv0aF
lMLVcKREkAqY8gI+3kgpK66ax2Th4BDHjm7I+k4dj6MWL0WVxczcKalNxwtSgcjCVXhw0x7wFYiX
YJDFE1GG/FnELQBUv2D6WCl+xKRicz/IV6SRzHEbtA1RczUlFtdw9rQ/WJ/aV7Yxw21pCIai9OEh
eWkZlaExx7Bz6YSGNhEmKqR0rDPngFoNfL/QSzXviiEHdStTHFOAqFv/oLnEgT1tqvRI30Lw0PlD
dc8FG9BPgpdliSEXV/ks1X2IG+Nn5NvVDwpC3evRY2tJfGbGjAPSctctlca9cEHTzjVAWK5dz7qh
lwhSRryTwMgOHIPFia6EbKFW1rck+41bkSZMcX4qaPFKwoPbocdKCfjZMppqRwGKeK/meT5RCBjc
ldgMrifggTt+Hqzx+pzOv4EOi0Nt1vORfKG/BgQwbOJKgaEauvFo+bW+aIb+Hbb7kqRfmPprV/vM
4z7+jcVt/WzSBpVTwgVncD0GJu6QWfvs8TrdHYhcj9BqKdpC5aIr7WWY/fgWUVaz47fqiiTdBM2D
mp+TFTX+syn85kOieKXsck2I92bu4st1l1JnssvwmozKWJUepDYLn97BbNv+LkxgKq5yu6jX2Prj
Y+7bNLxgApHPRaLkjUMz6CGH3PbEoJCfHSPiE+4N8U/RZ3o3hHZJON4r2OZkORUjXQfH0itQROn5
FXiBIa1de6LImZsHliykUO9llbpcj2ydAliqnQ89VpB/J6BsDyOAYb02scrthezbF7xSyU3nmibs
uMK5EbgJXqwq08dJZksLVeYYh2aUetv0beSuA+30T0xS1qXLveGAd3/6bMLCfclU1aYHRNb2MxMj
3rk5amGrxNQy1ivH5n5cTFb0YUsfHw/focldBchlt3VB+UjcRzV2qiS3F7sXWN4qJdBL/QCdzg61
NbpLi9soTeynPrfCU1A71iPPTH+YwM4wlXa2c11WsWSJjw84XkhRvCa6qUn54YSEAGgDwfVQ2O21
DzudCl2ngxoR2NYzqCpsRynF6+Cpq4Oy3RgEBapGUSxkw4xisWzlwfnEHkgEqSuwUqdDJM6mStEX
leOY1O8YpvmE0ZOsM9kleimcxHgGZ57fK0T9h5lvPG/JFsv+1hDT+NNOfLawidOxmXXINkCJHnKQ
SenoTCvQCLlGCi/yI9eNdB/nA53yvAyojh4HsUCHbV48kd9imFFmft/PMaYrNRGhFsgjp6qQ3s8x
aDVlVEx8uBgrvWVZgAW/bvszFcg2rkFznJC+KhP4DX6ulGKrjLRj6XTDtpl8dcywPrOhbzysAgXJ
BhrFeRzrqCK539TdnvKS4qqaAhd/iBuC7SrdUVBjZEyv05CHP3tXFA/G3IjN4AIHQenF8WfZQPTN
Ie5vM90CTrbJ+537ZNnVW6PKfy6s3veycgqyXwnJb7tzSOE2qsUQXDvI4jhSNxUiPxVakQI259Z+
BBvbBuLIKpvGqXnWQIh94mncih579D53JbO+BvPjcUHYFtw5S9g3Q/4T9ZO1VMRn6Fn22rpW6VR9
lp60L0QUnAH7qSVYzSX+PUe57R2yaNBvQ2t4pMJa4L0rSnzceIOBNPrCGtqDIBbUvmxy+ofOIfcZ
3CnYg4d1CiyWtlWpUkiMbg6v1RsnatiMTirSg07wo+Sx7be67K2HBlekC3kXhWCNIVtT+qn68GWc
0vDspt34GjVFchEmKAne9kzX9dhAVDMox5C0I9IgZ7HMMEIIQKGXsbhvEecJmTnZdjai7sNTqfPJ
M+Z9xYmCyVep8jZp2bcgv3Y29FCwzah9kFEh+5ApZKDhuFKD+1VNSfueR050VlmB3SFrw/owFD4B
g17XtKvqosd/JQnZ1hkdpvxJ8TtxI55KggZ7JazkM24TzOaa0pMVduDkIeYao3HSSmytFrdp9tHt
5xCU6XNi95fQHnODs4q6eN4nbBmXWqniheKyyxhQHI8c7N3KUomjtCbJXi6Kaur3CkCfeZ8Ur33r
ZheKxbPPBsLjNbSK5OhPhJ+8rm7uqUzRxPWSgB56uxjJizrwHAY09jrYTbz5DmUAlh6753TtOFUz
bqfSQ4q0tDlfp0hU370pDu5BUMppNXTkNTqT1WvjTfJJR7F5DPwu+cgT9w2boM1b1VGUzzZN9jB4
TXCfd1b67CwL3yKW0cm2CmtlNWNz0n0brNxicthed/24noI5uGd2UFewRdKrHgAC40EdcwT3mCO0
juor5sP8PnIsoDURqUTy2a7Ljh94B9BNHrIdVk71gWAmhxUXmfjNICB2nRnEamknpjyPEstsE8qk
u2mlqd6UT+3twkjVx8REWlhXVHAd7RB+ymrGWn+ioYZyGFFKlgQGmSSnDa1d7Zft1ci6z94Whl+c
7DGdnvNmkN8lN8QnuIjNg8He/Wg7wfyjzAR6MQB38yrMHf4nG9764pYCtJgLPP3ap67jVMGlpqVv
Ll+jInbe/SJLT3wLqOweArlTZqsRWWK/pajKru8b7jX3tF4b67yjJ05xj3yVrmj2eSy8LdXa5RWc
IIPVN5+DnWgoPltsL/kJEWWkhBgkTiqL4tUET/tq4ZxAUqwpsKirCLubn58aLmpbHUp2NGLI6u+G
P9sUrsZZukt6BY0jSHhBwoLbFfMQbp3JdanbsGO+d5a6jeLEgp2np7VZlvVF1JQadKnZH/lOm++s
qI1D600tNnABrKTS2Uei+hq/kuk9RB14/JUsBG+YPHc+wzjBcOUQJeiUy0FnJ013P2krHomAV+Z1
4g1Ap6gpffctM6YS2HV5JCcSVLGfaX9ZkxafLsCxu5oszrolFRQTCokpNU8RzdGhR32e+5xPiCoo
gdYNljNMdOVjz0XiMqequ0+tobq2gNmskRe9a9vq5mfDYq/n6sHf44pMrttZRducuvMDLv9wF8Ws
2o2GCQ3yW3vE+dO+VaLsP+berFlrzONtoA0C31Qocrw0+Yy3kSUQc4m/x/0hCYyzvSQ6o6+KWVnv
TW4HlzqHI1AKJgccxKAs4ijH80CXE1n72RnrVQF+6Koq2EYgK+T+3vMo+2xK3TxMY6koe0jUd+FP
SFxBwxkMmd17993Fmm0IlT7rKDO3mtr3m5ZS01eViukWuR1ycCTUm0uNGT2IaWHeTb7j/HTqunzB
FWOQP0rGzRy04juoQpNUQ8Orws/9+iOcghjCE3HIEDjsagpA6igzGBmhqvpJpFb5kXl63PYkqjaJ
aOUdOEQ8xAK9DKlrVv6F/vncWTU99lHHNawtWEfuFxln7gN5y/joNdZP7Dr+KczpRaCfVWbHAVfh
ZuDcfa5j6jVq0XQYxkqpQZGTMcicQEOIZU3w3Jt5+OQlU/wQEeKJKHlS2bGMigGmV241d6nXwkmZ
nESDl4L/UCcWG/wqr/qHsKzIBJaOmM9ZQBlnqwPnAYxR8BlC0l/7uQ1/CNDG1jcrdWWF+L0BXTQX
V4AObPPIWBu56C9st6jio80TIN/cJ8eBNSO4jyA/FvPMezbp61d4neIRrqu876zB2+FUtJ/rWjo4
zszuRpWeOI0EWndxMLBDDL+4JlGlkmoREh8ZLGwFwEFAw05pcYcCnYQrGqWdu6YkNYjMD5Q67PP+
sWKrXK4Fq4BXljWclVbi8zDa0Nxe6ASSM7YVgjEJYb+dXSpuk1VgkK6kwofexTC8mwLbuzSpWny9
7ATL3J12QsOhB6+T3YGmsK9MaFeD70FU7KuMjP7E9S9pG9Qfa6rJbQbzcG3yFG8ckUS3wgNk5kVW
h0NmSN232QwMekmEWHXCDW4C/J27nDcEKaTK8ViZ5ao7O3Alsw1Xdoybnvby5ZPKx9BzShMIZ5eB
FSJlwmAiMQGNc0KhAotc9W4GgJNZOWkP96xXRZwM1FrqJi0+vdwNdi702rf/Xr3pN5EKIesvoWuR
bn77h+0fMs5991VPD19Nl7V/CFpIYsuv/P/9l3+JQU+TRgz6+JHHxSZu2jr+3v4mCAmTFqVFjP0/
v/4lvytJjCxd/buO9I/f9qeM5FvfUI+4kQllL+H0RSz6U0byzW8mmXBLuupPHQk5+i8ZyZLfcFAR
z3b5LYqkM//qLxnJsr4BmBVSYVu2BClu9V9Jpyt/0bR/kZGUcG1XEnKXrssaBt3qdxkpTDuTVYvZ
HZIwerSq4bXPsCcl9nvMSoNNmnia2MRUOElaNqP0R08bLMp6FSWjsRkiDYUnOlHE4LWwpBU4yIll
LC/O68E0SUJgl6FMpu82Gv+An4kzl/il6HHjD9S+sQT8ERKcKKp7rrhPdJAsxizTp836I3zwLVa9
yu3rc9nsEr/+SqFDruoRjLdfbg281ZR83mbWyCPhIKqkIzfY+dQIrqgWtxsuIvRe8IDQUE1k4E07
Bh7vKdrOznSfeBfBwYwpBGPk5Jz9hneBUTyw0TTR37mMTDlLdqF3pfUuQvuzHonTpMYPGdo3dsYF
OIuwzUyu9+IP7IJ4armdUKHWOT/w8I1w+A6OMc/IMvawFjypDIlGcS6JXnEBPBhzeQVLqj7TJzDt
e/o8Zjo73fAu5L0y4w8gQtQR5+JWm4zRljqmmzZr3ZPERBi66hwZHY7Ulq/Ow+M+ePCKCbjGh7gi
+iOCfUf/7yo3qEOTqTFssl4+cC5xtPqAIQGL6fva5Eo3dAelyZ/2HKNNb5YHD0+bP5wDt7zOQuKT
YzSjDngNP9Secr0yAEs2jgF/B5a0AsxRpeD9Z4azuOnkWpOew0Edx2vXC+99H6akKyBKu2z96O0W
vB3HbmulFJ6Y9rxe0A1HxlyqRuKQPVC/wU807OMIJkE1w0cIGkYId7jWUXIzOxf6D8QV+ysTuC+X
9F4B15s0BCKgO9RD6iV1HQI9xFKx8UfjGLuEwqlrFeuWsp2uiumLq4n7cRP5KubsqKcm27UAnan1
AFw6NX298TQsv7Bgim4ynR0xVn722pR7DJY7j/ptusRPwZCfa5f23KTJbpuWvhDmerESPdD9iQMy
4e7Hnbeq9nQEB+uwth6ylrpTfJA2Jxi7ne6F68YN9yXLzwhFqbjbF26cYZSN6P2rnq3WeIctJHe5
2SgumD1LzMWunuYEMrGNthaXp6TO9vOImQ4nLj+IpW6rhSobgH3xhmNZgpgDT4iWojHJRDPLzoBT
F1frdnKN70pHIOqWAGsWTcnKZIg1RcniyVEUAbnEAtKIgHtOIT1/OFA92y2yfevEl5hk2OCos2rm
H+nsKkbOUayFqB56LjU01UbAT3074gcavXht/ihhlPbsObaADeIVZS13pMzOeSOuEL866AR5u4YS
xMXXwCjfZz8dbLWEZnpmu2jvlf67abLhHnJiQ3l8LSuCu2jSLE77K+iY/RXVv91VEZCWaZoA53YU
fPa5OJWe26yTmpqn1GMF3E1xCS4IfnsZ4SjOnmLXfZJUCcVx1h69zHqlvhiHRy+BG5sAQwPCzUnN
687X8YflZgQ45i+APB/aM+tdVdW8HUAdDW1EVnvwf5ZS7ecUVpAbcJ+LJKioTIbJPg/0lzcFzn6A
XQVkLd7gJ9rjvhtXtZjY4toshsEVwAFj3zkU7YlsfXUig7SZiZk6JdVUffckBkBZjKqU3yXRMxmw
viQw+wLOuYNmxosUNMY9O7rJEN65qaaznUH/ccoFguMtJR38qJJX3uOfZuinlFsYBEqs4ctoH1nR
P/ST/zSPyV1hG3zU6H7HX7F00R76SNLNLcZwE5SBfaodzzhmzIc1ts061C4FMMoEUQ0LiVgITk5e
w0LBKMLra9+6Az6oWib+ZYq4N07azb+TwcJmBr8spUdhG1vFQz07KKlR0+4AG0WAsJJiDae12QgD
FJtl3NYe6go/Gg4gluehj8teFvF9a0w4ERD6aAgkW6pkQ1FROBzrzN7ZDS2YGVamtepUvKsSh65D
xSc1JJW18I/jGZ0giyKqcRfKQXzzhzPRTivz4NfDdagzfO18dLZ1SxaXRQRiYRCsR/ONYzveaT+F
r9+y2bS0BTHSaZ5HM7j8QQSyzAKtrYCnNLXuPQuY4QQq4liM03Mr3UtWp8Fq8EecWdnTyEfixrLd
pxR9eF0aw9mZZxB5RvhWWlm7dwuVXdWTuW1b83WuQ2xYQUd8qO8Q+UiPpFZFmp9uyiq0cXrI6t7l
CryNGm7Wf5B74yg9aNVQh7HM+ik+xC6ovxQF8suH4mYYKYigeS1nwMa4aDtbAGeYgkOc9ukwjZTn
ev7GYCtBNV21Nar4qYq8t7ZxT+4cTKeW/h1DVqDExl0PvZXKRIdyCKOQu9gs30U83w8mNeO2E3Mo
QZCKwiDZ+V47cRSU7sUvT41xmJ35JZrF8UYLjdIQFdF+Ri4QZpncUqnKqU5nHPr555CbPzqD9I7h
2Wrd+eK0vBAF2DLRBMRETAxxCfjmMlDGo1HAGCMN9dhNydq0RhcXBHpor9RjDERka4RRsE1ANh7z
DAO4WXN06Btsw4Qk96jy7NYbeTd1JPH9snc3tikfu7DzOOBxNyaS4T92KPQTXrAWEUbJqLGJLfOL
TNYb3Dww4MXtncR2BzhHQSHX8CAdJz8tjaIhQ8QGU5S9ip1Pm2Xtg4zyR7zS5U1XkFfPZw2e2svv
WGTpUzZeSUpKoD4gRYc9G26LOpitpaMfuvBIvJgRNiOycq6A3G5am0DPDhul8Q5wvgHUAXwr+Bp5
tnuaykpT7eASgNqphgfQ5ObOk70BRBzLjWkO2yjofnZ58tILyVIMU/zaVWznjdAZbvzmxjCs5pxi
bNkVcTVsRMpA6LEJgrZBOoH+W4SeMtq3LTkHVmRYOmB2IcemO82M0nkVqYz5lokVSr1FRrzqrK8W
JhhzSEKJpF8cI1+sU0VsgPgifXROtU5y3pGTVbwypdU33AA5ViHM5iMAS2Uz3vhES7ZVGT3aPTsX
3J4Y0yflU6maHKHTEuYzpmbnEUKiIY4sInPZleG/VUFh7aYimTaO4GNSVZCZR3N64jOw66G1r3Gt
3DVTWB9dXXwVQ/DZxSbp8YawowVwJox2VWO/EIpWuLnwQY/8V8yw7EYybatKBvt2LsK9kXQklZl2
xFzdW6qAGFcBuqxH9yNNnW1MD7Wamd1Q+/bYqfwNTUcb7XAdT2f2X4EfELLjM8v4SVlV+zACUx6R
jmcE0ZWRTLs49NHu5fSRyI57ctJfYIDGm87Ex6p0dylIt6qJ3kuzKaHH0lgB2Xt+xsePtMBeN2EY
AJpFFq2wnHVNu9xcPtpDSuPTW+8xcRRN8uIn9nT4A7HZh3W6lj2N5xmmTgov5IoelWNrEC0KWI/t
eaatZiddbrCN4MnXK9on34y8QgWkH2VT4LKCGWFt5tj5mhPKYm0Ijptgdn7ktfvdIRy39upUsV9t
uPPm9tNoh6fWtl/SPhkw7Pbh1qofw001etHC0iYyVQTPQgJATs34qXSKk5U59tbu5Ect9Ve9clvw
xL3LeQW2+AB6aVAFhxnRR6CgLpqu8+KMzs7KqR21E6Q2k730mmZueY54xODiYG/NQoVyUG1Nnc9X
SQ+WjwFAwmG5ggNbZXa6rjR+nRIq3FIBuFGur/dWcZfV+FBaWnepaHfwouRDB6a26L8c1R6pGnpU
yI69rfyVMzXs3CvX8NFcnXideDNkBkljJwBjH7s1Nyr/a/QqF6dsaqzIezwkbjFjB8BExZRYZYd2
cDp87ICj3GylWWJtaQoYth0rKxKf5ELN4qFEfIN/44uNRlbbAKvKjvylb1OFUlTRPRPjNa98/SNI
5KegE24VDg5NMVSDenBP7WpeR0q9KDAsvHnsa+I0u67EHq36luFlQtgag1MejT8SLkNzcCMCULdN
p0gELaiM0L2doj0Qt0unieQbhzoOKA3p8d0r0lScQepUpqBf8pBK3L5ZHONGsXeM7tHUJKhnUPm8
he8Nx3zOLC/a8n3/mqytCR0S5o1GGQnCO9OHPu1H07aheZAS8uIrtK37UTU3LNZIpHAcgIlVSPpZ
cq0gtIGJJQTuVEW37uhL4+1MaiQt6b+y6RHA/d6QmPHN4pKU2Xeqaph0ECtreWN4BAP9onhjscMy
H3xkB/gdPup2do1t2uXnkkU5MPEDMIEfZg1ZoDTqTdCaxbrv1I//Xl3mV3/R3/5n+YCkskAn/Cv1
5tK2H/VHGn0UfFf/NAgtRkbTNf/+e//hBBISZyCWHuHidVlMPf9wAjkeUWnWOb/7gGzzG/Bky1oU
H8y2rvxFwFHf+Bc88MpbDEKLe+jv+tJvvq7/8Hn9SvKzvUWg+Q8Bx+U/i72iK8ByCM9znT98Qr/4
gABOurYzxdGhbFr4uVW48Rs/I9JflXtPzAxmTIDrBhXiKnQAg43sSb5mirDu3SBv8tUg2QevuNjC
j5iLkce+cAwTxSJhX07QAIbGkF0gqQcIwF3KhtJzjFXo+eI7cC38RSjJZH8NB+ArxcfmoKAeOT1Q
4joRMFfHlBhqBiCKcb/YZ6WLJJqoN6NAdqXC8nkSxOx9EoMYX8pFP6DRjeH3hqdiQO7HQEdoUz/N
eMVJLZdq2HBk9pspMIq15yuSyhUmx8gRuO+zNMXBrh2UgYk6QJsoPjJw+KgmKOMEtHEP9yZ/vkcv
X109wv58HhN1I0vXXmsmTCBOlcENxVQo1Kn700kVU6smJsp5xyaLdXW7S/EAA2Ycl0IoEdbOD0DN
yywqQ5hSE5Uo0bY3zPJltvLM2uhYoQnXkctF1fOmY68i94nbj0GswHKRvUjFpXXaH+Qobt2lojwa
ZfahOzoNJ+zFPRCMFX5zvsfEA1d6JCk2+TisbAUPgeXycKVrmimyqqUvox6O8FDf8iSj6Nnk/2Ha
o9OCF9papIa7qXvx1bgjE64lHwcYWwahHEaB63KIP1OMBRsPK9ae/AXpAQSoPcum5GAMnLXmwhxD
YbmWbWccOjVE/DADbxNZob9H6HoWLa7edMj2sZu+JxlSS15SRtaSK90lyklwpkkvWueTzs8Yqbpd
39D8R+6F1ZwkoUptCciZMNxJm9iO0uJ7H6ZLlJK1Tu236AKsjTBEI8tFra8uIeWYu1Z42T40MJFV
1MkSWKqZIYoBr7tjRXBQQAAxePZyBa2ComyAyZCTx2s0C8h9vTPz6YZcWIe+uXMCM90y+MHf4Aw6
QDViebwQbk3C0//O3Hn1to2ta/iv5Orc0WBfJA4wwFGx3HucckMoscPem8hfvx9KckZynOxkuLGP
hLmYxM6StLjKV95CEc6tF1pe5Q/gUlCD6ur6tiLPpnYBM70qsWLEFitckJeS+VRSdtN2GQR/i6KR
3dR3cmja5+HKaT7ZOJlOGgRDTtEVVIZYEOl0elR4WGpOcBF0oXFuGPCgUtnNkVhSlM8xcHMmonNO
u5o+Lv6L9kcRGvU5uhzmXUG74lw2HHHbtbAJ4OG5i1Kt8Cf2aonqVxDPjcIX6Md04VRGmOVewotm
UbkrwMFa5868UJPuMstEIR3F3Dl94ey45ry58QPEKCOgXRM5sO7hfEbkKit4K+SaGKByaeYYbYHf
G+7KCtVMKIzweR2ZGippYL9ASh7uc2bp77XKkanzSgLdNySIPKzU0km7olwbu+aHQnPBy5hScGpV
8YXSNIPVSki/f4XRyXvdRUwDnmF6BmAYSgxuN3MLaZtJaKwiaiuxdiKbA0zKeN8YpnzJcY213Iqa
E/oMS68A2kYcXXTYQmux85jpuHWKNBKnIdKacEuS8prutjovFN+f5wLOrCyVISXuVoP6IRkYQyMb
3GMgXCN4KGma+ak0IL5gK1n2iAUlrGN0h74A+Q2XKrZlCycZnN0KPGMTlaQODxOQjseeRfMMedHU
xUvV6VfUrK1WPMqc3wvJqpRr1KUQU+/j4gbjkwRCaqCXmIch/wez+0RRpUdbtBydmo+ePfURyAb+
qZ7G10A+K5B8MfZawBqJ/CRSYLePBdpn3mOea+xYGT4YmibAq1vLnNod/8JDh2kS9mU3sxpNnkW2
AxQMQ7viAYqaPq3DVX9rKV11FZUJpnArddG3zjmCklCy49WwDODoWdJjZ3M0FTAw54WVyGdOXGUf
ZD8DQ4i2/aKEXzL3E+UbpUYMr+FhzLABLyBbQP2tuuIOznVHblzW/qS2vfQh9tP6oQ6i5AysdbHQ
2yrHNAIz6InnYWOAcXTRcD65gRrTKi54hIh16C06SyFYlElbAl6bJEka3+aIiJ3JGZVNs6xgUOao
5vle0066Kr3fiR22N/PuTWyIAXH7q5t4UALeuYnhT6NwopnqAgwh1BQRmS0V7rbNT0282T6W8PBv
qx5bl7Au7RrcVlYFczPBKcMWhnxml8hulAZ2TLLa+Ceqj5slglzRad4b8Ufs8lqk6mwMB9Hyo/SL
iykqkn1CxtZYRn8qdbGF9rXw5bsVlfuruIyqC1tNcbJLat6UJCyft6kG8zBAmGwC6j+gPhBT4gFe
I10bWcjOgeF74VpYQnSA72ekDsq9XsGZK6uAhqmm2NOEqtOdF2j2EycnmENan/KxosTOMQ575j1O
f/51mJn5gigI7AMxAZ6O9OHPCgGGlkQRSQ0lAf5quIYGjiEBRyTnWJ7gEyMjWeE2XQgIy9ZAf+ls
pS6N84ENqGdAFyv/vvLJNOyGIx2CLhA4V80XLfXHu7xSjI9e4Pr2LAUehy2NqSs3ADSRCFWaTHz1
JZws4ck0jjzrIkBKBQ2liZRXCWgJu/FmKPoX9zjLQ8NEPipdSprUXULscj7bwcrACNzKbmK0Bet5
DjZ8FuZVD5UYqwZsHuVLy8+Tbyp43OMsjVdQvhwKk4kqUPbSI+kexJl8hk5Gf9toBhR6tQIkBvDH
ymYBsCz0DlEWQ0XRzu1nkwCoYv9iD0hJ18lOOgAvT5mI+4RmO5sLBn3aoY5sWMizdWmkz/EFWS29
LE/hDin256qrKqr9Ma7Uaak0H+jZ+Oh/dYjkDDqzUOPVZgZfFKQbeqCo5SS4oupOk4JVslvvFHxm
d7/y3dVpjAzeTZ8ZZPrp+ixDj2KFIH6PnfNw1AXDoUcWaX5phoOw5DxAHcag7ls4if85XZ+ZiWf7
XKRu7JdXNj37FUpEMWlPnUnWJwU26LfS7apHj0b1iUoFcRGKxNKmMNPtm8Y048dWjg2YKo6k44e3
vjukrENyWA1Q/7K00KxQTlF9iMco6U+QHGvnzXCD1aKSSAE7Xzs3XMtBrjaR84U5XIdpT6dmFhmV
/z6LutKF24di3xSsBiZG4XALY4epfJS7lKitVKRTaDioXiAvc6LkWdYMJBD/poEccgYaubjwQSpN
Cc+Qryl70z+xSOFBJSRRdwPFpKU21pkXkpo22PmaGDrqGWex70jRe8nAco0lh43cFOAJ9YmuaMuP
wQq3VWj6FUaKBUWjqsj6GWU4eaYLrJeEr1TEqm2MEHEdejdql9i3nWGgkmalRYWoAJ7efYqUkJHa
zrET+dZxZzqc30LKb6TUL65bN7Q+aLlGD9M1lCfJ7JoH0XJMuQEmlErYZd/UDLGiplSNR7TX1dU0
F3J45Uq4EeeJpn3TvJST3Ehlhd3TxffQyrLjUAspJnHd9qeWqYAzVi3rXC5BxTe9W04rJXfxrYVC
A4Z6ZSIlXKmUwXPVv/NLlx6e2tv9CZg2aw6stJ+leYiCbF6jaR0K37oQkaNdJ1LhnGpJtXqUk7xB
/Uq2qXLEeJiYZX3VmFHypRNVc6wravxZRcrqM6Wo4hoEcLBQ0YueoSlCGwH7ekoaKlDET0GcGP00
cug367Wennkp5rMNMsonDbj5a1TB02NVJpLWetAaZWEYSLenSNLpKRqR1PYTrMxs+cJBEvW+5l76
llm28lAhhYwbWRva6Qy5D3tmdtzL+DAl0ZPc9S4YzrA+R5HA+WRShfrkY7s6K2TAnBhzWDMZAvEc
A7p519mrK0yuaBEOHUwWKJgUfCTmxMzqNMad6iTDoGUW+w7KnW1HFWUw6qSZLRtadBZwBdHUCx7Q
oHBQ05VT5TgDGIKur1evjkt6NGx1POKmPc6wx7CtkrkixckpPQaRT3McgDBCDx2gSFmGdarVYn+g
YJxO7c9XPyDEBGkEVxkXwH7dTyJ8Y2+YrOxLVmtMTyN9aMuQTkfdEhWgbr8ICEPwJZTpnsHdOqZl
WAwAXLKekh5kJaL+olczLKAdB0domDoXbU9nIbbwGDfklUEj0rPOMxg651By0qmkGMWl7Cnytdz7
yWPsmejmFFKwunbBTSLu6qSagaSMTDUu1nDPRJnkM8oI5QNg6+IRpEZ+oXk4uKF5CyFDyKuPcRU3
J5aaibNKzfqlHEX1ewBGzr1nRIid6ImVn8ca0aeldtVcL3PvCsW9YKax9Qn2cMxRRY4kpZbIaJ77
8ce2kZt547kZLSipaeALoIAPikcNFUhrkudw+GK5eA4dUE2O4zTu6VFoYLbQK6ue6f4Bl0gx3J1J
ZWJGC3kl4uy48QQNPiwjOehaxCneG3VhTL1TuVTg9elGu8quqGZZ161dRLfAEfznWDGRdtNWQJEL
y7AmbIr8wbVqaRboqjVtKF/QEGzhdhju56gTKyR1Wz2a0wqD/OB4/rGGagJZmV4cA+yvF0Jx9bNa
tNldYsUXlmtNk0yDVV6Upwap3km70hLaBC3JgQ5ocOnWg4JmbaOAERq6f4MRZH9a93V10guwAzxu
eUEsuvosSnrUrHxzokDRQPeGJoBheA9qTwe+BEsFWcDWIAIlaMqowLCvKi6JhZO20j0qb9WC49mc
6ir4lWiV+E+V5IYsPRTPpNS151axau9k5PYfvMx2zzwHnINGi+lceLI7h5hZHYNpTqewvt33rnCB
7koNlAHVaSFVAbOaAe0hChVJkvtTH2TWEh8jFJibxr41whVyqx7uYoUoq0laBsYVf4qnloura20P
NcGebvGk9YAMeL6/Moif0bvOpMrAMcVvBT0Y2TsO0K6vJlKkINnoy9GZ6FrkF62imSvFSkdr01Tu
ncpGRbdF9DKIUoTkYXovsJVWHqsCRdlMLVmlddlASXRL/BbNnhjSlRGlNHzWPGLj2Z2sIdlkx0V7
pQdsSzxd9Ecv1iFvOQbWYColapP4fpb4pjrXWys885XYQhqxque1myXfrCS0Ls3SAMUdlOKYPJTm
ambqcMqq7MzNCFkE+O1TXUEDs4tCAifiyC9taT3bdWfOfIzkzku5ujXk8tjRbZ3iNTYzsSbF01WR
fJWclAZm1aKipusUj5ivtgiUM2MgG3VqnF6KCrexFHD2WaYig5cZXjUnDAEduNJ9Kt+QoKbwmgAu
emVNURyoJc8/NMwHNiptO+pWwb8hFStwD/fTAlWDEm3YBlU/WVjKK1q0XRDa6KsO7eGJuO8/ah/z
pfQxv2uvylu6Ism1FF39OhPRX3t7KGBZZd2GGajbpiaLAfO1k4i0jqvHJtw8ELjohkVp6VdTI+Tk
msia3dDpxSn2Rs/I7KalLrXfFKNn0elO+C2QInroqEKlC6XN6Luksl1nYGJB/06DFC1IRMT9/BEW
hPSBhIxSlrCpYJlJ2ipT3hNLOIjO+b2OJNAKnVwfuz9a4ieZutLvYEBQAdRRRmgMSINa72ff0iIw
sTmW/FMDCbj7iHYJ7aQgbrBO8vIuxV6H9XFa2F18gaFp8Qj+SkL6HA3uD/9m2uS9ByV0iJuyjQuh
ST0XOJz1ilFZYuISNnmOprGyys+dqjJxEouKM7fPg/cZYgHALpoGoxD0Ai4bVSifSguJxWmRCveJ
llAwtTW5m1UIrSK6rpQ3FqXhj54ORiOS0tUxFbsLX4s6rCQxqppoaqtgXSJl4UUIWQqoS1K2N4pO
gxnekfDem64kzgJT7aJZPRQUNZvQmNZ6nyyLvgbaH1emx3071CBhQVCODNalyZ6ugkvsnClEVcSr
t+t5+q9xiw8Q66my7ncn4U/QpL/Eof421JRcWKey/3Oo6WyJgec7WhXvZn69166QMfdZ/+NNt0IA
EFVURVaETq1rr1shH9FzMAfiqi6gUQxY0BfAqXzETwT3OmBUBWIjn+UFcIq9komkgw2dxlQMVdP/
pF9h75+GfCZrICtzKdJlUSzjNd40K6Qcui1LHAG+b7Uwr0RhLDLTfggwGaPMqMyHeGPSSM4DUrS3
WW9+EoW7qO3PXlvjeikhee/1j2FtLjIfpRN49MFFH6AR3RroF0ckws2l18qPuaotwsoFZG4ssEk/
KSgIhLgtRdgJFFwC1rHZSoPVNiRZwv6gONGptYSmBnbGuDJMdLVz/VYHd4m3rmq6X1Y0+TH1QD8+
v8eU4L4HEOrQONAx8gkHdazqC9bTHXZpQdzD3TCBU7SXIrNOa5eaZqZfofr/mGmAJCs0Bgzs2js0
wNHJDrD27lQHqQIsoJHRewCZcFK0wTXGbeh3Ig86KQ0kdx1sUAM3uq1ccaJlZUDA0XyuCvtBhv4S
6EybK+sLzTFPcymETVN9lejB5ll8QclnvrP63ih3Kft9p+2DFDL2ViwoVs6rS6aLC7X0ZEmfR0gh
wCmdxCK+cNv8GuTHtSg4oz2Pmn0v5hLCg6TJ019/AH2Qxfi73MYHsNdtL9k0TAHR2nhVboN+A3FH
9Z35IDKSZQAb6uJ4NWhBNWTBczor11xpsOKd/ibI+0e0/rQLQwEEHJu0U8TkuQMxAmurMHFX1/xj
oTio8qT9xYo2fZ2HIXgXVzqVK3QLYUZOdSOKZwvMx0FQFQrdsTaatzgLg+AyJyn9qRMo7Of5CmlG
NNhkog31KwQI2GaUUWvZX/Slr0zZf6Tc6rkjVpj04AGbe/lZmmfu+e4JtX1CrzQfXv3xr9/Td0Al
gv9+KQHx04FGHOY7GP8fkPubL7LF9a9dzB5QChkkHHaw/7/1Sy+91eFI/3Gg3zufuVgJsfbO5vVQ
68/yqyGiJR+5foJmoBpHREIWy0uT1y+2U4Qq0/bHFj+WATvr9uaNdubmxw/9443zz35n75N/TSnx
DawK10+TvftlCGh/57u/GmHnu0OBMLC/g7KA/MXw2vvuwh4uGNPidtlMDQEy7/ffn4KfUkGErXBl
/uY0vBrl72lQVJ6xLJMEcFTuPHsYIkj/0P/RKG+vX4f2/RVhm6+RFH+6ARTlSAWjgFYJI+18e6Ef
rcEVAw7iwB67Spj0e0v/p89cNVn6OngtBQvI7bPd+fLDo1cFF5m93RmbNXZQS1+mY0Wm9DsnwE+n
Ae0btjiSMkSWb0zDsAYMHAxMADPr18EtBQVq1Pg5gIaEnThP+605QDnIxMjDYIusXwe3FEgp5MF3
feQ8qOIIK1a2BFpn6xc33u6WMI/g3WmC63DzIqw7rNuAWRgSrrHXgUbKpdqcDtZwK/DajwiEeSQs
9OAEfeb1i0vjwOZhi5MbfUZyM7CsEN1T35oIS+WCwI3EkP+/QqNXx9rzOg5dIwXXK0HbrNCNNNv3
MPNPYkPzSEa3DDqnsl3z+ztCB0toKYLlsHltJvyALonhZGDLjt0RqnyEE7GqK0NhYudIEBpHAkGC
IbYL5PC2wuZIGHtNqtYRXNzBcfrtI0EcKYqhIwW3XScHdzQC+uSWH50rESjbhAOEnW/tB6FwgQgZ
+rP5/ccHdjKiDjj6ULCPFNtiKxAL7e4FAkpdBtmsb0+Dg1sDCrWYsRsB+DRKQjDgORPXr1d34yDA
aKrKUMtcvw5vEsjkN6fUP78WFPmI/s2Qer55LRAggG9XwTBtD4vDux7J98feCZp2RHnPNigUf9/s
u9vBGKJFk/PyUI/EFzbB2PRB1Y4odHI/IiOxfu2n0RSQDJbCACPd/Pjw7kg27NhQUdGPBJ1NVadT
99a5QO7AYqHGdrDpNI9IVsltOL/4H0SHxk4JG8Qm/rLUl7zxVXGNbIt4QefC2MzY4aWV1JbGTgKb
AzkUciVUed9aF9YRCDNa4eBT16+DmwT2rbkpeoy4L5Qj8nMi5dcVNouLQsgqSv6HlkLSAVTHBkqK
faSTOVoob26e/X49gWsS6R1bJ0I/tG+/KSSMPgEQCxIa5oscKJvVvX8C2BpdX8hmlBK+//jAwuVN
Gj36huQKpJyCtuebbQbkllQIcpaQDzVt0FjEo09CznuB6yzb/fvT3omXLM4CQdmJPtNmsxxe5LzR
zxp7KnAjAHyixKjtx0nrZosJnRh81Pp1cFeBKtTRtUXaDnDtScXZ+ZvXfhLJkUBArXJjblbBwdXb
Vbr7Y1MHykkG0Zaug717YxIsymoqtwan5qFOgom71frSGhUUWAiGmlRlNt/yVSZtH3EkDktu89Oh
CH1wl8NbMnx/2n7kPAAxMsTdr25Hhb9XB1TUdn4ObytAUxm7Feg1WDrtTGOAF+xcB8I4onwAUZ6a
0vp1cN+egPZNQ48/ff6KOCI1QFFR2b8PAB/I+KLRfNjeB5v21gEV1wntBvUAduU/PwW4D9b1NFQo
N6/9U8DipERoz1BfagsHdym+VFHGTgQbgRoJGbi5DQJ/WA2kSSTlxsElCxryE2MzRA5BLjxERwVh
5s4xYIkjW1BNRwd08/qDY+A3dsp3nBYchuhpDePyn8u3gFw/+4WXtf/jz7cYpnU3DqDS3i8OAq+b
99607IY//7XXzFuDjHZ++AI6Wr/P9p9vv+CPb733Xi/f6uUvT/znYll8RVFm3S3cfsyN/9D/JU9e
sXx3UyyfnktvD2u1hhn8/YF+kKf9fgr8cvyiTpZfvWX01ltsoM6j36Isl/HuJ99gZcYOC/d6WewO
u0HejR32ZFl0r+2eNi2a0SP78U9netsIGfsWZ8s4rt/9zzLO/vfd+RK6k783QxQ7h0h57LucL4sE
hGS4fBlqo4SzLtmOHputEL0aeN0eGTvwxTIsveVT+/yc7X3sDVxt7OiXyyeve3ubbkqWY9/g+snn
4+9+8m3aM3bgm/qp/uo9F0W3N/gmnRg/eBIsv+wPvI5Qxw58twyWqL0s99Cn22x47Nj3fhj6ewfW
ttgyduCHZexH766WT/XujGzLuWMHXwtUvXWIb2PCseN/eC6rd5NnvPCivU+/CTXGjn655DDnwKr2
BdK3Nd+xo2Nmx+jV7uf+jj4YPXa6tyuHcdcYyLHjcvF/Z/Fc+V/TL8vi3WmJGeFTuf89tnDj0e/3
q0BgAO1s4Hxj3+bS79NiPxwYBqfMSBVv7OAo72Y/l9hfB1dDoPbPIqXZ8olAbCBVXS1dHsbJsnmO
/JcPvYV4baFNY7/I8A7Do341OlDCAUA2dvTLZTLM08tAO+g0Qv3Rgz+7RJPLbm9XbLsXlFPGDj97
jrzXkz4gLEGRjB76+377OWtu5BqaDvqBPqtnP5LfIML+A5HZ1POWVYXwxet3+Bt+OXaWfkMIceQk
nXEV/FRo8T+whP6tpevIz3+xfEIo8mU9DrsLxuWPnfxfP4i3MsnvPJcf88sXms9b/2w/eR5+42v0
vCz++hcAAAD//w==</cx:binary>
              </cx:geoCache>
            </cx:geography>
          </cx:layoutPr>
        </cx:series>
      </cx:plotAreaRegion>
    </cx:plotArea>
    <cx:legend pos="r" align="min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'Q17'!$A$22:$A$39</cx:f>
        <cx:lvl ptCount="18">
          <cx:pt idx="0">Autos &amp; Vehicles</cx:pt>
          <cx:pt idx="1">Comedy</cx:pt>
          <cx:pt idx="2">Education</cx:pt>
          <cx:pt idx="3">Entertainment</cx:pt>
          <cx:pt idx="4">Film &amp; Animation</cx:pt>
          <cx:pt idx="5">Gaming</cx:pt>
          <cx:pt idx="6">Howto &amp; Style</cx:pt>
          <cx:pt idx="7">Movies</cx:pt>
          <cx:pt idx="8">Music</cx:pt>
          <cx:pt idx="9">News &amp; Politics</cx:pt>
          <cx:pt idx="10">People &amp; Blogs</cx:pt>
          <cx:pt idx="11">Pets &amp; Animals</cx:pt>
          <cx:pt idx="12">Religious</cx:pt>
          <cx:pt idx="13">Science &amp; Technology</cx:pt>
          <cx:pt idx="14">Shows</cx:pt>
          <cx:pt idx="15">Sports</cx:pt>
          <cx:pt idx="16">Travel &amp; Events</cx:pt>
        </cx:lvl>
      </cx:strDim>
      <cx:numDim type="val">
        <cx:f>'Q17'!$B$22:$B$39</cx:f>
        <cx:lvl ptCount="18" formatCode="General">
          <cx:pt idx="0">11331023</cx:pt>
          <cx:pt idx="1">798799040</cx:pt>
          <cx:pt idx="2">73816757</cx:pt>
          <cx:pt idx="3">4337761090</cx:pt>
          <cx:pt idx="4">941674037</cx:pt>
          <cx:pt idx="5">68728039</cx:pt>
          <cx:pt idx="6">395218494</cx:pt>
          <cx:pt idx="7">7724380</cx:pt>
          <cx:pt idx="8">2447689197</cx:pt>
          <cx:pt idx="9">744883343</cx:pt>
          <cx:pt idx="10">554921583</cx:pt>
          <cx:pt idx="11">2490776</cx:pt>
          <cx:pt idx="12">3929208</cx:pt>
          <cx:pt idx="13">199386704</cx:pt>
          <cx:pt idx="14">78556290</cx:pt>
          <cx:pt idx="15">478635632</cx:pt>
          <cx:pt idx="16">771631</cx:pt>
        </cx:lvl>
      </cx:numDim>
    </cx:data>
    <cx:data id="1">
      <cx:strDim type="cat">
        <cx:f>'Q17'!$A$22:$A$39</cx:f>
        <cx:lvl ptCount="18">
          <cx:pt idx="0">Autos &amp; Vehicles</cx:pt>
          <cx:pt idx="1">Comedy</cx:pt>
          <cx:pt idx="2">Education</cx:pt>
          <cx:pt idx="3">Entertainment</cx:pt>
          <cx:pt idx="4">Film &amp; Animation</cx:pt>
          <cx:pt idx="5">Gaming</cx:pt>
          <cx:pt idx="6">Howto &amp; Style</cx:pt>
          <cx:pt idx="7">Movies</cx:pt>
          <cx:pt idx="8">Music</cx:pt>
          <cx:pt idx="9">News &amp; Politics</cx:pt>
          <cx:pt idx="10">People &amp; Blogs</cx:pt>
          <cx:pt idx="11">Pets &amp; Animals</cx:pt>
          <cx:pt idx="12">Religious</cx:pt>
          <cx:pt idx="13">Science &amp; Technology</cx:pt>
          <cx:pt idx="14">Shows</cx:pt>
          <cx:pt idx="15">Sports</cx:pt>
          <cx:pt idx="16">Travel &amp; Events</cx:pt>
        </cx:lvl>
      </cx:strDim>
      <cx:numDim type="val">
        <cx:f>'Q17'!$C$22:$C$39</cx:f>
        <cx:lvl ptCount="18" formatCode="General">
          <cx:pt idx="0">189163</cx:pt>
          <cx:pt idx="1">38804398</cx:pt>
          <cx:pt idx="2">3529171</cx:pt>
          <cx:pt idx="3">83836195</cx:pt>
          <cx:pt idx="4">14308758</cx:pt>
          <cx:pt idx="5">1988458</cx:pt>
          <cx:pt idx="6">4322796</cx:pt>
          <cx:pt idx="7">80026</cx:pt>
          <cx:pt idx="8">54100112</cx:pt>
          <cx:pt idx="9">5762909</cx:pt>
          <cx:pt idx="10">8841134</cx:pt>
          <cx:pt idx="11">186307</cx:pt>
          <cx:pt idx="12">127654</cx:pt>
          <cx:pt idx="13">9566636</cx:pt>
          <cx:pt idx="14">427347</cx:pt>
          <cx:pt idx="15">9389714</cx:pt>
          <cx:pt idx="16">13048</cx:pt>
        </cx:lvl>
      </cx:numDim>
    </cx:data>
  </cx:chartData>
  <cx:chart>
    <cx:title pos="t" align="ctr" overlay="0"/>
    <cx:plotArea>
      <cx:plotAreaRegion>
        <cx:series layoutId="boxWhisker" uniqueId="{60903F50-59B8-4C55-80F4-2AA4C3B11E77}">
          <cx:tx>
            <cx:txData>
              <cx:f>'Q17'!$B$21</cx:f>
              <cx:v>Sum of views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B80B9B19-0EEC-4856-A6E3-95EBDFD23944}">
          <cx:tx>
            <cx:txData>
              <cx:f>'Q17'!$C$21</cx:f>
              <cx:v>Sum of likes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8D1BE-4961-42BF-80EC-4F642BD4F6D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C6AA9-8B5F-4B33-BC06-C4CAB2359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019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C6AA9-8B5F-4B33-BC06-C4CAB23593B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50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C6AA9-8B5F-4B33-BC06-C4CAB23593B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302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C6AA9-8B5F-4B33-BC06-C4CAB23593B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399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C6AA9-8B5F-4B33-BC06-C4CAB23593B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30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EDA5-53AF-47D5-A809-0F4FE3CC5BD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244951D0-D03F-0C4B-1260-21A75690F3F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4318019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EDA5-53AF-47D5-A809-0F4FE3CC5BD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0AEEEC8C-2396-41EF-72FF-D7DC4F3B857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412751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EDA5-53AF-47D5-A809-0F4FE3CC5BD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35AEB04F-0BCA-A2BF-D217-F7D2B2A369E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474121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EDA5-53AF-47D5-A809-0F4FE3CC5BD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EAE622D4-EB23-B6D5-2099-B774AF8EF59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970240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EDA5-53AF-47D5-A809-0F4FE3CC5BD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4F392F07-7C3A-73D9-F6F7-B59F84B722C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920176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EDA5-53AF-47D5-A809-0F4FE3CC5BD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222F0157-B5DC-64EC-89FA-E20EC4A2C29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00475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EDA5-53AF-47D5-A809-0F4FE3CC5BD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2096EE6A-92F6-5D84-76F1-2C3AA308C98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415429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EDA5-53AF-47D5-A809-0F4FE3CC5BD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3B52D281-6F4D-6D8E-8406-4958B8B0113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3194542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EDA5-53AF-47D5-A809-0F4FE3CC5BD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2FDBA47F-456F-11AA-84FC-3780CC0FCDD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5003384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BAEDA5-53AF-47D5-A809-0F4FE3CC5BD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05BA8CC0-0E13-7F5D-0619-10A2BDAABED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286765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EDA5-53AF-47D5-A809-0F4FE3CC5BD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8BAE0DAA-F59E-A500-970C-03FBF4FC7F3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3696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BAEDA5-53AF-47D5-A809-0F4FE3CC5BD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8A1C76-069F-4403-A0D0-BAD7A1BE6DC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C7D8-F2D9-24C2-A355-EC0DC10F0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Assessment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9651A-9472-6623-0A1E-92F787381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60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81C27-73A0-18E5-606E-9625254F2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D1F67A7-EC22-9299-E73C-AE370E51277D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01CFAA-DB24-A8B7-C4EC-C107772F372A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Q10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35B986-4B74-AC81-77D8-45BBB834CB39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3238E2-C83A-95F9-7291-3E8B55002A14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E24714-436E-75AE-D458-74C8F4F8FCE5}"/>
              </a:ext>
            </a:extLst>
          </p:cNvPr>
          <p:cNvSpPr txBox="1"/>
          <p:nvPr/>
        </p:nvSpPr>
        <p:spPr>
          <a:xfrm>
            <a:off x="6580416" y="985942"/>
            <a:ext cx="4593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</a:p>
          <a:p>
            <a:r>
              <a:rPr lang="en-US" dirty="0">
                <a:solidFill>
                  <a:srgbClr val="FF0000"/>
                </a:solidFill>
              </a:rPr>
              <a:t>Views, likes and comments increased significantly after one year.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20D5CB-131C-9BBD-E6D8-9C337E996A40}"/>
              </a:ext>
            </a:extLst>
          </p:cNvPr>
          <p:cNvSpPr txBox="1"/>
          <p:nvPr/>
        </p:nvSpPr>
        <p:spPr>
          <a:xfrm>
            <a:off x="6580416" y="3124198"/>
            <a:ext cx="4593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pivot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=F4/F3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484DF5-6C3D-7193-E994-AFBEA031AB4B}"/>
              </a:ext>
            </a:extLst>
          </p:cNvPr>
          <p:cNvSpPr txBox="1"/>
          <p:nvPr/>
        </p:nvSpPr>
        <p:spPr>
          <a:xfrm>
            <a:off x="6580416" y="4182653"/>
            <a:ext cx="45937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pivot table to group into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sum of </a:t>
            </a:r>
            <a:r>
              <a:rPr lang="en-US" dirty="0" err="1"/>
              <a:t>views,comments</a:t>
            </a:r>
            <a:r>
              <a:rPr lang="en-US" dirty="0"/>
              <a:t> and likes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 growth by dividing previous year value by current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CC4165-2DFE-FA7E-2C36-22035151D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713235"/>
              </p:ext>
            </p:extLst>
          </p:nvPr>
        </p:nvGraphicFramePr>
        <p:xfrm>
          <a:off x="97972" y="2238275"/>
          <a:ext cx="6389913" cy="2590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5638">
                  <a:extLst>
                    <a:ext uri="{9D8B030D-6E8A-4147-A177-3AD203B41FA5}">
                      <a16:colId xmlns:a16="http://schemas.microsoft.com/office/drawing/2014/main" val="4021300375"/>
                    </a:ext>
                  </a:extLst>
                </a:gridCol>
                <a:gridCol w="1091887">
                  <a:extLst>
                    <a:ext uri="{9D8B030D-6E8A-4147-A177-3AD203B41FA5}">
                      <a16:colId xmlns:a16="http://schemas.microsoft.com/office/drawing/2014/main" val="916478352"/>
                    </a:ext>
                  </a:extLst>
                </a:gridCol>
                <a:gridCol w="1110878">
                  <a:extLst>
                    <a:ext uri="{9D8B030D-6E8A-4147-A177-3AD203B41FA5}">
                      <a16:colId xmlns:a16="http://schemas.microsoft.com/office/drawing/2014/main" val="3629602924"/>
                    </a:ext>
                  </a:extLst>
                </a:gridCol>
                <a:gridCol w="664627">
                  <a:extLst>
                    <a:ext uri="{9D8B030D-6E8A-4147-A177-3AD203B41FA5}">
                      <a16:colId xmlns:a16="http://schemas.microsoft.com/office/drawing/2014/main" val="2895887733"/>
                    </a:ext>
                  </a:extLst>
                </a:gridCol>
                <a:gridCol w="892498">
                  <a:extLst>
                    <a:ext uri="{9D8B030D-6E8A-4147-A177-3AD203B41FA5}">
                      <a16:colId xmlns:a16="http://schemas.microsoft.com/office/drawing/2014/main" val="1375510398"/>
                    </a:ext>
                  </a:extLst>
                </a:gridCol>
                <a:gridCol w="892498">
                  <a:extLst>
                    <a:ext uri="{9D8B030D-6E8A-4147-A177-3AD203B41FA5}">
                      <a16:colId xmlns:a16="http://schemas.microsoft.com/office/drawing/2014/main" val="3669262643"/>
                    </a:ext>
                  </a:extLst>
                </a:gridCol>
                <a:gridCol w="1091887">
                  <a:extLst>
                    <a:ext uri="{9D8B030D-6E8A-4147-A177-3AD203B41FA5}">
                      <a16:colId xmlns:a16="http://schemas.microsoft.com/office/drawing/2014/main" val="775601979"/>
                    </a:ext>
                  </a:extLst>
                </a:gridCol>
              </a:tblGrid>
              <a:tr h="99048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Year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views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comment_count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likes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Growth_views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Growth_comments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Growth_likes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731553"/>
                  </a:ext>
                </a:extLst>
              </a:tr>
              <a:tr h="80011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2700407997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6422378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59063929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25661679"/>
                  </a:ext>
                </a:extLst>
              </a:tr>
              <a:tr h="80011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8445909227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17741295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176409897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312.76%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276.24%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298.68%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825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37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859C5-4911-D145-536C-D1F36F879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C333086-3091-9769-21E8-305E197754C3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BCEAD-0CDE-48A5-CF45-F26D460F17C1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Q11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3A84B2-0E74-35E9-4429-5CB59ACF9814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FB71F-1D97-2F7E-711F-8DE42739B23A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EB0D48-0EB9-AD6F-CAE7-F85DC5EE968E}"/>
              </a:ext>
            </a:extLst>
          </p:cNvPr>
          <p:cNvSpPr txBox="1"/>
          <p:nvPr/>
        </p:nvSpPr>
        <p:spPr>
          <a:xfrm>
            <a:off x="6580416" y="985942"/>
            <a:ext cx="45937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of views has significantly increased after November. </a:t>
            </a:r>
            <a:r>
              <a:rPr lang="en-US" dirty="0">
                <a:solidFill>
                  <a:srgbClr val="FF0000"/>
                </a:solidFill>
              </a:rPr>
              <a:t>December has achieved the highest retention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of views has significantly decreased after May. </a:t>
            </a:r>
            <a:r>
              <a:rPr lang="en-US" dirty="0">
                <a:solidFill>
                  <a:srgbClr val="FF0000"/>
                </a:solidFill>
              </a:rPr>
              <a:t>June has achieved the lowest retention rate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519D05-DC9B-C4D1-FADF-F71253020840}"/>
              </a:ext>
            </a:extLst>
          </p:cNvPr>
          <p:cNvSpPr txBox="1"/>
          <p:nvPr/>
        </p:nvSpPr>
        <p:spPr>
          <a:xfrm>
            <a:off x="6580416" y="3124198"/>
            <a:ext cx="4593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pivot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=B15/B14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1C75D3-45D5-46DB-E2C2-DB033A50230E}"/>
              </a:ext>
            </a:extLst>
          </p:cNvPr>
          <p:cNvSpPr txBox="1"/>
          <p:nvPr/>
        </p:nvSpPr>
        <p:spPr>
          <a:xfrm>
            <a:off x="6580416" y="4182653"/>
            <a:ext cx="4593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Used pivot table to group into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Sum of views column is added.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Retention rate is calculated by dividing the previous month values by the current month.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032ADC-CD95-7C6D-F7EE-C02D2F80C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840100"/>
              </p:ext>
            </p:extLst>
          </p:nvPr>
        </p:nvGraphicFramePr>
        <p:xfrm>
          <a:off x="326571" y="1099457"/>
          <a:ext cx="5932715" cy="4713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8911">
                  <a:extLst>
                    <a:ext uri="{9D8B030D-6E8A-4147-A177-3AD203B41FA5}">
                      <a16:colId xmlns:a16="http://schemas.microsoft.com/office/drawing/2014/main" val="2006560690"/>
                    </a:ext>
                  </a:extLst>
                </a:gridCol>
                <a:gridCol w="1862930">
                  <a:extLst>
                    <a:ext uri="{9D8B030D-6E8A-4147-A177-3AD203B41FA5}">
                      <a16:colId xmlns:a16="http://schemas.microsoft.com/office/drawing/2014/main" val="994914945"/>
                    </a:ext>
                  </a:extLst>
                </a:gridCol>
                <a:gridCol w="2120874">
                  <a:extLst>
                    <a:ext uri="{9D8B030D-6E8A-4147-A177-3AD203B41FA5}">
                      <a16:colId xmlns:a16="http://schemas.microsoft.com/office/drawing/2014/main" val="1376848470"/>
                    </a:ext>
                  </a:extLst>
                </a:gridCol>
              </a:tblGrid>
              <a:tr h="52372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Months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views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Retention_rate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9139662"/>
                  </a:ext>
                </a:extLst>
              </a:tr>
              <a:tr h="52372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1477413068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7733766"/>
                  </a:ext>
                </a:extLst>
              </a:tr>
              <a:tr h="52372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1540024062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104%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3220809"/>
                  </a:ext>
                </a:extLst>
              </a:tr>
              <a:tr h="52372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1712342604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47496467"/>
                  </a:ext>
                </a:extLst>
              </a:tr>
              <a:tr h="52372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Apr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1376758448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92173140"/>
                  </a:ext>
                </a:extLst>
              </a:tr>
              <a:tr h="52372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1577221605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115%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8158384"/>
                  </a:ext>
                </a:extLst>
              </a:tr>
              <a:tr h="52372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762207615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1301235"/>
                  </a:ext>
                </a:extLst>
              </a:tr>
              <a:tr h="52372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Nov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999488217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65025559"/>
                  </a:ext>
                </a:extLst>
              </a:tr>
              <a:tr h="52372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1700861605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170%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8684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290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E8FF3-2DA5-02A3-AB62-E45A5EA55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C62826-797D-A158-7F1D-5712AD0C6263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7D0137-9EB2-49E4-5A5E-360C3200D597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Q12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B9BA24-247E-9957-C862-B2B4FCD1163E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AAECBE-78DC-843B-3877-2EC8E307C836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DF60AE-1B5E-C267-2D12-B1EDDAE25109}"/>
              </a:ext>
            </a:extLst>
          </p:cNvPr>
          <p:cNvSpPr txBox="1"/>
          <p:nvPr/>
        </p:nvSpPr>
        <p:spPr>
          <a:xfrm>
            <a:off x="6580416" y="985942"/>
            <a:ext cx="45937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 </a:t>
            </a:r>
            <a:r>
              <a:rPr lang="en-US" sz="4000" b="1" dirty="0"/>
              <a:t>Rates are not provided</a:t>
            </a:r>
            <a:endParaRPr lang="en-IN" sz="4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04D671-A046-C9FD-2378-BAF5D15AA5BA}"/>
              </a:ext>
            </a:extLst>
          </p:cNvPr>
          <p:cNvSpPr txBox="1"/>
          <p:nvPr/>
        </p:nvSpPr>
        <p:spPr>
          <a:xfrm>
            <a:off x="6580416" y="3124198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98CA5-3E01-4DE4-9F3B-4A89A213719F}"/>
              </a:ext>
            </a:extLst>
          </p:cNvPr>
          <p:cNvSpPr txBox="1"/>
          <p:nvPr/>
        </p:nvSpPr>
        <p:spPr>
          <a:xfrm>
            <a:off x="6580416" y="4182653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D03B277-3D68-B267-DE14-85ECF55DAA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8466893"/>
              </p:ext>
            </p:extLst>
          </p:nvPr>
        </p:nvGraphicFramePr>
        <p:xfrm>
          <a:off x="620485" y="979714"/>
          <a:ext cx="5187041" cy="3849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269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E58D9-C1EF-AD5A-0FC3-47EA091BE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FD3BE34-5B51-A451-85FB-823AC504325A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848DE7-9EC8-11D5-C6F1-AB9D702D21EF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Q13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7F756-07F2-A424-27E0-687CA6B34486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E27F37-B027-AFF6-8B72-5EFD9C2D5A51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16C008-1A23-BE89-AAA5-EA27F900AF93}"/>
              </a:ext>
            </a:extLst>
          </p:cNvPr>
          <p:cNvSpPr txBox="1"/>
          <p:nvPr/>
        </p:nvSpPr>
        <p:spPr>
          <a:xfrm>
            <a:off x="6580416" y="985942"/>
            <a:ext cx="4593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</a:p>
          <a:p>
            <a:r>
              <a:rPr lang="en-US" dirty="0">
                <a:solidFill>
                  <a:srgbClr val="FF0000"/>
                </a:solidFill>
              </a:rPr>
              <a:t>Entertainment videos has the highest comment count and leads by a large margin. Travel and events has the lowest comment counts. </a:t>
            </a:r>
            <a:r>
              <a:rPr lang="en-US" dirty="0"/>
              <a:t>People are more interested in entertainment and music rather than religions and travel.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1ABFEC-E35B-290B-B330-18BD151F6738}"/>
              </a:ext>
            </a:extLst>
          </p:cNvPr>
          <p:cNvSpPr txBox="1"/>
          <p:nvPr/>
        </p:nvSpPr>
        <p:spPr>
          <a:xfrm>
            <a:off x="6580416" y="3124198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</a:p>
          <a:p>
            <a:r>
              <a:rPr lang="en-US" dirty="0"/>
              <a:t>Used pivot table.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61FE11-56BC-8305-C1A7-1CD74383C488}"/>
              </a:ext>
            </a:extLst>
          </p:cNvPr>
          <p:cNvSpPr txBox="1"/>
          <p:nvPr/>
        </p:nvSpPr>
        <p:spPr>
          <a:xfrm>
            <a:off x="6580416" y="4182653"/>
            <a:ext cx="4593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r>
              <a:rPr lang="en-US" dirty="0"/>
              <a:t>Used pivot table to calculate sum of comments according to the Category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513D69-426E-2A27-F1A0-47E00058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57152"/>
              </p:ext>
            </p:extLst>
          </p:nvPr>
        </p:nvGraphicFramePr>
        <p:xfrm>
          <a:off x="424541" y="979714"/>
          <a:ext cx="5334001" cy="502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0118">
                  <a:extLst>
                    <a:ext uri="{9D8B030D-6E8A-4147-A177-3AD203B41FA5}">
                      <a16:colId xmlns:a16="http://schemas.microsoft.com/office/drawing/2014/main" val="1771699726"/>
                    </a:ext>
                  </a:extLst>
                </a:gridCol>
                <a:gridCol w="2823883">
                  <a:extLst>
                    <a:ext uri="{9D8B030D-6E8A-4147-A177-3AD203B41FA5}">
                      <a16:colId xmlns:a16="http://schemas.microsoft.com/office/drawing/2014/main" val="75473354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Category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comment_count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234888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Entertainment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8969633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6813183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Music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3450605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5891392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Science &amp; Technology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3381982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0001908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Comedy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3117473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310312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Film &amp; Animation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1196090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1410084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News &amp; Politics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1056430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262234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People &amp; Blogs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1032463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175284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Sports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786327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7302876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Education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455965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1981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Howto &amp; Style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411823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5755785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Gaming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178580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374327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Shows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64106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997822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Autos &amp; Vehicles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26945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8295509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Pets &amp; Animals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21384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277346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Religious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8708758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Movies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68998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Travel &amp; Events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2236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6359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595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46C73-0942-36D0-2191-DCE1EAD61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3AD2AFC-AD12-FE12-66ED-D2652388AF4D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CC3264-1AAE-A2BA-E9EB-29AC6D388ACB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Q14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198BF-2368-9935-8B3A-F67C93E3D3BC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9C009E-2777-EB80-3FCC-CF52BFAD37C6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C976E7-B0EA-7CC7-5344-7DF5BF1173AC}"/>
              </a:ext>
            </a:extLst>
          </p:cNvPr>
          <p:cNvSpPr txBox="1"/>
          <p:nvPr/>
        </p:nvSpPr>
        <p:spPr>
          <a:xfrm>
            <a:off x="6580416" y="985942"/>
            <a:ext cx="4593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</a:p>
          <a:p>
            <a:r>
              <a:rPr lang="en-IN" dirty="0">
                <a:solidFill>
                  <a:srgbClr val="FF0000"/>
                </a:solidFill>
              </a:rPr>
              <a:t>Every engagement metric of Entertainment, Music and Films are high whereas the Travel and events category is low in all the aspects.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8C426F-591D-9C47-E69D-283E7D69B2ED}"/>
              </a:ext>
            </a:extLst>
          </p:cNvPr>
          <p:cNvSpPr txBox="1"/>
          <p:nvPr/>
        </p:nvSpPr>
        <p:spPr>
          <a:xfrm>
            <a:off x="6580416" y="3124198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</a:p>
          <a:p>
            <a:r>
              <a:rPr lang="en-US" dirty="0"/>
              <a:t>Used pivot table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A03200-EE50-3B82-9620-DE361D327E3B}"/>
              </a:ext>
            </a:extLst>
          </p:cNvPr>
          <p:cNvSpPr txBox="1"/>
          <p:nvPr/>
        </p:nvSpPr>
        <p:spPr>
          <a:xfrm>
            <a:off x="6580416" y="4182653"/>
            <a:ext cx="4593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pivot table to create sum of </a:t>
            </a:r>
            <a:r>
              <a:rPr lang="en-US" dirty="0" err="1"/>
              <a:t>views,likes</a:t>
            </a:r>
            <a:r>
              <a:rPr lang="en-US" dirty="0"/>
              <a:t> and comments according to the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Inserted stacked bar chart with respect to the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A9400F-914A-B616-BD44-05D002F2E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86406"/>
              </p:ext>
            </p:extLst>
          </p:nvPr>
        </p:nvGraphicFramePr>
        <p:xfrm>
          <a:off x="0" y="9888"/>
          <a:ext cx="5436503" cy="3131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4093">
                  <a:extLst>
                    <a:ext uri="{9D8B030D-6E8A-4147-A177-3AD203B41FA5}">
                      <a16:colId xmlns:a16="http://schemas.microsoft.com/office/drawing/2014/main" val="3897568036"/>
                    </a:ext>
                  </a:extLst>
                </a:gridCol>
                <a:gridCol w="1021309">
                  <a:extLst>
                    <a:ext uri="{9D8B030D-6E8A-4147-A177-3AD203B41FA5}">
                      <a16:colId xmlns:a16="http://schemas.microsoft.com/office/drawing/2014/main" val="2366588215"/>
                    </a:ext>
                  </a:extLst>
                </a:gridCol>
                <a:gridCol w="1838356">
                  <a:extLst>
                    <a:ext uri="{9D8B030D-6E8A-4147-A177-3AD203B41FA5}">
                      <a16:colId xmlns:a16="http://schemas.microsoft.com/office/drawing/2014/main" val="2930844639"/>
                    </a:ext>
                  </a:extLst>
                </a:gridCol>
                <a:gridCol w="942745">
                  <a:extLst>
                    <a:ext uri="{9D8B030D-6E8A-4147-A177-3AD203B41FA5}">
                      <a16:colId xmlns:a16="http://schemas.microsoft.com/office/drawing/2014/main" val="1583359465"/>
                    </a:ext>
                  </a:extLst>
                </a:gridCol>
              </a:tblGrid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views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comment_count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likes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0985141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Autos &amp; Vehicles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11331023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26945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189163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774820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Comedy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798799040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3117473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38804398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7422555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Education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73816757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455965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3529171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7556422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Entertainment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4337761090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8969633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83836195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1703386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Film &amp; Animation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941674037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1196090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14308758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0038508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Gaming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68728039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178580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1988458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56450487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Howto &amp; Style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395218494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411823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4322796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0581217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Movies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7724380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80026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0594136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Music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2447689197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3450605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54100112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8162022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News &amp; Politics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744883343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1056430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5762909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5221634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People &amp; Blogs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554921583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1032463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8841134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368049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Pets &amp; Animals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2490776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21384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186307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15854401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Religious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3929208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127654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3577740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Science &amp; Technology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199386704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3381982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9566636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1038728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Shows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78556290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64106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427347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04986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Sports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478635632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786327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9389714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8771704"/>
                  </a:ext>
                </a:extLst>
              </a:tr>
              <a:tr h="1337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Travel &amp; Events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771631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13048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456400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3E7F459-1683-E179-94DC-6F7741A94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485815"/>
              </p:ext>
            </p:extLst>
          </p:nvPr>
        </p:nvGraphicFramePr>
        <p:xfrm>
          <a:off x="0" y="3141708"/>
          <a:ext cx="6226629" cy="3131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4090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6A7CB-9AEE-E923-0894-7DE18EE73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E8604B1-962F-9891-6E89-E629F4CE718E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E78E1-9E98-3357-40F2-8DF199635995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Q15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19885F-7EBA-D619-E03C-6801A9FC1FCD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78B2C6-996B-7351-983E-DEF00BD8BAA4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2402C4-D393-3FA2-5321-2C2387E1F141}"/>
              </a:ext>
            </a:extLst>
          </p:cNvPr>
          <p:cNvSpPr txBox="1"/>
          <p:nvPr/>
        </p:nvSpPr>
        <p:spPr>
          <a:xfrm>
            <a:off x="6580416" y="985942"/>
            <a:ext cx="4593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views and likes are highly correlated</a:t>
            </a:r>
            <a:r>
              <a:rPr lang="en-US" dirty="0"/>
              <a:t>. Likes and comments are low compared to views and likes. This says that </a:t>
            </a:r>
            <a:r>
              <a:rPr lang="en-US" dirty="0">
                <a:solidFill>
                  <a:srgbClr val="FF0000"/>
                </a:solidFill>
              </a:rPr>
              <a:t>views and likes are very dependent on each other.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3C323-2B4F-2F15-DB88-AAAEAFF772E2}"/>
              </a:ext>
            </a:extLst>
          </p:cNvPr>
          <p:cNvSpPr txBox="1"/>
          <p:nvPr/>
        </p:nvSpPr>
        <p:spPr>
          <a:xfrm>
            <a:off x="6580416" y="3124198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</a:p>
          <a:p>
            <a:r>
              <a:rPr lang="pt-BR" dirty="0"/>
              <a:t>=CORREL(Data!H2:H16308,Data!J2:J16308)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EE397A-6493-9A7C-C88A-26F88A37981A}"/>
              </a:ext>
            </a:extLst>
          </p:cNvPr>
          <p:cNvSpPr txBox="1"/>
          <p:nvPr/>
        </p:nvSpPr>
        <p:spPr>
          <a:xfrm>
            <a:off x="6580416" y="4182653"/>
            <a:ext cx="4593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r>
              <a:rPr lang="en-US" dirty="0"/>
              <a:t>Used </a:t>
            </a:r>
            <a:r>
              <a:rPr lang="en-US" dirty="0" err="1"/>
              <a:t>correl</a:t>
            </a:r>
            <a:r>
              <a:rPr lang="en-US" dirty="0"/>
              <a:t> function to calculate the correlation.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FBEC12-82C1-4C6C-7843-07A38E2C9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65479"/>
              </p:ext>
            </p:extLst>
          </p:nvPr>
        </p:nvGraphicFramePr>
        <p:xfrm>
          <a:off x="1453243" y="2960098"/>
          <a:ext cx="3418115" cy="937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9858">
                  <a:extLst>
                    <a:ext uri="{9D8B030D-6E8A-4147-A177-3AD203B41FA5}">
                      <a16:colId xmlns:a16="http://schemas.microsoft.com/office/drawing/2014/main" val="3033586323"/>
                    </a:ext>
                  </a:extLst>
                </a:gridCol>
                <a:gridCol w="1278719">
                  <a:extLst>
                    <a:ext uri="{9D8B030D-6E8A-4147-A177-3AD203B41FA5}">
                      <a16:colId xmlns:a16="http://schemas.microsoft.com/office/drawing/2014/main" val="1612355178"/>
                    </a:ext>
                  </a:extLst>
                </a:gridCol>
                <a:gridCol w="1229538">
                  <a:extLst>
                    <a:ext uri="{9D8B030D-6E8A-4147-A177-3AD203B41FA5}">
                      <a16:colId xmlns:a16="http://schemas.microsoft.com/office/drawing/2014/main" val="1983490269"/>
                    </a:ext>
                  </a:extLst>
                </a:gridCol>
              </a:tblGrid>
              <a:tr h="4689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Views and likes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Views and Comments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Likes and Comments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78505557"/>
                  </a:ext>
                </a:extLst>
              </a:tr>
              <a:tr h="468902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0.842435419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0.665026421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0.760620178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31073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319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877A0-ED7B-1DEB-0843-4FD0375A5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A60390C-809F-A67B-2827-403007DDC77C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54D874-DA28-FA2D-5429-3ED730C1C6C1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Dashboard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5029F4-D62B-F216-7203-040AF5E662E9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1ED4CB-ED36-A143-ACF1-58EC9C6A9DCA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4B761-ED9C-812A-A1AD-7AB744ADA730}"/>
              </a:ext>
            </a:extLst>
          </p:cNvPr>
          <p:cNvSpPr txBox="1"/>
          <p:nvPr/>
        </p:nvSpPr>
        <p:spPr>
          <a:xfrm>
            <a:off x="6580416" y="985942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EA6522-EE5E-68E5-2760-62374DBA2C20}"/>
              </a:ext>
            </a:extLst>
          </p:cNvPr>
          <p:cNvSpPr txBox="1"/>
          <p:nvPr/>
        </p:nvSpPr>
        <p:spPr>
          <a:xfrm>
            <a:off x="6580416" y="3124198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97CAA7-B170-F97F-A849-C33E8969AD21}"/>
              </a:ext>
            </a:extLst>
          </p:cNvPr>
          <p:cNvSpPr txBox="1"/>
          <p:nvPr/>
        </p:nvSpPr>
        <p:spPr>
          <a:xfrm>
            <a:off x="6580416" y="4182653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AEEE16-ACA6-1166-E1B5-E9B58D236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9" t="29369" r="27032" b="14757"/>
          <a:stretch/>
        </p:blipFill>
        <p:spPr>
          <a:xfrm>
            <a:off x="424543" y="828855"/>
            <a:ext cx="11538858" cy="536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97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99A07-E145-5ED8-624A-5B4563A19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AAE3F68-DC4F-3CD7-72D8-6F5BA77B8EAB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FF9FD1-03C5-BC7D-C6CE-9654D4184359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Q16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552D2-DA84-32AB-A2D7-4137092D8D58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D31DA7-B3D0-3E2C-D492-0E3EC64F75DF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3D4BDD-BEBB-BD57-97FA-D4263C5EE800}"/>
              </a:ext>
            </a:extLst>
          </p:cNvPr>
          <p:cNvSpPr txBox="1"/>
          <p:nvPr/>
        </p:nvSpPr>
        <p:spPr>
          <a:xfrm>
            <a:off x="6580416" y="985942"/>
            <a:ext cx="4593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 </a:t>
            </a:r>
          </a:p>
          <a:p>
            <a:r>
              <a:rPr lang="en-US" dirty="0"/>
              <a:t>The states are highlighted using their views. </a:t>
            </a:r>
            <a:r>
              <a:rPr lang="en-US" dirty="0">
                <a:solidFill>
                  <a:srgbClr val="FF0000"/>
                </a:solidFill>
              </a:rPr>
              <a:t>Uttar Pradesh has the highest number of views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F2D76F-27E5-CF37-09A3-72D03077F87B}"/>
              </a:ext>
            </a:extLst>
          </p:cNvPr>
          <p:cNvSpPr txBox="1"/>
          <p:nvPr/>
        </p:nvSpPr>
        <p:spPr>
          <a:xfrm>
            <a:off x="6580416" y="3124198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1A716-798F-7171-434A-F4BEE32E71B1}"/>
              </a:ext>
            </a:extLst>
          </p:cNvPr>
          <p:cNvSpPr txBox="1"/>
          <p:nvPr/>
        </p:nvSpPr>
        <p:spPr>
          <a:xfrm>
            <a:off x="6580416" y="4182653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A3A8ABB5-B917-5981-1BDC-D113F9309D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65303323"/>
                  </p:ext>
                </p:extLst>
              </p:nvPr>
            </p:nvGraphicFramePr>
            <p:xfrm>
              <a:off x="424541" y="1077684"/>
              <a:ext cx="5475515" cy="439782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A3A8ABB5-B917-5981-1BDC-D113F9309D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541" y="1077684"/>
                <a:ext cx="5475515" cy="43978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0918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FB9BC-F33E-37A4-95AE-C9256B6FB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37C482-6CC6-251A-5F21-EC9B082E2B53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68D309-28AC-5B40-4AAF-7C58E0AAED91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Q17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12CE20-26BD-7005-FFA6-E9767EAD5E8E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B1EDB0-82A4-A59D-D52A-FAFFB2AD6FD3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918E4-F80F-FDA0-EB95-0F4F16FD8390}"/>
              </a:ext>
            </a:extLst>
          </p:cNvPr>
          <p:cNvSpPr txBox="1"/>
          <p:nvPr/>
        </p:nvSpPr>
        <p:spPr>
          <a:xfrm>
            <a:off x="6580416" y="985942"/>
            <a:ext cx="4593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</a:p>
          <a:p>
            <a:r>
              <a:rPr lang="en-US" dirty="0">
                <a:solidFill>
                  <a:srgbClr val="FF0000"/>
                </a:solidFill>
              </a:rPr>
              <a:t>Entertainment category seems to have outliers but it’s the number of views so its not an outlier.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09C5FA-94B2-EB23-6A13-74C7321BFCB8}"/>
              </a:ext>
            </a:extLst>
          </p:cNvPr>
          <p:cNvSpPr txBox="1"/>
          <p:nvPr/>
        </p:nvSpPr>
        <p:spPr>
          <a:xfrm>
            <a:off x="6580416" y="3124198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8A715A-EB9C-17CB-98DC-A3B23A6356FF}"/>
              </a:ext>
            </a:extLst>
          </p:cNvPr>
          <p:cNvSpPr txBox="1"/>
          <p:nvPr/>
        </p:nvSpPr>
        <p:spPr>
          <a:xfrm>
            <a:off x="6580416" y="4182653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20C611C1-F706-D0E7-1B70-075CB6B19AA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74931996"/>
                  </p:ext>
                </p:extLst>
              </p:nvPr>
            </p:nvGraphicFramePr>
            <p:xfrm>
              <a:off x="631372" y="1213369"/>
              <a:ext cx="5682342" cy="424037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20C611C1-F706-D0E7-1B70-075CB6B19A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372" y="1213369"/>
                <a:ext cx="5682342" cy="42403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374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98D8B-249E-72CC-90F8-DB5A743EC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A99A36-A34C-4097-2DB3-95D76813095F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B54903-D83C-83C2-E4F1-CF5D8CFDAA55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Q18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0FA476-35C3-6B1F-68D1-6242A7C2920C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A0F1A5-47E4-07BC-9F55-C1688DD2F065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3F6D7C-9F9E-03DA-9558-A8BEF9FC5FF2}"/>
              </a:ext>
            </a:extLst>
          </p:cNvPr>
          <p:cNvSpPr txBox="1"/>
          <p:nvPr/>
        </p:nvSpPr>
        <p:spPr>
          <a:xfrm>
            <a:off x="6580416" y="985942"/>
            <a:ext cx="4593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 </a:t>
            </a:r>
          </a:p>
          <a:p>
            <a:r>
              <a:rPr lang="en-US" dirty="0">
                <a:solidFill>
                  <a:srgbClr val="FF0000"/>
                </a:solidFill>
              </a:rPr>
              <a:t>In December the sum of dislikes ids higher than the likes. June has the highest likes to dislike ratio.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232B48-850D-E423-B281-6F79C2100BD7}"/>
              </a:ext>
            </a:extLst>
          </p:cNvPr>
          <p:cNvSpPr txBox="1"/>
          <p:nvPr/>
        </p:nvSpPr>
        <p:spPr>
          <a:xfrm>
            <a:off x="6580416" y="3124198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BA23AE-CDA0-3DD3-B22A-A0CB4E04848B}"/>
              </a:ext>
            </a:extLst>
          </p:cNvPr>
          <p:cNvSpPr txBox="1"/>
          <p:nvPr/>
        </p:nvSpPr>
        <p:spPr>
          <a:xfrm>
            <a:off x="6580416" y="4182653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691A998-E7A0-B675-D762-6069E317E0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23001"/>
              </p:ext>
            </p:extLst>
          </p:nvPr>
        </p:nvGraphicFramePr>
        <p:xfrm>
          <a:off x="424542" y="1066799"/>
          <a:ext cx="5562604" cy="4386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351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02337A6-1EC7-640C-B26A-36F44B1560D9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6ED7E-794A-423C-7FA0-A03909AD92C7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Q1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308519-743A-988A-0733-C377356D6A75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4B4D83-C3D6-F094-B281-2C241D5A0268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5930E5-B92B-DFAF-FA2F-668051934090}"/>
              </a:ext>
            </a:extLst>
          </p:cNvPr>
          <p:cNvSpPr txBox="1"/>
          <p:nvPr/>
        </p:nvSpPr>
        <p:spPr>
          <a:xfrm>
            <a:off x="6580416" y="985942"/>
            <a:ext cx="4593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</a:p>
          <a:p>
            <a:r>
              <a:rPr lang="en-US" dirty="0"/>
              <a:t>Only comment column had blank values. The state and city column were wrongly labelled as country and state.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02AC83-D408-118A-1B0F-CB6A967484E1}"/>
              </a:ext>
            </a:extLst>
          </p:cNvPr>
          <p:cNvSpPr txBox="1"/>
          <p:nvPr/>
        </p:nvSpPr>
        <p:spPr>
          <a:xfrm>
            <a:off x="6580416" y="3124198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 </a:t>
            </a:r>
          </a:p>
          <a:p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460CD9-38C3-3749-E527-485F9EBC4CF6}"/>
              </a:ext>
            </a:extLst>
          </p:cNvPr>
          <p:cNvSpPr txBox="1"/>
          <p:nvPr/>
        </p:nvSpPr>
        <p:spPr>
          <a:xfrm>
            <a:off x="6580416" y="4182653"/>
            <a:ext cx="4593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>
                <a:solidFill>
                  <a:srgbClr val="FF0000"/>
                </a:solidFill>
              </a:rPr>
              <a:t>Find and Replace</a:t>
            </a:r>
            <a:r>
              <a:rPr lang="en-US" dirty="0"/>
              <a:t> option to fill the blanks in comment column as “Comments not available”.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Changed country and state column title as state and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pic>
        <p:nvPicPr>
          <p:cNvPr id="29" name="Picture 28" descr="A screenshot of a computer&#10;&#10;Description automatically generated">
            <a:extLst>
              <a:ext uri="{FF2B5EF4-FFF2-40B4-BE49-F238E27FC236}">
                <a16:creationId xmlns:a16="http://schemas.microsoft.com/office/drawing/2014/main" id="{29F4C43E-FF2B-856B-FC9A-A1755608A3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4" t="32698" r="8348" b="13430"/>
          <a:stretch/>
        </p:blipFill>
        <p:spPr>
          <a:xfrm>
            <a:off x="185057" y="1600101"/>
            <a:ext cx="6085114" cy="369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91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C7E53-659B-9A9E-323B-3C5614DC4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F6EB36-FB7D-C549-973D-CF8E1FC7A960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51A492-A098-E78E-98A8-ECBD616C4D92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Q19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F20AE8-5636-67AC-C86A-A835F3449BEB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6607ED-BDCC-15B2-586E-EB8A4AD35F41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090B2C-B140-273B-257E-E9B279F60D3C}"/>
              </a:ext>
            </a:extLst>
          </p:cNvPr>
          <p:cNvSpPr txBox="1"/>
          <p:nvPr/>
        </p:nvSpPr>
        <p:spPr>
          <a:xfrm>
            <a:off x="6580416" y="985942"/>
            <a:ext cx="4593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</a:p>
          <a:p>
            <a:r>
              <a:rPr lang="en-IN" dirty="0"/>
              <a:t>The views are higher for all the months followed by likes and views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3BC56D-5CC3-1D21-B4FA-BD217A9444AE}"/>
              </a:ext>
            </a:extLst>
          </p:cNvPr>
          <p:cNvSpPr txBox="1"/>
          <p:nvPr/>
        </p:nvSpPr>
        <p:spPr>
          <a:xfrm>
            <a:off x="6580416" y="3124198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93E69-E27F-D1BE-0CFF-03C9CAF25A7B}"/>
              </a:ext>
            </a:extLst>
          </p:cNvPr>
          <p:cNvSpPr txBox="1"/>
          <p:nvPr/>
        </p:nvSpPr>
        <p:spPr>
          <a:xfrm>
            <a:off x="6580416" y="4182653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A4530E6-2044-E5C9-DA52-A2DDFE908D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0957159"/>
              </p:ext>
            </p:extLst>
          </p:nvPr>
        </p:nvGraphicFramePr>
        <p:xfrm>
          <a:off x="587828" y="1170607"/>
          <a:ext cx="5660571" cy="4511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8411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DEEB7-738D-4B28-0DC4-823D97DD2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9BCA514-B908-A096-6250-E8D54C38FE3E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F8BB8-0EFF-C2F8-0851-0613CBFC8CE4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Q20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B7F0B5-5E70-7500-715F-9118B6725D11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D58E8F-EEB1-5547-5B41-A092EA894A3E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2413A-06D4-92AC-B78A-C4C3E1E382B0}"/>
              </a:ext>
            </a:extLst>
          </p:cNvPr>
          <p:cNvSpPr txBox="1"/>
          <p:nvPr/>
        </p:nvSpPr>
        <p:spPr>
          <a:xfrm>
            <a:off x="6580416" y="985942"/>
            <a:ext cx="4593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 </a:t>
            </a:r>
          </a:p>
          <a:p>
            <a:r>
              <a:rPr lang="en-US" dirty="0">
                <a:solidFill>
                  <a:srgbClr val="FF0000"/>
                </a:solidFill>
              </a:rPr>
              <a:t>June has the lowest retention rate and December has the highest retention rate.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E1EEAB-3209-F5F3-7335-E08B03091B00}"/>
              </a:ext>
            </a:extLst>
          </p:cNvPr>
          <p:cNvSpPr txBox="1"/>
          <p:nvPr/>
        </p:nvSpPr>
        <p:spPr>
          <a:xfrm>
            <a:off x="6580416" y="3124198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AC9249-67D7-CB11-6859-3C9F6D20229A}"/>
              </a:ext>
            </a:extLst>
          </p:cNvPr>
          <p:cNvSpPr txBox="1"/>
          <p:nvPr/>
        </p:nvSpPr>
        <p:spPr>
          <a:xfrm>
            <a:off x="6580416" y="4182653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D03B277-3D68-B267-DE14-85ECF55DAA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385277"/>
              </p:ext>
            </p:extLst>
          </p:nvPr>
        </p:nvGraphicFramePr>
        <p:xfrm>
          <a:off x="859971" y="1088570"/>
          <a:ext cx="5366657" cy="374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803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786DF-481B-318A-85AC-0D94C8D1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EF1F09-76AA-D7A0-C0FB-FC5308C4F096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FDF3-21FC-F02E-2044-4C8EAADFD8CF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Q2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8D22BD-5FE1-B782-80C4-A2A52A4E7003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872EF5-49E1-74D6-7FF3-0BD8FB68B234}"/>
              </a:ext>
            </a:extLst>
          </p:cNvPr>
          <p:cNvSpPr/>
          <p:nvPr/>
        </p:nvSpPr>
        <p:spPr>
          <a:xfrm>
            <a:off x="6580416" y="4182652"/>
            <a:ext cx="5187041" cy="2000433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2D02A6-771E-D919-08B4-AB5065D54FA0}"/>
              </a:ext>
            </a:extLst>
          </p:cNvPr>
          <p:cNvSpPr txBox="1"/>
          <p:nvPr/>
        </p:nvSpPr>
        <p:spPr>
          <a:xfrm>
            <a:off x="6580416" y="985942"/>
            <a:ext cx="4593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</a:p>
          <a:p>
            <a:r>
              <a:rPr lang="en-US" dirty="0"/>
              <a:t>Most of the videos </a:t>
            </a:r>
            <a:r>
              <a:rPr lang="en-US" dirty="0">
                <a:solidFill>
                  <a:srgbClr val="FF0000"/>
                </a:solidFill>
              </a:rPr>
              <a:t>usually trend during the first 4 days</a:t>
            </a:r>
            <a:r>
              <a:rPr lang="en-US" dirty="0"/>
              <a:t> of its release. Only few videos trend after the first 4 days. The </a:t>
            </a:r>
            <a:r>
              <a:rPr lang="en-US" dirty="0">
                <a:solidFill>
                  <a:srgbClr val="FF0000"/>
                </a:solidFill>
              </a:rPr>
              <a:t>count decreases significantly after the first 4 days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97E7AF-E594-0864-EB9A-48D3FF1C0767}"/>
              </a:ext>
            </a:extLst>
          </p:cNvPr>
          <p:cNvSpPr txBox="1"/>
          <p:nvPr/>
        </p:nvSpPr>
        <p:spPr>
          <a:xfrm>
            <a:off x="6580416" y="3124198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 </a:t>
            </a:r>
          </a:p>
          <a:p>
            <a:r>
              <a:rPr lang="en-US" dirty="0"/>
              <a:t>Used Pivot table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5C6B89-BD70-4024-A564-A541D43A2E83}"/>
              </a:ext>
            </a:extLst>
          </p:cNvPr>
          <p:cNvSpPr txBox="1"/>
          <p:nvPr/>
        </p:nvSpPr>
        <p:spPr>
          <a:xfrm>
            <a:off x="6580416" y="4182653"/>
            <a:ext cx="4593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a new column </a:t>
            </a:r>
            <a:r>
              <a:rPr lang="en-US" dirty="0" err="1"/>
              <a:t>Days_to_trend</a:t>
            </a:r>
            <a:r>
              <a:rPr lang="en-US" dirty="0"/>
              <a:t> by taking the difference of publish and trending 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pivot table to find the count of videos according to the </a:t>
            </a:r>
            <a:r>
              <a:rPr lang="en-US" dirty="0" err="1"/>
              <a:t>Days_to_trend</a:t>
            </a:r>
            <a:r>
              <a:rPr lang="en-US" dirty="0"/>
              <a:t>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C0FCB0-716D-0205-8886-E3F1864CD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899009"/>
              </p:ext>
            </p:extLst>
          </p:nvPr>
        </p:nvGraphicFramePr>
        <p:xfrm>
          <a:off x="1166813" y="979714"/>
          <a:ext cx="3612016" cy="4832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5569">
                  <a:extLst>
                    <a:ext uri="{9D8B030D-6E8A-4147-A177-3AD203B41FA5}">
                      <a16:colId xmlns:a16="http://schemas.microsoft.com/office/drawing/2014/main" val="2970470076"/>
                    </a:ext>
                  </a:extLst>
                </a:gridCol>
                <a:gridCol w="1816447">
                  <a:extLst>
                    <a:ext uri="{9D8B030D-6E8A-4147-A177-3AD203B41FA5}">
                      <a16:colId xmlns:a16="http://schemas.microsoft.com/office/drawing/2014/main" val="3784249917"/>
                    </a:ext>
                  </a:extLst>
                </a:gridCol>
              </a:tblGrid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Days_to_trend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Count of video_id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1040128617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137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1092079423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5117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3811650098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5332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3998107018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3103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1468333148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1516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719016394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784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1310349732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221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3235632916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1214918160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80622911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3549838905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845560973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3483441530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3172176827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858126187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1817671691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4289452045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3437307049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33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2447899115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51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2519027458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221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3954798465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(blank)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646740406"/>
                  </a:ext>
                </a:extLst>
              </a:tr>
              <a:tr h="21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Grand Total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16307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1" marR="6031" marT="6031" marB="0" anchor="b"/>
                </a:tc>
                <a:extLst>
                  <a:ext uri="{0D108BD9-81ED-4DB2-BD59-A6C34878D82A}">
                    <a16:rowId xmlns:a16="http://schemas.microsoft.com/office/drawing/2014/main" val="920327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9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84956-5612-85CB-05CA-0A1C69977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A499AB-5DC9-222A-DB23-875A0963F8BB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B8C9DE-85A5-6BAC-41D4-469426EDBDDB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Q3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DB3A7A-9E62-7F25-C127-39175FCBD4FC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C423F6-0A8C-B6EE-8F41-582C49C9FBBE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8212C3-3CCE-F332-A826-A912EDCEDDC7}"/>
              </a:ext>
            </a:extLst>
          </p:cNvPr>
          <p:cNvSpPr txBox="1"/>
          <p:nvPr/>
        </p:nvSpPr>
        <p:spPr>
          <a:xfrm>
            <a:off x="6580416" y="985942"/>
            <a:ext cx="4593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</a:p>
          <a:p>
            <a:r>
              <a:rPr lang="en-US" dirty="0">
                <a:solidFill>
                  <a:srgbClr val="FF0000"/>
                </a:solidFill>
              </a:rPr>
              <a:t>Entertainment category has highest average views and Engagement rate combined than other categories.</a:t>
            </a:r>
          </a:p>
          <a:p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A99C0A-6F37-264D-449F-A6600B230C34}"/>
              </a:ext>
            </a:extLst>
          </p:cNvPr>
          <p:cNvSpPr txBox="1"/>
          <p:nvPr/>
        </p:nvSpPr>
        <p:spPr>
          <a:xfrm>
            <a:off x="6580416" y="3124198"/>
            <a:ext cx="4593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</a:p>
          <a:p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SUMIF(Data!R:R,'Q3'!A2,Data!H:H)+SUMIF(Data!R:R,'Q3'!A2,Data!J:J)</a:t>
            </a:r>
            <a:r>
              <a:rPr lang="pt-BR" dirty="0"/>
              <a:t> 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670959-C5AB-1CA7-3637-A4EC3DC51AA8}"/>
              </a:ext>
            </a:extLst>
          </p:cNvPr>
          <p:cNvSpPr txBox="1"/>
          <p:nvPr/>
        </p:nvSpPr>
        <p:spPr>
          <a:xfrm>
            <a:off x="6580416" y="4182653"/>
            <a:ext cx="4593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Category column is created using lookups.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Pivot table is created and average is taken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Sumifs</a:t>
            </a:r>
            <a:r>
              <a:rPr lang="en-US" dirty="0"/>
              <a:t> is used to sum both likes and comment count to form Engagement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76AC63-5021-2B11-9E3F-A982A9158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329105"/>
              </p:ext>
            </p:extLst>
          </p:nvPr>
        </p:nvGraphicFramePr>
        <p:xfrm>
          <a:off x="233135" y="867953"/>
          <a:ext cx="6135007" cy="5241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7426">
                  <a:extLst>
                    <a:ext uri="{9D8B030D-6E8A-4147-A177-3AD203B41FA5}">
                      <a16:colId xmlns:a16="http://schemas.microsoft.com/office/drawing/2014/main" val="612908261"/>
                    </a:ext>
                  </a:extLst>
                </a:gridCol>
                <a:gridCol w="1393547">
                  <a:extLst>
                    <a:ext uri="{9D8B030D-6E8A-4147-A177-3AD203B41FA5}">
                      <a16:colId xmlns:a16="http://schemas.microsoft.com/office/drawing/2014/main" val="1676196160"/>
                    </a:ext>
                  </a:extLst>
                </a:gridCol>
                <a:gridCol w="1444531">
                  <a:extLst>
                    <a:ext uri="{9D8B030D-6E8A-4147-A177-3AD203B41FA5}">
                      <a16:colId xmlns:a16="http://schemas.microsoft.com/office/drawing/2014/main" val="1576252361"/>
                    </a:ext>
                  </a:extLst>
                </a:gridCol>
                <a:gridCol w="1529503">
                  <a:extLst>
                    <a:ext uri="{9D8B030D-6E8A-4147-A177-3AD203B41FA5}">
                      <a16:colId xmlns:a16="http://schemas.microsoft.com/office/drawing/2014/main" val="245122183"/>
                    </a:ext>
                  </a:extLst>
                </a:gridCol>
              </a:tblGrid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Category 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Average of views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Engagement Rate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Views+Engagement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7561867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Entertainment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574766.2767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92805828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93380594.28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7390352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Music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2017880.624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57550717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59568597.62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4349889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Comedy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717054.7935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41921871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42638925.79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7898424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Film &amp; Animation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1800523.971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15504848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17305371.97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9950955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Science &amp; Technology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664622.3467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12948618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13613240.35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6820753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Sports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1379353.406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10176041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11555394.41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08429213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People &amp; Blogs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450423.3628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9873597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10324020.36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43299796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News &amp; Politics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297358.62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6819339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7116697.62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3338916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Gaming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3436401.95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2167038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5603439.95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5658389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Howto &amp; Style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826816.9331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4734619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5561435.933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7768881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Education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92618.26474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3985136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4077754.265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2064762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Movies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3862190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84643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3946833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4118688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Pets &amp; Animals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2490776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207691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2698467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9305659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Shows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649225.5372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491453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1140678.537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2782288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Autos &amp; Vehicles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333265.3824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216108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549373.3824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76898530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Travel &amp; Events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192907.75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15284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208191.75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6476910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Religious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56945.04348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134668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191613.0435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7114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37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48695-09C3-D8C7-0889-0999D5F5B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018BA-F921-4A78-CFAA-661D008D1DBE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CE59F9-1D5A-F825-6947-BC682AE694B1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Q4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8FADC3-87BC-D63A-83B3-55D7775AFFA0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112034-EBFB-4130-6AA9-294E91CC01F2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AA777C-C81F-82B1-D900-CC86E537B7D2}"/>
              </a:ext>
            </a:extLst>
          </p:cNvPr>
          <p:cNvSpPr txBox="1"/>
          <p:nvPr/>
        </p:nvSpPr>
        <p:spPr>
          <a:xfrm>
            <a:off x="6580416" y="985942"/>
            <a:ext cx="4593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 </a:t>
            </a:r>
          </a:p>
          <a:p>
            <a:r>
              <a:rPr lang="en-US" dirty="0"/>
              <a:t>Category name and ID can be found using </a:t>
            </a:r>
            <a:r>
              <a:rPr lang="en-US" dirty="0" err="1"/>
              <a:t>xlookup</a:t>
            </a:r>
            <a:r>
              <a:rPr lang="en-US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2FD427-1B25-53B7-9E46-E0BEB6BFFCA5}"/>
              </a:ext>
            </a:extLst>
          </p:cNvPr>
          <p:cNvSpPr txBox="1"/>
          <p:nvPr/>
        </p:nvSpPr>
        <p:spPr>
          <a:xfrm>
            <a:off x="6580416" y="3124198"/>
            <a:ext cx="4593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XLOOKUP(F3,Data!D:D,Data!E:E)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XLOOKUP(F4,Category!A:A,Category!B:B) 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7D6FE0-0395-F614-EE94-F72AC7335D72}"/>
              </a:ext>
            </a:extLst>
          </p:cNvPr>
          <p:cNvSpPr txBox="1"/>
          <p:nvPr/>
        </p:nvSpPr>
        <p:spPr>
          <a:xfrm>
            <a:off x="6580416" y="4182653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r>
              <a:rPr lang="en-IN" dirty="0"/>
              <a:t>Used </a:t>
            </a:r>
            <a:r>
              <a:rPr lang="en-IN" dirty="0" err="1"/>
              <a:t>Xlookup</a:t>
            </a:r>
            <a:r>
              <a:rPr lang="en-IN" dirty="0"/>
              <a:t> to find the category name and ID</a:t>
            </a:r>
          </a:p>
        </p:txBody>
      </p:sp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45ED2FFB-04DC-4A53-7ABC-51A5781360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" t="29523" r="9822" b="29586"/>
          <a:stretch/>
        </p:blipFill>
        <p:spPr>
          <a:xfrm>
            <a:off x="152400" y="1906743"/>
            <a:ext cx="6193971" cy="280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0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C8346-3A53-D3C1-72C4-36E1F2435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3D7B260-A962-9352-00D2-B94531BD2087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E29E28-CFCC-5661-DD15-9B1F0C3AE0AE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Q6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D239E0-DB7E-2600-6BF5-B32A2A309B63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787E2C-6EDE-9B44-B2D3-F5D5CB0A04DE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9C0DE-3E7D-8D10-5626-21CF75711882}"/>
              </a:ext>
            </a:extLst>
          </p:cNvPr>
          <p:cNvSpPr txBox="1"/>
          <p:nvPr/>
        </p:nvSpPr>
        <p:spPr>
          <a:xfrm>
            <a:off x="6580416" y="985942"/>
            <a:ext cx="4593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</a:p>
          <a:p>
            <a:r>
              <a:rPr lang="en-US" dirty="0">
                <a:solidFill>
                  <a:srgbClr val="FF0000"/>
                </a:solidFill>
              </a:rPr>
              <a:t>None can comment when Comments are disabled</a:t>
            </a:r>
            <a:r>
              <a:rPr lang="en-US" dirty="0"/>
              <a:t>. The average comments for the videos are 1538.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34AD35-9ABA-E999-2D92-B47A6FCD5162}"/>
              </a:ext>
            </a:extLst>
          </p:cNvPr>
          <p:cNvSpPr txBox="1"/>
          <p:nvPr/>
        </p:nvSpPr>
        <p:spPr>
          <a:xfrm>
            <a:off x="6580416" y="3124198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</a:p>
          <a:p>
            <a:r>
              <a:rPr lang="en-US" dirty="0"/>
              <a:t>Used pivot table 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9B299F-02FF-A2F7-2300-62554CD4426E}"/>
              </a:ext>
            </a:extLst>
          </p:cNvPr>
          <p:cNvSpPr txBox="1"/>
          <p:nvPr/>
        </p:nvSpPr>
        <p:spPr>
          <a:xfrm>
            <a:off x="6580416" y="4182653"/>
            <a:ext cx="4593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pivot table to get the average comment count with the </a:t>
            </a:r>
            <a:r>
              <a:rPr lang="en-US" dirty="0" err="1"/>
              <a:t>Comment_disabled</a:t>
            </a:r>
            <a:r>
              <a:rPr lang="en-US" dirty="0"/>
              <a:t>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A4CF74-01CC-8AEF-D8A0-05E09D8F8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15205"/>
              </p:ext>
            </p:extLst>
          </p:nvPr>
        </p:nvGraphicFramePr>
        <p:xfrm>
          <a:off x="740229" y="2341876"/>
          <a:ext cx="4332514" cy="12558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5214">
                  <a:extLst>
                    <a:ext uri="{9D8B030D-6E8A-4147-A177-3AD203B41FA5}">
                      <a16:colId xmlns:a16="http://schemas.microsoft.com/office/drawing/2014/main" val="3136590744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608758718"/>
                    </a:ext>
                  </a:extLst>
                </a:gridCol>
              </a:tblGrid>
              <a:tr h="4186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Comment_disabled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Average of comment_count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0216243"/>
                  </a:ext>
                </a:extLst>
              </a:tr>
              <a:tr h="4186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FALSE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1537.61839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4441097"/>
                  </a:ext>
                </a:extLst>
              </a:tr>
              <a:tr h="4186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TRUE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8557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11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52288-1BAD-57DA-0265-80DEBD7BD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1F3409-C38B-950E-1425-0BB4C0FA5D73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B2B37-F291-0142-A9B3-79F239EE48F2}"/>
              </a:ext>
            </a:extLst>
          </p:cNvPr>
          <p:cNvSpPr txBox="1"/>
          <p:nvPr/>
        </p:nvSpPr>
        <p:spPr>
          <a:xfrm>
            <a:off x="5755821" y="154945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Q7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EF787F-C35E-9944-E743-5E5BCCBA6D09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81316B-F1A6-BD3C-6D16-C9C20ABDDCA0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F67D9B-3FC8-F8A2-F126-99244526C520}"/>
              </a:ext>
            </a:extLst>
          </p:cNvPr>
          <p:cNvSpPr txBox="1"/>
          <p:nvPr/>
        </p:nvSpPr>
        <p:spPr>
          <a:xfrm>
            <a:off x="6580416" y="985942"/>
            <a:ext cx="4593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</a:p>
          <a:p>
            <a:r>
              <a:rPr lang="en-US" dirty="0"/>
              <a:t>Sum of </a:t>
            </a:r>
            <a:r>
              <a:rPr lang="en-US" dirty="0" err="1"/>
              <a:t>views,likes</a:t>
            </a:r>
            <a:r>
              <a:rPr lang="en-US" dirty="0"/>
              <a:t> and comment count can be seen in the dashboard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CE953E-6AB7-7D16-199A-A5551A348FBC}"/>
              </a:ext>
            </a:extLst>
          </p:cNvPr>
          <p:cNvSpPr txBox="1"/>
          <p:nvPr/>
        </p:nvSpPr>
        <p:spPr>
          <a:xfrm>
            <a:off x="6580416" y="3124198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772F2B-7F3A-C16B-1186-F46717FD8E2E}"/>
              </a:ext>
            </a:extLst>
          </p:cNvPr>
          <p:cNvSpPr txBox="1"/>
          <p:nvPr/>
        </p:nvSpPr>
        <p:spPr>
          <a:xfrm>
            <a:off x="6580416" y="4182653"/>
            <a:ext cx="4593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r>
              <a:rPr lang="en-US" dirty="0"/>
              <a:t>Used pivot table to calculate sum of views, likes and comment 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223610A-5E44-492E-400B-FC1A6A5902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" t="33175" r="21876" b="19842"/>
          <a:stretch/>
        </p:blipFill>
        <p:spPr>
          <a:xfrm>
            <a:off x="217714" y="2206295"/>
            <a:ext cx="6132444" cy="257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9611B-395E-84EF-EEBD-01FF5157C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857F125-F98C-19DD-74A7-CA64FC158BF8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A172CC-5282-1705-74D1-08936E1E8F08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Q7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99852C-F668-CA32-3BA4-779DE0C7F874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F0E61B-C8DC-8FBC-6AF9-CF23972C6ACB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A437EE-61CB-86AE-3528-D9ABAC42EDB0}"/>
              </a:ext>
            </a:extLst>
          </p:cNvPr>
          <p:cNvSpPr txBox="1"/>
          <p:nvPr/>
        </p:nvSpPr>
        <p:spPr>
          <a:xfrm>
            <a:off x="6580416" y="985942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392877-C4DA-8887-DAC4-143C0C78476E}"/>
              </a:ext>
            </a:extLst>
          </p:cNvPr>
          <p:cNvSpPr txBox="1"/>
          <p:nvPr/>
        </p:nvSpPr>
        <p:spPr>
          <a:xfrm>
            <a:off x="6580416" y="3124198"/>
            <a:ext cx="4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E115DF-59E9-098E-F798-4F32238F8C60}"/>
              </a:ext>
            </a:extLst>
          </p:cNvPr>
          <p:cNvSpPr txBox="1"/>
          <p:nvPr/>
        </p:nvSpPr>
        <p:spPr>
          <a:xfrm>
            <a:off x="6580416" y="4182653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EC953E-22AA-9022-4E80-734B8078D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546346"/>
              </p:ext>
            </p:extLst>
          </p:nvPr>
        </p:nvGraphicFramePr>
        <p:xfrm>
          <a:off x="424542" y="717459"/>
          <a:ext cx="5671457" cy="5171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095">
                  <a:extLst>
                    <a:ext uri="{9D8B030D-6E8A-4147-A177-3AD203B41FA5}">
                      <a16:colId xmlns:a16="http://schemas.microsoft.com/office/drawing/2014/main" val="3313958696"/>
                    </a:ext>
                  </a:extLst>
                </a:gridCol>
                <a:gridCol w="4400270">
                  <a:extLst>
                    <a:ext uri="{9D8B030D-6E8A-4147-A177-3AD203B41FA5}">
                      <a16:colId xmlns:a16="http://schemas.microsoft.com/office/drawing/2014/main" val="2603708670"/>
                    </a:ext>
                  </a:extLst>
                </a:gridCol>
                <a:gridCol w="373878">
                  <a:extLst>
                    <a:ext uri="{9D8B030D-6E8A-4147-A177-3AD203B41FA5}">
                      <a16:colId xmlns:a16="http://schemas.microsoft.com/office/drawing/2014/main" val="1787542550"/>
                    </a:ext>
                  </a:extLst>
                </a:gridCol>
                <a:gridCol w="345119">
                  <a:extLst>
                    <a:ext uri="{9D8B030D-6E8A-4147-A177-3AD203B41FA5}">
                      <a16:colId xmlns:a16="http://schemas.microsoft.com/office/drawing/2014/main" val="3987298668"/>
                    </a:ext>
                  </a:extLst>
                </a:gridCol>
                <a:gridCol w="276095">
                  <a:extLst>
                    <a:ext uri="{9D8B030D-6E8A-4147-A177-3AD203B41FA5}">
                      <a16:colId xmlns:a16="http://schemas.microsoft.com/office/drawing/2014/main" val="3132381144"/>
                    </a:ext>
                  </a:extLst>
                </a:gridCol>
              </a:tblGrid>
              <a:tr h="80473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Category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title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Sum of views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Sum of likes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Engagement_rate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val="3322811445"/>
                  </a:ext>
                </a:extLst>
              </a:tr>
              <a:tr h="48521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Entertainment Total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4337761090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83836195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83836961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val="311443556"/>
                  </a:ext>
                </a:extLst>
              </a:tr>
              <a:tr h="48521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Music Total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2447689197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54100112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54100622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val="1771398947"/>
                  </a:ext>
                </a:extLst>
              </a:tr>
              <a:tr h="48521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Film &amp; Animation Total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941674037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14308758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14309940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val="2425184102"/>
                  </a:ext>
                </a:extLst>
              </a:tr>
              <a:tr h="48521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Comedy Total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798799040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38804398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38805356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val="3577633531"/>
                  </a:ext>
                </a:extLst>
              </a:tr>
              <a:tr h="48521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News &amp; Politics Total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744883343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5762909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5762914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val="2872087311"/>
                  </a:ext>
                </a:extLst>
              </a:tr>
              <a:tr h="48521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People &amp; Blogs Total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554921583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8841134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8841134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val="3957574661"/>
                  </a:ext>
                </a:extLst>
              </a:tr>
              <a:tr h="48521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Sports Total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478635632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9389714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9389716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val="3590139741"/>
                  </a:ext>
                </a:extLst>
              </a:tr>
              <a:tr h="48521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Howto &amp; Style Total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395218494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4322796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4322940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val="1324311202"/>
                  </a:ext>
                </a:extLst>
              </a:tr>
              <a:tr h="48521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Science &amp; Technology Total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199386704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9566636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9566903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val="1420467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9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69F9A-07B3-70F5-1F8A-EC9684905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17B4B29-6BDF-FA93-3799-337E4EDF08F0}"/>
              </a:ext>
            </a:extLst>
          </p:cNvPr>
          <p:cNvSpPr/>
          <p:nvPr/>
        </p:nvSpPr>
        <p:spPr>
          <a:xfrm>
            <a:off x="6580417" y="979714"/>
            <a:ext cx="5187041" cy="203308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40748-934A-9B35-E528-19E6073E13A4}"/>
              </a:ext>
            </a:extLst>
          </p:cNvPr>
          <p:cNvSpPr txBox="1"/>
          <p:nvPr/>
        </p:nvSpPr>
        <p:spPr>
          <a:xfrm>
            <a:off x="5646966" y="163461"/>
            <a:ext cx="34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Q9</a:t>
            </a:r>
            <a:endParaRPr lang="en-IN" sz="3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A07D84-EC41-ECAB-1535-F255B01D49D1}"/>
              </a:ext>
            </a:extLst>
          </p:cNvPr>
          <p:cNvSpPr/>
          <p:nvPr/>
        </p:nvSpPr>
        <p:spPr>
          <a:xfrm>
            <a:off x="6580416" y="3124199"/>
            <a:ext cx="5187041" cy="947057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317DB6-9F04-7F87-F5C9-6A8B47B48A9A}"/>
              </a:ext>
            </a:extLst>
          </p:cNvPr>
          <p:cNvSpPr/>
          <p:nvPr/>
        </p:nvSpPr>
        <p:spPr>
          <a:xfrm>
            <a:off x="6580416" y="4182653"/>
            <a:ext cx="5187041" cy="1926770"/>
          </a:xfrm>
          <a:prstGeom prst="rect">
            <a:avLst/>
          </a:prstGeom>
          <a:ln w="38100">
            <a:solidFill>
              <a:srgbClr val="92A9B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19544E-9BB7-1D8E-C309-936DC576D9D6}"/>
              </a:ext>
            </a:extLst>
          </p:cNvPr>
          <p:cNvSpPr txBox="1"/>
          <p:nvPr/>
        </p:nvSpPr>
        <p:spPr>
          <a:xfrm>
            <a:off x="6580416" y="985942"/>
            <a:ext cx="4593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</a:t>
            </a:r>
          </a:p>
          <a:p>
            <a:r>
              <a:rPr lang="en-US" dirty="0">
                <a:solidFill>
                  <a:srgbClr val="FF0000"/>
                </a:solidFill>
              </a:rPr>
              <a:t>March is the highest interaction month </a:t>
            </a:r>
            <a:r>
              <a:rPr lang="en-US" dirty="0"/>
              <a:t>followed by December. June has the least amount of </a:t>
            </a:r>
            <a:r>
              <a:rPr lang="en-US" dirty="0" err="1"/>
              <a:t>vwies</a:t>
            </a:r>
            <a:r>
              <a:rPr lang="en-US" dirty="0"/>
              <a:t> and comments.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8497B1-9DC6-28C5-B627-CAC75E15CC85}"/>
              </a:ext>
            </a:extLst>
          </p:cNvPr>
          <p:cNvSpPr txBox="1"/>
          <p:nvPr/>
        </p:nvSpPr>
        <p:spPr>
          <a:xfrm>
            <a:off x="6580416" y="3124198"/>
            <a:ext cx="459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FORMULA:</a:t>
            </a:r>
          </a:p>
          <a:p>
            <a:r>
              <a:rPr lang="en-US" dirty="0"/>
              <a:t>Used pivot table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5D3062-441B-8701-FFA7-DC257AF22CA4}"/>
              </a:ext>
            </a:extLst>
          </p:cNvPr>
          <p:cNvSpPr txBox="1"/>
          <p:nvPr/>
        </p:nvSpPr>
        <p:spPr>
          <a:xfrm>
            <a:off x="6580416" y="4182653"/>
            <a:ext cx="4593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Used pivot table to group the publish date according to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Added sum of views and comments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Sorted both the columns using custom sort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2A262A-EA4A-1545-7945-E721F001B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956360"/>
              </p:ext>
            </p:extLst>
          </p:nvPr>
        </p:nvGraphicFramePr>
        <p:xfrm>
          <a:off x="505278" y="979713"/>
          <a:ext cx="5830208" cy="4855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5696">
                  <a:extLst>
                    <a:ext uri="{9D8B030D-6E8A-4147-A177-3AD203B41FA5}">
                      <a16:colId xmlns:a16="http://schemas.microsoft.com/office/drawing/2014/main" val="883304752"/>
                    </a:ext>
                  </a:extLst>
                </a:gridCol>
                <a:gridCol w="1572463">
                  <a:extLst>
                    <a:ext uri="{9D8B030D-6E8A-4147-A177-3AD203B41FA5}">
                      <a16:colId xmlns:a16="http://schemas.microsoft.com/office/drawing/2014/main" val="51963732"/>
                    </a:ext>
                  </a:extLst>
                </a:gridCol>
                <a:gridCol w="2782049">
                  <a:extLst>
                    <a:ext uri="{9D8B030D-6E8A-4147-A177-3AD203B41FA5}">
                      <a16:colId xmlns:a16="http://schemas.microsoft.com/office/drawing/2014/main" val="1453193307"/>
                    </a:ext>
                  </a:extLst>
                </a:gridCol>
              </a:tblGrid>
              <a:tr h="53944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views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comment_count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9286125"/>
                  </a:ext>
                </a:extLst>
              </a:tr>
              <a:tr h="53944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1712342604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3209572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9844318"/>
                  </a:ext>
                </a:extLst>
              </a:tr>
              <a:tr h="53944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1700861605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4143753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73996811"/>
                  </a:ext>
                </a:extLst>
              </a:tr>
              <a:tr h="53944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1577221605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3268757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77382603"/>
                  </a:ext>
                </a:extLst>
              </a:tr>
              <a:tr h="53944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1540024062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2749360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8586541"/>
                  </a:ext>
                </a:extLst>
              </a:tr>
              <a:tr h="53944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1477413068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3164260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85973035"/>
                  </a:ext>
                </a:extLst>
              </a:tr>
              <a:tr h="53944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Apr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1376758448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3028499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43879322"/>
                  </a:ext>
                </a:extLst>
              </a:tr>
              <a:tr h="53944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Nov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999488217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2278620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70620058"/>
                  </a:ext>
                </a:extLst>
              </a:tr>
              <a:tr h="53944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762207615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2320852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41387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3089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8519f264-0366-4638-a780-542de6510c33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787A30AE-0A8B-49B7-AD6B-623A7215D733}">
  <ds:schemaRefs>
    <ds:schemaRef ds:uri="http://schemas.titus.com/TitusProperties/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439</TotalTime>
  <Words>1399</Words>
  <Application>Microsoft Office PowerPoint</Application>
  <PresentationFormat>Widescreen</PresentationFormat>
  <Paragraphs>497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Arial</vt:lpstr>
      <vt:lpstr>Calibri</vt:lpstr>
      <vt:lpstr>Calibri Light</vt:lpstr>
      <vt:lpstr>Microsoft Sans Serif</vt:lpstr>
      <vt:lpstr>Retrospect</vt:lpstr>
      <vt:lpstr>Final Assessment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Assessment </dc:title>
  <dc:creator>Chris Sasan Doss</dc:creator>
  <cp:keywords>Classification=LV_C0NF1D3NT1AL</cp:keywords>
  <cp:lastModifiedBy>Chris Sasan Doss</cp:lastModifiedBy>
  <cp:revision>12</cp:revision>
  <dcterms:created xsi:type="dcterms:W3CDTF">2024-02-28T04:45:35Z</dcterms:created>
  <dcterms:modified xsi:type="dcterms:W3CDTF">2024-02-28T12:10:29Z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8519f264-0366-4638-a780-542de6510c33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