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2CC1AB-5154-44F0-889A-E35C210E843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8"/>
            <p14:sldId id="263"/>
          </p14:sldIdLst>
        </p14:section>
        <p14:section name="HepB Repo Current Sitation" id="{9CB6CFD6-80C3-4EC7-BA44-AA2421F105A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D792-D24E-7ADD-A3E0-887C6670B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E5A6F-5204-9D0F-1CDC-5C2208E6B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0577-C11C-F418-66C5-33816252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97A1-35CF-9583-997C-5E23B2BE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6215-597C-A3C2-E73B-2734C151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6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1F9C-EBEB-6041-8F48-D1AF8E8A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46381-0C5E-1DB1-2073-B0D3DAEE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1FB6-375E-50CD-1A0F-FDE7D1EA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B97C-7BBA-CCF6-8E41-943809AD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5518-7682-9D49-B83F-D4E417E1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50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138E4-77B6-F585-132E-230CD7544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7954-4385-65A0-9D0F-09227CA5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5B60-3C9A-9CF8-78E9-19AC6AEC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2174-FFD9-07EC-4F99-14DAA633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E7A5-71AE-3522-61CF-BF1176E9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44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C3A-ABA3-96E7-03C9-F4E619D4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2DA2-8C47-BEB8-DD1B-B4480B40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7583-2DFB-60C4-4ACF-FED0AA5E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5F9B-07EC-854E-DF47-B1566925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C0EBA-5CAE-BCAC-1BC4-F8B8A1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13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B19D-FBAE-29DD-55BB-DCBA8B40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A6C8-6A47-02B3-6384-0E927956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09817-E241-3238-DA3A-4080CD0B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668-D95A-3E0D-09C8-7CD555FB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4F9B-2232-8047-51CC-C77A1C9E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41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8244-0499-6339-2FB1-C2FA7EC9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8D10-BC2A-CB72-7795-02D8462B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96DB-8222-890A-C5AE-95140CB1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BE57-3C18-CAEC-50F5-0B703B1F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62643-7183-F61B-CADF-7C0AC8CF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ABE75-5B00-589E-DBD3-59F6BA24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8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BA78-4221-4D91-3755-2028344E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F389-28F0-A972-C2C4-2DBA2823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A121-3164-86E6-A121-5F4D9964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2B559-A4B5-DCC3-31E1-6D66CD1B8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47D9D-78F7-2A23-FD85-0BD15012A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8465A-CBAA-E261-A34D-BC818564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54CE-185C-F2B7-8E37-827B5A48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FF602-2BE9-A31F-2025-E9328AE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6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F3F3-821C-0F85-6285-D293E861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E2195-E362-CE20-3AEC-682BE499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D335E-DFAD-B8DF-1DF6-19534FE1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2BF72-B073-9A94-7877-64974699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398DA-674F-069F-E834-DDD09354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3541C-0696-C5BE-AF75-C0E88B88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A5EE7-3178-5543-6384-67449787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17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C39A-1E84-CA38-EFD2-3E5DC860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64B9-6489-EE76-A121-312D4880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E618D-0D0B-50ED-DB78-8B4631912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B46EE-6883-576A-F8C9-D1719B57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E4A1-A9AE-0CBE-A632-6EBD969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EB42-87BE-7473-2FE1-17B6DFD0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2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B255-B03A-3A02-5D5E-6EAF65A5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12F68-45EF-2A3A-2516-DD9B11841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61DDD-9CD2-172A-020A-1DF30BE8A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66031-B6EF-325D-EC4E-3349B00E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48F09-8D57-BF6E-185B-2F2D3359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682C-50BD-67E8-0679-4345E8A8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5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CA425-64E4-7B85-A6ED-35DFAE02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3FEF-2886-93D9-1F85-31EA99CB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A4D9-CB56-B5F4-BBE5-9E72F442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5FFE-4B06-42A9-8E77-5E318FC7B20B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CF4C-F123-49E7-3FDB-686865CC8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E670-6234-76AA-76DA-33B216E00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5FD3-642A-4179-9685-103DBE65D7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6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14FE-C09C-6C9D-1E34-E3E24386B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HepB</a:t>
            </a:r>
            <a:r>
              <a:rPr lang="en-AU" dirty="0"/>
              <a:t> Calibrations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E05D-ED43-5593-ECEC-8636AE32A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790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6E88-C4C5-E841-41B1-60965BEF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Outstanding Issues with the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61F1-8CF0-56F0-B912-0F4BC3A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Y_factors</a:t>
            </a:r>
            <a:r>
              <a:rPr lang="en-AU" dirty="0"/>
              <a:t> often reach their upper/lower limit during the calibration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5A210-B4E0-4648-BFF2-6B47413C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06" y="2951246"/>
            <a:ext cx="8430804" cy="3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6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39E7-A950-AD48-D3AE-CB29DD56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Hep B repo Current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1E58E-F2A5-F76A-FE2F-BBCE8F00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23" y="1796215"/>
            <a:ext cx="7186867" cy="38345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014158-8443-8202-4172-EA039DD965FF}"/>
              </a:ext>
            </a:extLst>
          </p:cNvPr>
          <p:cNvCxnSpPr/>
          <p:nvPr/>
        </p:nvCxnSpPr>
        <p:spPr>
          <a:xfrm flipV="1">
            <a:off x="7940842" y="4507832"/>
            <a:ext cx="368969" cy="12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7F2DA-0D5E-0292-E64D-E2D513717C0F}"/>
              </a:ext>
            </a:extLst>
          </p:cNvPr>
          <p:cNvSpPr txBox="1"/>
          <p:nvPr/>
        </p:nvSpPr>
        <p:spPr>
          <a:xfrm>
            <a:off x="8341895" y="43955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Pre-made scripts to be added into a separate file</a:t>
            </a:r>
          </a:p>
          <a:p>
            <a:r>
              <a:rPr lang="en-AU" dirty="0"/>
              <a:t>README.md to be updated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A4E4D-B6DC-B6DC-BF5E-5E8D2BCB2492}"/>
              </a:ext>
            </a:extLst>
          </p:cNvPr>
          <p:cNvSpPr txBox="1"/>
          <p:nvPr/>
        </p:nvSpPr>
        <p:spPr>
          <a:xfrm>
            <a:off x="802105" y="3272589"/>
            <a:ext cx="7058527" cy="51334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DD724-83E4-B519-AAB5-92908A1A3110}"/>
              </a:ext>
            </a:extLst>
          </p:cNvPr>
          <p:cNvCxnSpPr/>
          <p:nvPr/>
        </p:nvCxnSpPr>
        <p:spPr>
          <a:xfrm flipV="1">
            <a:off x="7900737" y="3280611"/>
            <a:ext cx="368969" cy="12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E96362-9CD0-2D91-8453-30B411F89534}"/>
              </a:ext>
            </a:extLst>
          </p:cNvPr>
          <p:cNvSpPr txBox="1"/>
          <p:nvPr/>
        </p:nvSpPr>
        <p:spPr>
          <a:xfrm>
            <a:off x="8237621" y="310414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frameworks (to be added into a separate document)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56D1B-E52C-7224-6257-F253B539544A}"/>
              </a:ext>
            </a:extLst>
          </p:cNvPr>
          <p:cNvSpPr/>
          <p:nvPr/>
        </p:nvSpPr>
        <p:spPr>
          <a:xfrm>
            <a:off x="786063" y="3031958"/>
            <a:ext cx="7122695" cy="22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8D1858-56FF-8DFB-29E8-74509C82C6EC}"/>
              </a:ext>
            </a:extLst>
          </p:cNvPr>
          <p:cNvSpPr/>
          <p:nvPr/>
        </p:nvSpPr>
        <p:spPr>
          <a:xfrm>
            <a:off x="810126" y="3777915"/>
            <a:ext cx="7122695" cy="28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DC31C-4521-FD7A-7728-354BC779311D}"/>
              </a:ext>
            </a:extLst>
          </p:cNvPr>
          <p:cNvSpPr/>
          <p:nvPr/>
        </p:nvSpPr>
        <p:spPr>
          <a:xfrm>
            <a:off x="770020" y="5261810"/>
            <a:ext cx="7122695" cy="28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B6F62-398F-EE9D-7B13-158146F3D414}"/>
              </a:ext>
            </a:extLst>
          </p:cNvPr>
          <p:cNvSpPr/>
          <p:nvPr/>
        </p:nvSpPr>
        <p:spPr>
          <a:xfrm>
            <a:off x="761999" y="4066673"/>
            <a:ext cx="7122695" cy="11951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FDDC9B-8B9D-A016-429D-A73AF77A35A9}"/>
              </a:ext>
            </a:extLst>
          </p:cNvPr>
          <p:cNvCxnSpPr/>
          <p:nvPr/>
        </p:nvCxnSpPr>
        <p:spPr>
          <a:xfrm flipV="1">
            <a:off x="7908758" y="2887579"/>
            <a:ext cx="368969" cy="12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65ECB8-8B1D-0AF7-22D0-F1073D06EC29}"/>
              </a:ext>
            </a:extLst>
          </p:cNvPr>
          <p:cNvSpPr txBox="1"/>
          <p:nvPr/>
        </p:nvSpPr>
        <p:spPr>
          <a:xfrm>
            <a:off x="8269706" y="2542674"/>
            <a:ext cx="2743200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Old scripts to be archived</a:t>
            </a:r>
          </a:p>
        </p:txBody>
      </p:sp>
    </p:spTree>
    <p:extLst>
      <p:ext uri="{BB962C8B-B14F-4D97-AF65-F5344CB8AC3E}">
        <p14:creationId xmlns:p14="http://schemas.microsoft.com/office/powerpoint/2010/main" val="252901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5CAF-2804-5DC9-592C-22D79492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19DC-9828-06B1-C048-69A87AB8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4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7C8-5B6F-54E8-A48B-1A60A24B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Calibration Heuristic (Nov 2022)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E86D23-F5F2-3FE0-9ABC-37CBEB6B9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25337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094085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9094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Adjustables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Measurables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5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Sag_ix</a:t>
                      </a:r>
                      <a:r>
                        <a:rPr lang="en-AU" dirty="0"/>
                        <a:t>, </a:t>
                      </a:r>
                      <a:r>
                        <a:rPr lang="en-AU" dirty="0" err="1"/>
                        <a:t>ad_pop_sus</a:t>
                      </a:r>
                      <a:r>
                        <a:rPr lang="en-AU" dirty="0"/>
                        <a:t>, </a:t>
                      </a:r>
                      <a:r>
                        <a:rPr lang="en-AU" dirty="0" err="1"/>
                        <a:t>ch_pop_sus</a:t>
                      </a:r>
                      <a:r>
                        <a:rPr lang="en-AU" dirty="0"/>
                        <a:t>, </a:t>
                      </a:r>
                      <a:r>
                        <a:rPr lang="en-AU" dirty="0" err="1"/>
                        <a:t>eag_ix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Prev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7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M_acu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Cl_acu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It_icl</a:t>
                      </a:r>
                      <a:r>
                        <a:rPr lang="en-AU" dirty="0"/>
                        <a:t>, </a:t>
                      </a:r>
                      <a:r>
                        <a:rPr lang="en-AU" dirty="0" err="1"/>
                        <a:t>icl_ict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Eag_ott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9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U_tx_cov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Treat_covt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7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M_dc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Cl_cir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1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M_hcc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Cl_hcc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0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0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3AD-9C13-F897-E17A-70D62B14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to look out for in calibrations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B249-5CDC-EC4C-786C-2DEB0C20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</a:t>
            </a:r>
            <a:r>
              <a:rPr lang="en-AU" i="1" dirty="0"/>
              <a:t>close </a:t>
            </a:r>
            <a:r>
              <a:rPr lang="en-AU" dirty="0"/>
              <a:t>are we to the data?</a:t>
            </a:r>
          </a:p>
          <a:p>
            <a:r>
              <a:rPr lang="en-AU" dirty="0"/>
              <a:t>How reasonable are the </a:t>
            </a:r>
            <a:r>
              <a:rPr lang="en-AU" dirty="0" err="1"/>
              <a:t>y_factors</a:t>
            </a:r>
            <a:r>
              <a:rPr lang="en-AU" dirty="0"/>
              <a:t>?</a:t>
            </a:r>
          </a:p>
          <a:p>
            <a:r>
              <a:rPr lang="en-AU" b="1" dirty="0"/>
              <a:t>How much further manual work is needed for a suitable calibration?</a:t>
            </a:r>
            <a:endParaRPr lang="en-AU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3894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37C-A535-9428-5778-70951CD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of Results - Population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C386F9-654C-1571-4CF4-BCD86B05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49" y="2261557"/>
            <a:ext cx="7894660" cy="3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EFE22-4F1E-CA20-0E11-C132802D25B8}"/>
              </a:ext>
            </a:extLst>
          </p:cNvPr>
          <p:cNvSpPr txBox="1"/>
          <p:nvPr/>
        </p:nvSpPr>
        <p:spPr>
          <a:xfrm>
            <a:off x="535708" y="1570182"/>
            <a:ext cx="601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Population Calibrations are really close to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CA475-0FAF-209F-3F3F-813C62A3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6198321"/>
            <a:ext cx="6715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BC2-A02C-FB9F-C6DB-DB8274A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of Results – Distribution of </a:t>
            </a:r>
            <a:r>
              <a:rPr lang="en-AU" dirty="0" err="1"/>
              <a:t>HepB</a:t>
            </a:r>
            <a:r>
              <a:rPr lang="en-AU" dirty="0"/>
              <a:t> incidences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4A861-D942-1D1A-AA8A-DB070912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1" y="2493452"/>
            <a:ext cx="3478661" cy="23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C12B2-4092-AA67-29EF-8D4D3C91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04" y="2490510"/>
            <a:ext cx="3396106" cy="23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C0A9E-B19D-9AC3-C413-C286927D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92" y="2579107"/>
            <a:ext cx="3432000" cy="23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27C7F-D307-F6C2-90E1-A9238A1BF32D}"/>
              </a:ext>
            </a:extLst>
          </p:cNvPr>
          <p:cNvSpPr txBox="1"/>
          <p:nvPr/>
        </p:nvSpPr>
        <p:spPr>
          <a:xfrm>
            <a:off x="1034472" y="2078182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Calibration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2FBE7-98BF-7C03-D79B-84367371B7B1}"/>
              </a:ext>
            </a:extLst>
          </p:cNvPr>
          <p:cNvSpPr txBox="1"/>
          <p:nvPr/>
        </p:nvSpPr>
        <p:spPr>
          <a:xfrm>
            <a:off x="4530435" y="1833418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Calibration with Tighter </a:t>
            </a:r>
            <a:r>
              <a:rPr lang="en-AU" dirty="0" err="1"/>
              <a:t>y_factor</a:t>
            </a:r>
            <a:r>
              <a:rPr lang="en-AU" dirty="0"/>
              <a:t> bounds (0.5-2)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5A64F-1DA0-A7C7-264B-5689AC50EF53}"/>
              </a:ext>
            </a:extLst>
          </p:cNvPr>
          <p:cNvSpPr txBox="1"/>
          <p:nvPr/>
        </p:nvSpPr>
        <p:spPr>
          <a:xfrm>
            <a:off x="8044871" y="1838036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Calibration with standard </a:t>
            </a:r>
            <a:r>
              <a:rPr lang="en-AU" dirty="0" err="1"/>
              <a:t>y_factor</a:t>
            </a:r>
            <a:r>
              <a:rPr lang="en-AU" dirty="0"/>
              <a:t> bounds (0.1-5)</a:t>
            </a:r>
          </a:p>
        </p:txBody>
      </p:sp>
    </p:spTree>
    <p:extLst>
      <p:ext uri="{BB962C8B-B14F-4D97-AF65-F5344CB8AC3E}">
        <p14:creationId xmlns:p14="http://schemas.microsoft.com/office/powerpoint/2010/main" val="150084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3142-9338-84FD-0023-F71A9E50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of Results - Prevalence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FC7FF-F3B2-A10E-301D-4B84A4B7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9" y="1248948"/>
            <a:ext cx="5042379" cy="5031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A3DFA-14CF-AF2C-2184-42E15F09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53" y="1361766"/>
            <a:ext cx="4977316" cy="4944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69316-EBA5-9FB3-7D52-38D286B78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59" y="1317521"/>
            <a:ext cx="5020691" cy="4966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F1D0CD-1F78-9405-8EE2-66933F81F889}"/>
              </a:ext>
            </a:extLst>
          </p:cNvPr>
          <p:cNvSpPr txBox="1"/>
          <p:nvPr/>
        </p:nvSpPr>
        <p:spPr>
          <a:xfrm>
            <a:off x="745714" y="6265171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Younger age groups are typically </a:t>
            </a:r>
            <a:r>
              <a:rPr lang="en-AU" dirty="0" err="1"/>
              <a:t>overrestimated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BE0DB-DA81-EA5A-125D-2384A93F15AF}"/>
              </a:ext>
            </a:extLst>
          </p:cNvPr>
          <p:cNvSpPr txBox="1"/>
          <p:nvPr/>
        </p:nvSpPr>
        <p:spPr>
          <a:xfrm>
            <a:off x="3978197" y="6211669"/>
            <a:ext cx="283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Adult groups are generally ‘decently’ calibrated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B4438-E9F9-2F58-C93A-EBE6308B4D44}"/>
              </a:ext>
            </a:extLst>
          </p:cNvPr>
          <p:cNvSpPr txBox="1"/>
          <p:nvPr/>
        </p:nvSpPr>
        <p:spPr>
          <a:xfrm>
            <a:off x="7082345" y="6211669"/>
            <a:ext cx="283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Older age groups are underestimated</a:t>
            </a:r>
          </a:p>
        </p:txBody>
      </p:sp>
    </p:spTree>
    <p:extLst>
      <p:ext uri="{BB962C8B-B14F-4D97-AF65-F5344CB8AC3E}">
        <p14:creationId xmlns:p14="http://schemas.microsoft.com/office/powerpoint/2010/main" val="50402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33C4-5595-8CD5-474A-3A4E926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of Results - Deaths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54A67-71E6-B77F-3FE1-04B7D26C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4" y="1315209"/>
            <a:ext cx="5005953" cy="4994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B86FA-3794-53F0-C81A-ED129D60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28" y="1335017"/>
            <a:ext cx="4994854" cy="5072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34332-F5AE-CA30-24EA-4BC491AF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17" y="1328279"/>
            <a:ext cx="4917156" cy="50281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AC5457-126E-55CA-2C3F-6ED6175ECE5E}"/>
              </a:ext>
            </a:extLst>
          </p:cNvPr>
          <p:cNvSpPr txBox="1"/>
          <p:nvPr/>
        </p:nvSpPr>
        <p:spPr>
          <a:xfrm>
            <a:off x="745714" y="6265171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Younger age groups are typically </a:t>
            </a:r>
            <a:r>
              <a:rPr lang="en-AU" dirty="0" err="1"/>
              <a:t>overrestimated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73015-FBC0-FEC5-DE7D-D4E14EA8C8C7}"/>
              </a:ext>
            </a:extLst>
          </p:cNvPr>
          <p:cNvSpPr txBox="1"/>
          <p:nvPr/>
        </p:nvSpPr>
        <p:spPr>
          <a:xfrm>
            <a:off x="3978197" y="6211669"/>
            <a:ext cx="283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Adult groups are generally ‘decently’ calibrated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63BC6-8D58-65AC-5C00-AFC9194E0EA9}"/>
              </a:ext>
            </a:extLst>
          </p:cNvPr>
          <p:cNvSpPr txBox="1"/>
          <p:nvPr/>
        </p:nvSpPr>
        <p:spPr>
          <a:xfrm>
            <a:off x="7082345" y="6211669"/>
            <a:ext cx="283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Older age groups are underestimated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E5E5D-8557-F134-0A0B-F7C3AC8800A8}"/>
              </a:ext>
            </a:extLst>
          </p:cNvPr>
          <p:cNvSpPr txBox="1"/>
          <p:nvPr/>
        </p:nvSpPr>
        <p:spPr>
          <a:xfrm>
            <a:off x="10090485" y="187857"/>
            <a:ext cx="1973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Acute Deaths</a:t>
            </a:r>
          </a:p>
        </p:txBody>
      </p:sp>
    </p:spTree>
    <p:extLst>
      <p:ext uri="{BB962C8B-B14F-4D97-AF65-F5344CB8AC3E}">
        <p14:creationId xmlns:p14="http://schemas.microsoft.com/office/powerpoint/2010/main" val="374606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13E9-D02C-EFBB-0CA1-1EFC6C45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7C41-A2BC-4B5C-B151-A80055C8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Population Calibration (1x 300s)</a:t>
            </a:r>
          </a:p>
          <a:p>
            <a:r>
              <a:rPr lang="en-AU" dirty="0"/>
              <a:t>Over 4 iterations:</a:t>
            </a:r>
          </a:p>
          <a:p>
            <a:pPr lvl="1"/>
            <a:r>
              <a:rPr lang="en-AU" dirty="0"/>
              <a:t>Prevalence via 4 parameters (</a:t>
            </a:r>
            <a:r>
              <a:rPr lang="en-AU" dirty="0" err="1"/>
              <a:t>sag_ix</a:t>
            </a:r>
            <a:r>
              <a:rPr lang="en-AU" dirty="0"/>
              <a:t>, </a:t>
            </a:r>
            <a:r>
              <a:rPr lang="en-AU" dirty="0" err="1"/>
              <a:t>ad_pop_sus</a:t>
            </a:r>
            <a:r>
              <a:rPr lang="en-AU" dirty="0"/>
              <a:t>, </a:t>
            </a:r>
            <a:r>
              <a:rPr lang="en-AU" dirty="0" err="1"/>
              <a:t>ch_pop_sus</a:t>
            </a:r>
            <a:r>
              <a:rPr lang="en-AU" dirty="0"/>
              <a:t>, </a:t>
            </a:r>
            <a:r>
              <a:rPr lang="en-AU" dirty="0" err="1"/>
              <a:t>eag_ix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Acute-related deaths via acute mortality rate</a:t>
            </a:r>
          </a:p>
          <a:p>
            <a:pPr lvl="1"/>
            <a:r>
              <a:rPr lang="en-AU" dirty="0" err="1"/>
              <a:t>Eag_ott</a:t>
            </a:r>
            <a:r>
              <a:rPr lang="en-AU" dirty="0"/>
              <a:t> via </a:t>
            </a:r>
            <a:r>
              <a:rPr lang="en-AU" dirty="0" err="1"/>
              <a:t>it_icl</a:t>
            </a:r>
            <a:r>
              <a:rPr lang="en-AU" dirty="0"/>
              <a:t>, and </a:t>
            </a:r>
            <a:r>
              <a:rPr lang="en-AU" dirty="0" err="1"/>
              <a:t>icl_ict</a:t>
            </a:r>
            <a:endParaRPr lang="en-AU" dirty="0"/>
          </a:p>
          <a:p>
            <a:pPr lvl="1"/>
            <a:r>
              <a:rPr lang="en-AU" dirty="0">
                <a:solidFill>
                  <a:srgbClr val="FF0000"/>
                </a:solidFill>
              </a:rPr>
              <a:t>Cirrhosis and </a:t>
            </a:r>
            <a:r>
              <a:rPr lang="en-AU" dirty="0" err="1">
                <a:solidFill>
                  <a:srgbClr val="FF0000"/>
                </a:solidFill>
              </a:rPr>
              <a:t>HepCC</a:t>
            </a:r>
            <a:r>
              <a:rPr lang="en-AU" dirty="0">
                <a:solidFill>
                  <a:srgbClr val="FF0000"/>
                </a:solidFill>
              </a:rPr>
              <a:t> deaths via progression from cirrhosis to </a:t>
            </a:r>
            <a:r>
              <a:rPr lang="en-AU" dirty="0" err="1">
                <a:solidFill>
                  <a:srgbClr val="FF0000"/>
                </a:solidFill>
              </a:rPr>
              <a:t>hcc</a:t>
            </a:r>
            <a:r>
              <a:rPr lang="en-AU" dirty="0">
                <a:solidFill>
                  <a:srgbClr val="FF0000"/>
                </a:solidFill>
              </a:rPr>
              <a:t> (</a:t>
            </a:r>
            <a:r>
              <a:rPr lang="en-AU" dirty="0" err="1">
                <a:solidFill>
                  <a:srgbClr val="FF0000"/>
                </a:solidFill>
              </a:rPr>
              <a:t>cc_dc</a:t>
            </a:r>
            <a:r>
              <a:rPr lang="en-AU" dirty="0">
                <a:solidFill>
                  <a:srgbClr val="FF0000"/>
                </a:solidFill>
              </a:rPr>
              <a:t>, </a:t>
            </a:r>
            <a:r>
              <a:rPr lang="en-AU" dirty="0" err="1">
                <a:solidFill>
                  <a:srgbClr val="FF0000"/>
                </a:solidFill>
              </a:rPr>
              <a:t>dc_hcc</a:t>
            </a:r>
            <a:r>
              <a:rPr lang="en-AU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AU" dirty="0"/>
              <a:t>Cirrhosis deaths via cirrhosis mortality rate</a:t>
            </a:r>
          </a:p>
          <a:p>
            <a:pPr lvl="1"/>
            <a:r>
              <a:rPr lang="en-AU" dirty="0" err="1"/>
              <a:t>HepCC</a:t>
            </a:r>
            <a:r>
              <a:rPr lang="en-AU" dirty="0"/>
              <a:t> deaths via </a:t>
            </a:r>
            <a:r>
              <a:rPr lang="en-AU" dirty="0" err="1"/>
              <a:t>HepCC</a:t>
            </a:r>
            <a:r>
              <a:rPr lang="en-AU" dirty="0"/>
              <a:t> mortality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3739-FBBE-3926-50C9-07C840161266}"/>
              </a:ext>
            </a:extLst>
          </p:cNvPr>
          <p:cNvSpPr txBox="1"/>
          <p:nvPr/>
        </p:nvSpPr>
        <p:spPr>
          <a:xfrm>
            <a:off x="8037095" y="256673"/>
            <a:ext cx="36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GOAL: address the inaccurate death calibration in cirrhosis and </a:t>
            </a:r>
            <a:r>
              <a:rPr lang="en-AU" dirty="0" err="1"/>
              <a:t>hcc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867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C7E-62C9-1C0D-7293-3128344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Heuristic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84555-F50D-F459-3E03-C2DAB75F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3" y="1356157"/>
            <a:ext cx="4415088" cy="4574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F261F-C0E1-43FF-8D5C-F0D06E045523}"/>
              </a:ext>
            </a:extLst>
          </p:cNvPr>
          <p:cNvSpPr txBox="1"/>
          <p:nvPr/>
        </p:nvSpPr>
        <p:spPr>
          <a:xfrm>
            <a:off x="529389" y="6256421"/>
            <a:ext cx="26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Cirrhosis deaths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C966A-E100-FA29-F706-0F284863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843" y="1335788"/>
            <a:ext cx="4510589" cy="4786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8A520-F180-B008-6BDF-63CA4C642020}"/>
              </a:ext>
            </a:extLst>
          </p:cNvPr>
          <p:cNvSpPr txBox="1"/>
          <p:nvPr/>
        </p:nvSpPr>
        <p:spPr>
          <a:xfrm>
            <a:off x="5799220" y="6136104"/>
            <a:ext cx="26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HCC deaths</a:t>
            </a:r>
          </a:p>
        </p:txBody>
      </p:sp>
    </p:spTree>
    <p:extLst>
      <p:ext uri="{BB962C8B-B14F-4D97-AF65-F5344CB8AC3E}">
        <p14:creationId xmlns:p14="http://schemas.microsoft.com/office/powerpoint/2010/main" val="392835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355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HepB Calibrations</vt:lpstr>
      <vt:lpstr>Current Calibration Heuristic (Nov 2022)</vt:lpstr>
      <vt:lpstr>What to look out for in calibrations</vt:lpstr>
      <vt:lpstr>Comparison of Results - Population</vt:lpstr>
      <vt:lpstr>Comparison of Results – Distribution of HepB incidences</vt:lpstr>
      <vt:lpstr>Comparison of Results - Prevalence</vt:lpstr>
      <vt:lpstr>Comparison of Results - Deaths</vt:lpstr>
      <vt:lpstr>New Heuristic</vt:lpstr>
      <vt:lpstr>New Heuristic</vt:lpstr>
      <vt:lpstr>Current Outstanding Issues with the Calibration</vt:lpstr>
      <vt:lpstr>Hep B repo Current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HepB Calibrations</dc:title>
  <dc:creator>Phillip Luong</dc:creator>
  <cp:lastModifiedBy>Phillip Luong</cp:lastModifiedBy>
  <cp:revision>3</cp:revision>
  <dcterms:created xsi:type="dcterms:W3CDTF">2023-04-17T09:00:11Z</dcterms:created>
  <dcterms:modified xsi:type="dcterms:W3CDTF">2023-04-19T06:39:10Z</dcterms:modified>
</cp:coreProperties>
</file>