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320" r:id="rId3"/>
    <p:sldId id="281" r:id="rId4"/>
    <p:sldId id="259" r:id="rId5"/>
    <p:sldId id="289" r:id="rId6"/>
    <p:sldId id="325" r:id="rId7"/>
    <p:sldId id="324" r:id="rId8"/>
    <p:sldId id="316" r:id="rId9"/>
    <p:sldId id="319" r:id="rId10"/>
    <p:sldId id="31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39A1-3E62-476E-92E0-80712FE49BF1}" v="75" dt="2021-05-27T23:35:35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2935" autoAdjust="0"/>
  </p:normalViewPr>
  <p:slideViewPr>
    <p:cSldViewPr snapToGrid="0">
      <p:cViewPr varScale="1">
        <p:scale>
          <a:sx n="104" d="100"/>
          <a:sy n="104" d="100"/>
        </p:scale>
        <p:origin x="8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4707C-BADF-4FE3-A6CF-D06AA7E3A9A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57499-A061-42CA-8C57-3975CF0E65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73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365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19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65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84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963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065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4393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158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588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86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725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458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17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34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40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95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77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1727F7-4A10-4E1E-8307-DF0343EE7832}" type="datetimeFigureOut">
              <a:rPr lang="en-IL" smtClean="0"/>
              <a:t>12/27/2021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FD0E-AF8B-4445-A1F5-8DBEA9F49D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09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5F25-75E7-4160-A081-3AF8E8325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LOTR Based SoC</a:t>
            </a:r>
            <a:br>
              <a:rPr lang="en-US" dirty="0"/>
            </a:b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mplantation of an LOTR RV Based SoC on an FPGA </a:t>
            </a:r>
            <a:br>
              <a:rPr lang="en-US" dirty="0"/>
            </a:b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3B14F-F9EC-483C-BB64-54058A899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1258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Saar kadosh &amp; adi levy</a:t>
            </a:r>
            <a:endParaRPr lang="en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F2CC-E73A-4863-A99C-579BFC9F0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Question?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66EB8-48DD-45ED-A18A-4E8D9ADD3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59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57509B-F37F-4826-9791-580F53351DB7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L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903376F-6B94-47FC-9940-594DD32ED474}"/>
              </a:ext>
            </a:extLst>
          </p:cNvPr>
          <p:cNvSpPr txBox="1">
            <a:spLocks/>
          </p:cNvSpPr>
          <p:nvPr/>
        </p:nvSpPr>
        <p:spPr>
          <a:xfrm>
            <a:off x="191892" y="1249217"/>
            <a:ext cx="8296105" cy="463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61B12-4051-437A-9253-1A8AFBCC0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2009836"/>
            <a:ext cx="8896241" cy="42795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Previous Project: GPC_4T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Implementation of 4 HW Threads RV32I Core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D_MEM_WRAP (D_MEM, CR_MEM) I_MEM_WRAP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Integrability to Ring 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Testing and Validation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Fully Implementing LOTR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Multi Core Ring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Testing and Validation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CD8599-5E53-4946-8BB7-E57E53165136}"/>
              </a:ext>
            </a:extLst>
          </p:cNvPr>
          <p:cNvSpPr txBox="1">
            <a:spLocks/>
          </p:cNvSpPr>
          <p:nvPr/>
        </p:nvSpPr>
        <p:spPr>
          <a:xfrm>
            <a:off x="103867" y="291393"/>
            <a:ext cx="5717512" cy="19156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/>
              <a:t>Background</a:t>
            </a:r>
            <a:endParaRPr lang="en-IL" sz="4400" dirty="0"/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70EAC10D-53DF-4E6D-97BF-C8797B23444B}"/>
              </a:ext>
            </a:extLst>
          </p:cNvPr>
          <p:cNvSpPr/>
          <p:nvPr/>
        </p:nvSpPr>
        <p:spPr>
          <a:xfrm>
            <a:off x="10136741" y="1939984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Architecture</a:t>
            </a:r>
            <a:endParaRPr lang="en-IL" sz="1600" dirty="0"/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3584BDBA-F363-4117-9EB3-E7F8412D6931}"/>
              </a:ext>
            </a:extLst>
          </p:cNvPr>
          <p:cNvSpPr/>
          <p:nvPr/>
        </p:nvSpPr>
        <p:spPr>
          <a:xfrm>
            <a:off x="10136742" y="1275608"/>
            <a:ext cx="1951392" cy="29663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  <a:endParaRPr lang="en-IL" sz="1600" dirty="0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2C0DF316-58BC-4D34-96E4-EC9A4E4981B8}"/>
              </a:ext>
            </a:extLst>
          </p:cNvPr>
          <p:cNvSpPr/>
          <p:nvPr/>
        </p:nvSpPr>
        <p:spPr>
          <a:xfrm>
            <a:off x="10136742" y="1607543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Definition and goals</a:t>
            </a:r>
            <a:endParaRPr lang="en-IL" sz="1400" dirty="0"/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65B06CC9-CCC1-4818-9565-8BAC50CBB734}"/>
              </a:ext>
            </a:extLst>
          </p:cNvPr>
          <p:cNvSpPr/>
          <p:nvPr/>
        </p:nvSpPr>
        <p:spPr>
          <a:xfrm>
            <a:off x="10136741" y="2979750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Be Done</a:t>
            </a:r>
            <a:endParaRPr lang="en-IL" sz="1600" dirty="0"/>
          </a:p>
        </p:txBody>
      </p:sp>
      <p:sp>
        <p:nvSpPr>
          <p:cNvPr id="28" name="Rectangle: Rounded Corners 16">
            <a:extLst>
              <a:ext uri="{FF2B5EF4-FFF2-40B4-BE49-F238E27FC236}">
                <a16:creationId xmlns:a16="http://schemas.microsoft.com/office/drawing/2014/main" id="{19A16CCE-52D4-471C-8B6F-62ADE2AF08F7}"/>
              </a:ext>
            </a:extLst>
          </p:cNvPr>
          <p:cNvSpPr/>
          <p:nvPr/>
        </p:nvSpPr>
        <p:spPr>
          <a:xfrm>
            <a:off x="10136741" y="2640058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</a:t>
            </a:r>
            <a:endParaRPr lang="en-IL" sz="1600" dirty="0"/>
          </a:p>
        </p:txBody>
      </p:sp>
      <p:sp>
        <p:nvSpPr>
          <p:cNvPr id="32" name="Rectangle: Rounded Corners 16">
            <a:extLst>
              <a:ext uri="{FF2B5EF4-FFF2-40B4-BE49-F238E27FC236}">
                <a16:creationId xmlns:a16="http://schemas.microsoft.com/office/drawing/2014/main" id="{C35C9C21-FF2E-4540-B5BB-C2A7573BF667}"/>
              </a:ext>
            </a:extLst>
          </p:cNvPr>
          <p:cNvSpPr/>
          <p:nvPr/>
        </p:nvSpPr>
        <p:spPr>
          <a:xfrm>
            <a:off x="10136741" y="2281316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Tools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6611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903376F-6B94-47FC-9940-594DD32ED474}"/>
              </a:ext>
            </a:extLst>
          </p:cNvPr>
          <p:cNvSpPr txBox="1">
            <a:spLocks/>
          </p:cNvSpPr>
          <p:nvPr/>
        </p:nvSpPr>
        <p:spPr>
          <a:xfrm>
            <a:off x="191892" y="1249217"/>
            <a:ext cx="8296105" cy="463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61B12-4051-437A-9253-1A8AFBCC0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2009836"/>
            <a:ext cx="8896241" cy="42795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Project Goals: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Fully design Ring Architecture LOTR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Design, test and verification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Official RISCV “Compatibility Test”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Implementation of the LOTR on FPGA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Syntisizable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 and Compiled on Quartus environment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Efficiently execute complex Multi-Core and Multi-Threads programs on the LOTR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38B318-565B-47C4-AD15-990740F4D421}"/>
              </a:ext>
            </a:extLst>
          </p:cNvPr>
          <p:cNvSpPr txBox="1">
            <a:spLocks/>
          </p:cNvSpPr>
          <p:nvPr/>
        </p:nvSpPr>
        <p:spPr>
          <a:xfrm>
            <a:off x="103867" y="291393"/>
            <a:ext cx="7926558" cy="19156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/>
              <a:t>Definition And Goals</a:t>
            </a:r>
            <a:endParaRPr lang="en-IL" sz="4400" dirty="0"/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EC4FE11A-6FB7-481F-AC87-3D14FA12420A}"/>
              </a:ext>
            </a:extLst>
          </p:cNvPr>
          <p:cNvSpPr/>
          <p:nvPr/>
        </p:nvSpPr>
        <p:spPr>
          <a:xfrm>
            <a:off x="10136741" y="1939984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Architecture</a:t>
            </a:r>
            <a:endParaRPr lang="en-IL" sz="1600" dirty="0"/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D056E3A2-1518-4EC0-BA31-41AEDC007C7A}"/>
              </a:ext>
            </a:extLst>
          </p:cNvPr>
          <p:cNvSpPr/>
          <p:nvPr/>
        </p:nvSpPr>
        <p:spPr>
          <a:xfrm>
            <a:off x="10136742" y="1275608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  <a:endParaRPr lang="en-IL" sz="1600" dirty="0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21900879-E6E7-463A-B235-C4E8804B01DE}"/>
              </a:ext>
            </a:extLst>
          </p:cNvPr>
          <p:cNvSpPr/>
          <p:nvPr/>
        </p:nvSpPr>
        <p:spPr>
          <a:xfrm>
            <a:off x="10136742" y="1607543"/>
            <a:ext cx="1951392" cy="29663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Definition and goals</a:t>
            </a:r>
            <a:endParaRPr lang="en-IL" sz="1400" dirty="0"/>
          </a:p>
        </p:txBody>
      </p:sp>
      <p:sp>
        <p:nvSpPr>
          <p:cNvPr id="22" name="Rectangle: Rounded Corners 10">
            <a:extLst>
              <a:ext uri="{FF2B5EF4-FFF2-40B4-BE49-F238E27FC236}">
                <a16:creationId xmlns:a16="http://schemas.microsoft.com/office/drawing/2014/main" id="{9FD966D4-4663-42CA-9A64-25E74205FA5F}"/>
              </a:ext>
            </a:extLst>
          </p:cNvPr>
          <p:cNvSpPr/>
          <p:nvPr/>
        </p:nvSpPr>
        <p:spPr>
          <a:xfrm>
            <a:off x="10136741" y="2979750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Be Done</a:t>
            </a:r>
            <a:endParaRPr lang="en-IL" sz="1600" dirty="0"/>
          </a:p>
        </p:txBody>
      </p: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DD9E39E0-E319-4B2B-AE2B-D462EE201E94}"/>
              </a:ext>
            </a:extLst>
          </p:cNvPr>
          <p:cNvSpPr/>
          <p:nvPr/>
        </p:nvSpPr>
        <p:spPr>
          <a:xfrm>
            <a:off x="10136741" y="2640058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</a:t>
            </a:r>
            <a:endParaRPr lang="en-IL" sz="1600" dirty="0"/>
          </a:p>
        </p:txBody>
      </p:sp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7779BB4-921F-4A68-8810-36538B0C4369}"/>
              </a:ext>
            </a:extLst>
          </p:cNvPr>
          <p:cNvSpPr/>
          <p:nvPr/>
        </p:nvSpPr>
        <p:spPr>
          <a:xfrm>
            <a:off x="10136741" y="2281316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Tools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9678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F1AD-E1BD-40D4-9214-455EFE43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97" y="452718"/>
            <a:ext cx="9404723" cy="1400530"/>
          </a:xfrm>
        </p:spPr>
        <p:txBody>
          <a:bodyPr/>
          <a:lstStyle/>
          <a:p>
            <a:r>
              <a:rPr lang="en-US" dirty="0"/>
              <a:t>Lord-Of-The-Ring Architecture</a:t>
            </a:r>
            <a:endParaRPr lang="en-IL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D473DB5A-5DF8-4AA0-A071-8FF9183470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1040" y="1364615"/>
            <a:ext cx="7486073" cy="5040667"/>
          </a:xfrm>
          <a:prstGeom prst="rect">
            <a:avLst/>
          </a:prstGeom>
        </p:spPr>
      </p:pic>
      <p:sp>
        <p:nvSpPr>
          <p:cNvPr id="48" name="Rectangle: Rounded Corners 7">
            <a:extLst>
              <a:ext uri="{FF2B5EF4-FFF2-40B4-BE49-F238E27FC236}">
                <a16:creationId xmlns:a16="http://schemas.microsoft.com/office/drawing/2014/main" id="{E4927A46-4467-4C6A-908B-DD65B1290F16}"/>
              </a:ext>
            </a:extLst>
          </p:cNvPr>
          <p:cNvSpPr/>
          <p:nvPr/>
        </p:nvSpPr>
        <p:spPr>
          <a:xfrm>
            <a:off x="10136741" y="1939984"/>
            <a:ext cx="1951392" cy="29663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Architecture</a:t>
            </a:r>
            <a:endParaRPr lang="en-IL" sz="1600" dirty="0"/>
          </a:p>
        </p:txBody>
      </p:sp>
      <p:sp>
        <p:nvSpPr>
          <p:cNvPr id="49" name="Rectangle: Rounded Corners 8">
            <a:extLst>
              <a:ext uri="{FF2B5EF4-FFF2-40B4-BE49-F238E27FC236}">
                <a16:creationId xmlns:a16="http://schemas.microsoft.com/office/drawing/2014/main" id="{8AA23306-D13D-43E4-A4A1-501CC4DC9DD3}"/>
              </a:ext>
            </a:extLst>
          </p:cNvPr>
          <p:cNvSpPr/>
          <p:nvPr/>
        </p:nvSpPr>
        <p:spPr>
          <a:xfrm>
            <a:off x="10136742" y="1275608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  <a:endParaRPr lang="en-IL" sz="1600" dirty="0"/>
          </a:p>
        </p:txBody>
      </p:sp>
      <p:sp>
        <p:nvSpPr>
          <p:cNvPr id="50" name="Rectangle: Rounded Corners 9">
            <a:extLst>
              <a:ext uri="{FF2B5EF4-FFF2-40B4-BE49-F238E27FC236}">
                <a16:creationId xmlns:a16="http://schemas.microsoft.com/office/drawing/2014/main" id="{9A888FB4-7FC8-45CC-A01A-C478063A2FA0}"/>
              </a:ext>
            </a:extLst>
          </p:cNvPr>
          <p:cNvSpPr/>
          <p:nvPr/>
        </p:nvSpPr>
        <p:spPr>
          <a:xfrm>
            <a:off x="10136742" y="1607543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Definition and goals</a:t>
            </a:r>
            <a:endParaRPr lang="en-IL" sz="1400" dirty="0"/>
          </a:p>
        </p:txBody>
      </p:sp>
      <p:sp>
        <p:nvSpPr>
          <p:cNvPr id="51" name="Rectangle: Rounded Corners 10">
            <a:extLst>
              <a:ext uri="{FF2B5EF4-FFF2-40B4-BE49-F238E27FC236}">
                <a16:creationId xmlns:a16="http://schemas.microsoft.com/office/drawing/2014/main" id="{DBED3BD5-948C-4C40-A926-0015E4CEF2E2}"/>
              </a:ext>
            </a:extLst>
          </p:cNvPr>
          <p:cNvSpPr/>
          <p:nvPr/>
        </p:nvSpPr>
        <p:spPr>
          <a:xfrm>
            <a:off x="10136741" y="2979750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Be Done</a:t>
            </a:r>
            <a:endParaRPr lang="en-IL" sz="1600" dirty="0"/>
          </a:p>
        </p:txBody>
      </p:sp>
      <p:sp>
        <p:nvSpPr>
          <p:cNvPr id="52" name="Rectangle: Rounded Corners 16">
            <a:extLst>
              <a:ext uri="{FF2B5EF4-FFF2-40B4-BE49-F238E27FC236}">
                <a16:creationId xmlns:a16="http://schemas.microsoft.com/office/drawing/2014/main" id="{F907E3AA-A833-4AD2-B2B5-A8486432CF51}"/>
              </a:ext>
            </a:extLst>
          </p:cNvPr>
          <p:cNvSpPr/>
          <p:nvPr/>
        </p:nvSpPr>
        <p:spPr>
          <a:xfrm>
            <a:off x="10136741" y="2640058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</a:t>
            </a:r>
            <a:endParaRPr lang="en-IL" sz="1600" dirty="0"/>
          </a:p>
        </p:txBody>
      </p:sp>
      <p:sp>
        <p:nvSpPr>
          <p:cNvPr id="53" name="Rectangle: Rounded Corners 16">
            <a:extLst>
              <a:ext uri="{FF2B5EF4-FFF2-40B4-BE49-F238E27FC236}">
                <a16:creationId xmlns:a16="http://schemas.microsoft.com/office/drawing/2014/main" id="{0B2A957F-7E29-40CA-BCA9-6EFD86386EE7}"/>
              </a:ext>
            </a:extLst>
          </p:cNvPr>
          <p:cNvSpPr/>
          <p:nvPr/>
        </p:nvSpPr>
        <p:spPr>
          <a:xfrm>
            <a:off x="10136741" y="2281316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Tools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5265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37B3-FD60-40EB-A8D9-5E3FE122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485" y="-957824"/>
            <a:ext cx="8825657" cy="2071400"/>
          </a:xfrm>
        </p:spPr>
        <p:txBody>
          <a:bodyPr/>
          <a:lstStyle/>
          <a:p>
            <a:pPr algn="ctr"/>
            <a:r>
              <a:rPr lang="en-US" sz="4400" dirty="0"/>
              <a:t>GPC_4T Architecture</a:t>
            </a:r>
            <a:endParaRPr lang="en-IL" sz="4400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589D25C3-4D66-4C51-93E2-5A3930BD4E53}"/>
              </a:ext>
            </a:extLst>
          </p:cNvPr>
          <p:cNvSpPr txBox="1"/>
          <p:nvPr/>
        </p:nvSpPr>
        <p:spPr>
          <a:xfrm>
            <a:off x="762963" y="153500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High Level Architecture Specifications</a:t>
            </a:r>
            <a:endParaRPr lang="he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8C95A916-56AC-4A81-8BA1-856ABB97B291}"/>
              </a:ext>
            </a:extLst>
          </p:cNvPr>
          <p:cNvSpPr/>
          <p:nvPr/>
        </p:nvSpPr>
        <p:spPr>
          <a:xfrm>
            <a:off x="10136741" y="1939984"/>
            <a:ext cx="1951392" cy="29663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Architecture</a:t>
            </a:r>
            <a:endParaRPr lang="en-IL" sz="1600" dirty="0"/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4D140E16-EB9C-4D00-899D-11D6A233A9A1}"/>
              </a:ext>
            </a:extLst>
          </p:cNvPr>
          <p:cNvSpPr/>
          <p:nvPr/>
        </p:nvSpPr>
        <p:spPr>
          <a:xfrm>
            <a:off x="10136742" y="1275608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  <a:endParaRPr lang="en-IL" sz="1600" dirty="0"/>
          </a:p>
        </p:txBody>
      </p:sp>
      <p:sp>
        <p:nvSpPr>
          <p:cNvPr id="19" name="Rectangle: Rounded Corners 9">
            <a:extLst>
              <a:ext uri="{FF2B5EF4-FFF2-40B4-BE49-F238E27FC236}">
                <a16:creationId xmlns:a16="http://schemas.microsoft.com/office/drawing/2014/main" id="{1E74E201-A00B-4CE2-A902-07228226CAB9}"/>
              </a:ext>
            </a:extLst>
          </p:cNvPr>
          <p:cNvSpPr/>
          <p:nvPr/>
        </p:nvSpPr>
        <p:spPr>
          <a:xfrm>
            <a:off x="10136742" y="1607543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Definition and goals</a:t>
            </a:r>
            <a:endParaRPr lang="en-IL" sz="1400" dirty="0"/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909C463-5733-44A6-A2FD-F11C96DF0972}"/>
              </a:ext>
            </a:extLst>
          </p:cNvPr>
          <p:cNvSpPr/>
          <p:nvPr/>
        </p:nvSpPr>
        <p:spPr>
          <a:xfrm>
            <a:off x="10136741" y="2979750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Be Done</a:t>
            </a:r>
            <a:endParaRPr lang="en-IL" sz="1600" dirty="0"/>
          </a:p>
        </p:txBody>
      </p:sp>
      <p:sp>
        <p:nvSpPr>
          <p:cNvPr id="27" name="Rectangle: Rounded Corners 16">
            <a:extLst>
              <a:ext uri="{FF2B5EF4-FFF2-40B4-BE49-F238E27FC236}">
                <a16:creationId xmlns:a16="http://schemas.microsoft.com/office/drawing/2014/main" id="{736D34E5-F7D3-4851-BA11-E889C9BA10A8}"/>
              </a:ext>
            </a:extLst>
          </p:cNvPr>
          <p:cNvSpPr/>
          <p:nvPr/>
        </p:nvSpPr>
        <p:spPr>
          <a:xfrm>
            <a:off x="10136741" y="2640058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</a:t>
            </a:r>
            <a:endParaRPr lang="en-IL" sz="1600" dirty="0"/>
          </a:p>
        </p:txBody>
      </p:sp>
      <p:sp>
        <p:nvSpPr>
          <p:cNvPr id="28" name="Rectangle: Rounded Corners 16">
            <a:extLst>
              <a:ext uri="{FF2B5EF4-FFF2-40B4-BE49-F238E27FC236}">
                <a16:creationId xmlns:a16="http://schemas.microsoft.com/office/drawing/2014/main" id="{EE8303A2-2F4C-44C2-ACAB-DA845E96FE8C}"/>
              </a:ext>
            </a:extLst>
          </p:cNvPr>
          <p:cNvSpPr/>
          <p:nvPr/>
        </p:nvSpPr>
        <p:spPr>
          <a:xfrm>
            <a:off x="10136741" y="2281316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Tools</a:t>
            </a:r>
            <a:endParaRPr lang="en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2EBBE-3639-42AA-84C8-720EADDF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63" y="2088299"/>
            <a:ext cx="9142156" cy="37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37B3-FD60-40EB-A8D9-5E3FE122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485" y="-957824"/>
            <a:ext cx="8825657" cy="2071400"/>
          </a:xfrm>
        </p:spPr>
        <p:txBody>
          <a:bodyPr/>
          <a:lstStyle/>
          <a:p>
            <a:pPr algn="ctr"/>
            <a:r>
              <a:rPr lang="en-US" sz="4400" dirty="0"/>
              <a:t>Ring Control Architecture</a:t>
            </a:r>
            <a:endParaRPr lang="en-IL" sz="4400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589D25C3-4D66-4C51-93E2-5A3930BD4E53}"/>
              </a:ext>
            </a:extLst>
          </p:cNvPr>
          <p:cNvSpPr txBox="1"/>
          <p:nvPr/>
        </p:nvSpPr>
        <p:spPr>
          <a:xfrm>
            <a:off x="762963" y="153500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High Level Architecture Specifications</a:t>
            </a:r>
            <a:endParaRPr lang="he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8C95A916-56AC-4A81-8BA1-856ABB97B291}"/>
              </a:ext>
            </a:extLst>
          </p:cNvPr>
          <p:cNvSpPr/>
          <p:nvPr/>
        </p:nvSpPr>
        <p:spPr>
          <a:xfrm>
            <a:off x="10136741" y="1939984"/>
            <a:ext cx="1951392" cy="29663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Architecture</a:t>
            </a:r>
            <a:endParaRPr lang="en-IL" sz="1600" dirty="0"/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4D140E16-EB9C-4D00-899D-11D6A233A9A1}"/>
              </a:ext>
            </a:extLst>
          </p:cNvPr>
          <p:cNvSpPr/>
          <p:nvPr/>
        </p:nvSpPr>
        <p:spPr>
          <a:xfrm>
            <a:off x="10136742" y="1275608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  <a:endParaRPr lang="en-IL" sz="1600" dirty="0"/>
          </a:p>
        </p:txBody>
      </p:sp>
      <p:sp>
        <p:nvSpPr>
          <p:cNvPr id="19" name="Rectangle: Rounded Corners 9">
            <a:extLst>
              <a:ext uri="{FF2B5EF4-FFF2-40B4-BE49-F238E27FC236}">
                <a16:creationId xmlns:a16="http://schemas.microsoft.com/office/drawing/2014/main" id="{1E74E201-A00B-4CE2-A902-07228226CAB9}"/>
              </a:ext>
            </a:extLst>
          </p:cNvPr>
          <p:cNvSpPr/>
          <p:nvPr/>
        </p:nvSpPr>
        <p:spPr>
          <a:xfrm>
            <a:off x="10136742" y="1607543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Definition and goals</a:t>
            </a:r>
            <a:endParaRPr lang="en-IL" sz="1400" dirty="0"/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909C463-5733-44A6-A2FD-F11C96DF0972}"/>
              </a:ext>
            </a:extLst>
          </p:cNvPr>
          <p:cNvSpPr/>
          <p:nvPr/>
        </p:nvSpPr>
        <p:spPr>
          <a:xfrm>
            <a:off x="10136741" y="2979750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Be Done</a:t>
            </a:r>
            <a:endParaRPr lang="en-IL" sz="1600" dirty="0"/>
          </a:p>
        </p:txBody>
      </p:sp>
      <p:sp>
        <p:nvSpPr>
          <p:cNvPr id="27" name="Rectangle: Rounded Corners 16">
            <a:extLst>
              <a:ext uri="{FF2B5EF4-FFF2-40B4-BE49-F238E27FC236}">
                <a16:creationId xmlns:a16="http://schemas.microsoft.com/office/drawing/2014/main" id="{736D34E5-F7D3-4851-BA11-E889C9BA10A8}"/>
              </a:ext>
            </a:extLst>
          </p:cNvPr>
          <p:cNvSpPr/>
          <p:nvPr/>
        </p:nvSpPr>
        <p:spPr>
          <a:xfrm>
            <a:off x="10136741" y="2640058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</a:t>
            </a:r>
            <a:endParaRPr lang="en-IL" sz="1600" dirty="0"/>
          </a:p>
        </p:txBody>
      </p:sp>
      <p:sp>
        <p:nvSpPr>
          <p:cNvPr id="28" name="Rectangle: Rounded Corners 16">
            <a:extLst>
              <a:ext uri="{FF2B5EF4-FFF2-40B4-BE49-F238E27FC236}">
                <a16:creationId xmlns:a16="http://schemas.microsoft.com/office/drawing/2014/main" id="{EE8303A2-2F4C-44C2-ACAB-DA845E96FE8C}"/>
              </a:ext>
            </a:extLst>
          </p:cNvPr>
          <p:cNvSpPr/>
          <p:nvPr/>
        </p:nvSpPr>
        <p:spPr>
          <a:xfrm>
            <a:off x="10136741" y="2281316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Tools</a:t>
            </a:r>
            <a:endParaRPr lang="en-I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3DC4F-B264-4893-814A-937EF055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53" y="2088299"/>
            <a:ext cx="7763133" cy="4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A7C7932A-E5AD-4B42-B727-11641392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2" y="-750600"/>
            <a:ext cx="8825657" cy="1915647"/>
          </a:xfrm>
        </p:spPr>
        <p:txBody>
          <a:bodyPr/>
          <a:lstStyle/>
          <a:p>
            <a:r>
              <a:rPr lang="en-US" dirty="0"/>
              <a:t>Tools</a:t>
            </a:r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A698E2-7635-4B3C-96E5-621DCBC36F09}"/>
              </a:ext>
            </a:extLst>
          </p:cNvPr>
          <p:cNvSpPr txBox="1">
            <a:spLocks/>
          </p:cNvSpPr>
          <p:nvPr/>
        </p:nvSpPr>
        <p:spPr>
          <a:xfrm>
            <a:off x="439732" y="1424449"/>
            <a:ext cx="9697009" cy="419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Windows based RISCV Tool-Chain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C      Compile      Assembly      Linker      Assembler      Machine      code </a:t>
            </a:r>
            <a:endParaRPr lang="en-US" sz="2600" dirty="0">
              <a:solidFill>
                <a:schemeClr val="bg2">
                  <a:lumMod val="40000"/>
                  <a:lumOff val="60000"/>
                </a:schemeClr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SIMULATION – MODELSIM &amp; POWERSHELL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Compilation      Elaboration       Simulation       Wave tracker       Memory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gIThUB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Windows based toolchain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Switching from WSL/PS scripts to simple bash scripts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-apple-system"/>
            </a:endParaRPr>
          </a:p>
          <a:p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2">
                  <a:lumMod val="40000"/>
                  <a:lumOff val="60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-apple-system"/>
            </a:endParaRP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4E318B09-5CF0-4884-AFD5-880399ED08E6}"/>
              </a:ext>
            </a:extLst>
          </p:cNvPr>
          <p:cNvSpPr/>
          <p:nvPr/>
        </p:nvSpPr>
        <p:spPr>
          <a:xfrm>
            <a:off x="10136741" y="1939984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Architecture</a:t>
            </a:r>
            <a:endParaRPr lang="en-IL" sz="1600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D617168C-D123-4822-8FE3-A2B4351C20FD}"/>
              </a:ext>
            </a:extLst>
          </p:cNvPr>
          <p:cNvSpPr/>
          <p:nvPr/>
        </p:nvSpPr>
        <p:spPr>
          <a:xfrm>
            <a:off x="10136742" y="1275608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  <a:endParaRPr lang="en-IL" sz="1600" dirty="0"/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C747AC78-5E72-4B95-ACA5-107256E5D094}"/>
              </a:ext>
            </a:extLst>
          </p:cNvPr>
          <p:cNvSpPr/>
          <p:nvPr/>
        </p:nvSpPr>
        <p:spPr>
          <a:xfrm>
            <a:off x="10136742" y="1607543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Definition and goals</a:t>
            </a:r>
            <a:endParaRPr lang="en-IL" sz="1400" dirty="0"/>
          </a:p>
        </p:txBody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AD824418-DB60-4068-83F7-E92950F04F75}"/>
              </a:ext>
            </a:extLst>
          </p:cNvPr>
          <p:cNvSpPr/>
          <p:nvPr/>
        </p:nvSpPr>
        <p:spPr>
          <a:xfrm>
            <a:off x="10136741" y="2979750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Be Done</a:t>
            </a:r>
            <a:endParaRPr lang="en-IL" sz="1600" dirty="0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8AF54AA3-E845-4F09-9AE7-2BFF5292D003}"/>
              </a:ext>
            </a:extLst>
          </p:cNvPr>
          <p:cNvSpPr/>
          <p:nvPr/>
        </p:nvSpPr>
        <p:spPr>
          <a:xfrm>
            <a:off x="10136741" y="2640058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</a:t>
            </a:r>
            <a:endParaRPr lang="en-IL" sz="1600" dirty="0"/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6F6939F1-2E00-40D7-8F3E-E6CE082FA268}"/>
              </a:ext>
            </a:extLst>
          </p:cNvPr>
          <p:cNvSpPr/>
          <p:nvPr/>
        </p:nvSpPr>
        <p:spPr>
          <a:xfrm>
            <a:off x="10136741" y="2281316"/>
            <a:ext cx="1951392" cy="29663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Tools</a:t>
            </a:r>
            <a:endParaRPr lang="en-IL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E1B732-8B87-45EB-80B5-F4B3E75938BF}"/>
              </a:ext>
            </a:extLst>
          </p:cNvPr>
          <p:cNvCxnSpPr/>
          <p:nvPr/>
        </p:nvCxnSpPr>
        <p:spPr>
          <a:xfrm>
            <a:off x="1533525" y="2133600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B6058-CE5E-48CB-8626-40871BC46ACF}"/>
              </a:ext>
            </a:extLst>
          </p:cNvPr>
          <p:cNvCxnSpPr/>
          <p:nvPr/>
        </p:nvCxnSpPr>
        <p:spPr>
          <a:xfrm>
            <a:off x="2840886" y="2133600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E4B7E9-E68F-4C29-8435-9BF72F130092}"/>
              </a:ext>
            </a:extLst>
          </p:cNvPr>
          <p:cNvCxnSpPr/>
          <p:nvPr/>
        </p:nvCxnSpPr>
        <p:spPr>
          <a:xfrm>
            <a:off x="4324350" y="2143125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87B271-D847-461F-AFFF-F8EBBBDEFFF0}"/>
              </a:ext>
            </a:extLst>
          </p:cNvPr>
          <p:cNvCxnSpPr/>
          <p:nvPr/>
        </p:nvCxnSpPr>
        <p:spPr>
          <a:xfrm>
            <a:off x="5381625" y="2143125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2B5C1-F69A-449C-9C13-DE8DD7D758F8}"/>
              </a:ext>
            </a:extLst>
          </p:cNvPr>
          <p:cNvCxnSpPr/>
          <p:nvPr/>
        </p:nvCxnSpPr>
        <p:spPr>
          <a:xfrm>
            <a:off x="6972300" y="2133600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20E209-1519-4382-8607-76832DDD5433}"/>
              </a:ext>
            </a:extLst>
          </p:cNvPr>
          <p:cNvCxnSpPr/>
          <p:nvPr/>
        </p:nvCxnSpPr>
        <p:spPr>
          <a:xfrm>
            <a:off x="8315325" y="2143125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F60E9-9489-4FD5-8B7A-5D3AEA07A260}"/>
              </a:ext>
            </a:extLst>
          </p:cNvPr>
          <p:cNvCxnSpPr/>
          <p:nvPr/>
        </p:nvCxnSpPr>
        <p:spPr>
          <a:xfrm>
            <a:off x="8079636" y="3095625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106EAF-8831-4110-B880-21406CFB5FD8}"/>
              </a:ext>
            </a:extLst>
          </p:cNvPr>
          <p:cNvCxnSpPr/>
          <p:nvPr/>
        </p:nvCxnSpPr>
        <p:spPr>
          <a:xfrm>
            <a:off x="6165111" y="3095625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42A788-7F3A-4A5E-AEBA-53BCFAF2CD08}"/>
              </a:ext>
            </a:extLst>
          </p:cNvPr>
          <p:cNvCxnSpPr/>
          <p:nvPr/>
        </p:nvCxnSpPr>
        <p:spPr>
          <a:xfrm>
            <a:off x="4507761" y="3095625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5ED88A-C433-4596-914C-06F2AAFFD587}"/>
              </a:ext>
            </a:extLst>
          </p:cNvPr>
          <p:cNvCxnSpPr/>
          <p:nvPr/>
        </p:nvCxnSpPr>
        <p:spPr>
          <a:xfrm>
            <a:off x="2776647" y="3095625"/>
            <a:ext cx="27622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62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A7C7932A-E5AD-4B42-B727-11641392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2" y="-750600"/>
            <a:ext cx="8825657" cy="1915647"/>
          </a:xfrm>
        </p:spPr>
        <p:txBody>
          <a:bodyPr/>
          <a:lstStyle/>
          <a:p>
            <a:r>
              <a:rPr lang="en-US" dirty="0"/>
              <a:t>Status</a:t>
            </a:r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A698E2-7635-4B3C-96E5-621DCBC36F09}"/>
              </a:ext>
            </a:extLst>
          </p:cNvPr>
          <p:cNvSpPr txBox="1">
            <a:spLocks/>
          </p:cNvSpPr>
          <p:nvPr/>
        </p:nvSpPr>
        <p:spPr>
          <a:xfrm>
            <a:off x="439732" y="1424449"/>
            <a:ext cx="8850975" cy="419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So far we updates the environment to support Fabric and Multi-Core compatibility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Test Bench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Multi Core Tests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Multi Core Scripts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RC Interface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Thread Stall when reading to Non-Local Memory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Writing to Non-Local Memory</a:t>
            </a:r>
            <a:endParaRPr lang="en-US" sz="2200" cap="none" dirty="0">
              <a:solidFill>
                <a:schemeClr val="bg2">
                  <a:lumMod val="40000"/>
                  <a:lumOff val="60000"/>
                </a:schemeClr>
              </a:solidFill>
              <a:latin typeface="-apple-system"/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00AE9FD9-F97C-4956-BAED-2CE2938CE9F6}"/>
              </a:ext>
            </a:extLst>
          </p:cNvPr>
          <p:cNvSpPr/>
          <p:nvPr/>
        </p:nvSpPr>
        <p:spPr>
          <a:xfrm>
            <a:off x="10136741" y="1939984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Architecture</a:t>
            </a:r>
            <a:endParaRPr lang="en-IL" sz="1600" dirty="0"/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7FDFE068-2C0D-43B6-A7A2-71CBEE4D98FB}"/>
              </a:ext>
            </a:extLst>
          </p:cNvPr>
          <p:cNvSpPr/>
          <p:nvPr/>
        </p:nvSpPr>
        <p:spPr>
          <a:xfrm>
            <a:off x="10136742" y="1275608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  <a:endParaRPr lang="en-IL" sz="1600" dirty="0"/>
          </a:p>
        </p:txBody>
      </p:sp>
      <p:sp>
        <p:nvSpPr>
          <p:cNvPr id="24" name="Rectangle: Rounded Corners 9">
            <a:extLst>
              <a:ext uri="{FF2B5EF4-FFF2-40B4-BE49-F238E27FC236}">
                <a16:creationId xmlns:a16="http://schemas.microsoft.com/office/drawing/2014/main" id="{44E3C6C7-4870-46C9-BDC1-405159F2868F}"/>
              </a:ext>
            </a:extLst>
          </p:cNvPr>
          <p:cNvSpPr/>
          <p:nvPr/>
        </p:nvSpPr>
        <p:spPr>
          <a:xfrm>
            <a:off x="10136742" y="1607543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Definition and goals</a:t>
            </a:r>
            <a:endParaRPr lang="en-IL" sz="1400" dirty="0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00DF8326-28C2-4EFB-A25A-95C0E9B7BBE1}"/>
              </a:ext>
            </a:extLst>
          </p:cNvPr>
          <p:cNvSpPr/>
          <p:nvPr/>
        </p:nvSpPr>
        <p:spPr>
          <a:xfrm>
            <a:off x="10136741" y="2979750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Be Done</a:t>
            </a:r>
            <a:endParaRPr lang="en-IL" sz="1600" dirty="0"/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DF7ACF1E-20E9-47C6-9210-2844136237BE}"/>
              </a:ext>
            </a:extLst>
          </p:cNvPr>
          <p:cNvSpPr/>
          <p:nvPr/>
        </p:nvSpPr>
        <p:spPr>
          <a:xfrm>
            <a:off x="10136741" y="2640058"/>
            <a:ext cx="1951392" cy="29663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</a:t>
            </a:r>
            <a:endParaRPr lang="en-IL" sz="1600" dirty="0"/>
          </a:p>
        </p:txBody>
      </p:sp>
      <p:sp>
        <p:nvSpPr>
          <p:cNvPr id="27" name="Rectangle: Rounded Corners 16">
            <a:extLst>
              <a:ext uri="{FF2B5EF4-FFF2-40B4-BE49-F238E27FC236}">
                <a16:creationId xmlns:a16="http://schemas.microsoft.com/office/drawing/2014/main" id="{B8825633-2889-405E-8CF7-ACC56E6C0876}"/>
              </a:ext>
            </a:extLst>
          </p:cNvPr>
          <p:cNvSpPr/>
          <p:nvPr/>
        </p:nvSpPr>
        <p:spPr>
          <a:xfrm>
            <a:off x="10136741" y="2281316"/>
            <a:ext cx="1951392" cy="29663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Tools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92638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A7C7932A-E5AD-4B42-B727-11641392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2" y="-750600"/>
            <a:ext cx="8825657" cy="1915647"/>
          </a:xfrm>
        </p:spPr>
        <p:txBody>
          <a:bodyPr/>
          <a:lstStyle/>
          <a:p>
            <a:r>
              <a:rPr lang="en-US" dirty="0"/>
              <a:t>To Be Done</a:t>
            </a:r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A698E2-7635-4B3C-96E5-621DCBC36F09}"/>
              </a:ext>
            </a:extLst>
          </p:cNvPr>
          <p:cNvSpPr txBox="1">
            <a:spLocks/>
          </p:cNvSpPr>
          <p:nvPr/>
        </p:nvSpPr>
        <p:spPr>
          <a:xfrm>
            <a:off x="439732" y="1424449"/>
            <a:ext cx="9564347" cy="4994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Core Optimization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Optimization Arch Pipe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Support privileged CSR RISCV extension to allow OS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Support exception and error detections and interrupts</a:t>
            </a:r>
            <a:endParaRPr lang="en-US" sz="2200" cap="none" dirty="0">
              <a:solidFill>
                <a:schemeClr val="bg2">
                  <a:lumMod val="40000"/>
                  <a:lumOff val="60000"/>
                </a:schemeClr>
              </a:solidFill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Official RISCV “Compatibility Test”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Enable more complex Multi-Thread tests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Test the Design on FPGA: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Design and test on Front Door access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Design IO Tile and integrate into standard Quartus IO</a:t>
            </a:r>
            <a:endParaRPr lang="en-US" sz="2200" dirty="0">
              <a:solidFill>
                <a:schemeClr val="bg2">
                  <a:lumMod val="40000"/>
                  <a:lumOff val="60000"/>
                </a:schemeClr>
              </a:solidFill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Syntisizable</a:t>
            </a: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 and Timing Conversion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Compile and Synthesize design on Quartus environment</a:t>
            </a: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9459797D-4471-4F12-998D-0767DF7CBF8B}"/>
              </a:ext>
            </a:extLst>
          </p:cNvPr>
          <p:cNvSpPr/>
          <p:nvPr/>
        </p:nvSpPr>
        <p:spPr>
          <a:xfrm>
            <a:off x="10136741" y="1939984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Architecture</a:t>
            </a:r>
            <a:endParaRPr lang="en-IL" sz="1600" dirty="0"/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30C29B4B-459D-4DE3-8CB6-BC282AD8C080}"/>
              </a:ext>
            </a:extLst>
          </p:cNvPr>
          <p:cNvSpPr/>
          <p:nvPr/>
        </p:nvSpPr>
        <p:spPr>
          <a:xfrm>
            <a:off x="10136742" y="1275608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  <a:endParaRPr lang="en-IL" sz="1600" dirty="0"/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199CF4A6-0670-4850-90AA-A02115626921}"/>
              </a:ext>
            </a:extLst>
          </p:cNvPr>
          <p:cNvSpPr/>
          <p:nvPr/>
        </p:nvSpPr>
        <p:spPr>
          <a:xfrm>
            <a:off x="10136742" y="1607543"/>
            <a:ext cx="1951392" cy="296630"/>
          </a:xfrm>
          <a:prstGeom prst="roundRect">
            <a:avLst/>
          </a:prstGeom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Definition and goals</a:t>
            </a:r>
            <a:endParaRPr lang="en-IL" sz="1400" dirty="0"/>
          </a:p>
        </p:txBody>
      </p:sp>
      <p:sp>
        <p:nvSpPr>
          <p:cNvPr id="17" name="Rectangle: Rounded Corners 10">
            <a:extLst>
              <a:ext uri="{FF2B5EF4-FFF2-40B4-BE49-F238E27FC236}">
                <a16:creationId xmlns:a16="http://schemas.microsoft.com/office/drawing/2014/main" id="{11A75347-433B-499F-9539-BD7C8068380C}"/>
              </a:ext>
            </a:extLst>
          </p:cNvPr>
          <p:cNvSpPr/>
          <p:nvPr/>
        </p:nvSpPr>
        <p:spPr>
          <a:xfrm>
            <a:off x="10136741" y="2979750"/>
            <a:ext cx="1951392" cy="29663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Be Done</a:t>
            </a:r>
            <a:endParaRPr lang="en-IL" sz="1600" dirty="0"/>
          </a:p>
        </p:txBody>
      </p:sp>
      <p:sp>
        <p:nvSpPr>
          <p:cNvPr id="18" name="Rectangle: Rounded Corners 16">
            <a:extLst>
              <a:ext uri="{FF2B5EF4-FFF2-40B4-BE49-F238E27FC236}">
                <a16:creationId xmlns:a16="http://schemas.microsoft.com/office/drawing/2014/main" id="{FFAF91E6-5996-467D-880E-137B1071F9F9}"/>
              </a:ext>
            </a:extLst>
          </p:cNvPr>
          <p:cNvSpPr/>
          <p:nvPr/>
        </p:nvSpPr>
        <p:spPr>
          <a:xfrm>
            <a:off x="10136741" y="2640058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</a:t>
            </a:r>
            <a:endParaRPr lang="en-IL" sz="1600" dirty="0"/>
          </a:p>
        </p:txBody>
      </p:sp>
      <p:sp>
        <p:nvSpPr>
          <p:cNvPr id="19" name="Rectangle: Rounded Corners 16">
            <a:extLst>
              <a:ext uri="{FF2B5EF4-FFF2-40B4-BE49-F238E27FC236}">
                <a16:creationId xmlns:a16="http://schemas.microsoft.com/office/drawing/2014/main" id="{CEFE2191-9CC1-43E2-B52B-A95DDAF6808A}"/>
              </a:ext>
            </a:extLst>
          </p:cNvPr>
          <p:cNvSpPr/>
          <p:nvPr/>
        </p:nvSpPr>
        <p:spPr>
          <a:xfrm>
            <a:off x="10136741" y="2281316"/>
            <a:ext cx="1951392" cy="29663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Tools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699535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1982</TotalTime>
  <Words>353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Segoe UI</vt:lpstr>
      <vt:lpstr>Wingdings</vt:lpstr>
      <vt:lpstr>Wingdings 3</vt:lpstr>
      <vt:lpstr>Ion</vt:lpstr>
      <vt:lpstr>LOTR Based SoC Implantation of an LOTR RV Based SoC on an FPGA  </vt:lpstr>
      <vt:lpstr>PowerPoint Presentation</vt:lpstr>
      <vt:lpstr>PowerPoint Presentation</vt:lpstr>
      <vt:lpstr>Lord-Of-The-Ring Architecture</vt:lpstr>
      <vt:lpstr>GPC_4T Architecture</vt:lpstr>
      <vt:lpstr>Ring Control Architecture</vt:lpstr>
      <vt:lpstr>Tools</vt:lpstr>
      <vt:lpstr>Status</vt:lpstr>
      <vt:lpstr>To Be Done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LOTR Lord-Of-The-Ring</dc:title>
  <dc:creator>Ben David, Amichai</dc:creator>
  <cp:lastModifiedBy>Saar-David Kadosh</cp:lastModifiedBy>
  <cp:revision>124</cp:revision>
  <dcterms:created xsi:type="dcterms:W3CDTF">2021-05-18T11:53:11Z</dcterms:created>
  <dcterms:modified xsi:type="dcterms:W3CDTF">2021-12-27T22:17:45Z</dcterms:modified>
</cp:coreProperties>
</file>