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310" r:id="rId6"/>
    <p:sldId id="319" r:id="rId7"/>
    <p:sldId id="269" r:id="rId8"/>
    <p:sldId id="272" r:id="rId9"/>
    <p:sldId id="320" r:id="rId10"/>
    <p:sldId id="258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311" r:id="rId22"/>
    <p:sldId id="284" r:id="rId23"/>
    <p:sldId id="314" r:id="rId24"/>
    <p:sldId id="315" r:id="rId25"/>
    <p:sldId id="316" r:id="rId26"/>
    <p:sldId id="317" r:id="rId27"/>
    <p:sldId id="318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E508A-4466-454B-B3D6-F431301932BF}" v="5" dt="2021-04-23T13:41:42.8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Levy" userId="a8761358-a268-46f9-a40e-13a812d74606" providerId="ADAL" clId="{1F4E508A-4466-454B-B3D6-F431301932BF}"/>
    <pc:docChg chg="custSel addSld modSld">
      <pc:chgData name="Adi Levy" userId="a8761358-a268-46f9-a40e-13a812d74606" providerId="ADAL" clId="{1F4E508A-4466-454B-B3D6-F431301932BF}" dt="2021-04-23T13:41:46.253" v="15" actId="20577"/>
      <pc:docMkLst>
        <pc:docMk/>
      </pc:docMkLst>
      <pc:sldChg chg="delSp mod">
        <pc:chgData name="Adi Levy" userId="a8761358-a268-46f9-a40e-13a812d74606" providerId="ADAL" clId="{1F4E508A-4466-454B-B3D6-F431301932BF}" dt="2021-04-23T13:41:20.661" v="2" actId="478"/>
        <pc:sldMkLst>
          <pc:docMk/>
          <pc:sldMk cId="3773660220" sldId="258"/>
        </pc:sldMkLst>
        <pc:picChg chg="del">
          <ac:chgData name="Adi Levy" userId="a8761358-a268-46f9-a40e-13a812d74606" providerId="ADAL" clId="{1F4E508A-4466-454B-B3D6-F431301932BF}" dt="2021-04-23T13:41:20.661" v="2" actId="478"/>
          <ac:picMkLst>
            <pc:docMk/>
            <pc:sldMk cId="3773660220" sldId="258"/>
            <ac:picMk id="5" creationId="{6DE062C4-1E0A-4B1A-A496-A5459E8C7D3E}"/>
          </ac:picMkLst>
        </pc:picChg>
      </pc:sldChg>
      <pc:sldChg chg="modSp add mod">
        <pc:chgData name="Adi Levy" userId="a8761358-a268-46f9-a40e-13a812d74606" providerId="ADAL" clId="{1F4E508A-4466-454B-B3D6-F431301932BF}" dt="2021-04-23T13:41:17.791" v="1"/>
        <pc:sldMkLst>
          <pc:docMk/>
          <pc:sldMk cId="1919665663" sldId="259"/>
        </pc:sldMkLst>
        <pc:spChg chg="mod">
          <ac:chgData name="Adi Levy" userId="a8761358-a268-46f9-a40e-13a812d74606" providerId="ADAL" clId="{1F4E508A-4466-454B-B3D6-F431301932BF}" dt="2021-04-23T13:41:17.791" v="1"/>
          <ac:spMkLst>
            <pc:docMk/>
            <pc:sldMk cId="1919665663" sldId="259"/>
            <ac:spMk id="2" creationId="{2EC141E0-716A-44A3-BF52-78BF81CAA4B6}"/>
          </ac:spMkLst>
        </pc:spChg>
      </pc:sldChg>
      <pc:sldChg chg="modSp add mod">
        <pc:chgData name="Adi Levy" userId="a8761358-a268-46f9-a40e-13a812d74606" providerId="ADAL" clId="{1F4E508A-4466-454B-B3D6-F431301932BF}" dt="2021-04-23T13:41:32.009" v="6" actId="20577"/>
        <pc:sldMkLst>
          <pc:docMk/>
          <pc:sldMk cId="2169182589" sldId="260"/>
        </pc:sldMkLst>
        <pc:spChg chg="mod">
          <ac:chgData name="Adi Levy" userId="a8761358-a268-46f9-a40e-13a812d74606" providerId="ADAL" clId="{1F4E508A-4466-454B-B3D6-F431301932BF}" dt="2021-04-23T13:41:32.009" v="6" actId="20577"/>
          <ac:spMkLst>
            <pc:docMk/>
            <pc:sldMk cId="2169182589" sldId="260"/>
            <ac:spMk id="2" creationId="{246E5F2D-14ED-4DCE-92E6-7DCDE8B704CA}"/>
          </ac:spMkLst>
        </pc:spChg>
      </pc:sldChg>
      <pc:sldChg chg="modSp add mod">
        <pc:chgData name="Adi Levy" userId="a8761358-a268-46f9-a40e-13a812d74606" providerId="ADAL" clId="{1F4E508A-4466-454B-B3D6-F431301932BF}" dt="2021-04-23T13:41:37.239" v="9" actId="20577"/>
        <pc:sldMkLst>
          <pc:docMk/>
          <pc:sldMk cId="719419942" sldId="261"/>
        </pc:sldMkLst>
        <pc:spChg chg="mod">
          <ac:chgData name="Adi Levy" userId="a8761358-a268-46f9-a40e-13a812d74606" providerId="ADAL" clId="{1F4E508A-4466-454B-B3D6-F431301932BF}" dt="2021-04-23T13:41:37.239" v="9" actId="20577"/>
          <ac:spMkLst>
            <pc:docMk/>
            <pc:sldMk cId="719419942" sldId="261"/>
            <ac:spMk id="2" creationId="{246E5F2D-14ED-4DCE-92E6-7DCDE8B704CA}"/>
          </ac:spMkLst>
        </pc:spChg>
      </pc:sldChg>
      <pc:sldChg chg="modSp add mod">
        <pc:chgData name="Adi Levy" userId="a8761358-a268-46f9-a40e-13a812d74606" providerId="ADAL" clId="{1F4E508A-4466-454B-B3D6-F431301932BF}" dt="2021-04-23T13:41:41.046" v="11" actId="20577"/>
        <pc:sldMkLst>
          <pc:docMk/>
          <pc:sldMk cId="3518201905" sldId="262"/>
        </pc:sldMkLst>
        <pc:spChg chg="mod">
          <ac:chgData name="Adi Levy" userId="a8761358-a268-46f9-a40e-13a812d74606" providerId="ADAL" clId="{1F4E508A-4466-454B-B3D6-F431301932BF}" dt="2021-04-23T13:41:41.046" v="11" actId="20577"/>
          <ac:spMkLst>
            <pc:docMk/>
            <pc:sldMk cId="3518201905" sldId="262"/>
            <ac:spMk id="2" creationId="{246E5F2D-14ED-4DCE-92E6-7DCDE8B704CA}"/>
          </ac:spMkLst>
        </pc:spChg>
      </pc:sldChg>
      <pc:sldChg chg="modSp add mod">
        <pc:chgData name="Adi Levy" userId="a8761358-a268-46f9-a40e-13a812d74606" providerId="ADAL" clId="{1F4E508A-4466-454B-B3D6-F431301932BF}" dt="2021-04-23T13:41:46.253" v="15" actId="20577"/>
        <pc:sldMkLst>
          <pc:docMk/>
          <pc:sldMk cId="1351206719" sldId="263"/>
        </pc:sldMkLst>
        <pc:spChg chg="mod">
          <ac:chgData name="Adi Levy" userId="a8761358-a268-46f9-a40e-13a812d74606" providerId="ADAL" clId="{1F4E508A-4466-454B-B3D6-F431301932BF}" dt="2021-04-23T13:41:46.253" v="15" actId="20577"/>
          <ac:spMkLst>
            <pc:docMk/>
            <pc:sldMk cId="1351206719" sldId="263"/>
            <ac:spMk id="2" creationId="{246E5F2D-14ED-4DCE-92E6-7DCDE8B704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24878C-6BFC-42C8-A7F8-E9697C935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4774B7-18A4-4E3E-8E88-EC9A0BE6B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B61A97-4F71-4B31-AE54-13098C72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B887B8-9420-402C-8EFA-4D8A64E5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D82096-0599-492B-8FA3-66534C45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09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7C0812-39DB-48F9-AC8A-2F451BF6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F04B695-5667-4B2E-8D44-76C72067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E8588B-6C99-4D6B-890A-6701B315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C456E2-CFA9-4244-B9E9-B13DBED7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6A4EC3-BA82-4DB0-B1E1-E944C6DF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96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C8CF54-76B4-4BB2-A783-11AFF48BD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B933A4A-20F8-45DF-862C-5680A88E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A0F355-8656-4C4A-B240-88335045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24ABE1-21CA-486D-B9A7-2A926F3D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920ED4-0E57-4CFC-A00D-29BC3781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19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E5052D-75FA-4702-91B3-AA899884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B1ADE6-A205-4082-A88E-DADA39D7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F25B9E-505B-4F2F-9EC6-65A7D4A7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A4D85C-92C3-476D-94B0-068F5B18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02D2F2-669B-473C-8BF5-DF15534E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045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5BDF44-09FB-4994-AE1C-CD888098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5C1454-6CD5-412F-A3C3-2C96ACBAC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7CB7D5-A29E-4581-A817-E4648224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3E7108-AA15-4CAF-8D6D-694362AB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64DE86-77E0-4763-B97D-EEB3C923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53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D70802-D1B2-4B07-8582-843D3A50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439D0E-64A9-497C-BD02-5B5064C9E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2DE38FA-E89C-43BD-891E-9376EC8BF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E14893-64E7-47DA-9377-1F9FF356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A323A1E-66E0-4C19-A728-B1536EFA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C83BA00-3FF1-4D7A-92E5-A2383C1A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5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903B7D-6A6E-4802-A3B5-38D50621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2A6E72-53E8-4931-B311-C0D9014A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C57080-5977-4946-AF85-C865292D0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1F263AD-2C91-4257-9ECA-7D910A715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92BA9C9-B071-44CA-AD98-A1227A598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40106AF-BB7D-4F72-AD3F-DFECF6F7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8778065-55DF-4216-A6E2-F68F4168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712D311-973C-4E2D-A37E-E0E00D7D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18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DF30D3-C295-429B-8C93-707678EA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8C15A5-853E-4948-BDBE-F77255C4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B84E5D4-414C-45D3-967D-37005C29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D78754-5B47-40FB-A266-8F844F8A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5ED828D-1F12-4C23-BE9A-6AC94455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D21EFA0-1C60-48CD-915E-8055280C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3AE2428-FCC7-41A7-A7CE-1BEAEA22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88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FE4DF3-AFAC-4A07-B3A8-40C8301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CA1509-43AC-4C57-AA67-9ABE5EE9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241EE42-58C1-4F95-8CE9-09DFBAA6C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E54C8C5-17B8-430A-8C85-B62B20E2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5A9E2D1-F63C-4218-81FB-0DA73E31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CC76EBC-DBC3-4AE1-B2AE-00D24A10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49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CD2DDC-E00B-4300-9B9B-D9FD4FC5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3D3E5DF-CEB9-452F-9753-29A3A0F4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B4940D0-123C-4A80-B2FA-1E171B7D2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92E719-88CB-4EBE-AE21-54D0AA2A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F3AF2B-CE9B-4B24-BDCD-79A842BD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407C5C-4580-44CA-91EB-452C11DB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23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0F9C007-CA0E-42FD-9675-E7868709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47303B-80D2-4236-94C1-4E931E971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D4910B-0561-41FD-8EF1-F6CC42EA4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D287-425C-41E9-AEE0-1B88865A3FFA}" type="datetimeFigureOut">
              <a:rPr lang="he-IL" smtClean="0"/>
              <a:t>י"ב/אייר/תשפ"א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78806A-805E-44A8-81CB-3FD5AE21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2E39C6-63F6-4209-A867-1B0CBED37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4511-756D-46EA-AF08-CE6CEB5446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4B3DF55-8B8D-4A6E-B832-833836570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pPr rtl="0"/>
            <a:r>
              <a:rPr lang="en-US" sz="2000" dirty="0">
                <a:solidFill>
                  <a:srgbClr val="080808"/>
                </a:solidFill>
              </a:rPr>
              <a:t>Instruction Control Signals</a:t>
            </a:r>
            <a:endParaRPr lang="he-IL" sz="2000" dirty="0">
              <a:solidFill>
                <a:srgbClr val="080808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0919910-7E8A-4FA9-ABE5-B9CD4334A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i="1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Fantastic    </a:t>
            </a:r>
            <a:r>
              <a:rPr lang="en-US" sz="36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 dirty="0">
                <a:solidFill>
                  <a:srgbClr val="080808"/>
                </a:solidFill>
              </a:rPr>
              <a:t>– RISC V based 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-apple-system"/>
              </a:rPr>
              <a:t>General Purpose Compute Unit with 4 physical Threads</a:t>
            </a:r>
            <a:endParaRPr lang="he-IL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Fantastic Four Costume Logo (1960s) | Fantastic four logo, Comics logo, Fantastic  four">
            <a:extLst>
              <a:ext uri="{FF2B5EF4-FFF2-40B4-BE49-F238E27FC236}">
                <a16:creationId xmlns:a16="http://schemas.microsoft.com/office/drawing/2014/main" id="{CC1C037C-31D5-4124-A2C9-31A402F9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44" y="2996460"/>
            <a:ext cx="604220" cy="59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1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/>
              <a:t>ADD</a:t>
            </a:r>
            <a:endParaRPr lang="he-IL" dirty="0"/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F16E5721-E254-4518-9CF7-D0125D83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097"/>
            <a:ext cx="12192000" cy="3801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BE30EF-54A6-4F5A-AC10-3B0E0121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97" y="4611236"/>
            <a:ext cx="442366" cy="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6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SLT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272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SLTU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985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255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190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XOR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388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SLL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800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SRL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98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SRA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497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71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A41A30-D2E8-4047-9F12-25E131FA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rtl="0"/>
            <a:r>
              <a:rPr lang="en-US" sz="3600" b="1" i="0">
                <a:effectLst/>
                <a:latin typeface="-apple-system"/>
              </a:rPr>
              <a:t>Supported Instructions</a:t>
            </a:r>
            <a:br>
              <a:rPr lang="en-US" sz="3600" b="1" i="0">
                <a:effectLst/>
                <a:latin typeface="-apple-system"/>
              </a:rPr>
            </a:br>
            <a:endParaRPr lang="he-IL" sz="36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182E20-D101-4232-BBF6-DC972B01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rtl="0"/>
            <a:endParaRPr lang="en-US" sz="2000" b="1" i="0">
              <a:effectLst/>
              <a:latin typeface="-apple-system"/>
            </a:endParaRPr>
          </a:p>
          <a:p>
            <a:endParaRPr lang="he-IL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67D44803-3CFF-43C8-9929-02780C4AE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7090"/>
              </p:ext>
            </p:extLst>
          </p:nvPr>
        </p:nvGraphicFramePr>
        <p:xfrm>
          <a:off x="5295320" y="1983814"/>
          <a:ext cx="6253214" cy="3960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337">
                  <a:extLst>
                    <a:ext uri="{9D8B030D-6E8A-4147-A177-3AD203B41FA5}">
                      <a16:colId xmlns:a16="http://schemas.microsoft.com/office/drawing/2014/main" val="1859774209"/>
                    </a:ext>
                  </a:extLst>
                </a:gridCol>
                <a:gridCol w="988193">
                  <a:extLst>
                    <a:ext uri="{9D8B030D-6E8A-4147-A177-3AD203B41FA5}">
                      <a16:colId xmlns:a16="http://schemas.microsoft.com/office/drawing/2014/main" val="2822214996"/>
                    </a:ext>
                  </a:extLst>
                </a:gridCol>
                <a:gridCol w="1032004">
                  <a:extLst>
                    <a:ext uri="{9D8B030D-6E8A-4147-A177-3AD203B41FA5}">
                      <a16:colId xmlns:a16="http://schemas.microsoft.com/office/drawing/2014/main" val="3585905422"/>
                    </a:ext>
                  </a:extLst>
                </a:gridCol>
                <a:gridCol w="1070100">
                  <a:extLst>
                    <a:ext uri="{9D8B030D-6E8A-4147-A177-3AD203B41FA5}">
                      <a16:colId xmlns:a16="http://schemas.microsoft.com/office/drawing/2014/main" val="2360553028"/>
                    </a:ext>
                  </a:extLst>
                </a:gridCol>
                <a:gridCol w="1051053">
                  <a:extLst>
                    <a:ext uri="{9D8B030D-6E8A-4147-A177-3AD203B41FA5}">
                      <a16:colId xmlns:a16="http://schemas.microsoft.com/office/drawing/2014/main" val="2401764900"/>
                    </a:ext>
                  </a:extLst>
                </a:gridCol>
                <a:gridCol w="1001527">
                  <a:extLst>
                    <a:ext uri="{9D8B030D-6E8A-4147-A177-3AD203B41FA5}">
                      <a16:colId xmlns:a16="http://schemas.microsoft.com/office/drawing/2014/main" val="274951091"/>
                    </a:ext>
                  </a:extLst>
                </a:gridCol>
              </a:tblGrid>
              <a:tr h="447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R-Type</a:t>
                      </a:r>
                      <a:r>
                        <a:rPr lang="he-IL" sz="12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:</a:t>
                      </a:r>
                      <a:endParaRPr lang="en-US" sz="1200" b="1" i="0" u="sng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  <a:p>
                      <a:pPr algn="ctr" rtl="0"/>
                      <a:endParaRPr lang="en-US" sz="1100" u="sng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I-Type</a:t>
                      </a:r>
                      <a:r>
                        <a:rPr lang="he-IL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:</a:t>
                      </a:r>
                      <a:endParaRPr lang="en-US" sz="1000" b="1" i="0" u="sng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  <a:p>
                      <a:pPr algn="ctr" rtl="0"/>
                      <a:endParaRPr lang="en-US" sz="1100" u="sng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S-Type</a:t>
                      </a:r>
                      <a:r>
                        <a:rPr lang="he-IL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:</a:t>
                      </a:r>
                      <a:endParaRPr lang="en-US" sz="1000" b="1" i="0" u="sng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  <a:p>
                      <a:pPr algn="ctr" rtl="0"/>
                      <a:endParaRPr lang="en-US" sz="1100" u="sng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U-Type</a:t>
                      </a:r>
                      <a:r>
                        <a:rPr lang="he-IL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:</a:t>
                      </a:r>
                      <a:endParaRPr lang="en-US" sz="1000" b="1" i="0" u="sng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  <a:p>
                      <a:pPr algn="ctr" rtl="0"/>
                      <a:endParaRPr lang="en-US" sz="1100" u="sng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B-Type</a:t>
                      </a:r>
                      <a:r>
                        <a:rPr lang="he-IL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:</a:t>
                      </a:r>
                      <a:endParaRPr lang="en-US" sz="1000" b="1" i="0" u="sng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  <a:p>
                      <a:pPr algn="ctr" rtl="0"/>
                      <a:endParaRPr lang="en-US" sz="1100" b="1" u="sng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J-Type</a:t>
                      </a:r>
                      <a:r>
                        <a:rPr lang="he-IL" sz="1000" b="1" i="0" u="sng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:</a:t>
                      </a:r>
                      <a:endParaRPr lang="en-US" sz="1000" b="1" i="0" u="sng">
                        <a:solidFill>
                          <a:srgbClr val="24292E"/>
                        </a:solidFill>
                        <a:effectLst/>
                        <a:latin typeface="-apple-system"/>
                      </a:endParaRPr>
                    </a:p>
                    <a:p>
                      <a:pPr algn="ctr" rtl="0"/>
                      <a:endParaRPr lang="en-US" sz="1100" u="sng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570273649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ADD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ADDI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SB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LUI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BEQ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</a:t>
                      </a:r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2402803074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SUB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SLTI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SH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AUIPC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BNE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3304704781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SSL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SLTIU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SW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BLT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2401335254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SRL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XORI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</a:endParaRP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BGE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3405011742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SRA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ORI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BLTU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543138957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SLT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ADNI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BGEU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4034331306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SLTU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JALR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</a:endParaRP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2899753372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XOR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LB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</a:endParaRP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1374148491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OR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LH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</a:endParaRP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338066822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AND</a:t>
                      </a: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LW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extLst>
                  <a:ext uri="{0D108BD9-81ED-4DB2-BD59-A6C34878D82A}">
                    <a16:rowId xmlns:a16="http://schemas.microsoft.com/office/drawing/2014/main" val="1008049120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LBU</a:t>
                      </a: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 marL="56120" marR="56120" marT="28060" marB="28060"/>
                </a:tc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 marL="56120" marR="56120" marT="28060" marB="28060"/>
                </a:tc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 marL="56120" marR="56120" marT="28060" marB="28060"/>
                </a:tc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 marL="56120" marR="56120" marT="28060" marB="28060"/>
                </a:tc>
                <a:extLst>
                  <a:ext uri="{0D108BD9-81ED-4DB2-BD59-A6C34878D82A}">
                    <a16:rowId xmlns:a16="http://schemas.microsoft.com/office/drawing/2014/main" val="107517217"/>
                  </a:ext>
                </a:extLst>
              </a:tr>
              <a:tr h="292717">
                <a:tc>
                  <a:txBody>
                    <a:bodyPr/>
                    <a:lstStyle/>
                    <a:p>
                      <a:pPr algn="ctr" rtl="0"/>
                      <a:endParaRPr lang="en-US" sz="1200">
                        <a:effectLst/>
                      </a:endParaRPr>
                    </a:p>
                  </a:txBody>
                  <a:tcPr marL="75996" marR="75996" marT="35075" marB="3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LHU</a:t>
                      </a:r>
                      <a:endParaRPr lang="en-US" sz="1200">
                        <a:effectLst/>
                      </a:endParaRPr>
                    </a:p>
                  </a:txBody>
                  <a:tcPr marL="91827" marR="91827" marT="42382" marB="42382" anchor="ctr"/>
                </a:tc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 marL="56120" marR="56120" marT="28060" marB="28060"/>
                </a:tc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 marL="56120" marR="56120" marT="28060" marB="28060"/>
                </a:tc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 marL="56120" marR="56120" marT="28060" marB="28060"/>
                </a:tc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 marL="56120" marR="56120" marT="28060" marB="28060"/>
                </a:tc>
                <a:extLst>
                  <a:ext uri="{0D108BD9-81ED-4DB2-BD59-A6C34878D82A}">
                    <a16:rowId xmlns:a16="http://schemas.microsoft.com/office/drawing/2014/main" val="374083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231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NOP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28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6312-28B7-42D5-83CA-6B0A9250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Jumps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341C-63AD-43B9-AE13-3AEBAA19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49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JAL, JALR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769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8E6F-9A74-4719-8CA0-CB568C27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Conditional Branch</a:t>
            </a:r>
            <a:endParaRPr lang="he-IL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76B1-2E2A-4C76-9F8A-79550E02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334221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3EBF56E3-B954-4B8A-98E2-A3CE9E75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BEQ, BNQ, BLT, BGE</a:t>
            </a:r>
            <a:endParaRPr lang="he-IL" dirty="0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8365D480-5C68-4CE4-8DE1-E8BF4E40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097"/>
            <a:ext cx="12192000" cy="3801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DBA0BE-2CEA-4890-B2D3-5E07B222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180" y="4610101"/>
            <a:ext cx="450463" cy="6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8E6F-9A74-4719-8CA0-CB568C27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 dirty="0"/>
              <a:t>Load/Store Instructions</a:t>
            </a:r>
            <a:endParaRPr lang="he-IL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76B1-2E2A-4C76-9F8A-79550E02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he-IL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38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3B9BCBC9-1779-4044-B48A-DB805C06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Store</a:t>
            </a: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10882-DD01-4F77-BB5A-3D87904F21CB}"/>
              </a:ext>
            </a:extLst>
          </p:cNvPr>
          <p:cNvSpPr/>
          <p:nvPr/>
        </p:nvSpPr>
        <p:spPr>
          <a:xfrm>
            <a:off x="3206750" y="4106863"/>
            <a:ext cx="128588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A621665-BAE3-45BA-B8BE-0EBE51BBE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097"/>
            <a:ext cx="12192000" cy="38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8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A9D0AB75-2497-4622-8BC4-CEED7068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Load</a:t>
            </a:r>
            <a:endParaRPr lang="he-IL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1F80693-6B27-4B55-AC09-063B3EB43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097"/>
            <a:ext cx="12192000" cy="38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5253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903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EC141E0-716A-44A3-BF52-78BF81C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b="1" i="0" kern="120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Supported Instructions</a:t>
            </a:r>
            <a:br>
              <a:rPr lang="en-US" sz="3600" b="1" i="0" kern="120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753894FE-FBD8-4F7B-B198-90BF7152D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65305"/>
              </p:ext>
            </p:extLst>
          </p:nvPr>
        </p:nvGraphicFramePr>
        <p:xfrm>
          <a:off x="7290197" y="1353317"/>
          <a:ext cx="4580068" cy="415137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64302">
                  <a:extLst>
                    <a:ext uri="{9D8B030D-6E8A-4147-A177-3AD203B41FA5}">
                      <a16:colId xmlns:a16="http://schemas.microsoft.com/office/drawing/2014/main" val="2191909866"/>
                    </a:ext>
                  </a:extLst>
                </a:gridCol>
                <a:gridCol w="802613">
                  <a:extLst>
                    <a:ext uri="{9D8B030D-6E8A-4147-A177-3AD203B41FA5}">
                      <a16:colId xmlns:a16="http://schemas.microsoft.com/office/drawing/2014/main" val="965093589"/>
                    </a:ext>
                  </a:extLst>
                </a:gridCol>
                <a:gridCol w="793036">
                  <a:extLst>
                    <a:ext uri="{9D8B030D-6E8A-4147-A177-3AD203B41FA5}">
                      <a16:colId xmlns:a16="http://schemas.microsoft.com/office/drawing/2014/main" val="1606315520"/>
                    </a:ext>
                  </a:extLst>
                </a:gridCol>
                <a:gridCol w="793036">
                  <a:extLst>
                    <a:ext uri="{9D8B030D-6E8A-4147-A177-3AD203B41FA5}">
                      <a16:colId xmlns:a16="http://schemas.microsoft.com/office/drawing/2014/main" val="122158375"/>
                    </a:ext>
                  </a:extLst>
                </a:gridCol>
                <a:gridCol w="737485">
                  <a:extLst>
                    <a:ext uri="{9D8B030D-6E8A-4147-A177-3AD203B41FA5}">
                      <a16:colId xmlns:a16="http://schemas.microsoft.com/office/drawing/2014/main" val="3657619247"/>
                    </a:ext>
                  </a:extLst>
                </a:gridCol>
                <a:gridCol w="689596">
                  <a:extLst>
                    <a:ext uri="{9D8B030D-6E8A-4147-A177-3AD203B41FA5}">
                      <a16:colId xmlns:a16="http://schemas.microsoft.com/office/drawing/2014/main" val="2615102958"/>
                    </a:ext>
                  </a:extLst>
                </a:gridCol>
              </a:tblGrid>
              <a:tr h="510301"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J-Type</a:t>
                      </a:r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U-Type</a:t>
                      </a:r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B-Type</a:t>
                      </a:r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S-Type</a:t>
                      </a:r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I-Type</a:t>
                      </a:r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R-Type</a:t>
                      </a:r>
                    </a:p>
                  </a:txBody>
                  <a:tcPr marL="68960" marR="68960" marT="34480" marB="34480"/>
                </a:tc>
                <a:extLst>
                  <a:ext uri="{0D108BD9-81ED-4DB2-BD59-A6C34878D82A}">
                    <a16:rowId xmlns:a16="http://schemas.microsoft.com/office/drawing/2014/main" val="2578829480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</a:t>
                      </a:r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LUI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BEQ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SB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ADDI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ADD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687993643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AUIPC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BNE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SH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SLTI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SUB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3131019102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BLT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SW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SLTIU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SSL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1149387614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BGE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XORI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SRL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3639100326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BLTU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ORI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SRA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3861544014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BGEU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ADNI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SLT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2771729537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JALR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SLTU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3664883012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LB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XOR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451061268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LH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OR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1773965269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LW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AND</a:t>
                      </a: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2140677223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LBU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2506631199"/>
                  </a:ext>
                </a:extLst>
              </a:tr>
              <a:tr h="303423"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l" rtl="0"/>
                      <a:endParaRPr lang="he-IL" sz="1400"/>
                    </a:p>
                  </a:txBody>
                  <a:tcPr marL="68960" marR="68960" marT="34480" marB="34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LHU</a:t>
                      </a:r>
                    </a:p>
                  </a:txBody>
                  <a:tcPr marL="74706" marR="74706" marT="34480" marB="344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74706" marR="74706" marT="34480" marB="34480" anchor="ctr"/>
                </a:tc>
                <a:extLst>
                  <a:ext uri="{0D108BD9-81ED-4DB2-BD59-A6C34878D82A}">
                    <a16:rowId xmlns:a16="http://schemas.microsoft.com/office/drawing/2014/main" val="83880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66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9F684A68-F5E3-4B16-828B-F9CBAD2D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25083"/>
            <a:ext cx="10905066" cy="3407833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86285-289E-428D-B3F0-8CA35FCD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595" y="4487863"/>
            <a:ext cx="402093" cy="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8E6F-9A74-4719-8CA0-CB568C27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dirty="0"/>
              <a:t>Integer Reg-</a:t>
            </a:r>
            <a:r>
              <a:rPr lang="en-US" sz="3600" dirty="0" err="1"/>
              <a:t>Imm</a:t>
            </a:r>
            <a:r>
              <a:rPr lang="en-US" sz="3600" dirty="0"/>
              <a:t> Instruction</a:t>
            </a:r>
            <a:endParaRPr lang="he-IL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76B1-2E2A-4C76-9F8A-79550E02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20793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9F684A68-F5E3-4B16-828B-F9CBAD2D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25083"/>
            <a:ext cx="10905066" cy="3407833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id="{8EC9EE08-49D8-4874-B576-BE630C8C6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097"/>
            <a:ext cx="12192000" cy="3801806"/>
          </a:xfrm>
          <a:prstGeom prst="rect">
            <a:avLst/>
          </a:prstGeom>
        </p:spPr>
      </p:pic>
      <p:sp>
        <p:nvSpPr>
          <p:cNvPr id="29" name="כותרת 1">
            <a:extLst>
              <a:ext uri="{FF2B5EF4-FFF2-40B4-BE49-F238E27FC236}">
                <a16:creationId xmlns:a16="http://schemas.microsoft.com/office/drawing/2014/main" id="{D95A5C22-239E-4F94-A20F-016C8712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dirty="0"/>
              <a:t>ADDI, SLTI, ANDI, XORI, ORI </a:t>
            </a:r>
          </a:p>
        </p:txBody>
      </p:sp>
    </p:spTree>
    <p:extLst>
      <p:ext uri="{BB962C8B-B14F-4D97-AF65-F5344CB8AC3E}">
        <p14:creationId xmlns:p14="http://schemas.microsoft.com/office/powerpoint/2010/main" val="207782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SLLI, SRLI, SRAI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098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E5F2D-14ED-4DCE-92E6-7DCDE8B7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LUI, AUIPC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678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2AC948-0302-47F8-8507-14B8D9BC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8E6F-9A74-4719-8CA0-CB568C27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6247718" cy="541324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Integer Reg-Reg Operation</a:t>
            </a:r>
            <a:endParaRPr lang="he-IL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E49727-ABCF-4829-A82A-72062E73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533296"/>
            <a:ext cx="790058" cy="1590240"/>
            <a:chOff x="0" y="2533296"/>
            <a:chExt cx="790058" cy="159024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E45AE1C-C7D5-4D6C-8C61-A92414027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400091" y="2933387"/>
              <a:ext cx="1590240" cy="790058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EFEC59-B929-4851-9DEF-9106F279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2406" y="2746750"/>
              <a:ext cx="445246" cy="445246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47CE07-4A2E-4A4A-BB03-79FD39854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75676" y="5280494"/>
            <a:ext cx="2982940" cy="1799371"/>
            <a:chOff x="10175676" y="5280494"/>
            <a:chExt cx="2982940" cy="1799371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04A7A3A-BEAE-4BC6-A163-5D0E5F8C4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175676" y="5597890"/>
              <a:ext cx="2982940" cy="1481975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ED3B7D-405D-4DFA-8608-B6DE74671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46240" y="5280494"/>
              <a:ext cx="841505" cy="84150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76B1-2E2A-4C76-9F8A-79550E02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643466"/>
            <a:ext cx="4013877" cy="5571065"/>
          </a:xfrm>
          <a:noFill/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24607978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162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ערכת נושא Office</vt:lpstr>
      <vt:lpstr>Fantastic      – RISC V based General Purpose Compute Unit with 4 physical Threads</vt:lpstr>
      <vt:lpstr>Supported Instructions </vt:lpstr>
      <vt:lpstr>Supported Instructions </vt:lpstr>
      <vt:lpstr>PowerPoint Presentation</vt:lpstr>
      <vt:lpstr>Integer Reg-Imm Instruction</vt:lpstr>
      <vt:lpstr>ADDI, SLTI, ANDI, XORI, ORI </vt:lpstr>
      <vt:lpstr>SLLI, SRLI, SRAI</vt:lpstr>
      <vt:lpstr>LUI, AUIPC</vt:lpstr>
      <vt:lpstr>Integer Reg-Reg Operation</vt:lpstr>
      <vt:lpstr>ADD</vt:lpstr>
      <vt:lpstr>SLT</vt:lpstr>
      <vt:lpstr>SLTU</vt:lpstr>
      <vt:lpstr>AND</vt:lpstr>
      <vt:lpstr>OR</vt:lpstr>
      <vt:lpstr>XOR</vt:lpstr>
      <vt:lpstr>SLL</vt:lpstr>
      <vt:lpstr>SRL</vt:lpstr>
      <vt:lpstr>SRA</vt:lpstr>
      <vt:lpstr>SUB</vt:lpstr>
      <vt:lpstr>NOP</vt:lpstr>
      <vt:lpstr>Unconditional Jumps</vt:lpstr>
      <vt:lpstr>JAL, JALR</vt:lpstr>
      <vt:lpstr>Conditional Branch</vt:lpstr>
      <vt:lpstr>BEQ, BNQ, BLT, BGE</vt:lpstr>
      <vt:lpstr>Load/Store Instructions</vt:lpstr>
      <vt:lpstr>Store</vt:lpstr>
      <vt:lpstr>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     – RISC V based General Purpose Compute Unit with 4 physical Threads</dc:title>
  <dc:creator>Adi Levy</dc:creator>
  <cp:lastModifiedBy>Saar-David Kadosh</cp:lastModifiedBy>
  <cp:revision>23</cp:revision>
  <dcterms:created xsi:type="dcterms:W3CDTF">2021-04-21T20:09:26Z</dcterms:created>
  <dcterms:modified xsi:type="dcterms:W3CDTF">2021-04-24T20:35:15Z</dcterms:modified>
</cp:coreProperties>
</file>