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3"/>
    <p:restoredTop sz="94737"/>
  </p:normalViewPr>
  <p:slideViewPr>
    <p:cSldViewPr snapToGrid="0" snapToObjects="1">
      <p:cViewPr varScale="1">
        <p:scale>
          <a:sx n="145" d="100"/>
          <a:sy n="145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shuttleworth/Projects/Udacity_Marketing_Analytics/Project3-StorytellingWithData/Ecommerce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shuttleworth/Projects/Udacity_Marketing_Analytics/Project3-StorytellingWithData/Ecommerce%20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cshuttleworth/Projects/Udacity_Marketing_Analytics/Project3-StorytellingWithData/Ecommerce%20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25 top products that </a:t>
            </a:r>
          </a:p>
          <a:p>
            <a:pPr>
              <a:defRPr b="1"/>
            </a:pPr>
            <a:r>
              <a:rPr lang="en-GB" b="1" dirty="0"/>
              <a:t>generate 50 % of the income</a:t>
            </a:r>
          </a:p>
        </c:rich>
      </c:tx>
      <c:layout>
        <c:manualLayout>
          <c:xMode val="edge"/>
          <c:yMode val="edge"/>
          <c:x val="0.60204280083412964"/>
          <c:y val="4.62843281507843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5509268011836825"/>
          <c:y val="4.9987074402847137E-2"/>
          <c:w val="0.6022685538725856"/>
          <c:h val="0.8821909567468703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639-4E44-B312-97C6BC984859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39-4E44-B312-97C6BC984859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639-4E44-B312-97C6BC984859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639-4E44-B312-97C6BC984859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639-4E44-B312-97C6BC984859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639-4E44-B312-97C6BC984859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639-4E44-B312-97C6BC984859}"/>
              </c:ext>
            </c:extLst>
          </c:dPt>
          <c:dPt>
            <c:idx val="7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639-4E44-B312-97C6BC984859}"/>
              </c:ext>
            </c:extLst>
          </c:dPt>
          <c:dPt>
            <c:idx val="8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1639-4E44-B312-97C6BC984859}"/>
              </c:ext>
            </c:extLst>
          </c:dPt>
          <c:dPt>
            <c:idx val="9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639-4E44-B312-97C6BC984859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1639-4E44-B312-97C6BC984859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639-4E44-B312-97C6BC984859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1639-4E44-B312-97C6BC984859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639-4E44-B312-97C6BC984859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1639-4E44-B312-97C6BC984859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639-4E44-B312-97C6BC984859}"/>
              </c:ext>
            </c:extLst>
          </c:dPt>
          <c:dPt>
            <c:idx val="1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1639-4E44-B312-97C6BC984859}"/>
              </c:ext>
            </c:extLst>
          </c:dPt>
          <c:dPt>
            <c:idx val="17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639-4E44-B312-97C6BC984859}"/>
              </c:ext>
            </c:extLst>
          </c:dPt>
          <c:dPt>
            <c:idx val="18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1639-4E44-B312-97C6BC984859}"/>
              </c:ext>
            </c:extLst>
          </c:dPt>
          <c:dPt>
            <c:idx val="19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639-4E44-B312-97C6BC984859}"/>
              </c:ext>
            </c:extLst>
          </c:dPt>
          <c:dPt>
            <c:idx val="2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1639-4E44-B312-97C6BC984859}"/>
              </c:ext>
            </c:extLst>
          </c:dPt>
          <c:dPt>
            <c:idx val="2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639-4E44-B312-97C6BC984859}"/>
              </c:ext>
            </c:extLst>
          </c:dPt>
          <c:dPt>
            <c:idx val="2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1639-4E44-B312-97C6BC984859}"/>
              </c:ext>
            </c:extLst>
          </c:dPt>
          <c:dPt>
            <c:idx val="2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639-4E44-B312-97C6BC984859}"/>
              </c:ext>
            </c:extLst>
          </c:dPt>
          <c:dPt>
            <c:idx val="2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1639-4E44-B312-97C6BC984859}"/>
              </c:ext>
            </c:extLst>
          </c:dPt>
          <c:cat>
            <c:strRef>
              <c:f>'Most successful product'!$F$2:$F$26</c:f>
              <c:strCache>
                <c:ptCount val="25"/>
                <c:pt idx="0">
                  <c:v>LUNCH BAG RED RETROSPOT</c:v>
                </c:pt>
                <c:pt idx="1">
                  <c:v>SET OF 3 REGENCY CAKE TINS</c:v>
                </c:pt>
                <c:pt idx="2">
                  <c:v>JUMBO SHOPPER VINTAGE RED PAISLEY</c:v>
                </c:pt>
                <c:pt idx="3">
                  <c:v>ROSES REGENCY TEACUP AND SAUCER</c:v>
                </c:pt>
                <c:pt idx="4">
                  <c:v>DOORMAT RED RETROSPOT</c:v>
                </c:pt>
                <c:pt idx="5">
                  <c:v>DOORMAT NEW ENGLAND</c:v>
                </c:pt>
                <c:pt idx="6">
                  <c:v>VINTAGE UNION JACK MEMOBOARD</c:v>
                </c:pt>
                <c:pt idx="7">
                  <c:v>RED WOOLLY HOTTIE WHITE HEART.</c:v>
                </c:pt>
                <c:pt idx="8">
                  <c:v>RED RETROSPOT CHARLOTTE BAG</c:v>
                </c:pt>
                <c:pt idx="9">
                  <c:v>DOORMAT FANCY FONT HOME SWEET HOME</c:v>
                </c:pt>
                <c:pt idx="10">
                  <c:v>ALARM CLOCK BAKELIKE PINK</c:v>
                </c:pt>
                <c:pt idx="11">
                  <c:v>DOORMAT FAIRY CAKE</c:v>
                </c:pt>
                <c:pt idx="12">
                  <c:v>GUMBALL COAT RACK</c:v>
                </c:pt>
                <c:pt idx="13">
                  <c:v>SET/5 RED RETROSPOT LID GLASS BOWLS</c:v>
                </c:pt>
                <c:pt idx="14">
                  <c:v>JUMBO BAG DOILEY PATTERNS</c:v>
                </c:pt>
                <c:pt idx="15">
                  <c:v>CHILDRENS CUTLERY POLKADOT PINK</c:v>
                </c:pt>
                <c:pt idx="16">
                  <c:v>HOT WATER BOTTLE I AM SO POORLY</c:v>
                </c:pt>
                <c:pt idx="17">
                  <c:v>HAND OVER THE CHOCOLATE   SIGN</c:v>
                </c:pt>
                <c:pt idx="18">
                  <c:v>MEMO BOARD RETROSPOT  DESIGN</c:v>
                </c:pt>
                <c:pt idx="19">
                  <c:v>WOOD 2 DRAWER CABINET WHITE FINISH</c:v>
                </c:pt>
                <c:pt idx="20">
                  <c:v>PAPER CHAIN KIT RETROSPOT</c:v>
                </c:pt>
                <c:pt idx="21">
                  <c:v>RED KITCHEN SCALES</c:v>
                </c:pt>
                <c:pt idx="22">
                  <c:v>COLOUR GLASS. STAR T-LIGHT HOLDER</c:v>
                </c:pt>
                <c:pt idx="23">
                  <c:v>STRAWBERRY CERAMIC TRINKET BOX</c:v>
                </c:pt>
                <c:pt idx="24">
                  <c:v>CLOTHES PEGS RETROSPOT PACK 24</c:v>
                </c:pt>
              </c:strCache>
            </c:strRef>
          </c:cat>
          <c:val>
            <c:numRef>
              <c:f>'Most successful product'!$G$2:$G$26</c:f>
              <c:numCache>
                <c:formatCode>General</c:formatCode>
                <c:ptCount val="25"/>
                <c:pt idx="0">
                  <c:v>34717.660000000018</c:v>
                </c:pt>
                <c:pt idx="1">
                  <c:v>30697.049999999905</c:v>
                </c:pt>
                <c:pt idx="2">
                  <c:v>27954.630000000008</c:v>
                </c:pt>
                <c:pt idx="3">
                  <c:v>27906.570000000433</c:v>
                </c:pt>
                <c:pt idx="4">
                  <c:v>27588.320000000094</c:v>
                </c:pt>
                <c:pt idx="5">
                  <c:v>24076.590000000047</c:v>
                </c:pt>
                <c:pt idx="6">
                  <c:v>22940.439999999995</c:v>
                </c:pt>
                <c:pt idx="7">
                  <c:v>21769.279999999999</c:v>
                </c:pt>
                <c:pt idx="8">
                  <c:v>21603.079999999969</c:v>
                </c:pt>
                <c:pt idx="9">
                  <c:v>21553.690000000021</c:v>
                </c:pt>
                <c:pt idx="10">
                  <c:v>20518.399999999965</c:v>
                </c:pt>
                <c:pt idx="11">
                  <c:v>19318.010000000017</c:v>
                </c:pt>
                <c:pt idx="12">
                  <c:v>18461.169999999915</c:v>
                </c:pt>
                <c:pt idx="13">
                  <c:v>17322.500000000138</c:v>
                </c:pt>
                <c:pt idx="14">
                  <c:v>17222.929999999935</c:v>
                </c:pt>
                <c:pt idx="15">
                  <c:v>16850.970000000045</c:v>
                </c:pt>
                <c:pt idx="16">
                  <c:v>16213.259999999975</c:v>
                </c:pt>
                <c:pt idx="17">
                  <c:v>15793.510000000053</c:v>
                </c:pt>
                <c:pt idx="18">
                  <c:v>14159.400000000025</c:v>
                </c:pt>
                <c:pt idx="19">
                  <c:v>13898.069999999949</c:v>
                </c:pt>
                <c:pt idx="20">
                  <c:v>13886.440000000035</c:v>
                </c:pt>
                <c:pt idx="21">
                  <c:v>13884.149999999974</c:v>
                </c:pt>
                <c:pt idx="22">
                  <c:v>13823.539999999992</c:v>
                </c:pt>
                <c:pt idx="23">
                  <c:v>13703.079999999976</c:v>
                </c:pt>
                <c:pt idx="24">
                  <c:v>13259.289999999935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639-4E44-B312-97C6BC984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162672"/>
        <c:axId val="1968780880"/>
      </c:barChart>
      <c:catAx>
        <c:axId val="192816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780880"/>
        <c:crosses val="autoZero"/>
        <c:auto val="1"/>
        <c:lblAlgn val="ctr"/>
        <c:lblOffset val="100"/>
        <c:noMultiLvlLbl val="0"/>
      </c:catAx>
      <c:valAx>
        <c:axId val="1968780880"/>
        <c:scaling>
          <c:orientation val="minMax"/>
          <c:max val="37000"/>
          <c:min val="5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16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Monthly</a:t>
            </a:r>
            <a:r>
              <a:rPr lang="en-GB" sz="1200" b="1" baseline="0" dirty="0"/>
              <a:t> total income changes from </a:t>
            </a:r>
          </a:p>
          <a:p>
            <a:pPr>
              <a:defRPr/>
            </a:pPr>
            <a:r>
              <a:rPr lang="en-GB" sz="1200" b="1" baseline="0" dirty="0"/>
              <a:t>Dec 2010 - Nov 2011 </a:t>
            </a:r>
            <a:endParaRPr lang="en-GB" sz="1200" b="1" dirty="0"/>
          </a:p>
        </c:rich>
      </c:tx>
      <c:layout>
        <c:manualLayout>
          <c:xMode val="edge"/>
          <c:yMode val="edge"/>
          <c:x val="0.30239239923864064"/>
          <c:y val="3.13681695818326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cat>
            <c:strRef>
              <c:f>'Monthly income change'!$E$5:$E$16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'Monthly income change'!$F$5:$F$16</c:f>
              <c:numCache>
                <c:formatCode>General</c:formatCode>
                <c:ptCount val="12"/>
                <c:pt idx="0">
                  <c:v>51989.930000000037</c:v>
                </c:pt>
                <c:pt idx="1">
                  <c:v>52780.989999999896</c:v>
                </c:pt>
                <c:pt idx="2">
                  <c:v>67103.299999999712</c:v>
                </c:pt>
                <c:pt idx="3">
                  <c:v>46737.490000000143</c:v>
                </c:pt>
                <c:pt idx="4">
                  <c:v>74978.40000000014</c:v>
                </c:pt>
                <c:pt idx="5">
                  <c:v>92836.690000000162</c:v>
                </c:pt>
                <c:pt idx="6">
                  <c:v>81110.43000000027</c:v>
                </c:pt>
                <c:pt idx="7">
                  <c:v>76405.860000000117</c:v>
                </c:pt>
                <c:pt idx="8">
                  <c:v>107930.53999999979</c:v>
                </c:pt>
                <c:pt idx="9">
                  <c:v>95313.909999999596</c:v>
                </c:pt>
                <c:pt idx="10">
                  <c:v>122339.68999999861</c:v>
                </c:pt>
                <c:pt idx="11">
                  <c:v>79968.059999999983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3C-DD40-AAA1-086A1D834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0189791"/>
        <c:axId val="580698847"/>
      </c:lineChart>
      <c:catAx>
        <c:axId val="580189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98847"/>
        <c:crosses val="autoZero"/>
        <c:auto val="1"/>
        <c:lblAlgn val="ctr"/>
        <c:lblOffset val="100"/>
        <c:noMultiLvlLbl val="0"/>
      </c:catAx>
      <c:valAx>
        <c:axId val="58069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GB</a:t>
                </a:r>
                <a:r>
                  <a:rPr lang="en-GB" baseline="0"/>
                  <a:t> Pounds £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89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'Biggest Markets 2011 outside UK'!$E$5:$E$39</cx:f>
        <cx:lvl ptCount="35">
          <cx:pt idx="0">Netherlands</cx:pt>
          <cx:pt idx="1">Ireland</cx:pt>
          <cx:pt idx="2">Germany</cx:pt>
          <cx:pt idx="3">France</cx:pt>
          <cx:pt idx="4">Australia</cx:pt>
          <cx:pt idx="5">Spain</cx:pt>
          <cx:pt idx="6">Switzerland</cx:pt>
          <cx:pt idx="7">Sweden</cx:pt>
          <cx:pt idx="8">Belgium</cx:pt>
          <cx:pt idx="9">Japan</cx:pt>
          <cx:pt idx="10">Portugal</cx:pt>
          <cx:pt idx="11">Norway</cx:pt>
          <cx:pt idx="12">Denmark</cx:pt>
          <cx:pt idx="13">Finland</cx:pt>
          <cx:pt idx="14">Channel Islands</cx:pt>
          <cx:pt idx="15">Italy</cx:pt>
          <cx:pt idx="16">Hong Kong</cx:pt>
          <cx:pt idx="17">Singapore</cx:pt>
          <cx:pt idx="18">Israel</cx:pt>
          <cx:pt idx="19">Austria</cx:pt>
          <cx:pt idx="20">Cyprus</cx:pt>
          <cx:pt idx="21">Greece</cx:pt>
          <cx:pt idx="22">Unspecified</cx:pt>
          <cx:pt idx="23">Poland</cx:pt>
          <cx:pt idx="24">Iceland</cx:pt>
          <cx:pt idx="25">Malta</cx:pt>
          <cx:pt idx="26">RSA</cx:pt>
          <cx:pt idx="27">UAE</cx:pt>
          <cx:pt idx="28">Canada</cx:pt>
          <cx:pt idx="29">Lithuania</cx:pt>
          <cx:pt idx="30">USA</cx:pt>
          <cx:pt idx="31">Brazil</cx:pt>
          <cx:pt idx="32">EU</cx:pt>
          <cx:pt idx="33">Lebanon</cx:pt>
          <cx:pt idx="34">Bahrain</cx:pt>
        </cx:lvl>
      </cx:strDim>
      <cx:numDim type="val">
        <cx:f>'Biggest Markets 2011 outside UK'!$F$5:$F$39</cx:f>
        <cx:lvl ptCount="35" formatCode="General">
          <cx:pt idx="0">25865.619999999995</cx:pt>
          <cx:pt idx="1">23918.380000000023</cx:pt>
          <cx:pt idx="2">20764.849999999991</cx:pt>
          <cx:pt idx="3">19632.719999999983</cx:pt>
          <cx:pt idx="4">13989.570000000003</cx:pt>
          <cx:pt idx="5">7094.9399999999987</cx:pt>
          <cx:pt idx="6">5011.7699999999986</cx:pt>
          <cx:pt idx="7">4444.7400000000007</cx:pt>
          <cx:pt idx="8">4134.3300000000027</cx:pt>
          <cx:pt idx="9">3434.9000000000005</cx:pt>
          <cx:pt idx="10">3255.1600000000021</cx:pt>
          <cx:pt idx="11">3139.4500000000003</cx:pt>
          <cx:pt idx="12">2879.900000000001</cx:pt>
          <cx:pt idx="13">2661.5</cx:pt>
          <cx:pt idx="14">1999.680000000001</cx:pt>
          <cx:pt idx="15">1442.7200000000005</cx:pt>
          <cx:pt idx="16">1135.3500000000001</cx:pt>
          <cx:pt idx="17">950.32000000000005</cx:pt>
          <cx:pt idx="18">891.60999999999979</cx:pt>
          <cx:pt idx="19">633.88999999999987</cx:pt>
          <cx:pt idx="20">598.69999999999993</cx:pt>
          <cx:pt idx="21">559.05999999999995</cx:pt>
          <cx:pt idx="22">554.39000000000021</cx:pt>
          <cx:pt idx="23">518.31999999999994</cx:pt>
          <cx:pt idx="24">384.19999999999999</cx:pt>
          <cx:pt idx="25">335.31</cx:pt>
          <cx:pt idx="26">230.15000000000003</cx:pt>
          <cx:pt idx="27">229.32000000000002</cx:pt>
          <cx:pt idx="28">220.09999999999999</cx:pt>
          <cx:pt idx="29">168.29999999999998</cx:pt>
          <cx:pt idx="30">145.54999999999998</cx:pt>
          <cx:pt idx="31">94.199999999999989</cx:pt>
          <cx:pt idx="32">68.849999999999994</cx:pt>
          <cx:pt idx="33">62.200000000000003</cx:pt>
          <cx:pt idx="34">17.700000000000003</cx:pt>
        </cx:lvl>
      </cx:numDim>
    </cx:data>
  </cx:chartData>
  <cx:chart>
    <cx:title pos="t" align="ctr" overlay="0">
      <cx:tx>
        <cx:txData>
          <cx:v>Biggest Markets outside the UK in Volume and Percentage (2011)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 b="1"/>
          </a:pPr>
          <a:r>
            <a:rPr lang="en-GB" sz="16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Biggest Markets outside the UK in Volume and Percentage (2011)</a:t>
          </a:r>
        </a:p>
      </cx:txPr>
    </cx:title>
    <cx:plotArea>
      <cx:plotAreaRegion>
        <cx:series layoutId="clusteredColumn" uniqueId="{6324CC35-4B1D-714E-BA2F-80DF644A3F4F}">
          <cx:spPr>
            <a:solidFill>
              <a:srgbClr val="00B0F0"/>
            </a:solidFill>
          </cx:spPr>
          <cx:dataPt idx="0">
            <cx:spPr>
              <a:solidFill>
                <a:srgbClr val="92D050"/>
              </a:solidFill>
            </cx:spPr>
          </cx:dataPt>
          <cx:dataPt idx="1">
            <cx:spPr>
              <a:solidFill>
                <a:srgbClr val="92D050"/>
              </a:solidFill>
            </cx:spPr>
          </cx:dataPt>
          <cx:dataPt idx="2">
            <cx:spPr>
              <a:solidFill>
                <a:srgbClr val="92D050"/>
              </a:solidFill>
            </cx:spPr>
          </cx:dataPt>
          <cx:dataPt idx="3">
            <cx:spPr>
              <a:solidFill>
                <a:srgbClr val="92D050"/>
              </a:solidFill>
            </cx:spPr>
          </cx:dataPt>
          <cx:dataPt idx="4">
            <cx:spPr>
              <a:solidFill>
                <a:srgbClr val="92D050"/>
              </a:solidFill>
            </cx:spPr>
          </cx:dataPt>
          <cx:dataId val="0"/>
          <cx:layoutPr>
            <cx:aggregation/>
          </cx:layoutPr>
          <cx:axisId val="1"/>
        </cx:series>
        <cx:series layoutId="paretoLine" ownerIdx="0" uniqueId="{41D68A1B-F106-E442-85AA-B8FB922C85A5}">
          <cx:spPr>
            <a:ln>
              <a:solidFill>
                <a:srgbClr val="00B050"/>
              </a:solidFill>
            </a:ln>
          </cx:spPr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800" b="1"/>
            </a:pPr>
            <a:endParaRPr lang="en-GB" sz="8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title>
          <cx:tx>
            <cx:txData>
              <cx:v>£ GB Pounds 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GB" sz="1400" b="1" i="0" u="none" strike="noStrike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£ GB Pounds </a:t>
              </a:r>
            </a:p>
          </cx:txPr>
        </cx:title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0.92485</cdr:x>
      <cdr:y>0.76215</cdr:y>
    </cdr:from>
    <cdr:to>
      <cdr:x>0.98936</cdr:x>
      <cdr:y>0.85363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086D05D-9BBF-CA40-AC59-A3399BF743E0}"/>
            </a:ext>
          </a:extLst>
        </cdr:cNvPr>
        <cdr:cNvSpPr txBox="1"/>
      </cdr:nvSpPr>
      <cdr:spPr>
        <a:xfrm xmlns:a="http://schemas.openxmlformats.org/drawingml/2006/main">
          <a:off x="6476906" y="3136918"/>
          <a:ext cx="451821" cy="3765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100" dirty="0"/>
            <a:t>20 %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arrie1/ecommerce-data/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udacity.com/course/marketing-analytics-nanodegree--nd0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67104" y="1850886"/>
            <a:ext cx="8009792" cy="146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GB" i="1" dirty="0"/>
              <a:t>"This is a transnational data set which contains all the transactions occurring between 01/12/2010 and 09/12/2011 for a UK-based and registered non-store online retail. The company mainly sells unique all-occasion gifts. Many customers of the company are wholesalers.”</a:t>
            </a:r>
          </a:p>
          <a:p>
            <a:pPr marL="0" lvl="0" indent="0" algn="ctr">
              <a:buNone/>
            </a:pPr>
            <a:endParaRPr lang="en-GB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buNone/>
            </a:pPr>
            <a:r>
              <a:rPr lang="en-GB" sz="1050" i="1" dirty="0">
                <a:latin typeface="Open Sans"/>
                <a:ea typeface="Open Sans"/>
                <a:cs typeface="Open Sans"/>
                <a:sym typeface="Open Sans"/>
              </a:rPr>
              <a:t>Kaggle: </a:t>
            </a:r>
            <a:r>
              <a:rPr lang="en-GB" sz="1050" i="1" dirty="0"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https://www.kaggle.com/carrie1/ecommerce-data/home</a:t>
            </a:r>
            <a:endParaRPr lang="en-GB" sz="105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 algn="ctr">
              <a:buNone/>
            </a:pPr>
            <a:r>
              <a:rPr lang="en-GB" sz="1050" i="1" dirty="0">
                <a:latin typeface="Open Sans"/>
                <a:ea typeface="Open Sans"/>
                <a:cs typeface="Open Sans"/>
                <a:sym typeface="Open Sans"/>
              </a:rPr>
              <a:t>Udacity Nanodegree, Marketing Analyst: </a:t>
            </a:r>
            <a:r>
              <a:rPr lang="en-GB" sz="1050" i="1" dirty="0"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https://www.udacity.com/course/marketing-analytics-nanodegree--nd023</a:t>
            </a:r>
            <a:endParaRPr lang="en-GB" sz="105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 algn="ctr">
              <a:buNone/>
            </a:pPr>
            <a:endParaRPr lang="en-GB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Data cleaning 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To arrive at a clean and consistent data set, I have:</a:t>
            </a:r>
          </a:p>
          <a:p>
            <a:pPr marL="285750" indent="-285750">
              <a:buFontTx/>
              <a:buChar char="-"/>
            </a:pPr>
            <a:r>
              <a:rPr lang="en-GB" sz="1100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changed 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data types to appropriate data types, </a:t>
            </a:r>
          </a:p>
          <a:p>
            <a:pPr marL="285750" indent="-285750">
              <a:buFontTx/>
              <a:buChar char="-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split the datetime into two separate columns, i.e.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InvoiceDate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and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InvoiceTime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added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InvoiceMonth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and Income columns and </a:t>
            </a:r>
          </a:p>
          <a:p>
            <a:pPr marL="285750" indent="-285750">
              <a:buFontTx/>
              <a:buChar char="-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replaced country names: EIRE -&gt; Ireland, European Community -&gt; EU, United Arab Emirates -&gt; UAE</a:t>
            </a:r>
            <a:endParaRPr lang="en-GB" sz="1100" b="1" dirty="0">
              <a:solidFill>
                <a:schemeClr val="tx1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3" name="Shape 61">
            <a:extLst>
              <a:ext uri="{FF2B5EF4-FFF2-40B4-BE49-F238E27FC236}">
                <a16:creationId xmlns:a16="http://schemas.microsoft.com/office/drawing/2014/main" id="{6600FFA8-BCF7-BF41-B432-2BB16D5E8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Storytelling With Data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CF210-52EB-E84E-A590-947DAF766891}"/>
              </a:ext>
            </a:extLst>
          </p:cNvPr>
          <p:cNvSpPr txBox="1"/>
          <p:nvPr/>
        </p:nvSpPr>
        <p:spPr>
          <a:xfrm>
            <a:off x="808892" y="1090246"/>
            <a:ext cx="736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following slides contain three questions and graphical answers on an ecommerce data set from an actual UK retailer. The data is a sample set derived from Kaggle: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003228" y="1545907"/>
            <a:ext cx="1930996" cy="320443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1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 lunch – </a:t>
            </a:r>
            <a:r>
              <a:rPr lang="de-AT" sz="1200" b="1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bag</a:t>
            </a:r>
            <a:r>
              <a:rPr lang="de-AT" sz="1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b="1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red</a:t>
            </a:r>
            <a:r>
              <a:rPr lang="de-AT" sz="1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b="1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retrospot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most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successful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item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sold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 18,779 lunch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bags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were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sold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in all,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generating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£34,897.31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income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 </a:t>
            </a:r>
            <a:r>
              <a:rPr lang="de-AT" sz="1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top 7 </a:t>
            </a:r>
            <a:r>
              <a:rPr lang="de-AT" sz="1200" b="1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products</a:t>
            </a:r>
            <a:r>
              <a:rPr lang="de-AT" sz="1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generate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together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20 %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overall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income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Marketing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efforts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should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focused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here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and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variations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these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products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may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bring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further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income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AT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Which products generate the highest incomes?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735B9A-791C-FA44-9940-DF762A9FE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982843"/>
              </p:ext>
            </p:extLst>
          </p:nvPr>
        </p:nvGraphicFramePr>
        <p:xfrm>
          <a:off x="0" y="897200"/>
          <a:ext cx="7003228" cy="4115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AB1E19AE-9588-6549-9874-4CF6447B5ED1}"/>
              </a:ext>
            </a:extLst>
          </p:cNvPr>
          <p:cNvSpPr/>
          <p:nvPr/>
        </p:nvSpPr>
        <p:spPr>
          <a:xfrm rot="20211026">
            <a:off x="6268192" y="3613982"/>
            <a:ext cx="211428" cy="1119971"/>
          </a:xfrm>
          <a:prstGeom prst="rightBrace">
            <a:avLst>
              <a:gd name="adj1" fmla="val 52604"/>
              <a:gd name="adj2" fmla="val 5387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271708" y="1226372"/>
            <a:ext cx="2571078" cy="35537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Monthly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income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highest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in </a:t>
            </a:r>
            <a:r>
              <a:rPr lang="de-AT" sz="1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November. 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This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can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explained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by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-Christmas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sales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month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with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lowest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total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income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April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1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Marketing </a:t>
            </a:r>
            <a:r>
              <a:rPr lang="de-AT" sz="1200" b="1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spend</a:t>
            </a:r>
            <a:r>
              <a:rPr lang="de-AT" sz="1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b="1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de-AT" sz="1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b="1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necessary</a:t>
            </a:r>
            <a:r>
              <a:rPr lang="de-AT" sz="1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in Nov </a:t>
            </a:r>
            <a:r>
              <a:rPr lang="de-AT" sz="1200" b="1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and</a:t>
            </a:r>
            <a:r>
              <a:rPr lang="de-AT" sz="1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Apr . 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 November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increase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income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even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further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due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large potential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sales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before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Christmas.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 April,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marketing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should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look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for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a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way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tap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into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Easter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holidays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increase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monthly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de-AT" sz="1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income</a:t>
            </a:r>
            <a:r>
              <a:rPr lang="de-AT" sz="1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What months generate the highest and lowest    </a:t>
            </a:r>
            <a:b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income?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49C2BE-A89B-B944-8473-631A243EF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736662"/>
              </p:ext>
            </p:extLst>
          </p:nvPr>
        </p:nvGraphicFramePr>
        <p:xfrm>
          <a:off x="505609" y="1140311"/>
          <a:ext cx="5174429" cy="329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038752" y="1020726"/>
            <a:ext cx="1963061" cy="357765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 five largest markets outside the UK in 2011 were: </a:t>
            </a:r>
            <a:r>
              <a:rPr lang="en" sz="11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Netherlands, Ireland, Germany, France and Australia. </a:t>
            </a:r>
            <a:r>
              <a:rPr lang="en" sz="11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Together they make up </a:t>
            </a:r>
            <a:r>
              <a:rPr lang="en" sz="11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70 % </a:t>
            </a:r>
            <a:r>
              <a:rPr lang="en" sz="11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 the overall income from outside the UK.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 GB Pounds £ the income from the Top 5 countries is:  </a:t>
            </a:r>
            <a:r>
              <a:rPr lang="en" sz="11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£100,503.19</a:t>
            </a:r>
            <a:r>
              <a:rPr lang="en" sz="11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 This is approx. a ninth of the UK income.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Marketing efforts </a:t>
            </a:r>
            <a:r>
              <a:rPr lang="en" sz="11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outside the UK will be most effective if  focused on the five identified countries.</a:t>
            </a:r>
            <a:endParaRPr sz="11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Where are the biggest markets outside the UK 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264DFA09-3DBA-EA45-9263-F843DD2913C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8827591"/>
                  </p:ext>
                </p:extLst>
              </p:nvPr>
            </p:nvGraphicFramePr>
            <p:xfrm>
              <a:off x="142187" y="1020726"/>
              <a:ext cx="6896565" cy="394467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264DFA09-3DBA-EA45-9263-F843DD2913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187" y="1020726"/>
                <a:ext cx="6896565" cy="3944678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626B135-3079-554E-913A-13F39609F505}"/>
              </a:ext>
            </a:extLst>
          </p:cNvPr>
          <p:cNvSpPr txBox="1"/>
          <p:nvPr/>
        </p:nvSpPr>
        <p:spPr>
          <a:xfrm>
            <a:off x="1158949" y="1637414"/>
            <a:ext cx="593432" cy="30777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70 %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6D147B-4011-2542-9307-671E0FB62787}"/>
              </a:ext>
            </a:extLst>
          </p:cNvPr>
          <p:cNvCxnSpPr>
            <a:cxnSpLocks/>
          </p:cNvCxnSpPr>
          <p:nvPr/>
        </p:nvCxnSpPr>
        <p:spPr>
          <a:xfrm>
            <a:off x="1455665" y="1945191"/>
            <a:ext cx="149851" cy="3503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454</Words>
  <Application>Microsoft Macintosh PowerPoint</Application>
  <PresentationFormat>On-screen Show (16:9)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Open Sans</vt:lpstr>
      <vt:lpstr>Simple Light</vt:lpstr>
      <vt:lpstr> Storytelling With Data</vt:lpstr>
      <vt:lpstr> Which products generate the highest incomes?</vt:lpstr>
      <vt:lpstr> What months generate the highest and lowest      income?</vt:lpstr>
      <vt:lpstr>  Where are the biggest markets outside the UK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Christine Shuttleworth</cp:lastModifiedBy>
  <cp:revision>26</cp:revision>
  <dcterms:modified xsi:type="dcterms:W3CDTF">2020-12-17T16:38:32Z</dcterms:modified>
</cp:coreProperties>
</file>