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7772400" cy="10058400"/>
  <p:notesSz cx="6858000" cy="9144000"/>
  <p:embeddedFontLst>
    <p:embeddedFont>
      <p:font typeface="Helvetica Neue" panose="02000503000000020004"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B0606030504020204" pitchFamily="34" charset="0"/>
      <p:regular r:id="rId34"/>
      <p:bold r:id="rId35"/>
      <p:italic r:id="rId36"/>
      <p:boldItalic r:id="rId37"/>
    </p:embeddedFont>
    <p:embeddedFont>
      <p:font typeface="Open Sans SemiBold"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3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7.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2c26f7259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c26f7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2bf448a5f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bf448a5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bf448a5f_0_14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bf448a5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bf448a5f_0_14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bf448a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bf448a5f_0_15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bf448a5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9f40c9c8_0_8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020f252f2_0_3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020f252f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020f252f2_0_4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020f252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20f252f2_0_5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20f25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a96ff8925_0_21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a96ff8925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20f252f2_0_5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20f252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ad3930b69_1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a96ff8925_0_2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a96ff892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020f252f2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020f252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23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020f252f2_0_1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020f252f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2bf448a5f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2bf448a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Advanced Displays, Segmentation &amp; Filtering</a:t>
            </a:r>
            <a:br>
              <a:rPr lang="en" sz="3600">
                <a:solidFill>
                  <a:srgbClr val="2E3D49"/>
                </a:solidFill>
                <a:latin typeface="Open Sans Light"/>
                <a:ea typeface="Open Sans Light"/>
                <a:cs typeface="Open Sans Light"/>
                <a:sym typeface="Open Sans Light"/>
              </a:rPr>
            </a:br>
            <a:endParaRPr sz="36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Google Analytics</a:t>
            </a:r>
            <a:endParaRPr sz="36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2903648" y="2940150"/>
            <a:ext cx="1654200" cy="81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25" name="Google Shape;225;p49"/>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ideas why certain trends are associated with these specific weeks?</a:t>
            </a:r>
            <a:endParaRPr/>
          </a:p>
          <a:p>
            <a:pPr marL="0" lvl="0" indent="0" algn="l" rtl="0">
              <a:spcBef>
                <a:spcPts val="1600"/>
              </a:spcBef>
              <a:spcAft>
                <a:spcPts val="1600"/>
              </a:spcAft>
              <a:buNone/>
            </a:pPr>
            <a:endParaRPr/>
          </a:p>
        </p:txBody>
      </p:sp>
      <p:sp>
        <p:nvSpPr>
          <p:cNvPr id="226" name="Google Shape;226;p4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32" name="Google Shape;232;p50"/>
          <p:cNvSpPr txBox="1">
            <a:spLocks noGrp="1"/>
          </p:cNvSpPr>
          <p:nvPr>
            <p:ph type="body" idx="1"/>
          </p:nvPr>
        </p:nvSpPr>
        <p:spPr>
          <a:xfrm>
            <a:off x="264950" y="1913675"/>
            <a:ext cx="7242600"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three month period you’ve selected, excluding </a:t>
            </a:r>
            <a:r>
              <a:rPr lang="en" i="1"/>
              <a:t>Direct </a:t>
            </a:r>
            <a:r>
              <a:rPr lang="en"/>
              <a:t>and </a:t>
            </a:r>
            <a:r>
              <a:rPr lang="en" i="1"/>
              <a:t>(Other),</a:t>
            </a:r>
            <a:r>
              <a:rPr lang="en"/>
              <a:t> which channels had the highest and lowest bounce rates and the highest and lowest eCommerce conversion rates?  What do these metrics mean, based on your experience?</a:t>
            </a:r>
            <a:endParaRPr/>
          </a:p>
          <a:p>
            <a:pPr marL="0" lvl="0" indent="0" algn="l" rtl="0">
              <a:spcBef>
                <a:spcPts val="1600"/>
              </a:spcBef>
              <a:spcAft>
                <a:spcPts val="1600"/>
              </a:spcAft>
              <a:buNone/>
            </a:pPr>
            <a:endParaRPr/>
          </a:p>
        </p:txBody>
      </p:sp>
      <p:grpSp>
        <p:nvGrpSpPr>
          <p:cNvPr id="233" name="Google Shape;233;p50"/>
          <p:cNvGrpSpPr/>
          <p:nvPr/>
        </p:nvGrpSpPr>
        <p:grpSpPr>
          <a:xfrm>
            <a:off x="474675" y="3679900"/>
            <a:ext cx="6735900" cy="2355000"/>
            <a:chOff x="474675" y="3679900"/>
            <a:chExt cx="6735900" cy="2355000"/>
          </a:xfrm>
        </p:grpSpPr>
        <p:sp>
          <p:nvSpPr>
            <p:cNvPr id="234" name="Google Shape;234;p50"/>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35" name="Google Shape;235;p50"/>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264950" y="1913675"/>
            <a:ext cx="7242600" cy="78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During the three month period you’ve selected, excluding </a:t>
            </a:r>
            <a:r>
              <a:rPr lang="en" i="1"/>
              <a:t>Direct </a:t>
            </a:r>
            <a:r>
              <a:rPr lang="en"/>
              <a:t>and </a:t>
            </a:r>
            <a:r>
              <a:rPr lang="en" i="1"/>
              <a:t>(Other),</a:t>
            </a:r>
            <a:r>
              <a:rPr lang="en"/>
              <a:t> which channels had the highest and lowest bounce rates and the highest and lowest eCommerce conversion rates?  What do these metrics mean, based on your experience?</a:t>
            </a:r>
            <a:endParaRPr/>
          </a:p>
          <a:p>
            <a:pPr marL="0" lvl="0" indent="0" algn="l" rtl="0">
              <a:spcBef>
                <a:spcPts val="1600"/>
              </a:spcBef>
              <a:spcAft>
                <a:spcPts val="0"/>
              </a:spcAft>
              <a:buNone/>
            </a:pPr>
            <a:endParaRPr i="1"/>
          </a:p>
          <a:p>
            <a:pPr marL="0" lvl="0" indent="0" algn="l" rtl="0">
              <a:spcBef>
                <a:spcPts val="1600"/>
              </a:spcBef>
              <a:spcAft>
                <a:spcPts val="0"/>
              </a:spcAft>
              <a:buClr>
                <a:schemeClr val="dk1"/>
              </a:buClr>
              <a:buSzPts val="1100"/>
              <a:buFont typeface="Arial"/>
              <a:buNone/>
            </a:pPr>
            <a:r>
              <a:rPr lang="en" i="1"/>
              <a:t>Insert your notes about the screenshot on the previous page here.</a:t>
            </a:r>
            <a:endParaRPr b="1"/>
          </a:p>
          <a:p>
            <a:pPr marL="0" lvl="0" indent="0" algn="l" rtl="0">
              <a:spcBef>
                <a:spcPts val="1600"/>
              </a:spcBef>
              <a:spcAft>
                <a:spcPts val="1600"/>
              </a:spcAft>
              <a:buNone/>
            </a:pPr>
            <a:endParaRPr/>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248" name="Google Shape;248;p52"/>
          <p:cNvSpPr txBox="1">
            <a:spLocks noGrp="1"/>
          </p:cNvSpPr>
          <p:nvPr>
            <p:ph type="body" idx="1"/>
          </p:nvPr>
        </p:nvSpPr>
        <p:spPr>
          <a:xfrm>
            <a:off x="264950" y="1913675"/>
            <a:ext cx="7242600" cy="18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three month period you’ve selected, which Product Category contributed the highest number of unique purchases for New Users and which Product Category was responsible for the largest percentage of revenue for New Users? (Screenshot(s) only; no elaboration required.)</a:t>
            </a:r>
            <a:endParaRPr/>
          </a:p>
          <a:p>
            <a:pPr marL="0" lvl="0" indent="0" algn="l" rtl="0">
              <a:spcBef>
                <a:spcPts val="1600"/>
              </a:spcBef>
              <a:spcAft>
                <a:spcPts val="0"/>
              </a:spcAft>
              <a:buNone/>
            </a:pPr>
            <a:endParaRPr i="1"/>
          </a:p>
          <a:p>
            <a:pPr marL="0" lvl="0" indent="0" algn="l" rtl="0">
              <a:spcBef>
                <a:spcPts val="1600"/>
              </a:spcBef>
              <a:spcAft>
                <a:spcPts val="1600"/>
              </a:spcAft>
              <a:buNone/>
            </a:pPr>
            <a:endParaRPr/>
          </a:p>
        </p:txBody>
      </p:sp>
      <p:grpSp>
        <p:nvGrpSpPr>
          <p:cNvPr id="249" name="Google Shape;249;p52"/>
          <p:cNvGrpSpPr/>
          <p:nvPr/>
        </p:nvGrpSpPr>
        <p:grpSpPr>
          <a:xfrm>
            <a:off x="518250" y="4629150"/>
            <a:ext cx="6735900" cy="2355000"/>
            <a:chOff x="474675" y="3679900"/>
            <a:chExt cx="6735900" cy="2355000"/>
          </a:xfrm>
        </p:grpSpPr>
        <p:sp>
          <p:nvSpPr>
            <p:cNvPr id="250" name="Google Shape;250;p52"/>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51" name="Google Shape;251;p52"/>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3"/>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57" name="Google Shape;257;p53"/>
          <p:cNvSpPr txBox="1">
            <a:spLocks noGrp="1"/>
          </p:cNvSpPr>
          <p:nvPr>
            <p:ph type="body" idx="1"/>
          </p:nvPr>
        </p:nvSpPr>
        <p:spPr>
          <a:xfrm>
            <a:off x="264950" y="1913675"/>
            <a:ext cx="72426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traffic from All Users between the start and end of your three month period, please provide a comparison report showing Site Speed Page timings for our top ten pages (based on pageviews) and identify any potential troublespots.  </a:t>
            </a:r>
            <a:endParaRPr i="1"/>
          </a:p>
          <a:p>
            <a:pPr marL="0" lvl="0" indent="0" algn="l" rtl="0">
              <a:spcBef>
                <a:spcPts val="1600"/>
              </a:spcBef>
              <a:spcAft>
                <a:spcPts val="1600"/>
              </a:spcAft>
              <a:buNone/>
            </a:pPr>
            <a:endParaRPr/>
          </a:p>
        </p:txBody>
      </p:sp>
      <p:grpSp>
        <p:nvGrpSpPr>
          <p:cNvPr id="258" name="Google Shape;258;p53"/>
          <p:cNvGrpSpPr/>
          <p:nvPr/>
        </p:nvGrpSpPr>
        <p:grpSpPr>
          <a:xfrm>
            <a:off x="518250" y="4264050"/>
            <a:ext cx="6735900" cy="2355000"/>
            <a:chOff x="474675" y="3679900"/>
            <a:chExt cx="6735900" cy="2355000"/>
          </a:xfrm>
        </p:grpSpPr>
        <p:sp>
          <p:nvSpPr>
            <p:cNvPr id="259" name="Google Shape;259;p53"/>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60" name="Google Shape;260;p53"/>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266" name="Google Shape;266;p54"/>
          <p:cNvSpPr txBox="1">
            <a:spLocks noGrp="1"/>
          </p:cNvSpPr>
          <p:nvPr>
            <p:ph type="body" idx="1"/>
          </p:nvPr>
        </p:nvSpPr>
        <p:spPr>
          <a:xfrm>
            <a:off x="264950" y="1913675"/>
            <a:ext cx="7242600" cy="22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go into the Audience → Overview → Mobile report and provide a screenshot or screenshots that show the following:  Between the start and end of the three month period you’ve chosen, please provide percentage charts (pie charts) that show what percentage of All Users came from mobile, desktop, and tablet devices and what percentage of Paid Traffic Users came from mobile, desktop, and tablet devices.  </a:t>
            </a:r>
            <a:endParaRPr i="1"/>
          </a:p>
          <a:p>
            <a:pPr marL="0" lvl="0" indent="0" algn="l" rtl="0">
              <a:spcBef>
                <a:spcPts val="1600"/>
              </a:spcBef>
              <a:spcAft>
                <a:spcPts val="1600"/>
              </a:spcAft>
              <a:buNone/>
            </a:pPr>
            <a:endParaRPr/>
          </a:p>
        </p:txBody>
      </p:sp>
      <p:grpSp>
        <p:nvGrpSpPr>
          <p:cNvPr id="267" name="Google Shape;267;p54"/>
          <p:cNvGrpSpPr/>
          <p:nvPr/>
        </p:nvGrpSpPr>
        <p:grpSpPr>
          <a:xfrm>
            <a:off x="518250" y="5213300"/>
            <a:ext cx="6735900" cy="2355000"/>
            <a:chOff x="474675" y="3679900"/>
            <a:chExt cx="6735900" cy="2355000"/>
          </a:xfrm>
        </p:grpSpPr>
        <p:sp>
          <p:nvSpPr>
            <p:cNvPr id="268" name="Google Shape;268;p54"/>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69" name="Google Shape;269;p54"/>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5"/>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75" name="Google Shape;275;p5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56"/>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Segmentation: Instructions</a:t>
            </a:r>
            <a:endParaRPr sz="3200">
              <a:solidFill>
                <a:srgbClr val="2E3D49"/>
              </a:solidFill>
              <a:latin typeface="Open Sans Light"/>
              <a:ea typeface="Open Sans Light"/>
              <a:cs typeface="Open Sans Light"/>
              <a:sym typeface="Open Sans Light"/>
            </a:endParaRPr>
          </a:p>
        </p:txBody>
      </p:sp>
      <p:sp>
        <p:nvSpPr>
          <p:cNvPr id="281" name="Google Shape;281;p56"/>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Segmentation helps provide clarity, insight, and confidence in data by making it more specific and actionable.</a:t>
            </a:r>
            <a:endParaRPr sz="180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and create three different audience segments and apply them to your data:</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audience characteristic (such as technology or demographics)</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geography</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user behaviors</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Change the scope for the behavior segment between </a:t>
            </a:r>
            <a:r>
              <a:rPr lang="en" sz="1800" i="1">
                <a:solidFill>
                  <a:srgbClr val="525C65"/>
                </a:solidFill>
                <a:latin typeface="Open Sans Light"/>
                <a:ea typeface="Open Sans Light"/>
                <a:cs typeface="Open Sans Light"/>
                <a:sym typeface="Open Sans Light"/>
              </a:rPr>
              <a:t>Sessions</a:t>
            </a:r>
            <a:r>
              <a:rPr lang="en" sz="1800">
                <a:solidFill>
                  <a:srgbClr val="525C65"/>
                </a:solidFill>
                <a:latin typeface="Open Sans Light"/>
                <a:ea typeface="Open Sans Light"/>
                <a:cs typeface="Open Sans Light"/>
                <a:sym typeface="Open Sans Light"/>
              </a:rPr>
              <a:t> and </a:t>
            </a:r>
            <a:r>
              <a:rPr lang="en" sz="1800" i="1">
                <a:solidFill>
                  <a:srgbClr val="525C65"/>
                </a:solidFill>
                <a:latin typeface="Open Sans Light"/>
                <a:ea typeface="Open Sans Light"/>
                <a:cs typeface="Open Sans Light"/>
                <a:sym typeface="Open Sans Light"/>
              </a:rPr>
              <a:t>Users</a:t>
            </a:r>
            <a:r>
              <a:rPr lang="en" sz="1800">
                <a:solidFill>
                  <a:srgbClr val="525C65"/>
                </a:solidFill>
                <a:latin typeface="Open Sans Light"/>
                <a:ea typeface="Open Sans Light"/>
                <a:cs typeface="Open Sans Light"/>
                <a:sym typeface="Open Sans Light"/>
              </a:rPr>
              <a:t> to see how this impacts metrics such as goal conversion rate.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Take screenshots showing each of your segments applied to the data and explain the segment and the results in the notes section. Place these items on the slides that follow. </a:t>
            </a:r>
            <a:endParaRPr sz="1800">
              <a:solidFill>
                <a:srgbClr val="525C65"/>
              </a:solidFill>
              <a:latin typeface="Open Sans Light"/>
              <a:ea typeface="Open Sans Light"/>
              <a:cs typeface="Open Sans Light"/>
              <a:sym typeface="Open Sans Light"/>
            </a:endParaRPr>
          </a:p>
        </p:txBody>
      </p:sp>
      <p:sp>
        <p:nvSpPr>
          <p:cNvPr id="282" name="Google Shape;282;p56"/>
          <p:cNvSpPr txBox="1"/>
          <p:nvPr/>
        </p:nvSpPr>
        <p:spPr>
          <a:xfrm>
            <a:off x="884100" y="75468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Characteristic</a:t>
            </a:r>
            <a:endParaRPr sz="3200">
              <a:solidFill>
                <a:srgbClr val="02B3E4"/>
              </a:solidFill>
              <a:latin typeface="Open Sans Light"/>
              <a:ea typeface="Open Sans Light"/>
              <a:cs typeface="Open Sans Light"/>
              <a:sym typeface="Open Sans Light"/>
            </a:endParaRPr>
          </a:p>
        </p:txBody>
      </p:sp>
      <p:sp>
        <p:nvSpPr>
          <p:cNvPr id="288" name="Google Shape;288;p57"/>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289" name="Google Shape;289;p57"/>
          <p:cNvGrpSpPr/>
          <p:nvPr/>
        </p:nvGrpSpPr>
        <p:grpSpPr>
          <a:xfrm>
            <a:off x="518250" y="3000625"/>
            <a:ext cx="6735900" cy="2355000"/>
            <a:chOff x="474675" y="3679900"/>
            <a:chExt cx="6735900" cy="2355000"/>
          </a:xfrm>
        </p:grpSpPr>
        <p:sp>
          <p:nvSpPr>
            <p:cNvPr id="290" name="Google Shape;290;p57"/>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91" name="Google Shape;291;p57"/>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Geography</a:t>
            </a:r>
            <a:endParaRPr sz="3200">
              <a:solidFill>
                <a:srgbClr val="02B3E4"/>
              </a:solidFill>
              <a:latin typeface="Open Sans Light"/>
              <a:ea typeface="Open Sans Light"/>
              <a:cs typeface="Open Sans Light"/>
              <a:sym typeface="Open Sans Light"/>
            </a:endParaRPr>
          </a:p>
        </p:txBody>
      </p:sp>
      <p:sp>
        <p:nvSpPr>
          <p:cNvPr id="297" name="Google Shape;297;p58"/>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298" name="Google Shape;298;p58"/>
          <p:cNvGrpSpPr/>
          <p:nvPr/>
        </p:nvGrpSpPr>
        <p:grpSpPr>
          <a:xfrm>
            <a:off x="438150" y="2876675"/>
            <a:ext cx="6735900" cy="2355000"/>
            <a:chOff x="474675" y="3679900"/>
            <a:chExt cx="6735900" cy="2355000"/>
          </a:xfrm>
        </p:grpSpPr>
        <p:sp>
          <p:nvSpPr>
            <p:cNvPr id="299" name="Google Shape;299;p58"/>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00" name="Google Shape;300;p5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1"/>
          <p:cNvSpPr txBox="1">
            <a:spLocks noGrp="1"/>
          </p:cNvSpPr>
          <p:nvPr>
            <p:ph type="title"/>
          </p:nvPr>
        </p:nvSpPr>
        <p:spPr>
          <a:xfrm>
            <a:off x="264950" y="870274"/>
            <a:ext cx="7242600" cy="12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Advanced Displays, Creating Segments &amp; Applying View Settings and Filters</a:t>
            </a:r>
            <a:endParaRPr>
              <a:latin typeface="Open Sans Light"/>
              <a:ea typeface="Open Sans Light"/>
              <a:cs typeface="Open Sans Light"/>
              <a:sym typeface="Open Sans Light"/>
            </a:endParaRPr>
          </a:p>
        </p:txBody>
      </p:sp>
      <p:sp>
        <p:nvSpPr>
          <p:cNvPr id="166" name="Google Shape;166;p41"/>
          <p:cNvSpPr txBox="1">
            <a:spLocks noGrp="1"/>
          </p:cNvSpPr>
          <p:nvPr>
            <p:ph type="body" idx="1"/>
          </p:nvPr>
        </p:nvSpPr>
        <p:spPr>
          <a:xfrm>
            <a:off x="264950" y="1927650"/>
            <a:ext cx="7242600" cy="62031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525C65"/>
                </a:solidFill>
                <a:latin typeface="Open Sans Light"/>
                <a:ea typeface="Open Sans Light"/>
                <a:cs typeface="Open Sans Light"/>
                <a:sym typeface="Open Sans Light"/>
              </a:rPr>
              <a:t>Because of all the hard work you put into your measurement plan and implementation recommendations, your implementation is off to a glowing start and the data is being collected pretty much as you had hoped. It’s unlikely, however, that the data will be in a format that is automatically useful at this phase of the process. </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r>
              <a:rPr lang="en">
                <a:solidFill>
                  <a:srgbClr val="525C65"/>
                </a:solidFill>
                <a:latin typeface="Open Sans Light"/>
                <a:ea typeface="Open Sans Light"/>
                <a:cs typeface="Open Sans Light"/>
                <a:sym typeface="Open Sans Light"/>
              </a:rPr>
              <a:t>So, it’s time to ask questions to begin sorting and segmenting the data to make sense of what it’s trying to convey. With this project, you’ll begin to identify meaningful insights by applying view filters, differentiating between internal and external traffic (when possible) and performing segmentation. </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r>
              <a:rPr lang="en">
                <a:solidFill>
                  <a:srgbClr val="525C65"/>
                </a:solidFill>
                <a:latin typeface="Open Sans Light"/>
                <a:ea typeface="Open Sans Light"/>
                <a:cs typeface="Open Sans Light"/>
                <a:sym typeface="Open Sans Light"/>
              </a:rPr>
              <a:t>You’ll notice that this project builds on the work of the first project you completed in your last course, so dust off those materials - you’ll want to have them handy as you begin here.</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endParaRPr sz="200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endParaRPr sz="2000">
              <a:solidFill>
                <a:srgbClr val="525C65"/>
              </a:solidFill>
              <a:latin typeface="Open Sans Light"/>
              <a:ea typeface="Open Sans Light"/>
              <a:cs typeface="Open Sans Light"/>
              <a:sym typeface="Open Sans Light"/>
            </a:endParaRPr>
          </a:p>
        </p:txBody>
      </p:sp>
      <p:sp>
        <p:nvSpPr>
          <p:cNvPr id="167" name="Google Shape;167;p41"/>
          <p:cNvSpPr txBox="1"/>
          <p:nvPr/>
        </p:nvSpPr>
        <p:spPr>
          <a:xfrm>
            <a:off x="8056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306" name="Google Shape;306;p59"/>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307" name="Google Shape;307;p59"/>
          <p:cNvGrpSpPr/>
          <p:nvPr/>
        </p:nvGrpSpPr>
        <p:grpSpPr>
          <a:xfrm>
            <a:off x="518250" y="2803675"/>
            <a:ext cx="6735900" cy="2355000"/>
            <a:chOff x="474675" y="3679900"/>
            <a:chExt cx="6735900" cy="2355000"/>
          </a:xfrm>
        </p:grpSpPr>
        <p:sp>
          <p:nvSpPr>
            <p:cNvPr id="308" name="Google Shape;308;p59"/>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09" name="Google Shape;309;p59"/>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60"/>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15" name="Google Shape;315;p60"/>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16" name="Google Shape;316;p60"/>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17" name="Google Shape;317;p60"/>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Advanced Displays, Segmentation &amp; Filtering</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2"/>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solidFill>
                  <a:srgbClr val="000000"/>
                </a:solidFill>
                <a:latin typeface="Open Sans Light"/>
                <a:ea typeface="Open Sans Light"/>
                <a:cs typeface="Open Sans Light"/>
                <a:sym typeface="Open Sans Light"/>
              </a:rPr>
              <a:t>How to Use This Template</a:t>
            </a:r>
            <a:endParaRPr>
              <a:solidFill>
                <a:srgbClr val="000000"/>
              </a:solidFill>
              <a:latin typeface="Open Sans Light"/>
              <a:ea typeface="Open Sans Light"/>
              <a:cs typeface="Open Sans Light"/>
              <a:sym typeface="Open Sans Light"/>
            </a:endParaRPr>
          </a:p>
        </p:txBody>
      </p:sp>
      <p:sp>
        <p:nvSpPr>
          <p:cNvPr id="173" name="Google Shape;173;p42"/>
          <p:cNvSpPr txBox="1">
            <a:spLocks noGrp="1"/>
          </p:cNvSpPr>
          <p:nvPr>
            <p:ph type="body" idx="1"/>
          </p:nvPr>
        </p:nvSpPr>
        <p:spPr>
          <a:xfrm>
            <a:off x="264945" y="2521982"/>
            <a:ext cx="7242600" cy="59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Light"/>
                <a:ea typeface="Open Sans Light"/>
                <a:cs typeface="Open Sans Light"/>
                <a:sym typeface="Open Sans Light"/>
              </a:rPr>
              <a:t>We have provided these slides as a guide to ensure that you submit all the required analysis to successfully complete your project. </a:t>
            </a:r>
            <a:endParaRPr sz="2000">
              <a:latin typeface="Open Sans Light"/>
              <a:ea typeface="Open Sans Light"/>
              <a:cs typeface="Open Sans Light"/>
              <a:sym typeface="Open Sans Light"/>
            </a:endParaRPr>
          </a:p>
          <a:p>
            <a:pPr marL="457200" lvl="0" indent="-355600" algn="l" rtl="0">
              <a:lnSpc>
                <a:spcPct val="100000"/>
              </a:lnSpc>
              <a:spcBef>
                <a:spcPts val="1600"/>
              </a:spcBef>
              <a:spcAft>
                <a:spcPts val="0"/>
              </a:spcAft>
              <a:buSzPts val="2000"/>
              <a:buFont typeface="Open Sans Light"/>
              <a:buChar char="●"/>
            </a:pPr>
            <a:r>
              <a:rPr lang="en" sz="2000">
                <a:latin typeface="Open Sans Light"/>
                <a:ea typeface="Open Sans Light"/>
                <a:cs typeface="Open Sans Light"/>
                <a:sym typeface="Open Sans Light"/>
              </a:rPr>
              <a:t>Make a copy of this Google Slide deck </a:t>
            </a:r>
            <a:endParaRPr sz="2000">
              <a:latin typeface="Open Sans Light"/>
              <a:ea typeface="Open Sans Light"/>
              <a:cs typeface="Open Sans Light"/>
              <a:sym typeface="Open Sans Light"/>
            </a:endParaRPr>
          </a:p>
          <a:p>
            <a:pPr marL="457200" lvl="0" indent="0" algn="l" rtl="0">
              <a:lnSpc>
                <a:spcPct val="100000"/>
              </a:lnSpc>
              <a:spcBef>
                <a:spcPts val="0"/>
              </a:spcBef>
              <a:spcAft>
                <a:spcPts val="0"/>
              </a:spcAft>
              <a:buNone/>
            </a:pPr>
            <a:r>
              <a:rPr lang="en" sz="2000">
                <a:latin typeface="Open Sans Light"/>
                <a:ea typeface="Open Sans Light"/>
                <a:cs typeface="Open Sans Light"/>
                <a:sym typeface="Open Sans Light"/>
              </a:rPr>
              <a:t>(click “File” &gt; “Make a copy”)</a:t>
            </a:r>
            <a:endParaRPr sz="2000">
              <a:latin typeface="Open Sans Light"/>
              <a:ea typeface="Open Sans Light"/>
              <a:cs typeface="Open Sans Light"/>
              <a:sym typeface="Open Sans Light"/>
            </a:endParaRPr>
          </a:p>
          <a:p>
            <a:pPr marL="457200" lvl="0" indent="0" algn="l" rtl="0">
              <a:lnSpc>
                <a:spcPct val="100000"/>
              </a:lnSpc>
              <a:spcBef>
                <a:spcPts val="0"/>
              </a:spcBef>
              <a:spcAft>
                <a:spcPts val="0"/>
              </a:spcAft>
              <a:buNone/>
            </a:pPr>
            <a:endParaRPr sz="2000">
              <a:latin typeface="Open Sans Light"/>
              <a:ea typeface="Open Sans Light"/>
              <a:cs typeface="Open Sans Light"/>
              <a:sym typeface="Open Sans Light"/>
            </a:endParaRPr>
          </a:p>
          <a:p>
            <a:pPr marL="457200" lvl="0" indent="-355600" algn="l" rtl="0">
              <a:lnSpc>
                <a:spcPct val="115000"/>
              </a:lnSpc>
              <a:spcBef>
                <a:spcPts val="0"/>
              </a:spcBef>
              <a:spcAft>
                <a:spcPts val="0"/>
              </a:spcAft>
              <a:buSzPts val="2000"/>
              <a:buFont typeface="Open Sans Light"/>
              <a:buChar char="●"/>
            </a:pPr>
            <a:r>
              <a:rPr lang="en" sz="2000" u="sng">
                <a:latin typeface="Open Sans Light"/>
                <a:ea typeface="Open Sans Light"/>
                <a:cs typeface="Open Sans Light"/>
                <a:sym typeface="Open Sans Light"/>
              </a:rPr>
              <a:t>Delete this and all other example slides</a:t>
            </a:r>
            <a:r>
              <a:rPr lang="en" sz="2000">
                <a:latin typeface="Open Sans Light"/>
                <a:ea typeface="Open Sans Light"/>
                <a:cs typeface="Open Sans Light"/>
                <a:sym typeface="Open Sans Light"/>
              </a:rPr>
              <a:t> before you submit your project</a:t>
            </a:r>
            <a:endParaRPr sz="2000">
              <a:latin typeface="Open Sans Light"/>
              <a:ea typeface="Open Sans Light"/>
              <a:cs typeface="Open Sans Light"/>
              <a:sym typeface="Open Sans Light"/>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74" name="Google Shape;174;p42"/>
          <p:cNvSpPr txBox="1"/>
          <p:nvPr/>
        </p:nvSpPr>
        <p:spPr>
          <a:xfrm>
            <a:off x="884100" y="78610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a:t>
            </a:r>
            <a:r>
              <a:rPr lang="en" sz="3600" i="1">
                <a:solidFill>
                  <a:srgbClr val="15C26B"/>
                </a:solidFill>
                <a:latin typeface="Open Sans"/>
                <a:ea typeface="Open Sans"/>
                <a:cs typeface="Open Sans"/>
                <a:sym typeface="Open Sans"/>
              </a:rPr>
              <a:t> </a:t>
            </a:r>
            <a:endParaRPr sz="3600" i="1">
              <a:solidFill>
                <a:srgbClr val="15C26B"/>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Primary Views &amp; Filters</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457200" lvl="0" indent="-431800" algn="l" rtl="0">
              <a:lnSpc>
                <a:spcPct val="115000"/>
              </a:lnSpc>
              <a:spcBef>
                <a:spcPts val="0"/>
              </a:spcBef>
              <a:spcAft>
                <a:spcPts val="0"/>
              </a:spcAft>
              <a:buClr>
                <a:srgbClr val="02B3E4"/>
              </a:buClr>
              <a:buSzPts val="3200"/>
              <a:buFont typeface="Open Sans"/>
              <a:buAutoNum type="arabicPeriod"/>
            </a:pPr>
            <a:r>
              <a:rPr lang="en" sz="3200">
                <a:solidFill>
                  <a:srgbClr val="02B3E4"/>
                </a:solidFill>
                <a:latin typeface="Open Sans"/>
                <a:ea typeface="Open Sans"/>
                <a:cs typeface="Open Sans"/>
                <a:sym typeface="Open Sans"/>
              </a:rPr>
              <a:t>Best Practice Check: </a:t>
            </a:r>
            <a:endParaRPr sz="320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    Three Primary Views</a:t>
            </a:r>
            <a:endParaRPr sz="3200">
              <a:solidFill>
                <a:srgbClr val="02B3E4"/>
              </a:solidFill>
              <a:latin typeface="Open Sans Light"/>
              <a:ea typeface="Open Sans Light"/>
              <a:cs typeface="Open Sans Light"/>
              <a:sym typeface="Open Sans Light"/>
            </a:endParaRPr>
          </a:p>
        </p:txBody>
      </p:sp>
      <p:sp>
        <p:nvSpPr>
          <p:cNvPr id="187" name="Google Shape;187;p44"/>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525C65"/>
                </a:solidFill>
                <a:highlight>
                  <a:schemeClr val="lt1"/>
                </a:highlight>
                <a:latin typeface="Open Sans Light"/>
                <a:ea typeface="Open Sans Light"/>
                <a:cs typeface="Open Sans Light"/>
                <a:sym typeface="Open Sans Light"/>
              </a:rPr>
              <a:t>An industry best practice is to ensure that there are three different views for whatever property you are working in:</a:t>
            </a:r>
            <a:endParaRPr sz="1800">
              <a:solidFill>
                <a:srgbClr val="525C65"/>
              </a:solidFill>
              <a:highlight>
                <a:schemeClr val="lt1"/>
              </a:highlight>
              <a:latin typeface="Open Sans Light"/>
              <a:ea typeface="Open Sans Light"/>
              <a:cs typeface="Open Sans Light"/>
              <a:sym typeface="Open Sans Light"/>
            </a:endParaRPr>
          </a:p>
          <a:p>
            <a:pPr marL="457200" lvl="0" indent="-342900" algn="l" rtl="0">
              <a:lnSpc>
                <a:spcPct val="100000"/>
              </a:lnSpc>
              <a:spcBef>
                <a:spcPts val="160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Unfiltered</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(all the data, never mess with it)</a:t>
            </a:r>
            <a:endParaRPr sz="1800" i="1">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Test</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(where you can try things out before making them live)</a:t>
            </a:r>
            <a:endParaRPr sz="1800" i="1">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Production</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 (where you’ll implement your work once it’s been tested and it’s getting the results you want) </a:t>
            </a:r>
            <a:endParaRPr sz="1800" i="1">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these views already exist, take a screenshot, and </a:t>
            </a:r>
            <a:r>
              <a:rPr lang="en" sz="1800" b="1">
                <a:solidFill>
                  <a:srgbClr val="525C65"/>
                </a:solidFill>
                <a:latin typeface="Open Sans"/>
                <a:ea typeface="Open Sans"/>
                <a:cs typeface="Open Sans"/>
                <a:sym typeface="Open Sans"/>
              </a:rPr>
              <a:t>insert it on this slide after removing all text except the title of the slide</a:t>
            </a:r>
            <a:endParaRPr sz="1800" b="1">
              <a:solidFill>
                <a:srgbClr val="525C65"/>
              </a:solidFill>
              <a:latin typeface="Open Sans"/>
              <a:ea typeface="Open Sans"/>
              <a:cs typeface="Open Sans"/>
              <a:sym typeface="Open Sans"/>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have access to create these views, do so, take a screenshot, and insert it on this slide after removing all text except the title of the slide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a:buChar char="●"/>
            </a:pPr>
            <a:r>
              <a:rPr lang="en" sz="1800" b="1">
                <a:solidFill>
                  <a:srgbClr val="525C65"/>
                </a:solidFill>
                <a:latin typeface="Open Sans"/>
                <a:ea typeface="Open Sans"/>
                <a:cs typeface="Open Sans"/>
                <a:sym typeface="Open Sans"/>
              </a:rPr>
              <a:t>Make a note somewhere on this page as to whether you are using the Google Merchandise Store Demo Account, or your own business.</a:t>
            </a:r>
            <a:endParaRPr sz="1800" b="1">
              <a:solidFill>
                <a:srgbClr val="525C65"/>
              </a:solidFill>
              <a:latin typeface="Open Sans"/>
              <a:ea typeface="Open Sans"/>
              <a:cs typeface="Open Sans"/>
              <a:sym typeface="Open Sans"/>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don’t have access to create these views and they do not already exist, take a screenshot of where these views can be added, paste it above after removing all text except the title of the slide, and provide the steps necessary to create the views</a:t>
            </a:r>
            <a:endParaRPr>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a:ea typeface="Open Sans"/>
                <a:cs typeface="Open Sans"/>
                <a:sym typeface="Open Sans"/>
              </a:rPr>
              <a:t>2. Best Practice Check: </a:t>
            </a:r>
            <a:endParaRPr sz="320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    Filtering Internal Traffic</a:t>
            </a:r>
            <a:endParaRPr sz="3200">
              <a:solidFill>
                <a:srgbClr val="02B3E4"/>
              </a:solidFill>
              <a:latin typeface="Open Sans Light"/>
              <a:ea typeface="Open Sans Light"/>
              <a:cs typeface="Open Sans Light"/>
              <a:sym typeface="Open Sans Light"/>
            </a:endParaRPr>
          </a:p>
        </p:txBody>
      </p:sp>
      <p:sp>
        <p:nvSpPr>
          <p:cNvPr id="193" name="Google Shape;193;p45"/>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800">
                <a:solidFill>
                  <a:srgbClr val="525C65"/>
                </a:solidFill>
                <a:latin typeface="Open Sans Light"/>
                <a:ea typeface="Open Sans Light"/>
                <a:cs typeface="Open Sans Light"/>
                <a:sym typeface="Open Sans Light"/>
              </a:rPr>
              <a:t>Another industry best practice is to make sure that the property you’re working in is excluding internal traffic in at least one of its views (ideally, the </a:t>
            </a:r>
            <a:r>
              <a:rPr lang="en" sz="1800" u="sng">
                <a:solidFill>
                  <a:srgbClr val="525C65"/>
                </a:solidFill>
                <a:latin typeface="Open Sans Light"/>
                <a:ea typeface="Open Sans Light"/>
                <a:cs typeface="Open Sans Light"/>
                <a:sym typeface="Open Sans Light"/>
              </a:rPr>
              <a:t>Production</a:t>
            </a:r>
            <a:r>
              <a:rPr lang="en" sz="1800">
                <a:solidFill>
                  <a:srgbClr val="525C65"/>
                </a:solidFill>
                <a:latin typeface="Open Sans Light"/>
                <a:ea typeface="Open Sans Light"/>
                <a:cs typeface="Open Sans Light"/>
                <a:sym typeface="Open Sans Light"/>
              </a:rPr>
              <a:t> view or a copy of it)</a:t>
            </a:r>
            <a:endParaRPr sz="180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rgbClr val="000000"/>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endParaRPr sz="1800" u="sng">
              <a:solidFill>
                <a:srgbClr val="525C65"/>
              </a:solidFill>
              <a:highlight>
                <a:schemeClr val="lt1"/>
              </a:highlight>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the filter is already in place, take a screenshot and </a:t>
            </a:r>
            <a:r>
              <a:rPr lang="en" sz="1800" b="1">
                <a:solidFill>
                  <a:srgbClr val="525C65"/>
                </a:solidFill>
                <a:latin typeface="Open Sans"/>
                <a:ea typeface="Open Sans"/>
                <a:cs typeface="Open Sans"/>
                <a:sym typeface="Open Sans"/>
              </a:rPr>
              <a:t>insert it on this slide after removing all other text except the slide title</a:t>
            </a:r>
            <a:r>
              <a:rPr lang="en" sz="1800">
                <a:solidFill>
                  <a:srgbClr val="525C65"/>
                </a:solidFill>
                <a:latin typeface="Open Sans Light"/>
                <a:ea typeface="Open Sans Light"/>
                <a:cs typeface="Open Sans Light"/>
                <a:sym typeface="Open Sans Light"/>
              </a:rPr>
              <a:t>.</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have access and the appropriate information to create this filter, do so, take a screenshot, and insert it on this slide after removing all text except the title of the slide</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don’t have access to create this filter and it does not already exist, take a screenshot of where this filter could be added and paste it on this slide after removing all text except the title of the slide. Then, provide the steps necessary to create the filter.</a:t>
            </a:r>
            <a:endParaRPr sz="180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99" name="Google Shape;199;p4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47"/>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Report</a:t>
            </a:r>
            <a:r>
              <a:rPr lang="en" sz="3200">
                <a:latin typeface="Open Sans Light"/>
                <a:ea typeface="Open Sans Light"/>
                <a:cs typeface="Open Sans Light"/>
                <a:sym typeface="Open Sans Light"/>
              </a:rPr>
              <a:t> Exploration</a:t>
            </a:r>
            <a:r>
              <a:rPr lang="en" sz="3200">
                <a:solidFill>
                  <a:srgbClr val="2E3D49"/>
                </a:solidFill>
                <a:latin typeface="Open Sans Light"/>
                <a:ea typeface="Open Sans Light"/>
                <a:cs typeface="Open Sans Light"/>
                <a:sym typeface="Open Sans Light"/>
              </a:rPr>
              <a:t>: Instructions</a:t>
            </a:r>
            <a:endParaRPr sz="3200">
              <a:solidFill>
                <a:srgbClr val="2E3D49"/>
              </a:solidFill>
              <a:latin typeface="Open Sans Light"/>
              <a:ea typeface="Open Sans Light"/>
              <a:cs typeface="Open Sans Light"/>
              <a:sym typeface="Open Sans Light"/>
            </a:endParaRPr>
          </a:p>
        </p:txBody>
      </p:sp>
      <p:sp>
        <p:nvSpPr>
          <p:cNvPr id="205" name="Google Shape;205;p47"/>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For this project, you’re working with a client who has limited knowledge and experience, and who is relying your critical eye and expertise. They’ve looked at the data but aren't’ sure what to make of it, and they have specific questions they want you to answer.  Some of the questions are driven by a cut-and-dry need to know.  For others, you may be asked to share your insight.    </a:t>
            </a:r>
            <a:endParaRPr sz="1800">
              <a:solidFill>
                <a:srgbClr val="525C65"/>
              </a:solidFill>
              <a:latin typeface="Open Sans Light"/>
              <a:ea typeface="Open Sans Light"/>
              <a:cs typeface="Open Sans Light"/>
              <a:sym typeface="Open Sans Light"/>
            </a:endParaRPr>
          </a:p>
          <a:p>
            <a:pPr marL="0" lvl="0" indent="0" algn="l" rtl="0">
              <a:spcBef>
                <a:spcPts val="11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For each of the questions that follow, take screenshots that show what you believe to be the answers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Provide annotations where necessary to give clarity to your answer</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are asked to provide your insight on a given question, provide those, too, on another slide right after the slide that contains your screenshot(s)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Place your questions, screenshots, and notes on the slides that follow. </a:t>
            </a:r>
            <a:endParaRPr sz="1800">
              <a:solidFill>
                <a:srgbClr val="525C65"/>
              </a:solidFill>
              <a:latin typeface="Open Sans Light"/>
              <a:ea typeface="Open Sans Light"/>
              <a:cs typeface="Open Sans Light"/>
              <a:sym typeface="Open Sans Light"/>
            </a:endParaRPr>
          </a:p>
        </p:txBody>
      </p:sp>
      <p:sp>
        <p:nvSpPr>
          <p:cNvPr id="206" name="Google Shape;206;p47"/>
          <p:cNvSpPr txBox="1"/>
          <p:nvPr/>
        </p:nvSpPr>
        <p:spPr>
          <a:xfrm>
            <a:off x="8056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Audience Overview Report, select a three month time period you would like to explore. Which week had the most visitors, and which week had the fewest visitors to your site?  </a:t>
            </a:r>
            <a:endParaRPr/>
          </a:p>
          <a:p>
            <a:pPr marL="0" lvl="0" indent="0" algn="l" rtl="0">
              <a:spcBef>
                <a:spcPts val="1600"/>
              </a:spcBef>
              <a:spcAft>
                <a:spcPts val="1600"/>
              </a:spcAft>
              <a:buNone/>
            </a:pPr>
            <a:endParaRPr/>
          </a:p>
        </p:txBody>
      </p:sp>
      <p:sp>
        <p:nvSpPr>
          <p:cNvPr id="213" name="Google Shape;213;p4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14" name="Google Shape;214;p48"/>
          <p:cNvGrpSpPr/>
          <p:nvPr/>
        </p:nvGrpSpPr>
        <p:grpSpPr>
          <a:xfrm>
            <a:off x="518300" y="3633338"/>
            <a:ext cx="6735900" cy="2355000"/>
            <a:chOff x="518300" y="3633338"/>
            <a:chExt cx="6735900" cy="2355000"/>
          </a:xfrm>
        </p:grpSpPr>
        <p:sp>
          <p:nvSpPr>
            <p:cNvPr id="215" name="Google Shape;215;p48"/>
            <p:cNvSpPr/>
            <p:nvPr/>
          </p:nvSpPr>
          <p:spPr>
            <a:xfrm>
              <a:off x="518300" y="3633338"/>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6" name="Google Shape;216;p4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grpSp>
        <p:nvGrpSpPr>
          <p:cNvPr id="217" name="Google Shape;217;p48"/>
          <p:cNvGrpSpPr/>
          <p:nvPr/>
        </p:nvGrpSpPr>
        <p:grpSpPr>
          <a:xfrm>
            <a:off x="518300" y="6588150"/>
            <a:ext cx="6735900" cy="2355000"/>
            <a:chOff x="474675" y="3679900"/>
            <a:chExt cx="6735900" cy="2355000"/>
          </a:xfrm>
        </p:grpSpPr>
        <p:sp>
          <p:nvSpPr>
            <p:cNvPr id="218" name="Google Shape;218;p48"/>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9" name="Google Shape;219;p4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1374</Words>
  <Application>Microsoft Macintosh PowerPoint</Application>
  <PresentationFormat>Custom</PresentationFormat>
  <Paragraphs>93</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Open Sans Light</vt:lpstr>
      <vt:lpstr>Arial</vt:lpstr>
      <vt:lpstr>Helvetica Neue</vt:lpstr>
      <vt:lpstr>Open Sans</vt:lpstr>
      <vt:lpstr>Open Sans SemiBold</vt:lpstr>
      <vt:lpstr>Simple Light</vt:lpstr>
      <vt:lpstr>Simple Light</vt:lpstr>
      <vt:lpstr>Simple Light</vt:lpstr>
      <vt:lpstr>PowerPoint Presentation</vt:lpstr>
      <vt:lpstr>Advanced Displays, Creating Segments &amp; Applying View Settings and Filters</vt:lpstr>
      <vt:lpstr>How to Use This Template</vt:lpstr>
      <vt:lpstr>Part One:  Primary Views &amp; Filters </vt:lpstr>
      <vt:lpstr>Best Practice Check:      Three Primary Views</vt:lpstr>
      <vt:lpstr>2. Best Practice Check:      Filtering Internal Traffic</vt:lpstr>
      <vt:lpstr>Part Two:  Data Exploration</vt:lpstr>
      <vt:lpstr>Report Exploration: Instructions</vt:lpstr>
      <vt:lpstr>Standard Display - Audience </vt:lpstr>
      <vt:lpstr>Standard Display - Audience </vt:lpstr>
      <vt:lpstr>Standard Display: Acquisition</vt:lpstr>
      <vt:lpstr>Standard Display: Acquisition</vt:lpstr>
      <vt:lpstr>Percentage Display: Conversion</vt:lpstr>
      <vt:lpstr>Comparison Display:  Behavior</vt:lpstr>
      <vt:lpstr>Percentage Display:  Audience</vt:lpstr>
      <vt:lpstr>Part Three:  Segmentation</vt:lpstr>
      <vt:lpstr>Segmentation: Instructions</vt:lpstr>
      <vt:lpstr>Audience Segment: Characteristic</vt:lpstr>
      <vt:lpstr>Audience Segment: Geography</vt:lpstr>
      <vt:lpstr>Audience Segment: User Behavior</vt:lpstr>
      <vt:lpstr> ANND 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Shuttleworth</cp:lastModifiedBy>
  <cp:revision>1</cp:revision>
  <dcterms:modified xsi:type="dcterms:W3CDTF">2021-01-05T11:13:33Z</dcterms:modified>
</cp:coreProperties>
</file>