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 id="2147483686" r:id="rId3"/>
  </p:sldMasterIdLst>
  <p:notesMasterIdLst>
    <p:notesMasterId r:id="rId2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7772400" cy="10058400"/>
  <p:notesSz cx="6858000" cy="9144000"/>
  <p:embeddedFontLst>
    <p:embeddedFont>
      <p:font typeface="Helvetica Neue" panose="02000503000000020004" pitchFamily="2"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Open Sans Light" panose="020B0606030504020204" pitchFamily="34" charset="0"/>
      <p:regular r:id="rId34"/>
      <p:bold r:id="rId35"/>
      <p:italic r:id="rId36"/>
      <p:boldItalic r:id="rId37"/>
    </p:embeddedFont>
    <p:embeddedFont>
      <p:font typeface="Open Sans SemiBold" panose="020B0606030504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82" d="100"/>
          <a:sy n="82" d="100"/>
        </p:scale>
        <p:origin x="33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8.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7.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a9f40c9c8_0_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a9f40c9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42c26f7259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42c26f72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2bf448a5f_0_9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42bf448a5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2bf448a5f_0_9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2bf448a5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2bf448a5f_0_14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42bf448a5f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42bf448a5f_0_14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42bf448a5f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bf448a5f_0_15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bf448a5f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a9f40c9c8_0_8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a9f40c9c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4020f252f2_0_38: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4020f252f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4020f252f2_0_4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4020f252f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4020f252f2_0_5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4020f252f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a96ff8925_0_21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a96ff8925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020f252f2_0_5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4020f252f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ad3930b69_1_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ad3930b6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a96ff8925_0_2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a96ff8925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a96ff8925_0_19: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a96ff892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a96ff8925_0_2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a96ff892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020f252f2_0_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020f252f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a96ff8925_0_23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a96ff892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020f252f2_0_14: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4020f252f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42bf448a5f_0_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42bf448a5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8"/>
        <p:cNvGrpSpPr/>
        <p:nvPr/>
      </p:nvGrpSpPr>
      <p:grpSpPr>
        <a:xfrm>
          <a:off x="0" y="0"/>
          <a:ext cx="0" cy="0"/>
          <a:chOff x="0" y="0"/>
          <a:chExt cx="0" cy="0"/>
        </a:xfrm>
      </p:grpSpPr>
      <p:sp>
        <p:nvSpPr>
          <p:cNvPr id="49" name="Google Shape;49;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0" name="Google Shape;50;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 name="Google Shape;51;p1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 name="Google Shape;54;p1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NND" type="tx">
  <p:cSld name="TITLE_AND_BODY">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 name="Google Shape;57;p1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58" name="Google Shape;58;p1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6"/>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pic>
        <p:nvPicPr>
          <p:cNvPr id="60" name="Google Shape;60;p16"/>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7"/>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64" name="Google Shape;64;p1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5" name="Google Shape;65;p17"/>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8"/>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8"/>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0" name="Google Shape;70;p1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71" name="Google Shape;71;p18"/>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9"/>
          <p:cNvSpPr txBox="1">
            <a:spLocks noGrp="1"/>
          </p:cNvSpPr>
          <p:nvPr>
            <p:ph type="sldNum" idx="12"/>
          </p:nvPr>
        </p:nvSpPr>
        <p:spPr>
          <a:xfrm>
            <a:off x="7231389" y="9288605"/>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75" name="Google Shape;75;p19"/>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2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2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2" name="Google Shape;82;p2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5" name="Google Shape;85;p2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9" name="Google Shape;89;p2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2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1" name="Google Shape;91;p2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2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4" name="Google Shape;94;p2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sp>
        <p:nvSpPr>
          <p:cNvPr id="96" name="Google Shape;96;p2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 name="Google Shape;97;p2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8" name="Google Shape;98;p2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6"/>
        <p:cNvGrpSpPr/>
        <p:nvPr/>
      </p:nvGrpSpPr>
      <p:grpSpPr>
        <a:xfrm>
          <a:off x="0" y="0"/>
          <a:ext cx="0" cy="0"/>
          <a:chOff x="0" y="0"/>
          <a:chExt cx="0" cy="0"/>
        </a:xfrm>
      </p:grpSpPr>
      <p:sp>
        <p:nvSpPr>
          <p:cNvPr id="107" name="Google Shape;107;p28"/>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8" name="Google Shape;108;p28"/>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9" name="Google Shape;109;p2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10"/>
        <p:cNvGrpSpPr/>
        <p:nvPr/>
      </p:nvGrpSpPr>
      <p:grpSpPr>
        <a:xfrm>
          <a:off x="0" y="0"/>
          <a:ext cx="0" cy="0"/>
          <a:chOff x="0" y="0"/>
          <a:chExt cx="0" cy="0"/>
        </a:xfrm>
      </p:grpSpPr>
      <p:sp>
        <p:nvSpPr>
          <p:cNvPr id="111" name="Google Shape;111;p29"/>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2" name="Google Shape;112;p2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3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116" name="Google Shape;116;p3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7" name="Google Shape;117;p30"/>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118"/>
        <p:cNvGrpSpPr/>
        <p:nvPr/>
      </p:nvGrpSpPr>
      <p:grpSpPr>
        <a:xfrm>
          <a:off x="0" y="0"/>
          <a:ext cx="0" cy="0"/>
          <a:chOff x="0" y="0"/>
          <a:chExt cx="0" cy="0"/>
        </a:xfrm>
      </p:grpSpPr>
      <p:sp>
        <p:nvSpPr>
          <p:cNvPr id="119" name="Google Shape;119;p3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3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121" name="Google Shape;121;p3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122"/>
        <p:cNvGrpSpPr/>
        <p:nvPr/>
      </p:nvGrpSpPr>
      <p:grpSpPr>
        <a:xfrm>
          <a:off x="0" y="0"/>
          <a:ext cx="0" cy="0"/>
          <a:chOff x="0" y="0"/>
          <a:chExt cx="0" cy="0"/>
        </a:xfrm>
      </p:grpSpPr>
      <p:sp>
        <p:nvSpPr>
          <p:cNvPr id="123" name="Google Shape;123;p3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32"/>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5" name="Google Shape;125;p32"/>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6" name="Google Shape;126;p3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7" name="Google Shape;17;p4"/>
          <p:cNvPicPr preferRelativeResize="0"/>
          <p:nvPr/>
        </p:nvPicPr>
        <p:blipFill>
          <a:blip r:embed="rId2">
            <a:alphaModFix/>
          </a:blip>
          <a:stretch>
            <a:fillRect/>
          </a:stretch>
        </p:blipFill>
        <p:spPr>
          <a:xfrm>
            <a:off x="338800" y="251396"/>
            <a:ext cx="1250250" cy="618875"/>
          </a:xfrm>
          <a:prstGeom prst="rect">
            <a:avLst/>
          </a:prstGeom>
          <a:noFill/>
          <a:ln>
            <a:noFill/>
          </a:ln>
        </p:spPr>
      </p:pic>
      <p:pic>
        <p:nvPicPr>
          <p:cNvPr id="18" name="Google Shape;18;p4"/>
          <p:cNvPicPr preferRelativeResize="0"/>
          <p:nvPr/>
        </p:nvPicPr>
        <p:blipFill>
          <a:blip r:embed="rId3">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3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3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0"/>
        <p:cNvGrpSpPr/>
        <p:nvPr/>
      </p:nvGrpSpPr>
      <p:grpSpPr>
        <a:xfrm>
          <a:off x="0" y="0"/>
          <a:ext cx="0" cy="0"/>
          <a:chOff x="0" y="0"/>
          <a:chExt cx="0" cy="0"/>
        </a:xfrm>
      </p:grpSpPr>
      <p:sp>
        <p:nvSpPr>
          <p:cNvPr id="131" name="Google Shape;131;p34"/>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2" name="Google Shape;132;p34"/>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33" name="Google Shape;133;p3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4"/>
        <p:cNvGrpSpPr/>
        <p:nvPr/>
      </p:nvGrpSpPr>
      <p:grpSpPr>
        <a:xfrm>
          <a:off x="0" y="0"/>
          <a:ext cx="0" cy="0"/>
          <a:chOff x="0" y="0"/>
          <a:chExt cx="0" cy="0"/>
        </a:xfrm>
      </p:grpSpPr>
      <p:sp>
        <p:nvSpPr>
          <p:cNvPr id="135" name="Google Shape;135;p35"/>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6" name="Google Shape;136;p3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7"/>
        <p:cNvGrpSpPr/>
        <p:nvPr/>
      </p:nvGrpSpPr>
      <p:grpSpPr>
        <a:xfrm>
          <a:off x="0" y="0"/>
          <a:ext cx="0" cy="0"/>
          <a:chOff x="0" y="0"/>
          <a:chExt cx="0" cy="0"/>
        </a:xfrm>
      </p:grpSpPr>
      <p:sp>
        <p:nvSpPr>
          <p:cNvPr id="138" name="Google Shape;138;p36"/>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6"/>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40" name="Google Shape;140;p36"/>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1" name="Google Shape;141;p36"/>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2" name="Google Shape;142;p3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sp>
        <p:nvSpPr>
          <p:cNvPr id="144" name="Google Shape;144;p37"/>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45" name="Google Shape;145;p3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6"/>
        <p:cNvGrpSpPr/>
        <p:nvPr/>
      </p:nvGrpSpPr>
      <p:grpSpPr>
        <a:xfrm>
          <a:off x="0" y="0"/>
          <a:ext cx="0" cy="0"/>
          <a:chOff x="0" y="0"/>
          <a:chExt cx="0" cy="0"/>
        </a:xfrm>
      </p:grpSpPr>
      <p:sp>
        <p:nvSpPr>
          <p:cNvPr id="147" name="Google Shape;147;p38"/>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8" name="Google Shape;148;p38"/>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9" name="Google Shape;149;p3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0"/>
        <p:cNvGrpSpPr/>
        <p:nvPr/>
      </p:nvGrpSpPr>
      <p:grpSpPr>
        <a:xfrm>
          <a:off x="0" y="0"/>
          <a:ext cx="0" cy="0"/>
          <a:chOff x="0" y="0"/>
          <a:chExt cx="0" cy="0"/>
        </a:xfrm>
      </p:grpSpPr>
      <p:sp>
        <p:nvSpPr>
          <p:cNvPr id="151" name="Google Shape;151;p3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5" name="Google Shape;25;p6"/>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5" name="Google Shape;35;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4" name="Google Shape;44;p13"/>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45" name="Google Shape;45;p13"/>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46" name="Google Shape;46;p13"/>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47" name="Google Shape;47;p13"/>
          <p:cNvSpPr txBox="1"/>
          <p:nvPr/>
        </p:nvSpPr>
        <p:spPr>
          <a:xfrm>
            <a:off x="885000" y="9512818"/>
            <a:ext cx="6002400" cy="31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2E3D49"/>
                </a:solidFill>
                <a:latin typeface="Open Sans SemiBold"/>
                <a:ea typeface="Open Sans SemiBold"/>
                <a:cs typeface="Open Sans SemiBold"/>
                <a:sym typeface="Open Sans SemiBold"/>
              </a:rPr>
              <a:t>LEARN MORE </a:t>
            </a:r>
            <a:r>
              <a:rPr lang="en" sz="1500">
                <a:solidFill>
                  <a:srgbClr val="2E3D49"/>
                </a:solidFill>
                <a:latin typeface="Open Sans Light"/>
                <a:ea typeface="Open Sans Light"/>
                <a:cs typeface="Open Sans Light"/>
                <a:sym typeface="Open Sans Light"/>
              </a:rPr>
              <a:t>udacity.com/google-analytics</a:t>
            </a:r>
            <a:endParaRPr sz="1500">
              <a:solidFill>
                <a:srgbClr val="2E3D49"/>
              </a:solidFill>
              <a:latin typeface="Open Sans Light"/>
              <a:ea typeface="Open Sans Light"/>
              <a:cs typeface="Open Sans Light"/>
              <a:sym typeface="Open Sans Light"/>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3" name="Google Shape;103;p27"/>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104" name="Google Shape;104;p27"/>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5" name="Google Shape;105;p27"/>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40"/>
          <p:cNvPicPr preferRelativeResize="0"/>
          <p:nvPr/>
        </p:nvPicPr>
        <p:blipFill>
          <a:blip r:embed="rId3">
            <a:alphaModFix/>
          </a:blip>
          <a:stretch>
            <a:fillRect/>
          </a:stretch>
        </p:blipFill>
        <p:spPr>
          <a:xfrm>
            <a:off x="14" y="0"/>
            <a:ext cx="7772403" cy="10050571"/>
          </a:xfrm>
          <a:prstGeom prst="rect">
            <a:avLst/>
          </a:prstGeom>
          <a:noFill/>
          <a:ln>
            <a:noFill/>
          </a:ln>
        </p:spPr>
      </p:pic>
      <p:sp>
        <p:nvSpPr>
          <p:cNvPr id="157" name="Google Shape;157;p40"/>
          <p:cNvSpPr/>
          <p:nvPr/>
        </p:nvSpPr>
        <p:spPr>
          <a:xfrm>
            <a:off x="3348690" y="5076712"/>
            <a:ext cx="764100" cy="744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58" name="Google Shape;158;p40"/>
          <p:cNvSpPr/>
          <p:nvPr/>
        </p:nvSpPr>
        <p:spPr>
          <a:xfrm>
            <a:off x="1047451" y="8542652"/>
            <a:ext cx="5677500" cy="1371600"/>
          </a:xfrm>
          <a:prstGeom prst="rect">
            <a:avLst/>
          </a:prstGeom>
          <a:noFill/>
          <a:ln>
            <a:noFill/>
          </a:ln>
        </p:spPr>
        <p:txBody>
          <a:bodyPr spcFirstLastPara="1" wrap="square" lIns="26775" tIns="26775" rIns="26775" bIns="26775" anchor="t" anchorCtr="0">
            <a:noAutofit/>
          </a:bodyPr>
          <a:lstStyle/>
          <a:p>
            <a:pPr marL="0" lvl="0" indent="0" algn="ctr" rtl="0">
              <a:spcBef>
                <a:spcPts val="0"/>
              </a:spcBef>
              <a:spcAft>
                <a:spcPts val="0"/>
              </a:spcAft>
              <a:buClr>
                <a:srgbClr val="BECBD6"/>
              </a:buClr>
              <a:buFont typeface="Open Sans"/>
              <a:buNone/>
            </a:pPr>
            <a:r>
              <a:rPr lang="en" sz="3600">
                <a:solidFill>
                  <a:srgbClr val="FFFFFF"/>
                </a:solidFill>
                <a:latin typeface="Open Sans Light"/>
                <a:ea typeface="Open Sans Light"/>
                <a:cs typeface="Open Sans Light"/>
                <a:sym typeface="Open Sans Light"/>
              </a:rPr>
              <a:t>Advanced Displays, Segmentation &amp; Filtering</a:t>
            </a:r>
            <a:br>
              <a:rPr lang="en" sz="3600">
                <a:solidFill>
                  <a:srgbClr val="2E3D49"/>
                </a:solidFill>
                <a:latin typeface="Open Sans Light"/>
                <a:ea typeface="Open Sans Light"/>
                <a:cs typeface="Open Sans Light"/>
                <a:sym typeface="Open Sans Light"/>
              </a:rPr>
            </a:br>
            <a:endParaRPr sz="3600">
              <a:solidFill>
                <a:srgbClr val="2E3D49"/>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BECBD6"/>
              </a:buClr>
              <a:buFont typeface="Open Sans"/>
              <a:buNone/>
            </a:pPr>
            <a:endParaRPr sz="2400">
              <a:solidFill>
                <a:srgbClr val="BECBD6"/>
              </a:solidFill>
              <a:latin typeface="Open Sans"/>
              <a:ea typeface="Open Sans"/>
              <a:cs typeface="Open Sans"/>
              <a:sym typeface="Open Sans"/>
            </a:endParaRPr>
          </a:p>
        </p:txBody>
      </p:sp>
      <p:sp>
        <p:nvSpPr>
          <p:cNvPr id="159" name="Google Shape;159;p40"/>
          <p:cNvSpPr/>
          <p:nvPr/>
        </p:nvSpPr>
        <p:spPr>
          <a:xfrm>
            <a:off x="0" y="734900"/>
            <a:ext cx="7772400" cy="1077300"/>
          </a:xfrm>
          <a:prstGeom prst="rect">
            <a:avLst/>
          </a:prstGeom>
          <a:noFill/>
          <a:ln>
            <a:noFill/>
          </a:ln>
        </p:spPr>
        <p:txBody>
          <a:bodyPr spcFirstLastPara="1" wrap="square" lIns="26775" tIns="26775" rIns="26775" bIns="26775" anchor="ctr" anchorCtr="0">
            <a:noAutofit/>
          </a:bodyPr>
          <a:lstStyle/>
          <a:p>
            <a:pPr marL="0" lvl="0" indent="0" algn="ctr" rtl="0">
              <a:spcBef>
                <a:spcPts val="0"/>
              </a:spcBef>
              <a:spcAft>
                <a:spcPts val="0"/>
              </a:spcAft>
              <a:buClr>
                <a:srgbClr val="FFFFFF"/>
              </a:buClr>
              <a:buFont typeface="Open Sans"/>
              <a:buNone/>
            </a:pPr>
            <a:r>
              <a:rPr lang="en" sz="3600">
                <a:solidFill>
                  <a:srgbClr val="FFFFFF"/>
                </a:solidFill>
                <a:latin typeface="Open Sans Light"/>
                <a:ea typeface="Open Sans Light"/>
                <a:cs typeface="Open Sans Light"/>
                <a:sym typeface="Open Sans Light"/>
              </a:rPr>
              <a:t>Google Analytics</a:t>
            </a:r>
            <a:endParaRPr sz="3600">
              <a:solidFill>
                <a:srgbClr val="FFFFFF"/>
              </a:solidFill>
              <a:latin typeface="Open Sans Light"/>
              <a:ea typeface="Open Sans Light"/>
              <a:cs typeface="Open Sans Light"/>
              <a:sym typeface="Open Sans Light"/>
            </a:endParaRPr>
          </a:p>
        </p:txBody>
      </p:sp>
      <p:pic>
        <p:nvPicPr>
          <p:cNvPr id="160" name="Google Shape;160;p40"/>
          <p:cNvPicPr preferRelativeResize="0"/>
          <p:nvPr/>
        </p:nvPicPr>
        <p:blipFill>
          <a:blip r:embed="rId4">
            <a:alphaModFix/>
          </a:blip>
          <a:stretch>
            <a:fillRect/>
          </a:stretch>
        </p:blipFill>
        <p:spPr>
          <a:xfrm>
            <a:off x="2903648" y="2940150"/>
            <a:ext cx="1654200" cy="818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 Audience</a:t>
            </a:r>
            <a:endParaRPr sz="3200">
              <a:solidFill>
                <a:srgbClr val="02B3E4"/>
              </a:solidFill>
              <a:latin typeface="Open Sans Light"/>
              <a:ea typeface="Open Sans Light"/>
              <a:cs typeface="Open Sans Light"/>
              <a:sym typeface="Open Sans Light"/>
            </a:endParaRPr>
          </a:p>
          <a:p>
            <a:pPr marL="0" marR="0" lvl="0" indent="0" algn="l" rtl="0">
              <a:lnSpc>
                <a:spcPct val="115000"/>
              </a:lnSpc>
              <a:spcBef>
                <a:spcPts val="0"/>
              </a:spcBef>
              <a:spcAft>
                <a:spcPts val="0"/>
              </a:spcAft>
              <a:buNone/>
            </a:pPr>
            <a:endParaRPr sz="2400">
              <a:solidFill>
                <a:srgbClr val="02B3E4"/>
              </a:solidFill>
              <a:latin typeface="Open Sans Light"/>
              <a:ea typeface="Open Sans Light"/>
              <a:cs typeface="Open Sans Light"/>
              <a:sym typeface="Open Sans Light"/>
            </a:endParaRPr>
          </a:p>
        </p:txBody>
      </p:sp>
      <p:sp>
        <p:nvSpPr>
          <p:cNvPr id="225" name="Google Shape;225;p49"/>
          <p:cNvSpPr txBox="1">
            <a:spLocks noGrp="1"/>
          </p:cNvSpPr>
          <p:nvPr>
            <p:ph type="body" idx="1"/>
          </p:nvPr>
        </p:nvSpPr>
        <p:spPr>
          <a:xfrm>
            <a:off x="264950" y="1686225"/>
            <a:ext cx="7242600" cy="134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have any ideas why certain trends are associated with these specific weeks?</a:t>
            </a:r>
            <a:endParaRPr/>
          </a:p>
          <a:p>
            <a:pPr marL="0" lvl="0" indent="0" algn="l" rtl="0">
              <a:spcBef>
                <a:spcPts val="1600"/>
              </a:spcBef>
              <a:spcAft>
                <a:spcPts val="1600"/>
              </a:spcAft>
              <a:buNone/>
            </a:pPr>
            <a:endParaRPr/>
          </a:p>
        </p:txBody>
      </p:sp>
      <p:sp>
        <p:nvSpPr>
          <p:cNvPr id="226" name="Google Shape;226;p49"/>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5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Acquisition</a:t>
            </a:r>
            <a:endParaRPr sz="2400">
              <a:solidFill>
                <a:srgbClr val="02B3E4"/>
              </a:solidFill>
              <a:latin typeface="Open Sans Light"/>
              <a:ea typeface="Open Sans Light"/>
              <a:cs typeface="Open Sans Light"/>
              <a:sym typeface="Open Sans Light"/>
            </a:endParaRPr>
          </a:p>
        </p:txBody>
      </p:sp>
      <p:sp>
        <p:nvSpPr>
          <p:cNvPr id="232" name="Google Shape;232;p50"/>
          <p:cNvSpPr txBox="1">
            <a:spLocks noGrp="1"/>
          </p:cNvSpPr>
          <p:nvPr>
            <p:ph type="body" idx="1"/>
          </p:nvPr>
        </p:nvSpPr>
        <p:spPr>
          <a:xfrm>
            <a:off x="264950" y="1913675"/>
            <a:ext cx="7242600" cy="15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During the three month period you’ve selected, excluding </a:t>
            </a:r>
            <a:r>
              <a:rPr lang="en" i="1"/>
              <a:t>Direct </a:t>
            </a:r>
            <a:r>
              <a:rPr lang="en"/>
              <a:t>and </a:t>
            </a:r>
            <a:r>
              <a:rPr lang="en" i="1"/>
              <a:t>(Other),</a:t>
            </a:r>
            <a:r>
              <a:rPr lang="en"/>
              <a:t> which channels had the highest and lowest bounce rates and the highest and lowest eCommerce conversion rates?  What do these metrics mean, based on your experience?</a:t>
            </a:r>
            <a:endParaRPr/>
          </a:p>
          <a:p>
            <a:pPr marL="0" lvl="0" indent="0" algn="l" rtl="0">
              <a:spcBef>
                <a:spcPts val="1600"/>
              </a:spcBef>
              <a:spcAft>
                <a:spcPts val="1600"/>
              </a:spcAft>
              <a:buNone/>
            </a:pPr>
            <a:endParaRPr/>
          </a:p>
        </p:txBody>
      </p:sp>
      <p:grpSp>
        <p:nvGrpSpPr>
          <p:cNvPr id="233" name="Google Shape;233;p50"/>
          <p:cNvGrpSpPr/>
          <p:nvPr/>
        </p:nvGrpSpPr>
        <p:grpSpPr>
          <a:xfrm>
            <a:off x="474675" y="3679900"/>
            <a:ext cx="6735900" cy="2355000"/>
            <a:chOff x="474675" y="3679900"/>
            <a:chExt cx="6735900" cy="2355000"/>
          </a:xfrm>
        </p:grpSpPr>
        <p:sp>
          <p:nvSpPr>
            <p:cNvPr id="234" name="Google Shape;234;p50"/>
            <p:cNvSpPr/>
            <p:nvPr/>
          </p:nvSpPr>
          <p:spPr>
            <a:xfrm>
              <a:off x="474675" y="3679900"/>
              <a:ext cx="6735900" cy="2355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235" name="Google Shape;235;p50"/>
            <p:cNvSpPr txBox="1"/>
            <p:nvPr/>
          </p:nvSpPr>
          <p:spPr>
            <a:xfrm>
              <a:off x="638975" y="386245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5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Acquisition</a:t>
            </a:r>
            <a:endParaRPr sz="2400">
              <a:solidFill>
                <a:srgbClr val="02B3E4"/>
              </a:solidFill>
              <a:latin typeface="Open Sans Light"/>
              <a:ea typeface="Open Sans Light"/>
              <a:cs typeface="Open Sans Light"/>
              <a:sym typeface="Open Sans Light"/>
            </a:endParaRPr>
          </a:p>
        </p:txBody>
      </p:sp>
      <p:sp>
        <p:nvSpPr>
          <p:cNvPr id="241" name="Google Shape;241;p51"/>
          <p:cNvSpPr txBox="1">
            <a:spLocks noGrp="1"/>
          </p:cNvSpPr>
          <p:nvPr>
            <p:ph type="body" idx="1"/>
          </p:nvPr>
        </p:nvSpPr>
        <p:spPr>
          <a:xfrm>
            <a:off x="264950" y="1913675"/>
            <a:ext cx="7242600" cy="78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During the three month period you’ve selected, excluding </a:t>
            </a:r>
            <a:r>
              <a:rPr lang="en" i="1"/>
              <a:t>Direct </a:t>
            </a:r>
            <a:r>
              <a:rPr lang="en"/>
              <a:t>and </a:t>
            </a:r>
            <a:r>
              <a:rPr lang="en" i="1"/>
              <a:t>(Other),</a:t>
            </a:r>
            <a:r>
              <a:rPr lang="en"/>
              <a:t> which channels had the highest and lowest bounce rates and the highest and lowest eCommerce conversion rates?  What do these metrics mean, based on your experience?</a:t>
            </a:r>
            <a:endParaRPr/>
          </a:p>
          <a:p>
            <a:pPr marL="0" lvl="0" indent="0" algn="l" rtl="0">
              <a:spcBef>
                <a:spcPts val="1600"/>
              </a:spcBef>
              <a:spcAft>
                <a:spcPts val="0"/>
              </a:spcAft>
              <a:buNone/>
            </a:pPr>
            <a:endParaRPr i="1"/>
          </a:p>
          <a:p>
            <a:pPr marL="0" lvl="0" indent="0" algn="l" rtl="0">
              <a:spcBef>
                <a:spcPts val="1600"/>
              </a:spcBef>
              <a:spcAft>
                <a:spcPts val="0"/>
              </a:spcAft>
              <a:buClr>
                <a:schemeClr val="dk1"/>
              </a:buClr>
              <a:buSzPts val="1100"/>
              <a:buFont typeface="Arial"/>
              <a:buNone/>
            </a:pPr>
            <a:r>
              <a:rPr lang="en" i="1"/>
              <a:t>Insert your notes about the screenshot on the previous page here.</a:t>
            </a:r>
            <a:endParaRPr b="1"/>
          </a:p>
          <a:p>
            <a:pPr marL="0" lvl="0" indent="0" algn="l" rtl="0">
              <a:spcBef>
                <a:spcPts val="1600"/>
              </a:spcBef>
              <a:spcAft>
                <a:spcPts val="1600"/>
              </a:spcAft>
              <a:buNone/>
            </a:pPr>
            <a:endParaRPr/>
          </a:p>
        </p:txBody>
      </p:sp>
      <p:sp>
        <p:nvSpPr>
          <p:cNvPr id="242" name="Google Shape;242;p51"/>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2"/>
          <p:cNvSpPr txBox="1">
            <a:spLocks noGrp="1"/>
          </p:cNvSpPr>
          <p:nvPr>
            <p:ph type="title"/>
          </p:nvPr>
        </p:nvSpPr>
        <p:spPr>
          <a:xfrm>
            <a:off x="264950" y="742700"/>
            <a:ext cx="7242600" cy="13794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Percentage Display: Conversion</a:t>
            </a:r>
            <a:endParaRPr sz="2400">
              <a:solidFill>
                <a:srgbClr val="02B3E4"/>
              </a:solidFill>
              <a:latin typeface="Open Sans Light"/>
              <a:ea typeface="Open Sans Light"/>
              <a:cs typeface="Open Sans Light"/>
              <a:sym typeface="Open Sans Light"/>
            </a:endParaRPr>
          </a:p>
        </p:txBody>
      </p:sp>
      <p:sp>
        <p:nvSpPr>
          <p:cNvPr id="248" name="Google Shape;248;p52"/>
          <p:cNvSpPr txBox="1">
            <a:spLocks noGrp="1"/>
          </p:cNvSpPr>
          <p:nvPr>
            <p:ph type="body" idx="1"/>
          </p:nvPr>
        </p:nvSpPr>
        <p:spPr>
          <a:xfrm>
            <a:off x="264950" y="1913675"/>
            <a:ext cx="7242600" cy="18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During the three month period you’ve selected, which Product Category contributed the highest number of unique purchases for New Users and which Product Category was responsible for the largest percentage of revenue for New Users? (Screenshot(s) only; no elaboration required.)</a:t>
            </a:r>
            <a:endParaRPr/>
          </a:p>
          <a:p>
            <a:pPr marL="0" lvl="0" indent="0" algn="l" rtl="0">
              <a:spcBef>
                <a:spcPts val="1600"/>
              </a:spcBef>
              <a:spcAft>
                <a:spcPts val="0"/>
              </a:spcAft>
              <a:buNone/>
            </a:pPr>
            <a:endParaRPr i="1"/>
          </a:p>
          <a:p>
            <a:pPr marL="0" lvl="0" indent="0" algn="l" rtl="0">
              <a:spcBef>
                <a:spcPts val="1600"/>
              </a:spcBef>
              <a:spcAft>
                <a:spcPts val="1600"/>
              </a:spcAft>
              <a:buNone/>
            </a:pPr>
            <a:endParaRPr/>
          </a:p>
        </p:txBody>
      </p:sp>
      <p:grpSp>
        <p:nvGrpSpPr>
          <p:cNvPr id="249" name="Google Shape;249;p52"/>
          <p:cNvGrpSpPr/>
          <p:nvPr/>
        </p:nvGrpSpPr>
        <p:grpSpPr>
          <a:xfrm>
            <a:off x="518250" y="4629150"/>
            <a:ext cx="6735900" cy="2355000"/>
            <a:chOff x="474675" y="3679900"/>
            <a:chExt cx="6735900" cy="2355000"/>
          </a:xfrm>
        </p:grpSpPr>
        <p:sp>
          <p:nvSpPr>
            <p:cNvPr id="250" name="Google Shape;250;p52"/>
            <p:cNvSpPr/>
            <p:nvPr/>
          </p:nvSpPr>
          <p:spPr>
            <a:xfrm>
              <a:off x="474675" y="3679900"/>
              <a:ext cx="6735900" cy="2355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251" name="Google Shape;251;p52"/>
            <p:cNvSpPr txBox="1"/>
            <p:nvPr/>
          </p:nvSpPr>
          <p:spPr>
            <a:xfrm>
              <a:off x="638975" y="386245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53"/>
          <p:cNvSpPr txBox="1">
            <a:spLocks noGrp="1"/>
          </p:cNvSpPr>
          <p:nvPr>
            <p:ph type="title"/>
          </p:nvPr>
        </p:nvSpPr>
        <p:spPr>
          <a:xfrm>
            <a:off x="264950" y="742700"/>
            <a:ext cx="7242600" cy="13794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Comparison Display:  Behavior</a:t>
            </a:r>
            <a:endParaRPr sz="2400">
              <a:solidFill>
                <a:srgbClr val="02B3E4"/>
              </a:solidFill>
              <a:latin typeface="Open Sans Light"/>
              <a:ea typeface="Open Sans Light"/>
              <a:cs typeface="Open Sans Light"/>
              <a:sym typeface="Open Sans Light"/>
            </a:endParaRPr>
          </a:p>
        </p:txBody>
      </p:sp>
      <p:sp>
        <p:nvSpPr>
          <p:cNvPr id="257" name="Google Shape;257;p53"/>
          <p:cNvSpPr txBox="1">
            <a:spLocks noGrp="1"/>
          </p:cNvSpPr>
          <p:nvPr>
            <p:ph type="body" idx="1"/>
          </p:nvPr>
        </p:nvSpPr>
        <p:spPr>
          <a:xfrm>
            <a:off x="264950" y="1913675"/>
            <a:ext cx="72426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traffic from All Users between the start and end of your three month period, please provide a comparison report showing Site Speed Page timings for our top ten pages (based on pageviews) and identify any potential troublespots.  </a:t>
            </a:r>
            <a:endParaRPr i="1"/>
          </a:p>
          <a:p>
            <a:pPr marL="0" lvl="0" indent="0" algn="l" rtl="0">
              <a:spcBef>
                <a:spcPts val="1600"/>
              </a:spcBef>
              <a:spcAft>
                <a:spcPts val="1600"/>
              </a:spcAft>
              <a:buNone/>
            </a:pPr>
            <a:endParaRPr/>
          </a:p>
        </p:txBody>
      </p:sp>
      <p:grpSp>
        <p:nvGrpSpPr>
          <p:cNvPr id="258" name="Google Shape;258;p53"/>
          <p:cNvGrpSpPr/>
          <p:nvPr/>
        </p:nvGrpSpPr>
        <p:grpSpPr>
          <a:xfrm>
            <a:off x="518250" y="4264050"/>
            <a:ext cx="6735900" cy="2355000"/>
            <a:chOff x="474675" y="3679900"/>
            <a:chExt cx="6735900" cy="2355000"/>
          </a:xfrm>
        </p:grpSpPr>
        <p:sp>
          <p:nvSpPr>
            <p:cNvPr id="259" name="Google Shape;259;p53"/>
            <p:cNvSpPr/>
            <p:nvPr/>
          </p:nvSpPr>
          <p:spPr>
            <a:xfrm>
              <a:off x="474675" y="3679900"/>
              <a:ext cx="6735900" cy="2355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260" name="Google Shape;260;p53"/>
            <p:cNvSpPr txBox="1"/>
            <p:nvPr/>
          </p:nvSpPr>
          <p:spPr>
            <a:xfrm>
              <a:off x="638975" y="386245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4"/>
          <p:cNvSpPr txBox="1">
            <a:spLocks noGrp="1"/>
          </p:cNvSpPr>
          <p:nvPr>
            <p:ph type="title"/>
          </p:nvPr>
        </p:nvSpPr>
        <p:spPr>
          <a:xfrm>
            <a:off x="264950" y="742700"/>
            <a:ext cx="7242600" cy="13794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Percentage Display:  Audience</a:t>
            </a:r>
            <a:endParaRPr sz="2400">
              <a:solidFill>
                <a:srgbClr val="02B3E4"/>
              </a:solidFill>
              <a:latin typeface="Open Sans Light"/>
              <a:ea typeface="Open Sans Light"/>
              <a:cs typeface="Open Sans Light"/>
              <a:sym typeface="Open Sans Light"/>
            </a:endParaRPr>
          </a:p>
        </p:txBody>
      </p:sp>
      <p:sp>
        <p:nvSpPr>
          <p:cNvPr id="266" name="Google Shape;266;p54"/>
          <p:cNvSpPr txBox="1">
            <a:spLocks noGrp="1"/>
          </p:cNvSpPr>
          <p:nvPr>
            <p:ph type="body" idx="1"/>
          </p:nvPr>
        </p:nvSpPr>
        <p:spPr>
          <a:xfrm>
            <a:off x="264950" y="1913675"/>
            <a:ext cx="7242600" cy="22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Please go into the Audience → Overview → Mobile report and provide a screenshot or screenshots that show the following:  Between the start and end of the three month period you’ve chosen, please provide percentage charts (pie charts) that show what percentage of All Users came from mobile, desktop, and tablet devices and what percentage of Paid Traffic Users came from mobile, desktop, and tablet devices.  </a:t>
            </a:r>
            <a:endParaRPr i="1"/>
          </a:p>
          <a:p>
            <a:pPr marL="0" lvl="0" indent="0" algn="l" rtl="0">
              <a:spcBef>
                <a:spcPts val="1600"/>
              </a:spcBef>
              <a:spcAft>
                <a:spcPts val="1600"/>
              </a:spcAft>
              <a:buNone/>
            </a:pPr>
            <a:endParaRPr/>
          </a:p>
        </p:txBody>
      </p:sp>
      <p:grpSp>
        <p:nvGrpSpPr>
          <p:cNvPr id="267" name="Google Shape;267;p54"/>
          <p:cNvGrpSpPr/>
          <p:nvPr/>
        </p:nvGrpSpPr>
        <p:grpSpPr>
          <a:xfrm>
            <a:off x="518250" y="5213300"/>
            <a:ext cx="6735900" cy="2355000"/>
            <a:chOff x="474675" y="3679900"/>
            <a:chExt cx="6735900" cy="2355000"/>
          </a:xfrm>
        </p:grpSpPr>
        <p:sp>
          <p:nvSpPr>
            <p:cNvPr id="268" name="Google Shape;268;p54"/>
            <p:cNvSpPr/>
            <p:nvPr/>
          </p:nvSpPr>
          <p:spPr>
            <a:xfrm>
              <a:off x="474675" y="3679900"/>
              <a:ext cx="6735900" cy="2355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269" name="Google Shape;269;p54"/>
            <p:cNvSpPr txBox="1"/>
            <p:nvPr/>
          </p:nvSpPr>
          <p:spPr>
            <a:xfrm>
              <a:off x="638975" y="386245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3"/>
        <p:cNvGrpSpPr/>
        <p:nvPr/>
      </p:nvGrpSpPr>
      <p:grpSpPr>
        <a:xfrm>
          <a:off x="0" y="0"/>
          <a:ext cx="0" cy="0"/>
          <a:chOff x="0" y="0"/>
          <a:chExt cx="0" cy="0"/>
        </a:xfrm>
      </p:grpSpPr>
      <p:sp>
        <p:nvSpPr>
          <p:cNvPr id="274" name="Google Shape;274;p55"/>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Three:</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Segmentation</a:t>
            </a:r>
            <a:endParaRPr sz="3600">
              <a:solidFill>
                <a:srgbClr val="FAFBFC"/>
              </a:solidFill>
              <a:latin typeface="Open Sans"/>
              <a:ea typeface="Open Sans"/>
              <a:cs typeface="Open Sans"/>
              <a:sym typeface="Open Sans"/>
            </a:endParaRPr>
          </a:p>
        </p:txBody>
      </p:sp>
      <p:sp>
        <p:nvSpPr>
          <p:cNvPr id="275" name="Google Shape;275;p55"/>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9"/>
        <p:cNvGrpSpPr/>
        <p:nvPr/>
      </p:nvGrpSpPr>
      <p:grpSpPr>
        <a:xfrm>
          <a:off x="0" y="0"/>
          <a:ext cx="0" cy="0"/>
          <a:chOff x="0" y="0"/>
          <a:chExt cx="0" cy="0"/>
        </a:xfrm>
      </p:grpSpPr>
      <p:sp>
        <p:nvSpPr>
          <p:cNvPr id="280" name="Google Shape;280;p56"/>
          <p:cNvSpPr txBox="1">
            <a:spLocks noGrp="1"/>
          </p:cNvSpPr>
          <p:nvPr>
            <p:ph type="title"/>
          </p:nvPr>
        </p:nvSpPr>
        <p:spPr>
          <a:xfrm>
            <a:off x="264895" y="9379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solidFill>
                  <a:srgbClr val="2E3D49"/>
                </a:solidFill>
                <a:latin typeface="Open Sans Light"/>
                <a:ea typeface="Open Sans Light"/>
                <a:cs typeface="Open Sans Light"/>
                <a:sym typeface="Open Sans Light"/>
              </a:rPr>
              <a:t>Segmentation: Instructions</a:t>
            </a:r>
            <a:endParaRPr sz="3200">
              <a:solidFill>
                <a:srgbClr val="2E3D49"/>
              </a:solidFill>
              <a:latin typeface="Open Sans Light"/>
              <a:ea typeface="Open Sans Light"/>
              <a:cs typeface="Open Sans Light"/>
              <a:sym typeface="Open Sans Light"/>
            </a:endParaRPr>
          </a:p>
        </p:txBody>
      </p:sp>
      <p:sp>
        <p:nvSpPr>
          <p:cNvPr id="281" name="Google Shape;281;p56"/>
          <p:cNvSpPr txBox="1"/>
          <p:nvPr/>
        </p:nvSpPr>
        <p:spPr>
          <a:xfrm>
            <a:off x="280650" y="1926975"/>
            <a:ext cx="7211100" cy="705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525C65"/>
                </a:solidFill>
                <a:latin typeface="Open Sans Light"/>
                <a:ea typeface="Open Sans Light"/>
                <a:cs typeface="Open Sans Light"/>
                <a:sym typeface="Open Sans Light"/>
              </a:rPr>
              <a:t>Segmentation helps provide clarity, insight, and confidence in data by making it more specific and actionable.</a:t>
            </a:r>
            <a:endParaRPr sz="1800">
              <a:solidFill>
                <a:srgbClr val="525C65"/>
              </a:solidFill>
              <a:latin typeface="Open Sans Light"/>
              <a:ea typeface="Open Sans Light"/>
              <a:cs typeface="Open Sans Light"/>
              <a:sym typeface="Open Sans Light"/>
            </a:endParaRPr>
          </a:p>
          <a:p>
            <a:pPr marL="0" lvl="0" indent="0" algn="l" rtl="0">
              <a:lnSpc>
                <a:spcPct val="100000"/>
              </a:lnSpc>
              <a:spcBef>
                <a:spcPts val="1100"/>
              </a:spcBef>
              <a:spcAft>
                <a:spcPts val="0"/>
              </a:spcAft>
              <a:buNone/>
            </a:pPr>
            <a:r>
              <a:rPr lang="en" sz="1800" i="1" u="sng">
                <a:solidFill>
                  <a:srgbClr val="525C65"/>
                </a:solidFill>
                <a:latin typeface="Open Sans Light"/>
                <a:ea typeface="Open Sans Light"/>
                <a:cs typeface="Open Sans Light"/>
                <a:sym typeface="Open Sans Light"/>
              </a:rPr>
              <a:t>To demonstrate your knowledge:</a:t>
            </a:r>
            <a:r>
              <a:rPr lang="en" sz="1800" u="sng">
                <a:solidFill>
                  <a:srgbClr val="525C65"/>
                </a:solidFill>
                <a:latin typeface="Open Sans Light"/>
                <a:ea typeface="Open Sans Light"/>
                <a:cs typeface="Open Sans Light"/>
                <a:sym typeface="Open Sans Light"/>
              </a:rPr>
              <a:t> </a:t>
            </a:r>
            <a:endParaRPr sz="1800" u="sng">
              <a:solidFill>
                <a:srgbClr val="525C65"/>
              </a:solidFill>
              <a:latin typeface="Open Sans Light"/>
              <a:ea typeface="Open Sans Light"/>
              <a:cs typeface="Open Sans Light"/>
              <a:sym typeface="Open Sans Light"/>
            </a:endParaRPr>
          </a:p>
          <a:p>
            <a:pPr marL="457200" lvl="0" indent="-342900" algn="l" rtl="0">
              <a:lnSpc>
                <a:spcPct val="100000"/>
              </a:lnSpc>
              <a:spcBef>
                <a:spcPts val="110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Identify and create three different audience segments and apply them to your data:</a:t>
            </a:r>
            <a:endParaRPr sz="1800">
              <a:solidFill>
                <a:srgbClr val="525C65"/>
              </a:solidFill>
              <a:latin typeface="Open Sans Light"/>
              <a:ea typeface="Open Sans Light"/>
              <a:cs typeface="Open Sans Light"/>
              <a:sym typeface="Open Sans Light"/>
            </a:endParaRPr>
          </a:p>
          <a:p>
            <a:pPr marL="914400" lvl="1" indent="-317500" algn="l" rtl="0">
              <a:lnSpc>
                <a:spcPct val="100000"/>
              </a:lnSpc>
              <a:spcBef>
                <a:spcPts val="0"/>
              </a:spcBef>
              <a:spcAft>
                <a:spcPts val="0"/>
              </a:spcAft>
              <a:buClr>
                <a:srgbClr val="525C65"/>
              </a:buClr>
              <a:buSzPts val="1400"/>
              <a:buFont typeface="Open Sans Light"/>
              <a:buChar char="○"/>
            </a:pPr>
            <a:r>
              <a:rPr lang="en" sz="1800">
                <a:solidFill>
                  <a:srgbClr val="525C65"/>
                </a:solidFill>
                <a:latin typeface="Open Sans Light"/>
                <a:ea typeface="Open Sans Light"/>
                <a:cs typeface="Open Sans Light"/>
                <a:sym typeface="Open Sans Light"/>
              </a:rPr>
              <a:t>one based on audience characteristic (such as technology or demographics)</a:t>
            </a:r>
            <a:endParaRPr sz="1800">
              <a:solidFill>
                <a:srgbClr val="525C65"/>
              </a:solidFill>
              <a:latin typeface="Open Sans Light"/>
              <a:ea typeface="Open Sans Light"/>
              <a:cs typeface="Open Sans Light"/>
              <a:sym typeface="Open Sans Light"/>
            </a:endParaRPr>
          </a:p>
          <a:p>
            <a:pPr marL="914400" lvl="1" indent="-317500" algn="l" rtl="0">
              <a:lnSpc>
                <a:spcPct val="100000"/>
              </a:lnSpc>
              <a:spcBef>
                <a:spcPts val="0"/>
              </a:spcBef>
              <a:spcAft>
                <a:spcPts val="0"/>
              </a:spcAft>
              <a:buClr>
                <a:srgbClr val="525C65"/>
              </a:buClr>
              <a:buSzPts val="1400"/>
              <a:buFont typeface="Open Sans Light"/>
              <a:buChar char="○"/>
            </a:pPr>
            <a:r>
              <a:rPr lang="en" sz="1800">
                <a:solidFill>
                  <a:srgbClr val="525C65"/>
                </a:solidFill>
                <a:latin typeface="Open Sans Light"/>
                <a:ea typeface="Open Sans Light"/>
                <a:cs typeface="Open Sans Light"/>
                <a:sym typeface="Open Sans Light"/>
              </a:rPr>
              <a:t>one based on geography</a:t>
            </a:r>
            <a:endParaRPr sz="1800">
              <a:solidFill>
                <a:srgbClr val="525C65"/>
              </a:solidFill>
              <a:latin typeface="Open Sans Light"/>
              <a:ea typeface="Open Sans Light"/>
              <a:cs typeface="Open Sans Light"/>
              <a:sym typeface="Open Sans Light"/>
            </a:endParaRPr>
          </a:p>
          <a:p>
            <a:pPr marL="914400" lvl="1" indent="-317500" algn="l" rtl="0">
              <a:lnSpc>
                <a:spcPct val="100000"/>
              </a:lnSpc>
              <a:spcBef>
                <a:spcPts val="0"/>
              </a:spcBef>
              <a:spcAft>
                <a:spcPts val="0"/>
              </a:spcAft>
              <a:buClr>
                <a:srgbClr val="525C65"/>
              </a:buClr>
              <a:buSzPts val="1400"/>
              <a:buFont typeface="Open Sans Light"/>
              <a:buChar char="○"/>
            </a:pPr>
            <a:r>
              <a:rPr lang="en" sz="1800">
                <a:solidFill>
                  <a:srgbClr val="525C65"/>
                </a:solidFill>
                <a:latin typeface="Open Sans Light"/>
                <a:ea typeface="Open Sans Light"/>
                <a:cs typeface="Open Sans Light"/>
                <a:sym typeface="Open Sans Light"/>
              </a:rPr>
              <a:t>one based on user behaviors</a:t>
            </a:r>
            <a:endParaRPr sz="180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Change the scope for the behavior segment between </a:t>
            </a:r>
            <a:r>
              <a:rPr lang="en" sz="1800" i="1">
                <a:solidFill>
                  <a:srgbClr val="525C65"/>
                </a:solidFill>
                <a:latin typeface="Open Sans Light"/>
                <a:ea typeface="Open Sans Light"/>
                <a:cs typeface="Open Sans Light"/>
                <a:sym typeface="Open Sans Light"/>
              </a:rPr>
              <a:t>Sessions</a:t>
            </a:r>
            <a:r>
              <a:rPr lang="en" sz="1800">
                <a:solidFill>
                  <a:srgbClr val="525C65"/>
                </a:solidFill>
                <a:latin typeface="Open Sans Light"/>
                <a:ea typeface="Open Sans Light"/>
                <a:cs typeface="Open Sans Light"/>
                <a:sym typeface="Open Sans Light"/>
              </a:rPr>
              <a:t> and </a:t>
            </a:r>
            <a:r>
              <a:rPr lang="en" sz="1800" i="1">
                <a:solidFill>
                  <a:srgbClr val="525C65"/>
                </a:solidFill>
                <a:latin typeface="Open Sans Light"/>
                <a:ea typeface="Open Sans Light"/>
                <a:cs typeface="Open Sans Light"/>
                <a:sym typeface="Open Sans Light"/>
              </a:rPr>
              <a:t>Users</a:t>
            </a:r>
            <a:r>
              <a:rPr lang="en" sz="1800">
                <a:solidFill>
                  <a:srgbClr val="525C65"/>
                </a:solidFill>
                <a:latin typeface="Open Sans Light"/>
                <a:ea typeface="Open Sans Light"/>
                <a:cs typeface="Open Sans Light"/>
                <a:sym typeface="Open Sans Light"/>
              </a:rPr>
              <a:t> to see how this impacts metrics such as goal conversion rate.</a:t>
            </a:r>
            <a:endParaRPr sz="1800">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b="1">
                <a:solidFill>
                  <a:srgbClr val="525C65"/>
                </a:solidFill>
                <a:latin typeface="Open Sans"/>
                <a:ea typeface="Open Sans"/>
                <a:cs typeface="Open Sans"/>
                <a:sym typeface="Open Sans"/>
              </a:rPr>
              <a:t>Take screenshots showing each of your segments applied to the data and explain the segment and the results in the notes section. Place these items on the slides that follow. </a:t>
            </a:r>
            <a:endParaRPr sz="1800">
              <a:solidFill>
                <a:srgbClr val="525C65"/>
              </a:solidFill>
              <a:latin typeface="Open Sans Light"/>
              <a:ea typeface="Open Sans Light"/>
              <a:cs typeface="Open Sans Light"/>
              <a:sym typeface="Open Sans Light"/>
            </a:endParaRPr>
          </a:p>
        </p:txBody>
      </p:sp>
      <p:sp>
        <p:nvSpPr>
          <p:cNvPr id="282" name="Google Shape;282;p56"/>
          <p:cNvSpPr txBox="1"/>
          <p:nvPr/>
        </p:nvSpPr>
        <p:spPr>
          <a:xfrm>
            <a:off x="884100" y="7546801"/>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Light"/>
                <a:ea typeface="Open Sans Light"/>
                <a:cs typeface="Open Sans Light"/>
                <a:sym typeface="Open Sans Light"/>
              </a:rPr>
              <a:t>Remove this slide </a:t>
            </a:r>
            <a:endParaRPr sz="3600" i="1">
              <a:solidFill>
                <a:srgbClr val="15C26B"/>
              </a:solidFill>
              <a:latin typeface="Open Sans Light"/>
              <a:ea typeface="Open Sans Light"/>
              <a:cs typeface="Open Sans Light"/>
              <a:sym typeface="Open Sa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Characteristic</a:t>
            </a:r>
            <a:endParaRPr sz="3200">
              <a:solidFill>
                <a:srgbClr val="02B3E4"/>
              </a:solidFill>
              <a:latin typeface="Open Sans Light"/>
              <a:ea typeface="Open Sans Light"/>
              <a:cs typeface="Open Sans Light"/>
              <a:sym typeface="Open Sans Light"/>
            </a:endParaRPr>
          </a:p>
        </p:txBody>
      </p:sp>
      <p:sp>
        <p:nvSpPr>
          <p:cNvPr id="288" name="Google Shape;288;p57"/>
          <p:cNvSpPr txBox="1">
            <a:spLocks noGrp="1"/>
          </p:cNvSpPr>
          <p:nvPr>
            <p:ph type="body" idx="1"/>
          </p:nvPr>
        </p:nvSpPr>
        <p:spPr>
          <a:xfrm>
            <a:off x="264963" y="6366077"/>
            <a:ext cx="7242600" cy="306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Insert your question and notes about the screenshot here.</a:t>
            </a:r>
            <a:endParaRPr i="1"/>
          </a:p>
        </p:txBody>
      </p:sp>
      <p:grpSp>
        <p:nvGrpSpPr>
          <p:cNvPr id="289" name="Google Shape;289;p57"/>
          <p:cNvGrpSpPr/>
          <p:nvPr/>
        </p:nvGrpSpPr>
        <p:grpSpPr>
          <a:xfrm>
            <a:off x="518250" y="3000625"/>
            <a:ext cx="6735900" cy="2355000"/>
            <a:chOff x="474675" y="3679900"/>
            <a:chExt cx="6735900" cy="2355000"/>
          </a:xfrm>
        </p:grpSpPr>
        <p:sp>
          <p:nvSpPr>
            <p:cNvPr id="290" name="Google Shape;290;p57"/>
            <p:cNvSpPr/>
            <p:nvPr/>
          </p:nvSpPr>
          <p:spPr>
            <a:xfrm>
              <a:off x="474675" y="3679900"/>
              <a:ext cx="6735900" cy="2355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291" name="Google Shape;291;p57"/>
            <p:cNvSpPr txBox="1"/>
            <p:nvPr/>
          </p:nvSpPr>
          <p:spPr>
            <a:xfrm>
              <a:off x="638975" y="386245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Geography</a:t>
            </a:r>
            <a:endParaRPr sz="3200">
              <a:solidFill>
                <a:srgbClr val="02B3E4"/>
              </a:solidFill>
              <a:latin typeface="Open Sans Light"/>
              <a:ea typeface="Open Sans Light"/>
              <a:cs typeface="Open Sans Light"/>
              <a:sym typeface="Open Sans Light"/>
            </a:endParaRPr>
          </a:p>
        </p:txBody>
      </p:sp>
      <p:sp>
        <p:nvSpPr>
          <p:cNvPr id="297" name="Google Shape;297;p58"/>
          <p:cNvSpPr txBox="1">
            <a:spLocks noGrp="1"/>
          </p:cNvSpPr>
          <p:nvPr>
            <p:ph type="body" idx="1"/>
          </p:nvPr>
        </p:nvSpPr>
        <p:spPr>
          <a:xfrm>
            <a:off x="264963" y="6366077"/>
            <a:ext cx="7242600" cy="306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Insert your question and notes about the screenshot here.</a:t>
            </a:r>
            <a:endParaRPr i="1"/>
          </a:p>
        </p:txBody>
      </p:sp>
      <p:grpSp>
        <p:nvGrpSpPr>
          <p:cNvPr id="298" name="Google Shape;298;p58"/>
          <p:cNvGrpSpPr/>
          <p:nvPr/>
        </p:nvGrpSpPr>
        <p:grpSpPr>
          <a:xfrm>
            <a:off x="438150" y="2876675"/>
            <a:ext cx="6735900" cy="2355000"/>
            <a:chOff x="474675" y="3679900"/>
            <a:chExt cx="6735900" cy="2355000"/>
          </a:xfrm>
        </p:grpSpPr>
        <p:sp>
          <p:nvSpPr>
            <p:cNvPr id="299" name="Google Shape;299;p58"/>
            <p:cNvSpPr/>
            <p:nvPr/>
          </p:nvSpPr>
          <p:spPr>
            <a:xfrm>
              <a:off x="474675" y="3679900"/>
              <a:ext cx="6735900" cy="2355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300" name="Google Shape;300;p58"/>
            <p:cNvSpPr txBox="1"/>
            <p:nvPr/>
          </p:nvSpPr>
          <p:spPr>
            <a:xfrm>
              <a:off x="638975" y="386245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1"/>
          <p:cNvSpPr txBox="1">
            <a:spLocks noGrp="1"/>
          </p:cNvSpPr>
          <p:nvPr>
            <p:ph type="title"/>
          </p:nvPr>
        </p:nvSpPr>
        <p:spPr>
          <a:xfrm>
            <a:off x="264950" y="870274"/>
            <a:ext cx="7242600" cy="12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Light"/>
                <a:ea typeface="Open Sans Light"/>
                <a:cs typeface="Open Sans Light"/>
                <a:sym typeface="Open Sans Light"/>
              </a:rPr>
              <a:t>Advanced Displays, Creating Segments &amp; Applying View Settings and Filters</a:t>
            </a:r>
            <a:endParaRPr>
              <a:latin typeface="Open Sans Light"/>
              <a:ea typeface="Open Sans Light"/>
              <a:cs typeface="Open Sans Light"/>
              <a:sym typeface="Open Sans Light"/>
            </a:endParaRPr>
          </a:p>
        </p:txBody>
      </p:sp>
      <p:sp>
        <p:nvSpPr>
          <p:cNvPr id="166" name="Google Shape;166;p41"/>
          <p:cNvSpPr txBox="1">
            <a:spLocks noGrp="1"/>
          </p:cNvSpPr>
          <p:nvPr>
            <p:ph type="body" idx="1"/>
          </p:nvPr>
        </p:nvSpPr>
        <p:spPr>
          <a:xfrm>
            <a:off x="264950" y="1927650"/>
            <a:ext cx="7242600" cy="62031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a:solidFill>
                  <a:srgbClr val="525C65"/>
                </a:solidFill>
                <a:latin typeface="Open Sans Light"/>
                <a:ea typeface="Open Sans Light"/>
                <a:cs typeface="Open Sans Light"/>
                <a:sym typeface="Open Sans Light"/>
              </a:rPr>
              <a:t>Because of all the hard work you put into your measurement plan and implementation recommendations, your implementation is off to a glowing start and the data is being collected pretty much as you had hoped. It’s unlikely, however, that the data will be in a format that is automatically useful at this phase of the process. </a:t>
            </a:r>
            <a:endParaRPr>
              <a:solidFill>
                <a:srgbClr val="525C65"/>
              </a:solidFill>
              <a:latin typeface="Open Sans Light"/>
              <a:ea typeface="Open Sans Light"/>
              <a:cs typeface="Open Sans Light"/>
              <a:sym typeface="Open Sans Light"/>
            </a:endParaRPr>
          </a:p>
          <a:p>
            <a:pPr marL="0" lvl="0" indent="0" algn="l" rtl="0">
              <a:lnSpc>
                <a:spcPct val="138000"/>
              </a:lnSpc>
              <a:spcBef>
                <a:spcPts val="0"/>
              </a:spcBef>
              <a:spcAft>
                <a:spcPts val="0"/>
              </a:spcAft>
              <a:buClr>
                <a:schemeClr val="dk1"/>
              </a:buClr>
              <a:buSzPts val="1100"/>
              <a:buFont typeface="Arial"/>
              <a:buNone/>
            </a:pPr>
            <a:endParaRPr>
              <a:solidFill>
                <a:srgbClr val="525C65"/>
              </a:solidFill>
              <a:latin typeface="Open Sans Light"/>
              <a:ea typeface="Open Sans Light"/>
              <a:cs typeface="Open Sans Light"/>
              <a:sym typeface="Open Sans Light"/>
            </a:endParaRPr>
          </a:p>
          <a:p>
            <a:pPr marL="0" lvl="0" indent="0" algn="l" rtl="0">
              <a:lnSpc>
                <a:spcPct val="138000"/>
              </a:lnSpc>
              <a:spcBef>
                <a:spcPts val="0"/>
              </a:spcBef>
              <a:spcAft>
                <a:spcPts val="0"/>
              </a:spcAft>
              <a:buClr>
                <a:schemeClr val="dk1"/>
              </a:buClr>
              <a:buSzPts val="1100"/>
              <a:buFont typeface="Arial"/>
              <a:buNone/>
            </a:pPr>
            <a:r>
              <a:rPr lang="en">
                <a:solidFill>
                  <a:srgbClr val="525C65"/>
                </a:solidFill>
                <a:latin typeface="Open Sans Light"/>
                <a:ea typeface="Open Sans Light"/>
                <a:cs typeface="Open Sans Light"/>
                <a:sym typeface="Open Sans Light"/>
              </a:rPr>
              <a:t>So, it’s time to ask questions to begin sorting and segmenting the data to make sense of what it’s trying to convey. With this project, you’ll begin to identify meaningful insights by applying view filters, differentiating between internal and external traffic (when possible) and performing segmentation. </a:t>
            </a:r>
            <a:endParaRPr>
              <a:solidFill>
                <a:srgbClr val="525C65"/>
              </a:solidFill>
              <a:latin typeface="Open Sans Light"/>
              <a:ea typeface="Open Sans Light"/>
              <a:cs typeface="Open Sans Light"/>
              <a:sym typeface="Open Sans Light"/>
            </a:endParaRPr>
          </a:p>
          <a:p>
            <a:pPr marL="0" lvl="0" indent="0" algn="l" rtl="0">
              <a:lnSpc>
                <a:spcPct val="138000"/>
              </a:lnSpc>
              <a:spcBef>
                <a:spcPts val="0"/>
              </a:spcBef>
              <a:spcAft>
                <a:spcPts val="0"/>
              </a:spcAft>
              <a:buNone/>
            </a:pPr>
            <a:endParaRPr>
              <a:solidFill>
                <a:srgbClr val="525C65"/>
              </a:solidFill>
              <a:latin typeface="Open Sans Light"/>
              <a:ea typeface="Open Sans Light"/>
              <a:cs typeface="Open Sans Light"/>
              <a:sym typeface="Open Sans Light"/>
            </a:endParaRPr>
          </a:p>
          <a:p>
            <a:pPr marL="0" lvl="0" indent="0" algn="l" rtl="0">
              <a:lnSpc>
                <a:spcPct val="138000"/>
              </a:lnSpc>
              <a:spcBef>
                <a:spcPts val="0"/>
              </a:spcBef>
              <a:spcAft>
                <a:spcPts val="0"/>
              </a:spcAft>
              <a:buClr>
                <a:schemeClr val="dk1"/>
              </a:buClr>
              <a:buSzPts val="1100"/>
              <a:buFont typeface="Arial"/>
              <a:buNone/>
            </a:pPr>
            <a:r>
              <a:rPr lang="en">
                <a:solidFill>
                  <a:srgbClr val="525C65"/>
                </a:solidFill>
                <a:latin typeface="Open Sans Light"/>
                <a:ea typeface="Open Sans Light"/>
                <a:cs typeface="Open Sans Light"/>
                <a:sym typeface="Open Sans Light"/>
              </a:rPr>
              <a:t>You’ll notice that this project builds on the work of the first project you completed in your last course, so dust off those materials - you’ll want to have them handy as you begin here.</a:t>
            </a:r>
            <a:endParaRPr>
              <a:solidFill>
                <a:srgbClr val="525C65"/>
              </a:solidFill>
              <a:latin typeface="Open Sans Light"/>
              <a:ea typeface="Open Sans Light"/>
              <a:cs typeface="Open Sans Light"/>
              <a:sym typeface="Open Sans Light"/>
            </a:endParaRPr>
          </a:p>
          <a:p>
            <a:pPr marL="0" lvl="0" indent="0" algn="l" rtl="0">
              <a:lnSpc>
                <a:spcPct val="138000"/>
              </a:lnSpc>
              <a:spcBef>
                <a:spcPts val="0"/>
              </a:spcBef>
              <a:spcAft>
                <a:spcPts val="0"/>
              </a:spcAft>
              <a:buClr>
                <a:schemeClr val="dk1"/>
              </a:buClr>
              <a:buSzPts val="1100"/>
              <a:buFont typeface="Arial"/>
              <a:buNone/>
            </a:pPr>
            <a:endParaRPr sz="2000">
              <a:solidFill>
                <a:srgbClr val="525C65"/>
              </a:solidFill>
              <a:latin typeface="Open Sans Light"/>
              <a:ea typeface="Open Sans Light"/>
              <a:cs typeface="Open Sans Light"/>
              <a:sym typeface="Open Sans Light"/>
            </a:endParaRPr>
          </a:p>
          <a:p>
            <a:pPr marL="0" lvl="0" indent="0" algn="l" rtl="0">
              <a:lnSpc>
                <a:spcPct val="138000"/>
              </a:lnSpc>
              <a:spcBef>
                <a:spcPts val="0"/>
              </a:spcBef>
              <a:spcAft>
                <a:spcPts val="0"/>
              </a:spcAft>
              <a:buNone/>
            </a:pPr>
            <a:endParaRPr sz="2000">
              <a:solidFill>
                <a:srgbClr val="525C65"/>
              </a:solidFill>
              <a:latin typeface="Open Sans Light"/>
              <a:ea typeface="Open Sans Light"/>
              <a:cs typeface="Open Sans Light"/>
              <a:sym typeface="Open Sans Light"/>
            </a:endParaRPr>
          </a:p>
        </p:txBody>
      </p:sp>
      <p:sp>
        <p:nvSpPr>
          <p:cNvPr id="167" name="Google Shape;167;p41"/>
          <p:cNvSpPr txBox="1"/>
          <p:nvPr/>
        </p:nvSpPr>
        <p:spPr>
          <a:xfrm>
            <a:off x="805600" y="7710151"/>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Light"/>
                <a:ea typeface="Open Sans Light"/>
                <a:cs typeface="Open Sans Light"/>
                <a:sym typeface="Open Sans Light"/>
              </a:rPr>
              <a:t>Remove this slide </a:t>
            </a:r>
            <a:endParaRPr sz="3600" i="1">
              <a:solidFill>
                <a:srgbClr val="15C26B"/>
              </a:solidFill>
              <a:latin typeface="Open Sans Light"/>
              <a:ea typeface="Open Sans Light"/>
              <a:cs typeface="Open Sans Light"/>
              <a:sym typeface="Open Sans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User Behavior</a:t>
            </a:r>
            <a:endParaRPr sz="3200">
              <a:solidFill>
                <a:srgbClr val="02B3E4"/>
              </a:solidFill>
              <a:latin typeface="Open Sans Light"/>
              <a:ea typeface="Open Sans Light"/>
              <a:cs typeface="Open Sans Light"/>
              <a:sym typeface="Open Sans Light"/>
            </a:endParaRPr>
          </a:p>
        </p:txBody>
      </p:sp>
      <p:sp>
        <p:nvSpPr>
          <p:cNvPr id="306" name="Google Shape;306;p59"/>
          <p:cNvSpPr txBox="1">
            <a:spLocks noGrp="1"/>
          </p:cNvSpPr>
          <p:nvPr>
            <p:ph type="body" idx="1"/>
          </p:nvPr>
        </p:nvSpPr>
        <p:spPr>
          <a:xfrm>
            <a:off x="264963" y="6366077"/>
            <a:ext cx="7242600" cy="306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Insert your question and notes about the screenshot here.</a:t>
            </a:r>
            <a:endParaRPr i="1"/>
          </a:p>
        </p:txBody>
      </p:sp>
      <p:grpSp>
        <p:nvGrpSpPr>
          <p:cNvPr id="307" name="Google Shape;307;p59"/>
          <p:cNvGrpSpPr/>
          <p:nvPr/>
        </p:nvGrpSpPr>
        <p:grpSpPr>
          <a:xfrm>
            <a:off x="518250" y="2803675"/>
            <a:ext cx="6735900" cy="2355000"/>
            <a:chOff x="474675" y="3679900"/>
            <a:chExt cx="6735900" cy="2355000"/>
          </a:xfrm>
        </p:grpSpPr>
        <p:sp>
          <p:nvSpPr>
            <p:cNvPr id="308" name="Google Shape;308;p59"/>
            <p:cNvSpPr/>
            <p:nvPr/>
          </p:nvSpPr>
          <p:spPr>
            <a:xfrm>
              <a:off x="474675" y="3679900"/>
              <a:ext cx="6735900" cy="2355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309" name="Google Shape;309;p59"/>
            <p:cNvSpPr txBox="1"/>
            <p:nvPr/>
          </p:nvSpPr>
          <p:spPr>
            <a:xfrm>
              <a:off x="638975" y="386245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3"/>
        <p:cNvGrpSpPr/>
        <p:nvPr/>
      </p:nvGrpSpPr>
      <p:grpSpPr>
        <a:xfrm>
          <a:off x="0" y="0"/>
          <a:ext cx="0" cy="0"/>
          <a:chOff x="0" y="0"/>
          <a:chExt cx="0" cy="0"/>
        </a:xfrm>
      </p:grpSpPr>
      <p:sp>
        <p:nvSpPr>
          <p:cNvPr id="314" name="Google Shape;314;p60"/>
          <p:cNvSpPr txBox="1">
            <a:spLocks noGrp="1"/>
          </p:cNvSpPr>
          <p:nvPr>
            <p:ph type="ctrTitle"/>
          </p:nvPr>
        </p:nvSpPr>
        <p:spPr>
          <a:xfrm>
            <a:off x="347400" y="1421750"/>
            <a:ext cx="7077600" cy="291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rgbClr val="FAFBFC"/>
              </a:solidFill>
              <a:latin typeface="Open Sans Light"/>
              <a:ea typeface="Open Sans Light"/>
              <a:cs typeface="Open Sans Light"/>
              <a:sym typeface="Open Sans Light"/>
            </a:endParaRPr>
          </a:p>
          <a:p>
            <a:pPr marL="0" lvl="0" indent="0" algn="ctr" rtl="0">
              <a:spcBef>
                <a:spcPts val="0"/>
              </a:spcBef>
              <a:spcAft>
                <a:spcPts val="0"/>
              </a:spcAft>
              <a:buNone/>
            </a:pPr>
            <a:r>
              <a:rPr lang="en" sz="4800">
                <a:solidFill>
                  <a:srgbClr val="FAFBFC"/>
                </a:solidFill>
                <a:latin typeface="Open Sans Light"/>
                <a:ea typeface="Open Sans Light"/>
                <a:cs typeface="Open Sans Light"/>
                <a:sym typeface="Open Sans Light"/>
              </a:rPr>
              <a:t>ANND Portfolio</a:t>
            </a:r>
            <a:br>
              <a:rPr lang="en" sz="4800">
                <a:solidFill>
                  <a:srgbClr val="FAFBFC"/>
                </a:solidFill>
                <a:latin typeface="Open Sans Light"/>
                <a:ea typeface="Open Sans Light"/>
                <a:cs typeface="Open Sans Light"/>
                <a:sym typeface="Open Sans Light"/>
              </a:rPr>
            </a:br>
            <a:endParaRPr sz="3600">
              <a:solidFill>
                <a:srgbClr val="FAFBFC"/>
              </a:solidFill>
              <a:latin typeface="Open Sans"/>
              <a:ea typeface="Open Sans"/>
              <a:cs typeface="Open Sans"/>
              <a:sym typeface="Open Sans"/>
            </a:endParaRPr>
          </a:p>
        </p:txBody>
      </p:sp>
      <p:sp>
        <p:nvSpPr>
          <p:cNvPr id="315" name="Google Shape;315;p60"/>
          <p:cNvSpPr/>
          <p:nvPr/>
        </p:nvSpPr>
        <p:spPr>
          <a:xfrm>
            <a:off x="3527849" y="35033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316" name="Google Shape;316;p60"/>
          <p:cNvPicPr preferRelativeResize="0"/>
          <p:nvPr/>
        </p:nvPicPr>
        <p:blipFill>
          <a:blip r:embed="rId4">
            <a:alphaModFix/>
          </a:blip>
          <a:stretch>
            <a:fillRect/>
          </a:stretch>
        </p:blipFill>
        <p:spPr>
          <a:xfrm>
            <a:off x="347400" y="281900"/>
            <a:ext cx="1395250" cy="690650"/>
          </a:xfrm>
          <a:prstGeom prst="rect">
            <a:avLst/>
          </a:prstGeom>
          <a:noFill/>
          <a:ln>
            <a:noFill/>
          </a:ln>
        </p:spPr>
      </p:pic>
      <p:sp>
        <p:nvSpPr>
          <p:cNvPr id="317" name="Google Shape;317;p60"/>
          <p:cNvSpPr txBox="1"/>
          <p:nvPr/>
        </p:nvSpPr>
        <p:spPr>
          <a:xfrm>
            <a:off x="347400" y="4337150"/>
            <a:ext cx="7077600" cy="27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a:solidFill>
                  <a:schemeClr val="lt1"/>
                </a:solidFill>
                <a:latin typeface="Open Sans Light"/>
                <a:ea typeface="Open Sans Light"/>
                <a:cs typeface="Open Sans Light"/>
                <a:sym typeface="Open Sans Light"/>
              </a:rPr>
              <a:t>Advanced Displays, Segmentation &amp; Filtering</a:t>
            </a:r>
            <a:br>
              <a:rPr lang="en" sz="4800">
                <a:solidFill>
                  <a:schemeClr val="lt1"/>
                </a:solidFill>
                <a:latin typeface="Open Sans Light"/>
                <a:ea typeface="Open Sans Light"/>
                <a:cs typeface="Open Sans Light"/>
                <a:sym typeface="Open Sans Light"/>
              </a:rPr>
            </a:br>
            <a:endParaRPr sz="4800">
              <a:solidFill>
                <a:schemeClr val="lt1"/>
              </a:solidFill>
              <a:latin typeface="Open Sans Light"/>
              <a:ea typeface="Open Sans Light"/>
              <a:cs typeface="Open Sans Light"/>
              <a:sym typeface="Open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42"/>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solidFill>
                  <a:srgbClr val="000000"/>
                </a:solidFill>
                <a:latin typeface="Open Sans Light"/>
                <a:ea typeface="Open Sans Light"/>
                <a:cs typeface="Open Sans Light"/>
                <a:sym typeface="Open Sans Light"/>
              </a:rPr>
              <a:t>How to Use This Template</a:t>
            </a:r>
            <a:endParaRPr>
              <a:solidFill>
                <a:srgbClr val="000000"/>
              </a:solidFill>
              <a:latin typeface="Open Sans Light"/>
              <a:ea typeface="Open Sans Light"/>
              <a:cs typeface="Open Sans Light"/>
              <a:sym typeface="Open Sans Light"/>
            </a:endParaRPr>
          </a:p>
        </p:txBody>
      </p:sp>
      <p:sp>
        <p:nvSpPr>
          <p:cNvPr id="173" name="Google Shape;173;p42"/>
          <p:cNvSpPr txBox="1">
            <a:spLocks noGrp="1"/>
          </p:cNvSpPr>
          <p:nvPr>
            <p:ph type="body" idx="1"/>
          </p:nvPr>
        </p:nvSpPr>
        <p:spPr>
          <a:xfrm>
            <a:off x="264945" y="2521982"/>
            <a:ext cx="7242600" cy="59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Light"/>
                <a:ea typeface="Open Sans Light"/>
                <a:cs typeface="Open Sans Light"/>
                <a:sym typeface="Open Sans Light"/>
              </a:rPr>
              <a:t>We have provided these slides as a guide to ensure that you submit all the required analysis to successfully complete your project. </a:t>
            </a:r>
            <a:endParaRPr sz="2000">
              <a:latin typeface="Open Sans Light"/>
              <a:ea typeface="Open Sans Light"/>
              <a:cs typeface="Open Sans Light"/>
              <a:sym typeface="Open Sans Light"/>
            </a:endParaRPr>
          </a:p>
          <a:p>
            <a:pPr marL="457200" lvl="0" indent="-355600" algn="l" rtl="0">
              <a:lnSpc>
                <a:spcPct val="100000"/>
              </a:lnSpc>
              <a:spcBef>
                <a:spcPts val="1600"/>
              </a:spcBef>
              <a:spcAft>
                <a:spcPts val="0"/>
              </a:spcAft>
              <a:buSzPts val="2000"/>
              <a:buFont typeface="Open Sans Light"/>
              <a:buChar char="●"/>
            </a:pPr>
            <a:r>
              <a:rPr lang="en" sz="2000">
                <a:latin typeface="Open Sans Light"/>
                <a:ea typeface="Open Sans Light"/>
                <a:cs typeface="Open Sans Light"/>
                <a:sym typeface="Open Sans Light"/>
              </a:rPr>
              <a:t>Make a copy of this Google Slide deck </a:t>
            </a:r>
            <a:endParaRPr sz="2000">
              <a:latin typeface="Open Sans Light"/>
              <a:ea typeface="Open Sans Light"/>
              <a:cs typeface="Open Sans Light"/>
              <a:sym typeface="Open Sans Light"/>
            </a:endParaRPr>
          </a:p>
          <a:p>
            <a:pPr marL="457200" lvl="0" indent="0" algn="l" rtl="0">
              <a:lnSpc>
                <a:spcPct val="100000"/>
              </a:lnSpc>
              <a:spcBef>
                <a:spcPts val="0"/>
              </a:spcBef>
              <a:spcAft>
                <a:spcPts val="0"/>
              </a:spcAft>
              <a:buNone/>
            </a:pPr>
            <a:r>
              <a:rPr lang="en" sz="2000">
                <a:latin typeface="Open Sans Light"/>
                <a:ea typeface="Open Sans Light"/>
                <a:cs typeface="Open Sans Light"/>
                <a:sym typeface="Open Sans Light"/>
              </a:rPr>
              <a:t>(click “File” &gt; “Make a copy”)</a:t>
            </a:r>
            <a:endParaRPr sz="2000">
              <a:latin typeface="Open Sans Light"/>
              <a:ea typeface="Open Sans Light"/>
              <a:cs typeface="Open Sans Light"/>
              <a:sym typeface="Open Sans Light"/>
            </a:endParaRPr>
          </a:p>
          <a:p>
            <a:pPr marL="457200" lvl="0" indent="0" algn="l" rtl="0">
              <a:lnSpc>
                <a:spcPct val="100000"/>
              </a:lnSpc>
              <a:spcBef>
                <a:spcPts val="0"/>
              </a:spcBef>
              <a:spcAft>
                <a:spcPts val="0"/>
              </a:spcAft>
              <a:buNone/>
            </a:pPr>
            <a:endParaRPr sz="2000">
              <a:latin typeface="Open Sans Light"/>
              <a:ea typeface="Open Sans Light"/>
              <a:cs typeface="Open Sans Light"/>
              <a:sym typeface="Open Sans Light"/>
            </a:endParaRPr>
          </a:p>
          <a:p>
            <a:pPr marL="457200" lvl="0" indent="-355600" algn="l" rtl="0">
              <a:lnSpc>
                <a:spcPct val="115000"/>
              </a:lnSpc>
              <a:spcBef>
                <a:spcPts val="0"/>
              </a:spcBef>
              <a:spcAft>
                <a:spcPts val="0"/>
              </a:spcAft>
              <a:buSzPts val="2000"/>
              <a:buFont typeface="Open Sans Light"/>
              <a:buChar char="●"/>
            </a:pPr>
            <a:r>
              <a:rPr lang="en" sz="2000" u="sng">
                <a:latin typeface="Open Sans Light"/>
                <a:ea typeface="Open Sans Light"/>
                <a:cs typeface="Open Sans Light"/>
                <a:sym typeface="Open Sans Light"/>
              </a:rPr>
              <a:t>Delete this and all other example slides</a:t>
            </a:r>
            <a:r>
              <a:rPr lang="en" sz="2000">
                <a:latin typeface="Open Sans Light"/>
                <a:ea typeface="Open Sans Light"/>
                <a:cs typeface="Open Sans Light"/>
                <a:sym typeface="Open Sans Light"/>
              </a:rPr>
              <a:t> before you submit your project</a:t>
            </a:r>
            <a:endParaRPr sz="2000">
              <a:latin typeface="Open Sans Light"/>
              <a:ea typeface="Open Sans Light"/>
              <a:cs typeface="Open Sans Light"/>
              <a:sym typeface="Open Sans Light"/>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74" name="Google Shape;174;p42"/>
          <p:cNvSpPr txBox="1"/>
          <p:nvPr/>
        </p:nvSpPr>
        <p:spPr>
          <a:xfrm>
            <a:off x="884100" y="7861051"/>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Light"/>
                <a:ea typeface="Open Sans Light"/>
                <a:cs typeface="Open Sans Light"/>
                <a:sym typeface="Open Sans Light"/>
              </a:rPr>
              <a:t>Remove this slide</a:t>
            </a:r>
            <a:r>
              <a:rPr lang="en" sz="3600" i="1">
                <a:solidFill>
                  <a:srgbClr val="15C26B"/>
                </a:solidFill>
                <a:latin typeface="Open Sans"/>
                <a:ea typeface="Open Sans"/>
                <a:cs typeface="Open Sans"/>
                <a:sym typeface="Open Sans"/>
              </a:rPr>
              <a:t> </a:t>
            </a:r>
            <a:endParaRPr sz="3600" i="1">
              <a:solidFill>
                <a:srgbClr val="15C26B"/>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8"/>
        <p:cNvGrpSpPr/>
        <p:nvPr/>
      </p:nvGrpSpPr>
      <p:grpSpPr>
        <a:xfrm>
          <a:off x="0" y="0"/>
          <a:ext cx="0" cy="0"/>
          <a:chOff x="0" y="0"/>
          <a:chExt cx="0" cy="0"/>
        </a:xfrm>
      </p:grpSpPr>
      <p:sp>
        <p:nvSpPr>
          <p:cNvPr id="179" name="Google Shape;179;p43"/>
          <p:cNvSpPr txBox="1">
            <a:spLocks noGrp="1"/>
          </p:cNvSpPr>
          <p:nvPr>
            <p:ph type="ctrTitle"/>
          </p:nvPr>
        </p:nvSpPr>
        <p:spPr>
          <a:xfrm>
            <a:off x="347400" y="1947675"/>
            <a:ext cx="7077600" cy="291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One:</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Primary Views &amp; Filters</a:t>
            </a:r>
            <a:br>
              <a:rPr lang="en" sz="3600">
                <a:solidFill>
                  <a:srgbClr val="FAFBFC"/>
                </a:solidFill>
              </a:rPr>
            </a:br>
            <a:endParaRPr sz="3600">
              <a:solidFill>
                <a:srgbClr val="FAFBFC"/>
              </a:solidFill>
              <a:latin typeface="Open Sans"/>
              <a:ea typeface="Open Sans"/>
              <a:cs typeface="Open Sans"/>
              <a:sym typeface="Open Sans"/>
            </a:endParaRPr>
          </a:p>
        </p:txBody>
      </p:sp>
      <p:sp>
        <p:nvSpPr>
          <p:cNvPr id="180" name="Google Shape;180;p43"/>
          <p:cNvSpPr txBox="1"/>
          <p:nvPr/>
        </p:nvSpPr>
        <p:spPr>
          <a:xfrm>
            <a:off x="-226600" y="5226950"/>
            <a:ext cx="4925100" cy="127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a:solidFill>
                <a:schemeClr val="lt1"/>
              </a:solidFill>
              <a:latin typeface="Open Sans Light"/>
              <a:ea typeface="Open Sans Light"/>
              <a:cs typeface="Open Sans Light"/>
              <a:sym typeface="Open Sans Light"/>
            </a:endParaRPr>
          </a:p>
        </p:txBody>
      </p:sp>
      <p:sp>
        <p:nvSpPr>
          <p:cNvPr id="181" name="Google Shape;181;p43"/>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44"/>
          <p:cNvSpPr txBox="1">
            <a:spLocks noGrp="1"/>
          </p:cNvSpPr>
          <p:nvPr>
            <p:ph type="title"/>
          </p:nvPr>
        </p:nvSpPr>
        <p:spPr>
          <a:xfrm>
            <a:off x="264895" y="959146"/>
            <a:ext cx="7242600" cy="1119900"/>
          </a:xfrm>
          <a:prstGeom prst="rect">
            <a:avLst/>
          </a:prstGeom>
        </p:spPr>
        <p:txBody>
          <a:bodyPr spcFirstLastPara="1" wrap="square" lIns="91425" tIns="91425" rIns="91425" bIns="91425" anchor="ctr" anchorCtr="0">
            <a:noAutofit/>
          </a:bodyPr>
          <a:lstStyle/>
          <a:p>
            <a:pPr marL="457200" lvl="0" indent="-431800" algn="l" rtl="0">
              <a:lnSpc>
                <a:spcPct val="115000"/>
              </a:lnSpc>
              <a:spcBef>
                <a:spcPts val="0"/>
              </a:spcBef>
              <a:spcAft>
                <a:spcPts val="0"/>
              </a:spcAft>
              <a:buClr>
                <a:srgbClr val="02B3E4"/>
              </a:buClr>
              <a:buSzPts val="3200"/>
              <a:buFont typeface="Open Sans"/>
              <a:buAutoNum type="arabicPeriod"/>
            </a:pPr>
            <a:r>
              <a:rPr lang="en" sz="3200">
                <a:solidFill>
                  <a:srgbClr val="02B3E4"/>
                </a:solidFill>
                <a:latin typeface="Open Sans"/>
                <a:ea typeface="Open Sans"/>
                <a:cs typeface="Open Sans"/>
                <a:sym typeface="Open Sans"/>
              </a:rPr>
              <a:t>Best Practice Check: </a:t>
            </a:r>
            <a:endParaRPr sz="3200">
              <a:solidFill>
                <a:srgbClr val="02B3E4"/>
              </a:solidFill>
              <a:latin typeface="Open Sans"/>
              <a:ea typeface="Open Sans"/>
              <a:cs typeface="Open Sans"/>
              <a:sym typeface="Open Sans"/>
            </a:endParaRPr>
          </a:p>
          <a:p>
            <a:pPr marL="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    Three Primary Views</a:t>
            </a:r>
            <a:endParaRPr sz="3200">
              <a:solidFill>
                <a:srgbClr val="02B3E4"/>
              </a:solidFill>
              <a:latin typeface="Open Sans Light"/>
              <a:ea typeface="Open Sans Light"/>
              <a:cs typeface="Open Sans Light"/>
              <a:sym typeface="Open Sans Light"/>
            </a:endParaRPr>
          </a:p>
        </p:txBody>
      </p:sp>
      <p:sp>
        <p:nvSpPr>
          <p:cNvPr id="187" name="Google Shape;187;p44"/>
          <p:cNvSpPr txBox="1"/>
          <p:nvPr/>
        </p:nvSpPr>
        <p:spPr>
          <a:xfrm>
            <a:off x="296450" y="2244600"/>
            <a:ext cx="7211100" cy="705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525C65"/>
                </a:solidFill>
                <a:highlight>
                  <a:schemeClr val="lt1"/>
                </a:highlight>
                <a:latin typeface="Open Sans Light"/>
                <a:ea typeface="Open Sans Light"/>
                <a:cs typeface="Open Sans Light"/>
                <a:sym typeface="Open Sans Light"/>
              </a:rPr>
              <a:t>An industry best practice is to ensure that there are three different views for whatever property you are working in:</a:t>
            </a:r>
            <a:endParaRPr sz="1800">
              <a:solidFill>
                <a:srgbClr val="525C65"/>
              </a:solidFill>
              <a:highlight>
                <a:schemeClr val="lt1"/>
              </a:highlight>
              <a:latin typeface="Open Sans Light"/>
              <a:ea typeface="Open Sans Light"/>
              <a:cs typeface="Open Sans Light"/>
              <a:sym typeface="Open Sans Light"/>
            </a:endParaRPr>
          </a:p>
          <a:p>
            <a:pPr marL="457200" lvl="0" indent="-342900" algn="l" rtl="0">
              <a:lnSpc>
                <a:spcPct val="100000"/>
              </a:lnSpc>
              <a:spcBef>
                <a:spcPts val="1600"/>
              </a:spcBef>
              <a:spcAft>
                <a:spcPts val="0"/>
              </a:spcAft>
              <a:buClr>
                <a:srgbClr val="525C65"/>
              </a:buClr>
              <a:buSzPts val="1800"/>
              <a:buFont typeface="Open Sans Light"/>
              <a:buChar char="●"/>
            </a:pPr>
            <a:r>
              <a:rPr lang="en" sz="1800" u="sng">
                <a:solidFill>
                  <a:srgbClr val="525C65"/>
                </a:solidFill>
                <a:latin typeface="Open Sans Light"/>
                <a:ea typeface="Open Sans Light"/>
                <a:cs typeface="Open Sans Light"/>
                <a:sym typeface="Open Sans Light"/>
              </a:rPr>
              <a:t>Unfiltered</a:t>
            </a:r>
            <a:r>
              <a:rPr lang="en" sz="1800">
                <a:solidFill>
                  <a:srgbClr val="525C65"/>
                </a:solidFill>
                <a:latin typeface="Open Sans Light"/>
                <a:ea typeface="Open Sans Light"/>
                <a:cs typeface="Open Sans Light"/>
                <a:sym typeface="Open Sans Light"/>
              </a:rPr>
              <a:t> </a:t>
            </a:r>
            <a:r>
              <a:rPr lang="en" sz="1800" i="1">
                <a:solidFill>
                  <a:srgbClr val="525C65"/>
                </a:solidFill>
                <a:latin typeface="Open Sans Light"/>
                <a:ea typeface="Open Sans Light"/>
                <a:cs typeface="Open Sans Light"/>
                <a:sym typeface="Open Sans Light"/>
              </a:rPr>
              <a:t>(all the data, never mess with it)</a:t>
            </a:r>
            <a:endParaRPr sz="1800" i="1">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r>
              <a:rPr lang="en" sz="1800" u="sng">
                <a:solidFill>
                  <a:srgbClr val="525C65"/>
                </a:solidFill>
                <a:latin typeface="Open Sans Light"/>
                <a:ea typeface="Open Sans Light"/>
                <a:cs typeface="Open Sans Light"/>
                <a:sym typeface="Open Sans Light"/>
              </a:rPr>
              <a:t>Test</a:t>
            </a:r>
            <a:r>
              <a:rPr lang="en" sz="1800">
                <a:solidFill>
                  <a:srgbClr val="525C65"/>
                </a:solidFill>
                <a:latin typeface="Open Sans Light"/>
                <a:ea typeface="Open Sans Light"/>
                <a:cs typeface="Open Sans Light"/>
                <a:sym typeface="Open Sans Light"/>
              </a:rPr>
              <a:t> </a:t>
            </a:r>
            <a:r>
              <a:rPr lang="en" sz="1800" i="1">
                <a:solidFill>
                  <a:srgbClr val="525C65"/>
                </a:solidFill>
                <a:latin typeface="Open Sans Light"/>
                <a:ea typeface="Open Sans Light"/>
                <a:cs typeface="Open Sans Light"/>
                <a:sym typeface="Open Sans Light"/>
              </a:rPr>
              <a:t>(where you can try things out before making them live)</a:t>
            </a:r>
            <a:endParaRPr sz="1800" i="1">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r>
              <a:rPr lang="en" sz="1800" u="sng">
                <a:solidFill>
                  <a:srgbClr val="525C65"/>
                </a:solidFill>
                <a:latin typeface="Open Sans Light"/>
                <a:ea typeface="Open Sans Light"/>
                <a:cs typeface="Open Sans Light"/>
                <a:sym typeface="Open Sans Light"/>
              </a:rPr>
              <a:t>Production</a:t>
            </a:r>
            <a:r>
              <a:rPr lang="en" sz="1800">
                <a:solidFill>
                  <a:srgbClr val="525C65"/>
                </a:solidFill>
                <a:latin typeface="Open Sans Light"/>
                <a:ea typeface="Open Sans Light"/>
                <a:cs typeface="Open Sans Light"/>
                <a:sym typeface="Open Sans Light"/>
              </a:rPr>
              <a:t> </a:t>
            </a:r>
            <a:r>
              <a:rPr lang="en" sz="1800" i="1">
                <a:solidFill>
                  <a:srgbClr val="525C65"/>
                </a:solidFill>
                <a:latin typeface="Open Sans Light"/>
                <a:ea typeface="Open Sans Light"/>
                <a:cs typeface="Open Sans Light"/>
                <a:sym typeface="Open Sans Light"/>
              </a:rPr>
              <a:t> (where you’ll implement your work once it’s been tested and it’s getting the results you want) </a:t>
            </a:r>
            <a:endParaRPr sz="1800" i="1">
              <a:solidFill>
                <a:srgbClr val="525C65"/>
              </a:solidFill>
              <a:latin typeface="Open Sans Light"/>
              <a:ea typeface="Open Sans Light"/>
              <a:cs typeface="Open Sans Light"/>
              <a:sym typeface="Open Sans Light"/>
            </a:endParaRPr>
          </a:p>
          <a:p>
            <a:pPr marL="0" lvl="0" indent="0" algn="l" rtl="0">
              <a:lnSpc>
                <a:spcPct val="100000"/>
              </a:lnSpc>
              <a:spcBef>
                <a:spcPts val="1100"/>
              </a:spcBef>
              <a:spcAft>
                <a:spcPts val="0"/>
              </a:spcAft>
              <a:buClr>
                <a:schemeClr val="dk1"/>
              </a:buClr>
              <a:buSzPts val="1100"/>
              <a:buFont typeface="Arial"/>
              <a:buNone/>
            </a:pPr>
            <a:r>
              <a:rPr lang="en" sz="1800" i="1" u="sng">
                <a:solidFill>
                  <a:srgbClr val="525C65"/>
                </a:solidFill>
                <a:latin typeface="Open Sans Light"/>
                <a:ea typeface="Open Sans Light"/>
                <a:cs typeface="Open Sans Light"/>
                <a:sym typeface="Open Sans Light"/>
              </a:rPr>
              <a:t>To demonstrate your knowledge:</a:t>
            </a:r>
            <a:r>
              <a:rPr lang="en" sz="1800" u="sng">
                <a:solidFill>
                  <a:srgbClr val="525C65"/>
                </a:solidFill>
                <a:latin typeface="Open Sans Light"/>
                <a:ea typeface="Open Sans Light"/>
                <a:cs typeface="Open Sans Light"/>
                <a:sym typeface="Open Sans Light"/>
              </a:rPr>
              <a:t> </a:t>
            </a:r>
            <a:endParaRPr sz="1800" u="sng">
              <a:solidFill>
                <a:srgbClr val="525C65"/>
              </a:solidFill>
              <a:latin typeface="Open Sans Light"/>
              <a:ea typeface="Open Sans Light"/>
              <a:cs typeface="Open Sans Light"/>
              <a:sym typeface="Open Sans Light"/>
            </a:endParaRPr>
          </a:p>
          <a:p>
            <a:pPr marL="457200" lvl="0" indent="-342900" algn="l" rtl="0">
              <a:lnSpc>
                <a:spcPct val="100000"/>
              </a:lnSpc>
              <a:spcBef>
                <a:spcPts val="110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If these views already exist, take a screenshot, and </a:t>
            </a:r>
            <a:r>
              <a:rPr lang="en" sz="1800" b="1">
                <a:solidFill>
                  <a:srgbClr val="525C65"/>
                </a:solidFill>
                <a:latin typeface="Open Sans"/>
                <a:ea typeface="Open Sans"/>
                <a:cs typeface="Open Sans"/>
                <a:sym typeface="Open Sans"/>
              </a:rPr>
              <a:t>insert it on this slide after removing all text except the title of the slide</a:t>
            </a:r>
            <a:endParaRPr sz="1800" b="1">
              <a:solidFill>
                <a:srgbClr val="525C65"/>
              </a:solidFill>
              <a:latin typeface="Open Sans"/>
              <a:ea typeface="Open Sans"/>
              <a:cs typeface="Open Sans"/>
              <a:sym typeface="Open Sans"/>
            </a:endParaRPr>
          </a:p>
          <a:p>
            <a:pPr marL="457200" lvl="0" indent="-342900" algn="l" rtl="0">
              <a:lnSpc>
                <a:spcPct val="100000"/>
              </a:lnSpc>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If you have access to create these views, do so, take a screenshot, and insert it on this slide after removing all text except the title of the slide</a:t>
            </a:r>
            <a:endParaRPr sz="1800">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a:buChar char="●"/>
            </a:pPr>
            <a:r>
              <a:rPr lang="en" sz="1800" b="1">
                <a:solidFill>
                  <a:srgbClr val="525C65"/>
                </a:solidFill>
                <a:latin typeface="Open Sans"/>
                <a:ea typeface="Open Sans"/>
                <a:cs typeface="Open Sans"/>
                <a:sym typeface="Open Sans"/>
              </a:rPr>
              <a:t>Make a note somewhere on this page as to whether you are using the Google Merchandise Store Demo Account, or your own business.</a:t>
            </a:r>
            <a:endParaRPr sz="1800" b="1">
              <a:solidFill>
                <a:srgbClr val="525C65"/>
              </a:solidFill>
              <a:latin typeface="Open Sans"/>
              <a:ea typeface="Open Sans"/>
              <a:cs typeface="Open Sans"/>
              <a:sym typeface="Open Sans"/>
            </a:endParaRPr>
          </a:p>
          <a:p>
            <a:pPr marL="457200" lvl="0" indent="-342900" algn="l" rtl="0">
              <a:lnSpc>
                <a:spcPct val="100000"/>
              </a:lnSpc>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If you don’t have access to create these views and they do not already exist, take a screenshot of where these views can be added, paste it above after removing all text except the title of the slide, and provide the steps necessary to create the views</a:t>
            </a:r>
            <a:endParaRPr>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1"/>
        <p:cNvGrpSpPr/>
        <p:nvPr/>
      </p:nvGrpSpPr>
      <p:grpSpPr>
        <a:xfrm>
          <a:off x="0" y="0"/>
          <a:ext cx="0" cy="0"/>
          <a:chOff x="0" y="0"/>
          <a:chExt cx="0" cy="0"/>
        </a:xfrm>
      </p:grpSpPr>
      <p:sp>
        <p:nvSpPr>
          <p:cNvPr id="192" name="Google Shape;192;p45"/>
          <p:cNvSpPr txBox="1">
            <a:spLocks noGrp="1"/>
          </p:cNvSpPr>
          <p:nvPr>
            <p:ph type="title"/>
          </p:nvPr>
        </p:nvSpPr>
        <p:spPr>
          <a:xfrm>
            <a:off x="264895" y="959146"/>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solidFill>
                  <a:srgbClr val="02B3E4"/>
                </a:solidFill>
                <a:latin typeface="Open Sans"/>
                <a:ea typeface="Open Sans"/>
                <a:cs typeface="Open Sans"/>
                <a:sym typeface="Open Sans"/>
              </a:rPr>
              <a:t>2. Best Practice Check: </a:t>
            </a:r>
            <a:endParaRPr sz="3200">
              <a:solidFill>
                <a:srgbClr val="02B3E4"/>
              </a:solidFill>
              <a:latin typeface="Open Sans"/>
              <a:ea typeface="Open Sans"/>
              <a:cs typeface="Open Sans"/>
              <a:sym typeface="Open Sans"/>
            </a:endParaRPr>
          </a:p>
          <a:p>
            <a:pPr marL="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    Filtering Internal Traffic</a:t>
            </a:r>
            <a:endParaRPr sz="3200">
              <a:solidFill>
                <a:srgbClr val="02B3E4"/>
              </a:solidFill>
              <a:latin typeface="Open Sans Light"/>
              <a:ea typeface="Open Sans Light"/>
              <a:cs typeface="Open Sans Light"/>
              <a:sym typeface="Open Sans Light"/>
            </a:endParaRPr>
          </a:p>
        </p:txBody>
      </p:sp>
      <p:sp>
        <p:nvSpPr>
          <p:cNvPr id="193" name="Google Shape;193;p45"/>
          <p:cNvSpPr txBox="1"/>
          <p:nvPr/>
        </p:nvSpPr>
        <p:spPr>
          <a:xfrm>
            <a:off x="296450" y="2244600"/>
            <a:ext cx="7211100" cy="705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sz="1800">
                <a:solidFill>
                  <a:srgbClr val="525C65"/>
                </a:solidFill>
                <a:latin typeface="Open Sans Light"/>
                <a:ea typeface="Open Sans Light"/>
                <a:cs typeface="Open Sans Light"/>
                <a:sym typeface="Open Sans Light"/>
              </a:rPr>
              <a:t>Another industry best practice is to make sure that the property you’re working in is excluding internal traffic in at least one of its views (ideally, the </a:t>
            </a:r>
            <a:r>
              <a:rPr lang="en" sz="1800" u="sng">
                <a:solidFill>
                  <a:srgbClr val="525C65"/>
                </a:solidFill>
                <a:latin typeface="Open Sans Light"/>
                <a:ea typeface="Open Sans Light"/>
                <a:cs typeface="Open Sans Light"/>
                <a:sym typeface="Open Sans Light"/>
              </a:rPr>
              <a:t>Production</a:t>
            </a:r>
            <a:r>
              <a:rPr lang="en" sz="1800">
                <a:solidFill>
                  <a:srgbClr val="525C65"/>
                </a:solidFill>
                <a:latin typeface="Open Sans Light"/>
                <a:ea typeface="Open Sans Light"/>
                <a:cs typeface="Open Sans Light"/>
                <a:sym typeface="Open Sans Light"/>
              </a:rPr>
              <a:t> view or a copy of it)</a:t>
            </a:r>
            <a:endParaRPr sz="1800">
              <a:solidFill>
                <a:srgbClr val="525C65"/>
              </a:solidFill>
              <a:latin typeface="Open Sans Light"/>
              <a:ea typeface="Open Sans Light"/>
              <a:cs typeface="Open Sans Light"/>
              <a:sym typeface="Open Sans Light"/>
            </a:endParaRPr>
          </a:p>
          <a:p>
            <a:pPr marL="0" lvl="0" indent="0" algn="l" rtl="0">
              <a:lnSpc>
                <a:spcPct val="100000"/>
              </a:lnSpc>
              <a:spcBef>
                <a:spcPts val="1100"/>
              </a:spcBef>
              <a:spcAft>
                <a:spcPts val="0"/>
              </a:spcAft>
              <a:buClr>
                <a:srgbClr val="000000"/>
              </a:buClr>
              <a:buSzPts val="1100"/>
              <a:buFont typeface="Arial"/>
              <a:buNone/>
            </a:pPr>
            <a:r>
              <a:rPr lang="en" sz="1800" i="1" u="sng">
                <a:solidFill>
                  <a:srgbClr val="525C65"/>
                </a:solidFill>
                <a:latin typeface="Open Sans Light"/>
                <a:ea typeface="Open Sans Light"/>
                <a:cs typeface="Open Sans Light"/>
                <a:sym typeface="Open Sans Light"/>
              </a:rPr>
              <a:t>To demonstrate your knowledge:</a:t>
            </a:r>
            <a:endParaRPr sz="1800" u="sng">
              <a:solidFill>
                <a:srgbClr val="525C65"/>
              </a:solidFill>
              <a:highlight>
                <a:schemeClr val="lt1"/>
              </a:highlight>
              <a:latin typeface="Open Sans Light"/>
              <a:ea typeface="Open Sans Light"/>
              <a:cs typeface="Open Sans Light"/>
              <a:sym typeface="Open Sans Light"/>
            </a:endParaRPr>
          </a:p>
          <a:p>
            <a:pPr marL="457200" lvl="0" indent="-342900" algn="l" rtl="0">
              <a:lnSpc>
                <a:spcPct val="100000"/>
              </a:lnSpc>
              <a:spcBef>
                <a:spcPts val="110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If the filter is already in place, take a screenshot and </a:t>
            </a:r>
            <a:r>
              <a:rPr lang="en" sz="1800" b="1">
                <a:solidFill>
                  <a:srgbClr val="525C65"/>
                </a:solidFill>
                <a:latin typeface="Open Sans"/>
                <a:ea typeface="Open Sans"/>
                <a:cs typeface="Open Sans"/>
                <a:sym typeface="Open Sans"/>
              </a:rPr>
              <a:t>insert it on this slide after removing all other text except the slide title</a:t>
            </a:r>
            <a:r>
              <a:rPr lang="en" sz="1800">
                <a:solidFill>
                  <a:srgbClr val="525C65"/>
                </a:solidFill>
                <a:latin typeface="Open Sans Light"/>
                <a:ea typeface="Open Sans Light"/>
                <a:cs typeface="Open Sans Light"/>
                <a:sym typeface="Open Sans Light"/>
              </a:rPr>
              <a:t>.</a:t>
            </a:r>
            <a:endParaRPr sz="180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If you have access and the appropriate information to create this filter, do so, take a screenshot, and insert it on this slide after removing all text except the title of the slide</a:t>
            </a:r>
            <a:endParaRPr sz="180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If you don’t have access to create this filter and it does not already exist, take a screenshot of where this filter could be added and paste it on this slide after removing all text except the title of the slide. Then, provide the steps necessary to create the filter.</a:t>
            </a:r>
            <a:endParaRPr sz="1800">
              <a:solidFill>
                <a:srgbClr val="525C65"/>
              </a:solidFill>
              <a:highlight>
                <a:schemeClr val="lt1"/>
              </a:highlight>
              <a:latin typeface="Open Sans Light"/>
              <a:ea typeface="Open Sans Light"/>
              <a:cs typeface="Open Sans Light"/>
              <a:sym typeface="Open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7"/>
        <p:cNvGrpSpPr/>
        <p:nvPr/>
      </p:nvGrpSpPr>
      <p:grpSpPr>
        <a:xfrm>
          <a:off x="0" y="0"/>
          <a:ext cx="0" cy="0"/>
          <a:chOff x="0" y="0"/>
          <a:chExt cx="0" cy="0"/>
        </a:xfrm>
      </p:grpSpPr>
      <p:sp>
        <p:nvSpPr>
          <p:cNvPr id="198" name="Google Shape;198;p46"/>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Two:</a:t>
            </a:r>
            <a:r>
              <a:rPr lang="en" sz="4800" b="1">
                <a:solidFill>
                  <a:srgbClr val="FAFBFC"/>
                </a:solidFill>
              </a:rPr>
              <a:t> </a:t>
            </a:r>
            <a:endParaRPr sz="4800">
              <a:solidFill>
                <a:srgbClr val="FAFBFC"/>
              </a:solidFill>
              <a:latin typeface="Open Sans Light"/>
              <a:ea typeface="Open Sans Light"/>
              <a:cs typeface="Open Sans Light"/>
              <a:sym typeface="Open Sans Light"/>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Data Exploration</a:t>
            </a:r>
            <a:endParaRPr sz="3600">
              <a:solidFill>
                <a:srgbClr val="FAFBFC"/>
              </a:solidFill>
              <a:latin typeface="Open Sans"/>
              <a:ea typeface="Open Sans"/>
              <a:cs typeface="Open Sans"/>
              <a:sym typeface="Open Sans"/>
            </a:endParaRPr>
          </a:p>
        </p:txBody>
      </p:sp>
      <p:sp>
        <p:nvSpPr>
          <p:cNvPr id="199" name="Google Shape;199;p46"/>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p:cNvGrpSpPr/>
        <p:nvPr/>
      </p:nvGrpSpPr>
      <p:grpSpPr>
        <a:xfrm>
          <a:off x="0" y="0"/>
          <a:ext cx="0" cy="0"/>
          <a:chOff x="0" y="0"/>
          <a:chExt cx="0" cy="0"/>
        </a:xfrm>
      </p:grpSpPr>
      <p:sp>
        <p:nvSpPr>
          <p:cNvPr id="204" name="Google Shape;204;p47"/>
          <p:cNvSpPr txBox="1">
            <a:spLocks noGrp="1"/>
          </p:cNvSpPr>
          <p:nvPr>
            <p:ph type="title"/>
          </p:nvPr>
        </p:nvSpPr>
        <p:spPr>
          <a:xfrm>
            <a:off x="264895" y="9379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solidFill>
                  <a:srgbClr val="2E3D49"/>
                </a:solidFill>
                <a:latin typeface="Open Sans Light"/>
                <a:ea typeface="Open Sans Light"/>
                <a:cs typeface="Open Sans Light"/>
                <a:sym typeface="Open Sans Light"/>
              </a:rPr>
              <a:t>Report</a:t>
            </a:r>
            <a:r>
              <a:rPr lang="en" sz="3200">
                <a:latin typeface="Open Sans Light"/>
                <a:ea typeface="Open Sans Light"/>
                <a:cs typeface="Open Sans Light"/>
                <a:sym typeface="Open Sans Light"/>
              </a:rPr>
              <a:t> Exploration</a:t>
            </a:r>
            <a:r>
              <a:rPr lang="en" sz="3200">
                <a:solidFill>
                  <a:srgbClr val="2E3D49"/>
                </a:solidFill>
                <a:latin typeface="Open Sans Light"/>
                <a:ea typeface="Open Sans Light"/>
                <a:cs typeface="Open Sans Light"/>
                <a:sym typeface="Open Sans Light"/>
              </a:rPr>
              <a:t>: Instructions</a:t>
            </a:r>
            <a:endParaRPr sz="3200">
              <a:solidFill>
                <a:srgbClr val="2E3D49"/>
              </a:solidFill>
              <a:latin typeface="Open Sans Light"/>
              <a:ea typeface="Open Sans Light"/>
              <a:cs typeface="Open Sans Light"/>
              <a:sym typeface="Open Sans Light"/>
            </a:endParaRPr>
          </a:p>
        </p:txBody>
      </p:sp>
      <p:sp>
        <p:nvSpPr>
          <p:cNvPr id="205" name="Google Shape;205;p47"/>
          <p:cNvSpPr txBox="1"/>
          <p:nvPr/>
        </p:nvSpPr>
        <p:spPr>
          <a:xfrm>
            <a:off x="280650" y="1926975"/>
            <a:ext cx="7211100" cy="705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525C65"/>
                </a:solidFill>
                <a:latin typeface="Open Sans Light"/>
                <a:ea typeface="Open Sans Light"/>
                <a:cs typeface="Open Sans Light"/>
                <a:sym typeface="Open Sans Light"/>
              </a:rPr>
              <a:t>For this project, you’re working with a client who has limited knowledge and experience, and who is relying your critical eye and expertise. They’ve looked at the data but aren't’ sure what to make of it, and they have specific questions they want you to answer.  Some of the questions are driven by a cut-and-dry need to know.  For others, you may be asked to share your insight.    </a:t>
            </a:r>
            <a:endParaRPr sz="1800">
              <a:solidFill>
                <a:srgbClr val="525C65"/>
              </a:solidFill>
              <a:latin typeface="Open Sans Light"/>
              <a:ea typeface="Open Sans Light"/>
              <a:cs typeface="Open Sans Light"/>
              <a:sym typeface="Open Sans Light"/>
            </a:endParaRPr>
          </a:p>
          <a:p>
            <a:pPr marL="0" lvl="0" indent="0" algn="l" rtl="0">
              <a:spcBef>
                <a:spcPts val="1100"/>
              </a:spcBef>
              <a:spcAft>
                <a:spcPts val="0"/>
              </a:spcAft>
              <a:buClr>
                <a:schemeClr val="dk1"/>
              </a:buClr>
              <a:buSzPts val="1100"/>
              <a:buFont typeface="Arial"/>
              <a:buNone/>
            </a:pPr>
            <a:r>
              <a:rPr lang="en" sz="1800" i="1" u="sng">
                <a:solidFill>
                  <a:srgbClr val="525C65"/>
                </a:solidFill>
                <a:latin typeface="Open Sans Light"/>
                <a:ea typeface="Open Sans Light"/>
                <a:cs typeface="Open Sans Light"/>
                <a:sym typeface="Open Sans Light"/>
              </a:rPr>
              <a:t>To demonstrate your knowledge:</a:t>
            </a:r>
            <a:r>
              <a:rPr lang="en" sz="1800" u="sng">
                <a:solidFill>
                  <a:srgbClr val="525C65"/>
                </a:solidFill>
                <a:latin typeface="Open Sans Light"/>
                <a:ea typeface="Open Sans Light"/>
                <a:cs typeface="Open Sans Light"/>
                <a:sym typeface="Open Sans Light"/>
              </a:rPr>
              <a:t> </a:t>
            </a:r>
            <a:endParaRPr sz="1800" u="sng">
              <a:solidFill>
                <a:srgbClr val="525C65"/>
              </a:solidFill>
              <a:latin typeface="Open Sans Light"/>
              <a:ea typeface="Open Sans Light"/>
              <a:cs typeface="Open Sans Light"/>
              <a:sym typeface="Open Sans Light"/>
            </a:endParaRPr>
          </a:p>
          <a:p>
            <a:pPr marL="457200" lvl="0" indent="-342900" algn="l" rtl="0">
              <a:spcBef>
                <a:spcPts val="110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For each of the questions that follow, take screenshots that show what you believe to be the answers</a:t>
            </a:r>
            <a:endParaRPr sz="1800">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Provide annotations where necessary to give clarity to your answer</a:t>
            </a:r>
            <a:endParaRPr sz="1800">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a:solidFill>
                  <a:srgbClr val="525C65"/>
                </a:solidFill>
                <a:latin typeface="Open Sans Light"/>
                <a:ea typeface="Open Sans Light"/>
                <a:cs typeface="Open Sans Light"/>
                <a:sym typeface="Open Sans Light"/>
              </a:rPr>
              <a:t>If you are asked to provide your insight on a given question, provide those, too, on another slide right after the slide that contains your screenshot(s)</a:t>
            </a:r>
            <a:endParaRPr sz="1800">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b="1">
                <a:solidFill>
                  <a:srgbClr val="525C65"/>
                </a:solidFill>
                <a:latin typeface="Open Sans"/>
                <a:ea typeface="Open Sans"/>
                <a:cs typeface="Open Sans"/>
                <a:sym typeface="Open Sans"/>
              </a:rPr>
              <a:t>Place your questions, screenshots, and notes on the slides that follow. </a:t>
            </a:r>
            <a:endParaRPr sz="1800">
              <a:solidFill>
                <a:srgbClr val="525C65"/>
              </a:solidFill>
              <a:latin typeface="Open Sans Light"/>
              <a:ea typeface="Open Sans Light"/>
              <a:cs typeface="Open Sans Light"/>
              <a:sym typeface="Open Sans Light"/>
            </a:endParaRPr>
          </a:p>
        </p:txBody>
      </p:sp>
      <p:sp>
        <p:nvSpPr>
          <p:cNvPr id="206" name="Google Shape;206;p47"/>
          <p:cNvSpPr txBox="1"/>
          <p:nvPr/>
        </p:nvSpPr>
        <p:spPr>
          <a:xfrm>
            <a:off x="805600" y="7710151"/>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Light"/>
                <a:ea typeface="Open Sans Light"/>
                <a:cs typeface="Open Sans Light"/>
                <a:sym typeface="Open Sans Light"/>
              </a:rPr>
              <a:t>Remove this slide </a:t>
            </a:r>
            <a:endParaRPr sz="3600" i="1">
              <a:solidFill>
                <a:srgbClr val="15C26B"/>
              </a:solidFill>
              <a:latin typeface="Open Sans Light"/>
              <a:ea typeface="Open Sans Light"/>
              <a:cs typeface="Open Sans Light"/>
              <a:sym typeface="Open Sa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 Audience</a:t>
            </a:r>
            <a:endParaRPr sz="3200">
              <a:solidFill>
                <a:srgbClr val="02B3E4"/>
              </a:solidFill>
              <a:latin typeface="Open Sans Light"/>
              <a:ea typeface="Open Sans Light"/>
              <a:cs typeface="Open Sans Light"/>
              <a:sym typeface="Open Sans Light"/>
            </a:endParaRPr>
          </a:p>
          <a:p>
            <a:pPr marL="0" marR="0" lvl="0" indent="0" algn="l" rtl="0">
              <a:lnSpc>
                <a:spcPct val="115000"/>
              </a:lnSpc>
              <a:spcBef>
                <a:spcPts val="0"/>
              </a:spcBef>
              <a:spcAft>
                <a:spcPts val="0"/>
              </a:spcAft>
              <a:buNone/>
            </a:pPr>
            <a:endParaRPr sz="2400">
              <a:solidFill>
                <a:srgbClr val="02B3E4"/>
              </a:solidFill>
              <a:latin typeface="Open Sans Light"/>
              <a:ea typeface="Open Sans Light"/>
              <a:cs typeface="Open Sans Light"/>
              <a:sym typeface="Open Sans Light"/>
            </a:endParaRPr>
          </a:p>
        </p:txBody>
      </p:sp>
      <p:sp>
        <p:nvSpPr>
          <p:cNvPr id="212" name="Google Shape;212;p48"/>
          <p:cNvSpPr txBox="1">
            <a:spLocks noGrp="1"/>
          </p:cNvSpPr>
          <p:nvPr>
            <p:ph type="body" idx="1"/>
          </p:nvPr>
        </p:nvSpPr>
        <p:spPr>
          <a:xfrm>
            <a:off x="264950" y="1686225"/>
            <a:ext cx="7242600" cy="134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the Audience Overview Report, select a three month time period you would like to explore. Which week had the most visitors, and which week had the fewest visitors to your site?  </a:t>
            </a:r>
            <a:endParaRPr/>
          </a:p>
          <a:p>
            <a:pPr marL="0" lvl="0" indent="0" algn="l" rtl="0">
              <a:spcBef>
                <a:spcPts val="1600"/>
              </a:spcBef>
              <a:spcAft>
                <a:spcPts val="1600"/>
              </a:spcAft>
              <a:buNone/>
            </a:pPr>
            <a:endParaRPr/>
          </a:p>
        </p:txBody>
      </p:sp>
      <p:sp>
        <p:nvSpPr>
          <p:cNvPr id="213" name="Google Shape;213;p48"/>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214" name="Google Shape;214;p48"/>
          <p:cNvGrpSpPr/>
          <p:nvPr/>
        </p:nvGrpSpPr>
        <p:grpSpPr>
          <a:xfrm>
            <a:off x="518300" y="3633338"/>
            <a:ext cx="6735900" cy="2355000"/>
            <a:chOff x="518300" y="3633338"/>
            <a:chExt cx="6735900" cy="2355000"/>
          </a:xfrm>
        </p:grpSpPr>
        <p:sp>
          <p:nvSpPr>
            <p:cNvPr id="215" name="Google Shape;215;p48"/>
            <p:cNvSpPr/>
            <p:nvPr/>
          </p:nvSpPr>
          <p:spPr>
            <a:xfrm>
              <a:off x="518300" y="3633338"/>
              <a:ext cx="6735900" cy="2355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216" name="Google Shape;216;p48"/>
            <p:cNvSpPr txBox="1"/>
            <p:nvPr/>
          </p:nvSpPr>
          <p:spPr>
            <a:xfrm>
              <a:off x="638975" y="386245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grpSp>
      <p:grpSp>
        <p:nvGrpSpPr>
          <p:cNvPr id="217" name="Google Shape;217;p48"/>
          <p:cNvGrpSpPr/>
          <p:nvPr/>
        </p:nvGrpSpPr>
        <p:grpSpPr>
          <a:xfrm>
            <a:off x="518300" y="6588150"/>
            <a:ext cx="6735900" cy="2355000"/>
            <a:chOff x="474675" y="3679900"/>
            <a:chExt cx="6735900" cy="2355000"/>
          </a:xfrm>
        </p:grpSpPr>
        <p:sp>
          <p:nvSpPr>
            <p:cNvPr id="218" name="Google Shape;218;p48"/>
            <p:cNvSpPr/>
            <p:nvPr/>
          </p:nvSpPr>
          <p:spPr>
            <a:xfrm>
              <a:off x="474675" y="3679900"/>
              <a:ext cx="6735900" cy="2355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219" name="Google Shape;219;p48"/>
            <p:cNvSpPr txBox="1"/>
            <p:nvPr/>
          </p:nvSpPr>
          <p:spPr>
            <a:xfrm>
              <a:off x="638975" y="386245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1374</Words>
  <Application>Microsoft Macintosh PowerPoint</Application>
  <PresentationFormat>Custom</PresentationFormat>
  <Paragraphs>93</Paragraphs>
  <Slides>21</Slides>
  <Notes>21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21</vt:i4>
      </vt:variant>
    </vt:vector>
  </HeadingPairs>
  <TitlesOfParts>
    <vt:vector size="29" baseType="lpstr">
      <vt:lpstr>Open Sans Light</vt:lpstr>
      <vt:lpstr>Arial</vt:lpstr>
      <vt:lpstr>Helvetica Neue</vt:lpstr>
      <vt:lpstr>Open Sans</vt:lpstr>
      <vt:lpstr>Open Sans SemiBold</vt:lpstr>
      <vt:lpstr>Simple Light</vt:lpstr>
      <vt:lpstr>Simple Light</vt:lpstr>
      <vt:lpstr>Simple Light</vt:lpstr>
      <vt:lpstr>PowerPoint Presentation</vt:lpstr>
      <vt:lpstr>Advanced Displays, Creating Segments &amp; Applying View Settings and Filters</vt:lpstr>
      <vt:lpstr>How to Use This Template</vt:lpstr>
      <vt:lpstr>Part One:  Primary Views &amp; Filters </vt:lpstr>
      <vt:lpstr>Best Practice Check:      Three Primary Views</vt:lpstr>
      <vt:lpstr>2. Best Practice Check:      Filtering Internal Traffic</vt:lpstr>
      <vt:lpstr>Part Two:  Data Exploration</vt:lpstr>
      <vt:lpstr>Report Exploration: Instructions</vt:lpstr>
      <vt:lpstr>Standard Display - Audience </vt:lpstr>
      <vt:lpstr>Standard Display - Audience </vt:lpstr>
      <vt:lpstr>Standard Display: Acquisition</vt:lpstr>
      <vt:lpstr>Standard Display: Acquisition</vt:lpstr>
      <vt:lpstr>Percentage Display: Conversion</vt:lpstr>
      <vt:lpstr>Comparison Display:  Behavior</vt:lpstr>
      <vt:lpstr>Percentage Display:  Audience</vt:lpstr>
      <vt:lpstr>Part Three:  Segmentation</vt:lpstr>
      <vt:lpstr>Segmentation: Instructions</vt:lpstr>
      <vt:lpstr>Audience Segment: Characteristic</vt:lpstr>
      <vt:lpstr>Audience Segment: Geography</vt:lpstr>
      <vt:lpstr>Audience Segment: User Behavior</vt:lpstr>
      <vt:lpstr> ANND Portfolio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Christine Shuttleworth</cp:lastModifiedBy>
  <cp:revision>1</cp:revision>
  <dcterms:modified xsi:type="dcterms:W3CDTF">2021-01-05T11:11:33Z</dcterms:modified>
</cp:coreProperties>
</file>