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0"/>
  </p:notesMasterIdLst>
  <p:sldIdLst>
    <p:sldId id="256" r:id="rId2"/>
    <p:sldId id="257" r:id="rId3"/>
    <p:sldId id="258" r:id="rId4"/>
    <p:sldId id="262" r:id="rId5"/>
    <p:sldId id="263" r:id="rId6"/>
    <p:sldId id="264"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3608" autoAdjust="0"/>
  </p:normalViewPr>
  <p:slideViewPr>
    <p:cSldViewPr snapToGrid="0">
      <p:cViewPr varScale="1">
        <p:scale>
          <a:sx n="62" d="100"/>
          <a:sy n="62" d="100"/>
        </p:scale>
        <p:origin x="836"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9010BE-B70F-4641-BE29-99E24FCBA427}" type="datetimeFigureOut">
              <a:rPr lang="en-US" smtClean="0"/>
              <a:t>10/25/2017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5E19B8-4231-480B-8B04-347C227A1504}" type="slidenum">
              <a:rPr lang="en-US" smtClean="0"/>
              <a:t>‹#›</a:t>
            </a:fld>
            <a:endParaRPr lang="en-US"/>
          </a:p>
        </p:txBody>
      </p:sp>
    </p:spTree>
    <p:extLst>
      <p:ext uri="{BB962C8B-B14F-4D97-AF65-F5344CB8AC3E}">
        <p14:creationId xmlns:p14="http://schemas.microsoft.com/office/powerpoint/2010/main" val="2604928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cran.r-project.org/doc/html/interface98-paper/paper_1.html#lexica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5E19B8-4231-480B-8B04-347C227A1504}" type="slidenum">
              <a:rPr lang="en-US" smtClean="0"/>
              <a:t>2</a:t>
            </a:fld>
            <a:endParaRPr lang="en-US"/>
          </a:p>
        </p:txBody>
      </p:sp>
    </p:spTree>
    <p:extLst>
      <p:ext uri="{BB962C8B-B14F-4D97-AF65-F5344CB8AC3E}">
        <p14:creationId xmlns:p14="http://schemas.microsoft.com/office/powerpoint/2010/main" val="2026131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1993</a:t>
            </a:r>
            <a:r>
              <a:rPr lang="en-US" sz="1200" b="0" i="0" kern="1200" dirty="0">
                <a:solidFill>
                  <a:schemeClr val="tx1"/>
                </a:solidFill>
                <a:effectLst/>
                <a:latin typeface="+mn-lt"/>
                <a:ea typeface="+mn-ea"/>
                <a:cs typeface="+mn-cs"/>
              </a:rPr>
              <a:t>: Research project in Auckland, NZ  </a:t>
            </a:r>
          </a:p>
          <a:p>
            <a:r>
              <a:rPr lang="en-US" sz="1200" b="1" i="0" kern="1200" dirty="0">
                <a:solidFill>
                  <a:schemeClr val="tx1"/>
                </a:solidFill>
                <a:effectLst/>
                <a:latin typeface="+mn-lt"/>
                <a:ea typeface="+mn-ea"/>
                <a:cs typeface="+mn-cs"/>
              </a:rPr>
              <a:t>1995</a:t>
            </a:r>
            <a:r>
              <a:rPr lang="en-US" sz="1200" b="0" i="0" kern="1200" dirty="0">
                <a:solidFill>
                  <a:schemeClr val="tx1"/>
                </a:solidFill>
                <a:effectLst/>
                <a:latin typeface="+mn-lt"/>
                <a:ea typeface="+mn-ea"/>
                <a:cs typeface="+mn-cs"/>
              </a:rPr>
              <a:t>: R Released as open-source software</a:t>
            </a:r>
          </a:p>
          <a:p>
            <a:r>
              <a:rPr lang="en-US" sz="1200" b="1" i="0" kern="1200" dirty="0">
                <a:solidFill>
                  <a:schemeClr val="tx1"/>
                </a:solidFill>
                <a:effectLst/>
                <a:latin typeface="+mn-lt"/>
                <a:ea typeface="+mn-ea"/>
                <a:cs typeface="+mn-cs"/>
              </a:rPr>
              <a:t>1997</a:t>
            </a:r>
            <a:r>
              <a:rPr lang="en-US" sz="1200" b="0" i="0" kern="1200" dirty="0">
                <a:solidFill>
                  <a:schemeClr val="tx1"/>
                </a:solidFill>
                <a:effectLst/>
                <a:latin typeface="+mn-lt"/>
                <a:ea typeface="+mn-ea"/>
                <a:cs typeface="+mn-cs"/>
              </a:rPr>
              <a:t>: R core group formed</a:t>
            </a:r>
          </a:p>
          <a:p>
            <a:r>
              <a:rPr lang="en-US" sz="1200" b="1" i="0" kern="1200" dirty="0">
                <a:solidFill>
                  <a:schemeClr val="tx1"/>
                </a:solidFill>
                <a:effectLst/>
                <a:latin typeface="+mn-lt"/>
                <a:ea typeface="+mn-ea"/>
                <a:cs typeface="+mn-cs"/>
              </a:rPr>
              <a:t>2000</a:t>
            </a:r>
            <a:r>
              <a:rPr lang="en-US" sz="1200" b="0" i="0" kern="1200" dirty="0">
                <a:solidFill>
                  <a:schemeClr val="tx1"/>
                </a:solidFill>
                <a:effectLst/>
                <a:latin typeface="+mn-lt"/>
                <a:ea typeface="+mn-ea"/>
                <a:cs typeface="+mn-cs"/>
              </a:rPr>
              <a:t>: R 1.0.0 released (February 29) </a:t>
            </a:r>
          </a:p>
          <a:p>
            <a:r>
              <a:rPr lang="en-US" sz="1200" b="1" i="0" kern="1200" dirty="0">
                <a:solidFill>
                  <a:schemeClr val="tx1"/>
                </a:solidFill>
                <a:effectLst/>
                <a:latin typeface="+mn-lt"/>
                <a:ea typeface="+mn-ea"/>
                <a:cs typeface="+mn-cs"/>
              </a:rPr>
              <a:t>2003</a:t>
            </a:r>
            <a:r>
              <a:rPr lang="en-US" sz="1200" b="0" i="0" kern="1200" dirty="0">
                <a:solidFill>
                  <a:schemeClr val="tx1"/>
                </a:solidFill>
                <a:effectLst/>
                <a:latin typeface="+mn-lt"/>
                <a:ea typeface="+mn-ea"/>
                <a:cs typeface="+mn-cs"/>
              </a:rPr>
              <a:t>: R Foundation founded</a:t>
            </a:r>
          </a:p>
          <a:p>
            <a:r>
              <a:rPr lang="en-US" sz="1200" b="1" i="0" kern="1200" dirty="0">
                <a:solidFill>
                  <a:schemeClr val="tx1"/>
                </a:solidFill>
                <a:effectLst/>
                <a:latin typeface="+mn-lt"/>
                <a:ea typeface="+mn-ea"/>
                <a:cs typeface="+mn-cs"/>
              </a:rPr>
              <a:t>2004</a:t>
            </a:r>
            <a:r>
              <a:rPr lang="en-US" sz="1200" b="0" i="0" kern="1200" dirty="0">
                <a:solidFill>
                  <a:schemeClr val="tx1"/>
                </a:solidFill>
                <a:effectLst/>
                <a:latin typeface="+mn-lt"/>
                <a:ea typeface="+mn-ea"/>
                <a:cs typeface="+mn-cs"/>
              </a:rPr>
              <a:t>: First international user conference in Vienna</a:t>
            </a:r>
          </a:p>
          <a:p>
            <a:r>
              <a:rPr lang="en-US" sz="1200" b="1" i="0" kern="1200" dirty="0">
                <a:solidFill>
                  <a:schemeClr val="tx1"/>
                </a:solidFill>
                <a:effectLst/>
                <a:latin typeface="+mn-lt"/>
                <a:ea typeface="+mn-ea"/>
                <a:cs typeface="+mn-cs"/>
              </a:rPr>
              <a:t>2015: </a:t>
            </a:r>
            <a:r>
              <a:rPr lang="en-US" sz="1200" b="0" i="0" kern="1200" dirty="0">
                <a:solidFill>
                  <a:schemeClr val="tx1"/>
                </a:solidFill>
                <a:effectLst/>
                <a:latin typeface="+mn-lt"/>
                <a:ea typeface="+mn-ea"/>
                <a:cs typeface="+mn-cs"/>
              </a:rPr>
              <a:t>R Consortium founded</a:t>
            </a:r>
          </a:p>
          <a:p>
            <a:endParaRPr lang="en-US" dirty="0"/>
          </a:p>
        </p:txBody>
      </p:sp>
      <p:sp>
        <p:nvSpPr>
          <p:cNvPr id="4" name="Slide Number Placeholder 3"/>
          <p:cNvSpPr>
            <a:spLocks noGrp="1"/>
          </p:cNvSpPr>
          <p:nvPr>
            <p:ph type="sldNum" sz="quarter" idx="10"/>
          </p:nvPr>
        </p:nvSpPr>
        <p:spPr/>
        <p:txBody>
          <a:bodyPr/>
          <a:lstStyle/>
          <a:p>
            <a:fld id="{905E19B8-4231-480B-8B04-347C227A1504}" type="slidenum">
              <a:rPr lang="en-US" smtClean="0"/>
              <a:t>3</a:t>
            </a:fld>
            <a:endParaRPr lang="en-US"/>
          </a:p>
        </p:txBody>
      </p:sp>
    </p:spTree>
    <p:extLst>
      <p:ext uri="{BB962C8B-B14F-4D97-AF65-F5344CB8AC3E}">
        <p14:creationId xmlns:p14="http://schemas.microsoft.com/office/powerpoint/2010/main" val="3497001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latin typeface="Bookman Old Style" panose="02050604050505020204" pitchFamily="18" charset="0"/>
              </a:rPr>
              <a:t>Memory Management: In R, we allocate a fixed amount of memory at startup and manage it with an on-the-fly garbage collector. This means that there is very little heap growth and as a result there are fewer paging problems than are seen in S.</a:t>
            </a:r>
          </a:p>
          <a:p>
            <a:endParaRPr lang="en-US" dirty="0">
              <a:latin typeface="Bookman Old Style" panose="02050604050505020204" pitchFamily="18" charset="0"/>
            </a:endParaRPr>
          </a:p>
          <a:p>
            <a:r>
              <a:rPr lang="en-US" dirty="0">
                <a:latin typeface="Bookman Old Style" panose="02050604050505020204" pitchFamily="18" charset="0"/>
              </a:rPr>
              <a:t>Scoping: In S, variables in functions are either local or global. In R we allow functions to access to the variables which were in effect when the function was defined; an idea which dates back to Algol 60 and found in Scheme and other </a:t>
            </a:r>
            <a:r>
              <a:rPr lang="en-US" i="1" dirty="0">
                <a:latin typeface="Bookman Old Style" panose="02050604050505020204" pitchFamily="18" charset="0"/>
              </a:rPr>
              <a:t>lexically scoped</a:t>
            </a:r>
            <a:r>
              <a:rPr lang="en-US" dirty="0">
                <a:latin typeface="Bookman Old Style" panose="02050604050505020204" pitchFamily="18" charset="0"/>
              </a:rPr>
              <a:t> languages. Consider the function definition in figure </a:t>
            </a:r>
            <a:r>
              <a:rPr lang="en-US" u="sng" dirty="0">
                <a:latin typeface="Bookman Old Style" panose="02050604050505020204" pitchFamily="18" charset="0"/>
                <a:hlinkClick r:id="rId3"/>
              </a:rPr>
              <a:t>*</a:t>
            </a:r>
            <a:r>
              <a:rPr lang="en-US" dirty="0">
                <a:latin typeface="Bookman Old Style" panose="02050604050505020204" pitchFamily="18" charset="0"/>
              </a:rPr>
              <a:t>. The function </a:t>
            </a:r>
            <a:r>
              <a:rPr lang="en-US" dirty="0" err="1">
                <a:latin typeface="Bookman Old Style" panose="02050604050505020204" pitchFamily="18" charset="0"/>
              </a:rPr>
              <a:t>make.counter</a:t>
            </a:r>
            <a:r>
              <a:rPr lang="en-US" dirty="0">
                <a:latin typeface="Bookman Old Style" panose="02050604050505020204" pitchFamily="18" charset="0"/>
              </a:rPr>
              <a:t> returns a value which is itself a function. This "inner function" increments the value of the variable total, and then returns the value of that variable. In S, the variable being manipulated is global. In R, it is the one which is in effect when the function is defined; i.e. it is the argument to </a:t>
            </a:r>
            <a:r>
              <a:rPr lang="en-US" dirty="0" err="1">
                <a:latin typeface="Bookman Old Style" panose="02050604050505020204" pitchFamily="18" charset="0"/>
              </a:rPr>
              <a:t>make.counter</a:t>
            </a:r>
            <a:r>
              <a:rPr lang="en-US" dirty="0">
                <a:latin typeface="Bookman Old Style" panose="02050604050505020204" pitchFamily="18" charset="0"/>
              </a:rPr>
              <a:t>. The effect is to create a variable which only the inner function can see and manipulate.</a:t>
            </a:r>
          </a:p>
          <a:p>
            <a:endParaRPr lang="en-US" dirty="0"/>
          </a:p>
        </p:txBody>
      </p:sp>
      <p:sp>
        <p:nvSpPr>
          <p:cNvPr id="4" name="Slide Number Placeholder 3"/>
          <p:cNvSpPr>
            <a:spLocks noGrp="1"/>
          </p:cNvSpPr>
          <p:nvPr>
            <p:ph type="sldNum" sz="quarter" idx="10"/>
          </p:nvPr>
        </p:nvSpPr>
        <p:spPr/>
        <p:txBody>
          <a:bodyPr/>
          <a:lstStyle/>
          <a:p>
            <a:fld id="{905E19B8-4231-480B-8B04-347C227A1504}" type="slidenum">
              <a:rPr lang="en-US" smtClean="0"/>
              <a:t>4</a:t>
            </a:fld>
            <a:endParaRPr lang="en-US"/>
          </a:p>
        </p:txBody>
      </p:sp>
    </p:spTree>
    <p:extLst>
      <p:ext uri="{BB962C8B-B14F-4D97-AF65-F5344CB8AC3E}">
        <p14:creationId xmlns:p14="http://schemas.microsoft.com/office/powerpoint/2010/main" val="1224368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Bookman Old Style" panose="02050604050505020204" pitchFamily="18" charset="0"/>
              </a:rPr>
              <a:t>1. R's advantages include its package ecosystem. "The vastness of package ecosystem is definitely one of R's strongest qualities -- if a statistical technique exists, odds are there's already an R package out there for it," says Adams.</a:t>
            </a:r>
          </a:p>
          <a:p>
            <a:r>
              <a:rPr lang="en-US" dirty="0">
                <a:latin typeface="Bookman Old Style" panose="02050604050505020204" pitchFamily="18" charset="0"/>
              </a:rPr>
              <a:t>2. All R’s graphics and charting capabilities, Adams says, are "unmatched." The </a:t>
            </a:r>
            <a:r>
              <a:rPr lang="en-US" dirty="0" err="1">
                <a:latin typeface="Bookman Old Style" panose="02050604050505020204" pitchFamily="18" charset="0"/>
              </a:rPr>
              <a:t>dplyr</a:t>
            </a:r>
            <a:r>
              <a:rPr lang="en-US" dirty="0">
                <a:latin typeface="Bookman Old Style" panose="02050604050505020204" pitchFamily="18" charset="0"/>
              </a:rPr>
              <a:t> and ggplot2 packages for data manipulation and plotting, respectively, "have literally improved my quality of life," he says.</a:t>
            </a:r>
          </a:p>
          <a:p>
            <a:r>
              <a:rPr lang="en-US" dirty="0">
                <a:latin typeface="Bookman Old Style" panose="02050604050505020204" pitchFamily="18" charset="0"/>
              </a:rPr>
              <a:t>3. "People can extend it without having to ask permission.“</a:t>
            </a:r>
          </a:p>
          <a:p>
            <a:r>
              <a:rPr lang="en-US" dirty="0">
                <a:latin typeface="Bookman Old Style" panose="02050604050505020204" pitchFamily="18" charset="0"/>
              </a:rPr>
              <a:t>4. "Any new research in the field probably has an accompanying R package to go with it from the get-go. So in this respect, R stays at the cutting edge,“</a:t>
            </a:r>
          </a:p>
          <a:p>
            <a:r>
              <a:rPr lang="en-US" dirty="0">
                <a:latin typeface="Bookman Old Style" panose="02050604050505020204" pitchFamily="18" charset="0"/>
              </a:rPr>
              <a:t>5. Parallelism is straightforward in R. There exists several packages that permit you to take advantage of multiple cores, either on a single machine or across a network. Finally, one can also build R with BLAS.</a:t>
            </a:r>
          </a:p>
          <a:p>
            <a:r>
              <a:rPr lang="en-US" dirty="0">
                <a:latin typeface="Bookman Old Style" panose="02050604050505020204" pitchFamily="18" charset="0"/>
              </a:rPr>
              <a:t>6.  R has a large, active, and growing community of users.</a:t>
            </a:r>
          </a:p>
          <a:p>
            <a:r>
              <a:rPr lang="en-US" dirty="0">
                <a:latin typeface="Bookman Old Style" panose="02050604050505020204" pitchFamily="18" charset="0"/>
              </a:rPr>
              <a:t>7. Like most other programs, R programs explicitly document the steps of your analysis and make it easy to reproduce and/or update analysis, which means you can quickly try many ideas and/or correct issues.</a:t>
            </a:r>
          </a:p>
          <a:p>
            <a:endParaRPr lang="en-US" dirty="0"/>
          </a:p>
        </p:txBody>
      </p:sp>
      <p:sp>
        <p:nvSpPr>
          <p:cNvPr id="4" name="Slide Number Placeholder 3"/>
          <p:cNvSpPr>
            <a:spLocks noGrp="1"/>
          </p:cNvSpPr>
          <p:nvPr>
            <p:ph type="sldNum" sz="quarter" idx="10"/>
          </p:nvPr>
        </p:nvSpPr>
        <p:spPr/>
        <p:txBody>
          <a:bodyPr/>
          <a:lstStyle/>
          <a:p>
            <a:fld id="{905E19B8-4231-480B-8B04-347C227A1504}" type="slidenum">
              <a:rPr lang="en-US" smtClean="0"/>
              <a:t>5</a:t>
            </a:fld>
            <a:endParaRPr lang="en-US"/>
          </a:p>
        </p:txBody>
      </p:sp>
    </p:spTree>
    <p:extLst>
      <p:ext uri="{BB962C8B-B14F-4D97-AF65-F5344CB8AC3E}">
        <p14:creationId xmlns:p14="http://schemas.microsoft.com/office/powerpoint/2010/main" val="2361896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Bookman Old Style" panose="02050604050505020204" pitchFamily="18" charset="0"/>
              </a:rPr>
              <a:t>8. The basic principle of R emanates from programming languages built in the 1960s, Peng says. "In that sense, it’s kind of an old technology in the way it was originally designed." The design of the language can sometimes pose problems in working with very large data sets, he says. Data has to be stored in physical memory. But as computers have gotten more memory, this has become less of an issue, Peng notes.</a:t>
            </a:r>
          </a:p>
          <a:p>
            <a:r>
              <a:rPr lang="en-US" dirty="0">
                <a:latin typeface="Bookman Old Style" panose="02050604050505020204" pitchFamily="18" charset="0"/>
              </a:rPr>
              <a:t>9. Capabilities such as security were not built into the R language, Peng says. Also, R cannot be embedded in a Web browser, says Peng. "You can’t use it for Web-like or Internet-like apps.“</a:t>
            </a:r>
          </a:p>
          <a:p>
            <a:r>
              <a:rPr lang="en-US" dirty="0">
                <a:latin typeface="Bookman Old Style" panose="02050604050505020204" pitchFamily="18" charset="0"/>
              </a:rPr>
              <a:t>10. For all its benefits, R has its share of shortcomings. "Memory management, speed, and efficiency are probably the biggest challenges R faces," says Adams. "Strides have been -- and are still being -- made to make progress on those fronts. Also, people coming to R from other languages might also consider R quirky.“</a:t>
            </a:r>
          </a:p>
          <a:p>
            <a:r>
              <a:rPr lang="en-US" dirty="0">
                <a:latin typeface="Bookman Old Style" panose="02050604050505020204" pitchFamily="18" charset="0"/>
              </a:rPr>
              <a:t>11. Native R is slower than its main competitor – Julia, Python and </a:t>
            </a:r>
            <a:r>
              <a:rPr lang="en-US" dirty="0" err="1">
                <a:latin typeface="Bookman Old Style" panose="02050604050505020204" pitchFamily="18" charset="0"/>
              </a:rPr>
              <a:t>Matlab</a:t>
            </a:r>
            <a:r>
              <a:rPr lang="en-US" dirty="0">
                <a:latin typeface="Bookman Old Style" panose="02050604050505020204" pitchFamily="18" charset="0"/>
              </a:rPr>
              <a:t>. This critique is usually unjustified when you know how to optimize your code, e.g. you have various packages written in C. Nevertheless, packages in plain R and tend to be slower than other alternatives.</a:t>
            </a:r>
          </a:p>
          <a:p>
            <a:r>
              <a:rPr lang="en-US" dirty="0">
                <a:latin typeface="Bookman Old Style" panose="02050604050505020204" pitchFamily="18" charset="0"/>
              </a:rPr>
              <a:t>12 . the maintenance of packages depends on the goodwill and altruism of R users.</a:t>
            </a:r>
          </a:p>
          <a:p>
            <a:r>
              <a:rPr lang="en-US" dirty="0">
                <a:latin typeface="Bookman Old Style" panose="02050604050505020204" pitchFamily="18" charset="0"/>
              </a:rPr>
              <a:t>13. R is a extremely flexible programming language and does not impose strict rules. Hence, one needs a lot of discipline to maintain a proper coding standard.</a:t>
            </a:r>
          </a:p>
          <a:p>
            <a:endParaRPr lang="en-US" dirty="0"/>
          </a:p>
        </p:txBody>
      </p:sp>
      <p:sp>
        <p:nvSpPr>
          <p:cNvPr id="4" name="Slide Number Placeholder 3"/>
          <p:cNvSpPr>
            <a:spLocks noGrp="1"/>
          </p:cNvSpPr>
          <p:nvPr>
            <p:ph type="sldNum" sz="quarter" idx="10"/>
          </p:nvPr>
        </p:nvSpPr>
        <p:spPr/>
        <p:txBody>
          <a:bodyPr/>
          <a:lstStyle/>
          <a:p>
            <a:fld id="{905E19B8-4231-480B-8B04-347C227A1504}" type="slidenum">
              <a:rPr lang="en-US" smtClean="0"/>
              <a:t>6</a:t>
            </a:fld>
            <a:endParaRPr lang="en-US"/>
          </a:p>
        </p:txBody>
      </p:sp>
    </p:spTree>
    <p:extLst>
      <p:ext uri="{BB962C8B-B14F-4D97-AF65-F5344CB8AC3E}">
        <p14:creationId xmlns:p14="http://schemas.microsoft.com/office/powerpoint/2010/main" val="2839470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2310977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05560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86708963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633830-2244-49AE-BC4A-47F415C177C6}" type="datetimeFigureOut">
              <a:rPr lang="en-US" smtClean="0"/>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223095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633830-2244-49AE-BC4A-47F415C177C6}" type="datetimeFigureOut">
              <a:rPr lang="en-US" smtClean="0"/>
              <a:pPr/>
              <a:t>10/25/2017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76773818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633830-2244-49AE-BC4A-47F415C177C6}" type="datetimeFigureOut">
              <a:rPr lang="en-US" smtClean="0"/>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3354048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633830-2244-49AE-BC4A-47F415C177C6}" type="datetimeFigureOut">
              <a:rPr lang="en-US" smtClean="0"/>
              <a:t>10/25/2017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738027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633830-2244-49AE-BC4A-47F415C177C6}" type="datetimeFigureOut">
              <a:rPr lang="en-US" smtClean="0"/>
              <a:t>10/25/2017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1845579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633830-2244-49AE-BC4A-47F415C177C6}" type="datetimeFigureOut">
              <a:rPr lang="en-US" smtClean="0"/>
              <a:t>10/25/2017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18990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4222786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C633830-2244-49AE-BC4A-47F415C177C6}" type="datetimeFigureOut">
              <a:rPr lang="en-US" smtClean="0"/>
              <a:t>10/25/2017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C27A5A-7290-4DE1-BA94-4BE8A8E57DCF}" type="slidenum">
              <a:rPr lang="en-US" smtClean="0"/>
              <a:t>‹#›</a:t>
            </a:fld>
            <a:endParaRPr lang="en-US" dirty="0"/>
          </a:p>
        </p:txBody>
      </p:sp>
    </p:spTree>
    <p:extLst>
      <p:ext uri="{BB962C8B-B14F-4D97-AF65-F5344CB8AC3E}">
        <p14:creationId xmlns:p14="http://schemas.microsoft.com/office/powerpoint/2010/main" val="2379060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633830-2244-49AE-BC4A-47F415C177C6}" type="datetimeFigureOut">
              <a:rPr lang="en-US" smtClean="0"/>
              <a:pPr/>
              <a:t>10/25/2017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27A5A-7290-4DE1-BA94-4BE8A8E57DCF}" type="slidenum">
              <a:rPr lang="en-US" smtClean="0"/>
              <a:pPr/>
              <a:t>‹#›</a:t>
            </a:fld>
            <a:endParaRPr lang="en-US" dirty="0"/>
          </a:p>
        </p:txBody>
      </p:sp>
    </p:spTree>
    <p:extLst>
      <p:ext uri="{BB962C8B-B14F-4D97-AF65-F5344CB8AC3E}">
        <p14:creationId xmlns:p14="http://schemas.microsoft.com/office/powerpoint/2010/main" val="182905435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958BD-A891-480F-9B4E-C0C2DB8D15DE}"/>
              </a:ext>
            </a:extLst>
          </p:cNvPr>
          <p:cNvSpPr>
            <a:spLocks noGrp="1"/>
          </p:cNvSpPr>
          <p:nvPr>
            <p:ph type="ctrTitle"/>
          </p:nvPr>
        </p:nvSpPr>
        <p:spPr/>
        <p:txBody>
          <a:bodyPr/>
          <a:lstStyle/>
          <a:p>
            <a:r>
              <a:rPr lang="en-US" dirty="0">
                <a:latin typeface="Bookman Old Style" panose="02050604050505020204" pitchFamily="18" charset="0"/>
              </a:rPr>
              <a:t>The R Language</a:t>
            </a:r>
          </a:p>
        </p:txBody>
      </p:sp>
      <p:sp>
        <p:nvSpPr>
          <p:cNvPr id="3" name="Subtitle 2">
            <a:extLst>
              <a:ext uri="{FF2B5EF4-FFF2-40B4-BE49-F238E27FC236}">
                <a16:creationId xmlns:a16="http://schemas.microsoft.com/office/drawing/2014/main" id="{39E720F2-C4AC-4D91-BF45-F23FA0FF9778}"/>
              </a:ext>
            </a:extLst>
          </p:cNvPr>
          <p:cNvSpPr>
            <a:spLocks noGrp="1"/>
          </p:cNvSpPr>
          <p:nvPr>
            <p:ph type="subTitle" idx="1"/>
          </p:nvPr>
        </p:nvSpPr>
        <p:spPr/>
        <p:txBody>
          <a:bodyPr/>
          <a:lstStyle/>
          <a:p>
            <a:r>
              <a:rPr lang="en-US" dirty="0">
                <a:latin typeface="Bookman Old Style" panose="02050604050505020204" pitchFamily="18" charset="0"/>
              </a:rPr>
              <a:t>By Chris and David</a:t>
            </a:r>
          </a:p>
        </p:txBody>
      </p:sp>
    </p:spTree>
    <p:extLst>
      <p:ext uri="{BB962C8B-B14F-4D97-AF65-F5344CB8AC3E}">
        <p14:creationId xmlns:p14="http://schemas.microsoft.com/office/powerpoint/2010/main" val="395367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409A-1323-4EC9-BB01-300F678C96E2}"/>
              </a:ext>
            </a:extLst>
          </p:cNvPr>
          <p:cNvSpPr>
            <a:spLocks noGrp="1"/>
          </p:cNvSpPr>
          <p:nvPr>
            <p:ph type="title"/>
          </p:nvPr>
        </p:nvSpPr>
        <p:spPr/>
        <p:txBody>
          <a:bodyPr/>
          <a:lstStyle/>
          <a:p>
            <a:r>
              <a:rPr lang="en-US" dirty="0">
                <a:latin typeface="Bookman Old Style" panose="02050604050505020204" pitchFamily="18" charset="0"/>
              </a:rPr>
              <a:t>History</a:t>
            </a:r>
          </a:p>
        </p:txBody>
      </p:sp>
      <p:sp>
        <p:nvSpPr>
          <p:cNvPr id="3" name="Content Placeholder 2">
            <a:extLst>
              <a:ext uri="{FF2B5EF4-FFF2-40B4-BE49-F238E27FC236}">
                <a16:creationId xmlns:a16="http://schemas.microsoft.com/office/drawing/2014/main" id="{5DD5CA14-93A5-4539-A06B-8094B70F2871}"/>
              </a:ext>
            </a:extLst>
          </p:cNvPr>
          <p:cNvSpPr>
            <a:spLocks noGrp="1"/>
          </p:cNvSpPr>
          <p:nvPr>
            <p:ph idx="1"/>
          </p:nvPr>
        </p:nvSpPr>
        <p:spPr>
          <a:xfrm>
            <a:off x="838200" y="1825625"/>
            <a:ext cx="10515600" cy="4351338"/>
          </a:xfrm>
        </p:spPr>
        <p:txBody>
          <a:bodyPr/>
          <a:lstStyle/>
          <a:p>
            <a:pPr marL="0" indent="0">
              <a:buNone/>
            </a:pPr>
            <a:endParaRPr lang="en-US" dirty="0">
              <a:latin typeface="Bookman Old Style" panose="02050604050505020204" pitchFamily="18" charset="0"/>
            </a:endParaRPr>
          </a:p>
          <a:p>
            <a:r>
              <a:rPr lang="en-US" dirty="0">
                <a:latin typeface="Bookman Old Style" panose="02050604050505020204" pitchFamily="18" charset="0"/>
              </a:rPr>
              <a:t>S</a:t>
            </a:r>
          </a:p>
          <a:p>
            <a:r>
              <a:rPr lang="en-US" dirty="0">
                <a:latin typeface="Bookman Old Style" panose="02050604050505020204" pitchFamily="18" charset="0"/>
              </a:rPr>
              <a:t>Scheme</a:t>
            </a:r>
          </a:p>
          <a:p>
            <a:r>
              <a:rPr lang="en-US" dirty="0">
                <a:latin typeface="Bookman Old Style" panose="02050604050505020204" pitchFamily="18" charset="0"/>
              </a:rPr>
              <a:t>Statistics</a:t>
            </a:r>
          </a:p>
          <a:p>
            <a:endParaRPr lang="en-US" dirty="0">
              <a:latin typeface="Bookman Old Style" panose="02050604050505020204" pitchFamily="18" charset="0"/>
            </a:endParaRPr>
          </a:p>
        </p:txBody>
      </p:sp>
      <p:sp>
        <p:nvSpPr>
          <p:cNvPr id="4" name="Content Placeholder 2">
            <a:extLst>
              <a:ext uri="{FF2B5EF4-FFF2-40B4-BE49-F238E27FC236}">
                <a16:creationId xmlns:a16="http://schemas.microsoft.com/office/drawing/2014/main" id="{2EE2277D-5C11-4AE3-BD1A-98775BD2A71E}"/>
              </a:ext>
            </a:extLst>
          </p:cNvPr>
          <p:cNvSpPr txBox="1">
            <a:spLocks/>
          </p:cNvSpPr>
          <p:nvPr/>
        </p:nvSpPr>
        <p:spPr>
          <a:xfrm>
            <a:off x="838200" y="1690688"/>
            <a:ext cx="10515600" cy="557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Bookman Old Style" panose="02050604050505020204" pitchFamily="18" charset="0"/>
              </a:rPr>
              <a:t>The 3 S’s</a:t>
            </a:r>
          </a:p>
          <a:p>
            <a:pPr marL="0" indent="0">
              <a:buNone/>
            </a:pPr>
            <a:endParaRPr lang="en-US" dirty="0">
              <a:latin typeface="Bookman Old Style" panose="02050604050505020204" pitchFamily="18" charset="0"/>
            </a:endParaRPr>
          </a:p>
        </p:txBody>
      </p:sp>
    </p:spTree>
    <p:extLst>
      <p:ext uri="{BB962C8B-B14F-4D97-AF65-F5344CB8AC3E}">
        <p14:creationId xmlns:p14="http://schemas.microsoft.com/office/powerpoint/2010/main" val="393121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963B4A81-48CA-4F1E-A298-B92594273CB3}"/>
              </a:ext>
            </a:extLst>
          </p:cNvPr>
          <p:cNvGrpSpPr/>
          <p:nvPr/>
        </p:nvGrpSpPr>
        <p:grpSpPr>
          <a:xfrm>
            <a:off x="2367209" y="3029757"/>
            <a:ext cx="2140919" cy="629471"/>
            <a:chOff x="2368849" y="3028129"/>
            <a:chExt cx="2140919" cy="629471"/>
          </a:xfrm>
          <a:solidFill>
            <a:schemeClr val="tx1"/>
          </a:solidFill>
        </p:grpSpPr>
        <p:grpSp>
          <p:nvGrpSpPr>
            <p:cNvPr id="74" name="Group 73">
              <a:extLst>
                <a:ext uri="{FF2B5EF4-FFF2-40B4-BE49-F238E27FC236}">
                  <a16:creationId xmlns:a16="http://schemas.microsoft.com/office/drawing/2014/main" id="{07BF8A19-F459-4AE0-B67C-F1DBDF1E0BB2}"/>
                </a:ext>
              </a:extLst>
            </p:cNvPr>
            <p:cNvGrpSpPr/>
            <p:nvPr/>
          </p:nvGrpSpPr>
          <p:grpSpPr>
            <a:xfrm>
              <a:off x="2627309" y="3429293"/>
              <a:ext cx="1882459" cy="228307"/>
              <a:chOff x="899962" y="2930893"/>
              <a:chExt cx="1318661" cy="163629"/>
            </a:xfrm>
            <a:grpFill/>
          </p:grpSpPr>
          <p:sp>
            <p:nvSpPr>
              <p:cNvPr id="76" name="Oval 75">
                <a:extLst>
                  <a:ext uri="{FF2B5EF4-FFF2-40B4-BE49-F238E27FC236}">
                    <a16:creationId xmlns:a16="http://schemas.microsoft.com/office/drawing/2014/main" id="{4CBC6C61-E191-48FC-B99D-1FD9331324AF}"/>
                  </a:ext>
                </a:extLst>
              </p:cNvPr>
              <p:cNvSpPr/>
              <p:nvPr/>
            </p:nvSpPr>
            <p:spPr>
              <a:xfrm>
                <a:off x="899962"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AEB583E1-E0DA-46AD-9134-EFD437D94BF3}"/>
                  </a:ext>
                </a:extLst>
              </p:cNvPr>
              <p:cNvSpPr/>
              <p:nvPr/>
            </p:nvSpPr>
            <p:spPr>
              <a:xfrm>
                <a:off x="2050181"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cxnSp>
            <p:nvCxnSpPr>
              <p:cNvPr id="78" name="Straight Connector 77">
                <a:extLst>
                  <a:ext uri="{FF2B5EF4-FFF2-40B4-BE49-F238E27FC236}">
                    <a16:creationId xmlns:a16="http://schemas.microsoft.com/office/drawing/2014/main" id="{C567B7B9-B794-41E5-BC87-F46BE5CB3CB4}"/>
                  </a:ext>
                </a:extLst>
              </p:cNvPr>
              <p:cNvCxnSpPr>
                <a:cxnSpLocks/>
                <a:stCxn id="76" idx="6"/>
                <a:endCxn id="77" idx="2"/>
              </p:cNvCxnSpPr>
              <p:nvPr/>
            </p:nvCxnSpPr>
            <p:spPr>
              <a:xfrm>
                <a:off x="1068403" y="3012708"/>
                <a:ext cx="1005840" cy="0"/>
              </a:xfrm>
              <a:prstGeom prst="line">
                <a:avLst/>
              </a:prstGeom>
              <a:grpFill/>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 name="TextBox 74">
              <a:extLst>
                <a:ext uri="{FF2B5EF4-FFF2-40B4-BE49-F238E27FC236}">
                  <a16:creationId xmlns:a16="http://schemas.microsoft.com/office/drawing/2014/main" id="{7EE2E940-CF54-4628-A952-06F0222ED89C}"/>
                </a:ext>
              </a:extLst>
            </p:cNvPr>
            <p:cNvSpPr txBox="1"/>
            <p:nvPr/>
          </p:nvSpPr>
          <p:spPr>
            <a:xfrm>
              <a:off x="2368849" y="3028129"/>
              <a:ext cx="1269883" cy="369332"/>
            </a:xfrm>
            <a:prstGeom prst="rect">
              <a:avLst/>
            </a:prstGeom>
            <a:noFill/>
            <a:ln>
              <a:noFill/>
            </a:ln>
          </p:spPr>
          <p:txBody>
            <a:bodyPr wrap="square" rtlCol="0">
              <a:spAutoFit/>
            </a:bodyPr>
            <a:lstStyle/>
            <a:p>
              <a:r>
                <a:rPr lang="en-US" dirty="0">
                  <a:latin typeface="Bookman Old Style" panose="02050604050505020204" pitchFamily="18" charset="0"/>
                </a:rPr>
                <a:t>1995</a:t>
              </a:r>
            </a:p>
          </p:txBody>
        </p:sp>
      </p:grpSp>
      <p:grpSp>
        <p:nvGrpSpPr>
          <p:cNvPr id="111" name="Group 110">
            <a:extLst>
              <a:ext uri="{FF2B5EF4-FFF2-40B4-BE49-F238E27FC236}">
                <a16:creationId xmlns:a16="http://schemas.microsoft.com/office/drawing/2014/main" id="{85860A25-2869-478F-9356-F80E056BAD60}"/>
              </a:ext>
            </a:extLst>
          </p:cNvPr>
          <p:cNvGrpSpPr/>
          <p:nvPr/>
        </p:nvGrpSpPr>
        <p:grpSpPr>
          <a:xfrm>
            <a:off x="10552713" y="3019891"/>
            <a:ext cx="1269883" cy="635495"/>
            <a:chOff x="10552713" y="3019891"/>
            <a:chExt cx="1269883" cy="635495"/>
          </a:xfrm>
        </p:grpSpPr>
        <p:sp>
          <p:nvSpPr>
            <p:cNvPr id="65" name="TextBox 64">
              <a:extLst>
                <a:ext uri="{FF2B5EF4-FFF2-40B4-BE49-F238E27FC236}">
                  <a16:creationId xmlns:a16="http://schemas.microsoft.com/office/drawing/2014/main" id="{E53758E9-CE43-4F88-B7E1-E6671148021D}"/>
                </a:ext>
              </a:extLst>
            </p:cNvPr>
            <p:cNvSpPr txBox="1"/>
            <p:nvPr/>
          </p:nvSpPr>
          <p:spPr>
            <a:xfrm>
              <a:off x="10552713" y="3019891"/>
              <a:ext cx="1269883" cy="369332"/>
            </a:xfrm>
            <a:prstGeom prst="rect">
              <a:avLst/>
            </a:prstGeom>
            <a:noFill/>
          </p:spPr>
          <p:txBody>
            <a:bodyPr wrap="square" rtlCol="0">
              <a:spAutoFit/>
            </a:bodyPr>
            <a:lstStyle/>
            <a:p>
              <a:r>
                <a:rPr lang="en-US" dirty="0">
                  <a:solidFill>
                    <a:schemeClr val="tx1">
                      <a:lumMod val="50000"/>
                    </a:schemeClr>
                  </a:solidFill>
                  <a:latin typeface="Bookman Old Style" panose="02050604050505020204" pitchFamily="18" charset="0"/>
                </a:rPr>
                <a:t>2015</a:t>
              </a:r>
            </a:p>
          </p:txBody>
        </p:sp>
        <p:sp>
          <p:nvSpPr>
            <p:cNvPr id="110" name="Oval 109">
              <a:extLst>
                <a:ext uri="{FF2B5EF4-FFF2-40B4-BE49-F238E27FC236}">
                  <a16:creationId xmlns:a16="http://schemas.microsoft.com/office/drawing/2014/main" id="{4786352E-8A0F-447E-A44F-48ABBF67A478}"/>
                </a:ext>
              </a:extLst>
            </p:cNvPr>
            <p:cNvSpPr/>
            <p:nvPr/>
          </p:nvSpPr>
          <p:spPr>
            <a:xfrm>
              <a:off x="10809534" y="3427079"/>
              <a:ext cx="240460" cy="228307"/>
            </a:xfrm>
            <a:prstGeom prst="ellipse">
              <a:avLst/>
            </a:prstGeom>
            <a:solidFill>
              <a:schemeClr val="tx1">
                <a:lumMod val="50000"/>
              </a:schemeClr>
            </a:solid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grpSp>
      <p:grpSp>
        <p:nvGrpSpPr>
          <p:cNvPr id="68" name="Group 67">
            <a:extLst>
              <a:ext uri="{FF2B5EF4-FFF2-40B4-BE49-F238E27FC236}">
                <a16:creationId xmlns:a16="http://schemas.microsoft.com/office/drawing/2014/main" id="{72E67394-4712-4C0A-AFAB-6D4216A1EAD8}"/>
              </a:ext>
            </a:extLst>
          </p:cNvPr>
          <p:cNvGrpSpPr/>
          <p:nvPr/>
        </p:nvGrpSpPr>
        <p:grpSpPr>
          <a:xfrm>
            <a:off x="2368849" y="3028129"/>
            <a:ext cx="2140919" cy="629471"/>
            <a:chOff x="2368849" y="3028129"/>
            <a:chExt cx="2140919" cy="629471"/>
          </a:xfrm>
        </p:grpSpPr>
        <p:grpSp>
          <p:nvGrpSpPr>
            <p:cNvPr id="15" name="Group 14">
              <a:extLst>
                <a:ext uri="{FF2B5EF4-FFF2-40B4-BE49-F238E27FC236}">
                  <a16:creationId xmlns:a16="http://schemas.microsoft.com/office/drawing/2014/main" id="{BD4AA126-BCBD-47DC-8CF1-DD1A2C80158D}"/>
                </a:ext>
              </a:extLst>
            </p:cNvPr>
            <p:cNvGrpSpPr/>
            <p:nvPr/>
          </p:nvGrpSpPr>
          <p:grpSpPr>
            <a:xfrm>
              <a:off x="2627309" y="3429293"/>
              <a:ext cx="1882459" cy="228307"/>
              <a:chOff x="899962" y="2930893"/>
              <a:chExt cx="1318661" cy="163629"/>
            </a:xfrm>
            <a:solidFill>
              <a:schemeClr val="tx1">
                <a:lumMod val="50000"/>
              </a:schemeClr>
            </a:solidFill>
          </p:grpSpPr>
          <p:sp>
            <p:nvSpPr>
              <p:cNvPr id="16" name="Oval 15">
                <a:extLst>
                  <a:ext uri="{FF2B5EF4-FFF2-40B4-BE49-F238E27FC236}">
                    <a16:creationId xmlns:a16="http://schemas.microsoft.com/office/drawing/2014/main" id="{30388EA5-B282-4B13-9EA1-51964289D526}"/>
                  </a:ext>
                </a:extLst>
              </p:cNvPr>
              <p:cNvSpPr/>
              <p:nvPr/>
            </p:nvSpPr>
            <p:spPr>
              <a:xfrm>
                <a:off x="899962"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sp>
            <p:nvSpPr>
              <p:cNvPr id="17" name="Oval 16">
                <a:extLst>
                  <a:ext uri="{FF2B5EF4-FFF2-40B4-BE49-F238E27FC236}">
                    <a16:creationId xmlns:a16="http://schemas.microsoft.com/office/drawing/2014/main" id="{BF4AF790-F0B8-4254-B8AD-83E2B7C24372}"/>
                  </a:ext>
                </a:extLst>
              </p:cNvPr>
              <p:cNvSpPr/>
              <p:nvPr/>
            </p:nvSpPr>
            <p:spPr>
              <a:xfrm>
                <a:off x="2050181"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cxnSp>
            <p:nvCxnSpPr>
              <p:cNvPr id="18" name="Straight Connector 17">
                <a:extLst>
                  <a:ext uri="{FF2B5EF4-FFF2-40B4-BE49-F238E27FC236}">
                    <a16:creationId xmlns:a16="http://schemas.microsoft.com/office/drawing/2014/main" id="{654B3674-F4CE-4174-951F-E5D0F390A42E}"/>
                  </a:ext>
                </a:extLst>
              </p:cNvPr>
              <p:cNvCxnSpPr>
                <a:cxnSpLocks/>
                <a:stCxn id="16" idx="6"/>
                <a:endCxn id="17" idx="2"/>
              </p:cNvCxnSpPr>
              <p:nvPr/>
            </p:nvCxnSpPr>
            <p:spPr>
              <a:xfrm>
                <a:off x="1068403" y="3012708"/>
                <a:ext cx="1005840" cy="0"/>
              </a:xfrm>
              <a:prstGeom prst="line">
                <a:avLst/>
              </a:prstGeom>
              <a:grpFill/>
              <a:ln w="317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EC7D9ABD-1B6F-4243-8696-DE5F24DE4886}"/>
                </a:ext>
              </a:extLst>
            </p:cNvPr>
            <p:cNvSpPr txBox="1"/>
            <p:nvPr/>
          </p:nvSpPr>
          <p:spPr>
            <a:xfrm>
              <a:off x="2368849" y="3028129"/>
              <a:ext cx="1269883" cy="369332"/>
            </a:xfrm>
            <a:prstGeom prst="rect">
              <a:avLst/>
            </a:prstGeom>
            <a:noFill/>
          </p:spPr>
          <p:txBody>
            <a:bodyPr wrap="square" rtlCol="0">
              <a:spAutoFit/>
            </a:bodyPr>
            <a:lstStyle/>
            <a:p>
              <a:r>
                <a:rPr lang="en-US" dirty="0">
                  <a:solidFill>
                    <a:schemeClr val="tx1">
                      <a:lumMod val="50000"/>
                    </a:schemeClr>
                  </a:solidFill>
                  <a:latin typeface="Bookman Old Style" panose="02050604050505020204" pitchFamily="18" charset="0"/>
                </a:rPr>
                <a:t>1995</a:t>
              </a:r>
            </a:p>
          </p:txBody>
        </p:sp>
      </p:grpSp>
      <p:grpSp>
        <p:nvGrpSpPr>
          <p:cNvPr id="69" name="Group 68">
            <a:extLst>
              <a:ext uri="{FF2B5EF4-FFF2-40B4-BE49-F238E27FC236}">
                <a16:creationId xmlns:a16="http://schemas.microsoft.com/office/drawing/2014/main" id="{19B81A5A-EAD2-4E43-BA7E-F73AF0A7A847}"/>
              </a:ext>
            </a:extLst>
          </p:cNvPr>
          <p:cNvGrpSpPr/>
          <p:nvPr/>
        </p:nvGrpSpPr>
        <p:grpSpPr>
          <a:xfrm>
            <a:off x="4047803" y="3025817"/>
            <a:ext cx="2090899" cy="631783"/>
            <a:chOff x="4047803" y="3025817"/>
            <a:chExt cx="2090899" cy="631783"/>
          </a:xfrm>
        </p:grpSpPr>
        <p:grpSp>
          <p:nvGrpSpPr>
            <p:cNvPr id="19" name="Group 18">
              <a:extLst>
                <a:ext uri="{FF2B5EF4-FFF2-40B4-BE49-F238E27FC236}">
                  <a16:creationId xmlns:a16="http://schemas.microsoft.com/office/drawing/2014/main" id="{27675A43-FA58-409E-8A17-FAF9EC819055}"/>
                </a:ext>
              </a:extLst>
            </p:cNvPr>
            <p:cNvGrpSpPr/>
            <p:nvPr/>
          </p:nvGrpSpPr>
          <p:grpSpPr>
            <a:xfrm>
              <a:off x="4256243" y="3429293"/>
              <a:ext cx="1882459" cy="228307"/>
              <a:chOff x="899962" y="2930893"/>
              <a:chExt cx="1318661" cy="163629"/>
            </a:xfrm>
            <a:solidFill>
              <a:schemeClr val="tx1">
                <a:lumMod val="50000"/>
              </a:schemeClr>
            </a:solidFill>
          </p:grpSpPr>
          <p:sp>
            <p:nvSpPr>
              <p:cNvPr id="20" name="Oval 19">
                <a:extLst>
                  <a:ext uri="{FF2B5EF4-FFF2-40B4-BE49-F238E27FC236}">
                    <a16:creationId xmlns:a16="http://schemas.microsoft.com/office/drawing/2014/main" id="{0EE70D1A-D58B-478F-873A-4B65BEB6E8DD}"/>
                  </a:ext>
                </a:extLst>
              </p:cNvPr>
              <p:cNvSpPr/>
              <p:nvPr/>
            </p:nvSpPr>
            <p:spPr>
              <a:xfrm>
                <a:off x="899962"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sp>
            <p:nvSpPr>
              <p:cNvPr id="21" name="Oval 20">
                <a:extLst>
                  <a:ext uri="{FF2B5EF4-FFF2-40B4-BE49-F238E27FC236}">
                    <a16:creationId xmlns:a16="http://schemas.microsoft.com/office/drawing/2014/main" id="{CBA4AB46-8F5A-498A-8674-0AA0570CDA7B}"/>
                  </a:ext>
                </a:extLst>
              </p:cNvPr>
              <p:cNvSpPr/>
              <p:nvPr/>
            </p:nvSpPr>
            <p:spPr>
              <a:xfrm>
                <a:off x="2050181"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cxnSp>
            <p:nvCxnSpPr>
              <p:cNvPr id="22" name="Straight Connector 21">
                <a:extLst>
                  <a:ext uri="{FF2B5EF4-FFF2-40B4-BE49-F238E27FC236}">
                    <a16:creationId xmlns:a16="http://schemas.microsoft.com/office/drawing/2014/main" id="{541B3EB3-89E0-4DC2-A80A-C9BA8C5ECFD4}"/>
                  </a:ext>
                </a:extLst>
              </p:cNvPr>
              <p:cNvCxnSpPr>
                <a:cxnSpLocks/>
                <a:stCxn id="20" idx="6"/>
                <a:endCxn id="21" idx="2"/>
              </p:cNvCxnSpPr>
              <p:nvPr/>
            </p:nvCxnSpPr>
            <p:spPr>
              <a:xfrm>
                <a:off x="1068403" y="3012708"/>
                <a:ext cx="1005840" cy="0"/>
              </a:xfrm>
              <a:prstGeom prst="line">
                <a:avLst/>
              </a:prstGeom>
              <a:grpFill/>
              <a:ln w="317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4FA619AB-FD98-4BF7-8BAC-3EA6A113E9B9}"/>
                </a:ext>
              </a:extLst>
            </p:cNvPr>
            <p:cNvSpPr txBox="1"/>
            <p:nvPr/>
          </p:nvSpPr>
          <p:spPr>
            <a:xfrm>
              <a:off x="4047803" y="3025817"/>
              <a:ext cx="1269883" cy="369332"/>
            </a:xfrm>
            <a:prstGeom prst="rect">
              <a:avLst/>
            </a:prstGeom>
            <a:noFill/>
          </p:spPr>
          <p:txBody>
            <a:bodyPr wrap="square" rtlCol="0">
              <a:spAutoFit/>
            </a:bodyPr>
            <a:lstStyle/>
            <a:p>
              <a:r>
                <a:rPr lang="en-US" dirty="0">
                  <a:solidFill>
                    <a:schemeClr val="tx1">
                      <a:lumMod val="50000"/>
                    </a:schemeClr>
                  </a:solidFill>
                  <a:latin typeface="Bookman Old Style" panose="02050604050505020204" pitchFamily="18" charset="0"/>
                </a:rPr>
                <a:t>1997</a:t>
              </a:r>
            </a:p>
          </p:txBody>
        </p:sp>
      </p:grpSp>
      <p:grpSp>
        <p:nvGrpSpPr>
          <p:cNvPr id="70" name="Group 69">
            <a:extLst>
              <a:ext uri="{FF2B5EF4-FFF2-40B4-BE49-F238E27FC236}">
                <a16:creationId xmlns:a16="http://schemas.microsoft.com/office/drawing/2014/main" id="{6A39BFA3-681D-470E-BA55-DD695B3CE0C8}"/>
              </a:ext>
            </a:extLst>
          </p:cNvPr>
          <p:cNvGrpSpPr/>
          <p:nvPr/>
        </p:nvGrpSpPr>
        <p:grpSpPr>
          <a:xfrm>
            <a:off x="5639781" y="3025817"/>
            <a:ext cx="2127855" cy="631783"/>
            <a:chOff x="5639781" y="3025817"/>
            <a:chExt cx="2127855" cy="631783"/>
          </a:xfrm>
        </p:grpSpPr>
        <p:grpSp>
          <p:nvGrpSpPr>
            <p:cNvPr id="23" name="Group 22">
              <a:extLst>
                <a:ext uri="{FF2B5EF4-FFF2-40B4-BE49-F238E27FC236}">
                  <a16:creationId xmlns:a16="http://schemas.microsoft.com/office/drawing/2014/main" id="{DA0F4B20-838A-47FD-89C5-BD8D2E625836}"/>
                </a:ext>
              </a:extLst>
            </p:cNvPr>
            <p:cNvGrpSpPr/>
            <p:nvPr/>
          </p:nvGrpSpPr>
          <p:grpSpPr>
            <a:xfrm>
              <a:off x="5885177" y="3429293"/>
              <a:ext cx="1882459" cy="228307"/>
              <a:chOff x="899962" y="2930893"/>
              <a:chExt cx="1318661" cy="163629"/>
            </a:xfrm>
            <a:solidFill>
              <a:schemeClr val="tx1">
                <a:lumMod val="50000"/>
              </a:schemeClr>
            </a:solidFill>
          </p:grpSpPr>
          <p:sp>
            <p:nvSpPr>
              <p:cNvPr id="24" name="Oval 23">
                <a:extLst>
                  <a:ext uri="{FF2B5EF4-FFF2-40B4-BE49-F238E27FC236}">
                    <a16:creationId xmlns:a16="http://schemas.microsoft.com/office/drawing/2014/main" id="{46578702-63F7-442E-9E98-B0BF68262C4A}"/>
                  </a:ext>
                </a:extLst>
              </p:cNvPr>
              <p:cNvSpPr/>
              <p:nvPr/>
            </p:nvSpPr>
            <p:spPr>
              <a:xfrm>
                <a:off x="899962"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sp>
            <p:nvSpPr>
              <p:cNvPr id="25" name="Oval 24">
                <a:extLst>
                  <a:ext uri="{FF2B5EF4-FFF2-40B4-BE49-F238E27FC236}">
                    <a16:creationId xmlns:a16="http://schemas.microsoft.com/office/drawing/2014/main" id="{7B26C927-7CBF-4EA0-BF2D-E830CF61DD5F}"/>
                  </a:ext>
                </a:extLst>
              </p:cNvPr>
              <p:cNvSpPr/>
              <p:nvPr/>
            </p:nvSpPr>
            <p:spPr>
              <a:xfrm>
                <a:off x="2050181"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cxnSp>
            <p:nvCxnSpPr>
              <p:cNvPr id="26" name="Straight Connector 25">
                <a:extLst>
                  <a:ext uri="{FF2B5EF4-FFF2-40B4-BE49-F238E27FC236}">
                    <a16:creationId xmlns:a16="http://schemas.microsoft.com/office/drawing/2014/main" id="{4AA7F7FF-D886-418B-B65A-EFA7FA1CC8BB}"/>
                  </a:ext>
                </a:extLst>
              </p:cNvPr>
              <p:cNvCxnSpPr>
                <a:cxnSpLocks/>
                <a:stCxn id="24" idx="6"/>
                <a:endCxn id="25" idx="2"/>
              </p:cNvCxnSpPr>
              <p:nvPr/>
            </p:nvCxnSpPr>
            <p:spPr>
              <a:xfrm>
                <a:off x="1068403" y="3012708"/>
                <a:ext cx="1005840" cy="0"/>
              </a:xfrm>
              <a:prstGeom prst="line">
                <a:avLst/>
              </a:prstGeom>
              <a:grpFill/>
              <a:ln w="317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52F363CB-2306-47AC-97E4-45A8B51E1FD5}"/>
                </a:ext>
              </a:extLst>
            </p:cNvPr>
            <p:cNvSpPr txBox="1"/>
            <p:nvPr/>
          </p:nvSpPr>
          <p:spPr>
            <a:xfrm>
              <a:off x="5639781" y="3025817"/>
              <a:ext cx="1269883" cy="369332"/>
            </a:xfrm>
            <a:prstGeom prst="rect">
              <a:avLst/>
            </a:prstGeom>
            <a:noFill/>
          </p:spPr>
          <p:txBody>
            <a:bodyPr wrap="square" rtlCol="0">
              <a:spAutoFit/>
            </a:bodyPr>
            <a:lstStyle/>
            <a:p>
              <a:r>
                <a:rPr lang="en-US" dirty="0">
                  <a:solidFill>
                    <a:schemeClr val="tx1">
                      <a:lumMod val="50000"/>
                    </a:schemeClr>
                  </a:solidFill>
                  <a:latin typeface="Bookman Old Style" panose="02050604050505020204" pitchFamily="18" charset="0"/>
                </a:rPr>
                <a:t>2000</a:t>
              </a:r>
            </a:p>
          </p:txBody>
        </p:sp>
      </p:grpSp>
      <p:grpSp>
        <p:nvGrpSpPr>
          <p:cNvPr id="71" name="Group 70">
            <a:extLst>
              <a:ext uri="{FF2B5EF4-FFF2-40B4-BE49-F238E27FC236}">
                <a16:creationId xmlns:a16="http://schemas.microsoft.com/office/drawing/2014/main" id="{2420C066-47BB-45F1-AD9F-A8815B31AD7F}"/>
              </a:ext>
            </a:extLst>
          </p:cNvPr>
          <p:cNvGrpSpPr/>
          <p:nvPr/>
        </p:nvGrpSpPr>
        <p:grpSpPr>
          <a:xfrm>
            <a:off x="7311269" y="3025817"/>
            <a:ext cx="2111431" cy="631783"/>
            <a:chOff x="7311269" y="3025817"/>
            <a:chExt cx="2111431" cy="631783"/>
          </a:xfrm>
        </p:grpSpPr>
        <p:grpSp>
          <p:nvGrpSpPr>
            <p:cNvPr id="27" name="Group 26">
              <a:extLst>
                <a:ext uri="{FF2B5EF4-FFF2-40B4-BE49-F238E27FC236}">
                  <a16:creationId xmlns:a16="http://schemas.microsoft.com/office/drawing/2014/main" id="{7AB0B29F-4AAF-4890-ACF7-CAA71578B35E}"/>
                </a:ext>
              </a:extLst>
            </p:cNvPr>
            <p:cNvGrpSpPr/>
            <p:nvPr/>
          </p:nvGrpSpPr>
          <p:grpSpPr>
            <a:xfrm>
              <a:off x="7540241" y="3429293"/>
              <a:ext cx="1882459" cy="228307"/>
              <a:chOff x="899962" y="2930893"/>
              <a:chExt cx="1318661" cy="163629"/>
            </a:xfrm>
            <a:solidFill>
              <a:schemeClr val="tx1">
                <a:lumMod val="50000"/>
              </a:schemeClr>
            </a:solidFill>
          </p:grpSpPr>
          <p:sp>
            <p:nvSpPr>
              <p:cNvPr id="28" name="Oval 27">
                <a:extLst>
                  <a:ext uri="{FF2B5EF4-FFF2-40B4-BE49-F238E27FC236}">
                    <a16:creationId xmlns:a16="http://schemas.microsoft.com/office/drawing/2014/main" id="{166582EF-C166-4891-BF7D-36041825E644}"/>
                  </a:ext>
                </a:extLst>
              </p:cNvPr>
              <p:cNvSpPr/>
              <p:nvPr/>
            </p:nvSpPr>
            <p:spPr>
              <a:xfrm>
                <a:off x="899962"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sp>
            <p:nvSpPr>
              <p:cNvPr id="29" name="Oval 28">
                <a:extLst>
                  <a:ext uri="{FF2B5EF4-FFF2-40B4-BE49-F238E27FC236}">
                    <a16:creationId xmlns:a16="http://schemas.microsoft.com/office/drawing/2014/main" id="{303DB2E1-7280-45CD-AC7C-AF89CFCE6708}"/>
                  </a:ext>
                </a:extLst>
              </p:cNvPr>
              <p:cNvSpPr/>
              <p:nvPr/>
            </p:nvSpPr>
            <p:spPr>
              <a:xfrm>
                <a:off x="2050181"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cxnSp>
            <p:nvCxnSpPr>
              <p:cNvPr id="30" name="Straight Connector 29">
                <a:extLst>
                  <a:ext uri="{FF2B5EF4-FFF2-40B4-BE49-F238E27FC236}">
                    <a16:creationId xmlns:a16="http://schemas.microsoft.com/office/drawing/2014/main" id="{5D268EDA-AFE7-47A7-A589-2BBCA5E1D43E}"/>
                  </a:ext>
                </a:extLst>
              </p:cNvPr>
              <p:cNvCxnSpPr>
                <a:cxnSpLocks/>
                <a:stCxn id="28" idx="6"/>
                <a:endCxn id="29" idx="2"/>
              </p:cNvCxnSpPr>
              <p:nvPr/>
            </p:nvCxnSpPr>
            <p:spPr>
              <a:xfrm>
                <a:off x="1068403" y="3012708"/>
                <a:ext cx="1005840" cy="0"/>
              </a:xfrm>
              <a:prstGeom prst="line">
                <a:avLst/>
              </a:prstGeom>
              <a:grpFill/>
              <a:ln w="317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3" name="TextBox 62">
              <a:extLst>
                <a:ext uri="{FF2B5EF4-FFF2-40B4-BE49-F238E27FC236}">
                  <a16:creationId xmlns:a16="http://schemas.microsoft.com/office/drawing/2014/main" id="{0F03DA6A-486A-4B25-A630-35E54224F941}"/>
                </a:ext>
              </a:extLst>
            </p:cNvPr>
            <p:cNvSpPr txBox="1"/>
            <p:nvPr/>
          </p:nvSpPr>
          <p:spPr>
            <a:xfrm>
              <a:off x="7311269" y="3025817"/>
              <a:ext cx="1269883" cy="369332"/>
            </a:xfrm>
            <a:prstGeom prst="rect">
              <a:avLst/>
            </a:prstGeom>
            <a:noFill/>
          </p:spPr>
          <p:txBody>
            <a:bodyPr wrap="square" rtlCol="0">
              <a:spAutoFit/>
            </a:bodyPr>
            <a:lstStyle/>
            <a:p>
              <a:r>
                <a:rPr lang="en-US" dirty="0">
                  <a:solidFill>
                    <a:schemeClr val="tx1">
                      <a:lumMod val="50000"/>
                    </a:schemeClr>
                  </a:solidFill>
                  <a:latin typeface="Bookman Old Style" panose="02050604050505020204" pitchFamily="18" charset="0"/>
                </a:rPr>
                <a:t>2003</a:t>
              </a:r>
            </a:p>
          </p:txBody>
        </p:sp>
      </p:grpSp>
      <p:grpSp>
        <p:nvGrpSpPr>
          <p:cNvPr id="72" name="Group 71">
            <a:extLst>
              <a:ext uri="{FF2B5EF4-FFF2-40B4-BE49-F238E27FC236}">
                <a16:creationId xmlns:a16="http://schemas.microsoft.com/office/drawing/2014/main" id="{19014368-F915-431E-9252-E8FA824D1E61}"/>
              </a:ext>
            </a:extLst>
          </p:cNvPr>
          <p:cNvGrpSpPr/>
          <p:nvPr/>
        </p:nvGrpSpPr>
        <p:grpSpPr>
          <a:xfrm>
            <a:off x="9006783" y="3027022"/>
            <a:ext cx="2044851" cy="630578"/>
            <a:chOff x="9006783" y="3027022"/>
            <a:chExt cx="2044851" cy="630578"/>
          </a:xfrm>
        </p:grpSpPr>
        <p:grpSp>
          <p:nvGrpSpPr>
            <p:cNvPr id="31" name="Group 30">
              <a:extLst>
                <a:ext uri="{FF2B5EF4-FFF2-40B4-BE49-F238E27FC236}">
                  <a16:creationId xmlns:a16="http://schemas.microsoft.com/office/drawing/2014/main" id="{C787F878-538A-47B6-9CD9-CB77ADA5B178}"/>
                </a:ext>
              </a:extLst>
            </p:cNvPr>
            <p:cNvGrpSpPr/>
            <p:nvPr/>
          </p:nvGrpSpPr>
          <p:grpSpPr>
            <a:xfrm>
              <a:off x="9169175" y="3429293"/>
              <a:ext cx="1882459" cy="228307"/>
              <a:chOff x="899962" y="2930893"/>
              <a:chExt cx="1318661" cy="163629"/>
            </a:xfrm>
            <a:solidFill>
              <a:schemeClr val="tx1">
                <a:lumMod val="50000"/>
              </a:schemeClr>
            </a:solidFill>
          </p:grpSpPr>
          <p:sp>
            <p:nvSpPr>
              <p:cNvPr id="32" name="Oval 31">
                <a:extLst>
                  <a:ext uri="{FF2B5EF4-FFF2-40B4-BE49-F238E27FC236}">
                    <a16:creationId xmlns:a16="http://schemas.microsoft.com/office/drawing/2014/main" id="{28CE9CFA-824E-4875-AD6B-F073C6050872}"/>
                  </a:ext>
                </a:extLst>
              </p:cNvPr>
              <p:cNvSpPr/>
              <p:nvPr/>
            </p:nvSpPr>
            <p:spPr>
              <a:xfrm>
                <a:off x="899962"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sp>
            <p:nvSpPr>
              <p:cNvPr id="33" name="Oval 32">
                <a:extLst>
                  <a:ext uri="{FF2B5EF4-FFF2-40B4-BE49-F238E27FC236}">
                    <a16:creationId xmlns:a16="http://schemas.microsoft.com/office/drawing/2014/main" id="{1D805DE1-0809-4997-B9CF-8D3F9E7C7CE9}"/>
                  </a:ext>
                </a:extLst>
              </p:cNvPr>
              <p:cNvSpPr/>
              <p:nvPr/>
            </p:nvSpPr>
            <p:spPr>
              <a:xfrm>
                <a:off x="2050181"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cxnSp>
            <p:nvCxnSpPr>
              <p:cNvPr id="34" name="Straight Connector 33">
                <a:extLst>
                  <a:ext uri="{FF2B5EF4-FFF2-40B4-BE49-F238E27FC236}">
                    <a16:creationId xmlns:a16="http://schemas.microsoft.com/office/drawing/2014/main" id="{AB7B6671-CE5E-480C-8FE8-EC79690CB44A}"/>
                  </a:ext>
                </a:extLst>
              </p:cNvPr>
              <p:cNvCxnSpPr>
                <a:cxnSpLocks/>
                <a:stCxn id="32" idx="6"/>
                <a:endCxn id="33" idx="2"/>
              </p:cNvCxnSpPr>
              <p:nvPr/>
            </p:nvCxnSpPr>
            <p:spPr>
              <a:xfrm>
                <a:off x="1068403" y="3012708"/>
                <a:ext cx="1005840" cy="0"/>
              </a:xfrm>
              <a:prstGeom prst="line">
                <a:avLst/>
              </a:prstGeom>
              <a:grpFill/>
              <a:ln w="317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4" name="TextBox 63">
              <a:extLst>
                <a:ext uri="{FF2B5EF4-FFF2-40B4-BE49-F238E27FC236}">
                  <a16:creationId xmlns:a16="http://schemas.microsoft.com/office/drawing/2014/main" id="{264661C8-E1E9-46C6-8AAE-7EEB25B855C7}"/>
                </a:ext>
              </a:extLst>
            </p:cNvPr>
            <p:cNvSpPr txBox="1"/>
            <p:nvPr/>
          </p:nvSpPr>
          <p:spPr>
            <a:xfrm>
              <a:off x="9006783" y="3027022"/>
              <a:ext cx="1269883" cy="369332"/>
            </a:xfrm>
            <a:prstGeom prst="rect">
              <a:avLst/>
            </a:prstGeom>
            <a:noFill/>
          </p:spPr>
          <p:txBody>
            <a:bodyPr wrap="square" rtlCol="0">
              <a:spAutoFit/>
            </a:bodyPr>
            <a:lstStyle/>
            <a:p>
              <a:r>
                <a:rPr lang="en-US" dirty="0">
                  <a:solidFill>
                    <a:schemeClr val="tx1">
                      <a:lumMod val="50000"/>
                    </a:schemeClr>
                  </a:solidFill>
                  <a:latin typeface="Bookman Old Style" panose="02050604050505020204" pitchFamily="18" charset="0"/>
                </a:rPr>
                <a:t>2004</a:t>
              </a:r>
            </a:p>
          </p:txBody>
        </p:sp>
      </p:grpSp>
      <p:grpSp>
        <p:nvGrpSpPr>
          <p:cNvPr id="67" name="Group 66">
            <a:extLst>
              <a:ext uri="{FF2B5EF4-FFF2-40B4-BE49-F238E27FC236}">
                <a16:creationId xmlns:a16="http://schemas.microsoft.com/office/drawing/2014/main" id="{0AEDEEB1-B46C-4947-88C3-9E7D37C5FD68}"/>
              </a:ext>
            </a:extLst>
          </p:cNvPr>
          <p:cNvGrpSpPr/>
          <p:nvPr/>
        </p:nvGrpSpPr>
        <p:grpSpPr>
          <a:xfrm>
            <a:off x="780432" y="3019891"/>
            <a:ext cx="2074272" cy="637709"/>
            <a:chOff x="780432" y="3019891"/>
            <a:chExt cx="2074272" cy="637709"/>
          </a:xfrm>
        </p:grpSpPr>
        <p:grpSp>
          <p:nvGrpSpPr>
            <p:cNvPr id="14" name="Group 13">
              <a:extLst>
                <a:ext uri="{FF2B5EF4-FFF2-40B4-BE49-F238E27FC236}">
                  <a16:creationId xmlns:a16="http://schemas.microsoft.com/office/drawing/2014/main" id="{B2B23DE0-E838-4380-95FE-78DB2DC6D645}"/>
                </a:ext>
              </a:extLst>
            </p:cNvPr>
            <p:cNvGrpSpPr/>
            <p:nvPr/>
          </p:nvGrpSpPr>
          <p:grpSpPr>
            <a:xfrm>
              <a:off x="972245" y="3429293"/>
              <a:ext cx="1882459" cy="228307"/>
              <a:chOff x="899962" y="2930893"/>
              <a:chExt cx="1318661" cy="163629"/>
            </a:xfrm>
            <a:solidFill>
              <a:schemeClr val="tx1">
                <a:lumMod val="50000"/>
              </a:schemeClr>
            </a:solidFill>
          </p:grpSpPr>
          <p:sp>
            <p:nvSpPr>
              <p:cNvPr id="9" name="Oval 8">
                <a:extLst>
                  <a:ext uri="{FF2B5EF4-FFF2-40B4-BE49-F238E27FC236}">
                    <a16:creationId xmlns:a16="http://schemas.microsoft.com/office/drawing/2014/main" id="{B9C6A180-E571-41CE-8A07-2823E7CA5D13}"/>
                  </a:ext>
                </a:extLst>
              </p:cNvPr>
              <p:cNvSpPr/>
              <p:nvPr/>
            </p:nvSpPr>
            <p:spPr>
              <a:xfrm>
                <a:off x="899962"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sp>
            <p:nvSpPr>
              <p:cNvPr id="10" name="Oval 9">
                <a:extLst>
                  <a:ext uri="{FF2B5EF4-FFF2-40B4-BE49-F238E27FC236}">
                    <a16:creationId xmlns:a16="http://schemas.microsoft.com/office/drawing/2014/main" id="{73F67257-7EEF-4B0A-99D2-5A30AC4BAF63}"/>
                  </a:ext>
                </a:extLst>
              </p:cNvPr>
              <p:cNvSpPr/>
              <p:nvPr/>
            </p:nvSpPr>
            <p:spPr>
              <a:xfrm>
                <a:off x="2050181" y="2930893"/>
                <a:ext cx="168442" cy="163629"/>
              </a:xfrm>
              <a:prstGeom prst="ellipse">
                <a:avLst/>
              </a:prstGeom>
              <a:grpFill/>
              <a:ln>
                <a:solidFill>
                  <a:schemeClr val="tx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lumMod val="50000"/>
                    </a:schemeClr>
                  </a:solidFill>
                </a:endParaRPr>
              </a:p>
            </p:txBody>
          </p:sp>
          <p:cxnSp>
            <p:nvCxnSpPr>
              <p:cNvPr id="12" name="Straight Connector 11">
                <a:extLst>
                  <a:ext uri="{FF2B5EF4-FFF2-40B4-BE49-F238E27FC236}">
                    <a16:creationId xmlns:a16="http://schemas.microsoft.com/office/drawing/2014/main" id="{35364DD0-D38C-4700-AA64-4F5EEE57DECA}"/>
                  </a:ext>
                </a:extLst>
              </p:cNvPr>
              <p:cNvCxnSpPr>
                <a:cxnSpLocks/>
                <a:stCxn id="9" idx="6"/>
                <a:endCxn id="10" idx="2"/>
              </p:cNvCxnSpPr>
              <p:nvPr/>
            </p:nvCxnSpPr>
            <p:spPr>
              <a:xfrm>
                <a:off x="1068403" y="3012708"/>
                <a:ext cx="1005840" cy="0"/>
              </a:xfrm>
              <a:prstGeom prst="line">
                <a:avLst/>
              </a:prstGeom>
              <a:grpFill/>
              <a:ln w="317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ADBF9461-A79F-4E2F-81E4-1C543D66390E}"/>
                </a:ext>
              </a:extLst>
            </p:cNvPr>
            <p:cNvSpPr txBox="1"/>
            <p:nvPr/>
          </p:nvSpPr>
          <p:spPr>
            <a:xfrm>
              <a:off x="780432" y="3019891"/>
              <a:ext cx="1269883" cy="369332"/>
            </a:xfrm>
            <a:prstGeom prst="rect">
              <a:avLst/>
            </a:prstGeom>
            <a:noFill/>
          </p:spPr>
          <p:txBody>
            <a:bodyPr wrap="square" rtlCol="0">
              <a:spAutoFit/>
            </a:bodyPr>
            <a:lstStyle/>
            <a:p>
              <a:r>
                <a:rPr lang="en-US" dirty="0">
                  <a:solidFill>
                    <a:schemeClr val="tx1">
                      <a:lumMod val="50000"/>
                    </a:schemeClr>
                  </a:solidFill>
                  <a:latin typeface="Bookman Old Style" panose="02050604050505020204" pitchFamily="18" charset="0"/>
                </a:rPr>
                <a:t>1993</a:t>
              </a:r>
            </a:p>
          </p:txBody>
        </p:sp>
      </p:grpSp>
      <p:grpSp>
        <p:nvGrpSpPr>
          <p:cNvPr id="79" name="Group 78">
            <a:extLst>
              <a:ext uri="{FF2B5EF4-FFF2-40B4-BE49-F238E27FC236}">
                <a16:creationId xmlns:a16="http://schemas.microsoft.com/office/drawing/2014/main" id="{50D680C4-EA3D-420A-9A27-CE151FE49DF7}"/>
              </a:ext>
            </a:extLst>
          </p:cNvPr>
          <p:cNvGrpSpPr/>
          <p:nvPr/>
        </p:nvGrpSpPr>
        <p:grpSpPr>
          <a:xfrm>
            <a:off x="778792" y="3021519"/>
            <a:ext cx="2074272" cy="637709"/>
            <a:chOff x="780432" y="3019891"/>
            <a:chExt cx="2074272" cy="637709"/>
          </a:xfrm>
          <a:solidFill>
            <a:schemeClr val="tx1"/>
          </a:solidFill>
        </p:grpSpPr>
        <p:grpSp>
          <p:nvGrpSpPr>
            <p:cNvPr id="80" name="Group 79">
              <a:extLst>
                <a:ext uri="{FF2B5EF4-FFF2-40B4-BE49-F238E27FC236}">
                  <a16:creationId xmlns:a16="http://schemas.microsoft.com/office/drawing/2014/main" id="{20D3606E-A02B-4C48-BE8C-710BF9A5DA00}"/>
                </a:ext>
              </a:extLst>
            </p:cNvPr>
            <p:cNvGrpSpPr/>
            <p:nvPr/>
          </p:nvGrpSpPr>
          <p:grpSpPr>
            <a:xfrm>
              <a:off x="972245" y="3429293"/>
              <a:ext cx="1882459" cy="228307"/>
              <a:chOff x="899962" y="2930893"/>
              <a:chExt cx="1318661" cy="163629"/>
            </a:xfrm>
            <a:grpFill/>
          </p:grpSpPr>
          <p:sp>
            <p:nvSpPr>
              <p:cNvPr id="82" name="Oval 81">
                <a:extLst>
                  <a:ext uri="{FF2B5EF4-FFF2-40B4-BE49-F238E27FC236}">
                    <a16:creationId xmlns:a16="http://schemas.microsoft.com/office/drawing/2014/main" id="{2EDC785C-8623-4D63-BA83-71270EB76045}"/>
                  </a:ext>
                </a:extLst>
              </p:cNvPr>
              <p:cNvSpPr/>
              <p:nvPr/>
            </p:nvSpPr>
            <p:spPr>
              <a:xfrm>
                <a:off x="899962"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83" name="Oval 82">
                <a:extLst>
                  <a:ext uri="{FF2B5EF4-FFF2-40B4-BE49-F238E27FC236}">
                    <a16:creationId xmlns:a16="http://schemas.microsoft.com/office/drawing/2014/main" id="{2D363E8A-2328-4669-9860-47C4769CB710}"/>
                  </a:ext>
                </a:extLst>
              </p:cNvPr>
              <p:cNvSpPr/>
              <p:nvPr/>
            </p:nvSpPr>
            <p:spPr>
              <a:xfrm>
                <a:off x="2050181"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cxnSp>
            <p:nvCxnSpPr>
              <p:cNvPr id="84" name="Straight Connector 83">
                <a:extLst>
                  <a:ext uri="{FF2B5EF4-FFF2-40B4-BE49-F238E27FC236}">
                    <a16:creationId xmlns:a16="http://schemas.microsoft.com/office/drawing/2014/main" id="{DFE9A4B6-9E79-4739-94DB-018AC2CBF6C6}"/>
                  </a:ext>
                </a:extLst>
              </p:cNvPr>
              <p:cNvCxnSpPr>
                <a:cxnSpLocks/>
                <a:stCxn id="82" idx="6"/>
                <a:endCxn id="83" idx="2"/>
              </p:cNvCxnSpPr>
              <p:nvPr/>
            </p:nvCxnSpPr>
            <p:spPr>
              <a:xfrm>
                <a:off x="1068403" y="3012708"/>
                <a:ext cx="1005840" cy="0"/>
              </a:xfrm>
              <a:prstGeom prst="line">
                <a:avLst/>
              </a:prstGeom>
              <a:grpFill/>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9B97BA27-42E6-43CD-A3EE-BA38FF5DA464}"/>
                </a:ext>
              </a:extLst>
            </p:cNvPr>
            <p:cNvSpPr txBox="1"/>
            <p:nvPr/>
          </p:nvSpPr>
          <p:spPr>
            <a:xfrm>
              <a:off x="780432" y="3019891"/>
              <a:ext cx="1269883" cy="369332"/>
            </a:xfrm>
            <a:prstGeom prst="rect">
              <a:avLst/>
            </a:prstGeom>
            <a:noFill/>
            <a:ln>
              <a:noFill/>
            </a:ln>
          </p:spPr>
          <p:txBody>
            <a:bodyPr wrap="square" rtlCol="0">
              <a:spAutoFit/>
            </a:bodyPr>
            <a:lstStyle/>
            <a:p>
              <a:r>
                <a:rPr lang="en-US" dirty="0">
                  <a:latin typeface="Bookman Old Style" panose="02050604050505020204" pitchFamily="18" charset="0"/>
                </a:rPr>
                <a:t>1993</a:t>
              </a:r>
            </a:p>
          </p:txBody>
        </p:sp>
      </p:grpSp>
      <p:grpSp>
        <p:nvGrpSpPr>
          <p:cNvPr id="85" name="Group 84">
            <a:extLst>
              <a:ext uri="{FF2B5EF4-FFF2-40B4-BE49-F238E27FC236}">
                <a16:creationId xmlns:a16="http://schemas.microsoft.com/office/drawing/2014/main" id="{8AC89211-9A25-4079-815E-A57B9C01068B}"/>
              </a:ext>
            </a:extLst>
          </p:cNvPr>
          <p:cNvGrpSpPr/>
          <p:nvPr/>
        </p:nvGrpSpPr>
        <p:grpSpPr>
          <a:xfrm>
            <a:off x="4046163" y="3027445"/>
            <a:ext cx="2090899" cy="631783"/>
            <a:chOff x="4047803" y="3025817"/>
            <a:chExt cx="2090899" cy="631783"/>
          </a:xfrm>
          <a:solidFill>
            <a:schemeClr val="tx1"/>
          </a:solidFill>
        </p:grpSpPr>
        <p:grpSp>
          <p:nvGrpSpPr>
            <p:cNvPr id="86" name="Group 85">
              <a:extLst>
                <a:ext uri="{FF2B5EF4-FFF2-40B4-BE49-F238E27FC236}">
                  <a16:creationId xmlns:a16="http://schemas.microsoft.com/office/drawing/2014/main" id="{22651347-71AA-4739-BD10-5FE527B26E9E}"/>
                </a:ext>
              </a:extLst>
            </p:cNvPr>
            <p:cNvGrpSpPr/>
            <p:nvPr/>
          </p:nvGrpSpPr>
          <p:grpSpPr>
            <a:xfrm>
              <a:off x="4256243" y="3429293"/>
              <a:ext cx="1882459" cy="228307"/>
              <a:chOff x="899962" y="2930893"/>
              <a:chExt cx="1318661" cy="163629"/>
            </a:xfrm>
            <a:grpFill/>
          </p:grpSpPr>
          <p:sp>
            <p:nvSpPr>
              <p:cNvPr id="88" name="Oval 87">
                <a:extLst>
                  <a:ext uri="{FF2B5EF4-FFF2-40B4-BE49-F238E27FC236}">
                    <a16:creationId xmlns:a16="http://schemas.microsoft.com/office/drawing/2014/main" id="{7DC62A99-41C7-4471-8815-4EA58A5F4E93}"/>
                  </a:ext>
                </a:extLst>
              </p:cNvPr>
              <p:cNvSpPr/>
              <p:nvPr/>
            </p:nvSpPr>
            <p:spPr>
              <a:xfrm>
                <a:off x="899962"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89" name="Oval 88">
                <a:extLst>
                  <a:ext uri="{FF2B5EF4-FFF2-40B4-BE49-F238E27FC236}">
                    <a16:creationId xmlns:a16="http://schemas.microsoft.com/office/drawing/2014/main" id="{163856CD-AB13-4CF7-96C5-F53BF3B62E93}"/>
                  </a:ext>
                </a:extLst>
              </p:cNvPr>
              <p:cNvSpPr/>
              <p:nvPr/>
            </p:nvSpPr>
            <p:spPr>
              <a:xfrm>
                <a:off x="2050181"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cxnSp>
            <p:nvCxnSpPr>
              <p:cNvPr id="90" name="Straight Connector 89">
                <a:extLst>
                  <a:ext uri="{FF2B5EF4-FFF2-40B4-BE49-F238E27FC236}">
                    <a16:creationId xmlns:a16="http://schemas.microsoft.com/office/drawing/2014/main" id="{75390CA4-D05D-4E82-8FAC-6614AB2968B4}"/>
                  </a:ext>
                </a:extLst>
              </p:cNvPr>
              <p:cNvCxnSpPr>
                <a:cxnSpLocks/>
                <a:stCxn id="88" idx="6"/>
                <a:endCxn id="89" idx="2"/>
              </p:cNvCxnSpPr>
              <p:nvPr/>
            </p:nvCxnSpPr>
            <p:spPr>
              <a:xfrm>
                <a:off x="1068403" y="3012708"/>
                <a:ext cx="1005840" cy="0"/>
              </a:xfrm>
              <a:prstGeom prst="line">
                <a:avLst/>
              </a:prstGeom>
              <a:grpFill/>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1A8C5A32-2C4D-4F9F-99AC-9388581F2115}"/>
                </a:ext>
              </a:extLst>
            </p:cNvPr>
            <p:cNvSpPr txBox="1"/>
            <p:nvPr/>
          </p:nvSpPr>
          <p:spPr>
            <a:xfrm>
              <a:off x="4047803" y="3025817"/>
              <a:ext cx="1269883" cy="369332"/>
            </a:xfrm>
            <a:prstGeom prst="rect">
              <a:avLst/>
            </a:prstGeom>
            <a:noFill/>
            <a:ln>
              <a:noFill/>
            </a:ln>
          </p:spPr>
          <p:txBody>
            <a:bodyPr wrap="square" rtlCol="0">
              <a:spAutoFit/>
            </a:bodyPr>
            <a:lstStyle/>
            <a:p>
              <a:r>
                <a:rPr lang="en-US" dirty="0">
                  <a:latin typeface="Bookman Old Style" panose="02050604050505020204" pitchFamily="18" charset="0"/>
                </a:rPr>
                <a:t>1997</a:t>
              </a:r>
            </a:p>
          </p:txBody>
        </p:sp>
      </p:grpSp>
      <p:grpSp>
        <p:nvGrpSpPr>
          <p:cNvPr id="91" name="Group 90">
            <a:extLst>
              <a:ext uri="{FF2B5EF4-FFF2-40B4-BE49-F238E27FC236}">
                <a16:creationId xmlns:a16="http://schemas.microsoft.com/office/drawing/2014/main" id="{201E8C18-81B1-43DD-8663-D4DA05CDE7FC}"/>
              </a:ext>
            </a:extLst>
          </p:cNvPr>
          <p:cNvGrpSpPr/>
          <p:nvPr/>
        </p:nvGrpSpPr>
        <p:grpSpPr>
          <a:xfrm>
            <a:off x="5638141" y="3027445"/>
            <a:ext cx="2127855" cy="631783"/>
            <a:chOff x="5639781" y="3025817"/>
            <a:chExt cx="2127855" cy="631783"/>
          </a:xfrm>
          <a:solidFill>
            <a:schemeClr val="tx1"/>
          </a:solidFill>
        </p:grpSpPr>
        <p:grpSp>
          <p:nvGrpSpPr>
            <p:cNvPr id="92" name="Group 91">
              <a:extLst>
                <a:ext uri="{FF2B5EF4-FFF2-40B4-BE49-F238E27FC236}">
                  <a16:creationId xmlns:a16="http://schemas.microsoft.com/office/drawing/2014/main" id="{CD5EE317-CD7A-4C99-8D38-8B9FD5EB7EDE}"/>
                </a:ext>
              </a:extLst>
            </p:cNvPr>
            <p:cNvGrpSpPr/>
            <p:nvPr/>
          </p:nvGrpSpPr>
          <p:grpSpPr>
            <a:xfrm>
              <a:off x="5885177" y="3429293"/>
              <a:ext cx="1882459" cy="228307"/>
              <a:chOff x="899962" y="2930893"/>
              <a:chExt cx="1318661" cy="163629"/>
            </a:xfrm>
            <a:grpFill/>
          </p:grpSpPr>
          <p:sp>
            <p:nvSpPr>
              <p:cNvPr id="94" name="Oval 93">
                <a:extLst>
                  <a:ext uri="{FF2B5EF4-FFF2-40B4-BE49-F238E27FC236}">
                    <a16:creationId xmlns:a16="http://schemas.microsoft.com/office/drawing/2014/main" id="{0DD57A14-8FF6-4D23-86C5-6981622AB927}"/>
                  </a:ext>
                </a:extLst>
              </p:cNvPr>
              <p:cNvSpPr/>
              <p:nvPr/>
            </p:nvSpPr>
            <p:spPr>
              <a:xfrm>
                <a:off x="899962"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95" name="Oval 94">
                <a:extLst>
                  <a:ext uri="{FF2B5EF4-FFF2-40B4-BE49-F238E27FC236}">
                    <a16:creationId xmlns:a16="http://schemas.microsoft.com/office/drawing/2014/main" id="{4CAE29D0-3681-49CF-B6B6-BE8E8698FA64}"/>
                  </a:ext>
                </a:extLst>
              </p:cNvPr>
              <p:cNvSpPr/>
              <p:nvPr/>
            </p:nvSpPr>
            <p:spPr>
              <a:xfrm>
                <a:off x="2050181"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cxnSp>
            <p:nvCxnSpPr>
              <p:cNvPr id="96" name="Straight Connector 95">
                <a:extLst>
                  <a:ext uri="{FF2B5EF4-FFF2-40B4-BE49-F238E27FC236}">
                    <a16:creationId xmlns:a16="http://schemas.microsoft.com/office/drawing/2014/main" id="{C793EE0B-AE16-4713-B6D7-30688FCB1B0A}"/>
                  </a:ext>
                </a:extLst>
              </p:cNvPr>
              <p:cNvCxnSpPr>
                <a:cxnSpLocks/>
                <a:stCxn id="94" idx="6"/>
                <a:endCxn id="95" idx="2"/>
              </p:cNvCxnSpPr>
              <p:nvPr/>
            </p:nvCxnSpPr>
            <p:spPr>
              <a:xfrm>
                <a:off x="1068403" y="3012708"/>
                <a:ext cx="1005840" cy="0"/>
              </a:xfrm>
              <a:prstGeom prst="line">
                <a:avLst/>
              </a:prstGeom>
              <a:grpFill/>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3" name="TextBox 92">
              <a:extLst>
                <a:ext uri="{FF2B5EF4-FFF2-40B4-BE49-F238E27FC236}">
                  <a16:creationId xmlns:a16="http://schemas.microsoft.com/office/drawing/2014/main" id="{6A227243-F9C1-4104-B3AC-31D51ACB504C}"/>
                </a:ext>
              </a:extLst>
            </p:cNvPr>
            <p:cNvSpPr txBox="1"/>
            <p:nvPr/>
          </p:nvSpPr>
          <p:spPr>
            <a:xfrm>
              <a:off x="5639781" y="3025817"/>
              <a:ext cx="1269883" cy="369332"/>
            </a:xfrm>
            <a:prstGeom prst="rect">
              <a:avLst/>
            </a:prstGeom>
            <a:noFill/>
            <a:ln>
              <a:noFill/>
            </a:ln>
          </p:spPr>
          <p:txBody>
            <a:bodyPr wrap="square" rtlCol="0">
              <a:spAutoFit/>
            </a:bodyPr>
            <a:lstStyle/>
            <a:p>
              <a:r>
                <a:rPr lang="en-US" dirty="0">
                  <a:latin typeface="Bookman Old Style" panose="02050604050505020204" pitchFamily="18" charset="0"/>
                </a:rPr>
                <a:t>2000</a:t>
              </a:r>
            </a:p>
          </p:txBody>
        </p:sp>
      </p:grpSp>
      <p:grpSp>
        <p:nvGrpSpPr>
          <p:cNvPr id="97" name="Group 96">
            <a:extLst>
              <a:ext uri="{FF2B5EF4-FFF2-40B4-BE49-F238E27FC236}">
                <a16:creationId xmlns:a16="http://schemas.microsoft.com/office/drawing/2014/main" id="{F3549CA0-B1E4-4300-A11F-DADEF9546695}"/>
              </a:ext>
            </a:extLst>
          </p:cNvPr>
          <p:cNvGrpSpPr/>
          <p:nvPr/>
        </p:nvGrpSpPr>
        <p:grpSpPr>
          <a:xfrm>
            <a:off x="7309629" y="3027445"/>
            <a:ext cx="2111431" cy="631783"/>
            <a:chOff x="7311269" y="3025817"/>
            <a:chExt cx="2111431" cy="631783"/>
          </a:xfrm>
          <a:solidFill>
            <a:schemeClr val="tx1"/>
          </a:solidFill>
        </p:grpSpPr>
        <p:grpSp>
          <p:nvGrpSpPr>
            <p:cNvPr id="98" name="Group 97">
              <a:extLst>
                <a:ext uri="{FF2B5EF4-FFF2-40B4-BE49-F238E27FC236}">
                  <a16:creationId xmlns:a16="http://schemas.microsoft.com/office/drawing/2014/main" id="{8DAA7536-393F-4DFE-A9B6-3A384C718183}"/>
                </a:ext>
              </a:extLst>
            </p:cNvPr>
            <p:cNvGrpSpPr/>
            <p:nvPr/>
          </p:nvGrpSpPr>
          <p:grpSpPr>
            <a:xfrm>
              <a:off x="7540241" y="3429293"/>
              <a:ext cx="1882459" cy="228307"/>
              <a:chOff x="899962" y="2930893"/>
              <a:chExt cx="1318661" cy="163629"/>
            </a:xfrm>
            <a:grpFill/>
          </p:grpSpPr>
          <p:sp>
            <p:nvSpPr>
              <p:cNvPr id="100" name="Oval 99">
                <a:extLst>
                  <a:ext uri="{FF2B5EF4-FFF2-40B4-BE49-F238E27FC236}">
                    <a16:creationId xmlns:a16="http://schemas.microsoft.com/office/drawing/2014/main" id="{2963921B-A71C-4A41-9AA7-76769780A91E}"/>
                  </a:ext>
                </a:extLst>
              </p:cNvPr>
              <p:cNvSpPr/>
              <p:nvPr/>
            </p:nvSpPr>
            <p:spPr>
              <a:xfrm>
                <a:off x="899962"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01" name="Oval 100">
                <a:extLst>
                  <a:ext uri="{FF2B5EF4-FFF2-40B4-BE49-F238E27FC236}">
                    <a16:creationId xmlns:a16="http://schemas.microsoft.com/office/drawing/2014/main" id="{88FAE9B7-B0CC-4F7A-9CCB-4203D296A388}"/>
                  </a:ext>
                </a:extLst>
              </p:cNvPr>
              <p:cNvSpPr/>
              <p:nvPr/>
            </p:nvSpPr>
            <p:spPr>
              <a:xfrm>
                <a:off x="2050181"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cxnSp>
            <p:nvCxnSpPr>
              <p:cNvPr id="102" name="Straight Connector 101">
                <a:extLst>
                  <a:ext uri="{FF2B5EF4-FFF2-40B4-BE49-F238E27FC236}">
                    <a16:creationId xmlns:a16="http://schemas.microsoft.com/office/drawing/2014/main" id="{21BB08E2-1923-4FC7-96F5-F505044B35C2}"/>
                  </a:ext>
                </a:extLst>
              </p:cNvPr>
              <p:cNvCxnSpPr>
                <a:cxnSpLocks/>
                <a:stCxn id="100" idx="6"/>
                <a:endCxn id="101" idx="2"/>
              </p:cNvCxnSpPr>
              <p:nvPr/>
            </p:nvCxnSpPr>
            <p:spPr>
              <a:xfrm>
                <a:off x="1068403" y="3012708"/>
                <a:ext cx="1005840" cy="0"/>
              </a:xfrm>
              <a:prstGeom prst="line">
                <a:avLst/>
              </a:prstGeom>
              <a:grpFill/>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9" name="TextBox 98">
              <a:extLst>
                <a:ext uri="{FF2B5EF4-FFF2-40B4-BE49-F238E27FC236}">
                  <a16:creationId xmlns:a16="http://schemas.microsoft.com/office/drawing/2014/main" id="{FC8403FF-9BAC-43DC-9FC1-CD18B7E20835}"/>
                </a:ext>
              </a:extLst>
            </p:cNvPr>
            <p:cNvSpPr txBox="1"/>
            <p:nvPr/>
          </p:nvSpPr>
          <p:spPr>
            <a:xfrm>
              <a:off x="7311269" y="3025817"/>
              <a:ext cx="1269883" cy="369332"/>
            </a:xfrm>
            <a:prstGeom prst="rect">
              <a:avLst/>
            </a:prstGeom>
            <a:noFill/>
            <a:ln>
              <a:noFill/>
            </a:ln>
          </p:spPr>
          <p:txBody>
            <a:bodyPr wrap="square" rtlCol="0">
              <a:spAutoFit/>
            </a:bodyPr>
            <a:lstStyle/>
            <a:p>
              <a:r>
                <a:rPr lang="en-US" dirty="0">
                  <a:latin typeface="Bookman Old Style" panose="02050604050505020204" pitchFamily="18" charset="0"/>
                </a:rPr>
                <a:t>2003</a:t>
              </a:r>
            </a:p>
          </p:txBody>
        </p:sp>
      </p:grpSp>
      <p:grpSp>
        <p:nvGrpSpPr>
          <p:cNvPr id="103" name="Group 102">
            <a:extLst>
              <a:ext uri="{FF2B5EF4-FFF2-40B4-BE49-F238E27FC236}">
                <a16:creationId xmlns:a16="http://schemas.microsoft.com/office/drawing/2014/main" id="{16908E2F-596E-4214-8B1B-9DBB13470114}"/>
              </a:ext>
            </a:extLst>
          </p:cNvPr>
          <p:cNvGrpSpPr/>
          <p:nvPr/>
        </p:nvGrpSpPr>
        <p:grpSpPr>
          <a:xfrm>
            <a:off x="9005143" y="3028650"/>
            <a:ext cx="2044851" cy="630578"/>
            <a:chOff x="9006783" y="3027022"/>
            <a:chExt cx="2044851" cy="630578"/>
          </a:xfrm>
          <a:solidFill>
            <a:schemeClr val="tx1"/>
          </a:solidFill>
        </p:grpSpPr>
        <p:grpSp>
          <p:nvGrpSpPr>
            <p:cNvPr id="104" name="Group 103">
              <a:extLst>
                <a:ext uri="{FF2B5EF4-FFF2-40B4-BE49-F238E27FC236}">
                  <a16:creationId xmlns:a16="http://schemas.microsoft.com/office/drawing/2014/main" id="{A3FFB798-9C3B-4834-A7B2-072785927C4B}"/>
                </a:ext>
              </a:extLst>
            </p:cNvPr>
            <p:cNvGrpSpPr/>
            <p:nvPr/>
          </p:nvGrpSpPr>
          <p:grpSpPr>
            <a:xfrm>
              <a:off x="9169175" y="3429293"/>
              <a:ext cx="1882459" cy="228307"/>
              <a:chOff x="899962" y="2930893"/>
              <a:chExt cx="1318661" cy="163629"/>
            </a:xfrm>
            <a:grpFill/>
          </p:grpSpPr>
          <p:sp>
            <p:nvSpPr>
              <p:cNvPr id="106" name="Oval 105">
                <a:extLst>
                  <a:ext uri="{FF2B5EF4-FFF2-40B4-BE49-F238E27FC236}">
                    <a16:creationId xmlns:a16="http://schemas.microsoft.com/office/drawing/2014/main" id="{C1E14A83-3E36-40D9-ACB7-1240394D4EAD}"/>
                  </a:ext>
                </a:extLst>
              </p:cNvPr>
              <p:cNvSpPr/>
              <p:nvPr/>
            </p:nvSpPr>
            <p:spPr>
              <a:xfrm>
                <a:off x="899962"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07" name="Oval 106">
                <a:extLst>
                  <a:ext uri="{FF2B5EF4-FFF2-40B4-BE49-F238E27FC236}">
                    <a16:creationId xmlns:a16="http://schemas.microsoft.com/office/drawing/2014/main" id="{7A7D7E97-0BF1-4319-BFF2-57E5E36BF14B}"/>
                  </a:ext>
                </a:extLst>
              </p:cNvPr>
              <p:cNvSpPr/>
              <p:nvPr/>
            </p:nvSpPr>
            <p:spPr>
              <a:xfrm>
                <a:off x="2050181" y="2930893"/>
                <a:ext cx="168442" cy="163629"/>
              </a:xfrm>
              <a:prstGeom prst="ellipse">
                <a:avLst/>
              </a:prstGeom>
              <a:grp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cxnSp>
            <p:nvCxnSpPr>
              <p:cNvPr id="108" name="Straight Connector 107">
                <a:extLst>
                  <a:ext uri="{FF2B5EF4-FFF2-40B4-BE49-F238E27FC236}">
                    <a16:creationId xmlns:a16="http://schemas.microsoft.com/office/drawing/2014/main" id="{6768AFBE-F224-42B5-B47B-7BCC5EBD04AA}"/>
                  </a:ext>
                </a:extLst>
              </p:cNvPr>
              <p:cNvCxnSpPr>
                <a:cxnSpLocks/>
                <a:stCxn id="106" idx="6"/>
                <a:endCxn id="107" idx="2"/>
              </p:cNvCxnSpPr>
              <p:nvPr/>
            </p:nvCxnSpPr>
            <p:spPr>
              <a:xfrm>
                <a:off x="1068403" y="3012708"/>
                <a:ext cx="1005840" cy="0"/>
              </a:xfrm>
              <a:prstGeom prst="line">
                <a:avLst/>
              </a:prstGeom>
              <a:grpFill/>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 name="TextBox 104">
              <a:extLst>
                <a:ext uri="{FF2B5EF4-FFF2-40B4-BE49-F238E27FC236}">
                  <a16:creationId xmlns:a16="http://schemas.microsoft.com/office/drawing/2014/main" id="{53E563B9-C301-4B10-A702-D6124B5DE8B1}"/>
                </a:ext>
              </a:extLst>
            </p:cNvPr>
            <p:cNvSpPr txBox="1"/>
            <p:nvPr/>
          </p:nvSpPr>
          <p:spPr>
            <a:xfrm>
              <a:off x="9006783" y="3027022"/>
              <a:ext cx="1269883" cy="369332"/>
            </a:xfrm>
            <a:prstGeom prst="rect">
              <a:avLst/>
            </a:prstGeom>
            <a:noFill/>
            <a:ln>
              <a:noFill/>
            </a:ln>
          </p:spPr>
          <p:txBody>
            <a:bodyPr wrap="square" rtlCol="0">
              <a:spAutoFit/>
            </a:bodyPr>
            <a:lstStyle/>
            <a:p>
              <a:r>
                <a:rPr lang="en-US" dirty="0">
                  <a:latin typeface="Bookman Old Style" panose="02050604050505020204" pitchFamily="18" charset="0"/>
                </a:rPr>
                <a:t>2004</a:t>
              </a:r>
            </a:p>
          </p:txBody>
        </p:sp>
      </p:grpSp>
      <p:sp>
        <p:nvSpPr>
          <p:cNvPr id="109" name="TextBox 108">
            <a:extLst>
              <a:ext uri="{FF2B5EF4-FFF2-40B4-BE49-F238E27FC236}">
                <a16:creationId xmlns:a16="http://schemas.microsoft.com/office/drawing/2014/main" id="{6E791949-31ED-4AA9-B682-093A9964D12B}"/>
              </a:ext>
            </a:extLst>
          </p:cNvPr>
          <p:cNvSpPr txBox="1"/>
          <p:nvPr/>
        </p:nvSpPr>
        <p:spPr>
          <a:xfrm>
            <a:off x="10551073" y="3021519"/>
            <a:ext cx="1269883" cy="369332"/>
          </a:xfrm>
          <a:prstGeom prst="rect">
            <a:avLst/>
          </a:prstGeom>
          <a:noFill/>
          <a:ln>
            <a:noFill/>
          </a:ln>
        </p:spPr>
        <p:txBody>
          <a:bodyPr wrap="square" rtlCol="0">
            <a:spAutoFit/>
          </a:bodyPr>
          <a:lstStyle/>
          <a:p>
            <a:r>
              <a:rPr lang="en-US" dirty="0">
                <a:latin typeface="Bookman Old Style" panose="02050604050505020204" pitchFamily="18" charset="0"/>
              </a:rPr>
              <a:t>2015</a:t>
            </a:r>
          </a:p>
        </p:txBody>
      </p:sp>
      <p:sp>
        <p:nvSpPr>
          <p:cNvPr id="2" name="Title 1">
            <a:extLst>
              <a:ext uri="{FF2B5EF4-FFF2-40B4-BE49-F238E27FC236}">
                <a16:creationId xmlns:a16="http://schemas.microsoft.com/office/drawing/2014/main" id="{8E093660-2AFB-4A4E-9676-2467D1CCE7F3}"/>
              </a:ext>
            </a:extLst>
          </p:cNvPr>
          <p:cNvSpPr>
            <a:spLocks noGrp="1"/>
          </p:cNvSpPr>
          <p:nvPr>
            <p:ph type="title"/>
          </p:nvPr>
        </p:nvSpPr>
        <p:spPr/>
        <p:txBody>
          <a:bodyPr/>
          <a:lstStyle/>
          <a:p>
            <a:r>
              <a:rPr lang="en-US" dirty="0">
                <a:latin typeface="Bookman Old Style" panose="02050604050505020204" pitchFamily="18" charset="0"/>
              </a:rPr>
              <a:t>Timeline of R</a:t>
            </a:r>
          </a:p>
        </p:txBody>
      </p:sp>
    </p:spTree>
    <p:extLst>
      <p:ext uri="{BB962C8B-B14F-4D97-AF65-F5344CB8AC3E}">
        <p14:creationId xmlns:p14="http://schemas.microsoft.com/office/powerpoint/2010/main" val="174248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68"/>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70"/>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71"/>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7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0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11"/>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8C8D-38B9-4A8A-800A-AD161901928D}"/>
              </a:ext>
            </a:extLst>
          </p:cNvPr>
          <p:cNvSpPr>
            <a:spLocks noGrp="1"/>
          </p:cNvSpPr>
          <p:nvPr>
            <p:ph type="title"/>
          </p:nvPr>
        </p:nvSpPr>
        <p:spPr/>
        <p:txBody>
          <a:bodyPr/>
          <a:lstStyle/>
          <a:p>
            <a:r>
              <a:rPr lang="en-US" dirty="0">
                <a:latin typeface="Bookman Old Style" panose="02050604050505020204" pitchFamily="18" charset="0"/>
              </a:rPr>
              <a:t>Principles of R</a:t>
            </a:r>
          </a:p>
        </p:txBody>
      </p:sp>
      <p:sp>
        <p:nvSpPr>
          <p:cNvPr id="3" name="Content Placeholder 2">
            <a:extLst>
              <a:ext uri="{FF2B5EF4-FFF2-40B4-BE49-F238E27FC236}">
                <a16:creationId xmlns:a16="http://schemas.microsoft.com/office/drawing/2014/main" id="{CC5515E9-B002-4C3E-8F6C-49F7D92CA488}"/>
              </a:ext>
            </a:extLst>
          </p:cNvPr>
          <p:cNvSpPr>
            <a:spLocks noGrp="1"/>
          </p:cNvSpPr>
          <p:nvPr>
            <p:ph idx="1"/>
          </p:nvPr>
        </p:nvSpPr>
        <p:spPr/>
        <p:txBody>
          <a:bodyPr>
            <a:normAutofit/>
          </a:bodyPr>
          <a:lstStyle/>
          <a:p>
            <a:pPr fontAlgn="base"/>
            <a:r>
              <a:rPr lang="en-US" dirty="0">
                <a:latin typeface="Bookman Old Style" panose="02050604050505020204" pitchFamily="18" charset="0"/>
              </a:rPr>
              <a:t>Readable</a:t>
            </a:r>
          </a:p>
          <a:p>
            <a:pPr fontAlgn="base"/>
            <a:r>
              <a:rPr lang="en-US" dirty="0">
                <a:latin typeface="Bookman Old Style" panose="02050604050505020204" pitchFamily="18" charset="0"/>
              </a:rPr>
              <a:t>S Similarity</a:t>
            </a:r>
          </a:p>
          <a:p>
            <a:pPr fontAlgn="base"/>
            <a:r>
              <a:rPr lang="en-US" dirty="0">
                <a:latin typeface="Bookman Old Style" panose="02050604050505020204" pitchFamily="18" charset="0"/>
              </a:rPr>
              <a:t>Ease of Use</a:t>
            </a:r>
          </a:p>
          <a:p>
            <a:pPr fontAlgn="base"/>
            <a:r>
              <a:rPr lang="en-US" dirty="0">
                <a:latin typeface="Bookman Old Style" panose="02050604050505020204" pitchFamily="18" charset="0"/>
              </a:rPr>
              <a:t>Extensible</a:t>
            </a:r>
          </a:p>
        </p:txBody>
      </p:sp>
    </p:spTree>
    <p:extLst>
      <p:ext uri="{BB962C8B-B14F-4D97-AF65-F5344CB8AC3E}">
        <p14:creationId xmlns:p14="http://schemas.microsoft.com/office/powerpoint/2010/main" val="3184553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A3A7-F968-467D-B681-880681C23BBD}"/>
              </a:ext>
            </a:extLst>
          </p:cNvPr>
          <p:cNvSpPr>
            <a:spLocks noGrp="1"/>
          </p:cNvSpPr>
          <p:nvPr>
            <p:ph type="title"/>
          </p:nvPr>
        </p:nvSpPr>
        <p:spPr/>
        <p:txBody>
          <a:bodyPr/>
          <a:lstStyle/>
          <a:p>
            <a:r>
              <a:rPr lang="en-US" dirty="0">
                <a:latin typeface="Bookman Old Style" panose="02050604050505020204" pitchFamily="18" charset="0"/>
              </a:rPr>
              <a:t>Pros</a:t>
            </a:r>
          </a:p>
        </p:txBody>
      </p:sp>
      <p:sp>
        <p:nvSpPr>
          <p:cNvPr id="7" name="Content Placeholder 6">
            <a:extLst>
              <a:ext uri="{FF2B5EF4-FFF2-40B4-BE49-F238E27FC236}">
                <a16:creationId xmlns:a16="http://schemas.microsoft.com/office/drawing/2014/main" id="{A0A48F92-0639-4379-AE1D-6617FB3DA998}"/>
              </a:ext>
            </a:extLst>
          </p:cNvPr>
          <p:cNvSpPr>
            <a:spLocks noGrp="1"/>
          </p:cNvSpPr>
          <p:nvPr>
            <p:ph idx="1"/>
          </p:nvPr>
        </p:nvSpPr>
        <p:spPr>
          <a:xfrm>
            <a:off x="838200" y="1546261"/>
            <a:ext cx="10515600" cy="5070296"/>
          </a:xfrm>
        </p:spPr>
        <p:txBody>
          <a:bodyPr>
            <a:normAutofit/>
          </a:bodyPr>
          <a:lstStyle/>
          <a:p>
            <a:r>
              <a:rPr lang="en-US" dirty="0">
                <a:latin typeface="Bookman Old Style" panose="02050604050505020204" pitchFamily="18" charset="0"/>
              </a:rPr>
              <a:t>Number of Packages</a:t>
            </a:r>
          </a:p>
          <a:p>
            <a:r>
              <a:rPr lang="en-US" dirty="0">
                <a:latin typeface="Bookman Old Style" panose="02050604050505020204" pitchFamily="18" charset="0"/>
              </a:rPr>
              <a:t>Graphics and Charting Abilities</a:t>
            </a:r>
          </a:p>
          <a:p>
            <a:r>
              <a:rPr lang="en-US" dirty="0">
                <a:latin typeface="Bookman Old Style" panose="02050604050505020204" pitchFamily="18" charset="0"/>
              </a:rPr>
              <a:t>Extendable without permission</a:t>
            </a:r>
          </a:p>
          <a:p>
            <a:r>
              <a:rPr lang="en-US" dirty="0">
                <a:latin typeface="Bookman Old Style" panose="02050604050505020204" pitchFamily="18" charset="0"/>
              </a:rPr>
              <a:t>Cutting Edge</a:t>
            </a:r>
          </a:p>
          <a:p>
            <a:r>
              <a:rPr lang="en-US" dirty="0">
                <a:latin typeface="Bookman Old Style" panose="02050604050505020204" pitchFamily="18" charset="0"/>
              </a:rPr>
              <a:t>Parallelism</a:t>
            </a:r>
          </a:p>
          <a:p>
            <a:r>
              <a:rPr lang="en-US" dirty="0">
                <a:latin typeface="Bookman Old Style" panose="02050604050505020204" pitchFamily="18" charset="0"/>
              </a:rPr>
              <a:t>Community</a:t>
            </a:r>
          </a:p>
          <a:p>
            <a:r>
              <a:rPr lang="en-US" dirty="0">
                <a:latin typeface="Bookman Old Style" panose="02050604050505020204" pitchFamily="18" charset="0"/>
              </a:rPr>
              <a:t>Process data linearly</a:t>
            </a:r>
          </a:p>
        </p:txBody>
      </p:sp>
    </p:spTree>
    <p:extLst>
      <p:ext uri="{BB962C8B-B14F-4D97-AF65-F5344CB8AC3E}">
        <p14:creationId xmlns:p14="http://schemas.microsoft.com/office/powerpoint/2010/main" val="2397389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918B6-3728-4547-BC04-1AC98E754E7D}"/>
              </a:ext>
            </a:extLst>
          </p:cNvPr>
          <p:cNvSpPr>
            <a:spLocks noGrp="1"/>
          </p:cNvSpPr>
          <p:nvPr>
            <p:ph type="title"/>
          </p:nvPr>
        </p:nvSpPr>
        <p:spPr/>
        <p:txBody>
          <a:bodyPr/>
          <a:lstStyle/>
          <a:p>
            <a:r>
              <a:rPr lang="en-US" dirty="0">
                <a:latin typeface="Bookman Old Style" panose="02050604050505020204" pitchFamily="18" charset="0"/>
              </a:rPr>
              <a:t>Cons</a:t>
            </a:r>
          </a:p>
        </p:txBody>
      </p:sp>
      <p:sp>
        <p:nvSpPr>
          <p:cNvPr id="3" name="Content Placeholder 2">
            <a:extLst>
              <a:ext uri="{FF2B5EF4-FFF2-40B4-BE49-F238E27FC236}">
                <a16:creationId xmlns:a16="http://schemas.microsoft.com/office/drawing/2014/main" id="{AFD689A1-ABFC-492D-A9A6-9A3AF0DC3B88}"/>
              </a:ext>
            </a:extLst>
          </p:cNvPr>
          <p:cNvSpPr>
            <a:spLocks noGrp="1"/>
          </p:cNvSpPr>
          <p:nvPr>
            <p:ph idx="1"/>
          </p:nvPr>
        </p:nvSpPr>
        <p:spPr>
          <a:xfrm>
            <a:off x="838200" y="1825625"/>
            <a:ext cx="10515600" cy="4528941"/>
          </a:xfrm>
        </p:spPr>
        <p:txBody>
          <a:bodyPr>
            <a:normAutofit/>
          </a:bodyPr>
          <a:lstStyle/>
          <a:p>
            <a:r>
              <a:rPr lang="en-US" dirty="0">
                <a:latin typeface="Bookman Old Style" panose="02050604050505020204" pitchFamily="18" charset="0"/>
              </a:rPr>
              <a:t>Data storage</a:t>
            </a:r>
          </a:p>
          <a:p>
            <a:r>
              <a:rPr lang="en-US" dirty="0">
                <a:latin typeface="Bookman Old Style" panose="02050604050505020204" pitchFamily="18" charset="0"/>
              </a:rPr>
              <a:t>Web Development</a:t>
            </a:r>
          </a:p>
          <a:p>
            <a:r>
              <a:rPr lang="en-US" dirty="0">
                <a:latin typeface="Bookman Old Style" panose="02050604050505020204" pitchFamily="18" charset="0"/>
              </a:rPr>
              <a:t>Efficiency</a:t>
            </a:r>
          </a:p>
          <a:p>
            <a:r>
              <a:rPr lang="en-US" dirty="0">
                <a:latin typeface="Bookman Old Style" panose="02050604050505020204" pitchFamily="18" charset="0"/>
              </a:rPr>
              <a:t>Community </a:t>
            </a:r>
            <a:r>
              <a:rPr lang="en-US" dirty="0" err="1">
                <a:latin typeface="Bookman Old Style" panose="02050604050505020204" pitchFamily="18" charset="0"/>
              </a:rPr>
              <a:t>Maintainence</a:t>
            </a:r>
            <a:endParaRPr lang="en-US" dirty="0">
              <a:latin typeface="Bookman Old Style" panose="02050604050505020204" pitchFamily="18" charset="0"/>
            </a:endParaRPr>
          </a:p>
          <a:p>
            <a:r>
              <a:rPr lang="en-US" dirty="0">
                <a:latin typeface="Bookman Old Style" panose="02050604050505020204" pitchFamily="18" charset="0"/>
              </a:rPr>
              <a:t>Flexible Coding</a:t>
            </a:r>
          </a:p>
        </p:txBody>
      </p:sp>
    </p:spTree>
    <p:extLst>
      <p:ext uri="{BB962C8B-B14F-4D97-AF65-F5344CB8AC3E}">
        <p14:creationId xmlns:p14="http://schemas.microsoft.com/office/powerpoint/2010/main" val="2525314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BD69-8300-4A69-B804-7B9C8C6B416A}"/>
              </a:ext>
            </a:extLst>
          </p:cNvPr>
          <p:cNvSpPr>
            <a:spLocks noGrp="1"/>
          </p:cNvSpPr>
          <p:nvPr>
            <p:ph type="title"/>
          </p:nvPr>
        </p:nvSpPr>
        <p:spPr/>
        <p:txBody>
          <a:bodyPr/>
          <a:lstStyle/>
          <a:p>
            <a:r>
              <a:rPr lang="en-US" dirty="0">
                <a:latin typeface="Bookman Old Style" panose="02050604050505020204" pitchFamily="18" charset="0"/>
              </a:rPr>
              <a:t>Personal Opinions</a:t>
            </a:r>
          </a:p>
        </p:txBody>
      </p:sp>
    </p:spTree>
    <p:extLst>
      <p:ext uri="{BB962C8B-B14F-4D97-AF65-F5344CB8AC3E}">
        <p14:creationId xmlns:p14="http://schemas.microsoft.com/office/powerpoint/2010/main" val="75101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1B89-182D-4FAB-9F86-DAEADFFB1F67}"/>
              </a:ext>
            </a:extLst>
          </p:cNvPr>
          <p:cNvSpPr>
            <a:spLocks noGrp="1"/>
          </p:cNvSpPr>
          <p:nvPr>
            <p:ph type="title"/>
          </p:nvPr>
        </p:nvSpPr>
        <p:spPr/>
        <p:txBody>
          <a:bodyPr/>
          <a:lstStyle/>
          <a:p>
            <a:r>
              <a:rPr lang="en-US" dirty="0">
                <a:latin typeface="Bookman Old Style" panose="02050604050505020204" pitchFamily="18" charset="0"/>
              </a:rPr>
              <a:t>Work Cited</a:t>
            </a:r>
          </a:p>
        </p:txBody>
      </p:sp>
    </p:spTree>
    <p:extLst>
      <p:ext uri="{BB962C8B-B14F-4D97-AF65-F5344CB8AC3E}">
        <p14:creationId xmlns:p14="http://schemas.microsoft.com/office/powerpoint/2010/main" val="7775950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TotalTime>
  <Words>762</Words>
  <Application>Microsoft Office PowerPoint</Application>
  <PresentationFormat>Widescreen</PresentationFormat>
  <Paragraphs>72</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Calibri</vt:lpstr>
      <vt:lpstr>Calibri Light</vt:lpstr>
      <vt:lpstr>Office Theme</vt:lpstr>
      <vt:lpstr>The R Language</vt:lpstr>
      <vt:lpstr>History</vt:lpstr>
      <vt:lpstr>Timeline of R</vt:lpstr>
      <vt:lpstr>Principles of R</vt:lpstr>
      <vt:lpstr>Pros</vt:lpstr>
      <vt:lpstr>Cons</vt:lpstr>
      <vt:lpstr>Personal Opinions</vt:lpstr>
      <vt:lpstr>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 Language</dc:title>
  <dc:creator>Aguiar, David</dc:creator>
  <cp:lastModifiedBy>Aguiar, David</cp:lastModifiedBy>
  <cp:revision>12</cp:revision>
  <dcterms:created xsi:type="dcterms:W3CDTF">2017-10-25T16:27:28Z</dcterms:created>
  <dcterms:modified xsi:type="dcterms:W3CDTF">2017-10-25T20:19:41Z</dcterms:modified>
</cp:coreProperties>
</file>