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1A94-24D4-4CED-93D1-B2AA48180CE7}" type="datetimeFigureOut">
              <a:rPr lang="es-SV" smtClean="0"/>
              <a:t>17/3/2022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A253-B14B-49AE-9BA2-C2895E0FFDB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7608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0A253-B14B-49AE-9BA2-C2895E0FFDB5}" type="slidenum">
              <a:rPr lang="es-SV" smtClean="0"/>
              <a:t>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4784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0A253-B14B-49AE-9BA2-C2895E0FFDB5}" type="slidenum">
              <a:rPr lang="es-SV" smtClean="0"/>
              <a:t>11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612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503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012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3673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48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3537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2456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7406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1721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365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715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561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637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121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25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07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4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067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5B51F9-A4AE-4AA9-BF80-64920DCBCC35}" type="datetimeFigureOut">
              <a:rPr lang="es-US" smtClean="0"/>
              <a:t>3/17/2022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DA1BAF-E189-41F9-85E0-EB3B7E579B1E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902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B92DAC-9D34-4B04-A25C-5F40A9CB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6" y="183721"/>
            <a:ext cx="5139373" cy="131685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B00C31D-D951-40A5-B9CC-CB3D5EA4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369" y="1583703"/>
            <a:ext cx="7344288" cy="5090576"/>
          </a:xfrm>
        </p:spPr>
        <p:txBody>
          <a:bodyPr>
            <a:normAutofit fontScale="47500" lnSpcReduction="20000"/>
          </a:bodyPr>
          <a:lstStyle/>
          <a:p>
            <a:r>
              <a:rPr lang="es-ES" sz="5600" dirty="0"/>
              <a:t>Carrera:       </a:t>
            </a:r>
          </a:p>
          <a:p>
            <a:r>
              <a:rPr lang="es-ES" sz="5600" dirty="0"/>
              <a:t>Ingeniería en Sistemas y Redes Informáticas. </a:t>
            </a:r>
          </a:p>
          <a:p>
            <a:r>
              <a:rPr lang="es-ES" sz="5600" dirty="0"/>
              <a:t>Asignatura:    </a:t>
            </a:r>
          </a:p>
          <a:p>
            <a:r>
              <a:rPr lang="es-ES" sz="5600" dirty="0"/>
              <a:t>Administración de Base de Datos II</a:t>
            </a:r>
          </a:p>
          <a:p>
            <a:r>
              <a:rPr lang="es-ES" sz="5600" dirty="0"/>
              <a:t>Docente:  </a:t>
            </a:r>
          </a:p>
          <a:p>
            <a:r>
              <a:rPr lang="es-ES" sz="5600" dirty="0"/>
              <a:t>Gisela Yasmín García Espinoza     </a:t>
            </a:r>
          </a:p>
          <a:p>
            <a:r>
              <a:rPr lang="es-ES" sz="5600" dirty="0"/>
              <a:t>Estudiante:  </a:t>
            </a:r>
          </a:p>
          <a:p>
            <a:r>
              <a:rPr lang="es-ES" sz="5600" dirty="0"/>
              <a:t>Joel Cristopher Turcios </a:t>
            </a:r>
            <a:r>
              <a:rPr lang="es-ES" sz="5600" dirty="0" err="1"/>
              <a:t>Turcios</a:t>
            </a:r>
            <a:endParaRPr lang="es-ES" sz="5600" dirty="0"/>
          </a:p>
          <a:p>
            <a:r>
              <a:rPr lang="es-ES" sz="5600" dirty="0"/>
              <a:t>Edin Iván Saravia </a:t>
            </a:r>
            <a:r>
              <a:rPr lang="es-ES" sz="5600" dirty="0" err="1"/>
              <a:t>Vigil</a:t>
            </a:r>
            <a:endParaRPr lang="es-ES" sz="5600" dirty="0"/>
          </a:p>
          <a:p>
            <a:r>
              <a:rPr lang="es-ES" sz="5600" dirty="0"/>
              <a:t>Anderson Emmanuel Morales Lazo </a:t>
            </a:r>
          </a:p>
          <a:p>
            <a:endParaRPr lang="es-ES" sz="56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8919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FA34EA2-52E6-4B32-88D8-56E440547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0" y="-7183"/>
            <a:ext cx="12192000" cy="6857990"/>
          </a:xfrm>
          <a:prstGeom prst="rect">
            <a:avLst/>
          </a:prstGeom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71C67F-F681-4F4A-934C-CD4456DD5EB6}"/>
              </a:ext>
            </a:extLst>
          </p:cNvPr>
          <p:cNvSpPr txBox="1"/>
          <p:nvPr/>
        </p:nvSpPr>
        <p:spPr>
          <a:xfrm>
            <a:off x="643466" y="1310007"/>
            <a:ext cx="3999167" cy="453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s-ES" b="1" i="1" dirty="0">
                <a:solidFill>
                  <a:srgbClr val="FF0000"/>
                </a:solidFill>
                <a:effectLst/>
                <a:latin typeface="Isidora Sans"/>
              </a:rPr>
              <a:t>ISO 27002: ¿beneficios para las empresas?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s-ES" b="1" i="1" dirty="0">
              <a:solidFill>
                <a:srgbClr val="FF0000"/>
              </a:solidFill>
              <a:effectLst/>
              <a:latin typeface="Isidora Sans"/>
            </a:endParaRP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Mejor concienciación sobre la seguridad de la información;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Mayor control de activos e información sensible;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Ofrece un enfoque para la implementación de políticas de control;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Oportunidad de identificar y corregir puntos débiles;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Reducción del riesgo de responsabilidad por la no implementación de un SGSI o determinación de políticas y procedimientos;</a:t>
            </a:r>
          </a:p>
          <a:p>
            <a:pPr algn="ctr" fontAlgn="base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Isidora Sans"/>
              </a:rPr>
              <a:t>Se convierte en un diferencial competitivo para la conquista de clientes que valoran la certificación;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s-US" b="1" dirty="0">
              <a:solidFill>
                <a:srgbClr val="404040"/>
              </a:solidFill>
              <a:effectLst/>
              <a:latin typeface="Isidora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283292" y="361328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0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B00C31D-D951-40A5-B9CC-CB3D5EA4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856" y="2837469"/>
            <a:ext cx="8117287" cy="1970202"/>
          </a:xfrm>
        </p:spPr>
        <p:txBody>
          <a:bodyPr>
            <a:normAutofit/>
          </a:bodyPr>
          <a:lstStyle/>
          <a:p>
            <a:r>
              <a:rPr lang="es-ES" sz="6000" dirty="0"/>
              <a:t>Gracias!!! </a:t>
            </a:r>
          </a:p>
          <a:p>
            <a:endParaRPr lang="es-ES" sz="5600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14494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5B5164-ACF5-4334-A516-97000F76D40D}"/>
              </a:ext>
            </a:extLst>
          </p:cNvPr>
          <p:cNvSpPr txBox="1"/>
          <p:nvPr/>
        </p:nvSpPr>
        <p:spPr>
          <a:xfrm>
            <a:off x="629563" y="370926"/>
            <a:ext cx="3382832" cy="349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ISO 27001 vs. 27002.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4713E3D-A0BF-4DD4-89FA-4378A863E0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2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CE40EE7F-8F14-4423-9EE5-5B3F3FBBE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7B5249E-F078-4C52-B6D0-CB79F42163DF}"/>
              </a:ext>
            </a:extLst>
          </p:cNvPr>
          <p:cNvSpPr txBox="1"/>
          <p:nvPr/>
        </p:nvSpPr>
        <p:spPr>
          <a:xfrm>
            <a:off x="7780424" y="1968238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Gestion de la Seguridad de la </a:t>
            </a:r>
            <a:r>
              <a:rPr lang="es-SV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Información</a:t>
            </a:r>
            <a:r>
              <a:rPr lang="en-US" sz="16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ISO 27001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b="1" u="sng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La </a:t>
            </a:r>
            <a:r>
              <a:rPr lang="es-SV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información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es un </a:t>
            </a:r>
            <a:r>
              <a:rPr lang="es-SV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activo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s-SV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valioso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que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puede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hacer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crecer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o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destruir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organización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Cuando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gestiona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apropiadamente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le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permite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operar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con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confianza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La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gestión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seguridad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la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información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le da la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libertad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crecer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innovar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y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ampliar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base de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clientes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con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conocimiento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que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toda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información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confidencial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permanecerá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esa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manera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3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FFFA647-F76C-4D55-9368-22CB5F11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913795" y="1968237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B85922-3B35-4C71-81E9-5EEA9B5A38A1}"/>
              </a:ext>
            </a:extLst>
          </p:cNvPr>
          <p:cNvSpPr txBox="1"/>
          <p:nvPr/>
        </p:nvSpPr>
        <p:spPr>
          <a:xfrm>
            <a:off x="783912" y="1381639"/>
            <a:ext cx="38195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BENEFICIOS DE LA NORMA ISO 27001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  <a:p>
            <a:pPr algn="ctr"/>
            <a:r>
              <a:rPr lang="es-ES" dirty="0"/>
              <a:t>Los riesgos de seguridad de la información representan una amenaza considerable para las empresas debido a la posibilidad de pérdida financiera o daño, la pérdida de los servicios esenciales de red, o de la reputación y confianza de los clientes.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12002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FFFA647-F76C-4D55-9368-22CB5F11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39910" y="10"/>
            <a:ext cx="1219200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913795" y="1968237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1DF081-72B8-43F0-8355-DDE404453A51}"/>
              </a:ext>
            </a:extLst>
          </p:cNvPr>
          <p:cNvSpPr txBox="1"/>
          <p:nvPr/>
        </p:nvSpPr>
        <p:spPr>
          <a:xfrm>
            <a:off x="643466" y="1381639"/>
            <a:ext cx="38300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La gestión de riesgos</a:t>
            </a:r>
          </a:p>
          <a:p>
            <a:pPr algn="ctr"/>
            <a:endParaRPr lang="es-ES" b="1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algn="ctr"/>
            <a:r>
              <a:rPr lang="es-E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s-ES" b="0" i="0" dirty="0">
                <a:effectLst/>
                <a:latin typeface="Open Sans" panose="020B0606030504020204" pitchFamily="34" charset="0"/>
              </a:rPr>
              <a:t>es uno de los elementos clave en la prevención del fraude online, robo de identidad, daños a los sitios Web, la pérdida de los datos personales y muchos otros incidentes de seguridad de la información. Sin un marco de gestión de riesgos sólida, las organizaciones se exponen a muchos tipos de amenazas informáticas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296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7FFFA647-F76C-4D55-9368-22CB5F11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39910" y="10"/>
            <a:ext cx="12192000" cy="6857990"/>
          </a:xfrm>
          <a:prstGeom prst="rect">
            <a:avLst/>
          </a:prstGeom>
        </p:spPr>
      </p:pic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913795" y="1968237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1DF081-72B8-43F0-8355-DDE404453A51}"/>
              </a:ext>
            </a:extLst>
          </p:cNvPr>
          <p:cNvSpPr txBox="1"/>
          <p:nvPr/>
        </p:nvSpPr>
        <p:spPr>
          <a:xfrm>
            <a:off x="643466" y="1381639"/>
            <a:ext cx="38300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  <a:latin typeface="Open Sans" panose="020B0606030504020204" pitchFamily="34" charset="0"/>
              </a:rPr>
              <a:t>Ventajas de ISO 27001</a:t>
            </a:r>
          </a:p>
          <a:p>
            <a:pPr algn="ctr"/>
            <a:endParaRPr lang="es-ES" b="1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US" dirty="0"/>
              <a:t>Promover que se especializa en la seguridad.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US" dirty="0"/>
              <a:t>Se identifica los principales riesgos de seguridad informática y permite actuar sobre los mismos.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US" dirty="0"/>
              <a:t>Se consigue una ventaja competitiva ante las demás empresas.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US" dirty="0"/>
              <a:t>Crear confianza para sus clientes y próximos interesados.</a:t>
            </a:r>
          </a:p>
        </p:txBody>
      </p:sp>
    </p:spTree>
    <p:extLst>
      <p:ext uri="{BB962C8B-B14F-4D97-AF65-F5344CB8AC3E}">
        <p14:creationId xmlns:p14="http://schemas.microsoft.com/office/powerpoint/2010/main" val="296803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B707CD0-CF00-411F-B2EE-D6C2A623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8" y="643467"/>
            <a:ext cx="10977231" cy="5571065"/>
          </a:xfrm>
          <a:prstGeom prst="rect">
            <a:avLst/>
          </a:prstGeom>
        </p:spPr>
      </p:pic>
      <p:pic>
        <p:nvPicPr>
          <p:cNvPr id="8" name="Imagen 7" descr="Imagen de la pantalla de un celular de un mensaje en letras blancas&#10;&#10;Descripción generada automáticamente con confianza baja">
            <a:extLst>
              <a:ext uri="{FF2B5EF4-FFF2-40B4-BE49-F238E27FC236}">
                <a16:creationId xmlns:a16="http://schemas.microsoft.com/office/drawing/2014/main" id="{049D941E-5889-45EF-8325-E452ED824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8" r="13847" b="-1"/>
          <a:stretch/>
        </p:blipFill>
        <p:spPr>
          <a:xfrm>
            <a:off x="763580" y="804333"/>
            <a:ext cx="6600859" cy="5249331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B6E2AAC-07B8-4AFF-A355-2D6B6C3FE3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27859" b="-2"/>
          <a:stretch/>
        </p:blipFill>
        <p:spPr>
          <a:xfrm>
            <a:off x="7534656" y="804334"/>
            <a:ext cx="3893764" cy="52493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913795" y="1968237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6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FA34EA2-52E6-4B32-88D8-56E440547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71C67F-F681-4F4A-934C-CD4456DD5EB6}"/>
              </a:ext>
            </a:extLst>
          </p:cNvPr>
          <p:cNvSpPr txBox="1"/>
          <p:nvPr/>
        </p:nvSpPr>
        <p:spPr>
          <a:xfrm>
            <a:off x="926757" y="1300580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s-US" b="1" i="1" dirty="0">
              <a:solidFill>
                <a:srgbClr val="404040"/>
              </a:solidFill>
              <a:effectLst/>
              <a:latin typeface="Isidora Sans"/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Qué es la ISO 27002?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En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1995, las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organizaciones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internacionales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ISO (The International Organization for Standardization) e IEC (International Electrotechnical Commission)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dieron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origen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un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grupo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normas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que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consolidan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las directrices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relacionadas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al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alcance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la Seguridad de la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Información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siendo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representada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</a:t>
            </a:r>
            <a:r>
              <a:rPr lang="en-US" sz="1600" b="1" i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</a:t>
            </a:r>
            <a:r>
              <a:rPr lang="en-US" sz="16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l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 </a:t>
            </a:r>
            <a:r>
              <a:rPr lang="en-US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serie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27000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283292" y="361328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18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FA34EA2-52E6-4B32-88D8-56E440547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0" y="-7183"/>
            <a:ext cx="12192000" cy="6857990"/>
          </a:xfrm>
          <a:prstGeom prst="rect">
            <a:avLst/>
          </a:prstGeom>
        </p:spPr>
      </p:pic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71C67F-F681-4F4A-934C-CD4456DD5EB6}"/>
              </a:ext>
            </a:extLst>
          </p:cNvPr>
          <p:cNvSpPr txBox="1"/>
          <p:nvPr/>
        </p:nvSpPr>
        <p:spPr>
          <a:xfrm>
            <a:off x="926757" y="1300580"/>
            <a:ext cx="3531684" cy="453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fontAlgn="base"/>
            <a:r>
              <a:rPr lang="es-ES" sz="2400" b="1" i="1" dirty="0">
                <a:solidFill>
                  <a:srgbClr val="FF0000"/>
                </a:solidFill>
                <a:effectLst/>
                <a:latin typeface="Isidora Sans"/>
              </a:rPr>
              <a:t>¿Cuáles son sus objetivos?</a:t>
            </a:r>
          </a:p>
          <a:p>
            <a:pPr algn="ctr" fontAlgn="base"/>
            <a:endParaRPr lang="es-ES" sz="2400" b="1" i="1" dirty="0">
              <a:solidFill>
                <a:srgbClr val="FF0000"/>
              </a:solidFill>
              <a:latin typeface="Isidora Sans"/>
            </a:endParaRPr>
          </a:p>
          <a:p>
            <a:pPr algn="ctr" fontAlgn="base"/>
            <a:endParaRPr lang="es-ES" b="1" i="1" dirty="0">
              <a:solidFill>
                <a:srgbClr val="FF0000"/>
              </a:solidFill>
              <a:effectLst/>
              <a:latin typeface="Isidora Sans"/>
            </a:endParaRPr>
          </a:p>
          <a:p>
            <a:pPr algn="ctr" fontAlgn="base"/>
            <a:r>
              <a:rPr lang="es-ES" b="0" i="0" dirty="0">
                <a:effectLst/>
                <a:latin typeface="Isidora Sans"/>
              </a:rPr>
              <a:t>El principal objetivo de la </a:t>
            </a:r>
            <a:r>
              <a:rPr lang="es-ES" b="1" i="0" dirty="0">
                <a:effectLst/>
                <a:latin typeface="inherit"/>
              </a:rPr>
              <a:t>ISO 27002</a:t>
            </a:r>
            <a:r>
              <a:rPr lang="es-ES" b="0" i="0" dirty="0">
                <a:effectLst/>
                <a:latin typeface="Isidora Sans"/>
              </a:rPr>
              <a:t> es establecer directrices y principios generales para iniciar, implementar, mantener y mejorar la gestión de la seguridad de la información en una organización. Esto también incluye la selección, implementación y administración de controles, teniendo en cuenta los entornos de riesgo encontrados en la empresa.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s-US" b="1" dirty="0">
              <a:solidFill>
                <a:srgbClr val="404040"/>
              </a:solidFill>
              <a:effectLst/>
              <a:latin typeface="Isidora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91E4E-B968-400A-866C-518D83CC59B9}"/>
              </a:ext>
            </a:extLst>
          </p:cNvPr>
          <p:cNvSpPr txBox="1"/>
          <p:nvPr/>
        </p:nvSpPr>
        <p:spPr>
          <a:xfrm>
            <a:off x="283292" y="361328"/>
            <a:ext cx="3531684" cy="367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91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90</TotalTime>
  <Words>472</Words>
  <Application>Microsoft Office PowerPoint</Application>
  <PresentationFormat>Panorámica</PresentationFormat>
  <Paragraphs>45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inherit</vt:lpstr>
      <vt:lpstr>Isidora Sans</vt:lpstr>
      <vt:lpstr>Open Sans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ANTONY BLADIMIR FLORES CASTILLO</dc:creator>
  <cp:lastModifiedBy>Chris</cp:lastModifiedBy>
  <cp:revision>3</cp:revision>
  <dcterms:created xsi:type="dcterms:W3CDTF">2022-03-17T15:15:50Z</dcterms:created>
  <dcterms:modified xsi:type="dcterms:W3CDTF">2022-03-17T17:21:13Z</dcterms:modified>
</cp:coreProperties>
</file>