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12" r:id="rId2"/>
    <p:sldId id="586" r:id="rId3"/>
    <p:sldId id="587" r:id="rId4"/>
    <p:sldId id="611" r:id="rId5"/>
    <p:sldId id="625" r:id="rId6"/>
    <p:sldId id="626" r:id="rId7"/>
    <p:sldId id="623" r:id="rId8"/>
    <p:sldId id="609" r:id="rId9"/>
    <p:sldId id="589" r:id="rId10"/>
    <p:sldId id="571" r:id="rId11"/>
    <p:sldId id="577" r:id="rId12"/>
    <p:sldId id="614" r:id="rId13"/>
    <p:sldId id="572" r:id="rId14"/>
    <p:sldId id="579" r:id="rId15"/>
    <p:sldId id="615" r:id="rId16"/>
    <p:sldId id="573" r:id="rId17"/>
    <p:sldId id="606" r:id="rId18"/>
    <p:sldId id="616" r:id="rId19"/>
    <p:sldId id="574" r:id="rId20"/>
    <p:sldId id="607" r:id="rId21"/>
    <p:sldId id="617" r:id="rId22"/>
    <p:sldId id="575" r:id="rId23"/>
    <p:sldId id="608" r:id="rId24"/>
    <p:sldId id="618" r:id="rId25"/>
    <p:sldId id="613" r:id="rId26"/>
    <p:sldId id="591" r:id="rId27"/>
    <p:sldId id="594" r:id="rId28"/>
    <p:sldId id="597" r:id="rId29"/>
    <p:sldId id="596" r:id="rId30"/>
    <p:sldId id="595" r:id="rId31"/>
    <p:sldId id="598" r:id="rId32"/>
    <p:sldId id="599" r:id="rId33"/>
    <p:sldId id="601" r:id="rId34"/>
    <p:sldId id="602" r:id="rId35"/>
    <p:sldId id="627" r:id="rId36"/>
    <p:sldId id="603" r:id="rId37"/>
    <p:sldId id="604" r:id="rId38"/>
    <p:sldId id="605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, Mayor (MYR)" initials="IM(" lastIdx="1" clrIdx="0">
    <p:extLst>
      <p:ext uri="{19B8F6BF-5375-455C-9EA6-DF929625EA0E}">
        <p15:presenceInfo xmlns:p15="http://schemas.microsoft.com/office/powerpoint/2012/main" userId="Intern, Mayor (MYR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D89"/>
    <a:srgbClr val="6DBCE2"/>
    <a:srgbClr val="B9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7" autoAdjust="0"/>
    <p:restoredTop sz="89758" autoAdjust="0"/>
  </p:normalViewPr>
  <p:slideViewPr>
    <p:cSldViewPr>
      <p:cViewPr varScale="1">
        <p:scale>
          <a:sx n="109" d="100"/>
          <a:sy n="109" d="100"/>
        </p:scale>
        <p:origin x="93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FF2F-9C6A-47B5-9451-94D7AD0E729C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4AEE3BB2-2385-40E8-98BF-A3A23A0A501B}">
      <dgm:prSet phldrT="[Text]"/>
      <dgm:spPr>
        <a:solidFill>
          <a:srgbClr val="326D89"/>
        </a:solidFill>
        <a:ln>
          <a:solidFill>
            <a:srgbClr val="326D89"/>
          </a:solidFill>
        </a:ln>
      </dgm:spPr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DA2F59F7-6C82-4BC4-9A94-01E688171BC5}" type="parTrans" cxnId="{5BF6CDD5-F01E-4B0B-A672-6ACF78F79658}">
      <dgm:prSet/>
      <dgm:spPr/>
      <dgm:t>
        <a:bodyPr/>
        <a:lstStyle/>
        <a:p>
          <a:endParaRPr lang="en-US"/>
        </a:p>
      </dgm:t>
    </dgm:pt>
    <dgm:pt modelId="{CCFA1DE4-B29E-41FB-9AAF-581ED93EC9E0}" type="sibTrans" cxnId="{5BF6CDD5-F01E-4B0B-A672-6ACF78F79658}">
      <dgm:prSet/>
      <dgm:spPr/>
      <dgm:t>
        <a:bodyPr/>
        <a:lstStyle/>
        <a:p>
          <a:endParaRPr lang="en-US"/>
        </a:p>
      </dgm:t>
    </dgm:pt>
    <dgm:pt modelId="{EF7F7D01-A614-411F-8B5C-4C26A234C9C4}">
      <dgm:prSet phldrT="[Text]"/>
      <dgm:spPr>
        <a:solidFill>
          <a:srgbClr val="326D89"/>
        </a:solidFill>
      </dgm:spPr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239FBC71-FFB0-4284-803E-2E2B8E3DD21E}" type="parTrans" cxnId="{BFEB5D64-BB38-461E-8E19-156D452F3288}">
      <dgm:prSet/>
      <dgm:spPr/>
      <dgm:t>
        <a:bodyPr/>
        <a:lstStyle/>
        <a:p>
          <a:endParaRPr lang="en-US"/>
        </a:p>
      </dgm:t>
    </dgm:pt>
    <dgm:pt modelId="{94851235-268B-40FD-B6DD-5BFCD8032611}" type="sibTrans" cxnId="{BFEB5D64-BB38-461E-8E19-156D452F3288}">
      <dgm:prSet/>
      <dgm:spPr/>
      <dgm:t>
        <a:bodyPr/>
        <a:lstStyle/>
        <a:p>
          <a:endParaRPr lang="en-US"/>
        </a:p>
      </dgm:t>
    </dgm:pt>
    <dgm:pt modelId="{2F107525-732E-4235-8F32-DD619C5DA2AC}">
      <dgm:prSet phldrT="[Text]"/>
      <dgm:spPr>
        <a:solidFill>
          <a:srgbClr val="326D89"/>
        </a:solidFill>
      </dgm:spPr>
      <dgm:t>
        <a:bodyPr/>
        <a:lstStyle/>
        <a:p>
          <a:r>
            <a:rPr lang="en-US" dirty="0" smtClean="0"/>
            <a:t>Service Plan</a:t>
          </a:r>
          <a:endParaRPr lang="en-US" dirty="0"/>
        </a:p>
      </dgm:t>
    </dgm:pt>
    <dgm:pt modelId="{FB88BC4F-70AD-443B-AE52-B31D205E865E}" type="parTrans" cxnId="{BB34DD4A-BFF2-4B45-A433-660D730CB688}">
      <dgm:prSet/>
      <dgm:spPr/>
      <dgm:t>
        <a:bodyPr/>
        <a:lstStyle/>
        <a:p>
          <a:endParaRPr lang="en-US"/>
        </a:p>
      </dgm:t>
    </dgm:pt>
    <dgm:pt modelId="{9DF7E280-DB9B-4AF6-8181-72076092D5DC}" type="sibTrans" cxnId="{BB34DD4A-BFF2-4B45-A433-660D730CB688}">
      <dgm:prSet/>
      <dgm:spPr/>
      <dgm:t>
        <a:bodyPr/>
        <a:lstStyle/>
        <a:p>
          <a:endParaRPr lang="en-US"/>
        </a:p>
      </dgm:t>
    </dgm:pt>
    <dgm:pt modelId="{0B19291F-A783-4319-9436-0B56D9EF28F7}" type="pres">
      <dgm:prSet presAssocID="{EB43FF2F-9C6A-47B5-9451-94D7AD0E729C}" presName="compositeShape" presStyleCnt="0">
        <dgm:presLayoutVars>
          <dgm:chMax val="7"/>
          <dgm:dir/>
          <dgm:resizeHandles val="exact"/>
        </dgm:presLayoutVars>
      </dgm:prSet>
      <dgm:spPr/>
    </dgm:pt>
    <dgm:pt modelId="{89F25F56-55DC-4684-9A61-6278FCE95787}" type="pres">
      <dgm:prSet presAssocID="{EB43FF2F-9C6A-47B5-9451-94D7AD0E729C}" presName="wedge1" presStyleLbl="node1" presStyleIdx="0" presStyleCnt="3" custLinFactNeighborX="3744"/>
      <dgm:spPr/>
      <dgm:t>
        <a:bodyPr/>
        <a:lstStyle/>
        <a:p>
          <a:endParaRPr lang="en-US"/>
        </a:p>
      </dgm:t>
    </dgm:pt>
    <dgm:pt modelId="{C92FC32A-DE9D-4E75-B8CF-4CF31A3381CB}" type="pres">
      <dgm:prSet presAssocID="{EB43FF2F-9C6A-47B5-9451-94D7AD0E729C}" presName="dummy1a" presStyleCnt="0"/>
      <dgm:spPr/>
    </dgm:pt>
    <dgm:pt modelId="{B011496F-48E9-4753-9B0D-86894CC35CDE}" type="pres">
      <dgm:prSet presAssocID="{EB43FF2F-9C6A-47B5-9451-94D7AD0E729C}" presName="dummy1b" presStyleCnt="0"/>
      <dgm:spPr/>
    </dgm:pt>
    <dgm:pt modelId="{6E453B21-A00C-4A06-B2E2-7EAD921CE75C}" type="pres">
      <dgm:prSet presAssocID="{EB43FF2F-9C6A-47B5-9451-94D7AD0E729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3087D-AF45-4A3C-ACA4-090ABED21496}" type="pres">
      <dgm:prSet presAssocID="{EB43FF2F-9C6A-47B5-9451-94D7AD0E729C}" presName="wedge2" presStyleLbl="node1" presStyleIdx="1" presStyleCnt="3"/>
      <dgm:spPr/>
      <dgm:t>
        <a:bodyPr/>
        <a:lstStyle/>
        <a:p>
          <a:endParaRPr lang="en-US"/>
        </a:p>
      </dgm:t>
    </dgm:pt>
    <dgm:pt modelId="{A6D50399-687B-49BD-8CDC-D06F69747A30}" type="pres">
      <dgm:prSet presAssocID="{EB43FF2F-9C6A-47B5-9451-94D7AD0E729C}" presName="dummy2a" presStyleCnt="0"/>
      <dgm:spPr/>
    </dgm:pt>
    <dgm:pt modelId="{6FF1C40B-92F9-4BFD-A256-B5761B43AA93}" type="pres">
      <dgm:prSet presAssocID="{EB43FF2F-9C6A-47B5-9451-94D7AD0E729C}" presName="dummy2b" presStyleCnt="0"/>
      <dgm:spPr/>
    </dgm:pt>
    <dgm:pt modelId="{209F3C52-43D3-4855-8C2F-02EC04B1EAD7}" type="pres">
      <dgm:prSet presAssocID="{EB43FF2F-9C6A-47B5-9451-94D7AD0E729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09C05-179A-4126-A359-09F64F97112B}" type="pres">
      <dgm:prSet presAssocID="{EB43FF2F-9C6A-47B5-9451-94D7AD0E729C}" presName="wedge3" presStyleLbl="node1" presStyleIdx="2" presStyleCnt="3"/>
      <dgm:spPr/>
      <dgm:t>
        <a:bodyPr/>
        <a:lstStyle/>
        <a:p>
          <a:endParaRPr lang="en-US"/>
        </a:p>
      </dgm:t>
    </dgm:pt>
    <dgm:pt modelId="{F53A4CE5-7177-40A5-AD30-91C752AEFBD0}" type="pres">
      <dgm:prSet presAssocID="{EB43FF2F-9C6A-47B5-9451-94D7AD0E729C}" presName="dummy3a" presStyleCnt="0"/>
      <dgm:spPr/>
    </dgm:pt>
    <dgm:pt modelId="{31D55E11-54B4-4368-A52A-4705BC40421D}" type="pres">
      <dgm:prSet presAssocID="{EB43FF2F-9C6A-47B5-9451-94D7AD0E729C}" presName="dummy3b" presStyleCnt="0"/>
      <dgm:spPr/>
    </dgm:pt>
    <dgm:pt modelId="{5B2C767D-D6AE-4432-A4FA-96ADE25B905D}" type="pres">
      <dgm:prSet presAssocID="{EB43FF2F-9C6A-47B5-9451-94D7AD0E729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28A89-9C22-4DC1-B76E-3BC74F5A4A05}" type="pres">
      <dgm:prSet presAssocID="{CCFA1DE4-B29E-41FB-9AAF-581ED93EC9E0}" presName="arrowWedge1" presStyleLbl="fgSibTrans2D1" presStyleIdx="0" presStyleCnt="3"/>
      <dgm:spPr>
        <a:solidFill>
          <a:schemeClr val="bg1">
            <a:lumMod val="85000"/>
          </a:schemeClr>
        </a:solidFill>
      </dgm:spPr>
    </dgm:pt>
    <dgm:pt modelId="{0AD2F3B0-C426-47D4-BD2E-EF4A39D98991}" type="pres">
      <dgm:prSet presAssocID="{94851235-268B-40FD-B6DD-5BFCD8032611}" presName="arrowWedge2" presStyleLbl="fgSibTrans2D1" presStyleIdx="1" presStyleCnt="3"/>
      <dgm:spPr>
        <a:solidFill>
          <a:schemeClr val="bg1">
            <a:lumMod val="85000"/>
          </a:schemeClr>
        </a:solidFill>
      </dgm:spPr>
    </dgm:pt>
    <dgm:pt modelId="{B4558C5E-BDC9-4B4B-AF1A-3B2FAC3B847A}" type="pres">
      <dgm:prSet presAssocID="{9DF7E280-DB9B-4AF6-8181-72076092D5DC}" presName="arrowWedge3" presStyleLbl="fgSibTrans2D1" presStyleIdx="2" presStyleCnt="3"/>
      <dgm:spPr>
        <a:solidFill>
          <a:schemeClr val="bg1">
            <a:lumMod val="85000"/>
          </a:schemeClr>
        </a:solidFill>
      </dgm:spPr>
    </dgm:pt>
  </dgm:ptLst>
  <dgm:cxnLst>
    <dgm:cxn modelId="{6F011169-4AB2-4713-A04D-99BFCD2E410E}" type="presOf" srcId="{2F107525-732E-4235-8F32-DD619C5DA2AC}" destId="{9D309C05-179A-4126-A359-09F64F97112B}" srcOrd="0" destOrd="0" presId="urn:microsoft.com/office/officeart/2005/8/layout/cycle8"/>
    <dgm:cxn modelId="{BFEB5D64-BB38-461E-8E19-156D452F3288}" srcId="{EB43FF2F-9C6A-47B5-9451-94D7AD0E729C}" destId="{EF7F7D01-A614-411F-8B5C-4C26A234C9C4}" srcOrd="1" destOrd="0" parTransId="{239FBC71-FFB0-4284-803E-2E2B8E3DD21E}" sibTransId="{94851235-268B-40FD-B6DD-5BFCD8032611}"/>
    <dgm:cxn modelId="{5BF6CDD5-F01E-4B0B-A672-6ACF78F79658}" srcId="{EB43FF2F-9C6A-47B5-9451-94D7AD0E729C}" destId="{4AEE3BB2-2385-40E8-98BF-A3A23A0A501B}" srcOrd="0" destOrd="0" parTransId="{DA2F59F7-6C82-4BC4-9A94-01E688171BC5}" sibTransId="{CCFA1DE4-B29E-41FB-9AAF-581ED93EC9E0}"/>
    <dgm:cxn modelId="{FE3C185E-11CC-4AFB-9FF0-537F88651008}" type="presOf" srcId="{EF7F7D01-A614-411F-8B5C-4C26A234C9C4}" destId="{1813087D-AF45-4A3C-ACA4-090ABED21496}" srcOrd="0" destOrd="0" presId="urn:microsoft.com/office/officeart/2005/8/layout/cycle8"/>
    <dgm:cxn modelId="{BB34DD4A-BFF2-4B45-A433-660D730CB688}" srcId="{EB43FF2F-9C6A-47B5-9451-94D7AD0E729C}" destId="{2F107525-732E-4235-8F32-DD619C5DA2AC}" srcOrd="2" destOrd="0" parTransId="{FB88BC4F-70AD-443B-AE52-B31D205E865E}" sibTransId="{9DF7E280-DB9B-4AF6-8181-72076092D5DC}"/>
    <dgm:cxn modelId="{CF661D7B-234A-4482-82EB-7B45851EA676}" type="presOf" srcId="{4AEE3BB2-2385-40E8-98BF-A3A23A0A501B}" destId="{89F25F56-55DC-4684-9A61-6278FCE95787}" srcOrd="0" destOrd="0" presId="urn:microsoft.com/office/officeart/2005/8/layout/cycle8"/>
    <dgm:cxn modelId="{D0E0B954-4604-414A-8917-9A93471EB33C}" type="presOf" srcId="{EB43FF2F-9C6A-47B5-9451-94D7AD0E729C}" destId="{0B19291F-A783-4319-9436-0B56D9EF28F7}" srcOrd="0" destOrd="0" presId="urn:microsoft.com/office/officeart/2005/8/layout/cycle8"/>
    <dgm:cxn modelId="{68BCB250-3DD4-4F76-B141-136D00C3B68E}" type="presOf" srcId="{4AEE3BB2-2385-40E8-98BF-A3A23A0A501B}" destId="{6E453B21-A00C-4A06-B2E2-7EAD921CE75C}" srcOrd="1" destOrd="0" presId="urn:microsoft.com/office/officeart/2005/8/layout/cycle8"/>
    <dgm:cxn modelId="{DDFE8F55-A40C-4FC9-9B11-F73F0C84B761}" type="presOf" srcId="{EF7F7D01-A614-411F-8B5C-4C26A234C9C4}" destId="{209F3C52-43D3-4855-8C2F-02EC04B1EAD7}" srcOrd="1" destOrd="0" presId="urn:microsoft.com/office/officeart/2005/8/layout/cycle8"/>
    <dgm:cxn modelId="{2E6C382D-16E6-4F47-9A70-9F541B9845D4}" type="presOf" srcId="{2F107525-732E-4235-8F32-DD619C5DA2AC}" destId="{5B2C767D-D6AE-4432-A4FA-96ADE25B905D}" srcOrd="1" destOrd="0" presId="urn:microsoft.com/office/officeart/2005/8/layout/cycle8"/>
    <dgm:cxn modelId="{EBB13592-4EAF-4609-800A-C52791745B7C}" type="presParOf" srcId="{0B19291F-A783-4319-9436-0B56D9EF28F7}" destId="{89F25F56-55DC-4684-9A61-6278FCE95787}" srcOrd="0" destOrd="0" presId="urn:microsoft.com/office/officeart/2005/8/layout/cycle8"/>
    <dgm:cxn modelId="{A00949B8-AFAB-4D06-AB6A-F3F03E5EA811}" type="presParOf" srcId="{0B19291F-A783-4319-9436-0B56D9EF28F7}" destId="{C92FC32A-DE9D-4E75-B8CF-4CF31A3381CB}" srcOrd="1" destOrd="0" presId="urn:microsoft.com/office/officeart/2005/8/layout/cycle8"/>
    <dgm:cxn modelId="{649D0F4C-CFA5-41D9-B801-929C713DB667}" type="presParOf" srcId="{0B19291F-A783-4319-9436-0B56D9EF28F7}" destId="{B011496F-48E9-4753-9B0D-86894CC35CDE}" srcOrd="2" destOrd="0" presId="urn:microsoft.com/office/officeart/2005/8/layout/cycle8"/>
    <dgm:cxn modelId="{C1E8BF7D-535B-46B1-996D-9ED43074F82C}" type="presParOf" srcId="{0B19291F-A783-4319-9436-0B56D9EF28F7}" destId="{6E453B21-A00C-4A06-B2E2-7EAD921CE75C}" srcOrd="3" destOrd="0" presId="urn:microsoft.com/office/officeart/2005/8/layout/cycle8"/>
    <dgm:cxn modelId="{6781CDA5-A172-4110-82BB-5AFBA743D19E}" type="presParOf" srcId="{0B19291F-A783-4319-9436-0B56D9EF28F7}" destId="{1813087D-AF45-4A3C-ACA4-090ABED21496}" srcOrd="4" destOrd="0" presId="urn:microsoft.com/office/officeart/2005/8/layout/cycle8"/>
    <dgm:cxn modelId="{C8425CB4-7152-498C-B8D1-FFE8821C3BE1}" type="presParOf" srcId="{0B19291F-A783-4319-9436-0B56D9EF28F7}" destId="{A6D50399-687B-49BD-8CDC-D06F69747A30}" srcOrd="5" destOrd="0" presId="urn:microsoft.com/office/officeart/2005/8/layout/cycle8"/>
    <dgm:cxn modelId="{5DE6EC30-30D2-46BB-8088-E6300E09502D}" type="presParOf" srcId="{0B19291F-A783-4319-9436-0B56D9EF28F7}" destId="{6FF1C40B-92F9-4BFD-A256-B5761B43AA93}" srcOrd="6" destOrd="0" presId="urn:microsoft.com/office/officeart/2005/8/layout/cycle8"/>
    <dgm:cxn modelId="{C7EF90AD-9F80-4A21-9F93-3D9E4958A4CD}" type="presParOf" srcId="{0B19291F-A783-4319-9436-0B56D9EF28F7}" destId="{209F3C52-43D3-4855-8C2F-02EC04B1EAD7}" srcOrd="7" destOrd="0" presId="urn:microsoft.com/office/officeart/2005/8/layout/cycle8"/>
    <dgm:cxn modelId="{3489A612-4B92-4AD5-AA6D-0789EC4BE09B}" type="presParOf" srcId="{0B19291F-A783-4319-9436-0B56D9EF28F7}" destId="{9D309C05-179A-4126-A359-09F64F97112B}" srcOrd="8" destOrd="0" presId="urn:microsoft.com/office/officeart/2005/8/layout/cycle8"/>
    <dgm:cxn modelId="{A2EF4AE0-7F16-4A00-B92D-460EA3A334E6}" type="presParOf" srcId="{0B19291F-A783-4319-9436-0B56D9EF28F7}" destId="{F53A4CE5-7177-40A5-AD30-91C752AEFBD0}" srcOrd="9" destOrd="0" presId="urn:microsoft.com/office/officeart/2005/8/layout/cycle8"/>
    <dgm:cxn modelId="{BC666B3C-DD79-42D1-AA87-D5AC256486D6}" type="presParOf" srcId="{0B19291F-A783-4319-9436-0B56D9EF28F7}" destId="{31D55E11-54B4-4368-A52A-4705BC40421D}" srcOrd="10" destOrd="0" presId="urn:microsoft.com/office/officeart/2005/8/layout/cycle8"/>
    <dgm:cxn modelId="{CE607904-FFC1-48AC-8289-42F6DE8C4EDC}" type="presParOf" srcId="{0B19291F-A783-4319-9436-0B56D9EF28F7}" destId="{5B2C767D-D6AE-4432-A4FA-96ADE25B905D}" srcOrd="11" destOrd="0" presId="urn:microsoft.com/office/officeart/2005/8/layout/cycle8"/>
    <dgm:cxn modelId="{4A087496-9813-419E-BDD7-ED738F4D2E49}" type="presParOf" srcId="{0B19291F-A783-4319-9436-0B56D9EF28F7}" destId="{FD228A89-9C22-4DC1-B76E-3BC74F5A4A05}" srcOrd="12" destOrd="0" presId="urn:microsoft.com/office/officeart/2005/8/layout/cycle8"/>
    <dgm:cxn modelId="{AED42E59-209F-46E3-804F-1F958653C554}" type="presParOf" srcId="{0B19291F-A783-4319-9436-0B56D9EF28F7}" destId="{0AD2F3B0-C426-47D4-BD2E-EF4A39D98991}" srcOrd="13" destOrd="0" presId="urn:microsoft.com/office/officeart/2005/8/layout/cycle8"/>
    <dgm:cxn modelId="{9D262E1B-6CBA-4788-A2F4-A70DC909B510}" type="presParOf" srcId="{0B19291F-A783-4319-9436-0B56D9EF28F7}" destId="{B4558C5E-BDC9-4B4B-AF1A-3B2FAC3B847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62D3E-A707-4E6B-B4B6-B6558A683E4C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1ED18-B650-4AB3-8D7D-CA3D9E8FF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C3A5-17CA-4F39-AFD7-F81AEEEE2563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09C2-F32A-4FD1-BB3C-5544C987B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ssg.uchicago.edu/project/early-intervention-system-for-adverse-police-interaction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ssg.uchicago.edu/project/predictive-analytics-to-prevent-lead-poisoning-in-children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reports/nola_health_report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deas42.org/blog/project/nypd-summons-redesign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mart.ash.harvard.edu/news/article/using-predictive-analytics-to-combat-rodents-in-chicago-27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files/full-report-on-analytics-informed-smoke-alarm-outr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atasmart.ash.harvard.edu/news/article/making-data-matter-in-administrative-systems-50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files/nolalytics-blight-abatement-tool-brief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0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https://www.flickr.com/photos/kenfagerdotcom/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 Science for Social Good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Data Science for Social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http://www.ideas42.org/blog/project/nypd-summons-redesign/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NOLA Office of Performance Analytics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Ideas42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https://www.flickr.com/photos/65172294@N00/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2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Data-Smart City Solutions  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NOLA Office of Performance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https://www.flickr.com/photos/techy2610/</a:t>
            </a:r>
          </a:p>
          <a:p>
            <a:r>
              <a:rPr lang="en-US" dirty="0" smtClean="0"/>
              <a:t>https://www.flickr.com/photos/usag-yongsan/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4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NOLA Office of Performance Analytics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Data-Smart City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https://www.flickr.com/photos/new_orleans_strata/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Ash Center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Data-Smart City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6D8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353585" y="1292913"/>
            <a:ext cx="8438320" cy="50956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252922" indent="-252922" algn="l" defTabSz="914068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Wizard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6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26D89"/>
                </a:solidFill>
              </a:defRPr>
            </a:lvl1pPr>
            <a:lvl2pPr>
              <a:defRPr>
                <a:solidFill>
                  <a:srgbClr val="326D89"/>
                </a:solidFill>
              </a:defRPr>
            </a:lvl2pPr>
            <a:lvl3pPr>
              <a:defRPr>
                <a:solidFill>
                  <a:srgbClr val="326D89"/>
                </a:solidFill>
              </a:defRPr>
            </a:lvl3pPr>
            <a:lvl4pPr>
              <a:defRPr>
                <a:solidFill>
                  <a:srgbClr val="326D89"/>
                </a:solidFill>
              </a:defRPr>
            </a:lvl4pPr>
            <a:lvl5pPr>
              <a:defRPr>
                <a:solidFill>
                  <a:srgbClr val="326D8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6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2"/>
            <a:ext cx="4267200" cy="4906962"/>
          </a:xfrm>
        </p:spPr>
        <p:txBody>
          <a:bodyPr/>
          <a:lstStyle>
            <a:lvl1pPr>
              <a:defRPr sz="2800">
                <a:solidFill>
                  <a:srgbClr val="326D89"/>
                </a:solidFill>
              </a:defRPr>
            </a:lvl1pPr>
            <a:lvl2pPr>
              <a:defRPr sz="2400">
                <a:solidFill>
                  <a:srgbClr val="326D89"/>
                </a:solidFill>
              </a:defRPr>
            </a:lvl2pPr>
            <a:lvl3pPr>
              <a:defRPr sz="2000">
                <a:solidFill>
                  <a:srgbClr val="326D89"/>
                </a:solidFill>
              </a:defRPr>
            </a:lvl3pPr>
            <a:lvl4pPr>
              <a:defRPr sz="1800">
                <a:solidFill>
                  <a:srgbClr val="326D89"/>
                </a:solidFill>
              </a:defRPr>
            </a:lvl4pPr>
            <a:lvl5pPr>
              <a:defRPr sz="1800">
                <a:solidFill>
                  <a:srgbClr val="326D8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906963"/>
          </a:xfrm>
        </p:spPr>
        <p:txBody>
          <a:bodyPr/>
          <a:lstStyle>
            <a:lvl1pPr>
              <a:defRPr sz="2800">
                <a:solidFill>
                  <a:srgbClr val="326D89"/>
                </a:solidFill>
              </a:defRPr>
            </a:lvl1pPr>
            <a:lvl2pPr>
              <a:defRPr sz="2400">
                <a:solidFill>
                  <a:srgbClr val="326D89"/>
                </a:solidFill>
              </a:defRPr>
            </a:lvl2pPr>
            <a:lvl3pPr>
              <a:defRPr sz="2000">
                <a:solidFill>
                  <a:srgbClr val="326D89"/>
                </a:solidFill>
              </a:defRPr>
            </a:lvl3pPr>
            <a:lvl4pPr>
              <a:defRPr sz="1800">
                <a:solidFill>
                  <a:srgbClr val="326D89"/>
                </a:solidFill>
              </a:defRPr>
            </a:lvl4pPr>
            <a:lvl5pPr>
              <a:defRPr sz="1800">
                <a:solidFill>
                  <a:srgbClr val="326D8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4268788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BCE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144963"/>
          </a:xfrm>
        </p:spPr>
        <p:txBody>
          <a:bodyPr/>
          <a:lstStyle>
            <a:lvl1pPr>
              <a:defRPr sz="2400">
                <a:solidFill>
                  <a:srgbClr val="326D89"/>
                </a:solidFill>
              </a:defRPr>
            </a:lvl1pPr>
            <a:lvl2pPr>
              <a:defRPr sz="2000">
                <a:solidFill>
                  <a:srgbClr val="326D89"/>
                </a:solidFill>
              </a:defRPr>
            </a:lvl2pPr>
            <a:lvl3pPr>
              <a:defRPr sz="1800">
                <a:solidFill>
                  <a:srgbClr val="326D89"/>
                </a:solidFill>
              </a:defRPr>
            </a:lvl3pPr>
            <a:lvl4pPr>
              <a:defRPr sz="1600">
                <a:solidFill>
                  <a:srgbClr val="326D89"/>
                </a:solidFill>
              </a:defRPr>
            </a:lvl4pPr>
            <a:lvl5pPr>
              <a:defRPr sz="1600">
                <a:solidFill>
                  <a:srgbClr val="326D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1"/>
            <a:ext cx="4270375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BCE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144963"/>
          </a:xfrm>
        </p:spPr>
        <p:txBody>
          <a:bodyPr/>
          <a:lstStyle>
            <a:lvl1pPr>
              <a:defRPr sz="2400">
                <a:solidFill>
                  <a:srgbClr val="326D89"/>
                </a:solidFill>
              </a:defRPr>
            </a:lvl1pPr>
            <a:lvl2pPr>
              <a:defRPr sz="2000">
                <a:solidFill>
                  <a:srgbClr val="326D89"/>
                </a:solidFill>
              </a:defRPr>
            </a:lvl2pPr>
            <a:lvl3pPr>
              <a:defRPr sz="1800">
                <a:solidFill>
                  <a:srgbClr val="326D89"/>
                </a:solidFill>
              </a:defRPr>
            </a:lvl3pPr>
            <a:lvl4pPr>
              <a:defRPr sz="1600">
                <a:solidFill>
                  <a:srgbClr val="326D89"/>
                </a:solidFill>
              </a:defRPr>
            </a:lvl4pPr>
            <a:lvl5pPr>
              <a:defRPr sz="1600">
                <a:solidFill>
                  <a:srgbClr val="326D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93A7-CAE9-496C-99F3-C511B4CA38DD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26D8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6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81620" cy="2918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44" y="3733800"/>
            <a:ext cx="7808976" cy="83819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1800"/>
              </a:spcAft>
            </a:pPr>
            <a:r>
              <a:rPr lang="en-US" sz="4000" i="1" dirty="0" smtClean="0"/>
              <a:t>Data science for service </a:t>
            </a:r>
            <a:r>
              <a:rPr lang="en-US" sz="4000" i="1" dirty="0"/>
              <a:t>c</a:t>
            </a:r>
            <a:r>
              <a:rPr lang="en-US" sz="4000" i="1" dirty="0" smtClean="0"/>
              <a:t>hange</a:t>
            </a:r>
            <a:endParaRPr lang="en-US" sz="4000" i="1" dirty="0">
              <a:latin typeface="Cracked"/>
              <a:cs typeface="Crack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18667"/>
            <a:ext cx="7772400" cy="1077581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Presented by </a:t>
            </a:r>
            <a:r>
              <a:rPr lang="en-US" sz="2000" dirty="0" err="1" smtClean="0"/>
              <a:t>DataSF</a:t>
            </a:r>
            <a:r>
              <a:rPr lang="en-US" sz="2000" dirty="0"/>
              <a:t> </a:t>
            </a:r>
            <a:r>
              <a:rPr lang="en-US" sz="2000" dirty="0" smtClean="0"/>
              <a:t>| datasf.org/science</a:t>
            </a:r>
          </a:p>
          <a:p>
            <a:pPr algn="r"/>
            <a:r>
              <a:rPr lang="en-US" sz="2000" dirty="0" smtClean="0"/>
              <a:t>City and County of San </a:t>
            </a:r>
            <a:r>
              <a:rPr lang="en-US" sz="2000" dirty="0" smtClean="0"/>
              <a:t>Francisco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226646" y="990600"/>
            <a:ext cx="1752600" cy="1752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2554"/>
            <a:ext cx="1750646" cy="17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Project Type: </a:t>
            </a:r>
            <a:r>
              <a:rPr lang="en-US" sz="3300" dirty="0" smtClean="0">
                <a:latin typeface="Cambria" panose="02040503050406030204" pitchFamily="18" charset="0"/>
              </a:rPr>
              <a:t>Find the needle in the haystack</a:t>
            </a:r>
            <a:endParaRPr lang="en-US" sz="33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9" y="1828800"/>
            <a:ext cx="218364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41" y="1828800"/>
            <a:ext cx="218364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02" y="1828800"/>
            <a:ext cx="218364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Difficult to identify targets in a population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252912"/>
            <a:ext cx="203414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What to target?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existing data and predictive modeling to identify targets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Engage with target subset of population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resources are spent where most needed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6933" y="3175747"/>
            <a:ext cx="12482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categories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624440"/>
            <a:ext cx="12712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individuals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5373" y="2487663"/>
            <a:ext cx="9421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areas</a:t>
            </a:r>
            <a:endParaRPr lang="en-US" sz="12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Free fire alarms in New Orleans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1295400"/>
            <a:ext cx="4572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2787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Fire alarms to homes that have them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744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2590800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0964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787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 homes with high prob. of no alarm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3886200"/>
            <a:ext cx="457200" cy="457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12904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787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Use list to shape outreach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4" y="5218077"/>
            <a:ext cx="457200" cy="457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6845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34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2x increase in hit rate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r="15703"/>
          <a:stretch/>
        </p:blipFill>
        <p:spPr>
          <a:xfrm>
            <a:off x="2899545" y="998327"/>
            <a:ext cx="5620889" cy="54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 animBg="1"/>
      <p:bldP spid="4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Orleans Fire Department (Nola FD) distributes free fire alarms to homes. But many homes they visited already had them, wasting Nola FD’s resources.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With no increase in resources or patrols</a:t>
            </a:r>
            <a:r>
              <a:rPr lang="en-US" sz="1600" dirty="0" smtClean="0">
                <a:solidFill>
                  <a:srgbClr val="326D89"/>
                </a:solidFill>
              </a:rPr>
              <a:t>, Nola FD increased the hit rate of homes needing smoke alarms by 2x.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 FD used the list to determine where to offer fire alarms.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Nola’s analytics team used public data to identify homes with a high probability of not having a fire alarm and provided Nola FD with a list.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Orleans Fire Alarms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York City (NYC) conducts corporate tax audits. They are time consuming and 37% have no findings. They want to increase findings but maintain their number of audits.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With the same staff levels, the audit team decreased the percent of cases with no finding from 37 to 22%, leading to increased revenues.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audit team targeted the flagged cases for audits.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NYC analyzed historical audit records and identified patterns of businesses. Outliers were flagged as possible audit targets.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York City Tax Compliance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Find the needle in the haystack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Reduce your backlog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Backlog is tackled via first in, first out (FIFO)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What to prioritize?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Create a model to categorize and group past and current cases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Prioritize cases based on categories in order of risk, need or opportunity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addresses high priority cases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6" y="1786624"/>
            <a:ext cx="665018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05" y="1786624"/>
            <a:ext cx="665018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28" y="1786624"/>
            <a:ext cx="66501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Blight backlog in New Orleans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445376"/>
            <a:ext cx="3143250" cy="419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6753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Backlog in blight enforcement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6753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Use data to grade cases per prior decisions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6753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Result created abatement tool 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6753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1500+ case backlog gone in 100 days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r="11234"/>
          <a:stretch/>
        </p:blipFill>
        <p:spPr>
          <a:xfrm>
            <a:off x="2905180" y="990600"/>
            <a:ext cx="555302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 animBg="1"/>
      <p:bldP spid="48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Boston, they have a large list of residences with anti-social complaints filed against them.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With no change in resources, Boston saw a 55% reduction in police calls associated with the targeted residences.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Air Pollution Control Commission expedited enforcement with the biggest contributors.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pooled data from housing, police, and tax agencies to gauge the nature of complaints and identify the biggest contributors to complaints.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Boston Complaints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Orleans (Nola) faced a significant backlog in blight enforcement due in part to bottlenecks in the decision making process and missing information.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 eliminated the 1,500+ case backlog in less than 100 days.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enforcement team used the results as an abatement decision tool to speed the decision-making process of whether to demolish or foreclose a home.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Nola used data on the outcomes of previous blight cases to grade cases in the backlog and to recommend additional data to collect by field teams.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Orleans Blight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Reduce your backlog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Flag “stuff” early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Hard to predict future condition which leads to reactive services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How to detect?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historical and current data to create estimate ranges for potential outcomes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estimates to change and tailor intervention points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provides pro-active early interventions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08" y="2063824"/>
            <a:ext cx="1864891" cy="102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8" y="2063824"/>
            <a:ext cx="1864892" cy="603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63824"/>
            <a:ext cx="1864892" cy="6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Use of force alerts in Charlotte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6753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Excessive force have neg. impact on community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6753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Identify patterns to refine early warning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753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Flagged recurring complaints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753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Accuracy up 20%; False positives down 55%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/>
          <a:stretch/>
        </p:blipFill>
        <p:spPr>
          <a:xfrm>
            <a:off x="2895600" y="970501"/>
            <a:ext cx="5620889" cy="54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3" grpId="0" animBg="1"/>
      <p:bldP spid="47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Excessive force violations by police officers have huge negative repercussions in the community and for police </a:t>
            </a:r>
            <a:r>
              <a:rPr lang="en-US" sz="1600" dirty="0" smtClean="0">
                <a:solidFill>
                  <a:srgbClr val="326D89"/>
                </a:solidFill>
              </a:rPr>
              <a:t>careers.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CMPD system increased </a:t>
            </a:r>
            <a:r>
              <a:rPr lang="en-US" sz="1600" dirty="0">
                <a:solidFill>
                  <a:srgbClr val="326D89"/>
                </a:solidFill>
              </a:rPr>
              <a:t>accuracy </a:t>
            </a:r>
            <a:r>
              <a:rPr lang="en-US" sz="1600" dirty="0" smtClean="0">
                <a:solidFill>
                  <a:srgbClr val="326D89"/>
                </a:solidFill>
              </a:rPr>
              <a:t>by </a:t>
            </a:r>
            <a:r>
              <a:rPr lang="en-US" sz="1600" dirty="0">
                <a:solidFill>
                  <a:srgbClr val="326D89"/>
                </a:solidFill>
              </a:rPr>
              <a:t>15-20% while reducing false positives by 55</a:t>
            </a:r>
            <a:r>
              <a:rPr lang="en-US" sz="1600" dirty="0" smtClean="0">
                <a:solidFill>
                  <a:srgbClr val="326D89"/>
                </a:solidFill>
              </a:rPr>
              <a:t>%.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department flagged </a:t>
            </a:r>
            <a:r>
              <a:rPr lang="en-US" sz="1600" dirty="0">
                <a:solidFill>
                  <a:srgbClr val="326D89"/>
                </a:solidFill>
              </a:rPr>
              <a:t>recurring complaints against officers and </a:t>
            </a:r>
            <a:r>
              <a:rPr lang="en-US" sz="1600" dirty="0" smtClean="0">
                <a:solidFill>
                  <a:srgbClr val="326D89"/>
                </a:solidFill>
              </a:rPr>
              <a:t>notified supervisors </a:t>
            </a:r>
            <a:r>
              <a:rPr lang="en-US" sz="1600" dirty="0">
                <a:solidFill>
                  <a:srgbClr val="326D89"/>
                </a:solidFill>
              </a:rPr>
              <a:t>when certain thresholds </a:t>
            </a:r>
            <a:r>
              <a:rPr lang="en-US" sz="1600" dirty="0" smtClean="0">
                <a:solidFill>
                  <a:srgbClr val="326D89"/>
                </a:solidFill>
              </a:rPr>
              <a:t>were reached.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refined an early </a:t>
            </a:r>
            <a:r>
              <a:rPr lang="en-US" sz="1600" dirty="0">
                <a:solidFill>
                  <a:srgbClr val="326D89"/>
                </a:solidFill>
              </a:rPr>
              <a:t>warning system, identifying patterns that often </a:t>
            </a:r>
            <a:r>
              <a:rPr lang="en-US" sz="1600" dirty="0" smtClean="0">
                <a:solidFill>
                  <a:srgbClr val="326D89"/>
                </a:solidFill>
              </a:rPr>
              <a:t>led </a:t>
            </a:r>
            <a:r>
              <a:rPr lang="en-US" sz="1600" dirty="0">
                <a:solidFill>
                  <a:srgbClr val="326D89"/>
                </a:solidFill>
              </a:rPr>
              <a:t>to officers having negative interactions with the public.</a:t>
            </a: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Charlotte Police Violence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Chicago, a large </a:t>
            </a:r>
            <a:r>
              <a:rPr lang="en-US" sz="1600" dirty="0">
                <a:solidFill>
                  <a:srgbClr val="326D89"/>
                </a:solidFill>
              </a:rPr>
              <a:t>number of </a:t>
            </a:r>
            <a:r>
              <a:rPr lang="en-US" sz="1600" dirty="0" smtClean="0">
                <a:solidFill>
                  <a:srgbClr val="326D89"/>
                </a:solidFill>
              </a:rPr>
              <a:t>children are </a:t>
            </a:r>
            <a:r>
              <a:rPr lang="en-US" sz="1600" dirty="0">
                <a:solidFill>
                  <a:srgbClr val="326D89"/>
                </a:solidFill>
              </a:rPr>
              <a:t>thought to be exposed to lead paint in older </a:t>
            </a:r>
            <a:r>
              <a:rPr lang="en-US" sz="1600" dirty="0" smtClean="0">
                <a:solidFill>
                  <a:srgbClr val="326D89"/>
                </a:solidFill>
              </a:rPr>
              <a:t>houses.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Chicago reached the most </a:t>
            </a:r>
            <a:r>
              <a:rPr lang="en-US" sz="1600" dirty="0">
                <a:solidFill>
                  <a:srgbClr val="326D89"/>
                </a:solidFill>
              </a:rPr>
              <a:t>vulnerable families </a:t>
            </a:r>
            <a:r>
              <a:rPr lang="en-US" sz="1600" dirty="0" smtClean="0">
                <a:solidFill>
                  <a:srgbClr val="326D89"/>
                </a:solidFill>
              </a:rPr>
              <a:t>before </a:t>
            </a:r>
            <a:r>
              <a:rPr lang="en-US" sz="1600" dirty="0">
                <a:solidFill>
                  <a:srgbClr val="326D89"/>
                </a:solidFill>
              </a:rPr>
              <a:t>severe health effects from lead contamination manifest.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They conducted targeted inspections and provided remediation funding to homes identified in the model.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built a model </a:t>
            </a:r>
            <a:r>
              <a:rPr lang="en-US" sz="1600" dirty="0">
                <a:solidFill>
                  <a:srgbClr val="326D89"/>
                </a:solidFill>
              </a:rPr>
              <a:t>of exposure using data on homes, history of children’s exposure at that address and </a:t>
            </a:r>
            <a:r>
              <a:rPr lang="en-US" sz="1600" dirty="0" smtClean="0">
                <a:solidFill>
                  <a:srgbClr val="326D89"/>
                </a:solidFill>
              </a:rPr>
              <a:t>conditions </a:t>
            </a:r>
            <a:r>
              <a:rPr lang="en-US" sz="1600" dirty="0">
                <a:solidFill>
                  <a:srgbClr val="326D89"/>
                </a:solidFill>
              </a:rPr>
              <a:t>of </a:t>
            </a:r>
            <a:r>
              <a:rPr lang="en-US" sz="1600" dirty="0" smtClean="0">
                <a:solidFill>
                  <a:srgbClr val="326D89"/>
                </a:solidFill>
              </a:rPr>
              <a:t>neighborhood.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Lead Poisoning in Chicago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Flag “stuff” early</a:t>
            </a:r>
          </a:p>
        </p:txBody>
      </p:sp>
    </p:spTree>
    <p:extLst>
      <p:ext uri="{BB962C8B-B14F-4D97-AF65-F5344CB8AC3E}">
        <p14:creationId xmlns:p14="http://schemas.microsoft.com/office/powerpoint/2010/main" val="28701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Improve your outreach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Costly outreach methods are not tested before implementation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Which form?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Statistical testing on outreach methods to identify which, when, and to whom to send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statistically validated outreach method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increases response rates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14" y="1939023"/>
            <a:ext cx="868087" cy="1097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5" y="1939023"/>
            <a:ext cx="1833573" cy="10972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27" y="1939023"/>
            <a:ext cx="1833573" cy="10972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76627" y="3051691"/>
            <a:ext cx="842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326D89"/>
                </a:solidFill>
              </a:rPr>
              <a:t>62%</a:t>
            </a:r>
          </a:p>
          <a:p>
            <a:pPr algn="ctr"/>
            <a:r>
              <a:rPr lang="en-US" sz="1500" dirty="0" smtClean="0">
                <a:solidFill>
                  <a:srgbClr val="326D89"/>
                </a:solidFill>
              </a:rPr>
              <a:t>respond</a:t>
            </a:r>
            <a:endParaRPr lang="en-US" sz="15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3047093"/>
            <a:ext cx="842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326D89"/>
                </a:solidFill>
              </a:rPr>
              <a:t>78%</a:t>
            </a:r>
          </a:p>
          <a:p>
            <a:pPr algn="ctr"/>
            <a:r>
              <a:rPr lang="en-US" sz="1500" dirty="0" smtClean="0">
                <a:solidFill>
                  <a:srgbClr val="326D89"/>
                </a:solidFill>
              </a:rPr>
              <a:t>respond</a:t>
            </a:r>
            <a:endParaRPr lang="en-US" sz="15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510310"/>
            <a:ext cx="3108960" cy="20574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>
              <a:spcBef>
                <a:spcPts val="600"/>
              </a:spcBef>
            </a:pPr>
            <a:r>
              <a:rPr lang="en-US" sz="3000" b="1" dirty="0" smtClean="0">
                <a:solidFill>
                  <a:srgbClr val="326D89"/>
                </a:solidFill>
              </a:rPr>
              <a:t>Data Science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Applying advanced statistical tools to existing data to generate new insights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510310"/>
            <a:ext cx="3108960" cy="20574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/>
            <a:r>
              <a:rPr lang="en-US" sz="3000" b="1" dirty="0" smtClean="0">
                <a:solidFill>
                  <a:srgbClr val="326D89"/>
                </a:solidFill>
              </a:rPr>
              <a:t>Service Change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Converting new data insights into (often small) changes to business processes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802005"/>
            <a:ext cx="7680960" cy="11430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/>
            <a:r>
              <a:rPr lang="en-US" sz="3000" b="1" dirty="0" smtClean="0">
                <a:solidFill>
                  <a:srgbClr val="326D89"/>
                </a:solidFill>
              </a:rPr>
              <a:t>Smarter Work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More efficient and effective use of staff and resources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ross 5"/>
          <p:cNvSpPr/>
          <p:nvPr/>
        </p:nvSpPr>
        <p:spPr>
          <a:xfrm>
            <a:off x="4285048" y="2070947"/>
            <a:ext cx="939664" cy="939664"/>
          </a:xfrm>
          <a:prstGeom prst="plus">
            <a:avLst>
              <a:gd name="adj" fmla="val 33608"/>
            </a:avLst>
          </a:prstGeom>
          <a:solidFill>
            <a:srgbClr val="326D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64386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0"/>
            <a:ext cx="685800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020"/>
            <a:ext cx="685800" cy="68580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10800000">
            <a:off x="914400" y="3564076"/>
            <a:ext cx="7680960" cy="1236524"/>
          </a:xfrm>
          <a:prstGeom prst="triangle">
            <a:avLst>
              <a:gd name="adj" fmla="val 495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NYC Summons </a:t>
            </a:r>
            <a:r>
              <a:rPr lang="en-US" sz="3100" dirty="0" smtClean="0">
                <a:latin typeface="Cambria" panose="02040503050406030204" pitchFamily="18" charset="0"/>
              </a:rPr>
              <a:t>Redesign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6755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40% cited no-show leading to costly arrest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6755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Redesigned and tested summons form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755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Deployed new form and rescheduled timelines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755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Currently evaluating impact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1656" r="2175"/>
          <a:stretch/>
        </p:blipFill>
        <p:spPr>
          <a:xfrm>
            <a:off x="3035261" y="1150087"/>
            <a:ext cx="5786028" cy="52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3" grpId="0" animBg="1"/>
      <p:bldP spid="47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</a:t>
            </a:r>
            <a:r>
              <a:rPr lang="en-US" sz="1600" dirty="0">
                <a:solidFill>
                  <a:srgbClr val="326D89"/>
                </a:solidFill>
              </a:rPr>
              <a:t>New Orleans</a:t>
            </a:r>
            <a:r>
              <a:rPr lang="en-US" sz="1600" dirty="0" smtClean="0">
                <a:solidFill>
                  <a:srgbClr val="326D89"/>
                </a:solidFill>
              </a:rPr>
              <a:t>, they  have a low </a:t>
            </a:r>
            <a:r>
              <a:rPr lang="en-US" sz="1600" dirty="0">
                <a:solidFill>
                  <a:srgbClr val="326D89"/>
                </a:solidFill>
              </a:rPr>
              <a:t>take up rate of free primary care </a:t>
            </a:r>
            <a:r>
              <a:rPr lang="en-US" sz="1600" dirty="0" smtClean="0">
                <a:solidFill>
                  <a:srgbClr val="326D89"/>
                </a:solidFill>
              </a:rPr>
              <a:t>appointments.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60% increase in clients </a:t>
            </a:r>
            <a:r>
              <a:rPr lang="en-US" sz="1600" dirty="0" smtClean="0">
                <a:solidFill>
                  <a:srgbClr val="326D89"/>
                </a:solidFill>
              </a:rPr>
              <a:t>using free </a:t>
            </a:r>
            <a:r>
              <a:rPr lang="en-US" sz="1600" dirty="0">
                <a:solidFill>
                  <a:srgbClr val="326D89"/>
                </a:solidFill>
              </a:rPr>
              <a:t>primary care appointments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</a:t>
            </a:r>
            <a:r>
              <a:rPr lang="en-US" sz="1600" dirty="0">
                <a:solidFill>
                  <a:srgbClr val="326D89"/>
                </a:solidFill>
              </a:rPr>
              <a:t>department </a:t>
            </a:r>
            <a:r>
              <a:rPr lang="en-US" sz="1600" dirty="0" smtClean="0">
                <a:solidFill>
                  <a:srgbClr val="326D89"/>
                </a:solidFill>
              </a:rPr>
              <a:t>implemented the most </a:t>
            </a:r>
            <a:r>
              <a:rPr lang="en-US" sz="1600" dirty="0">
                <a:solidFill>
                  <a:srgbClr val="326D89"/>
                </a:solidFill>
              </a:rPr>
              <a:t>successful </a:t>
            </a:r>
            <a:r>
              <a:rPr lang="en-US" sz="1600" dirty="0" smtClean="0">
                <a:solidFill>
                  <a:srgbClr val="326D89"/>
                </a:solidFill>
              </a:rPr>
              <a:t>SMS text.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</a:t>
            </a:r>
            <a:r>
              <a:rPr lang="en-US" sz="1600" dirty="0">
                <a:solidFill>
                  <a:srgbClr val="326D89"/>
                </a:solidFill>
              </a:rPr>
              <a:t> </a:t>
            </a:r>
            <a:r>
              <a:rPr lang="en-US" sz="1600" dirty="0" smtClean="0">
                <a:solidFill>
                  <a:srgbClr val="326D89"/>
                </a:solidFill>
              </a:rPr>
              <a:t>tested different SMS </a:t>
            </a:r>
            <a:r>
              <a:rPr lang="en-US" sz="1600" dirty="0">
                <a:solidFill>
                  <a:srgbClr val="326D89"/>
                </a:solidFill>
              </a:rPr>
              <a:t>reminders to those eligible for </a:t>
            </a:r>
            <a:r>
              <a:rPr lang="en-US" sz="1600" dirty="0" smtClean="0">
                <a:solidFill>
                  <a:srgbClr val="326D89"/>
                </a:solidFill>
              </a:rPr>
              <a:t>appointments.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NOLA </a:t>
            </a:r>
            <a:r>
              <a:rPr lang="en-US" sz="2200" b="1" dirty="0" smtClean="0">
                <a:solidFill>
                  <a:srgbClr val="6DBCE2"/>
                </a:solidFill>
              </a:rPr>
              <a:t>Community </a:t>
            </a:r>
            <a:r>
              <a:rPr lang="en-US" sz="2200" b="1" dirty="0">
                <a:solidFill>
                  <a:srgbClr val="6DBCE2"/>
                </a:solidFill>
              </a:rPr>
              <a:t>Health </a:t>
            </a:r>
            <a:r>
              <a:rPr lang="en-US" sz="2200" b="1" dirty="0" smtClean="0">
                <a:solidFill>
                  <a:srgbClr val="6DBCE2"/>
                </a:solidFill>
              </a:rPr>
              <a:t>Program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40% of those cited for low-level violations did not take required next steps, leading to issuance of arrest </a:t>
            </a:r>
            <a:r>
              <a:rPr lang="en-US" sz="1600" dirty="0" smtClean="0">
                <a:solidFill>
                  <a:srgbClr val="326D89"/>
                </a:solidFill>
              </a:rPr>
              <a:t>warrants.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Evaluating impact on use of costly arrest warrants (Project currently in progress)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Reschedule court timelines to facilitate greater access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Experiment and test redesign of summons process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NYC Summons Redesign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Improve your outreach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Optimize your resources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Difficult to identify where to place or distribute resources to be most effective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How to distribute?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geospatial and/or other data to identify optimal distribution of resources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Re-allocates resources to optimal distribution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decreases response times; increases 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2095462"/>
            <a:ext cx="2103120" cy="841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095462"/>
            <a:ext cx="2103120" cy="995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95462"/>
            <a:ext cx="210312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5244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Challenging to predict outbreaks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19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Chicago Pest Control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2590800"/>
            <a:ext cx="4572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3419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244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Analyze data associated with outbreaks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38862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33419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5244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Proactive targeting of  leading indicators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" y="5218077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9300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5244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15% drop in requests for service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/>
          <a:stretch/>
        </p:blipFill>
        <p:spPr>
          <a:xfrm>
            <a:off x="2971801" y="1048114"/>
            <a:ext cx="5638800" cy="5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43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Chicago’s rodent baiting program finds it challenging to predict rodent outbreaks and locations leading to spikes in 311 complaints.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Resident requests for rodent control services dropped by 15%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Directed rodent baiting to areas identified by leading indicators, including events, like water main breaks.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Predicted potential danger of outbreaks by using leading indicators and other data correlated with previous outbreaks.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8037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Chicago Pest Control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New Orleans, ambulance </a:t>
            </a:r>
            <a:r>
              <a:rPr lang="en-US" sz="1600" dirty="0">
                <a:solidFill>
                  <a:srgbClr val="326D89"/>
                </a:solidFill>
              </a:rPr>
              <a:t>standby locations </a:t>
            </a:r>
            <a:r>
              <a:rPr lang="en-US" sz="1600" dirty="0" smtClean="0">
                <a:solidFill>
                  <a:srgbClr val="326D89"/>
                </a:solidFill>
              </a:rPr>
              <a:t>are chosen </a:t>
            </a:r>
            <a:r>
              <a:rPr lang="en-US" sz="1600" dirty="0">
                <a:solidFill>
                  <a:srgbClr val="326D89"/>
                </a:solidFill>
              </a:rPr>
              <a:t>based on dispatcher habits or </a:t>
            </a:r>
            <a:r>
              <a:rPr lang="en-US" sz="1600" dirty="0" smtClean="0">
                <a:solidFill>
                  <a:srgbClr val="326D89"/>
                </a:solidFill>
              </a:rPr>
              <a:t>instincts.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Targeting short response times to EMS calls (Project currently in progress)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Ambulances deployed at new optimized locations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Analytics team used </a:t>
            </a:r>
            <a:r>
              <a:rPr lang="en-US" sz="1600" dirty="0">
                <a:solidFill>
                  <a:srgbClr val="326D89"/>
                </a:solidFill>
              </a:rPr>
              <a:t>city wide analysis of data on accident patterns, traffic patterns, and crew </a:t>
            </a:r>
            <a:r>
              <a:rPr lang="en-US" sz="1600" dirty="0" smtClean="0">
                <a:solidFill>
                  <a:srgbClr val="326D89"/>
                </a:solidFill>
              </a:rPr>
              <a:t>readiness to identify optimal standby locations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NOLA </a:t>
            </a:r>
            <a:r>
              <a:rPr lang="en-US" sz="2200" b="1" dirty="0" smtClean="0">
                <a:solidFill>
                  <a:srgbClr val="6DBCE2"/>
                </a:solidFill>
              </a:rPr>
              <a:t>Ambulance Stand-by Location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Optimize your resources</a:t>
            </a:r>
          </a:p>
        </p:txBody>
      </p:sp>
    </p:spTree>
    <p:extLst>
      <p:ext uri="{BB962C8B-B14F-4D97-AF65-F5344CB8AC3E}">
        <p14:creationId xmlns:p14="http://schemas.microsoft.com/office/powerpoint/2010/main" val="31011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582852" y="973678"/>
            <a:ext cx="3332548" cy="2211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86287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4434840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" y="5593299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2133600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982543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Summary: </a:t>
            </a:r>
            <a:r>
              <a:rPr lang="en-US" sz="3100" dirty="0" smtClean="0">
                <a:latin typeface="Cambria" panose="02040503050406030204" pitchFamily="18" charset="0"/>
              </a:rPr>
              <a:t>The five </a:t>
            </a:r>
            <a:r>
              <a:rPr lang="en-US" sz="3100" smtClean="0">
                <a:latin typeface="Cambria" panose="02040503050406030204" pitchFamily="18" charset="0"/>
              </a:rPr>
              <a:t>project types</a:t>
            </a:r>
            <a:endParaRPr lang="en-US" sz="31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64294"/>
            <a:ext cx="41148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 the needle in the haystack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1" y="1082364"/>
            <a:ext cx="982252" cy="82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1" y="2301479"/>
            <a:ext cx="260292" cy="715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" y="3566237"/>
            <a:ext cx="893928" cy="491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" y="4597870"/>
            <a:ext cx="573963" cy="725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79"/>
          <a:stretch/>
        </p:blipFill>
        <p:spPr>
          <a:xfrm>
            <a:off x="501514" y="5796087"/>
            <a:ext cx="641486" cy="64598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243078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Reduce you backlog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3604249"/>
            <a:ext cx="4114800" cy="415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Flag “stuff” early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7800" y="473202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Improve your outreach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5880359"/>
            <a:ext cx="4114800" cy="47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Optimize your resources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64" y="1649020"/>
            <a:ext cx="1157207" cy="969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79"/>
          <a:stretch/>
        </p:blipFill>
        <p:spPr>
          <a:xfrm>
            <a:off x="6172200" y="1231510"/>
            <a:ext cx="681149" cy="685927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5988478" y="2560081"/>
            <a:ext cx="25459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Some combination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168607"/>
            <a:ext cx="319398" cy="8783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562600" y="3299366"/>
            <a:ext cx="3332548" cy="33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68226" y="5943600"/>
            <a:ext cx="25459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Something else…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72" y="3734796"/>
            <a:ext cx="1751604" cy="1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152400" y="230806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4943" y="291766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926989" y="2917660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777349" y="2917660"/>
            <a:ext cx="233765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1282625" y="284146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9" name="Oval 38"/>
          <p:cNvSpPr/>
          <p:nvPr/>
        </p:nvSpPr>
        <p:spPr>
          <a:xfrm>
            <a:off x="3096069" y="284146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40" name="Rectangle 39"/>
          <p:cNvSpPr/>
          <p:nvPr/>
        </p:nvSpPr>
        <p:spPr>
          <a:xfrm>
            <a:off x="2128387" y="291766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821668"/>
            <a:ext cx="16569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Application due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9699" y="2237081"/>
            <a:ext cx="1224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Solicitation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8480" y="2237081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Selection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9079" y="3821668"/>
            <a:ext cx="19359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Announce winners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05200" y="2237081"/>
            <a:ext cx="1618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Project refining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3356" y="3821668"/>
            <a:ext cx="258564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Analysis &amp; service change</a:t>
            </a:r>
            <a:endParaRPr lang="en-US" dirty="0">
              <a:solidFill>
                <a:srgbClr val="326D89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41" idx="2"/>
          </p:cNvCxnSpPr>
          <p:nvPr/>
        </p:nvCxnSpPr>
        <p:spPr>
          <a:xfrm flipV="1">
            <a:off x="772143" y="2606413"/>
            <a:ext cx="0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6" idx="0"/>
          </p:cNvCxnSpPr>
          <p:nvPr/>
        </p:nvCxnSpPr>
        <p:spPr>
          <a:xfrm>
            <a:off x="1663625" y="3603460"/>
            <a:ext cx="3071" cy="2182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0"/>
            <a:endCxn id="43" idx="2"/>
          </p:cNvCxnSpPr>
          <p:nvPr/>
        </p:nvCxnSpPr>
        <p:spPr>
          <a:xfrm flipH="1" flipV="1">
            <a:off x="2581220" y="2606413"/>
            <a:ext cx="4367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0"/>
            <a:endCxn id="45" idx="2"/>
          </p:cNvCxnSpPr>
          <p:nvPr/>
        </p:nvCxnSpPr>
        <p:spPr>
          <a:xfrm flipH="1" flipV="1">
            <a:off x="4314493" y="2606413"/>
            <a:ext cx="1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4"/>
            <a:endCxn id="44" idx="0"/>
          </p:cNvCxnSpPr>
          <p:nvPr/>
        </p:nvCxnSpPr>
        <p:spPr>
          <a:xfrm>
            <a:off x="3477069" y="3603460"/>
            <a:ext cx="0" cy="2182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47" idx="0"/>
          </p:cNvCxnSpPr>
          <p:nvPr/>
        </p:nvCxnSpPr>
        <p:spPr>
          <a:xfrm flipH="1">
            <a:off x="5946178" y="3527260"/>
            <a:ext cx="1" cy="2944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200246" y="2913684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138909" y="2237081"/>
            <a:ext cx="897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Present</a:t>
            </a:r>
            <a:endParaRPr lang="en-US" dirty="0">
              <a:solidFill>
                <a:srgbClr val="326D89"/>
              </a:solidFill>
            </a:endParaRP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V="1">
            <a:off x="7587750" y="2606413"/>
            <a:ext cx="0" cy="25766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Solicitation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6DBCE2"/>
                </a:solidFill>
              </a:rPr>
              <a:t>Opportunities to learn more</a:t>
            </a:r>
          </a:p>
          <a:p>
            <a:r>
              <a:rPr lang="en-US" dirty="0" smtClean="0"/>
              <a:t>Brown bags</a:t>
            </a:r>
          </a:p>
          <a:p>
            <a:r>
              <a:rPr lang="en-US" dirty="0" smtClean="0"/>
              <a:t>Office hours</a:t>
            </a:r>
          </a:p>
          <a:p>
            <a:r>
              <a:rPr lang="en-US" dirty="0" smtClean="0"/>
              <a:t>Invited 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Dates </a:t>
            </a:r>
            <a:r>
              <a:rPr lang="en-US" b="1" dirty="0"/>
              <a:t>at datasf.org/science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Solicitation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6DBCE2"/>
                </a:solidFill>
              </a:rPr>
              <a:t>How to prepare</a:t>
            </a:r>
          </a:p>
          <a:p>
            <a:r>
              <a:rPr lang="en-US" dirty="0" smtClean="0"/>
              <a:t>Brainstorm projects using the project types</a:t>
            </a:r>
          </a:p>
          <a:p>
            <a:r>
              <a:rPr lang="en-US" dirty="0" smtClean="0"/>
              <a:t>Identify possible service changes</a:t>
            </a:r>
          </a:p>
          <a:p>
            <a:r>
              <a:rPr lang="en-US" dirty="0" smtClean="0"/>
              <a:t>Review data that could help</a:t>
            </a:r>
          </a:p>
          <a:p>
            <a:r>
              <a:rPr lang="en-US" dirty="0" smtClean="0"/>
              <a:t>Identify key staff members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Learn more at </a:t>
            </a:r>
            <a:r>
              <a:rPr lang="en-US" b="1" dirty="0"/>
              <a:t>datasf.org/science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4734600" cy="4906963"/>
          </a:xfrm>
        </p:spPr>
        <p:txBody>
          <a:bodyPr/>
          <a:lstStyle/>
          <a:p>
            <a:r>
              <a:rPr lang="en-US" dirty="0" smtClean="0"/>
              <a:t>Brief online form</a:t>
            </a:r>
          </a:p>
          <a:p>
            <a:pPr lvl="1"/>
            <a:r>
              <a:rPr lang="en-US" dirty="0" smtClean="0"/>
              <a:t>Problem statement (200 word max)</a:t>
            </a:r>
          </a:p>
          <a:p>
            <a:pPr lvl="1"/>
            <a:r>
              <a:rPr lang="en-US" dirty="0" smtClean="0"/>
              <a:t>Impact statement (100 words max)</a:t>
            </a:r>
          </a:p>
          <a:p>
            <a:pPr lvl="1"/>
            <a:r>
              <a:rPr lang="en-US" dirty="0" smtClean="0"/>
              <a:t>Service change statement</a:t>
            </a:r>
          </a:p>
          <a:p>
            <a:pPr lvl="1"/>
            <a:r>
              <a:rPr lang="en-US" dirty="0" smtClean="0"/>
              <a:t>Data overview</a:t>
            </a:r>
          </a:p>
          <a:p>
            <a:pPr lvl="1"/>
            <a:r>
              <a:rPr lang="en-US" dirty="0" smtClean="0"/>
              <a:t>Project champion</a:t>
            </a:r>
          </a:p>
          <a:p>
            <a:pPr lvl="1"/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55" y="1191322"/>
            <a:ext cx="2362200" cy="3817746"/>
          </a:xfrm>
          <a:prstGeom prst="rect">
            <a:avLst/>
          </a:prstGeom>
          <a:ln w="28575">
            <a:solidFill>
              <a:srgbClr val="326D89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63200" y="821190"/>
            <a:ext cx="3030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Available at datasf.org/science</a:t>
            </a:r>
            <a:endParaRPr lang="en-US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complements data science?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171450" y="773668"/>
            <a:ext cx="299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6D89"/>
                </a:solidFill>
              </a:rPr>
              <a:t>(and is </a:t>
            </a:r>
            <a:r>
              <a:rPr lang="en-US" dirty="0">
                <a:solidFill>
                  <a:srgbClr val="326D89"/>
                </a:solidFill>
              </a:rPr>
              <a:t>really good stuff to do)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04303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Performance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907892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Define, visualize, often using dashboards, and manage to KPIs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1904303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Meet goals and KPI targets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1904303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SF Scorecard, </a:t>
            </a:r>
            <a:r>
              <a:rPr lang="en-US" sz="1600" dirty="0" err="1" smtClean="0">
                <a:solidFill>
                  <a:srgbClr val="6DBCE2"/>
                </a:solidFill>
              </a:rPr>
              <a:t>PublicWorks</a:t>
            </a:r>
            <a:r>
              <a:rPr lang="en-US" sz="1600" dirty="0" smtClean="0">
                <a:solidFill>
                  <a:srgbClr val="6DBCE2"/>
                </a:solidFill>
              </a:rPr>
              <a:t> Stat &amp; Stat starter kit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16459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8956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Evaluation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28991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Assess a project, program or policy design </a:t>
            </a:r>
            <a:r>
              <a:rPr lang="en-US" sz="1600" dirty="0">
                <a:solidFill>
                  <a:srgbClr val="6DBCE2"/>
                </a:solidFill>
              </a:rPr>
              <a:t>o</a:t>
            </a:r>
            <a:r>
              <a:rPr lang="en-US" sz="1600" dirty="0" smtClean="0">
                <a:solidFill>
                  <a:srgbClr val="6DBCE2"/>
                </a:solidFill>
              </a:rPr>
              <a:t>r results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8956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6DBCE2"/>
                </a:solidFill>
              </a:rPr>
              <a:t>Better investment of </a:t>
            </a:r>
            <a:r>
              <a:rPr lang="en-US" sz="1600" dirty="0" smtClean="0">
                <a:solidFill>
                  <a:srgbClr val="6DBCE2"/>
                </a:solidFill>
              </a:rPr>
              <a:t>resources; Better policy decisions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28956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Evaluation of transitional-kindergarten in SF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38862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Policy 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38897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Define and assess alternatives using a broad range of tools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38862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Report or memo with policy or program recommendations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0" y="38862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Shape Up SF Policy 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Open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33600" y="48803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Publish civic data for use by the City and the public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48768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Easier data sharing and reporting, new tools or services built on data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5600" y="48768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SFPUC Adopt a Drain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5867400"/>
            <a:ext cx="16459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err="1" smtClean="0">
                <a:solidFill>
                  <a:srgbClr val="326D89"/>
                </a:solidFill>
              </a:rPr>
              <a:t>DataScienceSF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3600" y="5870989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Identify insights using advanced statistics tied to a service change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9600" y="5867400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Smarter work “on the ground” in real time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5600" y="5867400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See rest of deck!</a:t>
            </a:r>
          </a:p>
        </p:txBody>
      </p:sp>
    </p:spTree>
    <p:extLst>
      <p:ext uri="{BB962C8B-B14F-4D97-AF65-F5344CB8AC3E}">
        <p14:creationId xmlns:p14="http://schemas.microsoft.com/office/powerpoint/2010/main" val="12740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Criteria to keep in mind</a:t>
            </a:r>
          </a:p>
          <a:p>
            <a:r>
              <a:rPr lang="en-US" b="1" dirty="0" smtClean="0"/>
              <a:t>Above all else: </a:t>
            </a:r>
            <a:r>
              <a:rPr lang="en-US" i="1" dirty="0" smtClean="0"/>
              <a:t>A viable path to service change</a:t>
            </a:r>
          </a:p>
          <a:p>
            <a:r>
              <a:rPr lang="en-US" dirty="0" smtClean="0"/>
              <a:t>Question / problem answerable by data science</a:t>
            </a:r>
          </a:p>
          <a:p>
            <a:r>
              <a:rPr lang="en-US" dirty="0" smtClean="0"/>
              <a:t>Solvable within cohort time frame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Department commitment</a:t>
            </a:r>
          </a:p>
          <a:p>
            <a:r>
              <a:rPr lang="en-US" dirty="0" smtClean="0"/>
              <a:t>Data readiness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98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Process</a:t>
            </a:r>
          </a:p>
          <a:p>
            <a:r>
              <a:rPr lang="en-US" dirty="0" smtClean="0"/>
              <a:t>Initial review</a:t>
            </a:r>
          </a:p>
          <a:p>
            <a:pPr lvl="1"/>
            <a:r>
              <a:rPr lang="en-US" dirty="0" smtClean="0"/>
              <a:t>Criteria assessment</a:t>
            </a:r>
          </a:p>
          <a:p>
            <a:pPr lvl="1"/>
            <a:r>
              <a:rPr lang="en-US" dirty="0" smtClean="0"/>
              <a:t>Application scoring</a:t>
            </a:r>
          </a:p>
          <a:p>
            <a:r>
              <a:rPr lang="en-US" dirty="0" smtClean="0"/>
              <a:t>Department follow-ups, as needed</a:t>
            </a:r>
          </a:p>
          <a:p>
            <a:pPr lvl="1"/>
            <a:r>
              <a:rPr lang="en-US" dirty="0" smtClean="0"/>
              <a:t>Be available for questions (email or in person)</a:t>
            </a:r>
          </a:p>
          <a:p>
            <a:r>
              <a:rPr lang="en-US" dirty="0" smtClean="0"/>
              <a:t>Estimating 5-10 projects for 1</a:t>
            </a:r>
            <a:r>
              <a:rPr lang="en-US" baseline="30000" dirty="0" smtClean="0"/>
              <a:t>st</a:t>
            </a:r>
            <a:r>
              <a:rPr lang="en-US" dirty="0" smtClean="0"/>
              <a:t> Cohort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2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Winners Announced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And gentle off-ramps for the rest…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DBCE2"/>
                </a:solidFill>
              </a:rPr>
              <a:t>Some projects may not be appropriate for data science or for our timeline. We will help identify other opportunities that may be a better fit:</a:t>
            </a:r>
          </a:p>
          <a:p>
            <a:r>
              <a:rPr lang="en-US" sz="2200" dirty="0" smtClean="0"/>
              <a:t>Civic Bridge – </a:t>
            </a:r>
            <a:r>
              <a:rPr lang="en-US" sz="1600" dirty="0" smtClean="0"/>
              <a:t>pro bono opportunities via the Mayor’s Office of Civic Innovation</a:t>
            </a:r>
          </a:p>
          <a:p>
            <a:r>
              <a:rPr lang="en-US" sz="2200" dirty="0" smtClean="0"/>
              <a:t>STIR – </a:t>
            </a:r>
            <a:r>
              <a:rPr lang="en-US" sz="1600" dirty="0" smtClean="0"/>
              <a:t>startup technology engagements </a:t>
            </a:r>
            <a:r>
              <a:rPr lang="en-US" sz="1600" dirty="0"/>
              <a:t>via the Mayor’s Office of Civic </a:t>
            </a:r>
            <a:r>
              <a:rPr lang="en-US" sz="1600" dirty="0" smtClean="0"/>
              <a:t>Innovation</a:t>
            </a:r>
          </a:p>
          <a:p>
            <a:r>
              <a:rPr lang="en-US" sz="2200" dirty="0" err="1" smtClean="0"/>
              <a:t>DataSF</a:t>
            </a:r>
            <a:r>
              <a:rPr lang="en-US" sz="2200" dirty="0" smtClean="0"/>
              <a:t> </a:t>
            </a:r>
            <a:r>
              <a:rPr lang="en-US" sz="2200" dirty="0" err="1" smtClean="0"/>
              <a:t>Dashboarding</a:t>
            </a:r>
            <a:r>
              <a:rPr lang="en-US" sz="2200" dirty="0" smtClean="0"/>
              <a:t> Services</a:t>
            </a:r>
          </a:p>
          <a:p>
            <a:r>
              <a:rPr lang="en-US" sz="2200" dirty="0" smtClean="0"/>
              <a:t>Controller's Performance Unit</a:t>
            </a:r>
          </a:p>
          <a:p>
            <a:r>
              <a:rPr lang="en-US" sz="2200" dirty="0"/>
              <a:t>Data Academy </a:t>
            </a:r>
            <a:r>
              <a:rPr lang="en-US" sz="2200" dirty="0" smtClean="0"/>
              <a:t>classes</a:t>
            </a:r>
          </a:p>
          <a:p>
            <a:r>
              <a:rPr lang="en-US" sz="2200" dirty="0" smtClean="0"/>
              <a:t>External Data Science groups or volunteers</a:t>
            </a:r>
          </a:p>
          <a:p>
            <a:endParaRPr lang="en-US" sz="2400" dirty="0"/>
          </a:p>
          <a:p>
            <a:endParaRPr lang="en-US" dirty="0" smtClean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10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Project refining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dirty="0" smtClean="0"/>
              <a:t>Meet to refine the scope</a:t>
            </a:r>
          </a:p>
          <a:p>
            <a:r>
              <a:rPr lang="en-US" dirty="0" smtClean="0"/>
              <a:t>Optionally, do initial site visits/interviews</a:t>
            </a:r>
            <a:endParaRPr lang="en-US" dirty="0"/>
          </a:p>
          <a:p>
            <a:r>
              <a:rPr lang="en-US" dirty="0" smtClean="0"/>
              <a:t>Prepare data for analysis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Data exchanges and agreements, as needed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90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Phase: Analysis and service change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57150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dirty="0" smtClean="0"/>
              <a:t>Conduct site visits, ride-</a:t>
            </a:r>
            <a:r>
              <a:rPr lang="en-US" dirty="0" err="1" smtClean="0"/>
              <a:t>alongs</a:t>
            </a:r>
            <a:r>
              <a:rPr lang="en-US" dirty="0" smtClean="0"/>
              <a:t> and interviews, as appropriate</a:t>
            </a:r>
          </a:p>
          <a:p>
            <a:r>
              <a:rPr lang="en-US" dirty="0" smtClean="0"/>
              <a:t>Conduct iterative analysis</a:t>
            </a:r>
          </a:p>
          <a:p>
            <a:r>
              <a:rPr lang="en-US" dirty="0" smtClean="0"/>
              <a:t>Implementation testing</a:t>
            </a:r>
          </a:p>
          <a:p>
            <a:r>
              <a:rPr lang="en-US" dirty="0" smtClean="0"/>
              <a:t>Handoff and training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316569"/>
              </p:ext>
            </p:extLst>
          </p:nvPr>
        </p:nvGraphicFramePr>
        <p:xfrm>
          <a:off x="5584575" y="1676400"/>
          <a:ext cx="3842250" cy="256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9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32068" y="1905000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2068" y="2418364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2066" y="2931728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32066" y="3445092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Issue expertise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6442" y="2703128"/>
            <a:ext cx="762000" cy="1371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5000" y="1905000"/>
            <a:ext cx="3048001" cy="30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Final Product is Algorithm + Tool:</a:t>
            </a:r>
          </a:p>
          <a:p>
            <a:r>
              <a:rPr lang="en-US" sz="2000" dirty="0" smtClean="0">
                <a:solidFill>
                  <a:srgbClr val="6DBCE2"/>
                </a:solidFill>
              </a:rPr>
              <a:t>Algorithms that are scripted and automated (real time if needed) tied to some service change tool (e.g. list, service, alert) implemented together and maintained by department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1905001"/>
            <a:ext cx="1202574" cy="1483928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What </a:t>
            </a:r>
            <a:r>
              <a:rPr lang="en-US" sz="2000" b="1" dirty="0" err="1" smtClean="0">
                <a:solidFill>
                  <a:schemeClr val="bg1"/>
                </a:solidFill>
              </a:rPr>
              <a:t>DataSF</a:t>
            </a:r>
            <a:r>
              <a:rPr lang="en-US" sz="2000" b="1" dirty="0" smtClean="0">
                <a:solidFill>
                  <a:schemeClr val="bg1"/>
                </a:solidFill>
              </a:rPr>
              <a:t> Brings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5459" y="3445092"/>
            <a:ext cx="1202574" cy="1504451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What You Bring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28869" y="3968717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 good question &amp;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28869" y="4492343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Project champion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Phase: Analysis and service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Phase: Present (&amp; Disseminate)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b="1" dirty="0" smtClean="0"/>
              <a:t>Present and celebrate</a:t>
            </a:r>
            <a:r>
              <a:rPr lang="en-US" dirty="0" smtClean="0"/>
              <a:t> the results with cohort</a:t>
            </a:r>
          </a:p>
          <a:p>
            <a:r>
              <a:rPr lang="en-US" dirty="0" smtClean="0"/>
              <a:t>As appropriate, </a:t>
            </a:r>
            <a:r>
              <a:rPr lang="en-US" b="1" dirty="0" smtClean="0"/>
              <a:t>write</a:t>
            </a:r>
            <a:r>
              <a:rPr lang="en-US" dirty="0" smtClean="0"/>
              <a:t> an article for </a:t>
            </a:r>
            <a:r>
              <a:rPr lang="en-US" dirty="0" err="1" smtClean="0"/>
              <a:t>DataSF</a:t>
            </a:r>
            <a:r>
              <a:rPr lang="en-US" dirty="0" smtClean="0"/>
              <a:t> Speaks (datasf.org/blog) and/or other venues</a:t>
            </a:r>
          </a:p>
          <a:p>
            <a:r>
              <a:rPr lang="en-US" b="1" dirty="0" smtClean="0"/>
              <a:t>Disseminate</a:t>
            </a:r>
            <a:r>
              <a:rPr lang="en-US" dirty="0" smtClean="0"/>
              <a:t> method and approach (not data) for other departments and cities to learn</a:t>
            </a:r>
          </a:p>
          <a:p>
            <a:r>
              <a:rPr lang="en-US" dirty="0" smtClean="0"/>
              <a:t>Data Scientist </a:t>
            </a:r>
            <a:r>
              <a:rPr lang="en-US" b="1" dirty="0" smtClean="0"/>
              <a:t>will continue to be available </a:t>
            </a:r>
            <a:r>
              <a:rPr lang="en-US" dirty="0" smtClean="0"/>
              <a:t>during office hours for continued support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 the team </a:t>
            </a:r>
            <a:r>
              <a:rPr lang="en-US" dirty="0" smtClean="0">
                <a:sym typeface="Wingdings" panose="05000000000000000000" pitchFamily="2" charset="2"/>
              </a:rPr>
              <a:t> &amp; Acknowledgements</a:t>
            </a:r>
            <a:endParaRPr lang="en-US" dirty="0"/>
          </a:p>
        </p:txBody>
      </p:sp>
      <p:pic>
        <p:nvPicPr>
          <p:cNvPr id="2050" name="Picture 2" descr="Joy Bonaguro's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Jason Lally's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4" name="Picture 6" descr="Erica Finkle's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2" y="2590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8" name="Picture 10" descr="Blake Valenta's 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" y="1066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60" name="Picture 12" descr="Kimberly Hicks's pict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851319" y="4270802"/>
            <a:ext cx="2882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Janine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Open Data Services Engineer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</a:t>
            </a:r>
            <a:r>
              <a:rPr lang="en-US" sz="1200" dirty="0">
                <a:solidFill>
                  <a:srgbClr val="326D89"/>
                </a:solidFill>
              </a:rPr>
              <a:t>budding bird </a:t>
            </a:r>
            <a:r>
              <a:rPr lang="en-US" sz="1200" dirty="0" smtClean="0">
                <a:solidFill>
                  <a:srgbClr val="326D89"/>
                </a:solidFill>
              </a:rPr>
              <a:t>watcher</a:t>
            </a:r>
            <a:endParaRPr lang="en-US" sz="1200" dirty="0">
              <a:solidFill>
                <a:srgbClr val="326D89"/>
              </a:solidFill>
            </a:endParaRPr>
          </a:p>
        </p:txBody>
      </p:sp>
      <p:pic>
        <p:nvPicPr>
          <p:cNvPr id="13" name="Picture 8" descr="Janine Heiser's pict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2" y="4114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1851319" y="2716024"/>
            <a:ext cx="26719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Erica</a:t>
            </a:r>
          </a:p>
          <a:p>
            <a:r>
              <a:rPr lang="en-US" dirty="0" err="1" smtClean="0">
                <a:solidFill>
                  <a:srgbClr val="326D89"/>
                </a:solidFill>
              </a:rPr>
              <a:t>ShareSF</a:t>
            </a:r>
            <a:r>
              <a:rPr lang="en-US" dirty="0" smtClean="0">
                <a:solidFill>
                  <a:srgbClr val="326D89"/>
                </a:solidFill>
              </a:rPr>
              <a:t> Program Manager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expert truffle hunter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319" y="1222802"/>
            <a:ext cx="2641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Blake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Harvard </a:t>
            </a:r>
            <a:r>
              <a:rPr lang="en-US" dirty="0" err="1" smtClean="0">
                <a:solidFill>
                  <a:srgbClr val="326D89"/>
                </a:solidFill>
              </a:rPr>
              <a:t>DataSmart</a:t>
            </a:r>
            <a:r>
              <a:rPr lang="en-US" dirty="0" smtClean="0">
                <a:solidFill>
                  <a:srgbClr val="326D89"/>
                </a:solidFill>
              </a:rPr>
              <a:t> Fellow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</a:t>
            </a:r>
            <a:r>
              <a:rPr lang="en-US" sz="1200" dirty="0" err="1" smtClean="0">
                <a:solidFill>
                  <a:srgbClr val="326D89"/>
                </a:solidFill>
              </a:rPr>
              <a:t>PowerBI</a:t>
            </a:r>
            <a:r>
              <a:rPr lang="en-US" sz="1200" dirty="0" smtClean="0">
                <a:solidFill>
                  <a:srgbClr val="326D89"/>
                </a:solidFill>
              </a:rPr>
              <a:t> Ninja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5376" y="1222802"/>
            <a:ext cx="2929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Jason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Open Data Program Manager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the ♥ of </a:t>
            </a:r>
            <a:r>
              <a:rPr lang="en-US" sz="1200" dirty="0" err="1" smtClean="0">
                <a:solidFill>
                  <a:srgbClr val="326D89"/>
                </a:solidFill>
              </a:rPr>
              <a:t>DataSF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376" y="2746802"/>
            <a:ext cx="23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Joy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Chief Data Officer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recent succulent propagator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5376" y="4270802"/>
            <a:ext cx="1560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Kim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Data Scientist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R extraordinaire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110" y="5553308"/>
            <a:ext cx="8230689" cy="11430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Many thanks to New Orleans’ </a:t>
            </a:r>
            <a:r>
              <a:rPr lang="en-US" sz="2400" b="1" dirty="0" err="1" smtClean="0">
                <a:solidFill>
                  <a:schemeClr val="bg1"/>
                </a:solidFill>
              </a:rPr>
              <a:t>NOLAlytics</a:t>
            </a:r>
            <a:r>
              <a:rPr lang="en-US" sz="2400" b="1" dirty="0" smtClean="0">
                <a:solidFill>
                  <a:schemeClr val="bg1"/>
                </a:solidFill>
              </a:rPr>
              <a:t> team, New York City’s MODA, and Harvard’s </a:t>
            </a:r>
            <a:r>
              <a:rPr lang="en-US" sz="2400" b="1" dirty="0" err="1" smtClean="0">
                <a:solidFill>
                  <a:schemeClr val="bg1"/>
                </a:solidFill>
              </a:rPr>
              <a:t>DataSmart</a:t>
            </a:r>
            <a:r>
              <a:rPr lang="en-US" sz="2400" b="1" dirty="0" smtClean="0">
                <a:solidFill>
                  <a:schemeClr val="bg1"/>
                </a:solidFill>
              </a:rPr>
              <a:t> for their resources, tools and templates!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nouncing our Year 2 Strategic Pla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5495925"/>
            <a:ext cx="7772400" cy="1057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78" b="0" cap="none" dirty="0" smtClean="0">
                <a:latin typeface="+mn-lt"/>
                <a:cs typeface="Calibri (Headings)"/>
              </a:rPr>
              <a:t>@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</a:t>
            </a:r>
            <a:r>
              <a:rPr lang="en-US" sz="1778" b="0" cap="none" dirty="0" smtClean="0">
                <a:latin typeface="+mn-lt"/>
                <a:cs typeface="Calibri (Headings)"/>
              </a:rPr>
              <a:t> | 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datasf.org</a:t>
            </a:r>
            <a:r>
              <a:rPr lang="en-US" sz="1778" b="0" cap="none" dirty="0" smtClean="0">
                <a:latin typeface="+mn-lt"/>
                <a:cs typeface="Calibri (Headings)"/>
              </a:rPr>
              <a:t> |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datasf.org</a:t>
            </a:r>
            <a:r>
              <a:rPr lang="en-US" sz="1778" b="0" cap="none" dirty="0" smtClean="0">
                <a:latin typeface="+mn-lt"/>
                <a:cs typeface="Calibri (Headings)"/>
              </a:rPr>
              <a:t>/blog</a:t>
            </a:r>
            <a:endParaRPr lang="en-US" sz="1778" b="0" cap="none" dirty="0">
              <a:latin typeface="+mn-lt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981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complements data science?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171450" y="773668"/>
            <a:ext cx="299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6D89"/>
                </a:solidFill>
              </a:rPr>
              <a:t>(and is </a:t>
            </a:r>
            <a:r>
              <a:rPr lang="en-US" dirty="0">
                <a:solidFill>
                  <a:srgbClr val="326D89"/>
                </a:solidFill>
              </a:rPr>
              <a:t>really good stuff to do)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04303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Performance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16459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8956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Evaluation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38862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Policy 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Open 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58674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err="1" smtClean="0">
                <a:solidFill>
                  <a:srgbClr val="6DBCE2"/>
                </a:solidFill>
              </a:rPr>
              <a:t>DataScienceSF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3600" y="1295400"/>
            <a:ext cx="6675120" cy="5394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3000" dirty="0" smtClean="0">
                <a:solidFill>
                  <a:srgbClr val="326D89"/>
                </a:solidFill>
              </a:rPr>
              <a:t>All approaches can lead to service improvement. It’s about choosing the right tool for the job (and sometimes combining them)!</a:t>
            </a:r>
          </a:p>
        </p:txBody>
      </p:sp>
    </p:spTree>
    <p:extLst>
      <p:ext uri="{BB962C8B-B14F-4D97-AF65-F5344CB8AC3E}">
        <p14:creationId xmlns:p14="http://schemas.microsoft.com/office/powerpoint/2010/main" val="42380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11522" y="2603359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6DBCE2"/>
                </a:solidFill>
              </a:rPr>
              <a:t>Multilevel modeling</a:t>
            </a:r>
            <a:endParaRPr lang="en-US" sz="2500" b="1" dirty="0" smtClean="0">
              <a:solidFill>
                <a:srgbClr val="6DBCE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58890" y="1897564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Time series analysis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9022" y="3568595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Survival analysis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37881" y="2719419"/>
            <a:ext cx="2300654" cy="93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6DBCE2"/>
                </a:solidFill>
              </a:rPr>
              <a:t>Missing data imputations</a:t>
            </a:r>
            <a:endParaRPr lang="en-US" sz="2200" b="1" dirty="0" smtClean="0">
              <a:solidFill>
                <a:srgbClr val="6DBCE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3105" y="5434498"/>
            <a:ext cx="2561122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6DBCE2"/>
                </a:solidFill>
              </a:rPr>
              <a:t>Logistic, multinomial and multiple linear regression techniques</a:t>
            </a:r>
            <a:endParaRPr lang="en-US" sz="2000" b="1" dirty="0" smtClean="0">
              <a:solidFill>
                <a:srgbClr val="6DBCE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24990" y="320365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Classification and clustering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85824" y="5148561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Forecasting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9063" y="3875007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Pattern recognition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97149" y="4271343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Principal component and factor analysis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43368" y="4602864"/>
            <a:ext cx="2755485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6DBCE2"/>
                </a:solidFill>
              </a:rPr>
              <a:t>Machine learning</a:t>
            </a:r>
            <a:endParaRPr lang="en-US" sz="2800" b="1" dirty="0" smtClean="0">
              <a:solidFill>
                <a:srgbClr val="6DBCE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3128" y="554758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Propensity score matching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724" y="1942190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Data mining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112" y="4565444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AB testing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0868" y="184148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Sentiment 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204" y="6040880"/>
            <a:ext cx="1960360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0072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768" y="2241339"/>
            <a:ext cx="1516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Languages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Python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SQL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Javascript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err="1" smtClean="0">
                <a:solidFill>
                  <a:srgbClr val="6DBCE2"/>
                </a:solidFill>
              </a:rPr>
              <a:t>NodeJS</a:t>
            </a:r>
            <a:endParaRPr lang="en-US" sz="2400" dirty="0" smtClean="0">
              <a:solidFill>
                <a:srgbClr val="6DBCE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2919" y="2241339"/>
            <a:ext cx="18985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Libraries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SciPy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Pandas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Scikit</a:t>
            </a:r>
            <a:r>
              <a:rPr lang="en-US" sz="2400" dirty="0" smtClean="0">
                <a:solidFill>
                  <a:srgbClr val="6DBCE2"/>
                </a:solidFill>
              </a:rPr>
              <a:t>-learn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GPText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err="1" smtClean="0">
                <a:solidFill>
                  <a:srgbClr val="6DBCE2"/>
                </a:solidFill>
              </a:rPr>
              <a:t>OpenNLP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Mahout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+many others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906" y="2241339"/>
            <a:ext cx="2367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Data Engineering</a:t>
            </a:r>
            <a:endParaRPr lang="en-US" sz="2400" b="1" dirty="0">
              <a:solidFill>
                <a:srgbClr val="326D89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Profiling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ETL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Job notices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APIs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Optimized data pipelines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Optimized data storage/access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37513" y="2241339"/>
            <a:ext cx="1814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Visualization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D3.js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Gephi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Leaflet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PowerBI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g</a:t>
            </a:r>
            <a:r>
              <a:rPr lang="en-US" sz="2400" dirty="0" smtClean="0">
                <a:solidFill>
                  <a:srgbClr val="6DBCE2"/>
                </a:solidFill>
              </a:rPr>
              <a:t>gplot2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shiny</a:t>
            </a:r>
            <a:endParaRPr lang="en-US" sz="2400" dirty="0">
              <a:solidFill>
                <a:srgbClr val="6DBC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96453" y="2366950"/>
            <a:ext cx="1859056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326D89"/>
                </a:solidFill>
              </a:rPr>
              <a:t>Iterative Prototyping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902" y="3679785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Journey </a:t>
            </a:r>
            <a:r>
              <a:rPr lang="en-US" sz="1900" b="1" dirty="0">
                <a:solidFill>
                  <a:srgbClr val="6DBCE2"/>
                </a:solidFill>
              </a:rPr>
              <a:t>mapping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38458" y="4953000"/>
            <a:ext cx="2338754" cy="101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Ethnographic field research and user observation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60511" y="4107672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326D89"/>
                </a:solidFill>
              </a:rPr>
              <a:t>Ride </a:t>
            </a:r>
            <a:r>
              <a:rPr lang="en-US" sz="2500" b="1" dirty="0" err="1" smtClean="0">
                <a:solidFill>
                  <a:srgbClr val="326D89"/>
                </a:solidFill>
              </a:rPr>
              <a:t>Alongs</a:t>
            </a:r>
            <a:endParaRPr lang="en-US" sz="2500" b="1" dirty="0" smtClean="0">
              <a:solidFill>
                <a:srgbClr val="326D89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57804" y="2683821"/>
            <a:ext cx="2151159" cy="72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Photo journaling and documenting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38232" y="5486400"/>
            <a:ext cx="1905000" cy="66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Usability 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25342" y="453500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Process mapping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3084024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Service blueprinting</a:t>
            </a:r>
          </a:p>
        </p:txBody>
      </p:sp>
    </p:spTree>
    <p:extLst>
      <p:ext uri="{BB962C8B-B14F-4D97-AF65-F5344CB8AC3E}">
        <p14:creationId xmlns:p14="http://schemas.microsoft.com/office/powerpoint/2010/main" val="42369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NOT</a:t>
            </a:r>
            <a:r>
              <a:rPr lang="en-US" dirty="0" smtClean="0"/>
              <a:t> data science?</a:t>
            </a: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45" y="3442029"/>
            <a:ext cx="1325949" cy="132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1" y="3409406"/>
            <a:ext cx="1391194" cy="139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19" y="16764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70873"/>
            <a:ext cx="1615439" cy="1615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" y="5051585"/>
            <a:ext cx="1654015" cy="1654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818" y="1897380"/>
            <a:ext cx="1082040" cy="108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161401"/>
            <a:ext cx="2509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Service change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7310" y="2161401"/>
            <a:ext cx="312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Academic research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3828004"/>
            <a:ext cx="2385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Small changes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5601593"/>
            <a:ext cx="2822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Use existing data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7310" y="5370761"/>
            <a:ext cx="302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Collecting new data (mostly ;)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7310" y="3597172"/>
            <a:ext cx="3101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Major overhauls / service disruptions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9588"/>
            <a:ext cx="20104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6DBCE2"/>
                </a:solidFill>
                <a:sym typeface="Wingdings 2" panose="05020102010507070707" pitchFamily="18" charset="2"/>
              </a:rPr>
              <a:t>  This</a:t>
            </a:r>
            <a:endParaRPr lang="en-US" sz="5000" dirty="0">
              <a:solidFill>
                <a:srgbClr val="6DBCE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989588"/>
            <a:ext cx="32228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6DBCE2"/>
                </a:solidFill>
                <a:sym typeface="Wingdings 2" panose="05020102010507070707" pitchFamily="18" charset="2"/>
              </a:rPr>
              <a:t>  Not that</a:t>
            </a:r>
            <a:endParaRPr lang="en-US" sz="5000" dirty="0">
              <a:solidFill>
                <a:srgbClr val="6DBC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FFFF"/>
                </a:solidFill>
                <a:latin typeface="Arial Black"/>
                <a:cs typeface="Arial Black"/>
              </a:rPr>
              <a:t>Data Science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FF"/>
                </a:solidFill>
                <a:latin typeface="Arial Black"/>
                <a:cs typeface="Arial Black"/>
              </a:rPr>
              <a:t>Project Types</a:t>
            </a:r>
            <a:endParaRPr lang="en-US" sz="54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7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2585</Words>
  <Application>Microsoft Office PowerPoint</Application>
  <PresentationFormat>On-screen Show (4:3)</PresentationFormat>
  <Paragraphs>524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Calibri (Headings)</vt:lpstr>
      <vt:lpstr>Cambria</vt:lpstr>
      <vt:lpstr>Cracked</vt:lpstr>
      <vt:lpstr>Verdana</vt:lpstr>
      <vt:lpstr>Wingdings</vt:lpstr>
      <vt:lpstr>Wingdings 2</vt:lpstr>
      <vt:lpstr>Office Theme</vt:lpstr>
      <vt:lpstr>Data science for service change</vt:lpstr>
      <vt:lpstr>What is data science?</vt:lpstr>
      <vt:lpstr>What complements data science?</vt:lpstr>
      <vt:lpstr>What complements data science?</vt:lpstr>
      <vt:lpstr>What’s in the DataScienceSF Toolkit?</vt:lpstr>
      <vt:lpstr>What’s in the DataScienceSF Toolkit?</vt:lpstr>
      <vt:lpstr>What’s in the DataScienceSF Toolkit?</vt:lpstr>
      <vt:lpstr>What is NOT data science?</vt:lpstr>
      <vt:lpstr>PowerPoint Presentation</vt:lpstr>
      <vt:lpstr>Project Type: Find the needle in the haystack</vt:lpstr>
      <vt:lpstr>PowerPoint Presentation</vt:lpstr>
      <vt:lpstr>PowerPoint Presentation</vt:lpstr>
      <vt:lpstr>Project Type: Reduce your backlog</vt:lpstr>
      <vt:lpstr>PowerPoint Presentation</vt:lpstr>
      <vt:lpstr>PowerPoint Presentation</vt:lpstr>
      <vt:lpstr>Project Type: Flag “stuff” early</vt:lpstr>
      <vt:lpstr>PowerPoint Presentation</vt:lpstr>
      <vt:lpstr>PowerPoint Presentation</vt:lpstr>
      <vt:lpstr>Project Type: Improve your outreach</vt:lpstr>
      <vt:lpstr>PowerPoint Presentation</vt:lpstr>
      <vt:lpstr>PowerPoint Presentation</vt:lpstr>
      <vt:lpstr>Project Type: Optimize your resources</vt:lpstr>
      <vt:lpstr>PowerPoint Presentation</vt:lpstr>
      <vt:lpstr>PowerPoint Presentation</vt:lpstr>
      <vt:lpstr>PowerPoint Presentation</vt:lpstr>
      <vt:lpstr>Overview of Phases</vt:lpstr>
      <vt:lpstr>Phase: Solicitation</vt:lpstr>
      <vt:lpstr>Phase: Solicitation</vt:lpstr>
      <vt:lpstr>Phase: Application</vt:lpstr>
      <vt:lpstr>Phase: Application</vt:lpstr>
      <vt:lpstr>Phase: Selection</vt:lpstr>
      <vt:lpstr>Phase: Winners Announced</vt:lpstr>
      <vt:lpstr>Phase: Project refining</vt:lpstr>
      <vt:lpstr>Phase: Analysis and service change</vt:lpstr>
      <vt:lpstr>Phase: Analysis and service change</vt:lpstr>
      <vt:lpstr>Phase: Present (&amp; Disseminate)</vt:lpstr>
      <vt:lpstr>Meet the team  &amp; Acknowledgements</vt:lpstr>
      <vt:lpstr>Thank yoU @datasf | datasf.org |datasf.org/blog</vt:lpstr>
    </vt:vector>
  </TitlesOfParts>
  <Company>CCSF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Bonaguro</dc:creator>
  <cp:lastModifiedBy>Intern, Mayor (MYR)</cp:lastModifiedBy>
  <cp:revision>160</cp:revision>
  <cp:lastPrinted>2015-06-30T17:17:08Z</cp:lastPrinted>
  <dcterms:created xsi:type="dcterms:W3CDTF">2015-09-29T15:32:57Z</dcterms:created>
  <dcterms:modified xsi:type="dcterms:W3CDTF">2017-04-19T20:10:53Z</dcterms:modified>
</cp:coreProperties>
</file>