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1" r:id="rId2"/>
    <p:sldId id="1291" r:id="rId3"/>
    <p:sldId id="1295" r:id="rId4"/>
    <p:sldId id="1386" r:id="rId5"/>
    <p:sldId id="1385" r:id="rId6"/>
    <p:sldId id="1296" r:id="rId7"/>
    <p:sldId id="1379" r:id="rId8"/>
    <p:sldId id="1380" r:id="rId9"/>
    <p:sldId id="1381" r:id="rId10"/>
    <p:sldId id="1297" r:id="rId11"/>
    <p:sldId id="1328" r:id="rId12"/>
    <p:sldId id="1320" r:id="rId13"/>
    <p:sldId id="1329" r:id="rId14"/>
    <p:sldId id="1330" r:id="rId15"/>
    <p:sldId id="1299" r:id="rId16"/>
    <p:sldId id="1300" r:id="rId17"/>
    <p:sldId id="1382" r:id="rId18"/>
    <p:sldId id="1321" r:id="rId19"/>
    <p:sldId id="1322" r:id="rId20"/>
    <p:sldId id="1301" r:id="rId21"/>
    <p:sldId id="1312" r:id="rId22"/>
    <p:sldId id="1383" r:id="rId23"/>
    <p:sldId id="1384" r:id="rId24"/>
    <p:sldId id="1324" r:id="rId25"/>
    <p:sldId id="1199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2" autoAdjust="0"/>
    <p:restoredTop sz="94444" autoAdjust="0"/>
  </p:normalViewPr>
  <p:slideViewPr>
    <p:cSldViewPr snapToGrid="0">
      <p:cViewPr varScale="1">
        <p:scale>
          <a:sx n="174" d="100"/>
          <a:sy n="174" d="100"/>
        </p:scale>
        <p:origin x="18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n Weiran" userId="7077aef4de1ef0ea" providerId="LiveId" clId="{35CD650F-EDC8-8249-B21E-4ED652CB79D5}"/>
    <pc:docChg chg="modSld">
      <pc:chgData name="Shen Weiran" userId="7077aef4de1ef0ea" providerId="LiveId" clId="{35CD650F-EDC8-8249-B21E-4ED652CB79D5}" dt="2021-03-15T10:06:32.043" v="52"/>
      <pc:docMkLst>
        <pc:docMk/>
      </pc:docMkLst>
      <pc:sldChg chg="modSp">
        <pc:chgData name="Shen Weiran" userId="7077aef4de1ef0ea" providerId="LiveId" clId="{35CD650F-EDC8-8249-B21E-4ED652CB79D5}" dt="2021-03-15T10:06:14.765" v="50" actId="20577"/>
        <pc:sldMkLst>
          <pc:docMk/>
          <pc:sldMk cId="1569238575" sldId="295"/>
        </pc:sldMkLst>
        <pc:spChg chg="mod">
          <ac:chgData name="Shen Weiran" userId="7077aef4de1ef0ea" providerId="LiveId" clId="{35CD650F-EDC8-8249-B21E-4ED652CB79D5}" dt="2021-03-15T10:06:14.765" v="50" actId="20577"/>
          <ac:spMkLst>
            <pc:docMk/>
            <pc:sldMk cId="1569238575" sldId="295"/>
            <ac:spMk id="3" creationId="{00000000-0000-0000-0000-000000000000}"/>
          </ac:spMkLst>
        </pc:spChg>
      </pc:sldChg>
      <pc:sldChg chg="modSp">
        <pc:chgData name="Shen Weiran" userId="7077aef4de1ef0ea" providerId="LiveId" clId="{35CD650F-EDC8-8249-B21E-4ED652CB79D5}" dt="2021-03-15T10:06:25.241" v="51"/>
        <pc:sldMkLst>
          <pc:docMk/>
          <pc:sldMk cId="3700962862" sldId="1234"/>
        </pc:sldMkLst>
        <pc:spChg chg="mod">
          <ac:chgData name="Shen Weiran" userId="7077aef4de1ef0ea" providerId="LiveId" clId="{35CD650F-EDC8-8249-B21E-4ED652CB79D5}" dt="2021-03-15T10:06:25.241" v="51"/>
          <ac:spMkLst>
            <pc:docMk/>
            <pc:sldMk cId="3700962862" sldId="1234"/>
            <ac:spMk id="3" creationId="{00000000-0000-0000-0000-000000000000}"/>
          </ac:spMkLst>
        </pc:spChg>
      </pc:sldChg>
      <pc:sldChg chg="modSp mod">
        <pc:chgData name="Shen Weiran" userId="7077aef4de1ef0ea" providerId="LiveId" clId="{35CD650F-EDC8-8249-B21E-4ED652CB79D5}" dt="2021-03-15T09:56:31.667" v="2" actId="20577"/>
        <pc:sldMkLst>
          <pc:docMk/>
          <pc:sldMk cId="1154110011" sldId="1242"/>
        </pc:sldMkLst>
        <pc:spChg chg="mod">
          <ac:chgData name="Shen Weiran" userId="7077aef4de1ef0ea" providerId="LiveId" clId="{35CD650F-EDC8-8249-B21E-4ED652CB79D5}" dt="2021-03-15T09:56:31.667" v="2" actId="20577"/>
          <ac:spMkLst>
            <pc:docMk/>
            <pc:sldMk cId="1154110011" sldId="1242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51.250" v="10" actId="20577"/>
        <pc:sldMkLst>
          <pc:docMk/>
          <pc:sldMk cId="3209954658" sldId="1244"/>
        </pc:sldMkLst>
        <pc:spChg chg="mod">
          <ac:chgData name="Shen Weiran" userId="7077aef4de1ef0ea" providerId="LiveId" clId="{35CD650F-EDC8-8249-B21E-4ED652CB79D5}" dt="2021-03-15T09:56:51.250" v="10" actId="20577"/>
          <ac:spMkLst>
            <pc:docMk/>
            <pc:sldMk cId="3209954658" sldId="1244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53.577" v="12" actId="20577"/>
        <pc:sldMkLst>
          <pc:docMk/>
          <pc:sldMk cId="2435236675" sldId="1245"/>
        </pc:sldMkLst>
        <pc:spChg chg="mod">
          <ac:chgData name="Shen Weiran" userId="7077aef4de1ef0ea" providerId="LiveId" clId="{35CD650F-EDC8-8249-B21E-4ED652CB79D5}" dt="2021-03-15T09:56:53.577" v="12" actId="20577"/>
          <ac:spMkLst>
            <pc:docMk/>
            <pc:sldMk cId="2435236675" sldId="1245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57.177" v="16" actId="20577"/>
        <pc:sldMkLst>
          <pc:docMk/>
          <pc:sldMk cId="910981133" sldId="1246"/>
        </pc:sldMkLst>
        <pc:spChg chg="mod">
          <ac:chgData name="Shen Weiran" userId="7077aef4de1ef0ea" providerId="LiveId" clId="{35CD650F-EDC8-8249-B21E-4ED652CB79D5}" dt="2021-03-15T09:56:57.177" v="16" actId="20577"/>
          <ac:spMkLst>
            <pc:docMk/>
            <pc:sldMk cId="910981133" sldId="1246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6:48.744" v="8" actId="20577"/>
        <pc:sldMkLst>
          <pc:docMk/>
          <pc:sldMk cId="4040985065" sldId="1247"/>
        </pc:sldMkLst>
        <pc:spChg chg="mod">
          <ac:chgData name="Shen Weiran" userId="7077aef4de1ef0ea" providerId="LiveId" clId="{35CD650F-EDC8-8249-B21E-4ED652CB79D5}" dt="2021-03-15T09:56:42.316" v="4" actId="20577"/>
          <ac:spMkLst>
            <pc:docMk/>
            <pc:sldMk cId="4040985065" sldId="1247"/>
            <ac:spMk id="2" creationId="{B9F21A3A-27F1-4324-A00A-5507251DDBF0}"/>
          </ac:spMkLst>
        </pc:spChg>
        <pc:spChg chg="mod">
          <ac:chgData name="Shen Weiran" userId="7077aef4de1ef0ea" providerId="LiveId" clId="{35CD650F-EDC8-8249-B21E-4ED652CB79D5}" dt="2021-03-15T09:56:48.744" v="8" actId="20577"/>
          <ac:spMkLst>
            <pc:docMk/>
            <pc:sldMk cId="4040985065" sldId="1247"/>
            <ac:spMk id="3" creationId="{5CCBBD80-8840-44DA-B2A1-16461FCCD00A}"/>
          </ac:spMkLst>
        </pc:spChg>
      </pc:sldChg>
      <pc:sldChg chg="modSp mod">
        <pc:chgData name="Shen Weiran" userId="7077aef4de1ef0ea" providerId="LiveId" clId="{35CD650F-EDC8-8249-B21E-4ED652CB79D5}" dt="2021-03-15T09:57:00.323" v="18" actId="20577"/>
        <pc:sldMkLst>
          <pc:docMk/>
          <pc:sldMk cId="949046975" sldId="1248"/>
        </pc:sldMkLst>
        <pc:spChg chg="mod">
          <ac:chgData name="Shen Weiran" userId="7077aef4de1ef0ea" providerId="LiveId" clId="{35CD650F-EDC8-8249-B21E-4ED652CB79D5}" dt="2021-03-15T09:57:00.323" v="18" actId="20577"/>
          <ac:spMkLst>
            <pc:docMk/>
            <pc:sldMk cId="949046975" sldId="1248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7:04.072" v="20" actId="20577"/>
        <pc:sldMkLst>
          <pc:docMk/>
          <pc:sldMk cId="2941691488" sldId="1249"/>
        </pc:sldMkLst>
        <pc:spChg chg="mod">
          <ac:chgData name="Shen Weiran" userId="7077aef4de1ef0ea" providerId="LiveId" clId="{35CD650F-EDC8-8249-B21E-4ED652CB79D5}" dt="2021-03-15T09:57:04.072" v="20" actId="20577"/>
          <ac:spMkLst>
            <pc:docMk/>
            <pc:sldMk cId="2941691488" sldId="1249"/>
            <ac:spMk id="2" creationId="{B9F21A3A-27F1-4324-A00A-5507251DDBF0}"/>
          </ac:spMkLst>
        </pc:spChg>
      </pc:sldChg>
      <pc:sldChg chg="modSp mod">
        <pc:chgData name="Shen Weiran" userId="7077aef4de1ef0ea" providerId="LiveId" clId="{35CD650F-EDC8-8249-B21E-4ED652CB79D5}" dt="2021-03-15T09:57:07.784" v="22" actId="20577"/>
        <pc:sldMkLst>
          <pc:docMk/>
          <pc:sldMk cId="2260377288" sldId="1250"/>
        </pc:sldMkLst>
        <pc:spChg chg="mod">
          <ac:chgData name="Shen Weiran" userId="7077aef4de1ef0ea" providerId="LiveId" clId="{35CD650F-EDC8-8249-B21E-4ED652CB79D5}" dt="2021-03-15T09:57:07.784" v="22" actId="20577"/>
          <ac:spMkLst>
            <pc:docMk/>
            <pc:sldMk cId="2260377288" sldId="1250"/>
            <ac:spMk id="2" creationId="{B9F21A3A-27F1-4324-A00A-5507251DDBF0}"/>
          </ac:spMkLst>
        </pc:spChg>
      </pc:sldChg>
      <pc:sldChg chg="modSp">
        <pc:chgData name="Shen Weiran" userId="7077aef4de1ef0ea" providerId="LiveId" clId="{35CD650F-EDC8-8249-B21E-4ED652CB79D5}" dt="2021-03-15T10:06:32.043" v="52"/>
        <pc:sldMkLst>
          <pc:docMk/>
          <pc:sldMk cId="2791947730" sldId="1260"/>
        </pc:sldMkLst>
        <pc:spChg chg="mod">
          <ac:chgData name="Shen Weiran" userId="7077aef4de1ef0ea" providerId="LiveId" clId="{35CD650F-EDC8-8249-B21E-4ED652CB79D5}" dt="2021-03-15T10:06:32.043" v="52"/>
          <ac:spMkLst>
            <pc:docMk/>
            <pc:sldMk cId="2791947730" sldId="1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07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9" r:id="rId15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docs.python.org/3/tutorial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index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教研组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-71479" y="2163054"/>
            <a:ext cx="9286958" cy="400081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》—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进阶知识补充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967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467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967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967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DC96-21CC-794D-A413-26B4A77D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索引N</a:t>
            </a:r>
            <a:r>
              <a:rPr lang="en-US" altLang="zh-CN" dirty="0" err="1"/>
              <a:t>umpy</a:t>
            </a:r>
            <a:r>
              <a:rPr lang="zh-CN" altLang="en-US" dirty="0"/>
              <a:t>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4AEC-1220-D342-AD88-DE987C74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Numpy数组支持比Python内置</a:t>
            </a:r>
            <a:r>
              <a:rPr lang="en-US" altLang="zh-CN" dirty="0"/>
              <a:t>list</a:t>
            </a:r>
            <a:r>
              <a:rPr lang="zh-CN" altLang="en-US" dirty="0"/>
              <a:t>更为丰富的索引方式</a:t>
            </a:r>
            <a:endParaRPr lang="en-US" altLang="zh-CN" dirty="0"/>
          </a:p>
          <a:p>
            <a:pPr lvl="1"/>
            <a:r>
              <a:rPr lang="en-US" dirty="0" err="1"/>
              <a:t>按条件索引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用数组作为数组的索引：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E574A-D005-E047-9890-63DF2880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22" y="1410739"/>
            <a:ext cx="4052768" cy="715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09817-1972-1944-9EA3-A4BFAD2CE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45" y="2793340"/>
            <a:ext cx="8545028" cy="81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71582"/>
      </p:ext>
    </p:extLst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DC96-21CC-794D-A413-26B4A77D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索引N</a:t>
            </a:r>
            <a:r>
              <a:rPr lang="en-US" altLang="zh-CN" dirty="0" err="1"/>
              <a:t>umpy</a:t>
            </a:r>
            <a:r>
              <a:rPr lang="zh-CN" altLang="en-US" dirty="0"/>
              <a:t>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4AEC-1220-D342-AD88-DE987C74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Numpy数组支持比Python内置</a:t>
            </a:r>
            <a:r>
              <a:rPr lang="en-US" altLang="zh-CN" dirty="0"/>
              <a:t>list</a:t>
            </a:r>
            <a:r>
              <a:rPr lang="zh-CN" altLang="en-US" dirty="0"/>
              <a:t>更为丰富的索引方式</a:t>
            </a:r>
            <a:endParaRPr lang="en-US" dirty="0"/>
          </a:p>
          <a:p>
            <a:pPr lvl="1"/>
            <a:r>
              <a:rPr lang="zh-CN" altLang="en-US" dirty="0"/>
              <a:t>用数组作为数组的索引：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4C9E5-5FEA-884F-AA16-1C617C44AF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19"/>
          <a:stretch/>
        </p:blipFill>
        <p:spPr>
          <a:xfrm>
            <a:off x="337380" y="1765185"/>
            <a:ext cx="8277574" cy="13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40770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DC96-21CC-794D-A413-26B4A77D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索引N</a:t>
            </a:r>
            <a:r>
              <a:rPr lang="en-US" altLang="zh-CN" dirty="0" err="1"/>
              <a:t>umpy</a:t>
            </a:r>
            <a:r>
              <a:rPr lang="zh-CN" altLang="en-US" dirty="0"/>
              <a:t>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4AEC-1220-D342-AD88-DE987C74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更多例子</a:t>
            </a:r>
            <a:endParaRPr lang="en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58" y="1254994"/>
            <a:ext cx="5288081" cy="35478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75" y="1230617"/>
            <a:ext cx="2995045" cy="35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66216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DC96-21CC-794D-A413-26B4A77D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索引N</a:t>
            </a:r>
            <a:r>
              <a:rPr lang="en-US" altLang="zh-CN" dirty="0" err="1"/>
              <a:t>umpy</a:t>
            </a:r>
            <a:r>
              <a:rPr lang="zh-CN" altLang="en-US" dirty="0"/>
              <a:t>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4AEC-1220-D342-AD88-DE987C74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复合创建数组</a:t>
            </a:r>
            <a:endParaRPr lang="en-US" altLang="zh-CN" dirty="0"/>
          </a:p>
          <a:p>
            <a:pPr lvl="1"/>
            <a:r>
              <a:rPr lang="en-US" altLang="zh-CN" dirty="0" err="1"/>
              <a:t>Vstack</a:t>
            </a:r>
            <a:r>
              <a:rPr lang="en-US" altLang="zh-CN" dirty="0"/>
              <a:t> </a:t>
            </a:r>
            <a:r>
              <a:rPr lang="zh-CN" altLang="en-US" dirty="0"/>
              <a:t>（垂直堆叠）</a:t>
            </a:r>
            <a:endParaRPr lang="en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97" y="1512386"/>
            <a:ext cx="3200369" cy="329519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48" y="819150"/>
            <a:ext cx="2663187" cy="37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05265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DC96-21CC-794D-A413-26B4A77D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索引N</a:t>
            </a:r>
            <a:r>
              <a:rPr lang="en-US" altLang="zh-CN" dirty="0" err="1"/>
              <a:t>umpy</a:t>
            </a:r>
            <a:r>
              <a:rPr lang="zh-CN" altLang="en-US" dirty="0"/>
              <a:t>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C4AEC-1220-D342-AD88-DE987C744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复合创建数组</a:t>
            </a:r>
            <a:endParaRPr lang="en-US" altLang="zh-CN" dirty="0"/>
          </a:p>
          <a:p>
            <a:pPr lvl="1"/>
            <a:r>
              <a:rPr lang="en-US" altLang="zh-CN" dirty="0" err="1"/>
              <a:t>hstack</a:t>
            </a:r>
            <a:r>
              <a:rPr lang="en-US" altLang="zh-CN" dirty="0"/>
              <a:t> </a:t>
            </a:r>
            <a:r>
              <a:rPr lang="zh-CN" altLang="en-US" dirty="0"/>
              <a:t>（水平堆叠）</a:t>
            </a:r>
            <a:endParaRPr lang="en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88" y="1570873"/>
            <a:ext cx="2885192" cy="31328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45" y="1635113"/>
            <a:ext cx="2763530" cy="29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7291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214F-FC2B-0849-A93D-236F9AFF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886F-113F-CA45-B7A3-1992CDDF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对Numpy数组进行的操作和运算会自动的</a:t>
            </a:r>
            <a:r>
              <a:rPr lang="zh-CN" altLang="en-US" dirty="0"/>
              <a:t>“向量化”（</a:t>
            </a:r>
            <a:r>
              <a:rPr lang="en-US" altLang="zh-CN" dirty="0"/>
              <a:t>Vectorization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分别作用于</a:t>
            </a:r>
            <a:r>
              <a:rPr lang="en-US" altLang="zh-CN" dirty="0" err="1"/>
              <a:t>Numpy</a:t>
            </a:r>
            <a:r>
              <a:rPr lang="zh-CN" altLang="en-US" dirty="0"/>
              <a:t>数组中的每个元素</a:t>
            </a:r>
            <a:endParaRPr lang="en-US" altLang="zh-CN" dirty="0"/>
          </a:p>
          <a:p>
            <a:pPr lvl="1"/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E48E8-E9D1-D848-A3D0-CFE43CC6C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61" y="1937725"/>
            <a:ext cx="3876484" cy="27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09293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214F-FC2B-0849-A93D-236F9AFF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886F-113F-CA45-B7A3-1992CDDF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广播</a:t>
            </a:r>
            <a:r>
              <a:rPr lang="zh-CN" altLang="en-US" dirty="0"/>
              <a:t>（</a:t>
            </a:r>
            <a:r>
              <a:rPr lang="en-US" altLang="zh-CN" dirty="0"/>
              <a:t>Broadcasting)</a:t>
            </a:r>
          </a:p>
          <a:p>
            <a:pPr lvl="1"/>
            <a:r>
              <a:rPr lang="en-US" dirty="0" err="1"/>
              <a:t>通过</a:t>
            </a:r>
            <a:r>
              <a:rPr lang="zh-CN" altLang="en-US" dirty="0"/>
              <a:t>“复制”</a:t>
            </a:r>
            <a:r>
              <a:rPr lang="en-US" dirty="0" err="1"/>
              <a:t>d次</a:t>
            </a:r>
            <a:r>
              <a:rPr lang="zh-CN" altLang="en-US" dirty="0"/>
              <a:t>，将</a:t>
            </a:r>
            <a:r>
              <a:rPr lang="en-US" altLang="zh-CN" dirty="0"/>
              <a:t>1</a:t>
            </a:r>
            <a:r>
              <a:rPr lang="zh-CN" altLang="en-US" dirty="0"/>
              <a:t>维变成</a:t>
            </a:r>
            <a:r>
              <a:rPr lang="en-US" altLang="zh-CN" dirty="0"/>
              <a:t>d</a:t>
            </a:r>
            <a:r>
              <a:rPr lang="zh-CN" altLang="en-US" dirty="0"/>
              <a:t>维</a:t>
            </a:r>
            <a:endParaRPr lang="en-US" altLang="zh-CN" dirty="0"/>
          </a:p>
          <a:p>
            <a:pPr lvl="2"/>
            <a:r>
              <a:rPr lang="zh-CN" altLang="en-US" dirty="0"/>
              <a:t>计算效率高于使用</a:t>
            </a:r>
            <a:r>
              <a:rPr lang="en-US" altLang="zh-CN" dirty="0"/>
              <a:t>for</a:t>
            </a:r>
            <a:r>
              <a:rPr lang="zh-CN" altLang="en-US" dirty="0"/>
              <a:t>循环依次计算</a:t>
            </a:r>
            <a:endParaRPr lang="en-US" altLang="zh-CN" dirty="0"/>
          </a:p>
          <a:p>
            <a:pPr lvl="1"/>
            <a:r>
              <a:rPr lang="zh-CN" altLang="en-US" dirty="0"/>
              <a:t>以满足向量化计算的要求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5A0D1-12A8-2B4B-830B-E21BDF29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508" y="2273300"/>
            <a:ext cx="3847692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4045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81DA5-8462-B7F5-FC6F-91A4D6A5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0149-E977-FE52-0E8A-DAEC79322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FE1FD-1D68-7F30-442C-907DE50D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广播</a:t>
            </a:r>
            <a:r>
              <a:rPr lang="zh-CN" altLang="en-US" dirty="0"/>
              <a:t>（</a:t>
            </a:r>
            <a:r>
              <a:rPr lang="en-US" altLang="zh-CN" dirty="0"/>
              <a:t>Broadcasting)</a:t>
            </a:r>
          </a:p>
          <a:p>
            <a:pPr lvl="1"/>
            <a:r>
              <a:rPr lang="en-US" dirty="0" err="1"/>
              <a:t>通过</a:t>
            </a:r>
            <a:r>
              <a:rPr lang="zh-CN" altLang="en-US" dirty="0"/>
              <a:t>“复制”</a:t>
            </a:r>
            <a:r>
              <a:rPr lang="en-US" dirty="0" err="1"/>
              <a:t>d次</a:t>
            </a:r>
            <a:r>
              <a:rPr lang="zh-CN" altLang="en-US" dirty="0"/>
              <a:t>，将</a:t>
            </a:r>
            <a:r>
              <a:rPr lang="en-US" altLang="zh-CN" dirty="0"/>
              <a:t>1</a:t>
            </a:r>
            <a:r>
              <a:rPr lang="zh-CN" altLang="en-US" dirty="0"/>
              <a:t>维变成</a:t>
            </a:r>
            <a:r>
              <a:rPr lang="en-US" altLang="zh-CN" dirty="0"/>
              <a:t>d</a:t>
            </a:r>
            <a:r>
              <a:rPr lang="zh-CN" altLang="en-US" dirty="0"/>
              <a:t>维</a:t>
            </a:r>
            <a:endParaRPr lang="en-US" altLang="zh-CN" dirty="0"/>
          </a:p>
          <a:p>
            <a:pPr lvl="2"/>
            <a:r>
              <a:rPr lang="zh-CN" altLang="en-US" dirty="0"/>
              <a:t>计算效率高于使用</a:t>
            </a:r>
            <a:r>
              <a:rPr lang="en-US" altLang="zh-CN" dirty="0"/>
              <a:t>for</a:t>
            </a:r>
            <a:r>
              <a:rPr lang="zh-CN" altLang="en-US" dirty="0"/>
              <a:t>循环依次计算</a:t>
            </a:r>
            <a:endParaRPr lang="en-US" altLang="zh-CN" dirty="0"/>
          </a:p>
          <a:p>
            <a:pPr lvl="1"/>
            <a:r>
              <a:rPr lang="zh-CN" altLang="en-US" dirty="0"/>
              <a:t>以满足向量化计算的要求</a:t>
            </a:r>
            <a:endParaRPr lang="en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A52945-BDCF-F85C-8D1A-828A51AB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435392"/>
            <a:ext cx="2050869" cy="18889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2D4DF7C-0579-3B80-6CE5-25E00846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69" y="2435392"/>
            <a:ext cx="3185378" cy="17937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3A8A17-4B7C-E47E-F969-C2C5904B5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346" y="2435392"/>
            <a:ext cx="3228039" cy="17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86549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214F-FC2B-0849-A93D-236F9AFF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886F-113F-CA45-B7A3-1992CDDF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广播</a:t>
            </a:r>
            <a:r>
              <a:rPr lang="zh-CN" altLang="en-US" dirty="0"/>
              <a:t>（</a:t>
            </a:r>
            <a:r>
              <a:rPr lang="en-US" altLang="zh-CN" dirty="0"/>
              <a:t>Broadcasting)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48" y="1368099"/>
            <a:ext cx="4099915" cy="211854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48186" y="3987609"/>
            <a:ext cx="334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运行结果会是什么？</a:t>
            </a:r>
          </a:p>
        </p:txBody>
      </p:sp>
    </p:spTree>
    <p:extLst>
      <p:ext uri="{BB962C8B-B14F-4D97-AF65-F5344CB8AC3E}">
        <p14:creationId xmlns:p14="http://schemas.microsoft.com/office/powerpoint/2010/main" val="2748238530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214F-FC2B-0849-A93D-236F9AFF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886F-113F-CA45-B7A3-1992CDDF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广播</a:t>
            </a:r>
            <a:r>
              <a:rPr lang="zh-CN" altLang="en-US" dirty="0"/>
              <a:t>（</a:t>
            </a:r>
            <a:r>
              <a:rPr lang="en-US" altLang="zh-CN" dirty="0"/>
              <a:t>Broadcasting)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5" y="1677483"/>
            <a:ext cx="4099915" cy="21185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89" y="1698539"/>
            <a:ext cx="1333616" cy="88399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97" y="2892233"/>
            <a:ext cx="3398951" cy="139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6416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01" y="3053758"/>
            <a:ext cx="269782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进阶知识补充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数组的结构和索引操作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21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214F-FC2B-0849-A93D-236F9AFF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886F-113F-CA45-B7A3-1992CDDFC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644342" cy="1752600"/>
          </a:xfrm>
        </p:spPr>
        <p:txBody>
          <a:bodyPr>
            <a:normAutofit lnSpcReduction="10000"/>
          </a:bodyPr>
          <a:lstStyle/>
          <a:p>
            <a:r>
              <a:rPr lang="zh-CN" altLang="en-CN" dirty="0"/>
              <a:t>规约</a:t>
            </a:r>
            <a:r>
              <a:rPr lang="zh-CN" altLang="en-US" dirty="0"/>
              <a:t>（</a:t>
            </a:r>
            <a:r>
              <a:rPr lang="en-US" altLang="zh-CN" dirty="0"/>
              <a:t>Reduction)</a:t>
            </a:r>
          </a:p>
          <a:p>
            <a:pPr lvl="1"/>
            <a:r>
              <a:rPr lang="zh-CN" altLang="en-US" dirty="0"/>
              <a:t>通过求和、求平均数等运算，将</a:t>
            </a:r>
            <a:r>
              <a:rPr lang="en-US" altLang="zh-CN" dirty="0"/>
              <a:t>d</a:t>
            </a:r>
            <a:r>
              <a:rPr lang="zh-CN" altLang="en-US" dirty="0"/>
              <a:t>维缩减为</a:t>
            </a:r>
            <a:r>
              <a:rPr lang="en-US" altLang="zh-CN" dirty="0"/>
              <a:t>1</a:t>
            </a:r>
            <a:r>
              <a:rPr lang="zh-CN" altLang="en-US" dirty="0"/>
              <a:t>维</a:t>
            </a:r>
            <a:endParaRPr lang="en-US" altLang="zh-CN" dirty="0"/>
          </a:p>
          <a:p>
            <a:pPr lvl="2"/>
            <a:r>
              <a:rPr lang="zh-CN" altLang="en-US" dirty="0"/>
              <a:t>以求和函数</a:t>
            </a:r>
            <a:r>
              <a:rPr lang="en-US" altLang="zh-CN" dirty="0" err="1"/>
              <a:t>np.sum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2"/>
            <a:r>
              <a:rPr lang="zh-CN" altLang="en-US" dirty="0"/>
              <a:t>可以通过</a:t>
            </a:r>
            <a:r>
              <a:rPr lang="en-US" altLang="zh-CN" dirty="0"/>
              <a:t>axis</a:t>
            </a:r>
            <a:r>
              <a:rPr lang="zh-CN" altLang="en-US" dirty="0"/>
              <a:t>可选参数决定按照哪个维度进行计算</a:t>
            </a:r>
            <a:endParaRPr lang="en-US" altLang="zh-CN" dirty="0"/>
          </a:p>
          <a:p>
            <a:pPr lvl="2"/>
            <a:r>
              <a:rPr lang="zh-CN" altLang="en-US" dirty="0"/>
              <a:t>默认</a:t>
            </a:r>
            <a:r>
              <a:rPr lang="en-US" altLang="zh-CN" dirty="0"/>
              <a:t>axis=None</a:t>
            </a:r>
            <a:r>
              <a:rPr lang="zh-CN" altLang="en-US" dirty="0"/>
              <a:t>，将所有元素求和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4C1B43-6DB1-9B45-B75E-E9711798C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542" y="1993569"/>
            <a:ext cx="2783148" cy="2654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5B226E-3E4F-6941-8D69-CDD77532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922" y="2571750"/>
            <a:ext cx="3277293" cy="21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05404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FBD9-2470-6D40-BEAB-0F3CD2C26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512E5-5F6D-D945-9D7B-539258B3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索引是否发生拷贝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设计思路：尽可能避免拷贝，以节省内存</a:t>
            </a:r>
            <a:endParaRPr lang="en-US" altLang="zh-CN" dirty="0"/>
          </a:p>
          <a:p>
            <a:pPr lvl="1"/>
            <a:r>
              <a:rPr lang="zh-CN" altLang="en-US" dirty="0"/>
              <a:t>如果可能，索引操作会返回一个和原数组共享存储的视图（</a:t>
            </a:r>
            <a:r>
              <a:rPr lang="en-US" altLang="zh-CN" dirty="0"/>
              <a:t>view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否则则拷贝数据生成一个新的</a:t>
            </a:r>
            <a:r>
              <a:rPr lang="en-US" altLang="zh-CN" dirty="0" err="1"/>
              <a:t>Numpy</a:t>
            </a:r>
            <a:r>
              <a:rPr lang="zh-CN" altLang="en-US" dirty="0"/>
              <a:t>数组对象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97675-D5D7-384E-9D8A-BFC159111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1396"/>
            <a:ext cx="4348093" cy="2802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81522-1F00-7D46-8B71-73051CC83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833" y="2369754"/>
            <a:ext cx="3569470" cy="27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82444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9632-87C9-5DFE-4545-5494DF08B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48DE-5034-6774-AC6A-81376D33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A562-4028-2522-84BF-DE000901B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索引是否发生拷贝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设计思路：尽可能避免拷贝，以节省内存</a:t>
            </a:r>
            <a:endParaRPr lang="en-US" altLang="zh-CN" dirty="0"/>
          </a:p>
          <a:p>
            <a:pPr lvl="1"/>
            <a:r>
              <a:rPr lang="zh-CN" altLang="en-US" dirty="0"/>
              <a:t>如果可能，索引操作会返回一个和原数组共享存储的视图（</a:t>
            </a:r>
            <a:r>
              <a:rPr lang="en-US" altLang="zh-CN" dirty="0"/>
              <a:t>view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否则则拷贝数据生成一个新的</a:t>
            </a:r>
            <a:r>
              <a:rPr lang="en-US" altLang="zh-CN" dirty="0" err="1"/>
              <a:t>Numpy</a:t>
            </a:r>
            <a:r>
              <a:rPr lang="zh-CN" altLang="en-US" dirty="0"/>
              <a:t>数组对象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53317-9029-E97F-BEDC-F5D0AA91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1" y="2169866"/>
            <a:ext cx="4013200" cy="258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61193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05A8C-C33C-6872-920E-9F205DF5E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30C9-BD15-8FA2-20F0-C0EAA8DA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补充知识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E378-693C-3022-2C14-D3FA178C2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索引是否发生拷贝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设计思路：尽可能避免拷贝，以节省内存</a:t>
            </a:r>
            <a:endParaRPr lang="en-US" altLang="zh-CN" dirty="0"/>
          </a:p>
          <a:p>
            <a:pPr lvl="1"/>
            <a:r>
              <a:rPr lang="zh-CN" altLang="en-US" dirty="0"/>
              <a:t>如果可能，索引操作会返回一个和原数组共享存储的视图（</a:t>
            </a:r>
            <a:r>
              <a:rPr lang="en-US" altLang="zh-CN" dirty="0"/>
              <a:t>view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否则则拷贝数据生成一个新的</a:t>
            </a:r>
            <a:r>
              <a:rPr lang="en-US" altLang="zh-CN" dirty="0" err="1"/>
              <a:t>Numpy</a:t>
            </a:r>
            <a:r>
              <a:rPr lang="zh-CN" altLang="en-US" dirty="0"/>
              <a:t>数组对象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FF0000"/>
                </a:solidFill>
              </a:rPr>
              <a:t>Strides=(</a:t>
            </a:r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个轴的元素间隔字节；第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个轴的元素间隔字节，。。。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2EF7F4-8CB2-50F8-1EEF-05E414B0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92" y="2717799"/>
            <a:ext cx="3183008" cy="1997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E2B506B-D5CF-277D-E6B6-B2AA4481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2755099"/>
            <a:ext cx="2921000" cy="189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3536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区别</a:t>
            </a:r>
            <a:r>
              <a:rPr lang="en-US" altLang="zh-CN" dirty="0"/>
              <a:t>Python</a:t>
            </a:r>
            <a:r>
              <a:rPr lang="zh-CN" altLang="en-US" dirty="0"/>
              <a:t>核心语法与第三方库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819150"/>
            <a:ext cx="8404917" cy="3937000"/>
          </a:xfrm>
        </p:spPr>
        <p:txBody>
          <a:bodyPr/>
          <a:lstStyle/>
          <a:p>
            <a:r>
              <a:rPr lang="zh-CN" altLang="en-US" dirty="0"/>
              <a:t>核心语法并不多，需要牢固掌握</a:t>
            </a:r>
            <a:endParaRPr lang="en-US" altLang="zh-CN" dirty="0"/>
          </a:p>
          <a:p>
            <a:pPr lvl="1"/>
            <a:r>
              <a:rPr lang="zh-CN" altLang="en-US" dirty="0"/>
              <a:t>遇到困扰怎么办？</a:t>
            </a:r>
            <a:endParaRPr lang="en-US" altLang="zh-CN" dirty="0"/>
          </a:p>
          <a:p>
            <a:pPr lvl="2"/>
            <a:r>
              <a:rPr lang="zh-CN" altLang="en-US" dirty="0"/>
              <a:t>搜索，强烈推荐</a:t>
            </a:r>
            <a:r>
              <a:rPr lang="en-US" altLang="zh-CN" dirty="0" err="1"/>
              <a:t>stackoverflow</a:t>
            </a:r>
            <a:endParaRPr lang="en-US" altLang="zh-CN" dirty="0"/>
          </a:p>
          <a:p>
            <a:pPr lvl="2"/>
            <a:r>
              <a:rPr lang="zh-CN" altLang="en-US" dirty="0"/>
              <a:t>想深入了解的同学也推荐阅读：</a:t>
            </a:r>
            <a:endParaRPr lang="en-US" altLang="zh-CN" dirty="0"/>
          </a:p>
          <a:p>
            <a:pPr lvl="3"/>
            <a:r>
              <a:rPr lang="en-US" altLang="zh-CN" dirty="0">
                <a:hlinkClick r:id="rId2"/>
              </a:rPr>
              <a:t>https://docs.python.org/3/tutorial/index.html</a:t>
            </a:r>
            <a:endParaRPr lang="en-US" altLang="zh-CN" dirty="0"/>
          </a:p>
          <a:p>
            <a:pPr lvl="3"/>
            <a:r>
              <a:rPr lang="en-US" altLang="zh-CN" dirty="0">
                <a:hlinkClick r:id="rId3"/>
              </a:rPr>
              <a:t>https://docs.python.org/3/library/index.html</a:t>
            </a:r>
            <a:endParaRPr lang="en-US" altLang="zh-CN" dirty="0"/>
          </a:p>
          <a:p>
            <a:pPr lvl="3"/>
            <a:r>
              <a:rPr lang="en-US" altLang="zh-CN" dirty="0">
                <a:hlinkClick r:id="rId4"/>
              </a:rPr>
              <a:t>https://docs.python.org/3/reference/index.html</a:t>
            </a:r>
            <a:endParaRPr lang="en-US" altLang="zh-CN" dirty="0"/>
          </a:p>
          <a:p>
            <a:r>
              <a:rPr lang="zh-CN" altLang="en-US" dirty="0"/>
              <a:t>第三方库琳琅满目：</a:t>
            </a:r>
            <a:endParaRPr lang="en-US" altLang="zh-CN" dirty="0"/>
          </a:p>
          <a:p>
            <a:pPr lvl="1"/>
            <a:r>
              <a:rPr lang="en-US" altLang="zh-CN" dirty="0"/>
              <a:t>turtle, </a:t>
            </a:r>
            <a:r>
              <a:rPr lang="en-US" altLang="zh-CN" dirty="0" err="1"/>
              <a:t>numpy</a:t>
            </a:r>
            <a:r>
              <a:rPr lang="en-US" altLang="zh-CN" dirty="0"/>
              <a:t>, torch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如何学习</a:t>
            </a:r>
            <a:endParaRPr lang="en-US" altLang="zh-CN" dirty="0"/>
          </a:p>
          <a:p>
            <a:pPr lvl="2"/>
            <a:r>
              <a:rPr lang="zh-CN" altLang="en-US" dirty="0"/>
              <a:t>不要逐一背诵接口：要按照功能分类，记住最主要的一些功能（创建、索引等）</a:t>
            </a:r>
            <a:endParaRPr lang="en-US" altLang="zh-CN" dirty="0"/>
          </a:p>
          <a:p>
            <a:pPr lvl="2"/>
            <a:r>
              <a:rPr lang="zh-CN" altLang="en-US" dirty="0"/>
              <a:t>要学会查表、查资料，没有一门课程能够把所有接口完全覆盖</a:t>
            </a:r>
            <a:endParaRPr lang="en-US" altLang="zh-CN" dirty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9972194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364D41-A50D-49AE-B0E7-1C9E44CC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03FFC9-2DF3-4892-84DB-A2609D41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580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1567-88C1-4A48-8E3E-673D4088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Numpy数组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5E85-ABB6-ED40-98E3-CFD5EC7A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Numpy数组</a:t>
            </a:r>
            <a:r>
              <a:rPr lang="zh-CN" altLang="en-US" dirty="0"/>
              <a:t>（</a:t>
            </a:r>
            <a:r>
              <a:rPr lang="en-US" altLang="zh-CN" dirty="0" err="1"/>
              <a:t>ndarray</a:t>
            </a:r>
            <a:r>
              <a:rPr lang="zh-CN" altLang="en-US" dirty="0"/>
              <a:t>）是</a:t>
            </a:r>
            <a:r>
              <a:rPr lang="en-US" altLang="zh-CN" dirty="0" err="1"/>
              <a:t>Numpy</a:t>
            </a:r>
            <a:r>
              <a:rPr lang="zh-CN" altLang="en-US" dirty="0"/>
              <a:t>库中最核心的数据类型</a:t>
            </a:r>
            <a:endParaRPr lang="en-US" altLang="zh-CN" dirty="0"/>
          </a:p>
          <a:p>
            <a:pPr lvl="1"/>
            <a:r>
              <a:rPr lang="zh-CN" altLang="en-US" dirty="0"/>
              <a:t>支持对多维数组（又叫张量（</a:t>
            </a:r>
            <a:r>
              <a:rPr lang="en-US" altLang="zh-CN" dirty="0"/>
              <a:t>Tensor</a:t>
            </a:r>
            <a:r>
              <a:rPr lang="zh-CN" altLang="en-US" dirty="0"/>
              <a:t>））的高效存储和访问</a:t>
            </a:r>
            <a:endParaRPr lang="en-US" altLang="zh-CN" dirty="0"/>
          </a:p>
          <a:p>
            <a:pPr lvl="1"/>
            <a:r>
              <a:rPr lang="en-CN" dirty="0"/>
              <a:t>其结构如下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python</a:t>
            </a:r>
            <a:r>
              <a:rPr lang="zh-CN" altLang="en-US" dirty="0"/>
              <a:t>内置</a:t>
            </a:r>
            <a:r>
              <a:rPr lang="en-US" altLang="zh-CN" dirty="0"/>
              <a:t>list</a:t>
            </a:r>
            <a:r>
              <a:rPr lang="zh-CN" altLang="en-US" dirty="0"/>
              <a:t>不同：</a:t>
            </a:r>
            <a:endParaRPr lang="en-US" altLang="zh-CN" dirty="0"/>
          </a:p>
          <a:p>
            <a:pPr lvl="2"/>
            <a:r>
              <a:rPr lang="zh-CN" altLang="en-US" dirty="0"/>
              <a:t>所有元素都是一个类型的，由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type(</a:t>
            </a:r>
            <a:r>
              <a:rPr lang="en-US" altLang="zh-CN" dirty="0" err="1"/>
              <a:t>x.dtype</a:t>
            </a:r>
            <a:r>
              <a:rPr lang="en-US" altLang="zh-CN" dirty="0"/>
              <a:t>)</a:t>
            </a:r>
            <a:r>
              <a:rPr lang="zh-CN" altLang="en-US" dirty="0"/>
              <a:t>决定</a:t>
            </a:r>
            <a:endParaRPr lang="en-US" altLang="zh-CN" dirty="0"/>
          </a:p>
          <a:p>
            <a:pPr lvl="2"/>
            <a:r>
              <a:rPr lang="zh-CN" altLang="en-US" dirty="0"/>
              <a:t>数据保存在一段连续的内存空间中（与</a:t>
            </a:r>
            <a:r>
              <a:rPr lang="en-US" altLang="zh-CN" dirty="0"/>
              <a:t>C</a:t>
            </a:r>
            <a:r>
              <a:rPr lang="zh-CN" altLang="en-US" dirty="0"/>
              <a:t>语言中数组类似）</a:t>
            </a:r>
            <a:endParaRPr lang="en-US" altLang="zh-CN" dirty="0"/>
          </a:p>
          <a:p>
            <a:pPr lvl="2"/>
            <a:r>
              <a:rPr lang="en-CN" dirty="0"/>
              <a:t>目的</a:t>
            </a:r>
            <a:r>
              <a:rPr lang="zh-CN" altLang="en-US" dirty="0"/>
              <a:t>：</a:t>
            </a:r>
            <a:r>
              <a:rPr lang="en-CN" dirty="0"/>
              <a:t>节省存储空间</a:t>
            </a:r>
            <a:r>
              <a:rPr lang="zh-CN" altLang="en-US" dirty="0"/>
              <a:t>，提升访问效率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1FA91-E107-3240-AD2C-BBFA0A188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" y="1922408"/>
            <a:ext cx="2946535" cy="1515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E2B78-A2D6-FF4C-BCBF-545C4022F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338" y="1730756"/>
            <a:ext cx="5237684" cy="15884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E8D6FE-CBC1-9640-B793-132E3244D73E}"/>
              </a:ext>
            </a:extLst>
          </p:cNvPr>
          <p:cNvSpPr/>
          <p:nvPr/>
        </p:nvSpPr>
        <p:spPr>
          <a:xfrm>
            <a:off x="4655128" y="343821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/>
              <a:t>(</a:t>
            </a:r>
            <a:r>
              <a:rPr lang="en-CN" sz="1000" dirty="0"/>
              <a:t>from Array programming with NumPy, Nature volume 585, pages357–362(2020)</a:t>
            </a:r>
            <a:r>
              <a:rPr lang="en-US" altLang="zh-CN" sz="1000" dirty="0"/>
              <a:t>)</a:t>
            </a:r>
            <a:endParaRPr lang="en-CN" sz="1000" dirty="0"/>
          </a:p>
        </p:txBody>
      </p:sp>
    </p:spTree>
    <p:extLst>
      <p:ext uri="{BB962C8B-B14F-4D97-AF65-F5344CB8AC3E}">
        <p14:creationId xmlns:p14="http://schemas.microsoft.com/office/powerpoint/2010/main" val="1150283420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D4687-87F1-C21B-1AB0-9CE7A552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0A294-C8C1-C485-62A1-8F98D600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/>
              <a:t>Numpy数组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3EA9E-1931-6418-1ACA-674C12AEF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407400" cy="3937000"/>
          </a:xfrm>
        </p:spPr>
        <p:txBody>
          <a:bodyPr/>
          <a:lstStyle/>
          <a:p>
            <a:r>
              <a:rPr lang="en-US" altLang="zh-CN" dirty="0"/>
              <a:t>Strides=(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个轴的元素间隔字节；第</a:t>
            </a:r>
            <a:r>
              <a:rPr lang="en-US" altLang="zh-CN" dirty="0"/>
              <a:t>2</a:t>
            </a:r>
            <a:r>
              <a:rPr lang="zh-CN" altLang="en-US" dirty="0"/>
              <a:t>个轴的元素间隔字节，。。。</a:t>
            </a:r>
            <a:r>
              <a:rPr lang="en-US" altLang="zh-CN" dirty="0"/>
              <a:t>)</a:t>
            </a:r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4DF2A-E5AD-69CF-5486-CF3529D3E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984" y="1727200"/>
            <a:ext cx="4607815" cy="288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226A7BC-3CEB-C9A1-6485-F6010622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1936750"/>
            <a:ext cx="3530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11739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C194E-4ADB-6389-D9D7-B33BD938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altLang="zh-CN"/>
              <a:t>Numpy数组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EBD55-9C7A-04AE-A6FA-EA415B93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407400" cy="3937000"/>
          </a:xfrm>
        </p:spPr>
        <p:txBody>
          <a:bodyPr/>
          <a:lstStyle/>
          <a:p>
            <a:r>
              <a:rPr lang="en-US" altLang="zh-CN" dirty="0"/>
              <a:t>Strides=(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个轴的元素间隔字节；第</a:t>
            </a:r>
            <a:r>
              <a:rPr lang="en-US" altLang="zh-CN" dirty="0"/>
              <a:t>2</a:t>
            </a:r>
            <a:r>
              <a:rPr lang="zh-CN" altLang="en-US" dirty="0"/>
              <a:t>个轴的元素间隔字节，。。。</a:t>
            </a:r>
            <a:r>
              <a:rPr lang="en-US" altLang="zh-CN" dirty="0"/>
              <a:t>)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6C97DA-5F58-11DE-7163-E4FD027D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510809"/>
            <a:ext cx="8732926" cy="31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71513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8ED8-295B-D242-9147-1F306376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索引N</a:t>
            </a:r>
            <a:r>
              <a:rPr lang="en-US" altLang="zh-CN" dirty="0" err="1"/>
              <a:t>umpy</a:t>
            </a:r>
            <a:r>
              <a:rPr lang="zh-CN" altLang="en-US" dirty="0"/>
              <a:t>数组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E6604-F0CB-3D45-950B-E906F513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Numpy数组支持比Python内置</a:t>
            </a:r>
            <a:r>
              <a:rPr lang="en-US" altLang="zh-CN" dirty="0"/>
              <a:t>list</a:t>
            </a:r>
            <a:r>
              <a:rPr lang="zh-CN" altLang="en-US" dirty="0"/>
              <a:t>更为丰富的索引方式</a:t>
            </a:r>
            <a:endParaRPr lang="en-US" altLang="zh-CN" dirty="0"/>
          </a:p>
          <a:p>
            <a:pPr lvl="1"/>
            <a:r>
              <a:rPr lang="zh-CN" altLang="en-US" dirty="0"/>
              <a:t>索引一个元素：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zh-CN" altLang="en-US" dirty="0"/>
              <a:t>使用切片（</a:t>
            </a:r>
            <a:r>
              <a:rPr lang="en-US" altLang="zh-CN" dirty="0"/>
              <a:t>slice</a:t>
            </a:r>
            <a:r>
              <a:rPr lang="zh-CN" altLang="en-US" dirty="0"/>
              <a:t>）索引一块子区域：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48BD8-C210-4E42-B355-201D6E2F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996" y="1407275"/>
            <a:ext cx="3048000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7AFC66-858D-D246-9E4E-2D386F709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2713067"/>
            <a:ext cx="7645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54688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151E1-573C-851A-3F33-81FAC0760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18723-CA28-B02F-15B5-663C8732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ndarray</a:t>
            </a:r>
            <a:r>
              <a:rPr lang="en-US" altLang="zh-CN" dirty="0"/>
              <a:t> </a:t>
            </a:r>
            <a:r>
              <a:rPr lang="zh-CN" altLang="en-US" dirty="0"/>
              <a:t>类的索引和切片方法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50D01-BB10-DC45-F689-71BA6F5A5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508671" cy="3937000"/>
          </a:xfrm>
        </p:spPr>
        <p:txBody>
          <a:bodyPr/>
          <a:lstStyle/>
          <a:p>
            <a:r>
              <a:rPr lang="zh-CN" altLang="en-US" dirty="0"/>
              <a:t>索引的方法： </a:t>
            </a:r>
            <a:r>
              <a:rPr lang="en-US" altLang="zh-CN" dirty="0"/>
              <a:t>x[dim1, dim2, …, </a:t>
            </a:r>
            <a:r>
              <a:rPr lang="en-US" altLang="zh-CN" dirty="0" err="1"/>
              <a:t>dimk</a:t>
            </a:r>
            <a:r>
              <a:rPr lang="en-US" altLang="zh-CN" dirty="0"/>
              <a:t>, …, </a:t>
            </a:r>
            <a:r>
              <a:rPr lang="en-US" altLang="zh-CN" dirty="0" err="1"/>
              <a:t>dimn</a:t>
            </a:r>
            <a:r>
              <a:rPr lang="en-US" altLang="zh-CN" dirty="0"/>
              <a:t>]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不建议使用 </a:t>
            </a:r>
            <a:r>
              <a:rPr lang="en-US" altLang="zh-CN" b="1" dirty="0">
                <a:solidFill>
                  <a:srgbClr val="FF0000"/>
                </a:solidFill>
              </a:rPr>
              <a:t>x[dim1][dim2] …[</a:t>
            </a:r>
            <a:r>
              <a:rPr lang="en-US" altLang="zh-CN" b="1" dirty="0" err="1">
                <a:solidFill>
                  <a:srgbClr val="FF0000"/>
                </a:solidFill>
              </a:rPr>
              <a:t>dimk</a:t>
            </a:r>
            <a:r>
              <a:rPr lang="en-US" altLang="zh-CN" b="1" dirty="0">
                <a:solidFill>
                  <a:srgbClr val="FF0000"/>
                </a:solidFill>
              </a:rPr>
              <a:t>] …[</a:t>
            </a:r>
            <a:r>
              <a:rPr lang="en-US" altLang="zh-CN" b="1" dirty="0" err="1">
                <a:solidFill>
                  <a:srgbClr val="FF0000"/>
                </a:solidFill>
              </a:rPr>
              <a:t>dimn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>
                <a:solidFill>
                  <a:srgbClr val="FF0000"/>
                </a:solidFill>
              </a:rPr>
              <a:t>：效果不完全一样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51E450-E9BE-6A3B-FF30-337DD82A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01" y="1600837"/>
            <a:ext cx="6534397" cy="1941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CB3FD59-67A5-0467-F144-9CB6060F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26" y="3660961"/>
            <a:ext cx="2699307" cy="10060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302A53-47D3-8C6D-C89D-5D4D8A070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719" y="3656962"/>
            <a:ext cx="4773880" cy="111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09268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A5876-57A8-092A-E310-5D7D5D34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483D-3507-AB3B-AF01-FAA6C0C2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ndarray</a:t>
            </a:r>
            <a:r>
              <a:rPr lang="en-US" altLang="zh-CN" dirty="0"/>
              <a:t> </a:t>
            </a:r>
            <a:r>
              <a:rPr lang="zh-CN" altLang="en-US" dirty="0"/>
              <a:t>类的索引和切片方法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DF15B6-9B91-4C92-F86C-4ACA36FD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473045" cy="3937000"/>
          </a:xfrm>
        </p:spPr>
        <p:txBody>
          <a:bodyPr/>
          <a:lstStyle/>
          <a:p>
            <a:r>
              <a:rPr lang="zh-CN" altLang="en-US" dirty="0"/>
              <a:t>索引的方法： </a:t>
            </a:r>
            <a:r>
              <a:rPr lang="en-US" altLang="zh-CN" dirty="0"/>
              <a:t>x[dim1, dim2, …, </a:t>
            </a:r>
            <a:r>
              <a:rPr lang="en-US" altLang="zh-CN" dirty="0" err="1"/>
              <a:t>dimk</a:t>
            </a:r>
            <a:r>
              <a:rPr lang="en-US" altLang="zh-CN" dirty="0"/>
              <a:t>, …, </a:t>
            </a:r>
            <a:r>
              <a:rPr lang="en-US" altLang="zh-CN" dirty="0" err="1"/>
              <a:t>dimn</a:t>
            </a:r>
            <a:r>
              <a:rPr lang="en-US" altLang="zh-CN" dirty="0"/>
              <a:t>]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不建议使用 </a:t>
            </a:r>
            <a:r>
              <a:rPr lang="en-US" altLang="zh-CN" b="1" dirty="0">
                <a:solidFill>
                  <a:srgbClr val="FF0000"/>
                </a:solidFill>
              </a:rPr>
              <a:t>x[dim1][dim2] …[</a:t>
            </a:r>
            <a:r>
              <a:rPr lang="en-US" altLang="zh-CN" b="1" dirty="0" err="1">
                <a:solidFill>
                  <a:srgbClr val="FF0000"/>
                </a:solidFill>
              </a:rPr>
              <a:t>dimk</a:t>
            </a:r>
            <a:r>
              <a:rPr lang="en-US" altLang="zh-CN" b="1" dirty="0">
                <a:solidFill>
                  <a:srgbClr val="FF0000"/>
                </a:solidFill>
              </a:rPr>
              <a:t>] …[</a:t>
            </a:r>
            <a:r>
              <a:rPr lang="en-US" altLang="zh-CN" b="1" dirty="0" err="1">
                <a:solidFill>
                  <a:srgbClr val="FF0000"/>
                </a:solidFill>
              </a:rPr>
              <a:t>dimn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>
                <a:solidFill>
                  <a:srgbClr val="FF0000"/>
                </a:solidFill>
              </a:rPr>
              <a:t>：效果不完全一样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4887E0-74CF-E225-B88F-070932A8A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01" y="1600837"/>
            <a:ext cx="6534397" cy="1941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7A087CF-EF0F-A54B-7BC7-09E1CCA1E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801" y="3645787"/>
            <a:ext cx="6789484" cy="11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79763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7E6A-B117-D54B-8EA6-62D3FFC5B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6F4B8-63A7-F6F8-79CF-788D8A1F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回忆列表类的索引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0FDAC-E1A7-F028-56BF-07776CF1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8473045" cy="393700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只能使用 </a:t>
            </a:r>
            <a:r>
              <a:rPr lang="en-US" altLang="zh-CN" b="1" dirty="0">
                <a:solidFill>
                  <a:srgbClr val="FF0000"/>
                </a:solidFill>
              </a:rPr>
              <a:t>x[dim1][dim2] …[</a:t>
            </a:r>
            <a:r>
              <a:rPr lang="en-US" altLang="zh-CN" b="1" dirty="0" err="1">
                <a:solidFill>
                  <a:srgbClr val="FF0000"/>
                </a:solidFill>
              </a:rPr>
              <a:t>dimk</a:t>
            </a:r>
            <a:r>
              <a:rPr lang="en-US" altLang="zh-CN" b="1" dirty="0">
                <a:solidFill>
                  <a:srgbClr val="FF0000"/>
                </a:solidFill>
              </a:rPr>
              <a:t>] …[</a:t>
            </a:r>
            <a:r>
              <a:rPr lang="en-US" altLang="zh-CN" b="1" dirty="0" err="1">
                <a:solidFill>
                  <a:srgbClr val="FF0000"/>
                </a:solidFill>
              </a:rPr>
              <a:t>dimn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9F08C9-DF17-7EA0-936A-F592F513A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002" y="1307771"/>
            <a:ext cx="3247160" cy="6803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94FA62-407C-5200-496D-E4CAB5E8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09" y="2102428"/>
            <a:ext cx="5851567" cy="9879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13043B-94CD-CC9C-A15E-CA3C33BAB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320" y="3169339"/>
            <a:ext cx="2432517" cy="16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65569"/>
      </p:ext>
    </p:ext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15577</TotalTime>
  <Words>869</Words>
  <Application>Microsoft Macintosh PowerPoint</Application>
  <PresentationFormat>全屏显示(16:9)</PresentationFormat>
  <Paragraphs>110</Paragraphs>
  <Slides>25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方正兰亭细黑_GBK</vt:lpstr>
      <vt:lpstr>微软雅黑</vt:lpstr>
      <vt:lpstr>Arial</vt:lpstr>
      <vt:lpstr>Calibri</vt:lpstr>
      <vt:lpstr>Wingdings</vt:lpstr>
      <vt:lpstr>清风素材 https://12sc.taobao.com/</vt:lpstr>
      <vt:lpstr>PowerPoint 演示文稿</vt:lpstr>
      <vt:lpstr>PowerPoint 演示文稿</vt:lpstr>
      <vt:lpstr>Numpy数组</vt:lpstr>
      <vt:lpstr>Numpy数组</vt:lpstr>
      <vt:lpstr>Numpy数组</vt:lpstr>
      <vt:lpstr>索引Numpy数组</vt:lpstr>
      <vt:lpstr>ndarray 类的索引和切片方法</vt:lpstr>
      <vt:lpstr>ndarray 类的索引和切片方法</vt:lpstr>
      <vt:lpstr>回忆列表类的索引</vt:lpstr>
      <vt:lpstr>索引Numpy数组</vt:lpstr>
      <vt:lpstr>索引Numpy数组</vt:lpstr>
      <vt:lpstr>索引Numpy数组</vt:lpstr>
      <vt:lpstr>索引Numpy数组</vt:lpstr>
      <vt:lpstr>索引Numpy数组</vt:lpstr>
      <vt:lpstr>Numpy数组</vt:lpstr>
      <vt:lpstr>Numpy数组</vt:lpstr>
      <vt:lpstr>Numpy数组</vt:lpstr>
      <vt:lpstr>Numpy数组</vt:lpstr>
      <vt:lpstr>Numpy数组</vt:lpstr>
      <vt:lpstr>Numpy数组</vt:lpstr>
      <vt:lpstr>补充知识</vt:lpstr>
      <vt:lpstr>补充知识</vt:lpstr>
      <vt:lpstr>补充知识</vt:lpstr>
      <vt:lpstr>区别Python核心语法与第三方库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BatmanFly</cp:lastModifiedBy>
  <cp:revision>661</cp:revision>
  <dcterms:created xsi:type="dcterms:W3CDTF">2015-01-23T04:02:45Z</dcterms:created>
  <dcterms:modified xsi:type="dcterms:W3CDTF">2025-04-18T09:02:29Z</dcterms:modified>
  <cp:category/>
  <cp:contentStatus>12sc.taobao.com</cp:contentStatus>
</cp:coreProperties>
</file>