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1" r:id="rId2"/>
    <p:sldId id="295" r:id="rId3"/>
    <p:sldId id="1292" r:id="rId4"/>
    <p:sldId id="1293" r:id="rId5"/>
    <p:sldId id="1294" r:id="rId6"/>
    <p:sldId id="1275" r:id="rId7"/>
    <p:sldId id="1303" r:id="rId8"/>
    <p:sldId id="1313" r:id="rId9"/>
    <p:sldId id="1228" r:id="rId10"/>
    <p:sldId id="1323" r:id="rId11"/>
    <p:sldId id="1202" r:id="rId12"/>
    <p:sldId id="1233" r:id="rId13"/>
    <p:sldId id="1304" r:id="rId14"/>
    <p:sldId id="1305" r:id="rId15"/>
    <p:sldId id="1315" r:id="rId16"/>
    <p:sldId id="1316" r:id="rId17"/>
    <p:sldId id="1325" r:id="rId18"/>
    <p:sldId id="1328" r:id="rId19"/>
    <p:sldId id="1329" r:id="rId20"/>
    <p:sldId id="1306" r:id="rId21"/>
    <p:sldId id="1314" r:id="rId22"/>
    <p:sldId id="1206" r:id="rId23"/>
    <p:sldId id="1308" r:id="rId24"/>
    <p:sldId id="1309" r:id="rId25"/>
    <p:sldId id="1310" r:id="rId26"/>
    <p:sldId id="1307" r:id="rId27"/>
    <p:sldId id="1317" r:id="rId28"/>
    <p:sldId id="1207" r:id="rId29"/>
    <p:sldId id="1274" r:id="rId30"/>
    <p:sldId id="1282" r:id="rId31"/>
    <p:sldId id="1277" r:id="rId32"/>
    <p:sldId id="1278" r:id="rId33"/>
    <p:sldId id="1279" r:id="rId34"/>
    <p:sldId id="1280" r:id="rId35"/>
    <p:sldId id="1286" r:id="rId36"/>
    <p:sldId id="1281" r:id="rId37"/>
    <p:sldId id="1318" r:id="rId38"/>
    <p:sldId id="1287" r:id="rId39"/>
    <p:sldId id="1288" r:id="rId40"/>
    <p:sldId id="1289" r:id="rId41"/>
    <p:sldId id="1290" r:id="rId42"/>
    <p:sldId id="1319" r:id="rId43"/>
    <p:sldId id="1327" r:id="rId44"/>
    <p:sldId id="1199" r:id="rId45"/>
  </p:sldIdLst>
  <p:sldSz cx="9144000" cy="5143500" type="screen16x9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6208" autoAdjust="0"/>
  </p:normalViewPr>
  <p:slideViewPr>
    <p:cSldViewPr snapToGrid="0">
      <p:cViewPr varScale="1">
        <p:scale>
          <a:sx n="111" d="100"/>
          <a:sy n="111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eiran" userId="7077aef4de1ef0ea" providerId="LiveId" clId="{35CD650F-EDC8-8249-B21E-4ED652CB79D5}"/>
    <pc:docChg chg="modSld">
      <pc:chgData name="Shen Weiran" userId="7077aef4de1ef0ea" providerId="LiveId" clId="{35CD650F-EDC8-8249-B21E-4ED652CB79D5}" dt="2021-03-15T10:06:32.043" v="52"/>
      <pc:docMkLst>
        <pc:docMk/>
      </pc:docMkLst>
      <pc:sldChg chg="modSp">
        <pc:chgData name="Shen Weiran" userId="7077aef4de1ef0ea" providerId="LiveId" clId="{35CD650F-EDC8-8249-B21E-4ED652CB79D5}" dt="2021-03-15T10:06:14.765" v="50" actId="20577"/>
        <pc:sldMkLst>
          <pc:docMk/>
          <pc:sldMk cId="1569238575" sldId="295"/>
        </pc:sldMkLst>
        <pc:spChg chg="mod">
          <ac:chgData name="Shen Weiran" userId="7077aef4de1ef0ea" providerId="LiveId" clId="{35CD650F-EDC8-8249-B21E-4ED652CB79D5}" dt="2021-03-15T10:06:14.765" v="50" actId="20577"/>
          <ac:spMkLst>
            <pc:docMk/>
            <pc:sldMk cId="1569238575" sldId="295"/>
            <ac:spMk id="3" creationId="{00000000-0000-0000-0000-000000000000}"/>
          </ac:spMkLst>
        </pc:spChg>
      </pc:sldChg>
      <pc:sldChg chg="modSp">
        <pc:chgData name="Shen Weiran" userId="7077aef4de1ef0ea" providerId="LiveId" clId="{35CD650F-EDC8-8249-B21E-4ED652CB79D5}" dt="2021-03-15T10:06:25.241" v="51"/>
        <pc:sldMkLst>
          <pc:docMk/>
          <pc:sldMk cId="3700962862" sldId="1234"/>
        </pc:sldMkLst>
        <pc:spChg chg="mod">
          <ac:chgData name="Shen Weiran" userId="7077aef4de1ef0ea" providerId="LiveId" clId="{35CD650F-EDC8-8249-B21E-4ED652CB79D5}" dt="2021-03-15T10:06:25.241" v="51"/>
          <ac:spMkLst>
            <pc:docMk/>
            <pc:sldMk cId="3700962862" sldId="1234"/>
            <ac:spMk id="3" creationId="{00000000-0000-0000-0000-000000000000}"/>
          </ac:spMkLst>
        </pc:spChg>
      </pc:sldChg>
      <pc:sldChg chg="modSp mod">
        <pc:chgData name="Shen Weiran" userId="7077aef4de1ef0ea" providerId="LiveId" clId="{35CD650F-EDC8-8249-B21E-4ED652CB79D5}" dt="2021-03-15T09:56:31.667" v="2" actId="20577"/>
        <pc:sldMkLst>
          <pc:docMk/>
          <pc:sldMk cId="1154110011" sldId="1242"/>
        </pc:sldMkLst>
        <pc:spChg chg="mod">
          <ac:chgData name="Shen Weiran" userId="7077aef4de1ef0ea" providerId="LiveId" clId="{35CD650F-EDC8-8249-B21E-4ED652CB79D5}" dt="2021-03-15T09:56:31.667" v="2" actId="20577"/>
          <ac:spMkLst>
            <pc:docMk/>
            <pc:sldMk cId="1154110011" sldId="1242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1.250" v="10" actId="20577"/>
        <pc:sldMkLst>
          <pc:docMk/>
          <pc:sldMk cId="3209954658" sldId="1244"/>
        </pc:sldMkLst>
        <pc:spChg chg="mod">
          <ac:chgData name="Shen Weiran" userId="7077aef4de1ef0ea" providerId="LiveId" clId="{35CD650F-EDC8-8249-B21E-4ED652CB79D5}" dt="2021-03-15T09:56:51.250" v="10" actId="20577"/>
          <ac:spMkLst>
            <pc:docMk/>
            <pc:sldMk cId="3209954658" sldId="1244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3.577" v="12" actId="20577"/>
        <pc:sldMkLst>
          <pc:docMk/>
          <pc:sldMk cId="2435236675" sldId="1245"/>
        </pc:sldMkLst>
        <pc:spChg chg="mod">
          <ac:chgData name="Shen Weiran" userId="7077aef4de1ef0ea" providerId="LiveId" clId="{35CD650F-EDC8-8249-B21E-4ED652CB79D5}" dt="2021-03-15T09:56:53.577" v="12" actId="20577"/>
          <ac:spMkLst>
            <pc:docMk/>
            <pc:sldMk cId="2435236675" sldId="1245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7.177" v="16" actId="20577"/>
        <pc:sldMkLst>
          <pc:docMk/>
          <pc:sldMk cId="910981133" sldId="1246"/>
        </pc:sldMkLst>
        <pc:spChg chg="mod">
          <ac:chgData name="Shen Weiran" userId="7077aef4de1ef0ea" providerId="LiveId" clId="{35CD650F-EDC8-8249-B21E-4ED652CB79D5}" dt="2021-03-15T09:56:57.177" v="16" actId="20577"/>
          <ac:spMkLst>
            <pc:docMk/>
            <pc:sldMk cId="910981133" sldId="1246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48.744" v="8" actId="20577"/>
        <pc:sldMkLst>
          <pc:docMk/>
          <pc:sldMk cId="4040985065" sldId="1247"/>
        </pc:sldMkLst>
        <pc:spChg chg="mod">
          <ac:chgData name="Shen Weiran" userId="7077aef4de1ef0ea" providerId="LiveId" clId="{35CD650F-EDC8-8249-B21E-4ED652CB79D5}" dt="2021-03-15T09:56:42.316" v="4" actId="20577"/>
          <ac:spMkLst>
            <pc:docMk/>
            <pc:sldMk cId="4040985065" sldId="1247"/>
            <ac:spMk id="2" creationId="{B9F21A3A-27F1-4324-A00A-5507251DDBF0}"/>
          </ac:spMkLst>
        </pc:spChg>
        <pc:spChg chg="mod">
          <ac:chgData name="Shen Weiran" userId="7077aef4de1ef0ea" providerId="LiveId" clId="{35CD650F-EDC8-8249-B21E-4ED652CB79D5}" dt="2021-03-15T09:56:48.744" v="8" actId="20577"/>
          <ac:spMkLst>
            <pc:docMk/>
            <pc:sldMk cId="4040985065" sldId="1247"/>
            <ac:spMk id="3" creationId="{5CCBBD80-8840-44DA-B2A1-16461FCCD00A}"/>
          </ac:spMkLst>
        </pc:spChg>
      </pc:sldChg>
      <pc:sldChg chg="modSp mod">
        <pc:chgData name="Shen Weiran" userId="7077aef4de1ef0ea" providerId="LiveId" clId="{35CD650F-EDC8-8249-B21E-4ED652CB79D5}" dt="2021-03-15T09:57:00.323" v="18" actId="20577"/>
        <pc:sldMkLst>
          <pc:docMk/>
          <pc:sldMk cId="949046975" sldId="1248"/>
        </pc:sldMkLst>
        <pc:spChg chg="mod">
          <ac:chgData name="Shen Weiran" userId="7077aef4de1ef0ea" providerId="LiveId" clId="{35CD650F-EDC8-8249-B21E-4ED652CB79D5}" dt="2021-03-15T09:57:00.323" v="18" actId="20577"/>
          <ac:spMkLst>
            <pc:docMk/>
            <pc:sldMk cId="949046975" sldId="1248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4.072" v="20" actId="20577"/>
        <pc:sldMkLst>
          <pc:docMk/>
          <pc:sldMk cId="2941691488" sldId="1249"/>
        </pc:sldMkLst>
        <pc:spChg chg="mod">
          <ac:chgData name="Shen Weiran" userId="7077aef4de1ef0ea" providerId="LiveId" clId="{35CD650F-EDC8-8249-B21E-4ED652CB79D5}" dt="2021-03-15T09:57:04.072" v="20" actId="20577"/>
          <ac:spMkLst>
            <pc:docMk/>
            <pc:sldMk cId="2941691488" sldId="1249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7.784" v="22" actId="20577"/>
        <pc:sldMkLst>
          <pc:docMk/>
          <pc:sldMk cId="2260377288" sldId="1250"/>
        </pc:sldMkLst>
        <pc:spChg chg="mod">
          <ac:chgData name="Shen Weiran" userId="7077aef4de1ef0ea" providerId="LiveId" clId="{35CD650F-EDC8-8249-B21E-4ED652CB79D5}" dt="2021-03-15T09:57:07.784" v="22" actId="20577"/>
          <ac:spMkLst>
            <pc:docMk/>
            <pc:sldMk cId="2260377288" sldId="1250"/>
            <ac:spMk id="2" creationId="{B9F21A3A-27F1-4324-A00A-5507251DDBF0}"/>
          </ac:spMkLst>
        </pc:spChg>
      </pc:sldChg>
      <pc:sldChg chg="modSp">
        <pc:chgData name="Shen Weiran" userId="7077aef4de1ef0ea" providerId="LiveId" clId="{35CD650F-EDC8-8249-B21E-4ED652CB79D5}" dt="2021-03-15T10:06:32.043" v="52"/>
        <pc:sldMkLst>
          <pc:docMk/>
          <pc:sldMk cId="2791947730" sldId="1260"/>
        </pc:sldMkLst>
        <pc:spChg chg="mod">
          <ac:chgData name="Shen Weiran" userId="7077aef4de1ef0ea" providerId="LiveId" clId="{35CD650F-EDC8-8249-B21E-4ED652CB79D5}" dt="2021-03-15T10:06:32.043" v="52"/>
          <ac:spMkLst>
            <pc:docMk/>
            <pc:sldMk cId="2791947730" sldId="1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0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9" r:id="rId15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40008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变量进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阶知识补充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1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17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317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317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中的变量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贴标签式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33" y="1230518"/>
            <a:ext cx="6387050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01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变量引用对象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中的变量可以看作是对象的引用</a:t>
            </a:r>
          </a:p>
          <a:p>
            <a:pPr lvl="1"/>
            <a:r>
              <a:rPr lang="en-US" altLang="zh-CN" b="1" dirty="0"/>
              <a:t>python</a:t>
            </a:r>
            <a:r>
              <a:rPr lang="zh-CN" altLang="en-US" b="1" dirty="0"/>
              <a:t>中的变量</a:t>
            </a:r>
            <a:r>
              <a:rPr lang="zh-CN" altLang="en-US" b="1" dirty="0">
                <a:solidFill>
                  <a:srgbClr val="0070C0"/>
                </a:solidFill>
              </a:rPr>
              <a:t>没有类型信息</a:t>
            </a:r>
            <a:r>
              <a:rPr lang="zh-CN" altLang="en-US" b="1" dirty="0"/>
              <a:t>，类型的概念存在于对象中而不是变量中。</a:t>
            </a:r>
            <a:endParaRPr lang="en-US" altLang="zh-CN" b="1" dirty="0"/>
          </a:p>
          <a:p>
            <a:pPr lvl="2"/>
            <a:r>
              <a:rPr lang="zh-CN" altLang="en-US" dirty="0"/>
              <a:t>变量是通用的，它只是引用了一个特定的对象，即只是恰巧在某个时间点上引用了当时的特定对象而已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</a:t>
            </a:r>
            <a:r>
              <a:rPr lang="zh-CN" altLang="en-US" dirty="0"/>
              <a:t>比如说在表达式中，我们用的那个变量会立马被它当时所引用的特定对象所替代。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3171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==</a:t>
            </a:r>
            <a:r>
              <a:rPr lang="zh-CN" altLang="en-US" dirty="0"/>
              <a:t>：比较对象所存储的数据的值是否相等</a:t>
            </a:r>
            <a:endParaRPr lang="en-US" altLang="zh-CN" dirty="0"/>
          </a:p>
          <a:p>
            <a:r>
              <a:rPr lang="en-US" altLang="zh-CN" dirty="0"/>
              <a:t>is: </a:t>
            </a:r>
            <a:r>
              <a:rPr lang="zh-CN" altLang="en-US" dirty="0"/>
              <a:t>比较两个变量是否都引用了同一个对象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2582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==</a:t>
            </a:r>
            <a:r>
              <a:rPr lang="zh-CN" altLang="en-US" dirty="0"/>
              <a:t>：比较对象所存储的数据的值是否相等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is: </a:t>
            </a:r>
            <a:r>
              <a:rPr lang="zh-CN" altLang="en-US" dirty="0">
                <a:solidFill>
                  <a:srgbClr val="FF0000"/>
                </a:solidFill>
              </a:rPr>
              <a:t>比较两个变量是否都引用了同一个对象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23" y="2054623"/>
            <a:ext cx="2395710" cy="25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6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d()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id()</a:t>
            </a:r>
            <a:r>
              <a:rPr lang="zh-CN" altLang="en-US" dirty="0"/>
              <a:t> </a:t>
            </a:r>
            <a:r>
              <a:rPr lang="zh-CN" altLang="en-US" dirty="0" smtClean="0"/>
              <a:t>函数用于</a:t>
            </a:r>
            <a:r>
              <a:rPr lang="zh-CN" altLang="en-US" dirty="0"/>
              <a:t>获取</a:t>
            </a:r>
            <a:r>
              <a:rPr lang="zh-CN" altLang="en-US" dirty="0" smtClean="0"/>
              <a:t>对象（变量所指的对象）的</a:t>
            </a:r>
            <a:r>
              <a:rPr lang="zh-CN" altLang="en-US" dirty="0"/>
              <a:t>内存</a:t>
            </a:r>
            <a:r>
              <a:rPr lang="zh-CN" altLang="en-US" dirty="0" smtClean="0"/>
              <a:t>地址（标识符）。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65" y="1483900"/>
            <a:ext cx="1516511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657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id(), is, 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zh-CN" altLang="en-US" dirty="0" smtClean="0"/>
              <a:t>的区别与联系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别名：</a:t>
            </a:r>
            <a:r>
              <a:rPr lang="en-US" altLang="zh-CN" dirty="0"/>
              <a:t>Lewis Carroll </a:t>
            </a:r>
            <a:r>
              <a:rPr lang="zh-CN" altLang="en-US" dirty="0"/>
              <a:t>是 </a:t>
            </a:r>
            <a:r>
              <a:rPr lang="en-US" altLang="zh-CN" dirty="0"/>
              <a:t>Charles </a:t>
            </a:r>
            <a:r>
              <a:rPr lang="en-US" altLang="zh-CN" dirty="0" err="1"/>
              <a:t>Lutwidge</a:t>
            </a:r>
            <a:r>
              <a:rPr lang="en-US" altLang="zh-CN" dirty="0"/>
              <a:t> Dodgson </a:t>
            </a:r>
            <a:r>
              <a:rPr lang="zh-CN" altLang="en-US" dirty="0"/>
              <a:t>教授的笔名。</a:t>
            </a:r>
            <a:r>
              <a:rPr lang="en-US" altLang="zh-CN" dirty="0"/>
              <a:t>Carroll </a:t>
            </a:r>
            <a:r>
              <a:rPr lang="zh-CN" altLang="en-US" dirty="0"/>
              <a:t>先生指的就是 </a:t>
            </a:r>
            <a:r>
              <a:rPr lang="en-US" altLang="zh-CN" dirty="0"/>
              <a:t>Dodgson </a:t>
            </a:r>
            <a:r>
              <a:rPr lang="zh-CN" altLang="en-US" dirty="0"/>
              <a:t>教授，二者是同一个人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D854B6-EA7A-450E-A02E-F4FC2AB0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744980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414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id(), is, ==</a:t>
            </a:r>
            <a:r>
              <a:rPr lang="zh-CN" altLang="en-US" dirty="0"/>
              <a:t>的</a:t>
            </a:r>
            <a:r>
              <a:rPr lang="zh-CN" altLang="en-US" dirty="0" smtClean="0"/>
              <a:t>区别与联系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冒充者（</a:t>
            </a:r>
            <a:r>
              <a:rPr lang="en-US" altLang="zh-CN" dirty="0"/>
              <a:t>Alexander </a:t>
            </a:r>
            <a:r>
              <a:rPr lang="en-US" altLang="zh-CN" dirty="0" err="1"/>
              <a:t>Pedachenko</a:t>
            </a:r>
            <a:r>
              <a:rPr lang="en-US" altLang="zh-CN" dirty="0"/>
              <a:t> </a:t>
            </a:r>
            <a:r>
              <a:rPr lang="zh-CN" altLang="en-US" dirty="0"/>
              <a:t>博士）声称他是 </a:t>
            </a:r>
            <a:r>
              <a:rPr lang="en-US" altLang="zh-CN" dirty="0"/>
              <a:t>Charles L. Dodgson</a:t>
            </a:r>
            <a:r>
              <a:rPr lang="zh-CN" altLang="en-US" dirty="0"/>
              <a:t>。这个冒充者的证件可能一样，但是不是 </a:t>
            </a:r>
            <a:r>
              <a:rPr lang="en-US" altLang="zh-CN" dirty="0"/>
              <a:t>Dodgson </a:t>
            </a:r>
            <a:r>
              <a:rPr lang="zh-CN" altLang="en-US" dirty="0"/>
              <a:t>教授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C073B-8FB7-47BA-8282-FA310915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492748"/>
            <a:ext cx="6263640" cy="1372371"/>
          </a:xfrm>
          <a:prstGeom prst="rect">
            <a:avLst/>
          </a:prstGeom>
        </p:spPr>
      </p:pic>
      <p:pic>
        <p:nvPicPr>
          <p:cNvPr id="2050" name="Picture 2" descr="https://img.jbzj.com/file_images/article/201708/201708210813368.jpg">
            <a:extLst>
              <a:ext uri="{FF2B5EF4-FFF2-40B4-BE49-F238E27FC236}">
                <a16:creationId xmlns:a16="http://schemas.microsoft.com/office/drawing/2014/main" id="{E8C800C9-7744-4BFE-89AC-B28E2CD3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40" y="2454662"/>
            <a:ext cx="6576060" cy="24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047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别忘记另一个有用的函数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ype()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71" y="1313160"/>
            <a:ext cx="3256218" cy="28317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0329" y="4432984"/>
            <a:ext cx="740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https://www.runoob.com/python/python-func-type.html</a:t>
            </a:r>
          </a:p>
        </p:txBody>
      </p:sp>
    </p:spTree>
    <p:extLst>
      <p:ext uri="{BB962C8B-B14F-4D97-AF65-F5344CB8AC3E}">
        <p14:creationId xmlns:p14="http://schemas.microsoft.com/office/powerpoint/2010/main" val="3862237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对象的“回收”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zh-CN" altLang="en-US" dirty="0"/>
              <a:t>属于对象，并且对象中包含了一个引用计数器，用于记录当前有多少个变量在引用这个对象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</a:t>
            </a:r>
            <a:r>
              <a:rPr lang="zh-CN" altLang="en-US" dirty="0"/>
              <a:t>引用计数器为</a:t>
            </a:r>
            <a:r>
              <a:rPr lang="en-US" altLang="zh-CN" dirty="0"/>
              <a:t>0</a:t>
            </a:r>
            <a:r>
              <a:rPr lang="zh-CN" altLang="en-US" dirty="0"/>
              <a:t>，那么该对象就会被系统自动回收（这里有例外，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中缓存了一些小的常用的对象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884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对象的“回收”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/>
          <a:lstStyle/>
          <a:p>
            <a:r>
              <a:rPr lang="en-US" altLang="zh-CN" dirty="0"/>
              <a:t>a = 100         #</a:t>
            </a:r>
            <a:r>
              <a:rPr lang="zh-CN" altLang="en-US" dirty="0"/>
              <a:t>完成了变量</a:t>
            </a:r>
            <a:r>
              <a:rPr lang="en-US" altLang="zh-CN" dirty="0"/>
              <a:t>a</a:t>
            </a:r>
            <a:r>
              <a:rPr lang="zh-CN" altLang="en-US" dirty="0"/>
              <a:t>对内存空间中的对象</a:t>
            </a:r>
            <a:r>
              <a:rPr lang="en-US" altLang="zh-CN" dirty="0"/>
              <a:t>100</a:t>
            </a:r>
            <a:r>
              <a:rPr lang="zh-CN" altLang="en-US" dirty="0"/>
              <a:t>的引用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= "hello" </a:t>
            </a:r>
          </a:p>
          <a:p>
            <a:r>
              <a:rPr lang="zh-CN" altLang="en-US" dirty="0"/>
              <a:t>没有别的变量引用对象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1028" name="Picture 4" descr="201409241130406.png">
            <a:extLst>
              <a:ext uri="{FF2B5EF4-FFF2-40B4-BE49-F238E27FC236}">
                <a16:creationId xmlns:a16="http://schemas.microsoft.com/office/drawing/2014/main" id="{B4E3D2FD-DF93-40DE-B7A9-EEB29906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346835"/>
            <a:ext cx="16287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1409241130407.png">
            <a:extLst>
              <a:ext uri="{FF2B5EF4-FFF2-40B4-BE49-F238E27FC236}">
                <a16:creationId xmlns:a16="http://schemas.microsoft.com/office/drawing/2014/main" id="{836D6ADF-6FDE-4F44-8668-3C600535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49" y="3267710"/>
            <a:ext cx="26289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72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变量、对象引用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可变对象可以被修改，包括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、字典</a:t>
            </a:r>
            <a:r>
              <a:rPr lang="en-US" altLang="zh-CN" dirty="0" err="1" smtClean="0">
                <a:solidFill>
                  <a:srgbClr val="FF0000"/>
                </a:solidFill>
              </a:rPr>
              <a:t>dict</a:t>
            </a:r>
            <a:r>
              <a:rPr lang="zh-CN" altLang="en-US" dirty="0" smtClean="0">
                <a:solidFill>
                  <a:srgbClr val="FF0000"/>
                </a:solidFill>
              </a:rPr>
              <a:t>、集合</a:t>
            </a: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给出一些例子？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可变对象无法修改，包括</a:t>
            </a:r>
            <a:r>
              <a:rPr lang="zh-CN" altLang="en-US" dirty="0">
                <a:solidFill>
                  <a:srgbClr val="FF0000"/>
                </a:solidFill>
              </a:rPr>
              <a:t>数字、字符串</a:t>
            </a:r>
            <a:r>
              <a:rPr lang="en-US" altLang="zh-CN" dirty="0">
                <a:solidFill>
                  <a:srgbClr val="FF0000"/>
                </a:solidFill>
              </a:rPr>
              <a:t>str</a:t>
            </a:r>
            <a:r>
              <a:rPr lang="zh-CN" altLang="en-US" dirty="0">
                <a:solidFill>
                  <a:srgbClr val="FF0000"/>
                </a:solidFill>
              </a:rPr>
              <a:t>，元组</a:t>
            </a:r>
            <a:r>
              <a:rPr lang="en-US" altLang="zh-CN" dirty="0" smtClean="0">
                <a:solidFill>
                  <a:srgbClr val="FF0000"/>
                </a:solidFill>
              </a:rPr>
              <a:t>tuple</a:t>
            </a:r>
          </a:p>
          <a:p>
            <a:pPr lvl="1"/>
            <a:r>
              <a:rPr lang="zh-CN" altLang="en-US" dirty="0"/>
              <a:t>给出一些例子？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3573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思考：</a:t>
            </a:r>
            <a:r>
              <a:rPr lang="zh-CN" altLang="en-US" dirty="0" smtClean="0"/>
              <a:t>设置可变对象和不可变对象的目的和优势是？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效率与维护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哪个在系统底层实现更容易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功能与方法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哪个在使用上功能更强大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06679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不可变对象发生修改：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可变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第一句创建一个字符串对象，并让变量</a:t>
            </a:r>
            <a:r>
              <a:rPr lang="en-US" altLang="zh-CN" dirty="0"/>
              <a:t>name</a:t>
            </a:r>
            <a:r>
              <a:rPr lang="zh-CN" altLang="en-US" dirty="0"/>
              <a:t>引用该对象。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C++</a:t>
            </a:r>
            <a:r>
              <a:rPr lang="zh-CN" altLang="en-US" dirty="0"/>
              <a:t>中的理解，第二句试图修改</a:t>
            </a:r>
            <a:r>
              <a:rPr lang="en-US" altLang="zh-CN" dirty="0"/>
              <a:t>name</a:t>
            </a:r>
            <a:r>
              <a:rPr lang="zh-CN" altLang="en-US" dirty="0"/>
              <a:t>这个字符串。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但是在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中，其实新建了一个值为”</a:t>
            </a:r>
            <a:r>
              <a:rPr lang="en-US" altLang="zh-CN" dirty="0" err="1">
                <a:solidFill>
                  <a:srgbClr val="FF0000"/>
                </a:solidFill>
              </a:rPr>
              <a:t>PythonAI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的字符串对象，并让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引用该对象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F1EC6-3508-47BB-A8AD-5752AC33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309221"/>
            <a:ext cx="2070792" cy="10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8210" y="4406995"/>
            <a:ext cx="250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如何验证这一情况？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497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不可变对象发生修改：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可变对象：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第一句创建一个字符串对象，并让变量</a:t>
            </a:r>
            <a:r>
              <a:rPr lang="en-US" altLang="zh-CN" dirty="0"/>
              <a:t>name</a:t>
            </a:r>
            <a:r>
              <a:rPr lang="zh-CN" altLang="en-US" dirty="0"/>
              <a:t>引用该对象。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C++</a:t>
            </a:r>
            <a:r>
              <a:rPr lang="zh-CN" altLang="en-US" dirty="0"/>
              <a:t>中的理解，第二句试图修改</a:t>
            </a:r>
            <a:r>
              <a:rPr lang="en-US" altLang="zh-CN" dirty="0"/>
              <a:t>name</a:t>
            </a:r>
            <a:r>
              <a:rPr lang="zh-CN" altLang="en-US" dirty="0"/>
              <a:t>这个字符串。</a:t>
            </a:r>
            <a:endParaRPr lang="en-US" altLang="zh-CN" dirty="0"/>
          </a:p>
          <a:p>
            <a:pPr lvl="1"/>
            <a:r>
              <a:rPr lang="zh-CN" altLang="en-US" dirty="0"/>
              <a:t>但是在</a:t>
            </a:r>
            <a:r>
              <a:rPr lang="en-US" altLang="zh-CN" dirty="0"/>
              <a:t>python</a:t>
            </a:r>
            <a:r>
              <a:rPr lang="zh-CN" altLang="en-US" dirty="0"/>
              <a:t>中，其实新建了一个值为”</a:t>
            </a:r>
            <a:r>
              <a:rPr lang="en-US" altLang="zh-CN" dirty="0" err="1"/>
              <a:t>PythonAI</a:t>
            </a:r>
            <a:r>
              <a:rPr lang="en-US" altLang="zh-CN" dirty="0"/>
              <a:t>”</a:t>
            </a:r>
            <a:r>
              <a:rPr lang="zh-CN" altLang="en-US" dirty="0"/>
              <a:t>的字符串对象，并让</a:t>
            </a:r>
            <a:r>
              <a:rPr lang="en-US" altLang="zh-CN" dirty="0"/>
              <a:t>name</a:t>
            </a:r>
            <a:r>
              <a:rPr lang="zh-CN" altLang="en-US" dirty="0"/>
              <a:t>引用该对象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F1EC6-3508-47BB-A8AD-5752AC33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302345"/>
            <a:ext cx="1438275" cy="70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8210" y="4406995"/>
            <a:ext cx="250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如何验证这一情况？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51" y="455414"/>
            <a:ext cx="1813717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1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不可变对象发生修改：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更多例子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" y="1770292"/>
            <a:ext cx="4541914" cy="2034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9" y="1667413"/>
            <a:ext cx="187468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可变对象发生修改：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不再创建新的对象，在原始的对象上进行修改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因此对象的地址不会发生改变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5" y="2267670"/>
            <a:ext cx="2769737" cy="20361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68" y="2343297"/>
            <a:ext cx="2369452" cy="20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12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可变与不可变指的是</a:t>
            </a:r>
            <a:r>
              <a:rPr lang="zh-CN" altLang="en-US" b="1" dirty="0"/>
              <a:t>顶层对象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不可变是指所包含对象的标识符不能发生改变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也就是每个</a:t>
            </a:r>
            <a:r>
              <a:rPr lang="zh-CN" altLang="en-US" dirty="0" smtClean="0"/>
              <a:t>元素对应的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r>
              <a:rPr lang="zh-CN" altLang="en-US" dirty="0"/>
              <a:t>不动</a:t>
            </a:r>
            <a:endParaRPr lang="en-US" altLang="zh-CN" dirty="0"/>
          </a:p>
          <a:p>
            <a:pPr lvl="1"/>
            <a:r>
              <a:rPr lang="zh-CN" altLang="en-US" dirty="0"/>
              <a:t>但是如果元素本身可以被修改，则不限制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1" y="2421916"/>
            <a:ext cx="4808637" cy="9297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1" y="3679068"/>
            <a:ext cx="3817951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91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5919507" cy="3937000"/>
          </a:xfrm>
        </p:spPr>
        <p:txBody>
          <a:bodyPr/>
          <a:lstStyle/>
          <a:p>
            <a:r>
              <a:rPr lang="zh-CN" altLang="en-US" dirty="0"/>
              <a:t>元组的相对不</a:t>
            </a:r>
            <a:r>
              <a:rPr lang="zh-CN" altLang="en-US" dirty="0" smtClean="0"/>
              <a:t>可变性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zh-CN" altLang="en-US" dirty="0"/>
              <a:t>是不可变对象</a:t>
            </a:r>
            <a:endParaRPr lang="en-US" altLang="zh-CN" dirty="0"/>
          </a:p>
          <a:p>
            <a:pPr lvl="1"/>
            <a:r>
              <a:rPr lang="zh-CN" altLang="en-US" dirty="0"/>
              <a:t>与多数 </a:t>
            </a:r>
            <a:r>
              <a:rPr lang="en-US" altLang="zh-CN" dirty="0"/>
              <a:t>Python </a:t>
            </a:r>
            <a:r>
              <a:rPr lang="zh-CN" altLang="en-US" dirty="0"/>
              <a:t>组合数据类型（列表、字典、集，等等）一样，元组保存的是对象的引用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引用的元素是可变的，即便元组本身不可变，元素依然可变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也就是说</a:t>
            </a:r>
            <a:r>
              <a:rPr lang="zh-CN" altLang="en-US" dirty="0"/>
              <a:t>，元组的不可变性其实是指 </a:t>
            </a:r>
            <a:r>
              <a:rPr lang="en-US" altLang="zh-CN" dirty="0"/>
              <a:t>tuple </a:t>
            </a:r>
            <a:r>
              <a:rPr lang="zh-CN" altLang="en-US" dirty="0"/>
              <a:t>数据结构的物理内容（即保存的引用）不可变，与引用的对象无关。</a:t>
            </a:r>
            <a:endParaRPr lang="en-US" altLang="zh-CN" dirty="0"/>
          </a:p>
          <a:p>
            <a:r>
              <a:rPr lang="zh-CN" altLang="en-US" dirty="0"/>
              <a:t>元组的值会随着引用的可变对象的变化而变。元组中不可变的是元素的标识。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49904-A28D-405E-9290-D985B957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06" y="887412"/>
            <a:ext cx="1997673" cy="38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28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</a:t>
            </a:r>
            <a:r>
              <a:rPr lang="zh-CN" altLang="en-US" dirty="0" smtClean="0"/>
              <a:t>对象（更多例子）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list1</a:t>
            </a:r>
            <a:r>
              <a:rPr lang="zh-CN" altLang="en-US" dirty="0"/>
              <a:t>、</a:t>
            </a:r>
            <a:r>
              <a:rPr lang="en-US" altLang="zh-CN" dirty="0"/>
              <a:t>list2[1]</a:t>
            </a:r>
            <a:r>
              <a:rPr lang="zh-CN" altLang="en-US" dirty="0"/>
              <a:t>和</a:t>
            </a:r>
            <a:r>
              <a:rPr lang="en-US" altLang="zh-CN" dirty="0"/>
              <a:t>dict1[‘list1’]</a:t>
            </a:r>
            <a:r>
              <a:rPr lang="zh-CN" altLang="en-US" dirty="0"/>
              <a:t>都是同一个</a:t>
            </a:r>
            <a:r>
              <a:rPr lang="en-US" altLang="zh-CN" dirty="0"/>
              <a:t>list</a:t>
            </a:r>
            <a:r>
              <a:rPr lang="zh-CN" altLang="en-US" dirty="0"/>
              <a:t>对象的引用，并且由于</a:t>
            </a:r>
            <a:r>
              <a:rPr lang="en-US" altLang="zh-CN" dirty="0"/>
              <a:t>list</a:t>
            </a:r>
            <a:r>
              <a:rPr lang="zh-CN" altLang="en-US" dirty="0"/>
              <a:t>对象是可变对象，通过上面三个变量中的任意一个变量修改该</a:t>
            </a:r>
            <a:r>
              <a:rPr lang="en-US" altLang="zh-CN" dirty="0"/>
              <a:t>list</a:t>
            </a:r>
            <a:r>
              <a:rPr lang="zh-CN" altLang="en-US" dirty="0"/>
              <a:t>对象都会影响到其余的变量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53AFC1-E311-4B47-9094-34C9CE17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960880"/>
            <a:ext cx="2447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063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2F695-62BD-4EC0-A98B-7884DF7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可变对象（更多例子）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2D6BA-BF7C-45CD-8233-868F4654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5F123-7E89-4F96-9BA1-FC312AF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264920"/>
            <a:ext cx="1609725" cy="293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A9B666-5DDD-4175-9A4B-9FAB75DD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61" y="1700211"/>
            <a:ext cx="1304925" cy="198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DAE9B-BD8A-4C37-8D59-7CD97B03F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53" y="1819274"/>
            <a:ext cx="1590675" cy="1743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C91C5-CCE3-411F-8981-4DCB8E8F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094" y="1029651"/>
            <a:ext cx="2200275" cy="198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83C391-7E87-4375-8694-6541ACC6C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756" y="3309937"/>
            <a:ext cx="1504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97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3996-80C7-7442-B3A9-4136571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回顾</a:t>
            </a:r>
            <a:r>
              <a:rPr lang="zh-CN" altLang="en-US" dirty="0"/>
              <a:t>：计算机的基本组成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10B2-46B5-C94B-A238-D69C5E8C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•</a:t>
            </a:r>
            <a:r>
              <a:rPr lang="zh-CN" altLang="en-US" dirty="0"/>
              <a:t>诺依曼体系结构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计算机是如何储存数据的？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b="1" dirty="0"/>
              <a:t>二进制</a:t>
            </a:r>
            <a:r>
              <a:rPr lang="zh-CN" altLang="en-US" dirty="0"/>
              <a:t>的形式保存在</a:t>
            </a:r>
            <a:r>
              <a:rPr lang="zh-CN" altLang="en-US" b="1" dirty="0"/>
              <a:t>存储器</a:t>
            </a:r>
            <a:r>
              <a:rPr lang="zh-CN" altLang="en-US" dirty="0"/>
              <a:t>（内存）中</a:t>
            </a:r>
            <a:endParaRPr lang="en-US" altLang="zh-CN" dirty="0"/>
          </a:p>
          <a:p>
            <a:pPr lvl="1"/>
            <a:r>
              <a:rPr lang="zh-CN" altLang="en-US" dirty="0"/>
              <a:t>每个存储器单元有一个地址</a:t>
            </a:r>
            <a:endParaRPr lang="en-US" altLang="zh-CN" dirty="0"/>
          </a:p>
          <a:p>
            <a:pPr lvl="2"/>
            <a:r>
              <a:rPr lang="zh-CN" altLang="en-US" dirty="0"/>
              <a:t>内存地址：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可以通过</a:t>
            </a:r>
            <a:r>
              <a:rPr lang="zh-CN" altLang="en-US" b="1" dirty="0"/>
              <a:t>内存地址</a:t>
            </a:r>
            <a:r>
              <a:rPr lang="zh-CN" altLang="en-US" dirty="0"/>
              <a:t>找到内存单元，并访问、修改内存中保存的数据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C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A612D-1BAA-4A4C-8E0E-424FAAFD70D2}"/>
              </a:ext>
            </a:extLst>
          </p:cNvPr>
          <p:cNvGrpSpPr>
            <a:grpSpLocks/>
          </p:cNvGrpSpPr>
          <p:nvPr/>
        </p:nvGrpSpPr>
        <p:grpSpPr bwMode="auto">
          <a:xfrm>
            <a:off x="2594697" y="1390653"/>
            <a:ext cx="3788563" cy="1631157"/>
            <a:chOff x="793" y="1440"/>
            <a:chExt cx="4491" cy="2353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343BEFD7-152B-FD4A-981C-CE923B867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1440"/>
              <a:ext cx="102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存储器</a:t>
              </a:r>
              <a:endParaRPr kumimoji="0" lang="zh-CN" altLang="en-US" sz="13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A77A99B-C8E7-3342-972C-7FC75C07B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440"/>
              <a:ext cx="989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输入设备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0AC974E-796B-B74C-BE90-5090B56A8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1440"/>
              <a:ext cx="95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输出设备</a:t>
              </a:r>
              <a:endParaRPr kumimoji="0" lang="zh-CN" altLang="en-US" sz="13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90A9E90-8132-7A46-9F77-17F14C504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79C17CF-1D05-B94D-BAFF-A53E93335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 dirty="0">
                  <a:latin typeface="微软雅黑" pitchFamily="34" charset="-122"/>
                  <a:ea typeface="微软雅黑" pitchFamily="34" charset="-122"/>
                </a:rPr>
                <a:t>运算器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2279EA24-7927-4542-93FC-1B99AA2DB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669"/>
              <a:ext cx="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C476382-006B-8E43-9233-7FD677648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669"/>
              <a:ext cx="8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2C139AB-B37C-744A-88F8-36262393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1899"/>
              <a:ext cx="0" cy="6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8F3C9FD-1B10-7645-BD93-F0E6338CB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899"/>
              <a:ext cx="0" cy="6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7EBCD29-358C-8D4C-A099-5F0DAA30F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1913"/>
              <a:ext cx="0" cy="67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A68070F-6F8B-6B4A-9D47-404B30897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" y="1903"/>
              <a:ext cx="0" cy="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B7DD752-F5B4-8240-A4EB-420C0BDBD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1823"/>
              <a:ext cx="34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8F87368-9ACF-9B44-9892-0FCB8305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2740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713A8AB-0A8B-2D4B-A2C6-6BB414C88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7" y="2891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F8814C7-3A23-B541-A020-0E98B33D1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899"/>
              <a:ext cx="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670756F-5EBB-DB48-B77A-F82CC5730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66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FDBBFF4-1B83-6848-91CE-0E84CD0F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2816"/>
              <a:ext cx="5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0E077EFA-CFA8-474D-ACCE-5288C22DD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" y="1899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1FC315F-63C3-1C45-A7FC-C20690FB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969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00AFD87-1282-0F4C-86B6-9E600C214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312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E17890E7-47EA-8E4A-8ECE-B18ADF8B4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960"/>
              <a:ext cx="0" cy="1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7C753D55-417D-0440-B5F8-EB2F3A5D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899"/>
              <a:ext cx="0" cy="1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38453D74-4EB9-754F-AF5B-D1DBFF29E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3274"/>
              <a:ext cx="2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9289CE48-D1DF-3A4C-80F0-B3D9BF4AC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" y="296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B79A39-05A5-5440-B9DF-CEA9F9F6A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432"/>
              <a:ext cx="2268" cy="1361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6DC4F967-E08F-FA4F-9D85-F4D618DB8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3297"/>
              <a:ext cx="81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en-US" altLang="zh-CN" sz="1200">
                  <a:latin typeface="微软雅黑" pitchFamily="34" charset="-122"/>
                  <a:ea typeface="微软雅黑" pitchFamily="34" charset="-122"/>
                </a:rPr>
                <a:t>CPU</a:t>
              </a:r>
              <a:endParaRPr kumimoji="0" lang="en-US" altLang="zh-CN" sz="135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3999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两个变量不是引用两个不同的对象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在底层做了一定的优化，对于使用过整数以及字符串都会被缓存起来。所以上述</a:t>
            </a:r>
            <a:r>
              <a:rPr lang="en-US" altLang="zh-CN" dirty="0"/>
              <a:t>b</a:t>
            </a:r>
            <a:r>
              <a:rPr lang="zh-CN" altLang="en-US" dirty="0"/>
              <a:t>引用的应该是被缓存过的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中数字和字符串一经创建都是不可修改的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DF240-9580-4DA3-A61E-C2C0BFFB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078230"/>
            <a:ext cx="1495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18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a=b</a:t>
            </a:r>
            <a:r>
              <a:rPr lang="en-US" altLang="zh-CN" dirty="0" smtClean="0"/>
              <a:t> </a:t>
            </a:r>
            <a:r>
              <a:rPr lang="zh-CN" altLang="en-US" dirty="0"/>
              <a:t>赋值并不会新建对象，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a </a:t>
            </a:r>
            <a:r>
              <a:rPr lang="zh-CN" altLang="en-US" dirty="0"/>
              <a:t>引用的是同一个对象。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copy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from copy import copy, </a:t>
            </a:r>
            <a:r>
              <a:rPr lang="en-US" altLang="zh-CN" dirty="0" err="1"/>
              <a:t>deepcopy</a:t>
            </a:r>
            <a:endParaRPr lang="zh-CN" altLang="en-US" dirty="0"/>
          </a:p>
          <a:p>
            <a:r>
              <a:rPr lang="en-US" altLang="zh-CN" dirty="0"/>
              <a:t>copy </a:t>
            </a:r>
            <a:r>
              <a:rPr lang="zh-CN" altLang="en-US" dirty="0"/>
              <a:t>方法会新建对象，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a </a:t>
            </a:r>
            <a:r>
              <a:rPr lang="zh-CN" altLang="en-US" dirty="0"/>
              <a:t>引用的是不同的对象，但里面的可变对象（列表 </a:t>
            </a:r>
            <a:r>
              <a:rPr lang="en-US" altLang="zh-CN" dirty="0"/>
              <a:t>y</a:t>
            </a:r>
            <a:r>
              <a:rPr lang="zh-CN" altLang="en-US" dirty="0"/>
              <a:t>）依然引用的是同一个对象。也就是说 </a:t>
            </a:r>
            <a:r>
              <a:rPr lang="en-US" altLang="zh-CN" dirty="0"/>
              <a:t>copy </a:t>
            </a:r>
            <a:r>
              <a:rPr lang="zh-CN" altLang="en-US" dirty="0"/>
              <a:t>方法只会复制最外面一层，里面的不会新建对象而是直接用原对象，是浅层复制。</a:t>
            </a:r>
          </a:p>
          <a:p>
            <a:r>
              <a:rPr lang="en-US" altLang="zh-CN" dirty="0" err="1"/>
              <a:t>deepcopy</a:t>
            </a:r>
            <a:r>
              <a:rPr lang="en-US" altLang="zh-CN" dirty="0"/>
              <a:t> </a:t>
            </a:r>
            <a:r>
              <a:rPr lang="zh-CN" altLang="en-US" dirty="0"/>
              <a:t>方法会新建对象，里面的可变对象也会新建对象。实际上</a:t>
            </a:r>
            <a:r>
              <a:rPr lang="en-US" altLang="zh-CN" dirty="0" err="1"/>
              <a:t>deepcopy</a:t>
            </a:r>
            <a:r>
              <a:rPr lang="zh-CN" altLang="en-US" dirty="0"/>
              <a:t>是递归</a:t>
            </a:r>
            <a:r>
              <a:rPr lang="en-US" altLang="zh-CN" dirty="0"/>
              <a:t>copy</a:t>
            </a:r>
            <a:r>
              <a:rPr lang="zh-CN" altLang="en-US" dirty="0"/>
              <a:t>，是深层复制。</a:t>
            </a:r>
          </a:p>
        </p:txBody>
      </p:sp>
    </p:spTree>
    <p:extLst>
      <p:ext uri="{BB962C8B-B14F-4D97-AF65-F5344CB8AC3E}">
        <p14:creationId xmlns:p14="http://schemas.microsoft.com/office/powerpoint/2010/main" val="3526343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复制列表（或多数内置的可变集合）最简单的方式是使用内置的类型构造方法；</a:t>
            </a:r>
            <a:r>
              <a:rPr lang="zh-CN" altLang="en-US"/>
              <a:t>默认</a:t>
            </a:r>
            <a:r>
              <a:rPr lang="zh-CN" altLang="en-US" smtClean="0"/>
              <a:t>是浅复制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E8B65-3AA5-46AC-8252-89C3B0C4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534642"/>
            <a:ext cx="3401377" cy="3335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995B25-F99A-46C4-B42E-F6539E95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85" y="1869046"/>
            <a:ext cx="2266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9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l2 </a:t>
            </a:r>
            <a:r>
              <a:rPr lang="zh-CN" altLang="en-US" dirty="0"/>
              <a:t>是 </a:t>
            </a:r>
            <a:r>
              <a:rPr lang="en-US" altLang="zh-CN" dirty="0"/>
              <a:t>l1 </a:t>
            </a:r>
            <a:r>
              <a:rPr lang="zh-CN" altLang="en-US" dirty="0"/>
              <a:t>的浅复制副本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CE010-4296-4BDA-A1E8-9A6F9035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10609"/>
            <a:ext cx="4268152" cy="3013741"/>
          </a:xfrm>
          <a:prstGeom prst="rect">
            <a:avLst/>
          </a:prstGeom>
        </p:spPr>
      </p:pic>
      <p:pic>
        <p:nvPicPr>
          <p:cNvPr id="3074" name="Picture 2" descr="https://img.jbzj.com/file_images/article/201708/201708210813369.jpg">
            <a:extLst>
              <a:ext uri="{FF2B5EF4-FFF2-40B4-BE49-F238E27FC236}">
                <a16:creationId xmlns:a16="http://schemas.microsoft.com/office/drawing/2014/main" id="{A6B1A7C2-776B-43F6-A0A5-3FB785DC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46" y="1227442"/>
            <a:ext cx="4007803" cy="33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91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C6F3E-E9C1-4B0C-8BCD-512D326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" y="1684655"/>
            <a:ext cx="3169169" cy="2078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B21AA3-C498-4DD8-81A6-792B94DA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34" y="1257300"/>
            <a:ext cx="5753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144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循环引用：</a:t>
            </a:r>
            <a:r>
              <a:rPr lang="en-US" altLang="zh-CN" dirty="0"/>
              <a:t>b </a:t>
            </a:r>
            <a:r>
              <a:rPr lang="zh-CN" altLang="en-US" dirty="0"/>
              <a:t>引用 </a:t>
            </a:r>
            <a:r>
              <a:rPr lang="en-US" altLang="zh-CN" dirty="0"/>
              <a:t>a</a:t>
            </a:r>
            <a:r>
              <a:rPr lang="zh-CN" altLang="en-US" dirty="0"/>
              <a:t>，然后追加到 </a:t>
            </a:r>
            <a:r>
              <a:rPr lang="en-US" altLang="zh-CN" dirty="0"/>
              <a:t>a </a:t>
            </a:r>
            <a:r>
              <a:rPr lang="zh-CN" altLang="en-US" dirty="0"/>
              <a:t>中；</a:t>
            </a:r>
            <a:r>
              <a:rPr lang="en-US" altLang="zh-CN" dirty="0" err="1"/>
              <a:t>deepcopy</a:t>
            </a:r>
            <a:r>
              <a:rPr lang="en-US" altLang="zh-CN" dirty="0"/>
              <a:t> </a:t>
            </a:r>
            <a:r>
              <a:rPr lang="zh-CN" altLang="en-US" dirty="0"/>
              <a:t>会想办法复制 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尽量避免递归复制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9B7CCE-7E91-4A4E-9F31-866AE81B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63" y="1346200"/>
            <a:ext cx="3267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4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函数的参数作为引用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516880" cy="3937000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唯一支持的参数传递模式</a:t>
            </a:r>
            <a:r>
              <a:rPr lang="zh-CN" altLang="en-US" dirty="0" smtClean="0"/>
              <a:t>是传递对象的引用的复本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</a:t>
            </a:r>
            <a:r>
              <a:rPr lang="zh-CN" altLang="en-US" dirty="0"/>
              <a:t>传参（</a:t>
            </a:r>
            <a:r>
              <a:rPr lang="en-US" altLang="zh-CN" dirty="0"/>
              <a:t>call by sharing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共享传参指函数的各个形式参数获得实参中各个引用的副本。也就是说，函数内部的形参是实参的别名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/>
              <a:t>传</a:t>
            </a:r>
            <a:r>
              <a:rPr lang="zh-CN" altLang="en-US" smtClean="0"/>
              <a:t>了一个指向相同对象的“标签”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函数可能会修改接收到的任何可变对象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A08677-73F5-49D5-BADD-7340105A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21" y="455414"/>
            <a:ext cx="1400986" cy="41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52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函数的参数作为引用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思考</a:t>
            </a:r>
            <a:r>
              <a:rPr lang="zh-CN" altLang="en-US" dirty="0" smtClean="0"/>
              <a:t>：什么时候会修改函数外的数值？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72" y="1538323"/>
            <a:ext cx="1874682" cy="2011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8" y="1538323"/>
            <a:ext cx="1638442" cy="1554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9422" y="3946358"/>
            <a:ext cx="596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当传入参数指向可变对象时才可能会被修改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25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函数的参数作为引用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函数定义时，可选参数可以有默认值，这的一个很棒的特性，这样我们的 </a:t>
            </a:r>
            <a:r>
              <a:rPr lang="en-US" altLang="zh-CN" dirty="0"/>
              <a:t>API </a:t>
            </a:r>
            <a:r>
              <a:rPr lang="zh-CN" altLang="en-US" dirty="0"/>
              <a:t>在进化的同时能保证向后兼容。</a:t>
            </a:r>
            <a:endParaRPr lang="en-US" altLang="zh-CN" dirty="0"/>
          </a:p>
          <a:p>
            <a:r>
              <a:rPr lang="zh-CN" altLang="en-US" dirty="0"/>
              <a:t>然而，应该避免使用可变的对象作为参数的默认值。</a:t>
            </a:r>
          </a:p>
        </p:txBody>
      </p:sp>
    </p:spTree>
    <p:extLst>
      <p:ext uri="{BB962C8B-B14F-4D97-AF65-F5344CB8AC3E}">
        <p14:creationId xmlns:p14="http://schemas.microsoft.com/office/powerpoint/2010/main" val="14122885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危险的可变默认值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幽灵车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27EAB-0BEE-46F7-BE84-83D4719F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156795"/>
            <a:ext cx="4237627" cy="3713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396127-4D00-4CB6-B3BC-51ACC44F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506" y="1728929"/>
            <a:ext cx="4574915" cy="25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2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B37-D4BA-DC44-A0E1-8D461698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4EF-D3CE-734A-8AAF-CB0DED53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b="1" dirty="0" err="1"/>
              <a:t>机器语言</a:t>
            </a:r>
            <a:r>
              <a:rPr lang="en-US" dirty="0" err="1"/>
              <a:t>中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需要使用</a:t>
            </a:r>
            <a:r>
              <a:rPr lang="zh-CN" altLang="en-US" b="1" dirty="0"/>
              <a:t>内存地址</a:t>
            </a:r>
            <a:r>
              <a:rPr lang="zh-CN" altLang="en-US" dirty="0"/>
              <a:t>来访问和修改内存中保存的数据</a:t>
            </a:r>
            <a:endParaRPr lang="en-US" b="1" dirty="0"/>
          </a:p>
          <a:p>
            <a:r>
              <a:rPr lang="en-US" dirty="0" err="1"/>
              <a:t>在</a:t>
            </a:r>
            <a:r>
              <a:rPr lang="en-US" b="1" dirty="0" err="1"/>
              <a:t>高级语言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</a:t>
            </a:r>
            <a:r>
              <a:rPr lang="zh-CN" altLang="en-US" dirty="0"/>
              <a:t>语言、</a:t>
            </a:r>
            <a:r>
              <a:rPr lang="en-US" altLang="zh-CN" dirty="0"/>
              <a:t>Python)</a:t>
            </a:r>
            <a:r>
              <a:rPr lang="en-US" dirty="0" err="1"/>
              <a:t>中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允许我们使用</a:t>
            </a:r>
            <a:r>
              <a:rPr lang="zh-CN" altLang="en-US" b="1" dirty="0"/>
              <a:t>变量</a:t>
            </a:r>
            <a:r>
              <a:rPr lang="zh-CN" altLang="en-US" dirty="0"/>
              <a:t>来访问和修改数据</a:t>
            </a:r>
            <a:endParaRPr lang="en-US" altLang="zh-CN" dirty="0"/>
          </a:p>
          <a:p>
            <a:pPr lvl="1"/>
            <a:r>
              <a:rPr lang="zh-CN" altLang="en-US" dirty="0"/>
              <a:t>相较于内存地址，使用变量更方便程序员理解和编写程序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92886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幽灵车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实例化 </a:t>
            </a:r>
            <a:r>
              <a:rPr lang="en-US" altLang="zh-CN" dirty="0" err="1"/>
              <a:t>HauntedBus</a:t>
            </a:r>
            <a:r>
              <a:rPr lang="en-US" altLang="zh-CN" dirty="0"/>
              <a:t> </a:t>
            </a:r>
            <a:r>
              <a:rPr lang="zh-CN" altLang="en-US" dirty="0"/>
              <a:t>时，如果传入乘客，会按预期运作。</a:t>
            </a:r>
            <a:endParaRPr lang="en-US" altLang="zh-CN" dirty="0"/>
          </a:p>
          <a:p>
            <a:r>
              <a:rPr lang="zh-CN" altLang="en-US" dirty="0"/>
              <a:t>如果不为 </a:t>
            </a:r>
            <a:r>
              <a:rPr lang="en-US" altLang="zh-CN" dirty="0" err="1"/>
              <a:t>HauntedBus</a:t>
            </a:r>
            <a:r>
              <a:rPr lang="en-US" altLang="zh-CN" dirty="0"/>
              <a:t> </a:t>
            </a:r>
            <a:r>
              <a:rPr lang="zh-CN" altLang="en-US" dirty="0"/>
              <a:t>指定乘客的话，奇怪的事就发生了，这是因为 </a:t>
            </a:r>
            <a:r>
              <a:rPr lang="en-US" altLang="zh-CN" dirty="0" err="1"/>
              <a:t>self.passengers</a:t>
            </a:r>
            <a:r>
              <a:rPr lang="en-US" altLang="zh-CN" dirty="0"/>
              <a:t> </a:t>
            </a:r>
            <a:r>
              <a:rPr lang="zh-CN" altLang="en-US" dirty="0"/>
              <a:t>变成了 </a:t>
            </a:r>
            <a:r>
              <a:rPr lang="en-US" altLang="zh-CN" dirty="0"/>
              <a:t>passengers </a:t>
            </a:r>
            <a:r>
              <a:rPr lang="zh-CN" altLang="en-US" dirty="0"/>
              <a:t>参数默认值的别名。</a:t>
            </a:r>
            <a:endParaRPr lang="en-US" altLang="zh-CN" dirty="0"/>
          </a:p>
          <a:p>
            <a:r>
              <a:rPr lang="zh-CN" altLang="en-US" dirty="0"/>
              <a:t>出现这个问题的根源是，默认值在定义函数时计算（通常在加载模块时），因此默认值变成了函数对象的属性。</a:t>
            </a:r>
            <a:endParaRPr lang="en-US" altLang="zh-CN" dirty="0"/>
          </a:p>
          <a:p>
            <a:r>
              <a:rPr lang="zh-CN" altLang="en-US" dirty="0"/>
              <a:t>如果默认值是可变对象，而且修改了它的值，那么后续的函数调用都会受到影响。</a:t>
            </a:r>
          </a:p>
        </p:txBody>
      </p:sp>
    </p:spTree>
    <p:extLst>
      <p:ext uri="{BB962C8B-B14F-4D97-AF65-F5344CB8AC3E}">
        <p14:creationId xmlns:p14="http://schemas.microsoft.com/office/powerpoint/2010/main" val="2733744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幽灵车解决方案？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DAC811-EB3B-4900-B332-CA48E31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71612"/>
            <a:ext cx="4333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9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变量的使用“</a:t>
            </a:r>
            <a:r>
              <a:rPr lang="zh-CN" altLang="en-US" dirty="0"/>
              <a:t>法则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在同一作用域下</a:t>
            </a:r>
            <a:r>
              <a:rPr lang="zh-CN" altLang="en-US" dirty="0" smtClean="0"/>
              <a:t>，使用不同变量进行计算，可以不用理解背后的原理，正常进行编码即可。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绝大部分情况下也是如此</a:t>
            </a:r>
            <a:endParaRPr lang="en-US" altLang="zh-CN" dirty="0" smtClean="0"/>
          </a:p>
          <a:p>
            <a:r>
              <a:rPr lang="zh-CN" altLang="en-US" b="1" dirty="0" smtClean="0"/>
              <a:t>在函数内（或嵌套作用域），</a:t>
            </a:r>
            <a:r>
              <a:rPr lang="zh-CN" altLang="en-US" dirty="0" smtClean="0"/>
              <a:t>对于不可变对象的修改对于外部一般来说不会产生影响，而对于可变对象的修改会对外部产生影响。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如果期望函数修改外部的参数所引用的对象，应该传可变对象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否则传不可变对象</a:t>
            </a:r>
            <a:endParaRPr lang="en-US" altLang="zh-CN" dirty="0" smtClean="0"/>
          </a:p>
          <a:p>
            <a:r>
              <a:rPr lang="zh-CN" altLang="en-US" dirty="0" smtClean="0"/>
              <a:t>特别的地方要特殊考虑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nonlocal</a:t>
            </a:r>
            <a:r>
              <a:rPr lang="zh-CN" altLang="en-US" dirty="0" smtClean="0"/>
              <a:t>等关键字</a:t>
            </a:r>
            <a:r>
              <a:rPr lang="zh-CN" altLang="en-US" dirty="0"/>
              <a:t>，</a:t>
            </a:r>
            <a:r>
              <a:rPr lang="zh-CN" altLang="en-US" dirty="0" smtClean="0"/>
              <a:t>不推荐使用太多的全局变量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如默认参数尽量不使用可变对象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None</a:t>
            </a:r>
            <a:r>
              <a:rPr lang="zh-CN" altLang="en-US" dirty="0" smtClean="0"/>
              <a:t>：空值，但是与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””, list(), set()</a:t>
            </a:r>
            <a:r>
              <a:rPr lang="zh-CN" altLang="en-US" dirty="0" smtClean="0"/>
              <a:t>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3284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如何将这门课学好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19150"/>
            <a:ext cx="8404917" cy="3937000"/>
          </a:xfrm>
        </p:spPr>
        <p:txBody>
          <a:bodyPr/>
          <a:lstStyle/>
          <a:p>
            <a:r>
              <a:rPr lang="zh-CN" altLang="en-US" dirty="0" smtClean="0"/>
              <a:t>动手是学会编程的唯一途径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确保所有课件上的代码，完全手敲一遍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确保所有的作业认真完成，做之前认真研读课件和提示代码</a:t>
            </a:r>
            <a:endParaRPr lang="en-US" altLang="zh-CN" dirty="0" smtClean="0"/>
          </a:p>
          <a:p>
            <a:pPr lvl="1"/>
            <a:r>
              <a:rPr lang="zh-CN" altLang="en-US" dirty="0"/>
              <a:t>没有</a:t>
            </a:r>
            <a:r>
              <a:rPr lang="zh-CN" altLang="en-US" dirty="0" smtClean="0"/>
              <a:t>动手意味着没有“</a:t>
            </a:r>
            <a:r>
              <a:rPr lang="zh-CN" altLang="en-US" dirty="0"/>
              <a:t>真正的学习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阅读一些升级知识，提升对于一些难点的理解</a:t>
            </a:r>
            <a:endParaRPr lang="en-US" altLang="zh-CN" dirty="0" smtClean="0"/>
          </a:p>
          <a:p>
            <a:pPr lvl="1"/>
            <a:r>
              <a:rPr lang="zh-CN" altLang="en-US" dirty="0"/>
              <a:t>知</a:t>
            </a:r>
            <a:r>
              <a:rPr lang="zh-CN" altLang="en-US" dirty="0" smtClean="0"/>
              <a:t>乎、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图书不要乱买，可以查询高频推荐的图书</a:t>
            </a:r>
            <a:endParaRPr lang="en-US" altLang="zh-CN" dirty="0" smtClean="0"/>
          </a:p>
          <a:p>
            <a:r>
              <a:rPr lang="zh-CN" altLang="en-US" dirty="0" smtClean="0"/>
              <a:t>不要轻易相信任何网络、书籍、课件上的知识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it by yourself with a python interpreter!!!</a:t>
            </a:r>
          </a:p>
          <a:p>
            <a:r>
              <a:rPr lang="zh-CN" altLang="en-US" dirty="0" smtClean="0"/>
              <a:t>阅读一些较好的代码、标程，理解后复写、分模块改写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8300" y="4386818"/>
            <a:ext cx="56651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写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而不</a:t>
            </a:r>
            <a:r>
              <a:rPr lang="zh-CN" altLang="en-US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思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则罔，</a:t>
            </a:r>
            <a:r>
              <a:rPr lang="zh-CN" altLang="en-US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思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而不</a:t>
            </a:r>
            <a:r>
              <a:rPr lang="zh-CN" altLang="en-US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写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则殆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3583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BB4-9962-C745-B395-00C2894E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2186-DB75-8845-BFE0-0B1D455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与变量相关的一个概念是</a:t>
            </a:r>
            <a:r>
              <a:rPr lang="en-CN" b="1" dirty="0"/>
              <a:t>类型</a:t>
            </a:r>
          </a:p>
          <a:p>
            <a:pPr lvl="1"/>
            <a:r>
              <a:rPr lang="en-CN" dirty="0"/>
              <a:t>内存里保存的相同的二进制数据可能代表不同的含义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CN" dirty="0" smtClean="0">
                <a:solidFill>
                  <a:srgbClr val="FF0000"/>
                </a:solidFill>
              </a:rPr>
              <a:t>1100001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dirty="0" err="1"/>
              <a:t>整数</a:t>
            </a:r>
            <a:r>
              <a:rPr lang="zh-CN" altLang="en-US" dirty="0"/>
              <a:t>：</a:t>
            </a:r>
            <a:r>
              <a:rPr lang="en-US" altLang="zh-CN" dirty="0"/>
              <a:t>97</a:t>
            </a:r>
          </a:p>
          <a:p>
            <a:pPr lvl="2"/>
            <a:r>
              <a:rPr lang="en-US" altLang="zh-CN" dirty="0"/>
              <a:t>ASCII</a:t>
            </a:r>
            <a:r>
              <a:rPr lang="zh-CN" altLang="en-US" dirty="0"/>
              <a:t>编码的字符：‘</a:t>
            </a:r>
            <a:r>
              <a:rPr lang="en-US" altLang="zh-CN" dirty="0"/>
              <a:t>a’</a:t>
            </a:r>
          </a:p>
          <a:p>
            <a:pPr lvl="1"/>
            <a:r>
              <a:rPr lang="zh-CN" altLang="en-US" dirty="0"/>
              <a:t>所以我们需要通过变量或者对象的类型，来确定程序如何理解和使用内存里保存的二进制数据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语言里，每个变量都有自己的类型，在声明变量时确定</a:t>
            </a:r>
            <a:endParaRPr lang="en-US" altLang="zh-CN" dirty="0"/>
          </a:p>
          <a:p>
            <a:pPr lvl="2"/>
            <a:r>
              <a:rPr lang="zh-CN" altLang="en-US" dirty="0"/>
              <a:t>静态类型：变量的类型在</a:t>
            </a:r>
            <a:r>
              <a:rPr lang="zh-CN" altLang="en-US" b="1" dirty="0"/>
              <a:t>编译时确定</a:t>
            </a:r>
            <a:endParaRPr lang="en-US" altLang="zh-CN" b="1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语言里，每个对象都有自己的类型</a:t>
            </a:r>
            <a:endParaRPr lang="en-US" altLang="zh-CN" dirty="0"/>
          </a:p>
          <a:p>
            <a:pPr lvl="2"/>
            <a:r>
              <a:rPr lang="zh-CN" altLang="en-US" dirty="0"/>
              <a:t>不需要声明变量，变量的类型就是其引用的对象的类型</a:t>
            </a:r>
            <a:endParaRPr lang="en-US" altLang="zh-CN" dirty="0"/>
          </a:p>
          <a:p>
            <a:pPr lvl="2"/>
            <a:r>
              <a:rPr lang="zh-CN" altLang="en-US" dirty="0"/>
              <a:t>动态类型：对象和变量的类型在</a:t>
            </a:r>
            <a:r>
              <a:rPr lang="zh-CN" altLang="en-US" b="1" dirty="0"/>
              <a:t>运行时确定</a:t>
            </a:r>
            <a:endParaRPr lang="en-US" altLang="zh-CN" b="1" dirty="0"/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58975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中的变量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 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7030A0"/>
                </a:solidFill>
              </a:rPr>
              <a:t>装盒子式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 int a;</a:t>
            </a:r>
          </a:p>
          <a:p>
            <a:pPr lvl="1"/>
            <a:r>
              <a:rPr lang="en-US" altLang="zh-CN" dirty="0"/>
              <a:t> a = 2;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语言的对这一条语句的处理是：</a:t>
            </a:r>
          </a:p>
          <a:p>
            <a:pPr lvl="1"/>
            <a:r>
              <a:rPr lang="zh-CN" altLang="en-US" dirty="0"/>
              <a:t>①在内存中为变量</a:t>
            </a:r>
            <a:r>
              <a:rPr lang="en-US" altLang="zh-CN" dirty="0"/>
              <a:t>a</a:t>
            </a:r>
            <a:r>
              <a:rPr lang="zh-CN" altLang="en-US" dirty="0"/>
              <a:t>找到一片供存储的内存空间；</a:t>
            </a:r>
          </a:p>
          <a:p>
            <a:pPr lvl="1"/>
            <a:r>
              <a:rPr lang="zh-CN" altLang="en-US" dirty="0"/>
              <a:t>②往这一片内存空间中填上二进制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Python: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贴标签式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 a =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zh-CN" altLang="en-US" dirty="0"/>
              <a:t>先在内存空间中找到一片区域存储</a:t>
            </a:r>
            <a:r>
              <a:rPr lang="en-US" altLang="zh-CN" dirty="0"/>
              <a:t>2</a:t>
            </a:r>
            <a:r>
              <a:rPr lang="zh-CN" altLang="en-US" dirty="0"/>
              <a:t>，之后再把</a:t>
            </a:r>
            <a:r>
              <a:rPr lang="en-US" altLang="zh-CN" dirty="0"/>
              <a:t>a</a:t>
            </a:r>
            <a:r>
              <a:rPr lang="zh-CN" altLang="en-US" dirty="0"/>
              <a:t>作为一个标签贴在</a:t>
            </a:r>
            <a:r>
              <a:rPr lang="en-US" altLang="zh-CN" dirty="0"/>
              <a:t>2</a:t>
            </a:r>
            <a:r>
              <a:rPr lang="zh-CN" altLang="en-US" dirty="0"/>
              <a:t>这一片区域上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这个标签</a:t>
            </a:r>
            <a:r>
              <a:rPr lang="en-US" altLang="zh-CN" dirty="0"/>
              <a:t>/</a:t>
            </a:r>
            <a:r>
              <a:rPr lang="zh-CN" altLang="en-US" dirty="0"/>
              <a:t>名称 “引用</a:t>
            </a:r>
            <a:r>
              <a:rPr lang="en-US" altLang="zh-CN" dirty="0"/>
              <a:t>/</a:t>
            </a:r>
            <a:r>
              <a:rPr lang="zh-CN" altLang="en-US" dirty="0"/>
              <a:t>指向</a:t>
            </a:r>
            <a:r>
              <a:rPr lang="en-US" altLang="zh-CN" dirty="0"/>
              <a:t>”2</a:t>
            </a:r>
            <a:r>
              <a:rPr lang="zh-CN" altLang="en-US" dirty="0"/>
              <a:t>这个对象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9538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中的变量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贴标签式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9" y="1353769"/>
            <a:ext cx="2748083" cy="27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F3B7-B185-4DB4-A7E0-DC3C6EC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D130-30ED-4680-AFD1-48005F4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不像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等语言一样，可以不用事先声明变量类型而直接对变量进行赋值。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Python</a:t>
            </a:r>
            <a:r>
              <a:rPr lang="zh-CN" altLang="en-US" dirty="0"/>
              <a:t>语言来讲</a:t>
            </a:r>
            <a:r>
              <a:rPr lang="zh-CN" altLang="en-US" dirty="0" smtClean="0"/>
              <a:t>，</a:t>
            </a:r>
            <a:r>
              <a:rPr lang="zh-CN" altLang="en-US" dirty="0"/>
              <a:t>变量</a:t>
            </a:r>
            <a:r>
              <a:rPr lang="zh-CN" altLang="en-US" dirty="0" smtClean="0"/>
              <a:t>的类型是</a:t>
            </a:r>
            <a:r>
              <a:rPr lang="zh-CN" altLang="en-US" dirty="0"/>
              <a:t>在运行时确定的。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a = 1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变量为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是对象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84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变量引用对象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变量赋值</a:t>
            </a:r>
            <a:r>
              <a:rPr lang="zh-CN" altLang="en-US" dirty="0" smtClean="0"/>
              <a:t>：本质上是将变量“贴”在对象上，运行使用变量来访问、修改对象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对象是一块内存空间，内存空间里存储它们所表示的值；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是到内存空间的一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标签或引用</a:t>
            </a:r>
            <a:r>
              <a:rPr lang="zh-CN" altLang="en-US" dirty="0" smtClean="0"/>
              <a:t>，</a:t>
            </a:r>
            <a:r>
              <a:rPr lang="zh-CN" altLang="en-US" dirty="0"/>
              <a:t>也就是拥有指向</a:t>
            </a:r>
            <a:r>
              <a:rPr lang="zh-CN" altLang="en-US" dirty="0" smtClean="0"/>
              <a:t>对象存储的</a:t>
            </a:r>
            <a:r>
              <a:rPr lang="zh-CN" altLang="en-US" dirty="0"/>
              <a:t>空间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引用就是自动形成的从变量到对象的映射关系</a:t>
            </a:r>
            <a:r>
              <a:rPr lang="zh-CN" altLang="en-US" dirty="0" smtClean="0"/>
              <a:t>（类似指针）</a:t>
            </a:r>
            <a:endParaRPr lang="en-US" altLang="zh-CN" dirty="0"/>
          </a:p>
          <a:p>
            <a:pPr lvl="2"/>
            <a:r>
              <a:rPr lang="zh-CN" altLang="en-US" dirty="0"/>
              <a:t>引用可以看成对象的别名，通过别名可以直接操纵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但与</a:t>
            </a:r>
            <a:r>
              <a:rPr lang="en-US" altLang="zh-CN" dirty="0"/>
              <a:t>C</a:t>
            </a:r>
            <a:r>
              <a:rPr lang="zh-CN" altLang="en-US" dirty="0"/>
              <a:t>语言中的指针不同，我们无法直接修改指针的值</a:t>
            </a:r>
            <a:endParaRPr lang="en-US" altLang="zh-CN" dirty="0"/>
          </a:p>
          <a:p>
            <a:pPr lvl="3"/>
            <a:r>
              <a:rPr lang="zh-CN" altLang="en-US" dirty="0" smtClean="0"/>
              <a:t>只能</a:t>
            </a:r>
            <a:r>
              <a:rPr lang="zh-CN" altLang="en-US" dirty="0"/>
              <a:t>通过变量访问对象，或通过赋值更改变量指向的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赋值</a:t>
            </a:r>
            <a:r>
              <a:rPr lang="zh-CN" altLang="en-US" b="1" dirty="0" smtClean="0"/>
              <a:t>是将一个</a:t>
            </a:r>
            <a:r>
              <a:rPr lang="zh-CN" altLang="en-US" b="1" dirty="0" smtClean="0">
                <a:solidFill>
                  <a:srgbClr val="FF0000"/>
                </a:solidFill>
              </a:rPr>
              <a:t>变量标签</a:t>
            </a:r>
            <a:r>
              <a:rPr lang="zh-CN" altLang="en-US" b="1" dirty="0" smtClean="0"/>
              <a:t>与一个</a:t>
            </a:r>
            <a:r>
              <a:rPr lang="zh-CN" altLang="en-US" b="1" dirty="0" smtClean="0">
                <a:solidFill>
                  <a:srgbClr val="FF0000"/>
                </a:solidFill>
              </a:rPr>
              <a:t>实际对象</a:t>
            </a:r>
            <a:r>
              <a:rPr lang="zh-CN" altLang="en-US" b="1" dirty="0" smtClean="0"/>
              <a:t>建立关联的过程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65050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29786</TotalTime>
  <Words>2184</Words>
  <Application>Microsoft Office PowerPoint</Application>
  <PresentationFormat>全屏显示(16:9)</PresentationFormat>
  <Paragraphs>247</Paragraphs>
  <Slides>44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方正超粗黑简体</vt:lpstr>
      <vt:lpstr>方正兰亭细黑_GBK</vt:lpstr>
      <vt:lpstr>黑体</vt:lpstr>
      <vt:lpstr>华文仿宋</vt:lpstr>
      <vt:lpstr>宋体</vt:lpstr>
      <vt:lpstr>微软雅黑</vt:lpstr>
      <vt:lpstr>Arial</vt:lpstr>
      <vt:lpstr>Calibri</vt:lpstr>
      <vt:lpstr>Wingdings</vt:lpstr>
      <vt:lpstr>清风素材 https://12sc.taobao.com/</vt:lpstr>
      <vt:lpstr>PowerPoint 演示文稿</vt:lpstr>
      <vt:lpstr>PowerPoint 演示文稿</vt:lpstr>
      <vt:lpstr>回顾：计算机的基本组成</vt:lpstr>
      <vt:lpstr>变量</vt:lpstr>
      <vt:lpstr>类型</vt:lpstr>
      <vt:lpstr>C和Python中的变量</vt:lpstr>
      <vt:lpstr>Python中的变量</vt:lpstr>
      <vt:lpstr>动态类型</vt:lpstr>
      <vt:lpstr>变量引用对象</vt:lpstr>
      <vt:lpstr>Python中的变量</vt:lpstr>
      <vt:lpstr>变量引用对象</vt:lpstr>
      <vt:lpstr>相等性</vt:lpstr>
      <vt:lpstr>相等性</vt:lpstr>
      <vt:lpstr>id()函数</vt:lpstr>
      <vt:lpstr>id(), is, ==的区别与联系</vt:lpstr>
      <vt:lpstr>id(), is, ==的区别与联系</vt:lpstr>
      <vt:lpstr>别忘记另一个有用的函数</vt:lpstr>
      <vt:lpstr>对象的“回收”</vt:lpstr>
      <vt:lpstr>对象的“回收”</vt:lpstr>
      <vt:lpstr>可变对象和不可变对象</vt:lpstr>
      <vt:lpstr>可变对象和不可变对象</vt:lpstr>
      <vt:lpstr>可变对象和不可变对象</vt:lpstr>
      <vt:lpstr>可变对象和不可变对象</vt:lpstr>
      <vt:lpstr>可变对象和不可变对象</vt:lpstr>
      <vt:lpstr>可变对象和不可变对象</vt:lpstr>
      <vt:lpstr>可变对象和不可变对象</vt:lpstr>
      <vt:lpstr>可变对象和不可变对象</vt:lpstr>
      <vt:lpstr>可变对象（更多例子）</vt:lpstr>
      <vt:lpstr>可变对象（更多例子）</vt:lpstr>
      <vt:lpstr>相等性</vt:lpstr>
      <vt:lpstr>复制</vt:lpstr>
      <vt:lpstr>浅复制</vt:lpstr>
      <vt:lpstr>浅复制</vt:lpstr>
      <vt:lpstr>深复制</vt:lpstr>
      <vt:lpstr>深复制</vt:lpstr>
      <vt:lpstr>函数的参数作为引用</vt:lpstr>
      <vt:lpstr>函数的参数作为引用</vt:lpstr>
      <vt:lpstr>函数的参数作为引用</vt:lpstr>
      <vt:lpstr>危险的可变默认值</vt:lpstr>
      <vt:lpstr>幽灵车</vt:lpstr>
      <vt:lpstr>思考</vt:lpstr>
      <vt:lpstr>变量的使用“法则”</vt:lpstr>
      <vt:lpstr>如何将这门课学好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622</cp:revision>
  <dcterms:created xsi:type="dcterms:W3CDTF">2015-01-23T04:02:45Z</dcterms:created>
  <dcterms:modified xsi:type="dcterms:W3CDTF">2024-04-11T05:38:24Z</dcterms:modified>
  <cp:category/>
  <cp:contentStatus>12sc.taobao.com</cp:contentStatus>
</cp:coreProperties>
</file>