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handoutMasterIdLst>
    <p:handoutMasterId r:id="rId20"/>
  </p:handoutMasterIdLst>
  <p:sldIdLst>
    <p:sldId id="394" r:id="rId5"/>
    <p:sldId id="487" r:id="rId6"/>
    <p:sldId id="489" r:id="rId7"/>
    <p:sldId id="589" r:id="rId8"/>
    <p:sldId id="590" r:id="rId9"/>
    <p:sldId id="490" r:id="rId10"/>
    <p:sldId id="594" r:id="rId11"/>
    <p:sldId id="629" r:id="rId12"/>
    <p:sldId id="630" r:id="rId13"/>
    <p:sldId id="591" r:id="rId14"/>
    <p:sldId id="464" r:id="rId15"/>
    <p:sldId id="618" r:id="rId16"/>
    <p:sldId id="596" r:id="rId17"/>
    <p:sldId id="494" r:id="rId18"/>
  </p:sldIdLst>
  <p:sldSz cx="12192000" cy="6858000"/>
  <p:notesSz cx="6797675" cy="9926638"/>
  <p:defaultTex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Webinar Slides" id="{F9D97135-F553-4F4B-A9ED-EFB6C51AFBD1}">
          <p14:sldIdLst>
            <p14:sldId id="394"/>
            <p14:sldId id="487"/>
            <p14:sldId id="489"/>
            <p14:sldId id="589"/>
            <p14:sldId id="590"/>
            <p14:sldId id="490"/>
            <p14:sldId id="594"/>
            <p14:sldId id="629"/>
            <p14:sldId id="630"/>
            <p14:sldId id="591"/>
            <p14:sldId id="464"/>
            <p14:sldId id="618"/>
            <p14:sldId id="596"/>
            <p14:sldId id="49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2F6ED7"/>
    <a:srgbClr val="8AB6EC"/>
    <a:srgbClr val="B1CEF2"/>
    <a:srgbClr val="D8E7F9"/>
    <a:srgbClr val="7BA5D9"/>
    <a:srgbClr val="008BCB"/>
    <a:srgbClr val="EFEFEF"/>
    <a:srgbClr val="E6E6E6"/>
    <a:srgbClr val="D4D4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8DD195-65F6-43EE-A69D-2706CF9FF687}" v="49" dt="2018-10-08T08:11:31.0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0"/>
    <p:restoredTop sz="83626" autoAdjust="0"/>
  </p:normalViewPr>
  <p:slideViewPr>
    <p:cSldViewPr snapToGrid="0">
      <p:cViewPr varScale="1">
        <p:scale>
          <a:sx n="96" d="100"/>
          <a:sy n="96" d="100"/>
        </p:scale>
        <p:origin x="1110" y="78"/>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guide orient="horz" pos="3126"/>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Unwin" userId="S::chris.unwin@red-gate.com::ecb1ebdc-b4ce-451a-a330-7da45b58990a" providerId="AD" clId="Web-{203458CD-4046-1EEA-B632-88B1053F56EF}"/>
    <pc:docChg chg="sldOrd">
      <pc:chgData name="Chris Unwin" userId="S::chris.unwin@red-gate.com::ecb1ebdc-b4ce-451a-a330-7da45b58990a" providerId="AD" clId="Web-{203458CD-4046-1EEA-B632-88B1053F56EF}" dt="2018-09-28T10:23:51.611" v="0"/>
      <pc:docMkLst>
        <pc:docMk/>
      </pc:docMkLst>
      <pc:sldChg chg="ord">
        <pc:chgData name="Chris Unwin" userId="S::chris.unwin@red-gate.com::ecb1ebdc-b4ce-451a-a330-7da45b58990a" providerId="AD" clId="Web-{203458CD-4046-1EEA-B632-88B1053F56EF}" dt="2018-09-28T10:23:51.611" v="0"/>
        <pc:sldMkLst>
          <pc:docMk/>
          <pc:sldMk cId="1811726804" sldId="489"/>
        </pc:sldMkLst>
      </pc:sldChg>
    </pc:docChg>
  </pc:docChgLst>
  <pc:docChgLst>
    <pc:chgData name="Chris Unwin" userId="ecb1ebdc-b4ce-451a-a330-7da45b58990a" providerId="ADAL" clId="{588DD195-65F6-43EE-A69D-2706CF9FF687}"/>
    <pc:docChg chg="delSld modSld modSection">
      <pc:chgData name="Chris Unwin" userId="ecb1ebdc-b4ce-451a-a330-7da45b58990a" providerId="ADAL" clId="{588DD195-65F6-43EE-A69D-2706CF9FF687}" dt="2018-10-08T08:11:31.043" v="48" actId="2696"/>
      <pc:docMkLst>
        <pc:docMk/>
      </pc:docMkLst>
      <pc:sldChg chg="addSp modSp">
        <pc:chgData name="Chris Unwin" userId="ecb1ebdc-b4ce-451a-a330-7da45b58990a" providerId="ADAL" clId="{588DD195-65F6-43EE-A69D-2706CF9FF687}" dt="2018-10-03T06:32:58.490" v="44" actId="113"/>
        <pc:sldMkLst>
          <pc:docMk/>
          <pc:sldMk cId="1348232207" sldId="487"/>
        </pc:sldMkLst>
        <pc:spChg chg="mod">
          <ac:chgData name="Chris Unwin" userId="ecb1ebdc-b4ce-451a-a330-7da45b58990a" providerId="ADAL" clId="{588DD195-65F6-43EE-A69D-2706CF9FF687}" dt="2018-10-03T06:32:58.490" v="44" actId="113"/>
          <ac:spMkLst>
            <pc:docMk/>
            <pc:sldMk cId="1348232207" sldId="487"/>
            <ac:spMk id="4" creationId="{00000000-0000-0000-0000-000000000000}"/>
          </ac:spMkLst>
        </pc:spChg>
        <pc:spChg chg="add mod">
          <ac:chgData name="Chris Unwin" userId="ecb1ebdc-b4ce-451a-a330-7da45b58990a" providerId="ADAL" clId="{588DD195-65F6-43EE-A69D-2706CF9FF687}" dt="2018-10-03T06:32:47.975" v="43" actId="20577"/>
          <ac:spMkLst>
            <pc:docMk/>
            <pc:sldMk cId="1348232207" sldId="487"/>
            <ac:spMk id="10" creationId="{4DD66852-B4BD-43FD-8470-8BB074BBB702}"/>
          </ac:spMkLst>
        </pc:spChg>
        <pc:spChg chg="mod">
          <ac:chgData name="Chris Unwin" userId="ecb1ebdc-b4ce-451a-a330-7da45b58990a" providerId="ADAL" clId="{588DD195-65F6-43EE-A69D-2706CF9FF687}" dt="2018-10-03T06:32:13.749" v="19" actId="1076"/>
          <ac:spMkLst>
            <pc:docMk/>
            <pc:sldMk cId="1348232207" sldId="487"/>
            <ac:spMk id="19" creationId="{00000000-0000-0000-0000-000000000000}"/>
          </ac:spMkLst>
        </pc:spChg>
        <pc:picChg chg="mod">
          <ac:chgData name="Chris Unwin" userId="ecb1ebdc-b4ce-451a-a330-7da45b58990a" providerId="ADAL" clId="{588DD195-65F6-43EE-A69D-2706CF9FF687}" dt="2018-10-03T06:32:13.749" v="19" actId="1076"/>
          <ac:picMkLst>
            <pc:docMk/>
            <pc:sldMk cId="1348232207" sldId="487"/>
            <ac:picMk id="3" creationId="{00000000-0000-0000-0000-000000000000}"/>
          </ac:picMkLst>
        </pc:picChg>
        <pc:picChg chg="mod">
          <ac:chgData name="Chris Unwin" userId="ecb1ebdc-b4ce-451a-a330-7da45b58990a" providerId="ADAL" clId="{588DD195-65F6-43EE-A69D-2706CF9FF687}" dt="2018-10-03T06:32:13.749" v="19" actId="1076"/>
          <ac:picMkLst>
            <pc:docMk/>
            <pc:sldMk cId="1348232207" sldId="487"/>
            <ac:picMk id="6" creationId="{00000000-0000-0000-0000-000000000000}"/>
          </ac:picMkLst>
        </pc:picChg>
        <pc:picChg chg="mod">
          <ac:chgData name="Chris Unwin" userId="ecb1ebdc-b4ce-451a-a330-7da45b58990a" providerId="ADAL" clId="{588DD195-65F6-43EE-A69D-2706CF9FF687}" dt="2018-10-03T06:32:32.016" v="21" actId="14100"/>
          <ac:picMkLst>
            <pc:docMk/>
            <pc:sldMk cId="1348232207" sldId="487"/>
            <ac:picMk id="8" creationId="{DD99536D-3306-4B0E-8FB3-908A03685BB8}"/>
          </ac:picMkLst>
        </pc:picChg>
        <pc:picChg chg="add mod">
          <ac:chgData name="Chris Unwin" userId="ecb1ebdc-b4ce-451a-a330-7da45b58990a" providerId="ADAL" clId="{588DD195-65F6-43EE-A69D-2706CF9FF687}" dt="2018-10-03T06:32:25.534" v="20" actId="1076"/>
          <ac:picMkLst>
            <pc:docMk/>
            <pc:sldMk cId="1348232207" sldId="487"/>
            <ac:picMk id="1026" creationId="{55DE0E7D-EB6A-4A81-91F6-FBF38ECFF786}"/>
          </ac:picMkLst>
        </pc:picChg>
      </pc:sldChg>
      <pc:sldChg chg="modSp del">
        <pc:chgData name="Chris Unwin" userId="ecb1ebdc-b4ce-451a-a330-7da45b58990a" providerId="ADAL" clId="{588DD195-65F6-43EE-A69D-2706CF9FF687}" dt="2018-10-08T08:11:29.512" v="46" actId="2696"/>
        <pc:sldMkLst>
          <pc:docMk/>
          <pc:sldMk cId="1206497222" sldId="593"/>
        </pc:sldMkLst>
        <pc:spChg chg="mod">
          <ac:chgData name="Chris Unwin" userId="ecb1ebdc-b4ce-451a-a330-7da45b58990a" providerId="ADAL" clId="{588DD195-65F6-43EE-A69D-2706CF9FF687}" dt="2018-10-08T08:11:21.527" v="45" actId="20577"/>
          <ac:spMkLst>
            <pc:docMk/>
            <pc:sldMk cId="1206497222" sldId="593"/>
            <ac:spMk id="3" creationId="{ABA23F5C-8C54-40D8-BF82-E99458CE461C}"/>
          </ac:spMkLst>
        </pc:spChg>
      </pc:sldChg>
      <pc:sldChg chg="del">
        <pc:chgData name="Chris Unwin" userId="ecb1ebdc-b4ce-451a-a330-7da45b58990a" providerId="ADAL" clId="{588DD195-65F6-43EE-A69D-2706CF9FF687}" dt="2018-10-08T08:11:31.043" v="48" actId="2696"/>
        <pc:sldMkLst>
          <pc:docMk/>
          <pc:sldMk cId="2579829822" sldId="631"/>
        </pc:sldMkLst>
      </pc:sldChg>
      <pc:sldChg chg="del">
        <pc:chgData name="Chris Unwin" userId="ecb1ebdc-b4ce-451a-a330-7da45b58990a" providerId="ADAL" clId="{588DD195-65F6-43EE-A69D-2706CF9FF687}" dt="2018-10-08T08:11:30.348" v="47" actId="2696"/>
        <pc:sldMkLst>
          <pc:docMk/>
          <pc:sldMk cId="3857057375" sldId="632"/>
        </pc:sldMkLst>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a:defRPr sz="1200"/>
            </a:lvl1pPr>
          </a:lstStyle>
          <a:p>
            <a:fld id="{0398EB52-2B16-4D4A-8A47-B858A822CB1B}" type="slidenum">
              <a:rPr lang="en-US" b="0" smtClean="0">
                <a:latin typeface="Roboto Bold"/>
                <a:cs typeface="Roboto Bold"/>
              </a:rPr>
              <a:t>‹#›</a:t>
            </a:fld>
            <a:endParaRPr lang="en-US" b="0">
              <a:latin typeface="Roboto Bold"/>
              <a:cs typeface="Roboto Bold"/>
            </a:endParaRPr>
          </a:p>
        </p:txBody>
      </p:sp>
      <p:pic>
        <p:nvPicPr>
          <p:cNvPr id="4" name="Picture 3"/>
          <p:cNvPicPr>
            <a:picLocks noChangeAspect="1"/>
          </p:cNvPicPr>
          <p:nvPr/>
        </p:nvPicPr>
        <p:blipFill>
          <a:blip r:embed="rId2"/>
          <a:stretch>
            <a:fillRect/>
          </a:stretch>
        </p:blipFill>
        <p:spPr>
          <a:xfrm>
            <a:off x="4686299" y="268390"/>
            <a:ext cx="1782232" cy="426186"/>
          </a:xfrm>
          <a:prstGeom prst="rect">
            <a:avLst/>
          </a:prstGeom>
        </p:spPr>
      </p:pic>
    </p:spTree>
    <p:extLst>
      <p:ext uri="{BB962C8B-B14F-4D97-AF65-F5344CB8AC3E}">
        <p14:creationId xmlns:p14="http://schemas.microsoft.com/office/powerpoint/2010/main" val="11770318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88579" y="89551"/>
            <a:ext cx="2946400" cy="498475"/>
          </a:xfrm>
          <a:prstGeom prst="rect">
            <a:avLst/>
          </a:prstGeom>
        </p:spPr>
        <p:txBody>
          <a:bodyPr vert="horz" lIns="91440" tIns="45720" rIns="91440" bIns="45720" rtlCol="0"/>
          <a:lstStyle>
            <a:lvl1pPr algn="l" fontAlgn="auto">
              <a:spcBef>
                <a:spcPts val="0"/>
              </a:spcBef>
              <a:spcAft>
                <a:spcPts val="0"/>
              </a:spcAft>
              <a:defRPr sz="1200" b="0" i="0" smtClean="0">
                <a:latin typeface="Roboto Regular"/>
                <a:cs typeface="Roboto Regular"/>
              </a:defRPr>
            </a:lvl1pPr>
          </a:lstStyle>
          <a:p>
            <a:pPr>
              <a:defRPr/>
            </a:pPr>
            <a:fld id="{F27B4D97-523D-4DEF-962B-78D09A9489A3}" type="datetimeFigureOut">
              <a:rPr lang="en-US" smtClean="0"/>
              <a:pPr>
                <a:defRPr/>
              </a:pPr>
              <a:t>10/8/2018</a:t>
            </a:fld>
            <a:endParaRPr lang="en-US"/>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6" name="Picture 5"/>
          <p:cNvPicPr>
            <a:picLocks noChangeAspect="1"/>
          </p:cNvPicPr>
          <p:nvPr/>
        </p:nvPicPr>
        <p:blipFill>
          <a:blip r:embed="rId2"/>
          <a:stretch>
            <a:fillRect/>
          </a:stretch>
        </p:blipFill>
        <p:spPr>
          <a:xfrm>
            <a:off x="4718509" y="308965"/>
            <a:ext cx="1782232" cy="426186"/>
          </a:xfrm>
          <a:prstGeom prst="rect">
            <a:avLst/>
          </a:prstGeom>
        </p:spPr>
      </p:pic>
    </p:spTree>
    <p:extLst>
      <p:ext uri="{BB962C8B-B14F-4D97-AF65-F5344CB8AC3E}">
        <p14:creationId xmlns:p14="http://schemas.microsoft.com/office/powerpoint/2010/main" val="145058702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Welcome to today’s webinar ‘DevOps, the database, and the role of the DBA ’</a:t>
            </a:r>
          </a:p>
          <a:p>
            <a:r>
              <a:rPr lang="en-GB" dirty="0"/>
              <a:t>First, let’s start with a couple of housekeeping items. All attendees are on mute during the webinar, but we want to hear your questions so if you have any during the course of this presentation, please enter it into your question box and we’ll make sure we leave plenty of time at the end of the webinar to go through them. This webinar is also being recorded and we’ll follow up with a copy of the recording as well as the slides over the next couple of days. </a:t>
            </a:r>
          </a:p>
          <a:p>
            <a:endParaRPr lang="en-GB" dirty="0"/>
          </a:p>
        </p:txBody>
      </p:sp>
    </p:spTree>
    <p:extLst>
      <p:ext uri="{BB962C8B-B14F-4D97-AF65-F5344CB8AC3E}">
        <p14:creationId xmlns:p14="http://schemas.microsoft.com/office/powerpoint/2010/main" val="1813334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25% of respondents are deploying database changes either more than once a week or daily. In the group who had adopted DevOps practices across some or all of their projects, this figure rose to 38%, with 73% of them deploying at least twice a month, if not more. </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Among those who had no plans to adopt DevOps practices, the proportion who release at least twice a month was only 54%. This may indicate that this group are facing less pressure to shorten the release cycle. Increasing the speed of delivery of database changes was the number 1 driver for automating the delivery of database changes as part of a wider DevOps process.  </a:t>
            </a:r>
            <a:endParaRPr lang="en-US" b="1" dirty="0"/>
          </a:p>
        </p:txBody>
      </p:sp>
      <p:sp>
        <p:nvSpPr>
          <p:cNvPr id="4" name="Header Placeholder 3"/>
          <p:cNvSpPr>
            <a:spLocks noGrp="1"/>
          </p:cNvSpPr>
          <p:nvPr>
            <p:ph type="hdr" sz="quarter" idx="10"/>
          </p:nvPr>
        </p:nvSpPr>
        <p:spPr/>
        <p:txBody>
          <a:bodyPr/>
          <a:lstStyle/>
          <a:p>
            <a:endParaRPr lang="en-US">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solidFill>
                  <a:prstClr val="black"/>
                </a:solidFill>
              </a:rPr>
              <a:pPr/>
              <a:t>10/8/2018 9:11 AM</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563752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GB" dirty="0"/>
              <a:t>In fact, this is something that Skyscanner has found since the adoption of Database DevOps. For those who aren’t familiar with Skyscanner, it’s a leading global travel search site, headquartered in the UK. Its journey from three founders with a spreadsheet to a team of 800 people managing the world’s largest travel search engine, is a fascinating one. </a:t>
            </a:r>
          </a:p>
          <a:p>
            <a:r>
              <a:rPr lang="en-GB" dirty="0"/>
              <a:t>They now average around 50 million unique customer visitors across their mobile and web applications and so maintaining and updating the data and infrastructure behind that is a huge task. </a:t>
            </a:r>
          </a:p>
          <a:p>
            <a:endParaRPr lang="en-GB" dirty="0"/>
          </a:p>
          <a:p>
            <a:r>
              <a:rPr lang="en-GB" dirty="0"/>
              <a:t>But, by adopting practices like continuous integration, they are now releasing database changes 95 times a day, rather than once every 6 weeks. This isn’t a unique case. Companies all over the world are under pressure to release at this sort of speed, but the demand this places on database administrators, are greater than they ever have been before. </a:t>
            </a:r>
          </a:p>
          <a:p>
            <a:endParaRPr lang="en-GB" dirty="0"/>
          </a:p>
          <a:p>
            <a:r>
              <a:rPr lang="en-GB" dirty="0"/>
              <a:t>So what does this mean for you as the DBA? Well, a lot more requests, a lot more frequently and you probably notice you’re having to say ‘no’ more often because you don’t have the time to deal with the volume of demands and you need to ensure that data is preserved and safeguarded – even more so with the likes of GDPR and the high volume of data breaches taking place. </a:t>
            </a:r>
          </a:p>
          <a:p>
            <a:endParaRPr lang="en-GB" dirty="0"/>
          </a:p>
          <a:p>
            <a:r>
              <a:rPr lang="en-GB" dirty="0"/>
              <a:t>What I’m going to share with you today is some of the techniques you can adopt to make sure you strike the balance between minimizing the risk of failed deployments, protecting business critical data, and keeping up with releases from the rest of the business which are pushing to production daily, or like Skyscanner, even hourly. </a:t>
            </a:r>
          </a:p>
          <a:p>
            <a:endParaRPr lang="en-GB" dirty="0"/>
          </a:p>
        </p:txBody>
      </p:sp>
    </p:spTree>
    <p:extLst>
      <p:ext uri="{BB962C8B-B14F-4D97-AF65-F5344CB8AC3E}">
        <p14:creationId xmlns:p14="http://schemas.microsoft.com/office/powerpoint/2010/main" val="2574682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what can you do to ensure that your database development process is secure &amp; compliant?</a:t>
            </a:r>
          </a:p>
          <a:p>
            <a:endParaRPr lang="en-GB" dirty="0"/>
          </a:p>
          <a:p>
            <a:r>
              <a:rPr lang="en-GB" dirty="0"/>
              <a:t>At Redgate, we would recommend you start by looking at these 4 areas, to start your journey to Compliant database  DevOps processes.</a:t>
            </a:r>
          </a:p>
          <a:p>
            <a:endParaRPr lang="en-GB" dirty="0"/>
          </a:p>
        </p:txBody>
      </p:sp>
      <p:sp>
        <p:nvSpPr>
          <p:cNvPr id="4" name="Slide Number Placeholder 3"/>
          <p:cNvSpPr>
            <a:spLocks noGrp="1"/>
          </p:cNvSpPr>
          <p:nvPr>
            <p:ph type="sldNum" sz="quarter" idx="10"/>
          </p:nvPr>
        </p:nvSpPr>
        <p:spPr/>
        <p:txBody>
          <a:bodyPr/>
          <a:lstStyle/>
          <a:p>
            <a:fld id="{34C8331D-A9F3-48B1-81D4-4ECCD90210CD}" type="slidenum">
              <a:rPr lang="en-GB" smtClean="0"/>
              <a:t>12</a:t>
            </a:fld>
            <a:endParaRPr lang="en-GB"/>
          </a:p>
        </p:txBody>
      </p:sp>
    </p:spTree>
    <p:extLst>
      <p:ext uri="{BB962C8B-B14F-4D97-AF65-F5344CB8AC3E}">
        <p14:creationId xmlns:p14="http://schemas.microsoft.com/office/powerpoint/2010/main" val="2732955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t>
            </a:r>
            <a:r>
              <a:rPr lang="en-US" dirty="0" err="1"/>
              <a:t>Regdate’s</a:t>
            </a:r>
            <a:r>
              <a:rPr lang="en-US" dirty="0"/>
              <a:t> preferred Database DevOps process and a similar toolchain to the one being adopted at the likes of Skyscanner, as well as Barclays Bank, Fitness First, Yorkshire Water and Merrill Lynch. What you’ll see along the top is the traditional application deployment pipeline, </a:t>
            </a:r>
            <a:r>
              <a:rPr lang="en-GB" baseline="0" dirty="0"/>
              <a:t>starting from the left where we have developers making changes and committing them into source control etc. </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At Redgate, we believe that the same principles should be applied to databases without having to change much of what you’re already doing with the application code – so we believe that the same techniques and steps should be taken but of course with the addition of the database and the DBAs.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we recognize the importance of the DBA throughout the entire process, we’re going to focus on 2 key areas in today’s webinar which align with your priorities – provisioning and monitoring.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we dig into those in a bit more detail, I thought I’d quickly touch on two important aspects of this diagram – source control and automated deployments/releases.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**Talk a little bit about the benefits of version control and automation from a DBA perspective – streamline development and deployments and ensure quality and security throughout, , automate deployments and free up time to focus on value added work</a:t>
            </a:r>
          </a:p>
        </p:txBody>
      </p:sp>
      <p:sp>
        <p:nvSpPr>
          <p:cNvPr id="4" name="Slide Number Placeholder 3"/>
          <p:cNvSpPr>
            <a:spLocks noGrp="1"/>
          </p:cNvSpPr>
          <p:nvPr>
            <p:ph type="sldNum" sz="quarter" idx="10"/>
          </p:nvPr>
        </p:nvSpPr>
        <p:spPr/>
        <p:txBody>
          <a:bodyPr/>
          <a:lstStyle/>
          <a:p>
            <a:fld id="{8E3DD5A8-2F84-46C4-833F-13A9BE7A9F9C}" type="slidenum">
              <a:rPr lang="en-US" smtClean="0"/>
              <a:t>13</a:t>
            </a:fld>
            <a:endParaRPr lang="en-US"/>
          </a:p>
        </p:txBody>
      </p:sp>
    </p:spTree>
    <p:extLst>
      <p:ext uri="{BB962C8B-B14F-4D97-AF65-F5344CB8AC3E}">
        <p14:creationId xmlns:p14="http://schemas.microsoft.com/office/powerpoint/2010/main" val="24535810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600586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r>
              <a:rPr lang="en-US" dirty="0"/>
              <a:t>[Introduce yourself]</a:t>
            </a:r>
          </a:p>
          <a:p>
            <a:pPr marL="171450" indent="-171450">
              <a:buFontTx/>
              <a:buChar char="-"/>
            </a:pPr>
            <a:r>
              <a:rPr lang="en-US" dirty="0"/>
              <a:t>Articles</a:t>
            </a:r>
          </a:p>
          <a:p>
            <a:pPr marL="171450" indent="-171450">
              <a:buFontTx/>
              <a:buChar char="-"/>
            </a:pPr>
            <a:r>
              <a:rPr lang="en-US" dirty="0" err="1"/>
              <a:t>DBAle</a:t>
            </a:r>
            <a:endParaRPr lang="en-US" dirty="0"/>
          </a:p>
          <a:p>
            <a:pPr marL="171450" indent="-171450">
              <a:buFontTx/>
              <a:buChar char="-"/>
            </a:pPr>
            <a:r>
              <a:rPr lang="en-US" dirty="0"/>
              <a:t>3 years at Redgate</a:t>
            </a:r>
          </a:p>
        </p:txBody>
      </p:sp>
      <p:sp>
        <p:nvSpPr>
          <p:cNvPr id="4" name="Slide Number Placeholder 3"/>
          <p:cNvSpPr>
            <a:spLocks noGrp="1"/>
          </p:cNvSpPr>
          <p:nvPr>
            <p:ph type="sldNum" sz="quarter" idx="10"/>
          </p:nvPr>
        </p:nvSpPr>
        <p:spPr/>
        <p:txBody>
          <a:bodyPr/>
          <a:lstStyle/>
          <a:p>
            <a:fld id="{D967BA51-0EB4-4220-BB57-0E06A05A64BC}" type="slidenum">
              <a:rPr lang="en-GB" smtClean="0">
                <a:solidFill>
                  <a:prstClr val="black"/>
                </a:solidFill>
              </a:rPr>
              <a:pPr/>
              <a:t>2</a:t>
            </a:fld>
            <a:endParaRPr lang="en-GB" dirty="0">
              <a:solidFill>
                <a:prstClr val="black"/>
              </a:solidFill>
            </a:endParaRPr>
          </a:p>
        </p:txBody>
      </p:sp>
    </p:spTree>
    <p:extLst>
      <p:ext uri="{BB962C8B-B14F-4D97-AF65-F5344CB8AC3E}">
        <p14:creationId xmlns:p14="http://schemas.microsoft.com/office/powerpoint/2010/main" val="1061625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GB" dirty="0"/>
          </a:p>
        </p:txBody>
      </p:sp>
    </p:spTree>
    <p:extLst>
      <p:ext uri="{BB962C8B-B14F-4D97-AF65-F5344CB8AC3E}">
        <p14:creationId xmlns:p14="http://schemas.microsoft.com/office/powerpoint/2010/main" val="3688751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b="0" dirty="0"/>
              <a:t>You may be familiar with Puppet’s State of DevOps report. </a:t>
            </a:r>
            <a:r>
              <a:rPr lang="en-GB" sz="1200" b="0" i="0" u="none" strike="noStrike" kern="1200" baseline="0" dirty="0">
                <a:solidFill>
                  <a:schemeClr val="tx1"/>
                </a:solidFill>
                <a:latin typeface="+mn-lt"/>
                <a:ea typeface="+mn-ea"/>
                <a:cs typeface="+mn-cs"/>
              </a:rPr>
              <a:t>We know from the work Puppet and others have done, that there are huge benefits of DevOps – more frequent deployments, faster recovery from failures, improved compliance. But how does this translate to the database? Given that this is our area of expertise and that we believe these benefits can be significantly increased by aligning your database development with your application, </a:t>
            </a:r>
            <a:r>
              <a:rPr lang="en-US" b="0" dirty="0"/>
              <a:t>Redgate has, for the past few years, done a State of Database DevOps report. </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In order to get your application and database development processes more aligned, your dev and DBAs are going to have to work collaboratively as an integrated team. Let’s run a quick poll and see what those of you on the call think. </a:t>
            </a:r>
          </a:p>
          <a:p>
            <a:endParaRPr lang="en-GB" sz="1200" b="0" i="0" u="none" strike="noStrike" kern="1200" baseline="0" dirty="0">
              <a:solidFill>
                <a:schemeClr val="tx1"/>
              </a:solidFill>
              <a:latin typeface="+mn-lt"/>
              <a:ea typeface="+mn-ea"/>
              <a:cs typeface="+mn-cs"/>
            </a:endParaRPr>
          </a:p>
          <a:p>
            <a:r>
              <a:rPr lang="en-GB" sz="1200" b="1" i="0" u="none" strike="noStrike" kern="1200" baseline="0" dirty="0">
                <a:solidFill>
                  <a:schemeClr val="tx1"/>
                </a:solidFill>
                <a:latin typeface="+mn-lt"/>
                <a:ea typeface="+mn-ea"/>
                <a:cs typeface="+mn-cs"/>
              </a:rPr>
              <a:t>*** RUN POLL***</a:t>
            </a:r>
            <a:br>
              <a:rPr lang="en-GB" sz="1200" b="0" i="0" u="none" strike="noStrike" kern="1200" baseline="0" dirty="0">
                <a:solidFill>
                  <a:schemeClr val="tx1"/>
                </a:solidFill>
                <a:latin typeface="+mn-lt"/>
                <a:ea typeface="+mn-ea"/>
                <a:cs typeface="+mn-cs"/>
              </a:rPr>
            </a:br>
            <a:r>
              <a:rPr lang="en-GB" sz="1200" b="0" i="0" u="none" strike="noStrike" kern="1200" baseline="0" dirty="0">
                <a:solidFill>
                  <a:schemeClr val="tx1"/>
                </a:solidFill>
                <a:latin typeface="+mn-lt"/>
                <a:ea typeface="+mn-ea"/>
                <a:cs typeface="+mn-cs"/>
              </a:rPr>
              <a:t>How integrated are you (the DBA) with you’re developers? </a:t>
            </a:r>
          </a:p>
          <a:p>
            <a:r>
              <a:rPr lang="en-GB" sz="1200" b="0" i="0" u="none" strike="noStrike" kern="1200" baseline="0" dirty="0">
                <a:solidFill>
                  <a:schemeClr val="tx1"/>
                </a:solidFill>
                <a:latin typeface="+mn-lt"/>
                <a:ea typeface="+mn-ea"/>
                <a:cs typeface="+mn-cs"/>
              </a:rPr>
              <a:t>Great – we work together effectively as one team</a:t>
            </a:r>
          </a:p>
          <a:p>
            <a:r>
              <a:rPr lang="en-GB" sz="1200" b="0" i="0" u="none" strike="noStrike" kern="1200" baseline="0" dirty="0">
                <a:solidFill>
                  <a:schemeClr val="tx1"/>
                </a:solidFill>
                <a:latin typeface="+mn-lt"/>
                <a:ea typeface="+mn-ea"/>
                <a:cs typeface="+mn-cs"/>
              </a:rPr>
              <a:t>Good – we collaborate together and are usually involved on an </a:t>
            </a:r>
            <a:r>
              <a:rPr lang="en-GB" sz="1200" b="0" i="0" u="none" strike="noStrike" kern="1200" baseline="0" dirty="0" err="1">
                <a:solidFill>
                  <a:schemeClr val="tx1"/>
                </a:solidFill>
                <a:latin typeface="+mn-lt"/>
                <a:ea typeface="+mn-ea"/>
                <a:cs typeface="+mn-cs"/>
              </a:rPr>
              <a:t>adhoc</a:t>
            </a:r>
            <a:r>
              <a:rPr lang="en-GB" sz="1200" b="0" i="0" u="none" strike="noStrike" kern="1200" baseline="0" dirty="0">
                <a:solidFill>
                  <a:schemeClr val="tx1"/>
                </a:solidFill>
                <a:latin typeface="+mn-lt"/>
                <a:ea typeface="+mn-ea"/>
                <a:cs typeface="+mn-cs"/>
              </a:rPr>
              <a:t> basis </a:t>
            </a:r>
          </a:p>
          <a:p>
            <a:r>
              <a:rPr lang="en-GB" sz="1200" b="0" i="0" u="none" strike="noStrike" kern="1200" baseline="0" dirty="0">
                <a:solidFill>
                  <a:schemeClr val="tx1"/>
                </a:solidFill>
                <a:latin typeface="+mn-lt"/>
                <a:ea typeface="+mn-ea"/>
                <a:cs typeface="+mn-cs"/>
              </a:rPr>
              <a:t>OK – we only work together when it’s time for a production deployment </a:t>
            </a:r>
          </a:p>
          <a:p>
            <a:r>
              <a:rPr lang="en-GB" sz="1200" b="0" i="0" u="none" strike="noStrike" kern="1200" baseline="0" dirty="0">
                <a:solidFill>
                  <a:schemeClr val="tx1"/>
                </a:solidFill>
                <a:latin typeface="+mn-lt"/>
                <a:ea typeface="+mn-ea"/>
                <a:cs typeface="+mn-cs"/>
              </a:rPr>
              <a:t>Poor – we’re unaware of what’s happening in dev and deploy database changes in isolation</a:t>
            </a:r>
          </a:p>
          <a:p>
            <a:endParaRPr lang="en-GB" sz="1200" b="0" i="0" u="none" strike="noStrike" kern="1200" baseline="0" dirty="0">
              <a:solidFill>
                <a:schemeClr val="tx1"/>
              </a:solidFill>
              <a:latin typeface="+mn-lt"/>
              <a:ea typeface="+mn-ea"/>
              <a:cs typeface="+mn-cs"/>
            </a:endParaRP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In our State of Database DevOps report the majority of respondents reported that their development team and DBAs are well integrated, with 58% answering either ‘good’ or ‘great’ to the question about levels of collaboration. </a:t>
            </a:r>
          </a:p>
          <a:p>
            <a:r>
              <a:rPr lang="en-GB" sz="1200" b="0" i="0" u="none" strike="noStrike" kern="1200" baseline="0" dirty="0">
                <a:solidFill>
                  <a:schemeClr val="tx1"/>
                </a:solidFill>
                <a:latin typeface="+mn-lt"/>
                <a:ea typeface="+mn-ea"/>
                <a:cs typeface="+mn-cs"/>
              </a:rPr>
              <a:t>This figure went up to 68% among those who had already adopted a DevOps approach to some or all of their projects. But with 11% of these groups reporting poor integration, and 22% saying DBAs are only involved when it came to deployment, it seems some teams still have a way to go before the database is fully embraced as part of the DevOps pipeline. </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It’s interesting to look at this information in relation to company size: there’s a clear correlation showing that the larger the company, the less integrated developers are with DBAs, with 65% of companies with under 500 employees reporting ‘good’ or ‘great’ integration compared to just 48% of companies with over 500 employees.</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The other thing that’s interesting is how these stats have changed over the past year. Last year, the number of people who said DBAs were completely siloed was higher. </a:t>
            </a:r>
            <a:endParaRPr lang="en-GB" dirty="0"/>
          </a:p>
          <a:p>
            <a:endParaRPr lang="en-GB" dirty="0"/>
          </a:p>
          <a:p>
            <a:r>
              <a:rPr lang="en-GB" b="1" dirty="0"/>
              <a:t>***COMMENT ON POLL RESULTS***</a:t>
            </a:r>
          </a:p>
        </p:txBody>
      </p:sp>
      <p:sp>
        <p:nvSpPr>
          <p:cNvPr id="4" name="Header Placeholder 3"/>
          <p:cNvSpPr>
            <a:spLocks noGrp="1"/>
          </p:cNvSpPr>
          <p:nvPr>
            <p:ph type="hdr" sz="quarter" idx="10"/>
          </p:nvPr>
        </p:nvSpPr>
        <p:spPr/>
        <p:txBody>
          <a:bodyPr/>
          <a:lstStyle/>
          <a:p>
            <a:endParaRPr lang="en-US">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solidFill>
                  <a:prstClr val="black"/>
                </a:solidFill>
              </a:rPr>
              <a:pPr/>
              <a:t>10/8/2018 9:11 AM</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1952620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0" i="0" u="none" strike="noStrike" kern="1200" baseline="0" dirty="0">
              <a:solidFill>
                <a:schemeClr val="tx1"/>
              </a:solidFill>
              <a:latin typeface="+mn-lt"/>
              <a:ea typeface="+mn-ea"/>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GB" sz="1200" b="0" i="0" u="none" strike="noStrike" kern="1200" baseline="0" dirty="0">
                <a:solidFill>
                  <a:schemeClr val="tx1"/>
                </a:solidFill>
                <a:latin typeface="+mn-lt"/>
                <a:ea typeface="+mn-ea"/>
                <a:cs typeface="+mn-cs"/>
              </a:rPr>
              <a:t>When it comes to the building of database deployment scripts, overall the large majority are built by developers with DBAs contributing to deployment script building in just 39% of organizations. </a:t>
            </a:r>
          </a:p>
          <a:p>
            <a:r>
              <a:rPr lang="en-GB" sz="1200" b="0" i="0" u="none" strike="noStrike" kern="1200" baseline="0" dirty="0">
                <a:solidFill>
                  <a:schemeClr val="tx1"/>
                </a:solidFill>
                <a:latin typeface="+mn-lt"/>
                <a:ea typeface="+mn-ea"/>
                <a:cs typeface="+mn-cs"/>
              </a:rPr>
              <a:t>Interestingly, compared to last year, there are more organizations where this work is shared across developers and DBAs. </a:t>
            </a:r>
          </a:p>
          <a:p>
            <a:r>
              <a:rPr lang="en-GB" sz="1200" b="0" i="0" u="none" strike="noStrike" kern="1200" baseline="0" dirty="0">
                <a:solidFill>
                  <a:schemeClr val="tx1"/>
                </a:solidFill>
                <a:latin typeface="+mn-lt"/>
                <a:ea typeface="+mn-ea"/>
                <a:cs typeface="+mn-cs"/>
              </a:rPr>
              <a:t>Looking at who is responsible for deploying the scripts to production, developers are now handling deployments to production in almost half of organizations – a 20% increase from last year. </a:t>
            </a:r>
            <a:endParaRPr lang="en-US" b="0" dirty="0"/>
          </a:p>
        </p:txBody>
      </p:sp>
      <p:sp>
        <p:nvSpPr>
          <p:cNvPr id="4" name="Header Placeholder 3"/>
          <p:cNvSpPr>
            <a:spLocks noGrp="1"/>
          </p:cNvSpPr>
          <p:nvPr>
            <p:ph type="hdr" sz="quarter" idx="10"/>
          </p:nvPr>
        </p:nvSpPr>
        <p:spPr/>
        <p:txBody>
          <a:bodyPr/>
          <a:lstStyle/>
          <a:p>
            <a:endParaRPr lang="en-US">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solidFill>
                  <a:prstClr val="black"/>
                </a:solidFill>
              </a:rPr>
              <a:pPr/>
              <a:t>10/8/2018 9:11 AM</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3882144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en-US" b="0"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b="0" dirty="0"/>
              <a:t>You can see here, that over half of people we asked are already adopting DevOps across all or some of their projects. This is a 10% increase from last year, </a:t>
            </a:r>
            <a:r>
              <a:rPr lang="en-GB" sz="1200" b="0" i="0" u="none" strike="noStrike" kern="1200" baseline="0" dirty="0">
                <a:solidFill>
                  <a:schemeClr val="tx1"/>
                </a:solidFill>
                <a:latin typeface="+mn-lt"/>
                <a:ea typeface="+mn-ea"/>
                <a:cs typeface="+mn-cs"/>
              </a:rPr>
              <a:t>and a clear demonstration that DevOps is firmly established in the mainstream. A further 30% plan to adopt during the next two years, leaving just 18% of respondents having no current plans to adopt a DevOps approach within their organization within the next two years. </a:t>
            </a:r>
          </a:p>
          <a:p>
            <a:r>
              <a:rPr lang="en-GB" sz="1200" b="0" i="0" u="none" strike="noStrike" kern="1200" baseline="0" dirty="0">
                <a:solidFill>
                  <a:schemeClr val="tx1"/>
                </a:solidFill>
                <a:latin typeface="+mn-lt"/>
                <a:ea typeface="+mn-ea"/>
                <a:cs typeface="+mn-cs"/>
              </a:rPr>
              <a:t>I’m assuming based on your attendance to today’s webinar that you’re already adopting or have plans to adopt DevOps in your organization. But where does the database fit into these plans? </a:t>
            </a:r>
          </a:p>
          <a:p>
            <a:endParaRPr lang="en-GB" sz="1200" b="0" i="0" u="none" strike="noStrike" kern="1200" baseline="0" dirty="0">
              <a:solidFill>
                <a:schemeClr val="tx1"/>
              </a:solidFill>
              <a:latin typeface="+mn-lt"/>
              <a:ea typeface="+mn-ea"/>
              <a:cs typeface="+mn-cs"/>
            </a:endParaRPr>
          </a:p>
          <a:p>
            <a:endParaRPr lang="en-GB" dirty="0"/>
          </a:p>
        </p:txBody>
      </p:sp>
      <p:sp>
        <p:nvSpPr>
          <p:cNvPr id="4" name="Header Placeholder 3"/>
          <p:cNvSpPr>
            <a:spLocks noGrp="1"/>
          </p:cNvSpPr>
          <p:nvPr>
            <p:ph type="hdr" sz="quarter" idx="10"/>
          </p:nvPr>
        </p:nvSpPr>
        <p:spPr/>
        <p:txBody>
          <a:bodyPr/>
          <a:lstStyle/>
          <a:p>
            <a:endParaRPr lang="en-US">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solidFill>
                  <a:prstClr val="black"/>
                </a:solidFill>
              </a:rPr>
              <a:pPr/>
              <a:t>10/8/2018 9:11 AM</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2716590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a:solidFill>
                  <a:schemeClr val="tx1"/>
                </a:solidFill>
                <a:latin typeface="+mn-lt"/>
                <a:ea typeface="+mn-ea"/>
                <a:cs typeface="+mn-cs"/>
              </a:rPr>
              <a:t>A lot of companies I work with have a really clear distinction between the database and the application. When we speak to them, they are extremely proud of the work they’ve done for the application, rightly so, but when I ask them about their process for database changes alongside the application, the conversation often changes to one where application releases are happening weekly, daily, hourly, while database changes are being deployed sometimes monthly.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b="0" dirty="0"/>
              <a:t>This was clear in our State of Database DevOps report too. When we explored DevOps practices like version control, continuous integration and automated deployment, there’s a huge gap between the techniques IT teams are using for the application vs what’s being put in place for the database. In fact, in many cases, the application practices were twice the size of the database! </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But the database shouldn’t and doesn’t have to be the bottleneck to your DevOps success. </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Yes the database can be a little bit harder to handle – databases contain data, and that information needs to be safely manipulated and the content needs to be correctly preserved – with most applications, you can pretty much throw away the old version and put a new one in it’s place. And traditionally, there has been a lot more tooling available for DevOps for the application, tools for version controlling the database for example is a relatively new thing in comparison to the application.</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But, it’s something we need to push through and make sure the pace of database development is synchronized with the application team. It’s unacceptable for database changes to be delaying the delivery of value to users. And no doubt, you as the DBA is feeling the pressure of this – not only from the number of requests you’re getting, but the time it takes to deal with these actions. We know that manual processes require a lot of Dev and DBA hours and one of the key reasons for extending DevOps practices to the database, is the ability to reduce the number of manual processes, giving you much more time to focus on value added projects. In addition to this, with increasing regulations like GDPR, HIPPA and SOX, it’s becoming more and more important to create an audit trail of database changes. </a:t>
            </a:r>
          </a:p>
          <a:p>
            <a:endParaRPr lang="en-GB" sz="1200" b="0" i="0" u="none" strike="noStrike" kern="1200" baseline="0" dirty="0">
              <a:solidFill>
                <a:schemeClr val="tx1"/>
              </a:solidFill>
              <a:latin typeface="+mn-lt"/>
              <a:ea typeface="+mn-ea"/>
              <a:cs typeface="+mn-cs"/>
            </a:endParaRPr>
          </a:p>
          <a:p>
            <a:endParaRPr lang="en-GB" dirty="0"/>
          </a:p>
          <a:p>
            <a:endParaRPr lang="en-GB" dirty="0"/>
          </a:p>
        </p:txBody>
      </p:sp>
    </p:spTree>
    <p:extLst>
      <p:ext uri="{BB962C8B-B14F-4D97-AF65-F5344CB8AC3E}">
        <p14:creationId xmlns:p14="http://schemas.microsoft.com/office/powerpoint/2010/main" val="1669329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Now in its fifth year, </a:t>
            </a:r>
            <a:r>
              <a:rPr lang="en-GB" dirty="0"/>
              <a:t>DORA’s 2018 Accelerate State of DevOps Report </a:t>
            </a:r>
            <a:r>
              <a:rPr lang="en-GB" sz="1200" b="0" i="0" kern="1200" dirty="0">
                <a:solidFill>
                  <a:schemeClr val="tx1"/>
                </a:solidFill>
                <a:effectLst/>
                <a:latin typeface="+mn-lt"/>
                <a:ea typeface="+mn-ea"/>
                <a:cs typeface="+mn-cs"/>
              </a:rPr>
              <a:t>is a key part of the landscape of DevOps content and conversations.</a:t>
            </a:r>
          </a:p>
          <a:p>
            <a:r>
              <a:rPr lang="en-GB" sz="1200" b="0" i="0" kern="1200" dirty="0">
                <a:solidFill>
                  <a:schemeClr val="tx1"/>
                </a:solidFill>
                <a:effectLst/>
                <a:latin typeface="+mn-lt"/>
                <a:ea typeface="+mn-ea"/>
                <a:cs typeface="+mn-cs"/>
              </a:rPr>
              <a:t>In this year’s report they calls out database development as a key technical practice which can drive high performance in DevOps. The report directly states that “database changes are often a major source of risk and delay when performing deployments”.</a:t>
            </a:r>
          </a:p>
          <a:p>
            <a:endParaRPr lang="en-GB"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GB" dirty="0"/>
              <a:t>The research data shows </a:t>
            </a:r>
            <a:r>
              <a:rPr lang="en-GB" sz="1200" b="0" i="0" kern="1200" dirty="0">
                <a:solidFill>
                  <a:schemeClr val="tx1"/>
                </a:solidFill>
                <a:effectLst/>
                <a:latin typeface="+mn-lt"/>
                <a:ea typeface="+mn-ea"/>
                <a:cs typeface="+mn-cs"/>
              </a:rPr>
              <a:t>that the highest-performing organizations which adopt DevOps release changes 46 times more frequently.</a:t>
            </a:r>
          </a:p>
          <a:p>
            <a:pPr marL="171450" indent="-171450">
              <a:buFont typeface="Arial" panose="020B0604020202020204" pitchFamily="34" charset="0"/>
              <a:buChar char="•"/>
            </a:pPr>
            <a:r>
              <a:rPr lang="en-GB" sz="1200" b="0" i="0" kern="1200" dirty="0">
                <a:solidFill>
                  <a:schemeClr val="tx1"/>
                </a:solidFill>
                <a:effectLst/>
                <a:latin typeface="+mn-lt"/>
                <a:ea typeface="+mn-ea"/>
                <a:cs typeface="+mn-cs"/>
              </a:rPr>
              <a:t>They have a change failure rate that is 7 times lower, </a:t>
            </a:r>
          </a:p>
          <a:p>
            <a:pPr marL="171450" indent="-171450">
              <a:buFont typeface="Arial" panose="020B0604020202020204" pitchFamily="34" charset="0"/>
              <a:buChar char="•"/>
            </a:pPr>
            <a:r>
              <a:rPr lang="en-GB" sz="1200" b="0" i="0" kern="1200" dirty="0">
                <a:solidFill>
                  <a:schemeClr val="tx1"/>
                </a:solidFill>
                <a:effectLst/>
                <a:latin typeface="+mn-lt"/>
                <a:ea typeface="+mn-ea"/>
                <a:cs typeface="+mn-cs"/>
              </a:rPr>
              <a:t>And they are able to recover from breaking changes 2,604 times faster.</a:t>
            </a:r>
          </a:p>
          <a:p>
            <a:endParaRPr lang="en-GB" sz="1200" b="0" i="0" kern="1200" dirty="0">
              <a:solidFill>
                <a:schemeClr val="tx1"/>
              </a:solidFill>
              <a:effectLst/>
              <a:latin typeface="+mn-lt"/>
              <a:ea typeface="+mn-ea"/>
              <a:cs typeface="+mn-cs"/>
            </a:endParaRPr>
          </a:p>
          <a:p>
            <a:r>
              <a:rPr lang="en-GB" dirty="0"/>
              <a:t>In addition, 87% of respondents said they were subject to requirements related to regulatory compliance. However, Infosec teams are often relatively poorly staffed when compared to their technical peers. The survey cites</a:t>
            </a:r>
          </a:p>
          <a:p>
            <a:r>
              <a:rPr lang="en-GB" dirty="0"/>
              <a:t>a ratio of one Infosec person per 10 infrastructure people per 100 developers in large companies. </a:t>
            </a:r>
          </a:p>
          <a:p>
            <a:endParaRPr lang="en-GB" dirty="0"/>
          </a:p>
        </p:txBody>
      </p:sp>
      <p:sp>
        <p:nvSpPr>
          <p:cNvPr id="4" name="Slide Number Placeholder 3"/>
          <p:cNvSpPr>
            <a:spLocks noGrp="1"/>
          </p:cNvSpPr>
          <p:nvPr>
            <p:ph type="sldNum" sz="quarter" idx="10"/>
          </p:nvPr>
        </p:nvSpPr>
        <p:spPr/>
        <p:txBody>
          <a:bodyPr/>
          <a:lstStyle/>
          <a:p>
            <a:fld id="{8E3DD5A8-2F84-46C4-833F-13A9BE7A9F9C}" type="slidenum">
              <a:rPr lang="en-US" smtClean="0"/>
              <a:t>8</a:t>
            </a:fld>
            <a:endParaRPr lang="en-US" dirty="0"/>
          </a:p>
        </p:txBody>
      </p:sp>
    </p:spTree>
    <p:extLst>
      <p:ext uri="{BB962C8B-B14F-4D97-AF65-F5344CB8AC3E}">
        <p14:creationId xmlns:p14="http://schemas.microsoft.com/office/powerpoint/2010/main" val="829556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b="0" dirty="0"/>
              <a:t>Continuing on from the research conducted by DORA, w</a:t>
            </a:r>
            <a:r>
              <a:rPr lang="en-GB" sz="1200" b="0" i="0" u="none" strike="noStrike" kern="1200" baseline="0" dirty="0">
                <a:solidFill>
                  <a:schemeClr val="tx1"/>
                </a:solidFill>
                <a:latin typeface="+mn-lt"/>
                <a:ea typeface="+mn-ea"/>
                <a:cs typeface="+mn-cs"/>
              </a:rPr>
              <a:t>e know that there are huge benefits of DevOps – more frequent deployments, faster recovery from failures, improved compliance. But how does this translate to the database? Given that this is our area of expertise and that we believe these benefits can be significantly increased by aligning your database development with your application, </a:t>
            </a:r>
            <a:r>
              <a:rPr lang="en-US" b="0" dirty="0"/>
              <a:t>Redgate has, for the past few years, done our own State of Database DevOps research.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b="0" dirty="0"/>
          </a:p>
          <a:p>
            <a:r>
              <a:rPr lang="en-US" dirty="0"/>
              <a:t>In the survey, we asked people what the key driver was for extending DevOps practices to the database. The top responses were to increase the speed of delivery and free up developers time for more value added work. </a:t>
            </a:r>
          </a:p>
          <a:p>
            <a:r>
              <a:rPr lang="en-US" dirty="0"/>
              <a:t>This aligns really nicely with the need to innovate at speed …..  </a:t>
            </a:r>
          </a:p>
          <a:p>
            <a:endParaRPr lang="en-GB" sz="1200" b="0" i="0" u="none" strike="noStrike" kern="1200" baseline="0" dirty="0">
              <a:solidFill>
                <a:schemeClr val="tx1"/>
              </a:solidFill>
              <a:latin typeface="+mn-lt"/>
              <a:ea typeface="+mn-ea"/>
              <a:cs typeface="+mn-cs"/>
            </a:endParaRPr>
          </a:p>
          <a:p>
            <a:endParaRPr lang="en-GB" dirty="0"/>
          </a:p>
        </p:txBody>
      </p:sp>
      <p:sp>
        <p:nvSpPr>
          <p:cNvPr id="4" name="Header Placeholder 3"/>
          <p:cNvSpPr>
            <a:spLocks noGrp="1"/>
          </p:cNvSpPr>
          <p:nvPr>
            <p:ph type="hdr" sz="quarter" idx="10"/>
          </p:nvPr>
        </p:nvSpPr>
        <p:spPr/>
        <p:txBody>
          <a:bodyPr/>
          <a:lstStyle/>
          <a:p>
            <a:endParaRPr lang="en-US">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solidFill>
                  <a:prstClr val="black"/>
                </a:solidFill>
              </a:rPr>
              <a:pPr/>
              <a:t>10/8/2018 9:11 AM</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27165905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CC000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81100" y="1503363"/>
            <a:ext cx="9753600" cy="2387600"/>
          </a:xfrm>
        </p:spPr>
        <p:txBody>
          <a:bodyPr anchor="ctr"/>
          <a:lstStyle>
            <a:lvl1pPr algn="ctr">
              <a:lnSpc>
                <a:spcPct val="110000"/>
              </a:lnSpc>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168400" y="4059238"/>
            <a:ext cx="9817100" cy="1655762"/>
          </a:xfrm>
        </p:spPr>
        <p:txBody>
          <a:bodyPr/>
          <a:lstStyle>
            <a:lvl1pPr marL="0" indent="0" algn="ctr">
              <a:buNone/>
              <a:defRPr sz="2400" b="0" i="0">
                <a:solidFill>
                  <a:schemeClr val="bg1"/>
                </a:solidFill>
                <a:latin typeface="Roboto Regular"/>
                <a:cs typeface="Roboto Regular"/>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4" name="Picture 3"/>
          <p:cNvPicPr>
            <a:picLocks noChangeAspect="1"/>
          </p:cNvPicPr>
          <p:nvPr userDrawn="1"/>
        </p:nvPicPr>
        <p:blipFill>
          <a:blip r:embed="rId2"/>
          <a:stretch>
            <a:fillRect/>
          </a:stretch>
        </p:blipFill>
        <p:spPr>
          <a:xfrm>
            <a:off x="8957732" y="5642111"/>
            <a:ext cx="2662766" cy="635931"/>
          </a:xfrm>
          <a:prstGeom prst="rect">
            <a:avLst/>
          </a:prstGeom>
        </p:spPr>
      </p:pic>
    </p:spTree>
    <p:extLst>
      <p:ext uri="{BB962C8B-B14F-4D97-AF65-F5344CB8AC3E}">
        <p14:creationId xmlns:p14="http://schemas.microsoft.com/office/powerpoint/2010/main" val="2390457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marL="0" indent="0" algn="ctr" defTabSz="-13873163" rtl="0" eaLnBrk="1" fontAlgn="base" hangingPunct="1">
              <a:spcBef>
                <a:spcPct val="0"/>
              </a:spcBef>
              <a:spcAft>
                <a:spcPct val="0"/>
              </a:spcAft>
              <a:defRPr lang="en-US" sz="2800" b="1" dirty="0">
                <a:solidFill>
                  <a:schemeClr val="tx2"/>
                </a:solidFill>
                <a:latin typeface="+mj-lt"/>
                <a:ea typeface="+mj-ea"/>
                <a:cs typeface="Segoe UI" pitchFamily="34" charset="0"/>
              </a:defRPr>
            </a:lvl1pPr>
          </a:lstStyle>
          <a:p>
            <a:r>
              <a:rPr lang="en-US"/>
              <a:t>Click to edit Master title style</a:t>
            </a:r>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Calibri" pitchFamily="34" charset="0"/>
              </a:defRPr>
            </a:lvl1pPr>
            <a:lvl2pPr>
              <a:buClrTx/>
              <a:buFont typeface="Wingdings" pitchFamily="2" charset="2"/>
              <a:buChar char="o"/>
              <a:defRPr sz="1800" b="0">
                <a:latin typeface="Calibri Light" pitchFamily="34" charset="0"/>
              </a:defRPr>
            </a:lvl2pPr>
            <a:lvl3pPr>
              <a:buClrTx/>
              <a:buFont typeface="Wingdings" pitchFamily="2" charset="2"/>
              <a:buChar char="o"/>
              <a:defRPr sz="1600" b="0">
                <a:latin typeface="Calibri Light" pitchFamily="34" charset="0"/>
              </a:defRPr>
            </a:lvl3pPr>
            <a:lvl4pPr>
              <a:buClrTx/>
              <a:buFont typeface="Wingdings" pitchFamily="2" charset="2"/>
              <a:buChar char="o"/>
              <a:defRPr sz="1400" b="0">
                <a:latin typeface="Calibri Light" pitchFamily="34" charset="0"/>
              </a:defRPr>
            </a:lvl4pPr>
            <a:lvl5pPr>
              <a:buClrTx/>
              <a:buFont typeface="Wingdings" pitchFamily="2" charset="2"/>
              <a:buChar char="o"/>
              <a:defRPr sz="1200" b="0">
                <a:latin typeface="Calibri Light"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388922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CC000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3387915" y="2802467"/>
            <a:ext cx="5246830" cy="1253066"/>
          </a:xfrm>
          <a:prstGeom prst="rect">
            <a:avLst/>
          </a:prstGeom>
        </p:spPr>
      </p:pic>
    </p:spTree>
    <p:extLst>
      <p:ext uri="{BB962C8B-B14F-4D97-AF65-F5344CB8AC3E}">
        <p14:creationId xmlns:p14="http://schemas.microsoft.com/office/powerpoint/2010/main" val="583359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3352796" y="2802468"/>
            <a:ext cx="5246828" cy="1253066"/>
          </a:xfrm>
          <a:prstGeom prst="rect">
            <a:avLst/>
          </a:prstGeom>
        </p:spPr>
      </p:pic>
    </p:spTree>
    <p:extLst>
      <p:ext uri="{BB962C8B-B14F-4D97-AF65-F5344CB8AC3E}">
        <p14:creationId xmlns:p14="http://schemas.microsoft.com/office/powerpoint/2010/main" val="3794284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91919"/>
                </a:solidFill>
              </a:defRPr>
            </a:lvl1pPr>
          </a:lstStyle>
          <a:p>
            <a:r>
              <a:rPr lang="en-US"/>
              <a:t>Click to edit Master title style</a:t>
            </a:r>
          </a:p>
        </p:txBody>
      </p:sp>
      <p:sp>
        <p:nvSpPr>
          <p:cNvPr id="3" name="Content Placeholder 2"/>
          <p:cNvSpPr>
            <a:spLocks noGrp="1"/>
          </p:cNvSpPr>
          <p:nvPr>
            <p:ph idx="1"/>
          </p:nvPr>
        </p:nvSpPr>
        <p:spPr/>
        <p:txBody>
          <a:bodyPr>
            <a:normAutofit/>
          </a:bodyPr>
          <a:lstStyle>
            <a:lvl1pPr>
              <a:defRPr>
                <a:solidFill>
                  <a:srgbClr val="636363"/>
                </a:solidFill>
              </a:defRPr>
            </a:lvl1pPr>
            <a:lvl2pPr>
              <a:defRPr>
                <a:solidFill>
                  <a:srgbClr val="636363"/>
                </a:solidFill>
              </a:defRPr>
            </a:lvl2pPr>
            <a:lvl3pPr>
              <a:defRPr>
                <a:solidFill>
                  <a:srgbClr val="636363"/>
                </a:solidFill>
              </a:defRPr>
            </a:lvl3pPr>
            <a:lvl4pPr>
              <a:defRPr>
                <a:solidFill>
                  <a:srgbClr val="191919"/>
                </a:solidFill>
              </a:defRPr>
            </a:lvl4pPr>
            <a:lvl5pPr>
              <a:defRPr>
                <a:solidFill>
                  <a:srgbClr val="191919"/>
                </a:solidFill>
              </a:defRPr>
            </a:lvl5pPr>
          </a:lstStyle>
          <a:p>
            <a:pPr lvl="0"/>
            <a:r>
              <a:rPr lang="en-US"/>
              <a:t>Click to edit Master text styles</a:t>
            </a:r>
          </a:p>
          <a:p>
            <a:pPr lvl="1"/>
            <a:r>
              <a:rPr lang="en-US"/>
              <a:t>Second level</a:t>
            </a:r>
          </a:p>
          <a:p>
            <a:pPr lvl="2"/>
            <a:r>
              <a:rPr lang="en-US"/>
              <a:t>Third level</a:t>
            </a:r>
          </a:p>
        </p:txBody>
      </p:sp>
      <p:pic>
        <p:nvPicPr>
          <p:cNvPr id="5" name="Picture 4"/>
          <p:cNvPicPr>
            <a:picLocks noChangeAspect="1"/>
          </p:cNvPicPr>
          <p:nvPr userDrawn="1"/>
        </p:nvPicPr>
        <p:blipFill>
          <a:blip r:embed="rId2"/>
          <a:stretch>
            <a:fillRect/>
          </a:stretch>
        </p:blipFill>
        <p:spPr>
          <a:xfrm>
            <a:off x="10062632" y="6101613"/>
            <a:ext cx="1782232" cy="426186"/>
          </a:xfrm>
          <a:prstGeom prst="rect">
            <a:avLst/>
          </a:prstGeom>
        </p:spPr>
      </p:pic>
    </p:spTree>
    <p:extLst>
      <p:ext uri="{BB962C8B-B14F-4D97-AF65-F5344CB8AC3E}">
        <p14:creationId xmlns:p14="http://schemas.microsoft.com/office/powerpoint/2010/main" val="2607221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s">
    <p:bg>
      <p:bgPr>
        <a:solidFill>
          <a:srgbClr val="EFEFEF"/>
        </a:solid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838200" y="1762125"/>
            <a:ext cx="10515600" cy="1325563"/>
          </a:xfrm>
        </p:spPr>
        <p:txBody>
          <a:bodyPr>
            <a:normAutofit/>
          </a:bodyPr>
          <a:lstStyle>
            <a:lvl1pPr>
              <a:defRPr sz="5400">
                <a:solidFill>
                  <a:srgbClr val="191919"/>
                </a:solidFill>
              </a:defRPr>
            </a:lvl1pPr>
          </a:lstStyle>
          <a:p>
            <a:r>
              <a:rPr lang="en-US"/>
              <a:t>Click to edit Master title style</a:t>
            </a:r>
          </a:p>
        </p:txBody>
      </p:sp>
      <p:sp>
        <p:nvSpPr>
          <p:cNvPr id="4" name="Content Placeholder 2"/>
          <p:cNvSpPr>
            <a:spLocks noGrp="1"/>
          </p:cNvSpPr>
          <p:nvPr>
            <p:ph idx="1"/>
          </p:nvPr>
        </p:nvSpPr>
        <p:spPr>
          <a:xfrm>
            <a:off x="838200" y="2959100"/>
            <a:ext cx="10515600" cy="3238500"/>
          </a:xfrm>
        </p:spPr>
        <p:txBody>
          <a:bodyPr>
            <a:normAutofit/>
          </a:bodyPr>
          <a:lstStyle>
            <a:lvl1pPr>
              <a:defRPr>
                <a:solidFill>
                  <a:srgbClr val="292929"/>
                </a:solidFill>
              </a:defRPr>
            </a:lvl1pPr>
            <a:lvl2pPr>
              <a:defRPr>
                <a:solidFill>
                  <a:srgbClr val="292929"/>
                </a:solidFill>
              </a:defRPr>
            </a:lvl2pPr>
            <a:lvl3pPr>
              <a:defRPr>
                <a:solidFill>
                  <a:srgbClr val="292929"/>
                </a:solidFill>
              </a:defRPr>
            </a:lvl3pPr>
            <a:lvl4pPr>
              <a:defRPr>
                <a:solidFill>
                  <a:srgbClr val="191919"/>
                </a:solidFill>
              </a:defRPr>
            </a:lvl4pPr>
            <a:lvl5pPr>
              <a:defRPr>
                <a:solidFill>
                  <a:srgbClr val="191919"/>
                </a:solidFill>
              </a:defRPr>
            </a:lvl5pPr>
          </a:lstStyle>
          <a:p>
            <a:pPr lvl="0"/>
            <a:r>
              <a:rPr lang="en-US"/>
              <a:t>Click to edit Master text styles</a:t>
            </a:r>
          </a:p>
        </p:txBody>
      </p:sp>
      <p:pic>
        <p:nvPicPr>
          <p:cNvPr id="5" name="Picture 4"/>
          <p:cNvPicPr>
            <a:picLocks noChangeAspect="1"/>
          </p:cNvPicPr>
          <p:nvPr userDrawn="1"/>
        </p:nvPicPr>
        <p:blipFill>
          <a:blip r:embed="rId2"/>
          <a:stretch>
            <a:fillRect/>
          </a:stretch>
        </p:blipFill>
        <p:spPr>
          <a:xfrm>
            <a:off x="10062632" y="6101613"/>
            <a:ext cx="1782232" cy="426186"/>
          </a:xfrm>
          <a:prstGeom prst="rect">
            <a:avLst/>
          </a:prstGeom>
        </p:spPr>
      </p:pic>
    </p:spTree>
    <p:extLst>
      <p:ext uri="{BB962C8B-B14F-4D97-AF65-F5344CB8AC3E}">
        <p14:creationId xmlns:p14="http://schemas.microsoft.com/office/powerpoint/2010/main" val="3815962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with caption">
    <p:spTree>
      <p:nvGrpSpPr>
        <p:cNvPr id="1" name=""/>
        <p:cNvGrpSpPr/>
        <p:nvPr/>
      </p:nvGrpSpPr>
      <p:grpSpPr>
        <a:xfrm>
          <a:off x="0" y="0"/>
          <a:ext cx="0" cy="0"/>
          <a:chOff x="0" y="0"/>
          <a:chExt cx="0" cy="0"/>
        </a:xfrm>
      </p:grpSpPr>
      <p:sp>
        <p:nvSpPr>
          <p:cNvPr id="3" name="Rectangle 2"/>
          <p:cNvSpPr/>
          <p:nvPr userDrawn="1"/>
        </p:nvSpPr>
        <p:spPr>
          <a:xfrm>
            <a:off x="0" y="5808133"/>
            <a:ext cx="12191999" cy="1049867"/>
          </a:xfrm>
          <a:prstGeom prst="rect">
            <a:avLst/>
          </a:prstGeom>
          <a:solidFill>
            <a:srgbClr val="CC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ubtitle 2"/>
          <p:cNvSpPr>
            <a:spLocks noGrp="1"/>
          </p:cNvSpPr>
          <p:nvPr>
            <p:ph type="subTitle" idx="1" hasCustomPrompt="1"/>
          </p:nvPr>
        </p:nvSpPr>
        <p:spPr>
          <a:xfrm>
            <a:off x="330200" y="5748862"/>
            <a:ext cx="9702800" cy="1024467"/>
          </a:xfrm>
        </p:spPr>
        <p:txBody>
          <a:bodyPr anchor="ctr">
            <a:normAutofit/>
          </a:bodyPr>
          <a:lstStyle>
            <a:lvl1pPr marL="0" indent="0" algn="l">
              <a:buNone/>
              <a:defRPr sz="3200" b="0" i="0">
                <a:solidFill>
                  <a:schemeClr val="bg1"/>
                </a:solidFill>
                <a:latin typeface="Roboto Regular"/>
                <a:cs typeface="Roboto Regular"/>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the image title</a:t>
            </a:r>
          </a:p>
        </p:txBody>
      </p:sp>
      <p:pic>
        <p:nvPicPr>
          <p:cNvPr id="5" name="Picture 4"/>
          <p:cNvPicPr>
            <a:picLocks noChangeAspect="1"/>
          </p:cNvPicPr>
          <p:nvPr userDrawn="1"/>
        </p:nvPicPr>
        <p:blipFill>
          <a:blip r:embed="rId2"/>
          <a:stretch>
            <a:fillRect/>
          </a:stretch>
        </p:blipFill>
        <p:spPr>
          <a:xfrm>
            <a:off x="10062632" y="6101613"/>
            <a:ext cx="1782232" cy="426186"/>
          </a:xfrm>
          <a:prstGeom prst="rect">
            <a:avLst/>
          </a:prstGeom>
        </p:spPr>
      </p:pic>
    </p:spTree>
    <p:extLst>
      <p:ext uri="{BB962C8B-B14F-4D97-AF65-F5344CB8AC3E}">
        <p14:creationId xmlns:p14="http://schemas.microsoft.com/office/powerpoint/2010/main" val="3879933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quote">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1181100" y="1096963"/>
            <a:ext cx="9753600" cy="3703638"/>
          </a:xfrm>
        </p:spPr>
        <p:txBody>
          <a:bodyPr anchor="t"/>
          <a:lstStyle>
            <a:lvl1pPr algn="ctr">
              <a:lnSpc>
                <a:spcPct val="120000"/>
              </a:lnSpc>
              <a:defRPr sz="6000" b="0" i="0" baseline="0">
                <a:solidFill>
                  <a:srgbClr val="292929"/>
                </a:solidFill>
                <a:latin typeface="Roboto Regular"/>
                <a:cs typeface="Roboto Regular"/>
              </a:defRPr>
            </a:lvl1pPr>
          </a:lstStyle>
          <a:p>
            <a:r>
              <a:rPr lang="en-US"/>
              <a:t>“A very wise and interesting quote from someone great can go in this text box.”</a:t>
            </a:r>
          </a:p>
        </p:txBody>
      </p:sp>
      <p:sp>
        <p:nvSpPr>
          <p:cNvPr id="5" name="Subtitle 2"/>
          <p:cNvSpPr>
            <a:spLocks noGrp="1"/>
          </p:cNvSpPr>
          <p:nvPr>
            <p:ph type="subTitle" idx="1" hasCustomPrompt="1"/>
          </p:nvPr>
        </p:nvSpPr>
        <p:spPr>
          <a:xfrm>
            <a:off x="1130300" y="5024438"/>
            <a:ext cx="9817100" cy="881062"/>
          </a:xfrm>
        </p:spPr>
        <p:txBody>
          <a:bodyPr/>
          <a:lstStyle>
            <a:lvl1pPr marL="0" indent="0" algn="ctr">
              <a:buNone/>
              <a:defRPr sz="3200" b="0" i="0" baseline="0">
                <a:solidFill>
                  <a:srgbClr val="191919"/>
                </a:solidFill>
                <a:latin typeface="Roboto Bold"/>
                <a:cs typeface="Roboto Bold"/>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Pete Woodhouse</a:t>
            </a:r>
          </a:p>
        </p:txBody>
      </p:sp>
      <p:pic>
        <p:nvPicPr>
          <p:cNvPr id="7" name="Picture 6"/>
          <p:cNvPicPr>
            <a:picLocks noChangeAspect="1"/>
          </p:cNvPicPr>
          <p:nvPr userDrawn="1"/>
        </p:nvPicPr>
        <p:blipFill>
          <a:blip r:embed="rId2"/>
          <a:stretch>
            <a:fillRect/>
          </a:stretch>
        </p:blipFill>
        <p:spPr>
          <a:xfrm>
            <a:off x="10062632" y="6101613"/>
            <a:ext cx="1782232" cy="426186"/>
          </a:xfrm>
          <a:prstGeom prst="rect">
            <a:avLst/>
          </a:prstGeom>
        </p:spPr>
      </p:pic>
    </p:spTree>
    <p:extLst>
      <p:ext uri="{BB962C8B-B14F-4D97-AF65-F5344CB8AC3E}">
        <p14:creationId xmlns:p14="http://schemas.microsoft.com/office/powerpoint/2010/main" val="934851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reaker page">
    <p:bg>
      <p:bgPr>
        <a:solidFill>
          <a:srgbClr val="CC0000"/>
        </a:solid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1181100" y="596900"/>
            <a:ext cx="9753600" cy="4965699"/>
          </a:xfrm>
        </p:spPr>
        <p:txBody>
          <a:bodyPr anchor="ctr"/>
          <a:lstStyle>
            <a:lvl1pPr algn="ctr">
              <a:lnSpc>
                <a:spcPct val="120000"/>
              </a:lnSpc>
              <a:defRPr sz="6000">
                <a:solidFill>
                  <a:schemeClr val="bg1"/>
                </a:solidFill>
              </a:defRPr>
            </a:lvl1pPr>
          </a:lstStyle>
          <a:p>
            <a:r>
              <a:rPr lang="en-US"/>
              <a:t>This is a breaker page, it can be used to split topics</a:t>
            </a:r>
          </a:p>
        </p:txBody>
      </p:sp>
      <p:pic>
        <p:nvPicPr>
          <p:cNvPr id="4" name="Picture 3"/>
          <p:cNvPicPr>
            <a:picLocks noChangeAspect="1"/>
          </p:cNvPicPr>
          <p:nvPr userDrawn="1"/>
        </p:nvPicPr>
        <p:blipFill>
          <a:blip r:embed="rId2"/>
          <a:stretch>
            <a:fillRect/>
          </a:stretch>
        </p:blipFill>
        <p:spPr>
          <a:xfrm>
            <a:off x="10062632" y="6101613"/>
            <a:ext cx="1782232" cy="426186"/>
          </a:xfrm>
          <a:prstGeom prst="rect">
            <a:avLst/>
          </a:prstGeom>
        </p:spPr>
      </p:pic>
    </p:spTree>
    <p:extLst>
      <p:ext uri="{BB962C8B-B14F-4D97-AF65-F5344CB8AC3E}">
        <p14:creationId xmlns:p14="http://schemas.microsoft.com/office/powerpoint/2010/main" val="2338086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with image">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3911600" y="1096963"/>
            <a:ext cx="7226300" cy="3051704"/>
          </a:xfrm>
        </p:spPr>
        <p:txBody>
          <a:bodyPr anchor="t">
            <a:normAutofit/>
          </a:bodyPr>
          <a:lstStyle>
            <a:lvl1pPr algn="l">
              <a:lnSpc>
                <a:spcPct val="120000"/>
              </a:lnSpc>
              <a:defRPr sz="4000" b="0" i="0" baseline="0">
                <a:solidFill>
                  <a:srgbClr val="292929"/>
                </a:solidFill>
                <a:latin typeface="Roboto Regular"/>
                <a:cs typeface="Roboto Regular"/>
              </a:defRPr>
            </a:lvl1pPr>
          </a:lstStyle>
          <a:p>
            <a:r>
              <a:rPr lang="en-US"/>
              <a:t>“A very wise and interesting quote from someone great can go in this text box.”</a:t>
            </a:r>
          </a:p>
        </p:txBody>
      </p:sp>
      <p:sp>
        <p:nvSpPr>
          <p:cNvPr id="6" name="Subtitle 2"/>
          <p:cNvSpPr>
            <a:spLocks noGrp="1"/>
          </p:cNvSpPr>
          <p:nvPr>
            <p:ph type="subTitle" idx="1" hasCustomPrompt="1"/>
          </p:nvPr>
        </p:nvSpPr>
        <p:spPr>
          <a:xfrm>
            <a:off x="3915834" y="4355571"/>
            <a:ext cx="4406900" cy="859895"/>
          </a:xfrm>
        </p:spPr>
        <p:txBody>
          <a:bodyPr/>
          <a:lstStyle>
            <a:lvl1pPr marL="0" indent="0" algn="l">
              <a:buNone/>
              <a:defRPr sz="3200" b="0" i="0" baseline="0">
                <a:solidFill>
                  <a:srgbClr val="191919"/>
                </a:solidFill>
                <a:latin typeface="Roboto Bold"/>
                <a:cs typeface="Roboto Bold"/>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Pete Woodhouse</a:t>
            </a:r>
          </a:p>
        </p:txBody>
      </p:sp>
      <p:pic>
        <p:nvPicPr>
          <p:cNvPr id="9" name="Picture 8"/>
          <p:cNvPicPr>
            <a:picLocks noChangeAspect="1"/>
          </p:cNvPicPr>
          <p:nvPr userDrawn="1"/>
        </p:nvPicPr>
        <p:blipFill>
          <a:blip r:embed="rId2"/>
          <a:stretch>
            <a:fillRect/>
          </a:stretch>
        </p:blipFill>
        <p:spPr>
          <a:xfrm>
            <a:off x="10062632" y="6101613"/>
            <a:ext cx="1782232" cy="426186"/>
          </a:xfrm>
          <a:prstGeom prst="rect">
            <a:avLst/>
          </a:prstGeom>
        </p:spPr>
      </p:pic>
    </p:spTree>
    <p:extLst>
      <p:ext uri="{BB962C8B-B14F-4D97-AF65-F5344CB8AC3E}">
        <p14:creationId xmlns:p14="http://schemas.microsoft.com/office/powerpoint/2010/main" val="544696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lvl="0"/>
            <a:r>
              <a:rPr lang="en-US" altLang="en-US"/>
              <a:t>Click to edit Master title style</a:t>
            </a:r>
          </a:p>
        </p:txBody>
      </p:sp>
      <p:sp>
        <p:nvSpPr>
          <p:cNvPr id="46083"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US" altLang="en-US"/>
              <a:t>Click to edit Master text styles</a:t>
            </a:r>
          </a:p>
          <a:p>
            <a:pPr lvl="1"/>
            <a:r>
              <a:rPr lang="en-US" altLang="en-US"/>
              <a:t>Second level</a:t>
            </a:r>
          </a:p>
          <a:p>
            <a:pPr lvl="2"/>
            <a:r>
              <a:rPr lang="en-US" altLang="en-US"/>
              <a:t>Third level</a:t>
            </a:r>
          </a:p>
        </p:txBody>
      </p:sp>
    </p:spTree>
  </p:cSld>
  <p:clrMap bg1="lt1" tx1="dk1" bg2="lt2" tx2="dk2" accent1="accent1" accent2="accent2" accent3="accent3" accent4="accent4" accent5="accent5" accent6="accent6" hlink="hlink" folHlink="folHlink"/>
  <p:sldLayoutIdLst>
    <p:sldLayoutId id="2147483659" r:id="rId1"/>
    <p:sldLayoutId id="2147483666" r:id="rId2"/>
    <p:sldLayoutId id="2147483667" r:id="rId3"/>
    <p:sldLayoutId id="2147483658" r:id="rId4"/>
    <p:sldLayoutId id="2147483664" r:id="rId5"/>
    <p:sldLayoutId id="2147483662" r:id="rId6"/>
    <p:sldLayoutId id="2147483660" r:id="rId7"/>
    <p:sldLayoutId id="2147483654" r:id="rId8"/>
    <p:sldLayoutId id="2147483663" r:id="rId9"/>
    <p:sldLayoutId id="2147483668" r:id="rId10"/>
  </p:sldLayoutIdLst>
  <p:txStyles>
    <p:titleStyle>
      <a:lvl1pPr algn="l" rtl="0" fontAlgn="base">
        <a:lnSpc>
          <a:spcPct val="90000"/>
        </a:lnSpc>
        <a:spcBef>
          <a:spcPct val="0"/>
        </a:spcBef>
        <a:spcAft>
          <a:spcPct val="0"/>
        </a:spcAft>
        <a:defRPr sz="4000" b="0" i="0" kern="1200">
          <a:solidFill>
            <a:srgbClr val="191919"/>
          </a:solidFill>
          <a:latin typeface="Roboto Medium"/>
          <a:ea typeface="+mj-ea"/>
          <a:cs typeface="Roboto Medium"/>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457200" indent="-457200" algn="l" rtl="0" fontAlgn="base">
        <a:lnSpc>
          <a:spcPct val="130000"/>
        </a:lnSpc>
        <a:spcBef>
          <a:spcPts val="1000"/>
        </a:spcBef>
        <a:spcAft>
          <a:spcPct val="0"/>
        </a:spcAft>
        <a:buClr>
          <a:srgbClr val="CC0000"/>
        </a:buClr>
        <a:buSzPct val="100000"/>
        <a:buFont typeface="Arial"/>
        <a:buChar char="•"/>
        <a:defRPr sz="3400" b="0" i="0" kern="1200">
          <a:solidFill>
            <a:srgbClr val="191919"/>
          </a:solidFill>
          <a:latin typeface="Roboto Regular"/>
          <a:ea typeface="+mn-ea"/>
          <a:cs typeface="Roboto Regular"/>
        </a:defRPr>
      </a:lvl1pPr>
      <a:lvl2pPr marL="914400" indent="-457200" algn="l" rtl="0" fontAlgn="base">
        <a:lnSpc>
          <a:spcPct val="130000"/>
        </a:lnSpc>
        <a:spcBef>
          <a:spcPts val="500"/>
        </a:spcBef>
        <a:spcAft>
          <a:spcPct val="0"/>
        </a:spcAft>
        <a:buClr>
          <a:srgbClr val="CC0000"/>
        </a:buClr>
        <a:buSzPct val="100000"/>
        <a:buFont typeface="Arial"/>
        <a:buChar char="•"/>
        <a:defRPr sz="2800" b="0" i="0" kern="1200">
          <a:solidFill>
            <a:srgbClr val="191919"/>
          </a:solidFill>
          <a:latin typeface="Roboto Regular"/>
          <a:ea typeface="+mn-ea"/>
          <a:cs typeface="Roboto Regular"/>
        </a:defRPr>
      </a:lvl2pPr>
      <a:lvl3pPr marL="1257300" indent="-342900" algn="l" rtl="0" fontAlgn="base">
        <a:lnSpc>
          <a:spcPct val="130000"/>
        </a:lnSpc>
        <a:spcBef>
          <a:spcPts val="500"/>
        </a:spcBef>
        <a:spcAft>
          <a:spcPct val="0"/>
        </a:spcAft>
        <a:buClr>
          <a:srgbClr val="CC0000"/>
        </a:buClr>
        <a:buSzPct val="100000"/>
        <a:buFont typeface="Arial"/>
        <a:buChar char="•"/>
        <a:defRPr sz="2400" b="0" i="0" kern="1200">
          <a:solidFill>
            <a:srgbClr val="191919"/>
          </a:solidFill>
          <a:latin typeface="Roboto Regular"/>
          <a:ea typeface="+mn-ea"/>
          <a:cs typeface="Roboto Regular"/>
        </a:defRPr>
      </a:lvl3pPr>
      <a:lvl4pPr marL="1600200" indent="-228600" algn="l" rtl="0" fontAlgn="base">
        <a:lnSpc>
          <a:spcPct val="120000"/>
        </a:lnSpc>
        <a:spcBef>
          <a:spcPts val="500"/>
        </a:spcBef>
        <a:spcAft>
          <a:spcPct val="0"/>
        </a:spcAft>
        <a:buFont typeface="Arial" panose="020B0604020202020204" pitchFamily="34" charset="0"/>
        <a:buChar char="•"/>
        <a:defRPr b="0" i="0" kern="1200">
          <a:solidFill>
            <a:srgbClr val="191919"/>
          </a:solidFill>
          <a:latin typeface="Roboto Regular"/>
          <a:ea typeface="+mn-ea"/>
          <a:cs typeface="Roboto Regular"/>
        </a:defRPr>
      </a:lvl4pPr>
      <a:lvl5pPr marL="2057400" indent="-228600" algn="l" rtl="0" fontAlgn="base">
        <a:lnSpc>
          <a:spcPct val="120000"/>
        </a:lnSpc>
        <a:spcBef>
          <a:spcPts val="500"/>
        </a:spcBef>
        <a:spcAft>
          <a:spcPct val="0"/>
        </a:spcAft>
        <a:buFont typeface="Arial" panose="020B0604020202020204" pitchFamily="34" charset="0"/>
        <a:buChar char="•"/>
        <a:defRPr b="0" i="0" kern="1200">
          <a:solidFill>
            <a:srgbClr val="191919"/>
          </a:solidFill>
          <a:latin typeface="Roboto Regular"/>
          <a:ea typeface="+mn-ea"/>
          <a:cs typeface="Roboto Regular"/>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7.emf"/></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emf"/></Relationships>
</file>

<file path=ppt/slides/_rels/slide3.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image" Target="../media/image9.emf"/><Relationship Id="rId7" Type="http://schemas.openxmlformats.org/officeDocument/2006/relationships/image" Target="../media/image13.emf"/><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2.emf"/><Relationship Id="rId5" Type="http://schemas.openxmlformats.org/officeDocument/2006/relationships/image" Target="../media/image11.emf"/><Relationship Id="rId10" Type="http://schemas.openxmlformats.org/officeDocument/2006/relationships/image" Target="../media/image16.emf"/><Relationship Id="rId4" Type="http://schemas.openxmlformats.org/officeDocument/2006/relationships/image" Target="../media/image10.emf"/><Relationship Id="rId9" Type="http://schemas.openxmlformats.org/officeDocument/2006/relationships/image" Target="../media/image15.emf"/></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2639" y="2235200"/>
            <a:ext cx="9753600" cy="2387600"/>
          </a:xfrm>
        </p:spPr>
        <p:txBody>
          <a:bodyPr>
            <a:normAutofit fontScale="90000"/>
          </a:bodyPr>
          <a:lstStyle/>
          <a:p>
            <a:r>
              <a:rPr lang="en-GB" dirty="0"/>
              <a:t>DevOps, the database, </a:t>
            </a:r>
            <a:br>
              <a:rPr lang="en-GB" dirty="0"/>
            </a:br>
            <a:r>
              <a:rPr lang="en-GB" dirty="0"/>
              <a:t>and the role of the DBA </a:t>
            </a:r>
            <a:br>
              <a:rPr lang="en-GB" dirty="0"/>
            </a:br>
            <a:br>
              <a:rPr lang="en-GB" dirty="0"/>
            </a:br>
            <a:r>
              <a:rPr lang="en-GB" sz="2800" dirty="0"/>
              <a:t>Chris Unwin, Compliant Database DevOps Specialist, Redgate Software</a:t>
            </a:r>
            <a:endParaRPr lang="en-GB" dirty="0"/>
          </a:p>
        </p:txBody>
      </p:sp>
      <p:sp>
        <p:nvSpPr>
          <p:cNvPr id="3" name="Title 1"/>
          <p:cNvSpPr txBox="1">
            <a:spLocks/>
          </p:cNvSpPr>
          <p:nvPr/>
        </p:nvSpPr>
        <p:spPr bwMode="auto">
          <a:xfrm>
            <a:off x="0" y="5336048"/>
            <a:ext cx="3234622" cy="15219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fontAlgn="base">
              <a:lnSpc>
                <a:spcPct val="110000"/>
              </a:lnSpc>
              <a:spcBef>
                <a:spcPct val="0"/>
              </a:spcBef>
              <a:spcAft>
                <a:spcPct val="0"/>
              </a:spcAft>
              <a:defRPr sz="6000" b="0" i="0" kern="1200">
                <a:solidFill>
                  <a:schemeClr val="bg1"/>
                </a:solidFill>
                <a:latin typeface="Roboto Medium"/>
                <a:ea typeface="+mj-ea"/>
                <a:cs typeface="Roboto Medium"/>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endParaRPr lang="en-GB" sz="3200"/>
          </a:p>
        </p:txBody>
      </p:sp>
    </p:spTree>
    <p:extLst>
      <p:ext uri="{BB962C8B-B14F-4D97-AF65-F5344CB8AC3E}">
        <p14:creationId xmlns:p14="http://schemas.microsoft.com/office/powerpoint/2010/main" val="2139227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974813" y="3244334"/>
            <a:ext cx="300082" cy="369332"/>
          </a:xfrm>
          <a:prstGeom prst="rect">
            <a:avLst/>
          </a:prstGeom>
        </p:spPr>
        <p:txBody>
          <a:bodyPr wrap="none">
            <a:spAutoFit/>
          </a:bodyPr>
          <a:lstStyle/>
          <a:p>
            <a:r>
              <a:rPr lang="en-GB">
                <a:solidFill>
                  <a:srgbClr val="000000"/>
                </a:solidFill>
                <a:latin typeface="Times New Roman" panose="02020603050405020304" pitchFamily="18" charset="0"/>
              </a:rPr>
              <a:t> </a:t>
            </a:r>
            <a:r>
              <a:rPr lang="en-GB"/>
              <a:t> </a:t>
            </a:r>
          </a:p>
        </p:txBody>
      </p:sp>
      <p:pic>
        <p:nvPicPr>
          <p:cNvPr id="4" name="Picture 3">
            <a:extLst>
              <a:ext uri="{FF2B5EF4-FFF2-40B4-BE49-F238E27FC236}">
                <a16:creationId xmlns:a16="http://schemas.microsoft.com/office/drawing/2014/main" id="{20CBDDEB-90E7-4C8B-BB3F-08BBEB5D8A79}"/>
              </a:ext>
            </a:extLst>
          </p:cNvPr>
          <p:cNvPicPr>
            <a:picLocks noChangeAspect="1"/>
          </p:cNvPicPr>
          <p:nvPr/>
        </p:nvPicPr>
        <p:blipFill>
          <a:blip r:embed="rId3"/>
          <a:stretch>
            <a:fillRect/>
          </a:stretch>
        </p:blipFill>
        <p:spPr>
          <a:xfrm>
            <a:off x="253033" y="220133"/>
            <a:ext cx="2466916" cy="1753692"/>
          </a:xfrm>
          <a:prstGeom prst="rect">
            <a:avLst/>
          </a:prstGeom>
        </p:spPr>
      </p:pic>
      <p:pic>
        <p:nvPicPr>
          <p:cNvPr id="5" name="Picture 4">
            <a:extLst>
              <a:ext uri="{FF2B5EF4-FFF2-40B4-BE49-F238E27FC236}">
                <a16:creationId xmlns:a16="http://schemas.microsoft.com/office/drawing/2014/main" id="{BD8099D0-CC2C-405A-8B6F-C7D7DC13CC39}"/>
              </a:ext>
            </a:extLst>
          </p:cNvPr>
          <p:cNvPicPr>
            <a:picLocks noChangeAspect="1"/>
          </p:cNvPicPr>
          <p:nvPr/>
        </p:nvPicPr>
        <p:blipFill rotWithShape="1">
          <a:blip r:embed="rId4"/>
          <a:srcRect b="2807"/>
          <a:stretch/>
        </p:blipFill>
        <p:spPr>
          <a:xfrm>
            <a:off x="2851927" y="501357"/>
            <a:ext cx="8842768" cy="5537917"/>
          </a:xfrm>
          <a:prstGeom prst="rect">
            <a:avLst/>
          </a:prstGeom>
        </p:spPr>
      </p:pic>
    </p:spTree>
    <p:extLst>
      <p:ext uri="{BB962C8B-B14F-4D97-AF65-F5344CB8AC3E}">
        <p14:creationId xmlns:p14="http://schemas.microsoft.com/office/powerpoint/2010/main" val="1110732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Image result for skyscanne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459" t="-235" r="9034" b="235"/>
          <a:stretch/>
        </p:blipFill>
        <p:spPr bwMode="auto">
          <a:xfrm>
            <a:off x="0" y="-104702"/>
            <a:ext cx="14274084" cy="696270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486293" y="1406951"/>
            <a:ext cx="9219414" cy="4044099"/>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792664" y="2568216"/>
            <a:ext cx="8606672" cy="20786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216000" tIns="216000" rIns="216000" bIns="216000" rtlCol="0" anchor="ctr">
            <a:noAutofit/>
          </a:bodyPr>
          <a:lstStyle/>
          <a:p>
            <a:pPr algn="ctr"/>
            <a:r>
              <a:rPr lang="en-GB" sz="3200" b="0">
                <a:latin typeface="Roboto" charset="0"/>
                <a:ea typeface="Roboto" charset="0"/>
                <a:cs typeface="Roboto" charset="0"/>
              </a:rPr>
              <a:t>“We’re managing to release up to 95 times a day. It’s vastly improved over one release every six weeks.”</a:t>
            </a:r>
            <a:endParaRPr lang="en-GB" b="0">
              <a:latin typeface="Roboto" charset="0"/>
              <a:ea typeface="Roboto" charset="0"/>
              <a:cs typeface="Roboto" charset="0"/>
            </a:endParaRPr>
          </a:p>
        </p:txBody>
      </p:sp>
      <p:sp>
        <p:nvSpPr>
          <p:cNvPr id="12" name="Rectangle 11"/>
          <p:cNvSpPr/>
          <p:nvPr/>
        </p:nvSpPr>
        <p:spPr>
          <a:xfrm>
            <a:off x="2644219" y="4618538"/>
            <a:ext cx="6903563" cy="4336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216000" tIns="216000" rIns="216000" bIns="216000" rtlCol="0" anchor="ctr">
            <a:noAutofit/>
          </a:bodyPr>
          <a:lstStyle/>
          <a:p>
            <a:pPr algn="ctr"/>
            <a:r>
              <a:rPr lang="en-GB" sz="1600" b="0">
                <a:latin typeface="Roboto" charset="0"/>
                <a:ea typeface="Roboto" charset="0"/>
                <a:cs typeface="Roboto" charset="0"/>
              </a:rPr>
              <a:t>Ryan Crawford, Technical Manager, </a:t>
            </a:r>
            <a:r>
              <a:rPr lang="en-GB" sz="1600" err="1">
                <a:latin typeface="Roboto" charset="0"/>
                <a:ea typeface="Roboto" charset="0"/>
                <a:cs typeface="Roboto" charset="0"/>
              </a:rPr>
              <a:t>Skyscanner</a:t>
            </a:r>
            <a:endParaRPr lang="en-GB" sz="1600">
              <a:latin typeface="Roboto" charset="0"/>
              <a:ea typeface="Roboto" charset="0"/>
              <a:cs typeface="Roboto" charset="0"/>
            </a:endParaRPr>
          </a:p>
        </p:txBody>
      </p:sp>
      <p:pic>
        <p:nvPicPr>
          <p:cNvPr id="8" name="Picture 7"/>
          <p:cNvPicPr>
            <a:picLocks noChangeAspect="1"/>
          </p:cNvPicPr>
          <p:nvPr/>
        </p:nvPicPr>
        <p:blipFill>
          <a:blip r:embed="rId4"/>
          <a:stretch>
            <a:fillRect/>
          </a:stretch>
        </p:blipFill>
        <p:spPr>
          <a:xfrm>
            <a:off x="5334318" y="1747326"/>
            <a:ext cx="1523364" cy="685380"/>
          </a:xfrm>
          <a:prstGeom prst="rect">
            <a:avLst/>
          </a:prstGeom>
        </p:spPr>
      </p:pic>
    </p:spTree>
    <p:extLst>
      <p:ext uri="{BB962C8B-B14F-4D97-AF65-F5344CB8AC3E}">
        <p14:creationId xmlns:p14="http://schemas.microsoft.com/office/powerpoint/2010/main" val="207370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FF446-3157-40E5-B775-99944C712301}"/>
              </a:ext>
            </a:extLst>
          </p:cNvPr>
          <p:cNvSpPr>
            <a:spLocks noGrp="1"/>
          </p:cNvSpPr>
          <p:nvPr>
            <p:ph type="title"/>
          </p:nvPr>
        </p:nvSpPr>
        <p:spPr>
          <a:xfrm>
            <a:off x="268605" y="-80682"/>
            <a:ext cx="11654790" cy="1325563"/>
          </a:xfrm>
        </p:spPr>
        <p:txBody>
          <a:bodyPr>
            <a:normAutofit/>
          </a:bodyPr>
          <a:lstStyle/>
          <a:p>
            <a:r>
              <a:rPr lang="en-GB" b="1" dirty="0"/>
              <a:t>4 Elements of Compliant Database DevOps</a:t>
            </a:r>
          </a:p>
        </p:txBody>
      </p:sp>
      <p:pic>
        <p:nvPicPr>
          <p:cNvPr id="12" name="Picture 11">
            <a:extLst>
              <a:ext uri="{FF2B5EF4-FFF2-40B4-BE49-F238E27FC236}">
                <a16:creationId xmlns:a16="http://schemas.microsoft.com/office/drawing/2014/main" id="{4179EB73-1C14-4BE9-B790-60DA4AE214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1307" y="1411905"/>
            <a:ext cx="4848902" cy="4906060"/>
          </a:xfrm>
          <a:prstGeom prst="rect">
            <a:avLst/>
          </a:prstGeom>
        </p:spPr>
      </p:pic>
      <p:pic>
        <p:nvPicPr>
          <p:cNvPr id="14" name="Picture 13">
            <a:extLst>
              <a:ext uri="{FF2B5EF4-FFF2-40B4-BE49-F238E27FC236}">
                <a16:creationId xmlns:a16="http://schemas.microsoft.com/office/drawing/2014/main" id="{237DC2D8-8D98-49FE-B0AE-8A8E5AD606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0209" y="1851999"/>
            <a:ext cx="2495898" cy="857370"/>
          </a:xfrm>
          <a:prstGeom prst="rect">
            <a:avLst/>
          </a:prstGeom>
        </p:spPr>
      </p:pic>
      <p:pic>
        <p:nvPicPr>
          <p:cNvPr id="18" name="Picture 17">
            <a:extLst>
              <a:ext uri="{FF2B5EF4-FFF2-40B4-BE49-F238E27FC236}">
                <a16:creationId xmlns:a16="http://schemas.microsoft.com/office/drawing/2014/main" id="{7790A128-9978-4DCA-AD3A-B954EAC389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27824" y="4725002"/>
            <a:ext cx="1829055" cy="847843"/>
          </a:xfrm>
          <a:prstGeom prst="rect">
            <a:avLst/>
          </a:prstGeom>
        </p:spPr>
      </p:pic>
      <p:pic>
        <p:nvPicPr>
          <p:cNvPr id="22" name="Picture 21">
            <a:extLst>
              <a:ext uri="{FF2B5EF4-FFF2-40B4-BE49-F238E27FC236}">
                <a16:creationId xmlns:a16="http://schemas.microsoft.com/office/drawing/2014/main" id="{D8860C32-876F-493B-9C99-9421EA286AD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5409" y="1867948"/>
            <a:ext cx="2705478" cy="819264"/>
          </a:xfrm>
          <a:prstGeom prst="rect">
            <a:avLst/>
          </a:prstGeom>
        </p:spPr>
      </p:pic>
      <p:pic>
        <p:nvPicPr>
          <p:cNvPr id="25" name="Picture 24">
            <a:extLst>
              <a:ext uri="{FF2B5EF4-FFF2-40B4-BE49-F238E27FC236}">
                <a16:creationId xmlns:a16="http://schemas.microsoft.com/office/drawing/2014/main" id="{54552805-896D-458C-9C2B-9BCA9554DE96}"/>
              </a:ext>
            </a:extLst>
          </p:cNvPr>
          <p:cNvPicPr>
            <a:picLocks noChangeAspect="1"/>
          </p:cNvPicPr>
          <p:nvPr/>
        </p:nvPicPr>
        <p:blipFill>
          <a:blip r:embed="rId7"/>
          <a:stretch>
            <a:fillRect/>
          </a:stretch>
        </p:blipFill>
        <p:spPr>
          <a:xfrm>
            <a:off x="8180209" y="4725002"/>
            <a:ext cx="2724150" cy="800100"/>
          </a:xfrm>
          <a:prstGeom prst="rect">
            <a:avLst/>
          </a:prstGeom>
        </p:spPr>
      </p:pic>
    </p:spTree>
    <p:extLst>
      <p:ext uri="{BB962C8B-B14F-4D97-AF65-F5344CB8AC3E}">
        <p14:creationId xmlns:p14="http://schemas.microsoft.com/office/powerpoint/2010/main" val="3622366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a:t>A complete database DevOps process </a:t>
            </a:r>
            <a:endParaRPr lang="en-US"/>
          </a:p>
        </p:txBody>
      </p:sp>
      <p:pic>
        <p:nvPicPr>
          <p:cNvPr id="6" name="Picture 5">
            <a:extLst>
              <a:ext uri="{FF2B5EF4-FFF2-40B4-BE49-F238E27FC236}">
                <a16:creationId xmlns:a16="http://schemas.microsoft.com/office/drawing/2014/main" id="{772BD854-8647-4D7C-AF2B-2F0805926078}"/>
              </a:ext>
            </a:extLst>
          </p:cNvPr>
          <p:cNvPicPr>
            <a:picLocks noChangeAspect="1"/>
          </p:cNvPicPr>
          <p:nvPr/>
        </p:nvPicPr>
        <p:blipFill>
          <a:blip r:embed="rId3"/>
          <a:stretch>
            <a:fillRect/>
          </a:stretch>
        </p:blipFill>
        <p:spPr>
          <a:xfrm>
            <a:off x="1043809" y="1653996"/>
            <a:ext cx="9591931" cy="3943552"/>
          </a:xfrm>
          <a:prstGeom prst="rect">
            <a:avLst/>
          </a:prstGeom>
        </p:spPr>
      </p:pic>
    </p:spTree>
    <p:extLst>
      <p:ext uri="{BB962C8B-B14F-4D97-AF65-F5344CB8AC3E}">
        <p14:creationId xmlns:p14="http://schemas.microsoft.com/office/powerpoint/2010/main" val="58617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Question and Answer Session</a:t>
            </a:r>
            <a:endParaRPr lang="en-US" dirty="0"/>
          </a:p>
        </p:txBody>
      </p:sp>
    </p:spTree>
    <p:extLst>
      <p:ext uri="{BB962C8B-B14F-4D97-AF65-F5344CB8AC3E}">
        <p14:creationId xmlns:p14="http://schemas.microsoft.com/office/powerpoint/2010/main" val="200716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6782"/>
            <a:ext cx="10515600" cy="1325563"/>
          </a:xfrm>
          <a:prstGeom prst="rect">
            <a:avLst/>
          </a:prstGeom>
        </p:spPr>
        <p:txBody>
          <a:bodyPr>
            <a:normAutofit/>
          </a:bodyPr>
          <a:lstStyle/>
          <a:p>
            <a:pPr algn="l"/>
            <a:r>
              <a:rPr lang="en-US" sz="4400" b="0" dirty="0">
                <a:solidFill>
                  <a:schemeClr val="tx1"/>
                </a:solidFill>
                <a:latin typeface="Roboto" charset="0"/>
                <a:ea typeface="Roboto" charset="0"/>
                <a:cs typeface="Roboto" charset="0"/>
              </a:rPr>
              <a:t>Your Presenter</a:t>
            </a:r>
          </a:p>
        </p:txBody>
      </p:sp>
      <p:sp>
        <p:nvSpPr>
          <p:cNvPr id="19" name="Rectangle 18"/>
          <p:cNvSpPr/>
          <p:nvPr/>
        </p:nvSpPr>
        <p:spPr>
          <a:xfrm>
            <a:off x="5464537" y="3429000"/>
            <a:ext cx="5254626" cy="492443"/>
          </a:xfrm>
          <a:prstGeom prst="rect">
            <a:avLst/>
          </a:prstGeom>
        </p:spPr>
        <p:txBody>
          <a:bodyPr wrap="square">
            <a:spAutoFit/>
          </a:bodyPr>
          <a:lstStyle/>
          <a:p>
            <a:pPr>
              <a:spcAft>
                <a:spcPts val="2700"/>
              </a:spcAft>
            </a:pPr>
            <a:r>
              <a:rPr lang="en-US" sz="2600" b="0" dirty="0">
                <a:latin typeface="Roboto" charset="0"/>
                <a:ea typeface="Roboto" charset="0"/>
                <a:cs typeface="Roboto" charset="0"/>
              </a:rPr>
              <a:t>Chris.Unwin@red-gate.com</a:t>
            </a:r>
          </a:p>
        </p:txBody>
      </p:sp>
      <p:sp>
        <p:nvSpPr>
          <p:cNvPr id="21" name="TextBox 20"/>
          <p:cNvSpPr txBox="1"/>
          <p:nvPr/>
        </p:nvSpPr>
        <p:spPr>
          <a:xfrm>
            <a:off x="4968576" y="2256336"/>
            <a:ext cx="6279283" cy="1508105"/>
          </a:xfrm>
          <a:prstGeom prst="rect">
            <a:avLst/>
          </a:prstGeom>
          <a:noFill/>
        </p:spPr>
        <p:txBody>
          <a:bodyPr wrap="none" rtlCol="0">
            <a:spAutoFit/>
          </a:bodyPr>
          <a:lstStyle/>
          <a:p>
            <a:r>
              <a:rPr lang="en-US" sz="3600" dirty="0">
                <a:solidFill>
                  <a:srgbClr val="C00000"/>
                </a:solidFill>
                <a:latin typeface="Roboto" charset="0"/>
                <a:ea typeface="Roboto" charset="0"/>
                <a:cs typeface="Roboto" charset="0"/>
              </a:rPr>
              <a:t>Chris Unwin</a:t>
            </a:r>
          </a:p>
          <a:p>
            <a:r>
              <a:rPr lang="en-GB" sz="2800" dirty="0">
                <a:latin typeface="Roboto" charset="0"/>
                <a:ea typeface="Roboto" charset="0"/>
                <a:cs typeface="Roboto" charset="0"/>
              </a:rPr>
              <a:t>Data Privacy and Protection Specialist</a:t>
            </a:r>
          </a:p>
          <a:p>
            <a:endParaRPr lang="en-US" sz="2800" b="1" dirty="0">
              <a:latin typeface="Arial"/>
              <a:cs typeface="Arial"/>
            </a:endParaRPr>
          </a:p>
        </p:txBody>
      </p:sp>
      <p:sp>
        <p:nvSpPr>
          <p:cNvPr id="4" name="TextBox 3"/>
          <p:cNvSpPr txBox="1"/>
          <p:nvPr/>
        </p:nvSpPr>
        <p:spPr>
          <a:xfrm>
            <a:off x="5464537" y="3986361"/>
            <a:ext cx="6094158" cy="492443"/>
          </a:xfrm>
          <a:prstGeom prst="rect">
            <a:avLst/>
          </a:prstGeom>
          <a:noFill/>
        </p:spPr>
        <p:txBody>
          <a:bodyPr wrap="square" rtlCol="0">
            <a:spAutoFit/>
          </a:bodyPr>
          <a:lstStyle/>
          <a:p>
            <a:pPr>
              <a:spcAft>
                <a:spcPts val="2700"/>
              </a:spcAft>
            </a:pPr>
            <a:r>
              <a:rPr lang="en-US" sz="2600" b="0" dirty="0">
                <a:latin typeface="Roboto" charset="0"/>
                <a:ea typeface="Roboto" charset="0"/>
                <a:cs typeface="Roboto" charset="0"/>
              </a:rPr>
              <a:t>/in/</a:t>
            </a:r>
            <a:r>
              <a:rPr lang="en-US" sz="2600" b="0" dirty="0" err="1">
                <a:latin typeface="Roboto" charset="0"/>
                <a:ea typeface="Roboto" charset="0"/>
                <a:cs typeface="Roboto" charset="0"/>
              </a:rPr>
              <a:t>christopherunwincambridge</a:t>
            </a:r>
            <a:r>
              <a:rPr lang="en-US" sz="2600" b="0" dirty="0">
                <a:latin typeface="Roboto" charset="0"/>
                <a:ea typeface="Roboto" charset="0"/>
                <a:cs typeface="Roboto" charset="0"/>
              </a:rPr>
              <a:t>/</a:t>
            </a:r>
          </a:p>
        </p:txBody>
      </p:sp>
      <p:pic>
        <p:nvPicPr>
          <p:cNvPr id="3" name="Picture 2"/>
          <p:cNvPicPr>
            <a:picLocks noChangeAspect="1"/>
          </p:cNvPicPr>
          <p:nvPr/>
        </p:nvPicPr>
        <p:blipFill>
          <a:blip r:embed="rId3"/>
          <a:stretch>
            <a:fillRect/>
          </a:stretch>
        </p:blipFill>
        <p:spPr>
          <a:xfrm>
            <a:off x="5095241" y="3507265"/>
            <a:ext cx="363219" cy="304635"/>
          </a:xfrm>
          <a:prstGeom prst="rect">
            <a:avLst/>
          </a:prstGeom>
        </p:spPr>
      </p:pic>
      <p:pic>
        <p:nvPicPr>
          <p:cNvPr id="6" name="Picture 5"/>
          <p:cNvPicPr>
            <a:picLocks noChangeAspect="1"/>
          </p:cNvPicPr>
          <p:nvPr/>
        </p:nvPicPr>
        <p:blipFill>
          <a:blip r:embed="rId4"/>
          <a:stretch>
            <a:fillRect/>
          </a:stretch>
        </p:blipFill>
        <p:spPr>
          <a:xfrm>
            <a:off x="5095241" y="4037161"/>
            <a:ext cx="363219" cy="363219"/>
          </a:xfrm>
          <a:prstGeom prst="rect">
            <a:avLst/>
          </a:prstGeom>
        </p:spPr>
      </p:pic>
      <p:pic>
        <p:nvPicPr>
          <p:cNvPr id="8" name="Picture 7">
            <a:extLst>
              <a:ext uri="{FF2B5EF4-FFF2-40B4-BE49-F238E27FC236}">
                <a16:creationId xmlns:a16="http://schemas.microsoft.com/office/drawing/2014/main" id="{DD99536D-3306-4B0E-8FB3-908A03685B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9054" y="2354311"/>
            <a:ext cx="2820026" cy="2820026"/>
          </a:xfrm>
          <a:prstGeom prst="rect">
            <a:avLst/>
          </a:prstGeom>
        </p:spPr>
      </p:pic>
      <p:pic>
        <p:nvPicPr>
          <p:cNvPr id="1026" name="Picture 2" descr="Image result for podcast icon">
            <a:extLst>
              <a:ext uri="{FF2B5EF4-FFF2-40B4-BE49-F238E27FC236}">
                <a16:creationId xmlns:a16="http://schemas.microsoft.com/office/drawing/2014/main" id="{55DE0E7D-EB6A-4A81-91F6-FBF38ECFF78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95241" y="4594522"/>
            <a:ext cx="406792" cy="53391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4DD66852-B4BD-43FD-8470-8BB074BBB702}"/>
              </a:ext>
            </a:extLst>
          </p:cNvPr>
          <p:cNvSpPr/>
          <p:nvPr/>
        </p:nvSpPr>
        <p:spPr>
          <a:xfrm>
            <a:off x="5502033" y="4635993"/>
            <a:ext cx="5254626" cy="492443"/>
          </a:xfrm>
          <a:prstGeom prst="rect">
            <a:avLst/>
          </a:prstGeom>
        </p:spPr>
        <p:txBody>
          <a:bodyPr wrap="square">
            <a:spAutoFit/>
          </a:bodyPr>
          <a:lstStyle/>
          <a:p>
            <a:pPr>
              <a:spcAft>
                <a:spcPts val="2700"/>
              </a:spcAft>
            </a:pPr>
            <a:r>
              <a:rPr lang="en-US" sz="2600" b="0" dirty="0" err="1">
                <a:latin typeface="Roboto" charset="0"/>
                <a:ea typeface="Roboto" charset="0"/>
                <a:cs typeface="Roboto" charset="0"/>
              </a:rPr>
              <a:t>DBAle</a:t>
            </a:r>
            <a:r>
              <a:rPr lang="en-US" sz="2600" b="0" dirty="0">
                <a:latin typeface="Roboto" charset="0"/>
                <a:ea typeface="Roboto" charset="0"/>
                <a:cs typeface="Roboto" charset="0"/>
              </a:rPr>
              <a:t> on Spotify and iTunes</a:t>
            </a:r>
          </a:p>
        </p:txBody>
      </p:sp>
    </p:spTree>
    <p:extLst>
      <p:ext uri="{BB962C8B-B14F-4D97-AF65-F5344CB8AC3E}">
        <p14:creationId xmlns:p14="http://schemas.microsoft.com/office/powerpoint/2010/main" val="13482322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DC19449D-E429-4521-A0E2-9257002DE8DF}"/>
              </a:ext>
            </a:extLst>
          </p:cNvPr>
          <p:cNvSpPr txBox="1">
            <a:spLocks/>
          </p:cNvSpPr>
          <p:nvPr/>
        </p:nvSpPr>
        <p:spPr bwMode="auto">
          <a:xfrm>
            <a:off x="1939742" y="2268615"/>
            <a:ext cx="1010815" cy="749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457200" indent="-457200" algn="l" rtl="0" fontAlgn="base">
              <a:lnSpc>
                <a:spcPct val="130000"/>
              </a:lnSpc>
              <a:spcBef>
                <a:spcPts val="1000"/>
              </a:spcBef>
              <a:spcAft>
                <a:spcPct val="0"/>
              </a:spcAft>
              <a:buClr>
                <a:srgbClr val="CC0000"/>
              </a:buClr>
              <a:buSzPct val="100000"/>
              <a:buFont typeface="Arial"/>
              <a:buChar char="•"/>
              <a:defRPr sz="3400" b="0" i="0" kern="1200">
                <a:solidFill>
                  <a:srgbClr val="636363"/>
                </a:solidFill>
                <a:latin typeface="Roboto Regular"/>
                <a:ea typeface="+mn-ea"/>
                <a:cs typeface="Roboto Regular"/>
              </a:defRPr>
            </a:lvl1pPr>
            <a:lvl2pPr marL="914400" indent="-457200" algn="l" rtl="0" fontAlgn="base">
              <a:lnSpc>
                <a:spcPct val="130000"/>
              </a:lnSpc>
              <a:spcBef>
                <a:spcPts val="500"/>
              </a:spcBef>
              <a:spcAft>
                <a:spcPct val="0"/>
              </a:spcAft>
              <a:buClr>
                <a:srgbClr val="CC0000"/>
              </a:buClr>
              <a:buSzPct val="100000"/>
              <a:buFont typeface="Arial"/>
              <a:buChar char="•"/>
              <a:defRPr sz="2800" b="0" i="0" kern="1200">
                <a:solidFill>
                  <a:srgbClr val="636363"/>
                </a:solidFill>
                <a:latin typeface="Roboto Regular"/>
                <a:ea typeface="+mn-ea"/>
                <a:cs typeface="Roboto Regular"/>
              </a:defRPr>
            </a:lvl2pPr>
            <a:lvl3pPr marL="1257300" indent="-342900" algn="l" rtl="0" fontAlgn="base">
              <a:lnSpc>
                <a:spcPct val="130000"/>
              </a:lnSpc>
              <a:spcBef>
                <a:spcPts val="500"/>
              </a:spcBef>
              <a:spcAft>
                <a:spcPct val="0"/>
              </a:spcAft>
              <a:buClr>
                <a:srgbClr val="CC0000"/>
              </a:buClr>
              <a:buSzPct val="100000"/>
              <a:buFont typeface="Arial"/>
              <a:buChar char="•"/>
              <a:defRPr sz="2400" b="0" i="0" kern="1200">
                <a:solidFill>
                  <a:srgbClr val="636363"/>
                </a:solidFill>
                <a:latin typeface="Roboto Regular"/>
                <a:ea typeface="+mn-ea"/>
                <a:cs typeface="Roboto Regular"/>
              </a:defRPr>
            </a:lvl3pPr>
            <a:lvl4pPr marL="1600200" indent="-228600" algn="l" rtl="0" fontAlgn="base">
              <a:lnSpc>
                <a:spcPct val="120000"/>
              </a:lnSpc>
              <a:spcBef>
                <a:spcPts val="500"/>
              </a:spcBef>
              <a:spcAft>
                <a:spcPct val="0"/>
              </a:spcAft>
              <a:buFont typeface="Arial" panose="020B0604020202020204" pitchFamily="34" charset="0"/>
              <a:buChar char="•"/>
              <a:defRPr b="0" i="0" kern="1200">
                <a:solidFill>
                  <a:srgbClr val="191919"/>
                </a:solidFill>
                <a:latin typeface="Roboto Regular"/>
                <a:ea typeface="+mn-ea"/>
                <a:cs typeface="Roboto Regular"/>
              </a:defRPr>
            </a:lvl4pPr>
            <a:lvl5pPr marL="2057400" indent="-228600" algn="l" rtl="0" fontAlgn="base">
              <a:lnSpc>
                <a:spcPct val="120000"/>
              </a:lnSpc>
              <a:spcBef>
                <a:spcPts val="500"/>
              </a:spcBef>
              <a:spcAft>
                <a:spcPct val="0"/>
              </a:spcAft>
              <a:buFont typeface="Arial" panose="020B0604020202020204" pitchFamily="34" charset="0"/>
              <a:buChar char="•"/>
              <a:defRPr b="0" i="0" kern="1200">
                <a:solidFill>
                  <a:srgbClr val="191919"/>
                </a:solidFill>
                <a:latin typeface="Roboto Regular"/>
                <a:ea typeface="+mn-ea"/>
                <a:cs typeface="Roboto Regular"/>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solidFill>
                  <a:srgbClr val="CC0000"/>
                </a:solidFill>
                <a:latin typeface="Arial" charset="0"/>
                <a:ea typeface="Arial" charset="0"/>
                <a:cs typeface="Arial" charset="0"/>
              </a:rPr>
              <a:t>230</a:t>
            </a:r>
          </a:p>
        </p:txBody>
      </p:sp>
      <p:sp>
        <p:nvSpPr>
          <p:cNvPr id="6" name="Subtitle 2">
            <a:extLst>
              <a:ext uri="{FF2B5EF4-FFF2-40B4-BE49-F238E27FC236}">
                <a16:creationId xmlns:a16="http://schemas.microsoft.com/office/drawing/2014/main" id="{BDFEECAD-44EF-4E13-985D-88058287AB2F}"/>
              </a:ext>
            </a:extLst>
          </p:cNvPr>
          <p:cNvSpPr txBox="1">
            <a:spLocks/>
          </p:cNvSpPr>
          <p:nvPr/>
        </p:nvSpPr>
        <p:spPr>
          <a:xfrm>
            <a:off x="1324172" y="2975101"/>
            <a:ext cx="2147095" cy="50500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400" dirty="0">
                <a:latin typeface="Arial" charset="0"/>
                <a:ea typeface="Arial" charset="0"/>
                <a:cs typeface="Arial" charset="0"/>
              </a:rPr>
              <a:t>Redgaters and counting</a:t>
            </a:r>
          </a:p>
        </p:txBody>
      </p:sp>
      <p:sp>
        <p:nvSpPr>
          <p:cNvPr id="8" name="Subtitle 2">
            <a:extLst>
              <a:ext uri="{FF2B5EF4-FFF2-40B4-BE49-F238E27FC236}">
                <a16:creationId xmlns:a16="http://schemas.microsoft.com/office/drawing/2014/main" id="{850D463B-EFD9-4CC9-8D26-18D87EE49EBA}"/>
              </a:ext>
            </a:extLst>
          </p:cNvPr>
          <p:cNvSpPr txBox="1">
            <a:spLocks/>
          </p:cNvSpPr>
          <p:nvPr/>
        </p:nvSpPr>
        <p:spPr>
          <a:xfrm>
            <a:off x="4151870" y="2408195"/>
            <a:ext cx="1358685" cy="56311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3600" b="1" dirty="0">
                <a:solidFill>
                  <a:srgbClr val="CC0000"/>
                </a:solidFill>
                <a:latin typeface="Arial" charset="0"/>
                <a:ea typeface="Arial" charset="0"/>
                <a:cs typeface="Arial" charset="0"/>
              </a:rPr>
              <a:t>18</a:t>
            </a:r>
          </a:p>
        </p:txBody>
      </p:sp>
      <p:sp>
        <p:nvSpPr>
          <p:cNvPr id="9" name="Subtitle 2">
            <a:extLst>
              <a:ext uri="{FF2B5EF4-FFF2-40B4-BE49-F238E27FC236}">
                <a16:creationId xmlns:a16="http://schemas.microsoft.com/office/drawing/2014/main" id="{69B4978C-C42C-40BE-AF07-0CB60E2E289A}"/>
              </a:ext>
            </a:extLst>
          </p:cNvPr>
          <p:cNvSpPr txBox="1">
            <a:spLocks/>
          </p:cNvSpPr>
          <p:nvPr/>
        </p:nvSpPr>
        <p:spPr>
          <a:xfrm>
            <a:off x="3757665" y="2995421"/>
            <a:ext cx="2147095" cy="33453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400" dirty="0">
                <a:latin typeface="Arial" charset="0"/>
                <a:ea typeface="Arial" charset="0"/>
                <a:cs typeface="Arial" charset="0"/>
              </a:rPr>
              <a:t>years old</a:t>
            </a:r>
          </a:p>
        </p:txBody>
      </p:sp>
      <p:sp>
        <p:nvSpPr>
          <p:cNvPr id="11" name="Subtitle 2">
            <a:extLst>
              <a:ext uri="{FF2B5EF4-FFF2-40B4-BE49-F238E27FC236}">
                <a16:creationId xmlns:a16="http://schemas.microsoft.com/office/drawing/2014/main" id="{E27E2E5B-A484-4D57-B5B5-602AD8121417}"/>
              </a:ext>
            </a:extLst>
          </p:cNvPr>
          <p:cNvSpPr txBox="1">
            <a:spLocks/>
          </p:cNvSpPr>
          <p:nvPr/>
        </p:nvSpPr>
        <p:spPr>
          <a:xfrm>
            <a:off x="6317663" y="2438743"/>
            <a:ext cx="2037381" cy="48176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3600" b="1" dirty="0">
                <a:solidFill>
                  <a:srgbClr val="CC0000"/>
                </a:solidFill>
                <a:latin typeface="Arial" charset="0"/>
                <a:ea typeface="Arial" charset="0"/>
                <a:cs typeface="Arial" charset="0"/>
              </a:rPr>
              <a:t>202,000</a:t>
            </a:r>
          </a:p>
        </p:txBody>
      </p:sp>
      <p:sp>
        <p:nvSpPr>
          <p:cNvPr id="12" name="Subtitle 2">
            <a:extLst>
              <a:ext uri="{FF2B5EF4-FFF2-40B4-BE49-F238E27FC236}">
                <a16:creationId xmlns:a16="http://schemas.microsoft.com/office/drawing/2014/main" id="{4A3775BB-9129-44B5-95C1-E87A632A8B42}"/>
              </a:ext>
            </a:extLst>
          </p:cNvPr>
          <p:cNvSpPr txBox="1">
            <a:spLocks/>
          </p:cNvSpPr>
          <p:nvPr/>
        </p:nvSpPr>
        <p:spPr>
          <a:xfrm>
            <a:off x="6262806" y="2995421"/>
            <a:ext cx="2147095" cy="33453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400" dirty="0">
                <a:latin typeface="Arial" charset="0"/>
                <a:ea typeface="Arial" charset="0"/>
                <a:cs typeface="Arial" charset="0"/>
              </a:rPr>
              <a:t>customers</a:t>
            </a:r>
          </a:p>
        </p:txBody>
      </p:sp>
      <p:sp>
        <p:nvSpPr>
          <p:cNvPr id="13" name="Subtitle 2">
            <a:extLst>
              <a:ext uri="{FF2B5EF4-FFF2-40B4-BE49-F238E27FC236}">
                <a16:creationId xmlns:a16="http://schemas.microsoft.com/office/drawing/2014/main" id="{7DE2956A-176F-491B-8D4D-8C9744D93307}"/>
              </a:ext>
            </a:extLst>
          </p:cNvPr>
          <p:cNvSpPr txBox="1">
            <a:spLocks/>
          </p:cNvSpPr>
          <p:nvPr/>
        </p:nvSpPr>
        <p:spPr>
          <a:xfrm>
            <a:off x="8845370" y="2377783"/>
            <a:ext cx="2037381" cy="48176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3600" b="1" dirty="0">
                <a:solidFill>
                  <a:srgbClr val="CC0000"/>
                </a:solidFill>
                <a:latin typeface="Arial" charset="0"/>
                <a:ea typeface="Arial" charset="0"/>
                <a:cs typeface="Arial" charset="0"/>
              </a:rPr>
              <a:t>2m</a:t>
            </a:r>
          </a:p>
        </p:txBody>
      </p:sp>
      <p:sp>
        <p:nvSpPr>
          <p:cNvPr id="14" name="Subtitle 2">
            <a:extLst>
              <a:ext uri="{FF2B5EF4-FFF2-40B4-BE49-F238E27FC236}">
                <a16:creationId xmlns:a16="http://schemas.microsoft.com/office/drawing/2014/main" id="{1F0F2627-D0AF-404B-A4E8-DBEF116BAE01}"/>
              </a:ext>
            </a:extLst>
          </p:cNvPr>
          <p:cNvSpPr txBox="1">
            <a:spLocks/>
          </p:cNvSpPr>
          <p:nvPr/>
        </p:nvSpPr>
        <p:spPr>
          <a:xfrm>
            <a:off x="8790513" y="2975101"/>
            <a:ext cx="2147095" cy="50500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400" dirty="0">
                <a:latin typeface="Arial" charset="0"/>
                <a:ea typeface="Arial" charset="0"/>
                <a:cs typeface="Arial" charset="0"/>
              </a:rPr>
              <a:t>SQL Server Central and Simple Talk users</a:t>
            </a:r>
          </a:p>
        </p:txBody>
      </p:sp>
      <p:sp>
        <p:nvSpPr>
          <p:cNvPr id="16" name="Subtitle 2">
            <a:extLst>
              <a:ext uri="{FF2B5EF4-FFF2-40B4-BE49-F238E27FC236}">
                <a16:creationId xmlns:a16="http://schemas.microsoft.com/office/drawing/2014/main" id="{7E8AE835-9987-45AE-BB01-15318A37E3EC}"/>
              </a:ext>
            </a:extLst>
          </p:cNvPr>
          <p:cNvSpPr txBox="1">
            <a:spLocks/>
          </p:cNvSpPr>
          <p:nvPr/>
        </p:nvSpPr>
        <p:spPr>
          <a:xfrm>
            <a:off x="1718377" y="4809753"/>
            <a:ext cx="1358685" cy="48176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3600" b="1" dirty="0">
                <a:solidFill>
                  <a:srgbClr val="CC0000"/>
                </a:solidFill>
                <a:latin typeface="Arial" charset="0"/>
                <a:ea typeface="Arial" charset="0"/>
                <a:cs typeface="Arial" charset="0"/>
              </a:rPr>
              <a:t>91%</a:t>
            </a:r>
          </a:p>
        </p:txBody>
      </p:sp>
      <p:sp>
        <p:nvSpPr>
          <p:cNvPr id="17" name="Subtitle 2">
            <a:extLst>
              <a:ext uri="{FF2B5EF4-FFF2-40B4-BE49-F238E27FC236}">
                <a16:creationId xmlns:a16="http://schemas.microsoft.com/office/drawing/2014/main" id="{FAA16337-1F49-403E-A1FE-C31E0D0ADCF3}"/>
              </a:ext>
            </a:extLst>
          </p:cNvPr>
          <p:cNvSpPr txBox="1">
            <a:spLocks/>
          </p:cNvSpPr>
          <p:nvPr/>
        </p:nvSpPr>
        <p:spPr>
          <a:xfrm>
            <a:off x="1324172" y="5354573"/>
            <a:ext cx="2147095" cy="5629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400" dirty="0">
                <a:latin typeface="Arial" charset="0"/>
                <a:ea typeface="Arial" charset="0"/>
                <a:cs typeface="Arial" charset="0"/>
              </a:rPr>
              <a:t>of the Fortune 100 use our tools</a:t>
            </a:r>
          </a:p>
        </p:txBody>
      </p:sp>
      <p:sp>
        <p:nvSpPr>
          <p:cNvPr id="19" name="Subtitle 2">
            <a:extLst>
              <a:ext uri="{FF2B5EF4-FFF2-40B4-BE49-F238E27FC236}">
                <a16:creationId xmlns:a16="http://schemas.microsoft.com/office/drawing/2014/main" id="{BDB30440-BC20-49DD-8A58-2DBD9EB44CE8}"/>
              </a:ext>
            </a:extLst>
          </p:cNvPr>
          <p:cNvSpPr txBox="1">
            <a:spLocks/>
          </p:cNvSpPr>
          <p:nvPr/>
        </p:nvSpPr>
        <p:spPr>
          <a:xfrm>
            <a:off x="4151870" y="4853620"/>
            <a:ext cx="1358685" cy="48176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3600" b="1" dirty="0">
                <a:solidFill>
                  <a:srgbClr val="CC0000"/>
                </a:solidFill>
                <a:latin typeface="Arial" charset="0"/>
                <a:ea typeface="Arial" charset="0"/>
                <a:cs typeface="Arial" charset="0"/>
              </a:rPr>
              <a:t>4m</a:t>
            </a:r>
          </a:p>
        </p:txBody>
      </p:sp>
      <p:sp>
        <p:nvSpPr>
          <p:cNvPr id="20" name="Subtitle 2">
            <a:extLst>
              <a:ext uri="{FF2B5EF4-FFF2-40B4-BE49-F238E27FC236}">
                <a16:creationId xmlns:a16="http://schemas.microsoft.com/office/drawing/2014/main" id="{9BE42599-D7F9-44EC-B902-28CD4AE4FCDF}"/>
              </a:ext>
            </a:extLst>
          </p:cNvPr>
          <p:cNvSpPr txBox="1">
            <a:spLocks/>
          </p:cNvSpPr>
          <p:nvPr/>
        </p:nvSpPr>
        <p:spPr>
          <a:xfrm>
            <a:off x="3757665" y="5398440"/>
            <a:ext cx="2147095" cy="5629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400" dirty="0">
                <a:latin typeface="Arial" charset="0"/>
                <a:ea typeface="Arial" charset="0"/>
                <a:cs typeface="Arial" charset="0"/>
              </a:rPr>
              <a:t>website visits each year</a:t>
            </a:r>
          </a:p>
        </p:txBody>
      </p:sp>
      <p:sp>
        <p:nvSpPr>
          <p:cNvPr id="22" name="Subtitle 2">
            <a:extLst>
              <a:ext uri="{FF2B5EF4-FFF2-40B4-BE49-F238E27FC236}">
                <a16:creationId xmlns:a16="http://schemas.microsoft.com/office/drawing/2014/main" id="{F531CBC8-8528-4A8A-8AE5-058E05778AFF}"/>
              </a:ext>
            </a:extLst>
          </p:cNvPr>
          <p:cNvSpPr txBox="1">
            <a:spLocks/>
          </p:cNvSpPr>
          <p:nvPr/>
        </p:nvSpPr>
        <p:spPr>
          <a:xfrm>
            <a:off x="6657011" y="4853620"/>
            <a:ext cx="1358685" cy="48176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3600" b="1" dirty="0">
                <a:solidFill>
                  <a:srgbClr val="CC0000"/>
                </a:solidFill>
                <a:latin typeface="Arial" charset="0"/>
                <a:ea typeface="Arial" charset="0"/>
                <a:cs typeface="Arial" charset="0"/>
              </a:rPr>
              <a:t>1147</a:t>
            </a:r>
          </a:p>
        </p:txBody>
      </p:sp>
      <p:sp>
        <p:nvSpPr>
          <p:cNvPr id="23" name="Subtitle 2">
            <a:extLst>
              <a:ext uri="{FF2B5EF4-FFF2-40B4-BE49-F238E27FC236}">
                <a16:creationId xmlns:a16="http://schemas.microsoft.com/office/drawing/2014/main" id="{789BDF5F-CBF6-44AB-8D42-694C657D0779}"/>
              </a:ext>
            </a:extLst>
          </p:cNvPr>
          <p:cNvSpPr txBox="1">
            <a:spLocks/>
          </p:cNvSpPr>
          <p:nvPr/>
        </p:nvSpPr>
        <p:spPr>
          <a:xfrm>
            <a:off x="6262806" y="5398440"/>
            <a:ext cx="2147095" cy="5629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400" dirty="0">
                <a:latin typeface="Arial" charset="0"/>
                <a:ea typeface="Arial" charset="0"/>
                <a:cs typeface="Arial" charset="0"/>
              </a:rPr>
              <a:t>product releases last year</a:t>
            </a:r>
          </a:p>
        </p:txBody>
      </p:sp>
      <p:sp>
        <p:nvSpPr>
          <p:cNvPr id="25" name="Subtitle 2">
            <a:extLst>
              <a:ext uri="{FF2B5EF4-FFF2-40B4-BE49-F238E27FC236}">
                <a16:creationId xmlns:a16="http://schemas.microsoft.com/office/drawing/2014/main" id="{86300543-E611-432B-B579-10D9BD512812}"/>
              </a:ext>
            </a:extLst>
          </p:cNvPr>
          <p:cNvSpPr txBox="1">
            <a:spLocks/>
          </p:cNvSpPr>
          <p:nvPr/>
        </p:nvSpPr>
        <p:spPr>
          <a:xfrm>
            <a:off x="9162152" y="4866436"/>
            <a:ext cx="1358685" cy="48176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3600" b="1" dirty="0">
                <a:solidFill>
                  <a:srgbClr val="CC0000"/>
                </a:solidFill>
                <a:latin typeface="Arial" charset="0"/>
                <a:ea typeface="Arial" charset="0"/>
                <a:cs typeface="Arial" charset="0"/>
              </a:rPr>
              <a:t>68</a:t>
            </a:r>
          </a:p>
        </p:txBody>
      </p:sp>
      <p:sp>
        <p:nvSpPr>
          <p:cNvPr id="26" name="Subtitle 2">
            <a:extLst>
              <a:ext uri="{FF2B5EF4-FFF2-40B4-BE49-F238E27FC236}">
                <a16:creationId xmlns:a16="http://schemas.microsoft.com/office/drawing/2014/main" id="{34BC14E3-5927-49C2-A625-AF2AB2D16849}"/>
              </a:ext>
            </a:extLst>
          </p:cNvPr>
          <p:cNvSpPr txBox="1">
            <a:spLocks/>
          </p:cNvSpPr>
          <p:nvPr/>
        </p:nvSpPr>
        <p:spPr>
          <a:xfrm>
            <a:off x="8790513" y="5398440"/>
            <a:ext cx="2147095" cy="5629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400" dirty="0">
                <a:latin typeface="Arial" charset="0"/>
                <a:ea typeface="Arial" charset="0"/>
                <a:cs typeface="Arial" charset="0"/>
              </a:rPr>
              <a:t>User Groups sponsored</a:t>
            </a:r>
          </a:p>
        </p:txBody>
      </p:sp>
      <p:sp>
        <p:nvSpPr>
          <p:cNvPr id="31" name="Title 1">
            <a:extLst>
              <a:ext uri="{FF2B5EF4-FFF2-40B4-BE49-F238E27FC236}">
                <a16:creationId xmlns:a16="http://schemas.microsoft.com/office/drawing/2014/main" id="{3591ECC5-F41B-46F9-AB52-8960B2CF47CD}"/>
              </a:ext>
            </a:extLst>
          </p:cNvPr>
          <p:cNvSpPr>
            <a:spLocks noGrp="1"/>
          </p:cNvSpPr>
          <p:nvPr>
            <p:ph type="title"/>
          </p:nvPr>
        </p:nvSpPr>
        <p:spPr>
          <a:xfrm>
            <a:off x="422008" y="193493"/>
            <a:ext cx="10515600" cy="1012660"/>
          </a:xfrm>
        </p:spPr>
        <p:txBody>
          <a:bodyPr/>
          <a:lstStyle/>
          <a:p>
            <a:r>
              <a:rPr lang="en-GB" dirty="0"/>
              <a:t>About Redgate</a:t>
            </a:r>
          </a:p>
        </p:txBody>
      </p:sp>
      <p:pic>
        <p:nvPicPr>
          <p:cNvPr id="2" name="Picture 1"/>
          <p:cNvPicPr>
            <a:picLocks noChangeAspect="1"/>
          </p:cNvPicPr>
          <p:nvPr/>
        </p:nvPicPr>
        <p:blipFill>
          <a:blip r:embed="rId3"/>
          <a:stretch>
            <a:fillRect/>
          </a:stretch>
        </p:blipFill>
        <p:spPr>
          <a:xfrm>
            <a:off x="1990557" y="1224043"/>
            <a:ext cx="814324" cy="1105916"/>
          </a:xfrm>
          <a:prstGeom prst="rect">
            <a:avLst/>
          </a:prstGeom>
        </p:spPr>
      </p:pic>
      <p:pic>
        <p:nvPicPr>
          <p:cNvPr id="3" name="Picture 2"/>
          <p:cNvPicPr>
            <a:picLocks noChangeAspect="1"/>
          </p:cNvPicPr>
          <p:nvPr/>
        </p:nvPicPr>
        <p:blipFill>
          <a:blip r:embed="rId4"/>
          <a:stretch>
            <a:fillRect/>
          </a:stretch>
        </p:blipFill>
        <p:spPr>
          <a:xfrm>
            <a:off x="4363598" y="1309387"/>
            <a:ext cx="935228" cy="1020572"/>
          </a:xfrm>
          <a:prstGeom prst="rect">
            <a:avLst/>
          </a:prstGeom>
        </p:spPr>
      </p:pic>
      <p:pic>
        <p:nvPicPr>
          <p:cNvPr id="28" name="Picture 27"/>
          <p:cNvPicPr>
            <a:picLocks noChangeAspect="1"/>
          </p:cNvPicPr>
          <p:nvPr/>
        </p:nvPicPr>
        <p:blipFill>
          <a:blip r:embed="rId5"/>
          <a:stretch>
            <a:fillRect/>
          </a:stretch>
        </p:blipFill>
        <p:spPr>
          <a:xfrm>
            <a:off x="6770949" y="1294128"/>
            <a:ext cx="1130808" cy="995680"/>
          </a:xfrm>
          <a:prstGeom prst="rect">
            <a:avLst/>
          </a:prstGeom>
        </p:spPr>
      </p:pic>
      <p:pic>
        <p:nvPicPr>
          <p:cNvPr id="29" name="Picture 28"/>
          <p:cNvPicPr>
            <a:picLocks noChangeAspect="1"/>
          </p:cNvPicPr>
          <p:nvPr/>
        </p:nvPicPr>
        <p:blipFill>
          <a:blip r:embed="rId6"/>
          <a:stretch>
            <a:fillRect/>
          </a:stretch>
        </p:blipFill>
        <p:spPr>
          <a:xfrm>
            <a:off x="9319992" y="1340499"/>
            <a:ext cx="1088136" cy="928116"/>
          </a:xfrm>
          <a:prstGeom prst="rect">
            <a:avLst/>
          </a:prstGeom>
        </p:spPr>
      </p:pic>
      <p:pic>
        <p:nvPicPr>
          <p:cNvPr id="30" name="Picture 29"/>
          <p:cNvPicPr>
            <a:picLocks noChangeAspect="1"/>
          </p:cNvPicPr>
          <p:nvPr/>
        </p:nvPicPr>
        <p:blipFill>
          <a:blip r:embed="rId7"/>
          <a:stretch>
            <a:fillRect/>
          </a:stretch>
        </p:blipFill>
        <p:spPr>
          <a:xfrm>
            <a:off x="1912325" y="3654530"/>
            <a:ext cx="892556" cy="1123696"/>
          </a:xfrm>
          <a:prstGeom prst="rect">
            <a:avLst/>
          </a:prstGeom>
        </p:spPr>
      </p:pic>
      <p:pic>
        <p:nvPicPr>
          <p:cNvPr id="32" name="Picture 31"/>
          <p:cNvPicPr>
            <a:picLocks noChangeAspect="1"/>
          </p:cNvPicPr>
          <p:nvPr/>
        </p:nvPicPr>
        <p:blipFill>
          <a:blip r:embed="rId8"/>
          <a:stretch>
            <a:fillRect/>
          </a:stretch>
        </p:blipFill>
        <p:spPr>
          <a:xfrm>
            <a:off x="4228797" y="3711917"/>
            <a:ext cx="1248156" cy="1063244"/>
          </a:xfrm>
          <a:prstGeom prst="rect">
            <a:avLst/>
          </a:prstGeom>
        </p:spPr>
      </p:pic>
      <p:pic>
        <p:nvPicPr>
          <p:cNvPr id="33" name="Picture 32"/>
          <p:cNvPicPr>
            <a:picLocks noChangeAspect="1"/>
          </p:cNvPicPr>
          <p:nvPr/>
        </p:nvPicPr>
        <p:blipFill>
          <a:blip r:embed="rId9"/>
          <a:stretch>
            <a:fillRect/>
          </a:stretch>
        </p:blipFill>
        <p:spPr>
          <a:xfrm>
            <a:off x="6940288" y="3569914"/>
            <a:ext cx="903224" cy="1166368"/>
          </a:xfrm>
          <a:prstGeom prst="rect">
            <a:avLst/>
          </a:prstGeom>
        </p:spPr>
      </p:pic>
      <p:pic>
        <p:nvPicPr>
          <p:cNvPr id="34" name="Picture 33"/>
          <p:cNvPicPr>
            <a:picLocks noChangeAspect="1"/>
          </p:cNvPicPr>
          <p:nvPr/>
        </p:nvPicPr>
        <p:blipFill>
          <a:blip r:embed="rId10"/>
          <a:stretch>
            <a:fillRect/>
          </a:stretch>
        </p:blipFill>
        <p:spPr>
          <a:xfrm>
            <a:off x="9415937" y="3678842"/>
            <a:ext cx="1155700" cy="1127252"/>
          </a:xfrm>
          <a:prstGeom prst="rect">
            <a:avLst/>
          </a:prstGeom>
        </p:spPr>
      </p:pic>
    </p:spTree>
    <p:extLst>
      <p:ext uri="{BB962C8B-B14F-4D97-AF65-F5344CB8AC3E}">
        <p14:creationId xmlns:p14="http://schemas.microsoft.com/office/powerpoint/2010/main" val="1811726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974813" y="3244334"/>
            <a:ext cx="300082" cy="369332"/>
          </a:xfrm>
          <a:prstGeom prst="rect">
            <a:avLst/>
          </a:prstGeom>
        </p:spPr>
        <p:txBody>
          <a:bodyPr wrap="none">
            <a:spAutoFit/>
          </a:bodyPr>
          <a:lstStyle/>
          <a:p>
            <a:r>
              <a:rPr lang="en-GB">
                <a:solidFill>
                  <a:srgbClr val="000000"/>
                </a:solidFill>
                <a:latin typeface="Times New Roman" panose="02020603050405020304" pitchFamily="18" charset="0"/>
              </a:rPr>
              <a:t> </a:t>
            </a:r>
            <a:r>
              <a:rPr lang="en-GB"/>
              <a:t> </a:t>
            </a:r>
          </a:p>
        </p:txBody>
      </p:sp>
      <p:pic>
        <p:nvPicPr>
          <p:cNvPr id="5" name="Picture 4">
            <a:extLst>
              <a:ext uri="{FF2B5EF4-FFF2-40B4-BE49-F238E27FC236}">
                <a16:creationId xmlns:a16="http://schemas.microsoft.com/office/drawing/2014/main" id="{60DCCD9C-3735-4688-B137-3880663DD3ED}"/>
              </a:ext>
            </a:extLst>
          </p:cNvPr>
          <p:cNvPicPr>
            <a:picLocks noChangeAspect="1"/>
          </p:cNvPicPr>
          <p:nvPr/>
        </p:nvPicPr>
        <p:blipFill>
          <a:blip r:embed="rId3"/>
          <a:stretch>
            <a:fillRect/>
          </a:stretch>
        </p:blipFill>
        <p:spPr>
          <a:xfrm>
            <a:off x="1451441" y="220133"/>
            <a:ext cx="10487526" cy="5677906"/>
          </a:xfrm>
          <a:prstGeom prst="rect">
            <a:avLst/>
          </a:prstGeom>
        </p:spPr>
      </p:pic>
      <p:pic>
        <p:nvPicPr>
          <p:cNvPr id="4" name="Picture 3">
            <a:extLst>
              <a:ext uri="{FF2B5EF4-FFF2-40B4-BE49-F238E27FC236}">
                <a16:creationId xmlns:a16="http://schemas.microsoft.com/office/drawing/2014/main" id="{20CBDDEB-90E7-4C8B-BB3F-08BBEB5D8A79}"/>
              </a:ext>
            </a:extLst>
          </p:cNvPr>
          <p:cNvPicPr>
            <a:picLocks noChangeAspect="1"/>
          </p:cNvPicPr>
          <p:nvPr/>
        </p:nvPicPr>
        <p:blipFill>
          <a:blip r:embed="rId4"/>
          <a:stretch>
            <a:fillRect/>
          </a:stretch>
        </p:blipFill>
        <p:spPr>
          <a:xfrm>
            <a:off x="253033" y="220133"/>
            <a:ext cx="2466916" cy="1753692"/>
          </a:xfrm>
          <a:prstGeom prst="rect">
            <a:avLst/>
          </a:prstGeom>
        </p:spPr>
      </p:pic>
    </p:spTree>
    <p:extLst>
      <p:ext uri="{BB962C8B-B14F-4D97-AF65-F5344CB8AC3E}">
        <p14:creationId xmlns:p14="http://schemas.microsoft.com/office/powerpoint/2010/main" val="2109615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974813" y="3244334"/>
            <a:ext cx="300082" cy="369332"/>
          </a:xfrm>
          <a:prstGeom prst="rect">
            <a:avLst/>
          </a:prstGeom>
        </p:spPr>
        <p:txBody>
          <a:bodyPr wrap="none">
            <a:spAutoFit/>
          </a:bodyPr>
          <a:lstStyle/>
          <a:p>
            <a:r>
              <a:rPr lang="en-GB">
                <a:solidFill>
                  <a:srgbClr val="000000"/>
                </a:solidFill>
                <a:latin typeface="Times New Roman" panose="02020603050405020304" pitchFamily="18" charset="0"/>
              </a:rPr>
              <a:t> </a:t>
            </a:r>
            <a:r>
              <a:rPr lang="en-GB"/>
              <a:t> </a:t>
            </a:r>
          </a:p>
        </p:txBody>
      </p:sp>
      <p:pic>
        <p:nvPicPr>
          <p:cNvPr id="4" name="Picture 3">
            <a:extLst>
              <a:ext uri="{FF2B5EF4-FFF2-40B4-BE49-F238E27FC236}">
                <a16:creationId xmlns:a16="http://schemas.microsoft.com/office/drawing/2014/main" id="{20CBDDEB-90E7-4C8B-BB3F-08BBEB5D8A79}"/>
              </a:ext>
            </a:extLst>
          </p:cNvPr>
          <p:cNvPicPr>
            <a:picLocks noChangeAspect="1"/>
          </p:cNvPicPr>
          <p:nvPr/>
        </p:nvPicPr>
        <p:blipFill>
          <a:blip r:embed="rId3"/>
          <a:stretch>
            <a:fillRect/>
          </a:stretch>
        </p:blipFill>
        <p:spPr>
          <a:xfrm>
            <a:off x="253033" y="220133"/>
            <a:ext cx="2466916" cy="1753692"/>
          </a:xfrm>
          <a:prstGeom prst="rect">
            <a:avLst/>
          </a:prstGeom>
        </p:spPr>
      </p:pic>
      <p:pic>
        <p:nvPicPr>
          <p:cNvPr id="2" name="Picture 1">
            <a:extLst>
              <a:ext uri="{FF2B5EF4-FFF2-40B4-BE49-F238E27FC236}">
                <a16:creationId xmlns:a16="http://schemas.microsoft.com/office/drawing/2014/main" id="{C65DF434-28A1-4808-82BE-BEE3C11998B5}"/>
              </a:ext>
            </a:extLst>
          </p:cNvPr>
          <p:cNvPicPr>
            <a:picLocks noChangeAspect="1"/>
          </p:cNvPicPr>
          <p:nvPr/>
        </p:nvPicPr>
        <p:blipFill>
          <a:blip r:embed="rId4"/>
          <a:stretch>
            <a:fillRect/>
          </a:stretch>
        </p:blipFill>
        <p:spPr>
          <a:xfrm>
            <a:off x="3166414" y="0"/>
            <a:ext cx="6532939" cy="6858000"/>
          </a:xfrm>
          <a:prstGeom prst="rect">
            <a:avLst/>
          </a:prstGeom>
        </p:spPr>
      </p:pic>
    </p:spTree>
    <p:extLst>
      <p:ext uri="{BB962C8B-B14F-4D97-AF65-F5344CB8AC3E}">
        <p14:creationId xmlns:p14="http://schemas.microsoft.com/office/powerpoint/2010/main" val="846400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15D4BC-26FC-4FFC-B6B9-5BD4285B20B8}"/>
              </a:ext>
            </a:extLst>
          </p:cNvPr>
          <p:cNvPicPr>
            <a:picLocks noChangeAspect="1"/>
          </p:cNvPicPr>
          <p:nvPr/>
        </p:nvPicPr>
        <p:blipFill>
          <a:blip r:embed="rId3"/>
          <a:stretch>
            <a:fillRect/>
          </a:stretch>
        </p:blipFill>
        <p:spPr>
          <a:xfrm>
            <a:off x="1679173" y="391911"/>
            <a:ext cx="9631955" cy="5571425"/>
          </a:xfrm>
          <a:prstGeom prst="rect">
            <a:avLst/>
          </a:prstGeom>
        </p:spPr>
      </p:pic>
      <p:sp>
        <p:nvSpPr>
          <p:cNvPr id="3" name="Rectangle 2"/>
          <p:cNvSpPr/>
          <p:nvPr/>
        </p:nvSpPr>
        <p:spPr>
          <a:xfrm>
            <a:off x="5974813" y="3244334"/>
            <a:ext cx="300082" cy="369332"/>
          </a:xfrm>
          <a:prstGeom prst="rect">
            <a:avLst/>
          </a:prstGeom>
        </p:spPr>
        <p:txBody>
          <a:bodyPr wrap="none">
            <a:spAutoFit/>
          </a:bodyPr>
          <a:lstStyle/>
          <a:p>
            <a:r>
              <a:rPr lang="en-GB">
                <a:solidFill>
                  <a:srgbClr val="000000"/>
                </a:solidFill>
                <a:latin typeface="Times New Roman" panose="02020603050405020304" pitchFamily="18" charset="0"/>
              </a:rPr>
              <a:t> </a:t>
            </a:r>
            <a:r>
              <a:rPr lang="en-GB"/>
              <a:t> </a:t>
            </a:r>
          </a:p>
        </p:txBody>
      </p:sp>
      <p:pic>
        <p:nvPicPr>
          <p:cNvPr id="4" name="Picture 3">
            <a:extLst>
              <a:ext uri="{FF2B5EF4-FFF2-40B4-BE49-F238E27FC236}">
                <a16:creationId xmlns:a16="http://schemas.microsoft.com/office/drawing/2014/main" id="{20CBDDEB-90E7-4C8B-BB3F-08BBEB5D8A79}"/>
              </a:ext>
            </a:extLst>
          </p:cNvPr>
          <p:cNvPicPr>
            <a:picLocks noChangeAspect="1"/>
          </p:cNvPicPr>
          <p:nvPr/>
        </p:nvPicPr>
        <p:blipFill>
          <a:blip r:embed="rId4"/>
          <a:stretch>
            <a:fillRect/>
          </a:stretch>
        </p:blipFill>
        <p:spPr>
          <a:xfrm>
            <a:off x="253033" y="220133"/>
            <a:ext cx="2466916" cy="1753692"/>
          </a:xfrm>
          <a:prstGeom prst="rect">
            <a:avLst/>
          </a:prstGeom>
        </p:spPr>
      </p:pic>
    </p:spTree>
    <p:extLst>
      <p:ext uri="{BB962C8B-B14F-4D97-AF65-F5344CB8AC3E}">
        <p14:creationId xmlns:p14="http://schemas.microsoft.com/office/powerpoint/2010/main" val="3909170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D3127-C4D0-4773-96D4-DE1B3634DA94}"/>
              </a:ext>
            </a:extLst>
          </p:cNvPr>
          <p:cNvSpPr>
            <a:spLocks noGrp="1"/>
          </p:cNvSpPr>
          <p:nvPr>
            <p:ph type="title"/>
          </p:nvPr>
        </p:nvSpPr>
        <p:spPr/>
        <p:txBody>
          <a:bodyPr/>
          <a:lstStyle/>
          <a:p>
            <a:r>
              <a:rPr lang="en-GB" dirty="0"/>
              <a:t>But what about the database? </a:t>
            </a:r>
          </a:p>
        </p:txBody>
      </p:sp>
      <p:sp>
        <p:nvSpPr>
          <p:cNvPr id="3" name="Content Placeholder 2">
            <a:extLst>
              <a:ext uri="{FF2B5EF4-FFF2-40B4-BE49-F238E27FC236}">
                <a16:creationId xmlns:a16="http://schemas.microsoft.com/office/drawing/2014/main" id="{AB513D98-1116-47B7-8A01-927E7EAC2BCD}"/>
              </a:ext>
            </a:extLst>
          </p:cNvPr>
          <p:cNvSpPr>
            <a:spLocks noGrp="1"/>
          </p:cNvSpPr>
          <p:nvPr>
            <p:ph idx="1"/>
          </p:nvPr>
        </p:nvSpPr>
        <p:spPr/>
        <p:txBody>
          <a:bodyPr>
            <a:normAutofit fontScale="92500" lnSpcReduction="20000"/>
          </a:bodyPr>
          <a:lstStyle/>
          <a:p>
            <a:r>
              <a:rPr lang="en-GB" dirty="0">
                <a:solidFill>
                  <a:srgbClr val="C00000"/>
                </a:solidFill>
              </a:rPr>
              <a:t>Why it’s hard to include the database…</a:t>
            </a:r>
          </a:p>
          <a:p>
            <a:pPr lvl="1"/>
            <a:r>
              <a:rPr lang="en-GB" dirty="0"/>
              <a:t>Business-critical data needs to be protected</a:t>
            </a:r>
          </a:p>
          <a:p>
            <a:pPr lvl="1"/>
            <a:r>
              <a:rPr lang="en-GB" dirty="0"/>
              <a:t>Databases carry state </a:t>
            </a:r>
          </a:p>
          <a:p>
            <a:r>
              <a:rPr lang="en-GB" dirty="0">
                <a:solidFill>
                  <a:srgbClr val="C00000"/>
                </a:solidFill>
              </a:rPr>
              <a:t>And why you should do it anyway</a:t>
            </a:r>
          </a:p>
          <a:p>
            <a:pPr lvl="1"/>
            <a:r>
              <a:rPr lang="en-GB" dirty="0"/>
              <a:t>Database and application development needs to be aligned</a:t>
            </a:r>
          </a:p>
          <a:p>
            <a:pPr lvl="1"/>
            <a:r>
              <a:rPr lang="en-GB" dirty="0"/>
              <a:t>Ability to roll back previous versions </a:t>
            </a:r>
          </a:p>
          <a:p>
            <a:pPr lvl="1"/>
            <a:r>
              <a:rPr lang="en-GB" dirty="0"/>
              <a:t>Manual processes require a lot of Dev and DBA hours </a:t>
            </a:r>
          </a:p>
          <a:p>
            <a:pPr lvl="1"/>
            <a:r>
              <a:rPr lang="en-GB" dirty="0"/>
              <a:t>Record of database changes for audit trail </a:t>
            </a:r>
          </a:p>
        </p:txBody>
      </p:sp>
    </p:spTree>
    <p:extLst>
      <p:ext uri="{BB962C8B-B14F-4D97-AF65-F5344CB8AC3E}">
        <p14:creationId xmlns:p14="http://schemas.microsoft.com/office/powerpoint/2010/main" val="65323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78ADA-5159-48D4-ABE4-FD7CC3B54AF4}"/>
              </a:ext>
            </a:extLst>
          </p:cNvPr>
          <p:cNvSpPr>
            <a:spLocks noGrp="1"/>
          </p:cNvSpPr>
          <p:nvPr>
            <p:ph type="title"/>
          </p:nvPr>
        </p:nvSpPr>
        <p:spPr>
          <a:xfrm>
            <a:off x="294713" y="161365"/>
            <a:ext cx="11465859" cy="1325563"/>
          </a:xfrm>
        </p:spPr>
        <p:txBody>
          <a:bodyPr>
            <a:normAutofit/>
          </a:bodyPr>
          <a:lstStyle/>
          <a:p>
            <a:r>
              <a:rPr lang="en-GB" b="1" dirty="0"/>
              <a:t>2018 </a:t>
            </a:r>
            <a:r>
              <a:rPr lang="en-GB" b="1" i="1" dirty="0"/>
              <a:t>Accelerate: State of DevOps Report</a:t>
            </a:r>
            <a:endParaRPr lang="en-GB" b="1" dirty="0"/>
          </a:p>
        </p:txBody>
      </p:sp>
      <p:pic>
        <p:nvPicPr>
          <p:cNvPr id="6" name="Picture 5">
            <a:extLst>
              <a:ext uri="{FF2B5EF4-FFF2-40B4-BE49-F238E27FC236}">
                <a16:creationId xmlns:a16="http://schemas.microsoft.com/office/drawing/2014/main" id="{8E2C9A47-A1D7-4E33-A041-526A7AE6DDA8}"/>
              </a:ext>
            </a:extLst>
          </p:cNvPr>
          <p:cNvPicPr>
            <a:picLocks noChangeAspect="1"/>
          </p:cNvPicPr>
          <p:nvPr/>
        </p:nvPicPr>
        <p:blipFill>
          <a:blip r:embed="rId3"/>
          <a:stretch>
            <a:fillRect/>
          </a:stretch>
        </p:blipFill>
        <p:spPr>
          <a:xfrm>
            <a:off x="431428" y="1824037"/>
            <a:ext cx="3495675" cy="3695700"/>
          </a:xfrm>
          <a:prstGeom prst="rect">
            <a:avLst/>
          </a:prstGeom>
        </p:spPr>
      </p:pic>
      <p:pic>
        <p:nvPicPr>
          <p:cNvPr id="7" name="Picture 6">
            <a:extLst>
              <a:ext uri="{FF2B5EF4-FFF2-40B4-BE49-F238E27FC236}">
                <a16:creationId xmlns:a16="http://schemas.microsoft.com/office/drawing/2014/main" id="{B3CF46EA-9082-4088-8EB5-7B6D3CE1F3D5}"/>
              </a:ext>
            </a:extLst>
          </p:cNvPr>
          <p:cNvPicPr>
            <a:picLocks noChangeAspect="1"/>
          </p:cNvPicPr>
          <p:nvPr/>
        </p:nvPicPr>
        <p:blipFill>
          <a:blip r:embed="rId4"/>
          <a:stretch>
            <a:fillRect/>
          </a:stretch>
        </p:blipFill>
        <p:spPr>
          <a:xfrm>
            <a:off x="4324350" y="1824037"/>
            <a:ext cx="3543300" cy="3667125"/>
          </a:xfrm>
          <a:prstGeom prst="rect">
            <a:avLst/>
          </a:prstGeom>
        </p:spPr>
      </p:pic>
      <p:pic>
        <p:nvPicPr>
          <p:cNvPr id="8" name="Picture 7">
            <a:extLst>
              <a:ext uri="{FF2B5EF4-FFF2-40B4-BE49-F238E27FC236}">
                <a16:creationId xmlns:a16="http://schemas.microsoft.com/office/drawing/2014/main" id="{F0B89494-BF12-4E37-B2AC-305337D07617}"/>
              </a:ext>
            </a:extLst>
          </p:cNvPr>
          <p:cNvPicPr>
            <a:picLocks noChangeAspect="1"/>
          </p:cNvPicPr>
          <p:nvPr/>
        </p:nvPicPr>
        <p:blipFill>
          <a:blip r:embed="rId5"/>
          <a:stretch>
            <a:fillRect/>
          </a:stretch>
        </p:blipFill>
        <p:spPr>
          <a:xfrm>
            <a:off x="8245847" y="1814511"/>
            <a:ext cx="3514725" cy="3686175"/>
          </a:xfrm>
          <a:prstGeom prst="rect">
            <a:avLst/>
          </a:prstGeom>
        </p:spPr>
      </p:pic>
    </p:spTree>
    <p:extLst>
      <p:ext uri="{BB962C8B-B14F-4D97-AF65-F5344CB8AC3E}">
        <p14:creationId xmlns:p14="http://schemas.microsoft.com/office/powerpoint/2010/main" val="3711634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31FA4B-6C88-40C2-92CA-35A192FFE6C3}"/>
              </a:ext>
            </a:extLst>
          </p:cNvPr>
          <p:cNvPicPr>
            <a:picLocks noChangeAspect="1"/>
          </p:cNvPicPr>
          <p:nvPr/>
        </p:nvPicPr>
        <p:blipFill rotWithShape="1">
          <a:blip r:embed="rId3"/>
          <a:srcRect r="1961" b="4806"/>
          <a:stretch/>
        </p:blipFill>
        <p:spPr>
          <a:xfrm>
            <a:off x="1107284" y="220133"/>
            <a:ext cx="10035140" cy="5839291"/>
          </a:xfrm>
          <a:prstGeom prst="rect">
            <a:avLst/>
          </a:prstGeom>
        </p:spPr>
      </p:pic>
      <p:sp>
        <p:nvSpPr>
          <p:cNvPr id="3" name="Rectangle 2"/>
          <p:cNvSpPr/>
          <p:nvPr/>
        </p:nvSpPr>
        <p:spPr>
          <a:xfrm>
            <a:off x="5974813" y="3244334"/>
            <a:ext cx="300082" cy="369332"/>
          </a:xfrm>
          <a:prstGeom prst="rect">
            <a:avLst/>
          </a:prstGeom>
        </p:spPr>
        <p:txBody>
          <a:bodyPr wrap="none">
            <a:spAutoFit/>
          </a:bodyPr>
          <a:lstStyle/>
          <a:p>
            <a:r>
              <a:rPr lang="en-GB">
                <a:solidFill>
                  <a:srgbClr val="000000"/>
                </a:solidFill>
                <a:latin typeface="Times New Roman" panose="02020603050405020304" pitchFamily="18" charset="0"/>
              </a:rPr>
              <a:t> </a:t>
            </a:r>
            <a:r>
              <a:rPr lang="en-GB"/>
              <a:t> </a:t>
            </a:r>
          </a:p>
        </p:txBody>
      </p:sp>
      <p:pic>
        <p:nvPicPr>
          <p:cNvPr id="4" name="Picture 3">
            <a:extLst>
              <a:ext uri="{FF2B5EF4-FFF2-40B4-BE49-F238E27FC236}">
                <a16:creationId xmlns:a16="http://schemas.microsoft.com/office/drawing/2014/main" id="{20CBDDEB-90E7-4C8B-BB3F-08BBEB5D8A79}"/>
              </a:ext>
            </a:extLst>
          </p:cNvPr>
          <p:cNvPicPr>
            <a:picLocks noChangeAspect="1"/>
          </p:cNvPicPr>
          <p:nvPr/>
        </p:nvPicPr>
        <p:blipFill>
          <a:blip r:embed="rId4"/>
          <a:stretch>
            <a:fillRect/>
          </a:stretch>
        </p:blipFill>
        <p:spPr>
          <a:xfrm>
            <a:off x="253033" y="220133"/>
            <a:ext cx="2466916" cy="1753692"/>
          </a:xfrm>
          <a:prstGeom prst="rect">
            <a:avLst/>
          </a:prstGeom>
        </p:spPr>
      </p:pic>
    </p:spTree>
    <p:extLst>
      <p:ext uri="{BB962C8B-B14F-4D97-AF65-F5344CB8AC3E}">
        <p14:creationId xmlns:p14="http://schemas.microsoft.com/office/powerpoint/2010/main" val="1952687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54F13877AB4FA499DFB84116CCE7D0D" ma:contentTypeVersion="7" ma:contentTypeDescription="Create a new document." ma:contentTypeScope="" ma:versionID="7926cd1a0890839cfe28875b8fda3f89">
  <xsd:schema xmlns:xsd="http://www.w3.org/2001/XMLSchema" xmlns:xs="http://www.w3.org/2001/XMLSchema" xmlns:p="http://schemas.microsoft.com/office/2006/metadata/properties" xmlns:ns2="7b83037f-4c80-479f-8963-8696aae0d856" xmlns:ns3="609c9ef4-6254-4985-925e-9d40b265c3e0" targetNamespace="http://schemas.microsoft.com/office/2006/metadata/properties" ma:root="true" ma:fieldsID="92a98e46582dde70167eb8a8ff4c22fe" ns2:_="" ns3:_="">
    <xsd:import namespace="7b83037f-4c80-479f-8963-8696aae0d856"/>
    <xsd:import namespace="609c9ef4-6254-4985-925e-9d40b265c3e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83037f-4c80-479f-8963-8696aae0d85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09c9ef4-6254-4985-925e-9d40b265c3e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D914194-DCD4-4385-B94B-67604A536566}">
  <ds:schemaRefs>
    <ds:schemaRef ds:uri="http://schemas.microsoft.com/sharepoint/v3/contenttype/forms"/>
  </ds:schemaRefs>
</ds:datastoreItem>
</file>

<file path=customXml/itemProps2.xml><?xml version="1.0" encoding="utf-8"?>
<ds:datastoreItem xmlns:ds="http://schemas.openxmlformats.org/officeDocument/2006/customXml" ds:itemID="{7130A2AC-5F1A-4594-9637-D5E9762456C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83037f-4c80-479f-8963-8696aae0d856"/>
    <ds:schemaRef ds:uri="609c9ef4-6254-4985-925e-9d40b265c3e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AA159F-1B8F-4A0E-9EB2-020C1033A43D}">
  <ds:schemaRefs>
    <ds:schemaRef ds:uri="http://purl.org/dc/dcmitype/"/>
    <ds:schemaRef ds:uri="http://schemas.microsoft.com/office/infopath/2007/PartnerControls"/>
    <ds:schemaRef ds:uri="http://purl.org/dc/elements/1.1/"/>
    <ds:schemaRef ds:uri="http://schemas.microsoft.com/office/2006/metadata/properties"/>
    <ds:schemaRef ds:uri="609c9ef4-6254-4985-925e-9d40b265c3e0"/>
    <ds:schemaRef ds:uri="http://schemas.microsoft.com/office/2006/documentManagement/types"/>
    <ds:schemaRef ds:uri="http://purl.org/dc/terms/"/>
    <ds:schemaRef ds:uri="http://schemas.openxmlformats.org/package/2006/metadata/core-properties"/>
    <ds:schemaRef ds:uri="7b83037f-4c80-479f-8963-8696aae0d856"/>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1605</TotalTime>
  <Words>2217</Words>
  <Application>Microsoft Office PowerPoint</Application>
  <PresentationFormat>Widescreen</PresentationFormat>
  <Paragraphs>140</Paragraphs>
  <Slides>14</Slides>
  <Notes>14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Arial</vt:lpstr>
      <vt:lpstr>Calibri</vt:lpstr>
      <vt:lpstr>Calibri Light</vt:lpstr>
      <vt:lpstr>Roboto</vt:lpstr>
      <vt:lpstr>Roboto Bold</vt:lpstr>
      <vt:lpstr>Roboto Medium</vt:lpstr>
      <vt:lpstr>Roboto Regular</vt:lpstr>
      <vt:lpstr>Segoe UI</vt:lpstr>
      <vt:lpstr>Times New Roman</vt:lpstr>
      <vt:lpstr>Wingdings</vt:lpstr>
      <vt:lpstr>Office Theme</vt:lpstr>
      <vt:lpstr>DevOps, the database,  and the role of the DBA   Chris Unwin, Compliant Database DevOps Specialist, Redgate Software</vt:lpstr>
      <vt:lpstr>Your Presenter</vt:lpstr>
      <vt:lpstr>About Redgate</vt:lpstr>
      <vt:lpstr>PowerPoint Presentation</vt:lpstr>
      <vt:lpstr>PowerPoint Presentation</vt:lpstr>
      <vt:lpstr>PowerPoint Presentation</vt:lpstr>
      <vt:lpstr>But what about the database? </vt:lpstr>
      <vt:lpstr>2018 Accelerate: State of DevOps Report</vt:lpstr>
      <vt:lpstr>PowerPoint Presentation</vt:lpstr>
      <vt:lpstr>PowerPoint Presentation</vt:lpstr>
      <vt:lpstr>PowerPoint Presentation</vt:lpstr>
      <vt:lpstr>4 Elements of Compliant Database DevOps</vt:lpstr>
      <vt:lpstr>A complete database DevOps process </vt:lpstr>
      <vt:lpstr>Question and Answer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Name, Job title, Redgate Software</dc:title>
  <cp:lastModifiedBy>Chris Unwin</cp:lastModifiedBy>
  <cp:revision>18</cp:revision>
  <dcterms:modified xsi:type="dcterms:W3CDTF">2018-10-08T08:11:35Z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0x010100454F13877AB4FA499DFB84116CCE7D0D</vt:lpwstr>
  </property>
</Properties>
</file>