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486" r:id="rId5"/>
    <p:sldId id="575" r:id="rId6"/>
    <p:sldId id="472" r:id="rId7"/>
    <p:sldId id="535" r:id="rId8"/>
    <p:sldId id="573" r:id="rId9"/>
    <p:sldId id="447" r:id="rId10"/>
    <p:sldId id="536" r:id="rId11"/>
    <p:sldId id="538" r:id="rId12"/>
    <p:sldId id="539" r:id="rId13"/>
    <p:sldId id="572" r:id="rId14"/>
    <p:sldId id="574" r:id="rId15"/>
    <p:sldId id="506" r:id="rId16"/>
    <p:sldId id="532" r:id="rId17"/>
    <p:sldId id="508" r:id="rId18"/>
    <p:sldId id="537" r:id="rId19"/>
    <p:sldId id="514" r:id="rId20"/>
    <p:sldId id="267" r:id="rId21"/>
    <p:sldId id="533" r:id="rId22"/>
    <p:sldId id="516" r:id="rId23"/>
    <p:sldId id="522" r:id="rId24"/>
    <p:sldId id="523" r:id="rId25"/>
    <p:sldId id="528" r:id="rId26"/>
    <p:sldId id="49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nah Mumby" initials="HM"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8FED4"/>
    <a:srgbClr val="F8DEE2"/>
    <a:srgbClr val="DEEBF7"/>
    <a:srgbClr val="000000"/>
    <a:srgbClr val="3C85DF"/>
    <a:srgbClr val="FFFFFF"/>
    <a:srgbClr val="F2F2F2"/>
    <a:srgbClr val="C71A01"/>
    <a:srgbClr val="2323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B0797F-F370-40C3-8676-30FC7A438CFC}" v="166" dt="2018-10-03T06:34:16.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84" autoAdjust="0"/>
    <p:restoredTop sz="77427" autoAdjust="0"/>
  </p:normalViewPr>
  <p:slideViewPr>
    <p:cSldViewPr snapToGrid="0">
      <p:cViewPr varScale="1">
        <p:scale>
          <a:sx n="52" d="100"/>
          <a:sy n="52" d="100"/>
        </p:scale>
        <p:origin x="107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Unwin" userId="ecb1ebdc-b4ce-451a-a330-7da45b58990a" providerId="ADAL" clId="{94B0797F-F370-40C3-8676-30FC7A438CFC}"/>
    <pc:docChg chg="undo redo custSel addSld delSld modSld modMainMaster">
      <pc:chgData name="Chris Unwin" userId="ecb1ebdc-b4ce-451a-a330-7da45b58990a" providerId="ADAL" clId="{94B0797F-F370-40C3-8676-30FC7A438CFC}" dt="2018-10-03T06:34:16.808" v="165" actId="2696"/>
      <pc:docMkLst>
        <pc:docMk/>
      </pc:docMkLst>
      <pc:sldChg chg="addSp modSp modTransition modAnim">
        <pc:chgData name="Chris Unwin" userId="ecb1ebdc-b4ce-451a-a330-7da45b58990a" providerId="ADAL" clId="{94B0797F-F370-40C3-8676-30FC7A438CFC}" dt="2018-09-24T12:48:01.344" v="121"/>
        <pc:sldMkLst>
          <pc:docMk/>
          <pc:sldMk cId="1559220298" sldId="267"/>
        </pc:sldMkLst>
        <pc:picChg chg="add mod">
          <ac:chgData name="Chris Unwin" userId="ecb1ebdc-b4ce-451a-a330-7da45b58990a" providerId="ADAL" clId="{94B0797F-F370-40C3-8676-30FC7A438CFC}" dt="2018-09-24T09:58:26.977" v="64" actId="1076"/>
          <ac:picMkLst>
            <pc:docMk/>
            <pc:sldMk cId="1559220298" sldId="267"/>
            <ac:picMk id="1026" creationId="{8A8F0310-CE73-42AA-8D6F-0C5A1C875D34}"/>
          </ac:picMkLst>
        </pc:picChg>
      </pc:sldChg>
      <pc:sldChg chg="modTransition">
        <pc:chgData name="Chris Unwin" userId="ecb1ebdc-b4ce-451a-a330-7da45b58990a" providerId="ADAL" clId="{94B0797F-F370-40C3-8676-30FC7A438CFC}" dt="2018-09-24T12:48:01.344" v="121"/>
        <pc:sldMkLst>
          <pc:docMk/>
          <pc:sldMk cId="4120296702" sldId="447"/>
        </pc:sldMkLst>
      </pc:sldChg>
      <pc:sldChg chg="modTransition">
        <pc:chgData name="Chris Unwin" userId="ecb1ebdc-b4ce-451a-a330-7da45b58990a" providerId="ADAL" clId="{94B0797F-F370-40C3-8676-30FC7A438CFC}" dt="2018-09-24T12:48:01.344" v="121"/>
        <pc:sldMkLst>
          <pc:docMk/>
          <pc:sldMk cId="3631846112" sldId="472"/>
        </pc:sldMkLst>
      </pc:sldChg>
      <pc:sldChg chg="modTransition">
        <pc:chgData name="Chris Unwin" userId="ecb1ebdc-b4ce-451a-a330-7da45b58990a" providerId="ADAL" clId="{94B0797F-F370-40C3-8676-30FC7A438CFC}" dt="2018-09-24T12:48:01.344" v="121"/>
        <pc:sldMkLst>
          <pc:docMk/>
          <pc:sldMk cId="2033673674" sldId="486"/>
        </pc:sldMkLst>
      </pc:sldChg>
      <pc:sldChg chg="addSp delSp del modTransition modNotesTx">
        <pc:chgData name="Chris Unwin" userId="ecb1ebdc-b4ce-451a-a330-7da45b58990a" providerId="ADAL" clId="{94B0797F-F370-40C3-8676-30FC7A438CFC}" dt="2018-10-03T06:34:16.808" v="165" actId="2696"/>
        <pc:sldMkLst>
          <pc:docMk/>
          <pc:sldMk cId="1348232207" sldId="487"/>
        </pc:sldMkLst>
        <pc:spChg chg="add del">
          <ac:chgData name="Chris Unwin" userId="ecb1ebdc-b4ce-451a-a330-7da45b58990a" providerId="ADAL" clId="{94B0797F-F370-40C3-8676-30FC7A438CFC}" dt="2018-10-03T06:34:05.114" v="163"/>
          <ac:spMkLst>
            <pc:docMk/>
            <pc:sldMk cId="1348232207" sldId="487"/>
            <ac:spMk id="9" creationId="{956313FB-E4F7-48F8-A834-6E0A1B71650B}"/>
          </ac:spMkLst>
        </pc:spChg>
      </pc:sldChg>
      <pc:sldChg chg="modTransition">
        <pc:chgData name="Chris Unwin" userId="ecb1ebdc-b4ce-451a-a330-7da45b58990a" providerId="ADAL" clId="{94B0797F-F370-40C3-8676-30FC7A438CFC}" dt="2018-09-24T12:48:01.344" v="121"/>
        <pc:sldMkLst>
          <pc:docMk/>
          <pc:sldMk cId="200716377" sldId="494"/>
        </pc:sldMkLst>
      </pc:sldChg>
      <pc:sldChg chg="modTransition modNotesTx">
        <pc:chgData name="Chris Unwin" userId="ecb1ebdc-b4ce-451a-a330-7da45b58990a" providerId="ADAL" clId="{94B0797F-F370-40C3-8676-30FC7A438CFC}" dt="2018-09-24T12:48:01.344" v="121"/>
        <pc:sldMkLst>
          <pc:docMk/>
          <pc:sldMk cId="1794446751" sldId="506"/>
        </pc:sldMkLst>
      </pc:sldChg>
      <pc:sldChg chg="modTransition modNotesTx">
        <pc:chgData name="Chris Unwin" userId="ecb1ebdc-b4ce-451a-a330-7da45b58990a" providerId="ADAL" clId="{94B0797F-F370-40C3-8676-30FC7A438CFC}" dt="2018-09-24T12:48:01.344" v="121"/>
        <pc:sldMkLst>
          <pc:docMk/>
          <pc:sldMk cId="2986622079" sldId="508"/>
        </pc:sldMkLst>
      </pc:sldChg>
      <pc:sldChg chg="modTransition">
        <pc:chgData name="Chris Unwin" userId="ecb1ebdc-b4ce-451a-a330-7da45b58990a" providerId="ADAL" clId="{94B0797F-F370-40C3-8676-30FC7A438CFC}" dt="2018-09-24T12:48:01.344" v="121"/>
        <pc:sldMkLst>
          <pc:docMk/>
          <pc:sldMk cId="4201074283" sldId="514"/>
        </pc:sldMkLst>
      </pc:sldChg>
      <pc:sldChg chg="addSp modSp modTransition modAnim">
        <pc:chgData name="Chris Unwin" userId="ecb1ebdc-b4ce-451a-a330-7da45b58990a" providerId="ADAL" clId="{94B0797F-F370-40C3-8676-30FC7A438CFC}" dt="2018-09-24T12:48:01.344" v="121"/>
        <pc:sldMkLst>
          <pc:docMk/>
          <pc:sldMk cId="2291629869" sldId="516"/>
        </pc:sldMkLst>
        <pc:picChg chg="add mod">
          <ac:chgData name="Chris Unwin" userId="ecb1ebdc-b4ce-451a-a330-7da45b58990a" providerId="ADAL" clId="{94B0797F-F370-40C3-8676-30FC7A438CFC}" dt="2018-09-24T10:02:59.116" v="72" actId="1076"/>
          <ac:picMkLst>
            <pc:docMk/>
            <pc:sldMk cId="2291629869" sldId="516"/>
            <ac:picMk id="2050" creationId="{9048B1F5-D4FD-497E-A949-15549053690F}"/>
          </ac:picMkLst>
        </pc:picChg>
      </pc:sldChg>
      <pc:sldChg chg="addSp delSp modSp modTransition modAnim">
        <pc:chgData name="Chris Unwin" userId="ecb1ebdc-b4ce-451a-a330-7da45b58990a" providerId="ADAL" clId="{94B0797F-F370-40C3-8676-30FC7A438CFC}" dt="2018-09-24T12:48:01.344" v="121"/>
        <pc:sldMkLst>
          <pc:docMk/>
          <pc:sldMk cId="2890151374" sldId="522"/>
        </pc:sldMkLst>
        <pc:spChg chg="mod">
          <ac:chgData name="Chris Unwin" userId="ecb1ebdc-b4ce-451a-a330-7da45b58990a" providerId="ADAL" clId="{94B0797F-F370-40C3-8676-30FC7A438CFC}" dt="2018-09-24T10:03:56.255" v="81" actId="20577"/>
          <ac:spMkLst>
            <pc:docMk/>
            <pc:sldMk cId="2890151374" sldId="522"/>
            <ac:spMk id="2" creationId="{75C7E007-241B-4C8D-8E05-734DC35AA8A1}"/>
          </ac:spMkLst>
        </pc:spChg>
        <pc:spChg chg="mod">
          <ac:chgData name="Chris Unwin" userId="ecb1ebdc-b4ce-451a-a330-7da45b58990a" providerId="ADAL" clId="{94B0797F-F370-40C3-8676-30FC7A438CFC}" dt="2018-09-24T12:40:39.272" v="91" actId="1076"/>
          <ac:spMkLst>
            <pc:docMk/>
            <pc:sldMk cId="2890151374" sldId="522"/>
            <ac:spMk id="5" creationId="{FDBE05E1-93F2-4D47-A46A-AB4F2604A57C}"/>
          </ac:spMkLst>
        </pc:spChg>
        <pc:picChg chg="mod">
          <ac:chgData name="Chris Unwin" userId="ecb1ebdc-b4ce-451a-a330-7da45b58990a" providerId="ADAL" clId="{94B0797F-F370-40C3-8676-30FC7A438CFC}" dt="2018-09-24T12:40:50.053" v="93" actId="1076"/>
          <ac:picMkLst>
            <pc:docMk/>
            <pc:sldMk cId="2890151374" sldId="522"/>
            <ac:picMk id="4" creationId="{91432F10-7885-497B-986B-1AA0DA283B6D}"/>
          </ac:picMkLst>
        </pc:picChg>
        <pc:picChg chg="add del mod ord">
          <ac:chgData name="Chris Unwin" userId="ecb1ebdc-b4ce-451a-a330-7da45b58990a" providerId="ADAL" clId="{94B0797F-F370-40C3-8676-30FC7A438CFC}" dt="2018-09-24T12:42:11.167" v="110" actId="166"/>
          <ac:picMkLst>
            <pc:docMk/>
            <pc:sldMk cId="2890151374" sldId="522"/>
            <ac:picMk id="3074" creationId="{3463E551-A6BD-4CEE-BF0B-10D80D80983C}"/>
          </ac:picMkLst>
        </pc:picChg>
      </pc:sldChg>
      <pc:sldChg chg="addSp modSp modTransition modAnim">
        <pc:chgData name="Chris Unwin" userId="ecb1ebdc-b4ce-451a-a330-7da45b58990a" providerId="ADAL" clId="{94B0797F-F370-40C3-8676-30FC7A438CFC}" dt="2018-09-24T12:48:01.344" v="121"/>
        <pc:sldMkLst>
          <pc:docMk/>
          <pc:sldMk cId="1783098885" sldId="523"/>
        </pc:sldMkLst>
        <pc:picChg chg="add mod">
          <ac:chgData name="Chris Unwin" userId="ecb1ebdc-b4ce-451a-a330-7da45b58990a" providerId="ADAL" clId="{94B0797F-F370-40C3-8676-30FC7A438CFC}" dt="2018-09-24T12:43:18.881" v="115" actId="1076"/>
          <ac:picMkLst>
            <pc:docMk/>
            <pc:sldMk cId="1783098885" sldId="523"/>
            <ac:picMk id="4098" creationId="{4AD684EE-99C3-473B-9A18-3EB9751B7535}"/>
          </ac:picMkLst>
        </pc:picChg>
      </pc:sldChg>
      <pc:sldChg chg="addSp delSp modSp modTransition">
        <pc:chgData name="Chris Unwin" userId="ecb1ebdc-b4ce-451a-a330-7da45b58990a" providerId="ADAL" clId="{94B0797F-F370-40C3-8676-30FC7A438CFC}" dt="2018-09-28T13:17:07.069" v="159" actId="1076"/>
        <pc:sldMkLst>
          <pc:docMk/>
          <pc:sldMk cId="4172759045" sldId="528"/>
        </pc:sldMkLst>
        <pc:grpChg chg="del mod">
          <ac:chgData name="Chris Unwin" userId="ecb1ebdc-b4ce-451a-a330-7da45b58990a" providerId="ADAL" clId="{94B0797F-F370-40C3-8676-30FC7A438CFC}" dt="2018-09-28T13:13:57.929" v="138" actId="478"/>
          <ac:grpSpMkLst>
            <pc:docMk/>
            <pc:sldMk cId="4172759045" sldId="528"/>
            <ac:grpSpMk id="19" creationId="{3A3F4287-FEFF-4005-9536-C540543AD4E7}"/>
          </ac:grpSpMkLst>
        </pc:grpChg>
        <pc:picChg chg="mod topLvl modCrop">
          <ac:chgData name="Chris Unwin" userId="ecb1ebdc-b4ce-451a-a330-7da45b58990a" providerId="ADAL" clId="{94B0797F-F370-40C3-8676-30FC7A438CFC}" dt="2018-09-28T13:14:22.532" v="142" actId="732"/>
          <ac:picMkLst>
            <pc:docMk/>
            <pc:sldMk cId="4172759045" sldId="528"/>
            <ac:picMk id="2" creationId="{006C6D95-D280-487B-94E4-A4EAF80391CE}"/>
          </ac:picMkLst>
        </pc:picChg>
        <pc:picChg chg="del mod">
          <ac:chgData name="Chris Unwin" userId="ecb1ebdc-b4ce-451a-a330-7da45b58990a" providerId="ADAL" clId="{94B0797F-F370-40C3-8676-30FC7A438CFC}" dt="2018-09-28T13:13:55.479" v="136" actId="478"/>
          <ac:picMkLst>
            <pc:docMk/>
            <pc:sldMk cId="4172759045" sldId="528"/>
            <ac:picMk id="3" creationId="{0B735F8C-91ED-46F6-B777-ABCE7763A32D}"/>
          </ac:picMkLst>
        </pc:picChg>
        <pc:picChg chg="add mod">
          <ac:chgData name="Chris Unwin" userId="ecb1ebdc-b4ce-451a-a330-7da45b58990a" providerId="ADAL" clId="{94B0797F-F370-40C3-8676-30FC7A438CFC}" dt="2018-09-28T13:17:02.230" v="158" actId="1076"/>
          <ac:picMkLst>
            <pc:docMk/>
            <pc:sldMk cId="4172759045" sldId="528"/>
            <ac:picMk id="4" creationId="{00FA91F9-34C7-47D1-AED0-559778CE45C4}"/>
          </ac:picMkLst>
        </pc:picChg>
        <pc:picChg chg="add mod">
          <ac:chgData name="Chris Unwin" userId="ecb1ebdc-b4ce-451a-a330-7da45b58990a" providerId="ADAL" clId="{94B0797F-F370-40C3-8676-30FC7A438CFC}" dt="2018-09-28T13:17:07.069" v="159" actId="1076"/>
          <ac:picMkLst>
            <pc:docMk/>
            <pc:sldMk cId="4172759045" sldId="528"/>
            <ac:picMk id="5" creationId="{778E13AA-02AB-42AA-BFB0-12C1F514893C}"/>
          </ac:picMkLst>
        </pc:picChg>
        <pc:picChg chg="add mod">
          <ac:chgData name="Chris Unwin" userId="ecb1ebdc-b4ce-451a-a330-7da45b58990a" providerId="ADAL" clId="{94B0797F-F370-40C3-8676-30FC7A438CFC}" dt="2018-09-28T13:16:28.340" v="154" actId="1076"/>
          <ac:picMkLst>
            <pc:docMk/>
            <pc:sldMk cId="4172759045" sldId="528"/>
            <ac:picMk id="6" creationId="{3C0F4721-33FA-499C-BE81-56B76EE7706C}"/>
          </ac:picMkLst>
        </pc:picChg>
        <pc:picChg chg="del">
          <ac:chgData name="Chris Unwin" userId="ecb1ebdc-b4ce-451a-a330-7da45b58990a" providerId="ADAL" clId="{94B0797F-F370-40C3-8676-30FC7A438CFC}" dt="2018-09-28T13:13:24.274" v="128" actId="478"/>
          <ac:picMkLst>
            <pc:docMk/>
            <pc:sldMk cId="4172759045" sldId="528"/>
            <ac:picMk id="7" creationId="{62E6C651-A60A-481D-81CC-DFD6D46990A8}"/>
          </ac:picMkLst>
        </pc:picChg>
        <pc:picChg chg="del mod topLvl">
          <ac:chgData name="Chris Unwin" userId="ecb1ebdc-b4ce-451a-a330-7da45b58990a" providerId="ADAL" clId="{94B0797F-F370-40C3-8676-30FC7A438CFC}" dt="2018-09-28T13:13:57.929" v="138" actId="478"/>
          <ac:picMkLst>
            <pc:docMk/>
            <pc:sldMk cId="4172759045" sldId="528"/>
            <ac:picMk id="8" creationId="{3CE6EA97-50D0-4BC7-A0DA-B657C26D450F}"/>
          </ac:picMkLst>
        </pc:picChg>
        <pc:picChg chg="del">
          <ac:chgData name="Chris Unwin" userId="ecb1ebdc-b4ce-451a-a330-7da45b58990a" providerId="ADAL" clId="{94B0797F-F370-40C3-8676-30FC7A438CFC}" dt="2018-09-28T13:13:11.877" v="125" actId="478"/>
          <ac:picMkLst>
            <pc:docMk/>
            <pc:sldMk cId="4172759045" sldId="528"/>
            <ac:picMk id="9" creationId="{077E5326-7872-498C-9868-EFB76BB9DBE9}"/>
          </ac:picMkLst>
        </pc:picChg>
        <pc:picChg chg="add mod">
          <ac:chgData name="Chris Unwin" userId="ecb1ebdc-b4ce-451a-a330-7da45b58990a" providerId="ADAL" clId="{94B0797F-F370-40C3-8676-30FC7A438CFC}" dt="2018-09-28T13:16:51.245" v="156" actId="1076"/>
          <ac:picMkLst>
            <pc:docMk/>
            <pc:sldMk cId="4172759045" sldId="528"/>
            <ac:picMk id="10" creationId="{56AC52A9-D90C-4A23-AB20-0504ED7EF99C}"/>
          </ac:picMkLst>
        </pc:picChg>
        <pc:picChg chg="del">
          <ac:chgData name="Chris Unwin" userId="ecb1ebdc-b4ce-451a-a330-7da45b58990a" providerId="ADAL" clId="{94B0797F-F370-40C3-8676-30FC7A438CFC}" dt="2018-09-28T13:13:10.593" v="124" actId="478"/>
          <ac:picMkLst>
            <pc:docMk/>
            <pc:sldMk cId="4172759045" sldId="528"/>
            <ac:picMk id="13" creationId="{51650DEF-66C5-49A7-A410-BF443314C900}"/>
          </ac:picMkLst>
        </pc:picChg>
        <pc:picChg chg="del">
          <ac:chgData name="Chris Unwin" userId="ecb1ebdc-b4ce-451a-a330-7da45b58990a" providerId="ADAL" clId="{94B0797F-F370-40C3-8676-30FC7A438CFC}" dt="2018-09-28T13:13:25.538" v="129" actId="478"/>
          <ac:picMkLst>
            <pc:docMk/>
            <pc:sldMk cId="4172759045" sldId="528"/>
            <ac:picMk id="15" creationId="{C0423DE2-AAE9-4E22-9DB6-46C7DB83C696}"/>
          </ac:picMkLst>
        </pc:picChg>
        <pc:picChg chg="del">
          <ac:chgData name="Chris Unwin" userId="ecb1ebdc-b4ce-451a-a330-7da45b58990a" providerId="ADAL" clId="{94B0797F-F370-40C3-8676-30FC7A438CFC}" dt="2018-09-28T13:13:13.326" v="126" actId="478"/>
          <ac:picMkLst>
            <pc:docMk/>
            <pc:sldMk cId="4172759045" sldId="528"/>
            <ac:picMk id="17" creationId="{D98FAAAA-A4BF-4F12-A54F-5CA604B8BE83}"/>
          </ac:picMkLst>
        </pc:picChg>
        <pc:picChg chg="del mod">
          <ac:chgData name="Chris Unwin" userId="ecb1ebdc-b4ce-451a-a330-7da45b58990a" providerId="ADAL" clId="{94B0797F-F370-40C3-8676-30FC7A438CFC}" dt="2018-09-28T13:13:56.744" v="137" actId="478"/>
          <ac:picMkLst>
            <pc:docMk/>
            <pc:sldMk cId="4172759045" sldId="528"/>
            <ac:picMk id="18" creationId="{FE50B5B8-B149-4DEB-8ECE-83BA4596D7C1}"/>
          </ac:picMkLst>
        </pc:picChg>
      </pc:sldChg>
      <pc:sldChg chg="modTransition">
        <pc:chgData name="Chris Unwin" userId="ecb1ebdc-b4ce-451a-a330-7da45b58990a" providerId="ADAL" clId="{94B0797F-F370-40C3-8676-30FC7A438CFC}" dt="2018-09-24T12:48:01.344" v="121"/>
        <pc:sldMkLst>
          <pc:docMk/>
          <pc:sldMk cId="194370119" sldId="532"/>
        </pc:sldMkLst>
      </pc:sldChg>
      <pc:sldChg chg="modTransition modNotesTx">
        <pc:chgData name="Chris Unwin" userId="ecb1ebdc-b4ce-451a-a330-7da45b58990a" providerId="ADAL" clId="{94B0797F-F370-40C3-8676-30FC7A438CFC}" dt="2018-09-24T12:48:01.344" v="121"/>
        <pc:sldMkLst>
          <pc:docMk/>
          <pc:sldMk cId="915039985" sldId="533"/>
        </pc:sldMkLst>
      </pc:sldChg>
      <pc:sldChg chg="modTransition">
        <pc:chgData name="Chris Unwin" userId="ecb1ebdc-b4ce-451a-a330-7da45b58990a" providerId="ADAL" clId="{94B0797F-F370-40C3-8676-30FC7A438CFC}" dt="2018-09-24T12:48:01.344" v="121"/>
        <pc:sldMkLst>
          <pc:docMk/>
          <pc:sldMk cId="155007232" sldId="535"/>
        </pc:sldMkLst>
      </pc:sldChg>
      <pc:sldChg chg="modTransition">
        <pc:chgData name="Chris Unwin" userId="ecb1ebdc-b4ce-451a-a330-7da45b58990a" providerId="ADAL" clId="{94B0797F-F370-40C3-8676-30FC7A438CFC}" dt="2018-09-24T12:48:01.344" v="121"/>
        <pc:sldMkLst>
          <pc:docMk/>
          <pc:sldMk cId="3392313365" sldId="536"/>
        </pc:sldMkLst>
      </pc:sldChg>
      <pc:sldChg chg="modTransition">
        <pc:chgData name="Chris Unwin" userId="ecb1ebdc-b4ce-451a-a330-7da45b58990a" providerId="ADAL" clId="{94B0797F-F370-40C3-8676-30FC7A438CFC}" dt="2018-09-24T12:48:01.344" v="121"/>
        <pc:sldMkLst>
          <pc:docMk/>
          <pc:sldMk cId="3407365206" sldId="537"/>
        </pc:sldMkLst>
      </pc:sldChg>
      <pc:sldChg chg="modTransition">
        <pc:chgData name="Chris Unwin" userId="ecb1ebdc-b4ce-451a-a330-7da45b58990a" providerId="ADAL" clId="{94B0797F-F370-40C3-8676-30FC7A438CFC}" dt="2018-09-24T12:48:01.344" v="121"/>
        <pc:sldMkLst>
          <pc:docMk/>
          <pc:sldMk cId="3314531364" sldId="538"/>
        </pc:sldMkLst>
      </pc:sldChg>
      <pc:sldChg chg="modTransition">
        <pc:chgData name="Chris Unwin" userId="ecb1ebdc-b4ce-451a-a330-7da45b58990a" providerId="ADAL" clId="{94B0797F-F370-40C3-8676-30FC7A438CFC}" dt="2018-09-24T12:48:01.344" v="121"/>
        <pc:sldMkLst>
          <pc:docMk/>
          <pc:sldMk cId="1485778337" sldId="539"/>
        </pc:sldMkLst>
      </pc:sldChg>
      <pc:sldChg chg="modTransition">
        <pc:chgData name="Chris Unwin" userId="ecb1ebdc-b4ce-451a-a330-7da45b58990a" providerId="ADAL" clId="{94B0797F-F370-40C3-8676-30FC7A438CFC}" dt="2018-09-24T12:48:01.344" v="121"/>
        <pc:sldMkLst>
          <pc:docMk/>
          <pc:sldMk cId="1156299632" sldId="572"/>
        </pc:sldMkLst>
      </pc:sldChg>
      <pc:sldChg chg="modTransition">
        <pc:chgData name="Chris Unwin" userId="ecb1ebdc-b4ce-451a-a330-7da45b58990a" providerId="ADAL" clId="{94B0797F-F370-40C3-8676-30FC7A438CFC}" dt="2018-09-24T12:48:01.344" v="121"/>
        <pc:sldMkLst>
          <pc:docMk/>
          <pc:sldMk cId="4040343102" sldId="573"/>
        </pc:sldMkLst>
      </pc:sldChg>
      <pc:sldChg chg="modTransition">
        <pc:chgData name="Chris Unwin" userId="ecb1ebdc-b4ce-451a-a330-7da45b58990a" providerId="ADAL" clId="{94B0797F-F370-40C3-8676-30FC7A438CFC}" dt="2018-09-24T12:48:01.344" v="121"/>
        <pc:sldMkLst>
          <pc:docMk/>
          <pc:sldMk cId="2714523908" sldId="574"/>
        </pc:sldMkLst>
      </pc:sldChg>
      <pc:sldChg chg="add">
        <pc:chgData name="Chris Unwin" userId="ecb1ebdc-b4ce-451a-a330-7da45b58990a" providerId="ADAL" clId="{94B0797F-F370-40C3-8676-30FC7A438CFC}" dt="2018-10-03T06:34:15.027" v="164"/>
        <pc:sldMkLst>
          <pc:docMk/>
          <pc:sldMk cId="2216148997" sldId="575"/>
        </pc:sldMkLst>
      </pc:sldChg>
      <pc:sldMasterChg chg="modTransition modSldLayout">
        <pc:chgData name="Chris Unwin" userId="ecb1ebdc-b4ce-451a-a330-7da45b58990a" providerId="ADAL" clId="{94B0797F-F370-40C3-8676-30FC7A438CFC}" dt="2018-09-24T12:48:01.344" v="121"/>
        <pc:sldMasterMkLst>
          <pc:docMk/>
          <pc:sldMasterMk cId="1348093256" sldId="2147483660"/>
        </pc:sldMasterMkLst>
        <pc:sldLayoutChg chg="modTransition">
          <pc:chgData name="Chris Unwin" userId="ecb1ebdc-b4ce-451a-a330-7da45b58990a" providerId="ADAL" clId="{94B0797F-F370-40C3-8676-30FC7A438CFC}" dt="2018-09-24T12:48:01.344" v="121"/>
          <pc:sldLayoutMkLst>
            <pc:docMk/>
            <pc:sldMasterMk cId="1348093256" sldId="2147483660"/>
            <pc:sldLayoutMk cId="1450877742" sldId="2147483661"/>
          </pc:sldLayoutMkLst>
        </pc:sldLayoutChg>
        <pc:sldLayoutChg chg="modTransition">
          <pc:chgData name="Chris Unwin" userId="ecb1ebdc-b4ce-451a-a330-7da45b58990a" providerId="ADAL" clId="{94B0797F-F370-40C3-8676-30FC7A438CFC}" dt="2018-09-24T12:48:01.344" v="121"/>
          <pc:sldLayoutMkLst>
            <pc:docMk/>
            <pc:sldMasterMk cId="1348093256" sldId="2147483660"/>
            <pc:sldLayoutMk cId="225398109" sldId="2147483662"/>
          </pc:sldLayoutMkLst>
        </pc:sldLayoutChg>
        <pc:sldLayoutChg chg="modTransition">
          <pc:chgData name="Chris Unwin" userId="ecb1ebdc-b4ce-451a-a330-7da45b58990a" providerId="ADAL" clId="{94B0797F-F370-40C3-8676-30FC7A438CFC}" dt="2018-09-24T12:48:01.344" v="121"/>
          <pc:sldLayoutMkLst>
            <pc:docMk/>
            <pc:sldMasterMk cId="1348093256" sldId="2147483660"/>
            <pc:sldLayoutMk cId="104864655" sldId="2147483663"/>
          </pc:sldLayoutMkLst>
        </pc:sldLayoutChg>
        <pc:sldLayoutChg chg="modTransition">
          <pc:chgData name="Chris Unwin" userId="ecb1ebdc-b4ce-451a-a330-7da45b58990a" providerId="ADAL" clId="{94B0797F-F370-40C3-8676-30FC7A438CFC}" dt="2018-09-24T12:48:01.344" v="121"/>
          <pc:sldLayoutMkLst>
            <pc:docMk/>
            <pc:sldMasterMk cId="1348093256" sldId="2147483660"/>
            <pc:sldLayoutMk cId="1523666045" sldId="2147483664"/>
          </pc:sldLayoutMkLst>
        </pc:sldLayoutChg>
        <pc:sldLayoutChg chg="modTransition">
          <pc:chgData name="Chris Unwin" userId="ecb1ebdc-b4ce-451a-a330-7da45b58990a" providerId="ADAL" clId="{94B0797F-F370-40C3-8676-30FC7A438CFC}" dt="2018-09-24T12:48:01.344" v="121"/>
          <pc:sldLayoutMkLst>
            <pc:docMk/>
            <pc:sldMasterMk cId="1348093256" sldId="2147483660"/>
            <pc:sldLayoutMk cId="1660211487" sldId="2147483665"/>
          </pc:sldLayoutMkLst>
        </pc:sldLayoutChg>
        <pc:sldLayoutChg chg="modTransition">
          <pc:chgData name="Chris Unwin" userId="ecb1ebdc-b4ce-451a-a330-7da45b58990a" providerId="ADAL" clId="{94B0797F-F370-40C3-8676-30FC7A438CFC}" dt="2018-09-24T12:48:01.344" v="121"/>
          <pc:sldLayoutMkLst>
            <pc:docMk/>
            <pc:sldMasterMk cId="1348093256" sldId="2147483660"/>
            <pc:sldLayoutMk cId="919436538" sldId="2147483666"/>
          </pc:sldLayoutMkLst>
        </pc:sldLayoutChg>
        <pc:sldLayoutChg chg="modTransition">
          <pc:chgData name="Chris Unwin" userId="ecb1ebdc-b4ce-451a-a330-7da45b58990a" providerId="ADAL" clId="{94B0797F-F370-40C3-8676-30FC7A438CFC}" dt="2018-09-24T12:48:01.344" v="121"/>
          <pc:sldLayoutMkLst>
            <pc:docMk/>
            <pc:sldMasterMk cId="1348093256" sldId="2147483660"/>
            <pc:sldLayoutMk cId="1825054001" sldId="2147483667"/>
          </pc:sldLayoutMkLst>
        </pc:sldLayoutChg>
        <pc:sldLayoutChg chg="modTransition">
          <pc:chgData name="Chris Unwin" userId="ecb1ebdc-b4ce-451a-a330-7da45b58990a" providerId="ADAL" clId="{94B0797F-F370-40C3-8676-30FC7A438CFC}" dt="2018-09-24T12:48:01.344" v="121"/>
          <pc:sldLayoutMkLst>
            <pc:docMk/>
            <pc:sldMasterMk cId="1348093256" sldId="2147483660"/>
            <pc:sldLayoutMk cId="1173664706" sldId="2147483668"/>
          </pc:sldLayoutMkLst>
        </pc:sldLayoutChg>
        <pc:sldLayoutChg chg="modTransition">
          <pc:chgData name="Chris Unwin" userId="ecb1ebdc-b4ce-451a-a330-7da45b58990a" providerId="ADAL" clId="{94B0797F-F370-40C3-8676-30FC7A438CFC}" dt="2018-09-24T12:48:01.344" v="121"/>
          <pc:sldLayoutMkLst>
            <pc:docMk/>
            <pc:sldMasterMk cId="1348093256" sldId="2147483660"/>
            <pc:sldLayoutMk cId="1145416047" sldId="2147483669"/>
          </pc:sldLayoutMkLst>
        </pc:sldLayoutChg>
        <pc:sldLayoutChg chg="modTransition">
          <pc:chgData name="Chris Unwin" userId="ecb1ebdc-b4ce-451a-a330-7da45b58990a" providerId="ADAL" clId="{94B0797F-F370-40C3-8676-30FC7A438CFC}" dt="2018-09-24T12:48:01.344" v="121"/>
          <pc:sldLayoutMkLst>
            <pc:docMk/>
            <pc:sldMasterMk cId="1348093256" sldId="2147483660"/>
            <pc:sldLayoutMk cId="1462872604"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A8140-D60A-4F34-897D-7EF4EAF35A9A}" type="datetimeFigureOut">
              <a:rPr lang="en-US" smtClean="0"/>
              <a:t>10/3/2018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DD5A8-2F84-46C4-833F-13A9BE7A9F9C}" type="slidenum">
              <a:rPr lang="en-US" smtClean="0"/>
              <a:t>‹#›</a:t>
            </a:fld>
            <a:endParaRPr lang="en-US" dirty="0"/>
          </a:p>
        </p:txBody>
      </p:sp>
    </p:spTree>
    <p:extLst>
      <p:ext uri="{BB962C8B-B14F-4D97-AF65-F5344CB8AC3E}">
        <p14:creationId xmlns:p14="http://schemas.microsoft.com/office/powerpoint/2010/main" val="3479606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everybody and welcome to today’s webinar on 4 key DevOps principles for cross-platform database teams. The DevOps principles that we’re going to talk about today are applicable to all database platforms but our primary focus is going to be on SQL Server and Oracle.</a:t>
            </a:r>
          </a:p>
          <a:p>
            <a:r>
              <a:rPr lang="en-GB" dirty="0"/>
              <a:t>We’ll start off by a couple of slides talking about DevOps followed by product demos of how Redgate can help you implement the DevOps principles that we’re going to talk about today across your SQL Server and Oracle database projects. </a:t>
            </a:r>
          </a:p>
        </p:txBody>
      </p:sp>
    </p:spTree>
    <p:extLst>
      <p:ext uri="{BB962C8B-B14F-4D97-AF65-F5344CB8AC3E}">
        <p14:creationId xmlns:p14="http://schemas.microsoft.com/office/powerpoint/2010/main" val="3606329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3DD5A8-2F84-46C4-833F-13A9BE7A9F9C}" type="slidenum">
              <a:rPr lang="en-US" smtClean="0"/>
              <a:t>11</a:t>
            </a:fld>
            <a:endParaRPr lang="en-US" dirty="0"/>
          </a:p>
        </p:txBody>
      </p:sp>
    </p:spTree>
    <p:extLst>
      <p:ext uri="{BB962C8B-B14F-4D97-AF65-F5344CB8AC3E}">
        <p14:creationId xmlns:p14="http://schemas.microsoft.com/office/powerpoint/2010/main" val="949853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You may be familiar with Puppet’s State of DevOps report. Given the importance of the database within these DevOps practices, Redgate has, for the past few years, done a State of Database DevOps report. </a:t>
            </a:r>
          </a:p>
          <a:p>
            <a:r>
              <a:rPr lang="en-US" b="0" dirty="0"/>
              <a:t>Unsurprisingly, as you can see from this graph, the development practices you associate with DevOps; version control, CI, automated deployments </a:t>
            </a:r>
            <a:r>
              <a:rPr lang="en-US" b="0" dirty="0" err="1"/>
              <a:t>etc</a:t>
            </a:r>
            <a:r>
              <a:rPr lang="en-US" b="0" dirty="0"/>
              <a:t>, are more common place in the application </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10/3/2018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928573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Unsurprisingly, given the previous slide, there is significantly more third-party tooling in place for the application and significantly less resource/tooling for those working on the db. This is particularly prevalent when you look at practices such as version control, deployments and automated testing. </a:t>
            </a:r>
          </a:p>
          <a:p>
            <a:endParaRPr lang="en-GB" dirty="0"/>
          </a:p>
          <a:p>
            <a:endParaRPr lang="en-GB" dirty="0"/>
          </a:p>
        </p:txBody>
      </p:sp>
      <p:sp>
        <p:nvSpPr>
          <p:cNvPr id="4" name="Slide Number Placeholder 3"/>
          <p:cNvSpPr>
            <a:spLocks noGrp="1"/>
          </p:cNvSpPr>
          <p:nvPr>
            <p:ph type="sldNum" sz="quarter" idx="10"/>
          </p:nvPr>
        </p:nvSpPr>
        <p:spPr/>
        <p:txBody>
          <a:bodyPr/>
          <a:lstStyle/>
          <a:p>
            <a:fld id="{8E3DD5A8-2F84-46C4-833F-13A9BE7A9F9C}" type="slidenum">
              <a:rPr lang="en-US" smtClean="0"/>
              <a:t>13</a:t>
            </a:fld>
            <a:endParaRPr lang="en-US" dirty="0"/>
          </a:p>
        </p:txBody>
      </p:sp>
    </p:spTree>
    <p:extLst>
      <p:ext uri="{BB962C8B-B14F-4D97-AF65-F5344CB8AC3E}">
        <p14:creationId xmlns:p14="http://schemas.microsoft.com/office/powerpoint/2010/main" val="2649549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But given that more and more people are working across both the application and the database, we need to reduce this gap.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76% of respondents have developers in their team who work across both applications and databases. But the greatest challenge with integrating database changes into a DevOps process would still be synchronizing application and database changes, and overcoming different approaches to development within these multi-functional teams.</a:t>
            </a:r>
            <a:endParaRPr lang="en-GB" b="0" dirty="0"/>
          </a:p>
          <a:p>
            <a:endParaRPr lang="en-GB" b="0"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10/3/2018 7:33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886414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addition to more people working across both the application and the database, </a:t>
            </a:r>
            <a:r>
              <a:rPr lang="en-GB" b="0" dirty="0"/>
              <a:t>thanks to new development projects, mergers and acquisitions, and a range of other business scenarios, organizations are adopting more and more databases of various types.</a:t>
            </a:r>
          </a:p>
          <a:p>
            <a:r>
              <a:rPr lang="en-GB" dirty="0"/>
              <a:t>DB-Engines Ranking ranks database management systems according to their popularity. In today’s webinar we’ll be discussing two of the most popular platforms in detail, and what DevOps techniques you can adopt when you’re working across SQL Server, Oracle, or a combination of the two. </a:t>
            </a:r>
          </a:p>
        </p:txBody>
      </p:sp>
      <p:sp>
        <p:nvSpPr>
          <p:cNvPr id="4" name="Slide Number Placeholder 3"/>
          <p:cNvSpPr>
            <a:spLocks noGrp="1"/>
          </p:cNvSpPr>
          <p:nvPr>
            <p:ph type="sldNum" sz="quarter" idx="10"/>
          </p:nvPr>
        </p:nvSpPr>
        <p:spPr/>
        <p:txBody>
          <a:bodyPr/>
          <a:lstStyle/>
          <a:p>
            <a:fld id="{8E3DD5A8-2F84-46C4-833F-13A9BE7A9F9C}" type="slidenum">
              <a:rPr lang="en-US" smtClean="0"/>
              <a:t>15</a:t>
            </a:fld>
            <a:endParaRPr lang="en-US" dirty="0"/>
          </a:p>
        </p:txBody>
      </p:sp>
    </p:spTree>
    <p:extLst>
      <p:ext uri="{BB962C8B-B14F-4D97-AF65-F5344CB8AC3E}">
        <p14:creationId xmlns:p14="http://schemas.microsoft.com/office/powerpoint/2010/main" val="2083377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State of DevOps report, Puppet identified that comprehensive use of version control; continuous integration; integrating security into software delivery work; and the use of test and deployment automation were fundamental to DevOps success.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We’re going to dive into these in a bit more detail now and demonstrate how you can extend these practices to your SQL Server or Oracle database development </a:t>
            </a:r>
          </a:p>
          <a:p>
            <a:endParaRPr lang="en-GB" dirty="0"/>
          </a:p>
        </p:txBody>
      </p:sp>
      <p:sp>
        <p:nvSpPr>
          <p:cNvPr id="4" name="Slide Number Placeholder 3"/>
          <p:cNvSpPr>
            <a:spLocks noGrp="1"/>
          </p:cNvSpPr>
          <p:nvPr>
            <p:ph type="sldNum" sz="quarter" idx="10"/>
          </p:nvPr>
        </p:nvSpPr>
        <p:spPr/>
        <p:txBody>
          <a:bodyPr/>
          <a:lstStyle/>
          <a:p>
            <a:fld id="{8E3DD5A8-2F84-46C4-833F-13A9BE7A9F9C}" type="slidenum">
              <a:rPr lang="en-US" smtClean="0"/>
              <a:t>16</a:t>
            </a:fld>
            <a:endParaRPr lang="en-US" dirty="0"/>
          </a:p>
        </p:txBody>
      </p:sp>
    </p:spTree>
    <p:extLst>
      <p:ext uri="{BB962C8B-B14F-4D97-AF65-F5344CB8AC3E}">
        <p14:creationId xmlns:p14="http://schemas.microsoft.com/office/powerpoint/2010/main" val="325069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Development environment- realistic data </a:t>
            </a:r>
          </a:p>
        </p:txBody>
      </p:sp>
      <p:sp>
        <p:nvSpPr>
          <p:cNvPr id="4" name="Slide Number Placeholder 3"/>
          <p:cNvSpPr>
            <a:spLocks noGrp="1"/>
          </p:cNvSpPr>
          <p:nvPr>
            <p:ph type="sldNum" sz="quarter" idx="10"/>
          </p:nvPr>
        </p:nvSpPr>
        <p:spPr/>
        <p:txBody>
          <a:bodyPr/>
          <a:lstStyle/>
          <a:p>
            <a:fld id="{8E3DD5A8-2F84-46C4-833F-13A9BE7A9F9C}" type="slidenum">
              <a:rPr lang="en-US" smtClean="0"/>
              <a:t>17</a:t>
            </a:fld>
            <a:endParaRPr lang="en-US" dirty="0"/>
          </a:p>
        </p:txBody>
      </p:sp>
    </p:spTree>
    <p:extLst>
      <p:ext uri="{BB962C8B-B14F-4D97-AF65-F5344CB8AC3E}">
        <p14:creationId xmlns:p14="http://schemas.microsoft.com/office/powerpoint/2010/main" val="3189148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**LOUISE TO RUN POLL**</a:t>
            </a:r>
          </a:p>
          <a:p>
            <a:r>
              <a:rPr lang="en-GB" sz="1200" b="0" i="0" u="none" strike="noStrike" kern="1200" baseline="0">
                <a:solidFill>
                  <a:schemeClr val="tx1"/>
                </a:solidFill>
                <a:latin typeface="+mn-lt"/>
                <a:ea typeface="+mn-ea"/>
                <a:cs typeface="+mn-cs"/>
              </a:rPr>
              <a:t>DO YOU MASK THE PRODUCTION YOU USE IN YOUR DEVELOPMENT, TEST, OR QA ENVIRONMENT? </a:t>
            </a:r>
          </a:p>
          <a:p>
            <a:endParaRPr lang="en-GB" sz="1200" b="0" i="0" u="none" strike="noStrike" kern="1200" baseline="0">
              <a:solidFill>
                <a:schemeClr val="tx1"/>
              </a:solidFill>
              <a:latin typeface="+mn-lt"/>
              <a:ea typeface="+mn-ea"/>
              <a:cs typeface="+mn-cs"/>
            </a:endParaRPr>
          </a:p>
          <a:p>
            <a:r>
              <a:rPr lang="en-GB" sz="1200" b="0" i="0" u="none" strike="noStrike" kern="1200" baseline="0">
                <a:solidFill>
                  <a:schemeClr val="tx1"/>
                </a:solidFill>
                <a:latin typeface="+mn-lt"/>
                <a:ea typeface="+mn-ea"/>
                <a:cs typeface="+mn-cs"/>
              </a:rPr>
              <a:t>This </a:t>
            </a:r>
            <a:r>
              <a:rPr lang="en-GB" sz="1200" b="0" i="0" u="none" strike="noStrike" kern="1200" baseline="0" dirty="0">
                <a:solidFill>
                  <a:schemeClr val="tx1"/>
                </a:solidFill>
                <a:latin typeface="+mn-lt"/>
                <a:ea typeface="+mn-ea"/>
                <a:cs typeface="+mn-cs"/>
              </a:rPr>
              <a:t>clearly highlights concerns around data protection and compliance, and with 63% of respondents thinking that a DevOps approach to the database would have a positive impact on regulatory and compliance requirements, it’s no surprise that DevOps adoption is gathering momentum.</a:t>
            </a:r>
            <a:endParaRPr lang="en-GB" dirty="0"/>
          </a:p>
        </p:txBody>
      </p:sp>
      <p:sp>
        <p:nvSpPr>
          <p:cNvPr id="4" name="Slide Number Placeholder 3"/>
          <p:cNvSpPr>
            <a:spLocks noGrp="1"/>
          </p:cNvSpPr>
          <p:nvPr>
            <p:ph type="sldNum" sz="quarter" idx="10"/>
          </p:nvPr>
        </p:nvSpPr>
        <p:spPr/>
        <p:txBody>
          <a:bodyPr/>
          <a:lstStyle/>
          <a:p>
            <a:fld id="{8E3DD5A8-2F84-46C4-833F-13A9BE7A9F9C}" type="slidenum">
              <a:rPr lang="en-US" smtClean="0"/>
              <a:t>18</a:t>
            </a:fld>
            <a:endParaRPr lang="en-US" dirty="0"/>
          </a:p>
        </p:txBody>
      </p:sp>
    </p:spTree>
    <p:extLst>
      <p:ext uri="{BB962C8B-B14F-4D97-AF65-F5344CB8AC3E}">
        <p14:creationId xmlns:p14="http://schemas.microsoft.com/office/powerpoint/2010/main" val="1509347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Version controlling or source controlling database changes is the first step to better database development practices. Ensures database development teams communicate their changes with others in the team, always have a version to roll back to if required, and maintain a solid audit trail. </a:t>
            </a:r>
          </a:p>
          <a:p>
            <a:r>
              <a:rPr lang="en-GB" dirty="0"/>
              <a:t>This can become problematic if new tools enforce strict, unfamiliar procedures and ask database developers to work in a different way from application developers – especially as we saw earlier, that more and more people are working across both. </a:t>
            </a:r>
          </a:p>
          <a:p>
            <a:r>
              <a:rPr lang="en-GB" dirty="0"/>
              <a:t>The key is to integrate with existing version control systems like Git, TFS etc and allow developers to check in changes made directly in their development environments using their preferred IDE. </a:t>
            </a:r>
          </a:p>
          <a:p>
            <a:endParaRPr lang="en-GB" dirty="0"/>
          </a:p>
        </p:txBody>
      </p:sp>
      <p:sp>
        <p:nvSpPr>
          <p:cNvPr id="4" name="Slide Number Placeholder 3"/>
          <p:cNvSpPr>
            <a:spLocks noGrp="1"/>
          </p:cNvSpPr>
          <p:nvPr>
            <p:ph type="sldNum" sz="quarter" idx="10"/>
          </p:nvPr>
        </p:nvSpPr>
        <p:spPr/>
        <p:txBody>
          <a:bodyPr/>
          <a:lstStyle/>
          <a:p>
            <a:fld id="{8E3DD5A8-2F84-46C4-833F-13A9BE7A9F9C}" type="slidenum">
              <a:rPr lang="en-US" smtClean="0"/>
              <a:t>19</a:t>
            </a:fld>
            <a:endParaRPr lang="en-US" dirty="0"/>
          </a:p>
        </p:txBody>
      </p:sp>
    </p:spTree>
    <p:extLst>
      <p:ext uri="{BB962C8B-B14F-4D97-AF65-F5344CB8AC3E}">
        <p14:creationId xmlns:p14="http://schemas.microsoft.com/office/powerpoint/2010/main" val="4021868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**LOUISE RUN POLL**</a:t>
            </a:r>
          </a:p>
          <a:p>
            <a:r>
              <a:rPr lang="en-GB"/>
              <a:t>HOW FREQUENTLY DOES YOUR TEAM DEPLOY DATABASE CHANGES, ON AVERAGE? </a:t>
            </a:r>
            <a:endParaRPr lang="en-GB" dirty="0"/>
          </a:p>
          <a:p>
            <a:endParaRPr lang="en-GB" dirty="0"/>
          </a:p>
          <a:p>
            <a:r>
              <a:rPr lang="en-GB" dirty="0"/>
              <a:t>The best IT performers are reducing the amount of manual work. High performers automate significantly more of their configuration management, testing, deployments and change approval processes than other teams. </a:t>
            </a:r>
            <a:r>
              <a:rPr lang="en-GB" sz="1200" dirty="0">
                <a:solidFill>
                  <a:srgbClr val="CC0000"/>
                </a:solidFill>
              </a:rPr>
              <a:t>33% </a:t>
            </a:r>
            <a:r>
              <a:rPr lang="en-GB" sz="1200" dirty="0"/>
              <a:t>more configuration mgmt., </a:t>
            </a:r>
            <a:r>
              <a:rPr lang="en-GB" sz="1200" dirty="0">
                <a:solidFill>
                  <a:srgbClr val="CC0000"/>
                </a:solidFill>
              </a:rPr>
              <a:t>27% </a:t>
            </a:r>
            <a:r>
              <a:rPr lang="en-GB" sz="1200" dirty="0"/>
              <a:t>more testing, </a:t>
            </a:r>
            <a:r>
              <a:rPr lang="en-GB" sz="1200" dirty="0">
                <a:solidFill>
                  <a:srgbClr val="CC0000"/>
                </a:solidFill>
              </a:rPr>
              <a:t>30% </a:t>
            </a:r>
            <a:r>
              <a:rPr lang="en-GB" sz="1200" dirty="0"/>
              <a:t>more deployments, </a:t>
            </a:r>
            <a:r>
              <a:rPr lang="en-GB" sz="1200" dirty="0">
                <a:solidFill>
                  <a:srgbClr val="CC0000"/>
                </a:solidFill>
              </a:rPr>
              <a:t>27% </a:t>
            </a:r>
            <a:r>
              <a:rPr lang="en-GB" sz="1200" dirty="0"/>
              <a:t>more change approval processes</a:t>
            </a:r>
            <a:endParaRPr lang="en-GB"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p:txBody>
      </p:sp>
      <p:sp>
        <p:nvSpPr>
          <p:cNvPr id="4" name="Slide Number Placeholder 3"/>
          <p:cNvSpPr>
            <a:spLocks noGrp="1"/>
          </p:cNvSpPr>
          <p:nvPr>
            <p:ph type="sldNum" sz="quarter" idx="10"/>
          </p:nvPr>
        </p:nvSpPr>
        <p:spPr/>
        <p:txBody>
          <a:bodyPr/>
          <a:lstStyle/>
          <a:p>
            <a:fld id="{8E3DD5A8-2F84-46C4-833F-13A9BE7A9F9C}" type="slidenum">
              <a:rPr lang="en-US" smtClean="0"/>
              <a:t>20</a:t>
            </a:fld>
            <a:endParaRPr lang="en-US" dirty="0"/>
          </a:p>
        </p:txBody>
      </p:sp>
    </p:spTree>
    <p:extLst>
      <p:ext uri="{BB962C8B-B14F-4D97-AF65-F5344CB8AC3E}">
        <p14:creationId xmlns:p14="http://schemas.microsoft.com/office/powerpoint/2010/main" val="2981343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dirty="0"/>
              <a:t>[Introduce yourself]</a:t>
            </a:r>
          </a:p>
          <a:p>
            <a:pPr marL="171450" indent="-171450">
              <a:buFontTx/>
              <a:buChar char="-"/>
            </a:pPr>
            <a:r>
              <a:rPr lang="en-US" dirty="0"/>
              <a:t>Articles</a:t>
            </a:r>
          </a:p>
          <a:p>
            <a:pPr marL="171450" indent="-171450">
              <a:buFontTx/>
              <a:buChar char="-"/>
            </a:pPr>
            <a:r>
              <a:rPr lang="en-US" dirty="0" err="1"/>
              <a:t>DBAle</a:t>
            </a:r>
            <a:endParaRPr lang="en-US" dirty="0"/>
          </a:p>
          <a:p>
            <a:pPr marL="171450" indent="-171450">
              <a:buFontTx/>
              <a:buChar char="-"/>
            </a:pPr>
            <a:r>
              <a:rPr lang="en-US" dirty="0"/>
              <a:t>3 years at Redgate</a:t>
            </a:r>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1061625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Summary of the tools we’ve demonstrated and the 4 areas we’ve covered – provisioning/data masking, version control, automated deployments, release management. Other areas important to DevOps success not mentioned in today’s webinar and RG has a variety of tools, primarily SQL Server focused to help you throughout the entire DevOps process. More information can be found on our website. </a:t>
            </a:r>
          </a:p>
        </p:txBody>
      </p:sp>
      <p:sp>
        <p:nvSpPr>
          <p:cNvPr id="4" name="Slide Number Placeholder 3"/>
          <p:cNvSpPr>
            <a:spLocks noGrp="1"/>
          </p:cNvSpPr>
          <p:nvPr>
            <p:ph type="sldNum" sz="quarter" idx="10"/>
          </p:nvPr>
        </p:nvSpPr>
        <p:spPr/>
        <p:txBody>
          <a:bodyPr/>
          <a:lstStyle/>
          <a:p>
            <a:fld id="{8E3DD5A8-2F84-46C4-833F-13A9BE7A9F9C}" type="slidenum">
              <a:rPr lang="en-US" smtClean="0"/>
              <a:t>22</a:t>
            </a:fld>
            <a:endParaRPr lang="en-US" dirty="0"/>
          </a:p>
        </p:txBody>
      </p:sp>
    </p:spTree>
    <p:extLst>
      <p:ext uri="{BB962C8B-B14F-4D97-AF65-F5344CB8AC3E}">
        <p14:creationId xmlns:p14="http://schemas.microsoft.com/office/powerpoint/2010/main" val="3900703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60992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for those of you who are new to Redgate. We’ve been in the business for just over 18 years specializing in solutions for SQL Server and Oracle platforms helping developers and DBAs improve their practices around database change management, delivery, data compliance and monitoring. </a:t>
            </a:r>
          </a:p>
          <a:p>
            <a:r>
              <a:rPr lang="en-GB" dirty="0"/>
              <a:t>We’re also pretty big on supporting the community. We have over 2 million active users on our </a:t>
            </a:r>
            <a:r>
              <a:rPr lang="en-GB" dirty="0" err="1"/>
              <a:t>sql</a:t>
            </a:r>
            <a:r>
              <a:rPr lang="en-GB" dirty="0"/>
              <a:t> server central and simple talk websites which has now become the Redgate Hub and we also sponsor a lot of free events such as SQL Saturdays and different user and DevOps groups.</a:t>
            </a:r>
          </a:p>
          <a:p>
            <a:r>
              <a:rPr lang="en-GB" dirty="0"/>
              <a:t>Another thing that I’d like to draw your attention to here is the number of product releases for past year. As a software company we really do practice what we preach. We had total of 1147 minor and major releases and we’ve actually seen a significant uptake in this number over the past couple of years as a result of continuously improving our DevOps practices internally and being able to delivery value to our customers faster and more frequently.</a:t>
            </a:r>
          </a:p>
        </p:txBody>
      </p:sp>
    </p:spTree>
    <p:extLst>
      <p:ext uri="{BB962C8B-B14F-4D97-AF65-F5344CB8AC3E}">
        <p14:creationId xmlns:p14="http://schemas.microsoft.com/office/powerpoint/2010/main" val="2410331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we focusing on today. We’ll quickly remind ourselves of what </a:t>
            </a:r>
            <a:r>
              <a:rPr lang="en-US" dirty="0" err="1"/>
              <a:t>devops</a:t>
            </a:r>
            <a:r>
              <a:rPr lang="en-US" dirty="0"/>
              <a:t> is and what it means in the context of databases. then we’ll move on to talking about the 4 principles that any database shops should follow in order to implement a successful DevOps pipeline. Staring with Data masking which is the key to having a compliant </a:t>
            </a:r>
            <a:r>
              <a:rPr lang="en-US" dirty="0" err="1"/>
              <a:t>devops</a:t>
            </a:r>
            <a:r>
              <a:rPr lang="en-US" dirty="0"/>
              <a:t> process followed by the other 3 principles which are …. that aren’t really specific to just databases. They apply to both application code and databases. And we’ll wrap up our session with Q&amp;A and next steps.</a:t>
            </a:r>
          </a:p>
        </p:txBody>
      </p:sp>
      <p:sp>
        <p:nvSpPr>
          <p:cNvPr id="4" name="Slide Number Placeholder 3"/>
          <p:cNvSpPr>
            <a:spLocks noGrp="1"/>
          </p:cNvSpPr>
          <p:nvPr>
            <p:ph type="sldNum" sz="quarter" idx="10"/>
          </p:nvPr>
        </p:nvSpPr>
        <p:spPr/>
        <p:txBody>
          <a:bodyPr/>
          <a:lstStyle/>
          <a:p>
            <a:fld id="{8E3DD5A8-2F84-46C4-833F-13A9BE7A9F9C}" type="slidenum">
              <a:rPr lang="en-US" smtClean="0"/>
              <a:t>4</a:t>
            </a:fld>
            <a:endParaRPr lang="en-US" dirty="0"/>
          </a:p>
        </p:txBody>
      </p:sp>
    </p:spTree>
    <p:extLst>
      <p:ext uri="{BB962C8B-B14F-4D97-AF65-F5344CB8AC3E}">
        <p14:creationId xmlns:p14="http://schemas.microsoft.com/office/powerpoint/2010/main" val="241435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look at the 4 principles, let’s make sure everyone’s on the same page as to what DevOps is because if you ask 10 different people what DevOps is you’re </a:t>
            </a:r>
            <a:r>
              <a:rPr lang="en-US" dirty="0" err="1"/>
              <a:t>gonna</a:t>
            </a:r>
            <a:r>
              <a:rPr lang="en-US" dirty="0"/>
              <a:t> get 10 different answers. Some might say DevOps is all about automation, </a:t>
            </a:r>
            <a:r>
              <a:rPr lang="en-US" dirty="0" err="1"/>
              <a:t>devOps</a:t>
            </a:r>
            <a:r>
              <a:rPr lang="en-US" dirty="0"/>
              <a:t> is about delivering more features, or some bad ones such as </a:t>
            </a:r>
            <a:r>
              <a:rPr lang="en-US" dirty="0" err="1"/>
              <a:t>devOps</a:t>
            </a:r>
            <a:r>
              <a:rPr lang="en-US" dirty="0"/>
              <a:t> is a team of engineers who know </a:t>
            </a:r>
            <a:r>
              <a:rPr lang="en-US" dirty="0" err="1"/>
              <a:t>Powershell</a:t>
            </a:r>
            <a:r>
              <a:rPr lang="en-US" dirty="0"/>
              <a:t>.</a:t>
            </a:r>
          </a:p>
          <a:p>
            <a:r>
              <a:rPr lang="en-US" dirty="0"/>
              <a:t>But here’s the definition of DevOps from Microsoft’s point of view that hopefully resonates </a:t>
            </a:r>
            <a:r>
              <a:rPr lang="en-US"/>
              <a:t>with you all. </a:t>
            </a:r>
            <a:r>
              <a:rPr lang="en-US" dirty="0"/>
              <a:t>So …. </a:t>
            </a:r>
          </a:p>
          <a:p>
            <a:r>
              <a:rPr lang="en-US" dirty="0"/>
              <a:t>The key things to take a note of here is the words People, process and products. What this means is that you can’t just go and buy some DevOps tools and say we’re a DevOps shop now or you can’t sit your </a:t>
            </a:r>
            <a:r>
              <a:rPr lang="en-US" dirty="0" err="1"/>
              <a:t>devs</a:t>
            </a:r>
            <a:r>
              <a:rPr lang="en-US" dirty="0"/>
              <a:t> and DBAs next to each other and say we removed the walls between </a:t>
            </a:r>
            <a:r>
              <a:rPr lang="en-US" dirty="0" err="1"/>
              <a:t>devs</a:t>
            </a:r>
            <a:r>
              <a:rPr lang="en-US" dirty="0"/>
              <a:t> and Ops so we’re doing DevOps. DevOps is not something that you implement once and you’re done. It’s a journey that requires continuous improvement in these 3 areas. Having the right people and processes is key to the success of any DevOps initiative. And then tooling comes next.</a:t>
            </a:r>
          </a:p>
          <a:p>
            <a:r>
              <a:rPr lang="en-US" dirty="0"/>
              <a:t>The other important thing to note here is we’re talking about delivery of value not features or more code. Because The ultimate goal of any DevOps initiative should be to deliver more value to your customers quicker in order to stay ahead of competition and be able to easily accommodate new market changes. </a:t>
            </a:r>
          </a:p>
        </p:txBody>
      </p:sp>
    </p:spTree>
    <p:extLst>
      <p:ext uri="{BB962C8B-B14F-4D97-AF65-F5344CB8AC3E}">
        <p14:creationId xmlns:p14="http://schemas.microsoft.com/office/powerpoint/2010/main" val="512230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let’s talk about DevOps for databases. </a:t>
            </a:r>
          </a:p>
          <a:p>
            <a:r>
              <a:rPr lang="en-GB" dirty="0"/>
              <a:t>So, hopefully by now we all understand the benefits of DevOps and here we’ve highlighted some of them.</a:t>
            </a:r>
          </a:p>
          <a:p>
            <a:r>
              <a:rPr lang="en-GB" dirty="0"/>
              <a:t>One common trend that I see from working with different organizations is that most application teams have modernized their development and delivery process and have introduced automated testing and releases whereas development and release processes around databases are still neglected and most organizations still see the databases as a bottleneck to faster and more frequent delivery of software. </a:t>
            </a:r>
          </a:p>
          <a:p>
            <a:r>
              <a:rPr lang="en-GB" dirty="0"/>
              <a:t>In many organizations, DBAs spend majority of their time reviewing database change scripts that can take anywhere from hours to even days depending on their release frequency and in a lot of cases they have to rework the database scripts multiple times until they’re considered as production ready. Part of this is because it’s difficult to treat database like code. There’s a lot of pressure on DBAs to maintain the integrity and safety of their data in their databases so they can’t just do a simple replace like we do on the code side. another issue is that databases are not stored as text that you can easily source control and put through an automated build and release process.</a:t>
            </a:r>
          </a:p>
          <a:p>
            <a:r>
              <a:rPr lang="en-GB" dirty="0"/>
              <a:t>Bottom line is that we understand the challenges associated with modernizing development and delivery processes for databases and we believe that with the right processes and tooling you can definitely do achieve a true DevOps process for databases and that’s what we’re going to show you next.</a:t>
            </a:r>
          </a:p>
          <a:p>
            <a:endParaRPr lang="en-GB" dirty="0"/>
          </a:p>
          <a:p>
            <a:r>
              <a:rPr lang="en-GB" dirty="0"/>
              <a:t> </a:t>
            </a:r>
          </a:p>
        </p:txBody>
      </p:sp>
      <p:sp>
        <p:nvSpPr>
          <p:cNvPr id="4" name="Slide Number Placeholder 3"/>
          <p:cNvSpPr>
            <a:spLocks noGrp="1"/>
          </p:cNvSpPr>
          <p:nvPr>
            <p:ph type="sldNum" sz="quarter" idx="10"/>
          </p:nvPr>
        </p:nvSpPr>
        <p:spPr/>
        <p:txBody>
          <a:bodyPr/>
          <a:lstStyle/>
          <a:p>
            <a:fld id="{8E3DD5A8-2F84-46C4-833F-13A9BE7A9F9C}" type="slidenum">
              <a:rPr lang="en-US" smtClean="0"/>
              <a:t>7</a:t>
            </a:fld>
            <a:endParaRPr lang="en-US" dirty="0"/>
          </a:p>
        </p:txBody>
      </p:sp>
    </p:spTree>
    <p:extLst>
      <p:ext uri="{BB962C8B-B14F-4D97-AF65-F5344CB8AC3E}">
        <p14:creationId xmlns:p14="http://schemas.microsoft.com/office/powerpoint/2010/main" val="1951884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So We already said that DevOps is a broad concept and requires the right culture and right people but it’s also about having the right processes and a lot of automation to replace a lot of the manual repetitive tasks that are time consuming and error prone. So, here on the screen we have a typical change management pipeline for code that starts from the left where we have developers making changes and committing them into source control which is one of the fundamental principles to a successful </a:t>
            </a:r>
            <a:r>
              <a:rPr lang="en-GB" baseline="0" dirty="0" err="1"/>
              <a:t>devops</a:t>
            </a:r>
            <a:r>
              <a:rPr lang="en-GB" baseline="0" dirty="0"/>
              <a:t> pipeline and we’re going to talk about that in greater details.</a:t>
            </a:r>
          </a:p>
          <a:p>
            <a:r>
              <a:rPr lang="en-GB" baseline="0" dirty="0"/>
              <a:t>So, again most of your are probably already doing this for your app code but databases are left behind.   </a:t>
            </a:r>
          </a:p>
          <a:p>
            <a:endParaRPr lang="en-GB" dirty="0"/>
          </a:p>
        </p:txBody>
      </p:sp>
      <p:sp>
        <p:nvSpPr>
          <p:cNvPr id="4" name="Slide Number Placeholder 3"/>
          <p:cNvSpPr>
            <a:spLocks noGrp="1"/>
          </p:cNvSpPr>
          <p:nvPr>
            <p:ph type="sldNum" sz="quarter" idx="10"/>
          </p:nvPr>
        </p:nvSpPr>
        <p:spPr/>
        <p:txBody>
          <a:bodyPr/>
          <a:lstStyle/>
          <a:p>
            <a:fld id="{8E3DD5A8-2F84-46C4-833F-13A9BE7A9F9C}" type="slidenum">
              <a:rPr lang="en-US" smtClean="0"/>
              <a:t>8</a:t>
            </a:fld>
            <a:endParaRPr lang="en-US"/>
          </a:p>
        </p:txBody>
      </p:sp>
    </p:spTree>
    <p:extLst>
      <p:ext uri="{BB962C8B-B14F-4D97-AF65-F5344CB8AC3E}">
        <p14:creationId xmlns:p14="http://schemas.microsoft.com/office/powerpoint/2010/main" val="26624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Redgate, we believe that the same principles should be applied to databases without having to change much on what we’re already doing with the app code – so we believe that the same techniques and steps should be taken but of course with the addition of data and the DBAs to oversee the release management process. </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8E3DD5A8-2F84-46C4-833F-13A9BE7A9F9C}" type="slidenum">
              <a:rPr lang="en-US" smtClean="0"/>
              <a:t>9</a:t>
            </a:fld>
            <a:endParaRPr lang="en-US"/>
          </a:p>
        </p:txBody>
      </p:sp>
    </p:spTree>
    <p:extLst>
      <p:ext uri="{BB962C8B-B14F-4D97-AF65-F5344CB8AC3E}">
        <p14:creationId xmlns:p14="http://schemas.microsoft.com/office/powerpoint/2010/main" val="1542950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By extending traditional DevOps practices to the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is Redgate’s preferred Database DevOps process – which encompasses both of the priorities we discussed earlier – the need for increased innovation and regular releases and updates, while also enforcing data privacy and protection.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There are 4 key areas you need to considered if you’re going to achieve Compliant Database DevOps – go through them at a very high level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E3DD5A8-2F84-46C4-833F-13A9BE7A9F9C}" type="slidenum">
              <a:rPr lang="en-US" smtClean="0"/>
              <a:t>10</a:t>
            </a:fld>
            <a:endParaRPr lang="en-US"/>
          </a:p>
        </p:txBody>
      </p:sp>
    </p:spTree>
    <p:extLst>
      <p:ext uri="{BB962C8B-B14F-4D97-AF65-F5344CB8AC3E}">
        <p14:creationId xmlns:p14="http://schemas.microsoft.com/office/powerpoint/2010/main" val="1055309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CC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81100" y="1503363"/>
            <a:ext cx="9753600" cy="2387600"/>
          </a:xfrm>
        </p:spPr>
        <p:txBody>
          <a:bodyPr anchor="ctr"/>
          <a:lstStyle>
            <a:lvl1pPr algn="ctr">
              <a:lnSpc>
                <a:spcPct val="110000"/>
              </a:lnSpc>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168400" y="4059238"/>
            <a:ext cx="9817100" cy="1655762"/>
          </a:xfrm>
        </p:spPr>
        <p:txBody>
          <a:bodyPr/>
          <a:lstStyle>
            <a:lvl1pPr marL="0" indent="0" algn="ctr">
              <a:buNone/>
              <a:defRPr sz="2400" b="0" i="0">
                <a:solidFill>
                  <a:schemeClr val="bg1"/>
                </a:solidFill>
                <a:latin typeface="Roboto Regular"/>
                <a:cs typeface="Roboto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p:cNvPicPr>
            <a:picLocks noChangeAspect="1"/>
          </p:cNvPicPr>
          <p:nvPr/>
        </p:nvPicPr>
        <p:blipFill>
          <a:blip r:embed="rId2"/>
          <a:stretch>
            <a:fillRect/>
          </a:stretch>
        </p:blipFill>
        <p:spPr>
          <a:xfrm>
            <a:off x="8957732" y="5642111"/>
            <a:ext cx="2662766" cy="635931"/>
          </a:xfrm>
          <a:prstGeom prst="rect">
            <a:avLst/>
          </a:prstGeom>
        </p:spPr>
      </p:pic>
    </p:spTree>
    <p:extLst>
      <p:ext uri="{BB962C8B-B14F-4D97-AF65-F5344CB8AC3E}">
        <p14:creationId xmlns:p14="http://schemas.microsoft.com/office/powerpoint/2010/main" val="1450877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3163" rtl="0" eaLnBrk="1" fontAlgn="base" hangingPunct="1">
              <a:spcBef>
                <a:spcPct val="0"/>
              </a:spcBef>
              <a:spcAft>
                <a:spcPct val="0"/>
              </a:spcAft>
              <a:defRPr lang="en-US" sz="2800" b="1" dirty="0">
                <a:solidFill>
                  <a:schemeClr val="tx2"/>
                </a:solidFill>
                <a:latin typeface="+mj-lt"/>
                <a:ea typeface="+mj-ea"/>
                <a:cs typeface="Segoe UI" pitchFamily="34" charset="0"/>
              </a:defRPr>
            </a:lvl1pPr>
          </a:lstStyle>
          <a:p>
            <a:r>
              <a:rPr lang="en-US"/>
              <a:t>Click to edit Master title style</a:t>
            </a:r>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872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CC000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87915" y="2802467"/>
            <a:ext cx="5246830" cy="1253066"/>
          </a:xfrm>
          <a:prstGeom prst="rect">
            <a:avLst/>
          </a:prstGeom>
        </p:spPr>
      </p:pic>
    </p:spTree>
    <p:extLst>
      <p:ext uri="{BB962C8B-B14F-4D97-AF65-F5344CB8AC3E}">
        <p14:creationId xmlns:p14="http://schemas.microsoft.com/office/powerpoint/2010/main" val="225398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52796" y="2802468"/>
            <a:ext cx="5246828" cy="1253066"/>
          </a:xfrm>
          <a:prstGeom prst="rect">
            <a:avLst/>
          </a:prstGeom>
        </p:spPr>
      </p:pic>
    </p:spTree>
    <p:extLst>
      <p:ext uri="{BB962C8B-B14F-4D97-AF65-F5344CB8AC3E}">
        <p14:creationId xmlns:p14="http://schemas.microsoft.com/office/powerpoint/2010/main" val="104864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919"/>
                </a:solidFill>
              </a:defRPr>
            </a:lvl1pPr>
          </a:lstStyle>
          <a:p>
            <a:r>
              <a:rPr lang="en-US"/>
              <a:t>Click to edit Master title style</a:t>
            </a:r>
          </a:p>
        </p:txBody>
      </p:sp>
      <p:sp>
        <p:nvSpPr>
          <p:cNvPr id="3" name="Content Placeholder 2"/>
          <p:cNvSpPr>
            <a:spLocks noGrp="1"/>
          </p:cNvSpPr>
          <p:nvPr>
            <p:ph idx="1"/>
          </p:nvPr>
        </p:nvSpPr>
        <p:spPr/>
        <p:txBody>
          <a:bodyPr>
            <a:normAutofit/>
          </a:bodyPr>
          <a:lstStyle>
            <a:lvl1pPr>
              <a:defRPr>
                <a:solidFill>
                  <a:srgbClr val="636363"/>
                </a:solidFill>
              </a:defRPr>
            </a:lvl1pPr>
            <a:lvl2pPr>
              <a:defRPr>
                <a:solidFill>
                  <a:srgbClr val="636363"/>
                </a:solidFill>
              </a:defRPr>
            </a:lvl2pPr>
            <a:lvl3pPr>
              <a:defRPr>
                <a:solidFill>
                  <a:srgbClr val="636363"/>
                </a:solidFill>
              </a:defRPr>
            </a:lvl3pPr>
            <a:lvl4pPr>
              <a:defRPr>
                <a:solidFill>
                  <a:srgbClr val="191919"/>
                </a:solidFill>
              </a:defRPr>
            </a:lvl4pPr>
            <a:lvl5pPr>
              <a:defRPr>
                <a:solidFill>
                  <a:srgbClr val="191919"/>
                </a:solidFill>
              </a:defRPr>
            </a:lvl5pPr>
          </a:lstStyle>
          <a:p>
            <a:pPr lvl="0"/>
            <a:r>
              <a:rPr lang="en-US"/>
              <a:t>Click to edit Master text styles</a:t>
            </a:r>
          </a:p>
          <a:p>
            <a:pPr lvl="1"/>
            <a:r>
              <a:rPr lang="en-US"/>
              <a:t>Second level</a:t>
            </a:r>
          </a:p>
          <a:p>
            <a:pPr lvl="2"/>
            <a:r>
              <a:rPr lang="en-US"/>
              <a:t>Third level</a:t>
            </a:r>
          </a:p>
        </p:txBody>
      </p:sp>
      <p:pic>
        <p:nvPicPr>
          <p:cNvPr id="5" name="Picture 4"/>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1523666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s">
    <p:bg>
      <p:bgPr>
        <a:solidFill>
          <a:srgbClr val="EFEFEF"/>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838200" y="1762125"/>
            <a:ext cx="10515600" cy="1325563"/>
          </a:xfrm>
        </p:spPr>
        <p:txBody>
          <a:bodyPr>
            <a:normAutofit/>
          </a:bodyPr>
          <a:lstStyle>
            <a:lvl1pPr>
              <a:defRPr sz="5400">
                <a:solidFill>
                  <a:srgbClr val="191919"/>
                </a:solidFill>
              </a:defRPr>
            </a:lvl1pPr>
          </a:lstStyle>
          <a:p>
            <a:r>
              <a:rPr lang="en-US"/>
              <a:t>Click to edit Master title style</a:t>
            </a:r>
          </a:p>
        </p:txBody>
      </p:sp>
      <p:sp>
        <p:nvSpPr>
          <p:cNvPr id="4" name="Content Placeholder 2"/>
          <p:cNvSpPr>
            <a:spLocks noGrp="1"/>
          </p:cNvSpPr>
          <p:nvPr>
            <p:ph idx="1"/>
          </p:nvPr>
        </p:nvSpPr>
        <p:spPr>
          <a:xfrm>
            <a:off x="838200" y="2959100"/>
            <a:ext cx="10515600" cy="3238500"/>
          </a:xfrm>
        </p:spPr>
        <p:txBody>
          <a:bodyPr>
            <a:normAutofit/>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191919"/>
                </a:solidFill>
              </a:defRPr>
            </a:lvl4pPr>
            <a:lvl5pPr>
              <a:defRPr>
                <a:solidFill>
                  <a:srgbClr val="191919"/>
                </a:solidFill>
              </a:defRPr>
            </a:lvl5pPr>
          </a:lstStyle>
          <a:p>
            <a:pPr lvl="0"/>
            <a:r>
              <a:rPr lang="en-US"/>
              <a:t>Click to edit Master text styles</a:t>
            </a:r>
          </a:p>
        </p:txBody>
      </p:sp>
      <p:pic>
        <p:nvPicPr>
          <p:cNvPr id="5" name="Picture 4"/>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1660211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mage with caption">
    <p:spTree>
      <p:nvGrpSpPr>
        <p:cNvPr id="1" name=""/>
        <p:cNvGrpSpPr/>
        <p:nvPr/>
      </p:nvGrpSpPr>
      <p:grpSpPr>
        <a:xfrm>
          <a:off x="0" y="0"/>
          <a:ext cx="0" cy="0"/>
          <a:chOff x="0" y="0"/>
          <a:chExt cx="0" cy="0"/>
        </a:xfrm>
      </p:grpSpPr>
      <p:sp>
        <p:nvSpPr>
          <p:cNvPr id="3" name="Rectangle 2"/>
          <p:cNvSpPr/>
          <p:nvPr/>
        </p:nvSpPr>
        <p:spPr>
          <a:xfrm>
            <a:off x="0" y="5808133"/>
            <a:ext cx="12191999" cy="1049867"/>
          </a:xfrm>
          <a:prstGeom prst="rect">
            <a:avLst/>
          </a:prstGeom>
          <a:solidFill>
            <a:srgbClr val="CC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Subtitle 2"/>
          <p:cNvSpPr>
            <a:spLocks noGrp="1"/>
          </p:cNvSpPr>
          <p:nvPr>
            <p:ph type="subTitle" idx="1" hasCustomPrompt="1"/>
          </p:nvPr>
        </p:nvSpPr>
        <p:spPr>
          <a:xfrm>
            <a:off x="330200" y="5748862"/>
            <a:ext cx="9702800" cy="1024467"/>
          </a:xfrm>
        </p:spPr>
        <p:txBody>
          <a:bodyPr anchor="ctr">
            <a:normAutofit/>
          </a:bodyPr>
          <a:lstStyle>
            <a:lvl1pPr marL="0" indent="0" algn="l">
              <a:buNone/>
              <a:defRPr sz="3200" b="0" i="0">
                <a:solidFill>
                  <a:schemeClr val="bg1"/>
                </a:solidFill>
                <a:latin typeface="Roboto Regular"/>
                <a:cs typeface="Roboto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the image title</a:t>
            </a:r>
          </a:p>
        </p:txBody>
      </p:sp>
      <p:pic>
        <p:nvPicPr>
          <p:cNvPr id="5" name="Picture 4"/>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919436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rge quo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1181100" y="1096963"/>
            <a:ext cx="9753600" cy="3703638"/>
          </a:xfrm>
        </p:spPr>
        <p:txBody>
          <a:bodyPr anchor="t"/>
          <a:lstStyle>
            <a:lvl1pPr algn="ctr">
              <a:lnSpc>
                <a:spcPct val="120000"/>
              </a:lnSpc>
              <a:defRPr sz="6000" b="0" i="0" baseline="0">
                <a:solidFill>
                  <a:srgbClr val="292929"/>
                </a:solidFill>
                <a:latin typeface="Roboto Regular"/>
                <a:cs typeface="Roboto Regular"/>
              </a:defRPr>
            </a:lvl1pPr>
          </a:lstStyle>
          <a:p>
            <a:r>
              <a:rPr lang="en-US"/>
              <a:t>“A very wise and interesting quote from someone great can go in this text box.”</a:t>
            </a:r>
          </a:p>
        </p:txBody>
      </p:sp>
      <p:sp>
        <p:nvSpPr>
          <p:cNvPr id="5" name="Subtitle 2"/>
          <p:cNvSpPr>
            <a:spLocks noGrp="1"/>
          </p:cNvSpPr>
          <p:nvPr>
            <p:ph type="subTitle" idx="1" hasCustomPrompt="1"/>
          </p:nvPr>
        </p:nvSpPr>
        <p:spPr>
          <a:xfrm>
            <a:off x="1130300" y="5024438"/>
            <a:ext cx="9817100" cy="881062"/>
          </a:xfrm>
        </p:spPr>
        <p:txBody>
          <a:bodyPr/>
          <a:lstStyle>
            <a:lvl1pPr marL="0" indent="0" algn="ctr">
              <a:buNone/>
              <a:defRPr sz="3200" b="0" i="0" baseline="0">
                <a:solidFill>
                  <a:srgbClr val="191919"/>
                </a:solidFill>
                <a:latin typeface="Roboto Bold"/>
                <a:cs typeface="Roboto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Pete Woodhouse</a:t>
            </a:r>
          </a:p>
        </p:txBody>
      </p:sp>
      <p:pic>
        <p:nvPicPr>
          <p:cNvPr id="7" name="Picture 6"/>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1825054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reaker page">
    <p:bg>
      <p:bgPr>
        <a:solidFill>
          <a:srgbClr val="CC0000"/>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1181100" y="596900"/>
            <a:ext cx="9753600" cy="4965699"/>
          </a:xfrm>
        </p:spPr>
        <p:txBody>
          <a:bodyPr anchor="ctr"/>
          <a:lstStyle>
            <a:lvl1pPr algn="ctr">
              <a:lnSpc>
                <a:spcPct val="120000"/>
              </a:lnSpc>
              <a:defRPr sz="6000">
                <a:solidFill>
                  <a:schemeClr val="bg1"/>
                </a:solidFill>
              </a:defRPr>
            </a:lvl1pPr>
          </a:lstStyle>
          <a:p>
            <a:r>
              <a:rPr lang="en-US"/>
              <a:t>This is a breaker page, it can be used to split topics</a:t>
            </a:r>
          </a:p>
        </p:txBody>
      </p:sp>
      <p:pic>
        <p:nvPicPr>
          <p:cNvPr id="4" name="Picture 3"/>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1173664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image">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3911600" y="1096963"/>
            <a:ext cx="7226300" cy="3051704"/>
          </a:xfrm>
        </p:spPr>
        <p:txBody>
          <a:bodyPr anchor="t">
            <a:normAutofit/>
          </a:bodyPr>
          <a:lstStyle>
            <a:lvl1pPr algn="l">
              <a:lnSpc>
                <a:spcPct val="120000"/>
              </a:lnSpc>
              <a:defRPr sz="4000" b="0" i="0" baseline="0">
                <a:solidFill>
                  <a:srgbClr val="292929"/>
                </a:solidFill>
                <a:latin typeface="Roboto Regular"/>
                <a:cs typeface="Roboto Regular"/>
              </a:defRPr>
            </a:lvl1pPr>
          </a:lstStyle>
          <a:p>
            <a:r>
              <a:rPr lang="en-US"/>
              <a:t>“A very wise and interesting quote from someone great can go in this text box.”</a:t>
            </a:r>
          </a:p>
        </p:txBody>
      </p:sp>
      <p:sp>
        <p:nvSpPr>
          <p:cNvPr id="6" name="Subtitle 2"/>
          <p:cNvSpPr>
            <a:spLocks noGrp="1"/>
          </p:cNvSpPr>
          <p:nvPr>
            <p:ph type="subTitle" idx="1" hasCustomPrompt="1"/>
          </p:nvPr>
        </p:nvSpPr>
        <p:spPr>
          <a:xfrm>
            <a:off x="3915834" y="4355571"/>
            <a:ext cx="4406900" cy="859895"/>
          </a:xfrm>
        </p:spPr>
        <p:txBody>
          <a:bodyPr/>
          <a:lstStyle>
            <a:lvl1pPr marL="0" indent="0" algn="l">
              <a:buNone/>
              <a:defRPr sz="3200" b="0" i="0" baseline="0">
                <a:solidFill>
                  <a:srgbClr val="191919"/>
                </a:solidFill>
                <a:latin typeface="Roboto Bold"/>
                <a:cs typeface="Roboto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Pete Woodhouse</a:t>
            </a:r>
          </a:p>
        </p:txBody>
      </p:sp>
      <p:pic>
        <p:nvPicPr>
          <p:cNvPr id="9" name="Picture 8"/>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1145416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lvl="0"/>
            <a:r>
              <a:rPr lang="en-US" altLang="en-US"/>
              <a:t>Click to edit Master title style</a:t>
            </a:r>
          </a:p>
        </p:txBody>
      </p:sp>
      <p:sp>
        <p:nvSpPr>
          <p:cNvPr id="46083"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p:txBody>
      </p:sp>
    </p:spTree>
    <p:extLst>
      <p:ext uri="{BB962C8B-B14F-4D97-AF65-F5344CB8AC3E}">
        <p14:creationId xmlns:p14="http://schemas.microsoft.com/office/powerpoint/2010/main" val="1348093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rtl="0" eaLnBrk="1" fontAlgn="base" hangingPunct="1">
        <a:lnSpc>
          <a:spcPct val="90000"/>
        </a:lnSpc>
        <a:spcBef>
          <a:spcPct val="0"/>
        </a:spcBef>
        <a:spcAft>
          <a:spcPct val="0"/>
        </a:spcAft>
        <a:defRPr sz="4000" b="0" i="0" kern="1200">
          <a:solidFill>
            <a:srgbClr val="191919"/>
          </a:solidFill>
          <a:latin typeface="Roboto Medium"/>
          <a:ea typeface="+mj-ea"/>
          <a:cs typeface="Roboto Medium"/>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457200" indent="-457200" algn="l" rtl="0" eaLnBrk="1" fontAlgn="base" hangingPunct="1">
        <a:lnSpc>
          <a:spcPct val="130000"/>
        </a:lnSpc>
        <a:spcBef>
          <a:spcPts val="1000"/>
        </a:spcBef>
        <a:spcAft>
          <a:spcPct val="0"/>
        </a:spcAft>
        <a:buClr>
          <a:srgbClr val="CC0000"/>
        </a:buClr>
        <a:buSzPct val="100000"/>
        <a:buFont typeface="Arial"/>
        <a:buChar char="•"/>
        <a:defRPr sz="3400" b="0" i="0" kern="1200">
          <a:solidFill>
            <a:srgbClr val="191919"/>
          </a:solidFill>
          <a:latin typeface="Roboto Regular"/>
          <a:ea typeface="+mn-ea"/>
          <a:cs typeface="Roboto Regular"/>
        </a:defRPr>
      </a:lvl1pPr>
      <a:lvl2pPr marL="914400" indent="-457200" algn="l" rtl="0" eaLnBrk="1" fontAlgn="base" hangingPunct="1">
        <a:lnSpc>
          <a:spcPct val="130000"/>
        </a:lnSpc>
        <a:spcBef>
          <a:spcPts val="500"/>
        </a:spcBef>
        <a:spcAft>
          <a:spcPct val="0"/>
        </a:spcAft>
        <a:buClr>
          <a:srgbClr val="CC0000"/>
        </a:buClr>
        <a:buSzPct val="100000"/>
        <a:buFont typeface="Arial"/>
        <a:buChar char="•"/>
        <a:defRPr sz="2800" b="0" i="0" kern="1200">
          <a:solidFill>
            <a:srgbClr val="191919"/>
          </a:solidFill>
          <a:latin typeface="Roboto Regular"/>
          <a:ea typeface="+mn-ea"/>
          <a:cs typeface="Roboto Regular"/>
        </a:defRPr>
      </a:lvl2pPr>
      <a:lvl3pPr marL="1257300" indent="-342900" algn="l" rtl="0" eaLnBrk="1" fontAlgn="base" hangingPunct="1">
        <a:lnSpc>
          <a:spcPct val="130000"/>
        </a:lnSpc>
        <a:spcBef>
          <a:spcPts val="500"/>
        </a:spcBef>
        <a:spcAft>
          <a:spcPct val="0"/>
        </a:spcAft>
        <a:buClr>
          <a:srgbClr val="CC0000"/>
        </a:buClr>
        <a:buSzPct val="100000"/>
        <a:buFont typeface="Arial"/>
        <a:buChar char="•"/>
        <a:defRPr sz="2400" b="0" i="0" kern="1200">
          <a:solidFill>
            <a:srgbClr val="191919"/>
          </a:solidFill>
          <a:latin typeface="Roboto Regular"/>
          <a:ea typeface="+mn-ea"/>
          <a:cs typeface="Roboto Regular"/>
        </a:defRPr>
      </a:lvl3pPr>
      <a:lvl4pPr marL="16002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1144" y="1192812"/>
            <a:ext cx="10209711" cy="2387600"/>
          </a:xfrm>
        </p:spPr>
        <p:txBody>
          <a:bodyPr>
            <a:normAutofit fontScale="90000"/>
          </a:bodyPr>
          <a:lstStyle/>
          <a:p>
            <a:r>
              <a:rPr lang="en-GB" dirty="0"/>
              <a:t>4 DevOps principles for your cross-platform database team</a:t>
            </a:r>
            <a:endParaRPr lang="en-US" b="1" dirty="0"/>
          </a:p>
        </p:txBody>
      </p:sp>
      <p:sp>
        <p:nvSpPr>
          <p:cNvPr id="3" name="Subtitle 2"/>
          <p:cNvSpPr>
            <a:spLocks noGrp="1"/>
          </p:cNvSpPr>
          <p:nvPr>
            <p:ph type="subTitle" idx="1"/>
          </p:nvPr>
        </p:nvSpPr>
        <p:spPr>
          <a:xfrm>
            <a:off x="1168400" y="4059238"/>
            <a:ext cx="9817100" cy="1112202"/>
          </a:xfrm>
        </p:spPr>
        <p:txBody>
          <a:bodyPr/>
          <a:lstStyle/>
          <a:p>
            <a:r>
              <a:rPr lang="en-US" dirty="0"/>
              <a:t>Chris Unwin, </a:t>
            </a:r>
            <a:br>
              <a:rPr lang="en-US" dirty="0"/>
            </a:br>
            <a:r>
              <a:rPr lang="en-US" dirty="0"/>
              <a:t>Data Privacy and Protection Specialist, Redgate </a:t>
            </a:r>
          </a:p>
        </p:txBody>
      </p:sp>
    </p:spTree>
    <p:extLst>
      <p:ext uri="{BB962C8B-B14F-4D97-AF65-F5344CB8AC3E}">
        <p14:creationId xmlns:p14="http://schemas.microsoft.com/office/powerpoint/2010/main" val="2033673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21F1C80F-0566-4BB1-B897-07A09ACE6C55}"/>
              </a:ext>
            </a:extLst>
          </p:cNvPr>
          <p:cNvPicPr>
            <a:picLocks noGrp="1" noChangeAspect="1"/>
          </p:cNvPicPr>
          <p:nvPr>
            <p:ph idx="1"/>
          </p:nvPr>
        </p:nvPicPr>
        <p:blipFill rotWithShape="1">
          <a:blip r:embed="rId3"/>
          <a:srcRect t="18165" b="5404"/>
          <a:stretch/>
        </p:blipFill>
        <p:spPr>
          <a:xfrm>
            <a:off x="250754" y="1393371"/>
            <a:ext cx="11690492" cy="4499429"/>
          </a:xfrm>
          <a:prstGeom prst="rect">
            <a:avLst/>
          </a:prstGeom>
        </p:spPr>
      </p:pic>
      <p:sp>
        <p:nvSpPr>
          <p:cNvPr id="8" name="Title 3">
            <a:extLst>
              <a:ext uri="{FF2B5EF4-FFF2-40B4-BE49-F238E27FC236}">
                <a16:creationId xmlns:a16="http://schemas.microsoft.com/office/drawing/2014/main" id="{CDE96AFA-3822-4682-A259-F3CC4306EB87}"/>
              </a:ext>
            </a:extLst>
          </p:cNvPr>
          <p:cNvSpPr>
            <a:spLocks noGrp="1"/>
          </p:cNvSpPr>
          <p:nvPr>
            <p:ph type="title"/>
          </p:nvPr>
        </p:nvSpPr>
        <p:spPr>
          <a:xfrm>
            <a:off x="445717" y="302418"/>
            <a:ext cx="10727633" cy="1325563"/>
          </a:xfrm>
        </p:spPr>
        <p:txBody>
          <a:bodyPr>
            <a:normAutofit/>
          </a:bodyPr>
          <a:lstStyle/>
          <a:p>
            <a:r>
              <a:rPr lang="en-GB" b="1" dirty="0">
                <a:latin typeface="Roboto" panose="02000000000000000000"/>
              </a:rPr>
              <a:t>A complete process – Compliant Database DevOps</a:t>
            </a:r>
            <a:endParaRPr lang="en-US" b="1" dirty="0">
              <a:latin typeface="Roboto" panose="02000000000000000000"/>
            </a:endParaRPr>
          </a:p>
        </p:txBody>
      </p:sp>
    </p:spTree>
    <p:extLst>
      <p:ext uri="{BB962C8B-B14F-4D97-AF65-F5344CB8AC3E}">
        <p14:creationId xmlns:p14="http://schemas.microsoft.com/office/powerpoint/2010/main" val="1156299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B057-E929-4B70-8D3C-720CB51397EA}"/>
              </a:ext>
            </a:extLst>
          </p:cNvPr>
          <p:cNvSpPr>
            <a:spLocks noGrp="1"/>
          </p:cNvSpPr>
          <p:nvPr>
            <p:ph type="title"/>
          </p:nvPr>
        </p:nvSpPr>
        <p:spPr/>
        <p:txBody>
          <a:bodyPr/>
          <a:lstStyle/>
          <a:p>
            <a:r>
              <a:rPr lang="en-GB" dirty="0"/>
              <a:t>A complete process means less of this…</a:t>
            </a:r>
          </a:p>
        </p:txBody>
      </p:sp>
      <p:pic>
        <p:nvPicPr>
          <p:cNvPr id="2050" name="Picture 2" descr="Image result for data memes">
            <a:extLst>
              <a:ext uri="{FF2B5EF4-FFF2-40B4-BE49-F238E27FC236}">
                <a16:creationId xmlns:a16="http://schemas.microsoft.com/office/drawing/2014/main" id="{CFF9E82C-DE28-45E3-B1A1-84586D9ED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9643" y="1690688"/>
            <a:ext cx="5932714" cy="4434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523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74813" y="3244334"/>
            <a:ext cx="300082" cy="369332"/>
          </a:xfrm>
          <a:prstGeom prst="rect">
            <a:avLst/>
          </a:prstGeom>
        </p:spPr>
        <p:txBody>
          <a:bodyPr wrap="none">
            <a:spAutoFit/>
          </a:bodyPr>
          <a:lstStyle/>
          <a:p>
            <a:r>
              <a:rPr lang="en-GB" dirty="0">
                <a:solidFill>
                  <a:srgbClr val="000000"/>
                </a:solidFill>
                <a:latin typeface="Times New Roman" panose="02020603050405020304" pitchFamily="18" charset="0"/>
              </a:rPr>
              <a:t> </a:t>
            </a:r>
            <a:r>
              <a:rPr lang="en-GB" dirty="0"/>
              <a:t> </a:t>
            </a:r>
          </a:p>
        </p:txBody>
      </p:sp>
      <p:sp>
        <p:nvSpPr>
          <p:cNvPr id="5" name="Rectangle 4">
            <a:extLst>
              <a:ext uri="{FF2B5EF4-FFF2-40B4-BE49-F238E27FC236}">
                <a16:creationId xmlns:a16="http://schemas.microsoft.com/office/drawing/2014/main" id="{11D8E208-5940-488D-8A4B-1608913E2108}"/>
              </a:ext>
            </a:extLst>
          </p:cNvPr>
          <p:cNvSpPr/>
          <p:nvPr/>
        </p:nvSpPr>
        <p:spPr>
          <a:xfrm>
            <a:off x="2542233" y="602901"/>
            <a:ext cx="1045029" cy="884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4C0CBFCC-2468-4BAB-B46D-EC1B13C9A101}"/>
              </a:ext>
            </a:extLst>
          </p:cNvPr>
          <p:cNvSpPr/>
          <p:nvPr/>
        </p:nvSpPr>
        <p:spPr>
          <a:xfrm>
            <a:off x="6924988" y="602900"/>
            <a:ext cx="1045029" cy="884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37">
            <a:extLst>
              <a:ext uri="{FF2B5EF4-FFF2-40B4-BE49-F238E27FC236}">
                <a16:creationId xmlns:a16="http://schemas.microsoft.com/office/drawing/2014/main" id="{A3129C67-F1DF-45FE-8875-9CF777F35219}"/>
              </a:ext>
            </a:extLst>
          </p:cNvPr>
          <p:cNvSpPr>
            <a:spLocks noGrp="1"/>
          </p:cNvSpPr>
          <p:nvPr>
            <p:ph type="title"/>
          </p:nvPr>
        </p:nvSpPr>
        <p:spPr>
          <a:xfrm>
            <a:off x="322028" y="251227"/>
            <a:ext cx="8480066" cy="612956"/>
          </a:xfrm>
        </p:spPr>
        <p:txBody>
          <a:bodyPr>
            <a:normAutofit fontScale="90000"/>
          </a:bodyPr>
          <a:lstStyle/>
          <a:p>
            <a:r>
              <a:rPr lang="en-US" dirty="0"/>
              <a:t>Where are we now?</a:t>
            </a:r>
          </a:p>
        </p:txBody>
      </p:sp>
      <p:pic>
        <p:nvPicPr>
          <p:cNvPr id="8" name="Picture 7">
            <a:extLst>
              <a:ext uri="{FF2B5EF4-FFF2-40B4-BE49-F238E27FC236}">
                <a16:creationId xmlns:a16="http://schemas.microsoft.com/office/drawing/2014/main" id="{F6889356-0C9B-470C-85D8-DD292D9A14E0}"/>
              </a:ext>
            </a:extLst>
          </p:cNvPr>
          <p:cNvPicPr>
            <a:picLocks noChangeAspect="1"/>
          </p:cNvPicPr>
          <p:nvPr/>
        </p:nvPicPr>
        <p:blipFill rotWithShape="1">
          <a:blip r:embed="rId3"/>
          <a:srcRect t="22783" r="49823"/>
          <a:stretch/>
        </p:blipFill>
        <p:spPr>
          <a:xfrm>
            <a:off x="762625" y="1978985"/>
            <a:ext cx="4696760" cy="4302911"/>
          </a:xfrm>
          <a:prstGeom prst="rect">
            <a:avLst/>
          </a:prstGeom>
        </p:spPr>
      </p:pic>
      <p:sp>
        <p:nvSpPr>
          <p:cNvPr id="9" name="Content Placeholder 46">
            <a:extLst>
              <a:ext uri="{FF2B5EF4-FFF2-40B4-BE49-F238E27FC236}">
                <a16:creationId xmlns:a16="http://schemas.microsoft.com/office/drawing/2014/main" id="{E8ACB7A9-D6EF-4DC5-9D9E-C57333D74F2D}"/>
              </a:ext>
            </a:extLst>
          </p:cNvPr>
          <p:cNvSpPr txBox="1">
            <a:spLocks/>
          </p:cNvSpPr>
          <p:nvPr/>
        </p:nvSpPr>
        <p:spPr>
          <a:xfrm>
            <a:off x="1127539" y="1108841"/>
            <a:ext cx="3874415" cy="756627"/>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lang="en-US" sz="1800" b="0" i="0" kern="120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latin typeface="Roboto Regular"/>
              </a:rPr>
              <a:t>Which, if any, of these practices are already in place for your </a:t>
            </a:r>
            <a:r>
              <a:rPr lang="en-US" b="1" dirty="0">
                <a:latin typeface="Roboto Regular"/>
              </a:rPr>
              <a:t>Application</a:t>
            </a:r>
            <a:r>
              <a:rPr lang="en-US" dirty="0">
                <a:latin typeface="Roboto Regular"/>
              </a:rPr>
              <a:t> development?</a:t>
            </a:r>
          </a:p>
          <a:p>
            <a:endParaRPr lang="en-US" dirty="0"/>
          </a:p>
        </p:txBody>
      </p:sp>
      <p:sp>
        <p:nvSpPr>
          <p:cNvPr id="10" name="Content Placeholder 46">
            <a:extLst>
              <a:ext uri="{FF2B5EF4-FFF2-40B4-BE49-F238E27FC236}">
                <a16:creationId xmlns:a16="http://schemas.microsoft.com/office/drawing/2014/main" id="{0F016072-CE7D-483B-A19D-FDAB767D9475}"/>
              </a:ext>
            </a:extLst>
          </p:cNvPr>
          <p:cNvSpPr txBox="1">
            <a:spLocks/>
          </p:cNvSpPr>
          <p:nvPr/>
        </p:nvSpPr>
        <p:spPr>
          <a:xfrm>
            <a:off x="6032809" y="1108840"/>
            <a:ext cx="3874415" cy="756627"/>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lang="en-US" sz="1800" b="0" i="0" kern="120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latin typeface="Roboto Regular"/>
              </a:rPr>
              <a:t>Which, if any, of these practices are already in place for your </a:t>
            </a:r>
            <a:r>
              <a:rPr lang="en-US" b="1" dirty="0">
                <a:latin typeface="Roboto Regular"/>
              </a:rPr>
              <a:t>Database</a:t>
            </a:r>
            <a:r>
              <a:rPr lang="en-US" dirty="0">
                <a:latin typeface="Roboto Regular"/>
              </a:rPr>
              <a:t> development?</a:t>
            </a:r>
          </a:p>
          <a:p>
            <a:endParaRPr lang="en-US" dirty="0"/>
          </a:p>
        </p:txBody>
      </p:sp>
      <p:pic>
        <p:nvPicPr>
          <p:cNvPr id="11" name="Picture 10">
            <a:extLst>
              <a:ext uri="{FF2B5EF4-FFF2-40B4-BE49-F238E27FC236}">
                <a16:creationId xmlns:a16="http://schemas.microsoft.com/office/drawing/2014/main" id="{25147591-C834-4193-988A-C7906C502565}"/>
              </a:ext>
            </a:extLst>
          </p:cNvPr>
          <p:cNvPicPr>
            <a:picLocks noChangeAspect="1"/>
          </p:cNvPicPr>
          <p:nvPr/>
        </p:nvPicPr>
        <p:blipFill rotWithShape="1">
          <a:blip r:embed="rId4"/>
          <a:srcRect l="50886" t="22937" b="13689"/>
          <a:stretch/>
        </p:blipFill>
        <p:spPr>
          <a:xfrm>
            <a:off x="5795695" y="2057791"/>
            <a:ext cx="4952774" cy="3803498"/>
          </a:xfrm>
          <a:prstGeom prst="rect">
            <a:avLst/>
          </a:prstGeom>
        </p:spPr>
      </p:pic>
      <p:pic>
        <p:nvPicPr>
          <p:cNvPr id="12" name="Picture 11">
            <a:extLst>
              <a:ext uri="{FF2B5EF4-FFF2-40B4-BE49-F238E27FC236}">
                <a16:creationId xmlns:a16="http://schemas.microsoft.com/office/drawing/2014/main" id="{A11B264A-102F-4FA1-AFE6-22ADE3CBDC8F}"/>
              </a:ext>
            </a:extLst>
          </p:cNvPr>
          <p:cNvPicPr>
            <a:picLocks noChangeAspect="1"/>
          </p:cNvPicPr>
          <p:nvPr/>
        </p:nvPicPr>
        <p:blipFill rotWithShape="1">
          <a:blip r:embed="rId5"/>
          <a:srcRect r="6832" b="7422"/>
          <a:stretch/>
        </p:blipFill>
        <p:spPr>
          <a:xfrm>
            <a:off x="10190222" y="251227"/>
            <a:ext cx="1637862" cy="1157001"/>
          </a:xfrm>
          <a:prstGeom prst="rect">
            <a:avLst/>
          </a:prstGeom>
        </p:spPr>
      </p:pic>
    </p:spTree>
    <p:extLst>
      <p:ext uri="{BB962C8B-B14F-4D97-AF65-F5344CB8AC3E}">
        <p14:creationId xmlns:p14="http://schemas.microsoft.com/office/powerpoint/2010/main" val="1794446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AD8BC5-B4C3-4103-8593-06071DAA024F}"/>
              </a:ext>
            </a:extLst>
          </p:cNvPr>
          <p:cNvPicPr>
            <a:picLocks noChangeAspect="1"/>
          </p:cNvPicPr>
          <p:nvPr/>
        </p:nvPicPr>
        <p:blipFill rotWithShape="1">
          <a:blip r:embed="rId3"/>
          <a:srcRect t="20218" b="6433"/>
          <a:stretch/>
        </p:blipFill>
        <p:spPr>
          <a:xfrm>
            <a:off x="1752601" y="1992086"/>
            <a:ext cx="8305800" cy="3967502"/>
          </a:xfrm>
          <a:prstGeom prst="rect">
            <a:avLst/>
          </a:prstGeom>
        </p:spPr>
      </p:pic>
      <p:pic>
        <p:nvPicPr>
          <p:cNvPr id="4" name="Picture 3">
            <a:extLst>
              <a:ext uri="{FF2B5EF4-FFF2-40B4-BE49-F238E27FC236}">
                <a16:creationId xmlns:a16="http://schemas.microsoft.com/office/drawing/2014/main" id="{BDCEEC48-A3E2-4DBB-A99A-8D18F97B1A6A}"/>
              </a:ext>
            </a:extLst>
          </p:cNvPr>
          <p:cNvPicPr>
            <a:picLocks noChangeAspect="1"/>
          </p:cNvPicPr>
          <p:nvPr/>
        </p:nvPicPr>
        <p:blipFill rotWithShape="1">
          <a:blip r:embed="rId4"/>
          <a:srcRect r="6832" b="7422"/>
          <a:stretch/>
        </p:blipFill>
        <p:spPr>
          <a:xfrm>
            <a:off x="10190222" y="251227"/>
            <a:ext cx="1637862" cy="1157001"/>
          </a:xfrm>
          <a:prstGeom prst="rect">
            <a:avLst/>
          </a:prstGeom>
        </p:spPr>
      </p:pic>
      <p:sp>
        <p:nvSpPr>
          <p:cNvPr id="5" name="Title 37">
            <a:extLst>
              <a:ext uri="{FF2B5EF4-FFF2-40B4-BE49-F238E27FC236}">
                <a16:creationId xmlns:a16="http://schemas.microsoft.com/office/drawing/2014/main" id="{448437CD-9A97-4BA9-BF53-3CDC1EF6128C}"/>
              </a:ext>
            </a:extLst>
          </p:cNvPr>
          <p:cNvSpPr>
            <a:spLocks noGrp="1"/>
          </p:cNvSpPr>
          <p:nvPr>
            <p:ph type="title"/>
          </p:nvPr>
        </p:nvSpPr>
        <p:spPr>
          <a:xfrm>
            <a:off x="322028" y="251227"/>
            <a:ext cx="8480066" cy="612956"/>
          </a:xfrm>
        </p:spPr>
        <p:txBody>
          <a:bodyPr>
            <a:normAutofit fontScale="90000"/>
          </a:bodyPr>
          <a:lstStyle/>
          <a:p>
            <a:r>
              <a:rPr lang="en-US" dirty="0"/>
              <a:t>Where are we now?</a:t>
            </a:r>
          </a:p>
        </p:txBody>
      </p:sp>
      <p:sp>
        <p:nvSpPr>
          <p:cNvPr id="8" name="Content Placeholder 46">
            <a:extLst>
              <a:ext uri="{FF2B5EF4-FFF2-40B4-BE49-F238E27FC236}">
                <a16:creationId xmlns:a16="http://schemas.microsoft.com/office/drawing/2014/main" id="{C4FEED7B-E257-49B4-BD77-CB9D3640D731}"/>
              </a:ext>
            </a:extLst>
          </p:cNvPr>
          <p:cNvSpPr txBox="1">
            <a:spLocks/>
          </p:cNvSpPr>
          <p:nvPr/>
        </p:nvSpPr>
        <p:spPr>
          <a:xfrm>
            <a:off x="2207529" y="1237034"/>
            <a:ext cx="7395943" cy="612956"/>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lang="en-US" sz="1800" b="0" i="0" kern="120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latin typeface="Roboto Regular"/>
              </a:rPr>
              <a:t>Has your organization brought in third party tooling to aid your application development in any of these areas?</a:t>
            </a:r>
          </a:p>
          <a:p>
            <a:endParaRPr lang="en-US" dirty="0"/>
          </a:p>
        </p:txBody>
      </p:sp>
    </p:spTree>
    <p:extLst>
      <p:ext uri="{BB962C8B-B14F-4D97-AF65-F5344CB8AC3E}">
        <p14:creationId xmlns:p14="http://schemas.microsoft.com/office/powerpoint/2010/main" val="194370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74813" y="3244334"/>
            <a:ext cx="300082" cy="369332"/>
          </a:xfrm>
          <a:prstGeom prst="rect">
            <a:avLst/>
          </a:prstGeom>
        </p:spPr>
        <p:txBody>
          <a:bodyPr wrap="none">
            <a:spAutoFit/>
          </a:bodyPr>
          <a:lstStyle/>
          <a:p>
            <a:r>
              <a:rPr lang="en-GB" dirty="0">
                <a:solidFill>
                  <a:srgbClr val="000000"/>
                </a:solidFill>
                <a:latin typeface="Times New Roman" panose="02020603050405020304" pitchFamily="18" charset="0"/>
              </a:rPr>
              <a:t> </a:t>
            </a:r>
            <a:r>
              <a:rPr lang="en-GB" dirty="0"/>
              <a:t> </a:t>
            </a:r>
          </a:p>
        </p:txBody>
      </p:sp>
      <p:pic>
        <p:nvPicPr>
          <p:cNvPr id="4" name="Picture 3">
            <a:extLst>
              <a:ext uri="{FF2B5EF4-FFF2-40B4-BE49-F238E27FC236}">
                <a16:creationId xmlns:a16="http://schemas.microsoft.com/office/drawing/2014/main" id="{047A500F-5624-4111-B780-373C480BE4FD}"/>
              </a:ext>
            </a:extLst>
          </p:cNvPr>
          <p:cNvPicPr>
            <a:picLocks noChangeAspect="1"/>
          </p:cNvPicPr>
          <p:nvPr/>
        </p:nvPicPr>
        <p:blipFill rotWithShape="1">
          <a:blip r:embed="rId3"/>
          <a:srcRect l="11880" t="23687" b="2524"/>
          <a:stretch/>
        </p:blipFill>
        <p:spPr>
          <a:xfrm>
            <a:off x="2064300" y="2024742"/>
            <a:ext cx="8063398" cy="4212671"/>
          </a:xfrm>
          <a:prstGeom prst="rect">
            <a:avLst/>
          </a:prstGeom>
        </p:spPr>
      </p:pic>
      <p:pic>
        <p:nvPicPr>
          <p:cNvPr id="6" name="Picture 5">
            <a:extLst>
              <a:ext uri="{FF2B5EF4-FFF2-40B4-BE49-F238E27FC236}">
                <a16:creationId xmlns:a16="http://schemas.microsoft.com/office/drawing/2014/main" id="{746CBF0C-8DC4-4B29-9B93-F45BD60A70AF}"/>
              </a:ext>
            </a:extLst>
          </p:cNvPr>
          <p:cNvPicPr>
            <a:picLocks noChangeAspect="1"/>
          </p:cNvPicPr>
          <p:nvPr/>
        </p:nvPicPr>
        <p:blipFill rotWithShape="1">
          <a:blip r:embed="rId4"/>
          <a:srcRect r="6832" b="7422"/>
          <a:stretch/>
        </p:blipFill>
        <p:spPr>
          <a:xfrm>
            <a:off x="10190222" y="251227"/>
            <a:ext cx="1637862" cy="1157001"/>
          </a:xfrm>
          <a:prstGeom prst="rect">
            <a:avLst/>
          </a:prstGeom>
        </p:spPr>
      </p:pic>
      <p:sp>
        <p:nvSpPr>
          <p:cNvPr id="7" name="Content Placeholder 46">
            <a:extLst>
              <a:ext uri="{FF2B5EF4-FFF2-40B4-BE49-F238E27FC236}">
                <a16:creationId xmlns:a16="http://schemas.microsoft.com/office/drawing/2014/main" id="{D1ECAC8B-2092-499F-940B-452029F47B6B}"/>
              </a:ext>
            </a:extLst>
          </p:cNvPr>
          <p:cNvSpPr txBox="1">
            <a:spLocks/>
          </p:cNvSpPr>
          <p:nvPr/>
        </p:nvSpPr>
        <p:spPr>
          <a:xfrm>
            <a:off x="2398028" y="1226729"/>
            <a:ext cx="7395943" cy="612956"/>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lang="en-US" sz="1800" b="0" i="0" kern="120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latin typeface="Roboto Regular"/>
              </a:rPr>
              <a:t>Does your team include any developers that work across both the Database(s) and the Application(s)</a:t>
            </a:r>
          </a:p>
          <a:p>
            <a:endParaRPr lang="en-US" dirty="0"/>
          </a:p>
        </p:txBody>
      </p:sp>
      <p:sp>
        <p:nvSpPr>
          <p:cNvPr id="8" name="Title 37">
            <a:extLst>
              <a:ext uri="{FF2B5EF4-FFF2-40B4-BE49-F238E27FC236}">
                <a16:creationId xmlns:a16="http://schemas.microsoft.com/office/drawing/2014/main" id="{BC327D35-ED0D-4D13-A62B-9807F8CABC3C}"/>
              </a:ext>
            </a:extLst>
          </p:cNvPr>
          <p:cNvSpPr>
            <a:spLocks noGrp="1"/>
          </p:cNvSpPr>
          <p:nvPr>
            <p:ph type="title"/>
          </p:nvPr>
        </p:nvSpPr>
        <p:spPr>
          <a:xfrm>
            <a:off x="322028" y="251227"/>
            <a:ext cx="8480066" cy="612956"/>
          </a:xfrm>
        </p:spPr>
        <p:txBody>
          <a:bodyPr>
            <a:normAutofit fontScale="90000"/>
          </a:bodyPr>
          <a:lstStyle/>
          <a:p>
            <a:r>
              <a:rPr lang="en-US" dirty="0"/>
              <a:t>Where are we now?</a:t>
            </a:r>
          </a:p>
        </p:txBody>
      </p:sp>
    </p:spTree>
    <p:extLst>
      <p:ext uri="{BB962C8B-B14F-4D97-AF65-F5344CB8AC3E}">
        <p14:creationId xmlns:p14="http://schemas.microsoft.com/office/powerpoint/2010/main" val="2986622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4C5E-7D02-41AC-8E68-83E3591C224F}"/>
              </a:ext>
            </a:extLst>
          </p:cNvPr>
          <p:cNvSpPr>
            <a:spLocks noGrp="1"/>
          </p:cNvSpPr>
          <p:nvPr>
            <p:ph type="title"/>
          </p:nvPr>
        </p:nvSpPr>
        <p:spPr/>
        <p:txBody>
          <a:bodyPr>
            <a:normAutofit/>
          </a:bodyPr>
          <a:lstStyle/>
          <a:p>
            <a:r>
              <a:rPr lang="en-GB" dirty="0"/>
              <a:t>Database Management Systems - Popularity</a:t>
            </a:r>
          </a:p>
        </p:txBody>
      </p:sp>
      <p:pic>
        <p:nvPicPr>
          <p:cNvPr id="4" name="Picture 3">
            <a:extLst>
              <a:ext uri="{FF2B5EF4-FFF2-40B4-BE49-F238E27FC236}">
                <a16:creationId xmlns:a16="http://schemas.microsoft.com/office/drawing/2014/main" id="{D162CBE9-6C77-4C59-BCC0-B00EDF8CCBEA}"/>
              </a:ext>
            </a:extLst>
          </p:cNvPr>
          <p:cNvPicPr>
            <a:picLocks noChangeAspect="1"/>
          </p:cNvPicPr>
          <p:nvPr/>
        </p:nvPicPr>
        <p:blipFill>
          <a:blip r:embed="rId3"/>
          <a:stretch>
            <a:fillRect/>
          </a:stretch>
        </p:blipFill>
        <p:spPr>
          <a:xfrm>
            <a:off x="838200" y="1320800"/>
            <a:ext cx="9020175" cy="5172075"/>
          </a:xfrm>
          <a:prstGeom prst="rect">
            <a:avLst/>
          </a:prstGeom>
        </p:spPr>
      </p:pic>
    </p:spTree>
    <p:extLst>
      <p:ext uri="{BB962C8B-B14F-4D97-AF65-F5344CB8AC3E}">
        <p14:creationId xmlns:p14="http://schemas.microsoft.com/office/powerpoint/2010/main" val="3407365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42FA-0CC7-4A86-A643-9D21E6F3D145}"/>
              </a:ext>
            </a:extLst>
          </p:cNvPr>
          <p:cNvSpPr>
            <a:spLocks noGrp="1"/>
          </p:cNvSpPr>
          <p:nvPr>
            <p:ph type="ctrTitle"/>
          </p:nvPr>
        </p:nvSpPr>
        <p:spPr>
          <a:xfrm>
            <a:off x="1126672" y="1786392"/>
            <a:ext cx="9753600" cy="2387600"/>
          </a:xfrm>
        </p:spPr>
        <p:txBody>
          <a:bodyPr>
            <a:normAutofit fontScale="90000"/>
          </a:bodyPr>
          <a:lstStyle/>
          <a:p>
            <a:r>
              <a:rPr lang="en-GB" dirty="0"/>
              <a:t>4 DevOps principles for your cross-platform database team </a:t>
            </a:r>
          </a:p>
        </p:txBody>
      </p:sp>
    </p:spTree>
    <p:extLst>
      <p:ext uri="{BB962C8B-B14F-4D97-AF65-F5344CB8AC3E}">
        <p14:creationId xmlns:p14="http://schemas.microsoft.com/office/powerpoint/2010/main" val="4201074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9358D2C-0C09-9A4D-ABC9-CFC3C667A0E3}"/>
              </a:ext>
            </a:extLst>
          </p:cNvPr>
          <p:cNvPicPr>
            <a:picLocks noChangeAspect="1"/>
          </p:cNvPicPr>
          <p:nvPr/>
        </p:nvPicPr>
        <p:blipFill>
          <a:blip r:embed="rId3"/>
          <a:stretch>
            <a:fillRect/>
          </a:stretch>
        </p:blipFill>
        <p:spPr>
          <a:xfrm>
            <a:off x="1524001" y="2447571"/>
            <a:ext cx="9056778" cy="2620071"/>
          </a:xfrm>
          <a:prstGeom prst="rect">
            <a:avLst/>
          </a:prstGeom>
        </p:spPr>
      </p:pic>
      <p:sp>
        <p:nvSpPr>
          <p:cNvPr id="2" name="Title 1">
            <a:extLst>
              <a:ext uri="{FF2B5EF4-FFF2-40B4-BE49-F238E27FC236}">
                <a16:creationId xmlns:a16="http://schemas.microsoft.com/office/drawing/2014/main" id="{B66E45D3-6C8F-4B29-ADFA-2C82CCB821C2}"/>
              </a:ext>
            </a:extLst>
          </p:cNvPr>
          <p:cNvSpPr>
            <a:spLocks noGrp="1"/>
          </p:cNvSpPr>
          <p:nvPr>
            <p:ph type="title"/>
          </p:nvPr>
        </p:nvSpPr>
        <p:spPr/>
        <p:txBody>
          <a:bodyPr/>
          <a:lstStyle/>
          <a:p>
            <a:r>
              <a:rPr lang="en-GB" dirty="0"/>
              <a:t>Step 1: Data masking for compliance </a:t>
            </a:r>
          </a:p>
        </p:txBody>
      </p:sp>
      <p:sp>
        <p:nvSpPr>
          <p:cNvPr id="5" name="Rectangle 4">
            <a:extLst>
              <a:ext uri="{FF2B5EF4-FFF2-40B4-BE49-F238E27FC236}">
                <a16:creationId xmlns:a16="http://schemas.microsoft.com/office/drawing/2014/main" id="{2E3A6DD7-BDC4-4636-807B-27F336505868}"/>
              </a:ext>
            </a:extLst>
          </p:cNvPr>
          <p:cNvSpPr/>
          <p:nvPr/>
        </p:nvSpPr>
        <p:spPr>
          <a:xfrm>
            <a:off x="4723738" y="2310854"/>
            <a:ext cx="6096661" cy="3099346"/>
          </a:xfrm>
          <a:prstGeom prst="rect">
            <a:avLst/>
          </a:prstGeom>
          <a:solidFill>
            <a:schemeClr val="bg1">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Image result for the mask">
            <a:extLst>
              <a:ext uri="{FF2B5EF4-FFF2-40B4-BE49-F238E27FC236}">
                <a16:creationId xmlns:a16="http://schemas.microsoft.com/office/drawing/2014/main" id="{8A8F0310-CE73-42AA-8D6F-0C5A1C875D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1776406"/>
            <a:ext cx="70485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220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2CE6E8-4ED6-4F09-B2B0-FA9A4EED99BB}"/>
              </a:ext>
            </a:extLst>
          </p:cNvPr>
          <p:cNvPicPr>
            <a:picLocks noChangeAspect="1"/>
          </p:cNvPicPr>
          <p:nvPr/>
        </p:nvPicPr>
        <p:blipFill rotWithShape="1">
          <a:blip r:embed="rId3"/>
          <a:srcRect r="55908"/>
          <a:stretch/>
        </p:blipFill>
        <p:spPr>
          <a:xfrm>
            <a:off x="2956153" y="1202627"/>
            <a:ext cx="4021590" cy="4477766"/>
          </a:xfrm>
          <a:prstGeom prst="rect">
            <a:avLst/>
          </a:prstGeom>
        </p:spPr>
      </p:pic>
      <p:pic>
        <p:nvPicPr>
          <p:cNvPr id="5" name="Picture 4">
            <a:extLst>
              <a:ext uri="{FF2B5EF4-FFF2-40B4-BE49-F238E27FC236}">
                <a16:creationId xmlns:a16="http://schemas.microsoft.com/office/drawing/2014/main" id="{924AFA5A-F41F-4B83-BF89-6AB1A29D62E0}"/>
              </a:ext>
            </a:extLst>
          </p:cNvPr>
          <p:cNvPicPr>
            <a:picLocks noChangeAspect="1"/>
          </p:cNvPicPr>
          <p:nvPr/>
        </p:nvPicPr>
        <p:blipFill rotWithShape="1">
          <a:blip r:embed="rId3"/>
          <a:srcRect l="55908"/>
          <a:stretch/>
        </p:blipFill>
        <p:spPr>
          <a:xfrm>
            <a:off x="7641771" y="1108814"/>
            <a:ext cx="4021590" cy="4477766"/>
          </a:xfrm>
          <a:prstGeom prst="rect">
            <a:avLst/>
          </a:prstGeom>
        </p:spPr>
      </p:pic>
      <p:pic>
        <p:nvPicPr>
          <p:cNvPr id="6" name="Picture 5">
            <a:extLst>
              <a:ext uri="{FF2B5EF4-FFF2-40B4-BE49-F238E27FC236}">
                <a16:creationId xmlns:a16="http://schemas.microsoft.com/office/drawing/2014/main" id="{14B30997-8E55-4152-A097-BF7A46A18DF0}"/>
              </a:ext>
            </a:extLst>
          </p:cNvPr>
          <p:cNvPicPr>
            <a:picLocks noChangeAspect="1"/>
          </p:cNvPicPr>
          <p:nvPr/>
        </p:nvPicPr>
        <p:blipFill>
          <a:blip r:embed="rId4"/>
          <a:stretch>
            <a:fillRect/>
          </a:stretch>
        </p:blipFill>
        <p:spPr>
          <a:xfrm>
            <a:off x="253032" y="220132"/>
            <a:ext cx="2500215" cy="1777364"/>
          </a:xfrm>
          <a:prstGeom prst="rect">
            <a:avLst/>
          </a:prstGeom>
        </p:spPr>
      </p:pic>
    </p:spTree>
    <p:extLst>
      <p:ext uri="{BB962C8B-B14F-4D97-AF65-F5344CB8AC3E}">
        <p14:creationId xmlns:p14="http://schemas.microsoft.com/office/powerpoint/2010/main" val="915039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E007-241B-4C8D-8E05-734DC35AA8A1}"/>
              </a:ext>
            </a:extLst>
          </p:cNvPr>
          <p:cNvSpPr>
            <a:spLocks noGrp="1"/>
          </p:cNvSpPr>
          <p:nvPr>
            <p:ph type="title"/>
          </p:nvPr>
        </p:nvSpPr>
        <p:spPr/>
        <p:txBody>
          <a:bodyPr/>
          <a:lstStyle/>
          <a:p>
            <a:r>
              <a:rPr lang="en-GB" dirty="0"/>
              <a:t>Step 2: Robust version control </a:t>
            </a:r>
          </a:p>
        </p:txBody>
      </p:sp>
      <p:pic>
        <p:nvPicPr>
          <p:cNvPr id="4" name="Content Placeholder 3">
            <a:extLst>
              <a:ext uri="{FF2B5EF4-FFF2-40B4-BE49-F238E27FC236}">
                <a16:creationId xmlns:a16="http://schemas.microsoft.com/office/drawing/2014/main" id="{91432F10-7885-497B-986B-1AA0DA283B6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74994" y="2603783"/>
            <a:ext cx="9842012" cy="2795022"/>
          </a:xfrm>
          <a:prstGeom prst="rect">
            <a:avLst/>
          </a:prstGeom>
        </p:spPr>
      </p:pic>
      <p:sp>
        <p:nvSpPr>
          <p:cNvPr id="5" name="Rectangle 4">
            <a:extLst>
              <a:ext uri="{FF2B5EF4-FFF2-40B4-BE49-F238E27FC236}">
                <a16:creationId xmlns:a16="http://schemas.microsoft.com/office/drawing/2014/main" id="{FDBE05E1-93F2-4D47-A46A-AB4F2604A57C}"/>
              </a:ext>
            </a:extLst>
          </p:cNvPr>
          <p:cNvSpPr/>
          <p:nvPr/>
        </p:nvSpPr>
        <p:spPr>
          <a:xfrm>
            <a:off x="3656938" y="2603783"/>
            <a:ext cx="7326749" cy="2893503"/>
          </a:xfrm>
          <a:prstGeom prst="rect">
            <a:avLst/>
          </a:prstGeom>
          <a:solidFill>
            <a:schemeClr val="bg1">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0" name="Picture 2" descr="Image result for version control meme">
            <a:extLst>
              <a:ext uri="{FF2B5EF4-FFF2-40B4-BE49-F238E27FC236}">
                <a16:creationId xmlns:a16="http://schemas.microsoft.com/office/drawing/2014/main" id="{9048B1F5-D4FD-497E-A949-155490536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843" y="2119426"/>
            <a:ext cx="5018314" cy="3763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629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50"/>
                                        </p:tgtEl>
                                      </p:cBhvr>
                                    </p:animEffect>
                                    <p:set>
                                      <p:cBhvr>
                                        <p:cTn id="7" dur="1" fill="hold">
                                          <p:stCondLst>
                                            <p:cond delay="499"/>
                                          </p:stCondLst>
                                        </p:cTn>
                                        <p:tgtEl>
                                          <p:spTgt spid="2050"/>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6782"/>
            <a:ext cx="10515600" cy="1325563"/>
          </a:xfrm>
          <a:prstGeom prst="rect">
            <a:avLst/>
          </a:prstGeom>
        </p:spPr>
        <p:txBody>
          <a:bodyPr>
            <a:normAutofit/>
          </a:bodyPr>
          <a:lstStyle/>
          <a:p>
            <a:pPr algn="l"/>
            <a:r>
              <a:rPr lang="en-US" sz="4400" b="0" dirty="0">
                <a:solidFill>
                  <a:schemeClr val="tx1"/>
                </a:solidFill>
                <a:latin typeface="Roboto" charset="0"/>
                <a:ea typeface="Roboto" charset="0"/>
                <a:cs typeface="Roboto" charset="0"/>
              </a:rPr>
              <a:t>Your Presenter</a:t>
            </a:r>
          </a:p>
        </p:txBody>
      </p:sp>
      <p:sp>
        <p:nvSpPr>
          <p:cNvPr id="19" name="Rectangle 18"/>
          <p:cNvSpPr/>
          <p:nvPr/>
        </p:nvSpPr>
        <p:spPr>
          <a:xfrm>
            <a:off x="5464537" y="3429000"/>
            <a:ext cx="5254626" cy="492443"/>
          </a:xfrm>
          <a:prstGeom prst="rect">
            <a:avLst/>
          </a:prstGeom>
        </p:spPr>
        <p:txBody>
          <a:bodyPr wrap="square">
            <a:spAutoFit/>
          </a:bodyPr>
          <a:lstStyle/>
          <a:p>
            <a:pPr>
              <a:spcAft>
                <a:spcPts val="2700"/>
              </a:spcAft>
            </a:pPr>
            <a:r>
              <a:rPr lang="en-US" sz="2600" b="0" dirty="0">
                <a:latin typeface="Roboto" charset="0"/>
                <a:ea typeface="Roboto" charset="0"/>
                <a:cs typeface="Roboto" charset="0"/>
              </a:rPr>
              <a:t>Chris.Unwin@red-gate.com</a:t>
            </a:r>
          </a:p>
        </p:txBody>
      </p:sp>
      <p:sp>
        <p:nvSpPr>
          <p:cNvPr id="21" name="TextBox 20"/>
          <p:cNvSpPr txBox="1"/>
          <p:nvPr/>
        </p:nvSpPr>
        <p:spPr>
          <a:xfrm>
            <a:off x="4968576" y="2256336"/>
            <a:ext cx="6279283" cy="1508105"/>
          </a:xfrm>
          <a:prstGeom prst="rect">
            <a:avLst/>
          </a:prstGeom>
          <a:noFill/>
        </p:spPr>
        <p:txBody>
          <a:bodyPr wrap="none" rtlCol="0">
            <a:spAutoFit/>
          </a:bodyPr>
          <a:lstStyle/>
          <a:p>
            <a:r>
              <a:rPr lang="en-US" sz="3600" dirty="0">
                <a:solidFill>
                  <a:srgbClr val="C00000"/>
                </a:solidFill>
                <a:latin typeface="Roboto" charset="0"/>
                <a:ea typeface="Roboto" charset="0"/>
                <a:cs typeface="Roboto" charset="0"/>
              </a:rPr>
              <a:t>Chris Unwin</a:t>
            </a:r>
          </a:p>
          <a:p>
            <a:r>
              <a:rPr lang="en-GB" sz="2800" dirty="0">
                <a:latin typeface="Roboto" charset="0"/>
                <a:ea typeface="Roboto" charset="0"/>
                <a:cs typeface="Roboto" charset="0"/>
              </a:rPr>
              <a:t>Data Privacy and Protection Specialist</a:t>
            </a:r>
          </a:p>
          <a:p>
            <a:endParaRPr lang="en-US" sz="2800" b="1" dirty="0">
              <a:latin typeface="Arial"/>
              <a:cs typeface="Arial"/>
            </a:endParaRPr>
          </a:p>
        </p:txBody>
      </p:sp>
      <p:sp>
        <p:nvSpPr>
          <p:cNvPr id="4" name="TextBox 3"/>
          <p:cNvSpPr txBox="1"/>
          <p:nvPr/>
        </p:nvSpPr>
        <p:spPr>
          <a:xfrm>
            <a:off x="5464537" y="3986361"/>
            <a:ext cx="6094158" cy="492443"/>
          </a:xfrm>
          <a:prstGeom prst="rect">
            <a:avLst/>
          </a:prstGeom>
          <a:noFill/>
        </p:spPr>
        <p:txBody>
          <a:bodyPr wrap="square" rtlCol="0">
            <a:spAutoFit/>
          </a:bodyPr>
          <a:lstStyle/>
          <a:p>
            <a:pPr>
              <a:spcAft>
                <a:spcPts val="2700"/>
              </a:spcAft>
            </a:pPr>
            <a:r>
              <a:rPr lang="en-US" sz="2600" b="0" dirty="0">
                <a:latin typeface="Roboto" charset="0"/>
                <a:ea typeface="Roboto" charset="0"/>
                <a:cs typeface="Roboto" charset="0"/>
              </a:rPr>
              <a:t>/in/</a:t>
            </a:r>
            <a:r>
              <a:rPr lang="en-US" sz="2600" b="0" dirty="0" err="1">
                <a:latin typeface="Roboto" charset="0"/>
                <a:ea typeface="Roboto" charset="0"/>
                <a:cs typeface="Roboto" charset="0"/>
              </a:rPr>
              <a:t>christopherunwincambridge</a:t>
            </a:r>
            <a:r>
              <a:rPr lang="en-US" sz="2600" b="0" dirty="0">
                <a:latin typeface="Roboto" charset="0"/>
                <a:ea typeface="Roboto" charset="0"/>
                <a:cs typeface="Roboto" charset="0"/>
              </a:rPr>
              <a:t>/</a:t>
            </a:r>
          </a:p>
        </p:txBody>
      </p:sp>
      <p:pic>
        <p:nvPicPr>
          <p:cNvPr id="3" name="Picture 2"/>
          <p:cNvPicPr>
            <a:picLocks noChangeAspect="1"/>
          </p:cNvPicPr>
          <p:nvPr/>
        </p:nvPicPr>
        <p:blipFill>
          <a:blip r:embed="rId3"/>
          <a:stretch>
            <a:fillRect/>
          </a:stretch>
        </p:blipFill>
        <p:spPr>
          <a:xfrm>
            <a:off x="5095241" y="3507265"/>
            <a:ext cx="363219" cy="304635"/>
          </a:xfrm>
          <a:prstGeom prst="rect">
            <a:avLst/>
          </a:prstGeom>
        </p:spPr>
      </p:pic>
      <p:pic>
        <p:nvPicPr>
          <p:cNvPr id="6" name="Picture 5"/>
          <p:cNvPicPr>
            <a:picLocks noChangeAspect="1"/>
          </p:cNvPicPr>
          <p:nvPr/>
        </p:nvPicPr>
        <p:blipFill>
          <a:blip r:embed="rId4"/>
          <a:stretch>
            <a:fillRect/>
          </a:stretch>
        </p:blipFill>
        <p:spPr>
          <a:xfrm>
            <a:off x="5095241" y="4037161"/>
            <a:ext cx="363219" cy="363219"/>
          </a:xfrm>
          <a:prstGeom prst="rect">
            <a:avLst/>
          </a:prstGeom>
        </p:spPr>
      </p:pic>
      <p:pic>
        <p:nvPicPr>
          <p:cNvPr id="8" name="Picture 7">
            <a:extLst>
              <a:ext uri="{FF2B5EF4-FFF2-40B4-BE49-F238E27FC236}">
                <a16:creationId xmlns:a16="http://schemas.microsoft.com/office/drawing/2014/main" id="{DD99536D-3306-4B0E-8FB3-908A03685B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054" y="2354311"/>
            <a:ext cx="2820026" cy="2820026"/>
          </a:xfrm>
          <a:prstGeom prst="rect">
            <a:avLst/>
          </a:prstGeom>
        </p:spPr>
      </p:pic>
      <p:pic>
        <p:nvPicPr>
          <p:cNvPr id="1026" name="Picture 2" descr="Image result for podcast icon">
            <a:extLst>
              <a:ext uri="{FF2B5EF4-FFF2-40B4-BE49-F238E27FC236}">
                <a16:creationId xmlns:a16="http://schemas.microsoft.com/office/drawing/2014/main" id="{55DE0E7D-EB6A-4A81-91F6-FBF38ECFF7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5241" y="4594522"/>
            <a:ext cx="406792" cy="53391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DD66852-B4BD-43FD-8470-8BB074BBB702}"/>
              </a:ext>
            </a:extLst>
          </p:cNvPr>
          <p:cNvSpPr/>
          <p:nvPr/>
        </p:nvSpPr>
        <p:spPr>
          <a:xfrm>
            <a:off x="5502033" y="4635993"/>
            <a:ext cx="5254626" cy="492443"/>
          </a:xfrm>
          <a:prstGeom prst="rect">
            <a:avLst/>
          </a:prstGeom>
        </p:spPr>
        <p:txBody>
          <a:bodyPr wrap="square">
            <a:spAutoFit/>
          </a:bodyPr>
          <a:lstStyle/>
          <a:p>
            <a:pPr>
              <a:spcAft>
                <a:spcPts val="2700"/>
              </a:spcAft>
            </a:pPr>
            <a:r>
              <a:rPr lang="en-US" sz="2600" b="0" dirty="0" err="1">
                <a:latin typeface="Roboto" charset="0"/>
                <a:ea typeface="Roboto" charset="0"/>
                <a:cs typeface="Roboto" charset="0"/>
              </a:rPr>
              <a:t>DBAle</a:t>
            </a:r>
            <a:r>
              <a:rPr lang="en-US" sz="2600" b="0" dirty="0">
                <a:latin typeface="Roboto" charset="0"/>
                <a:ea typeface="Roboto" charset="0"/>
                <a:cs typeface="Roboto" charset="0"/>
              </a:rPr>
              <a:t> on Spotify and iTunes</a:t>
            </a:r>
          </a:p>
        </p:txBody>
      </p:sp>
    </p:spTree>
    <p:extLst>
      <p:ext uri="{BB962C8B-B14F-4D97-AF65-F5344CB8AC3E}">
        <p14:creationId xmlns:p14="http://schemas.microsoft.com/office/powerpoint/2010/main" val="2216148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E007-241B-4C8D-8E05-734DC35AA8A1}"/>
              </a:ext>
            </a:extLst>
          </p:cNvPr>
          <p:cNvSpPr>
            <a:spLocks noGrp="1"/>
          </p:cNvSpPr>
          <p:nvPr>
            <p:ph type="title"/>
          </p:nvPr>
        </p:nvSpPr>
        <p:spPr/>
        <p:txBody>
          <a:bodyPr/>
          <a:lstStyle/>
          <a:p>
            <a:r>
              <a:rPr lang="en-GB" dirty="0"/>
              <a:t>Step 3: Automated builds</a:t>
            </a:r>
          </a:p>
        </p:txBody>
      </p:sp>
      <p:pic>
        <p:nvPicPr>
          <p:cNvPr id="4" name="Content Placeholder 3">
            <a:extLst>
              <a:ext uri="{FF2B5EF4-FFF2-40B4-BE49-F238E27FC236}">
                <a16:creationId xmlns:a16="http://schemas.microsoft.com/office/drawing/2014/main" id="{91432F10-7885-497B-986B-1AA0DA283B6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74994" y="2603783"/>
            <a:ext cx="9842012" cy="2795022"/>
          </a:xfrm>
          <a:prstGeom prst="rect">
            <a:avLst/>
          </a:prstGeom>
        </p:spPr>
      </p:pic>
      <p:sp>
        <p:nvSpPr>
          <p:cNvPr id="5" name="Rectangle 4">
            <a:extLst>
              <a:ext uri="{FF2B5EF4-FFF2-40B4-BE49-F238E27FC236}">
                <a16:creationId xmlns:a16="http://schemas.microsoft.com/office/drawing/2014/main" id="{FDBE05E1-93F2-4D47-A46A-AB4F2604A57C}"/>
              </a:ext>
            </a:extLst>
          </p:cNvPr>
          <p:cNvSpPr/>
          <p:nvPr/>
        </p:nvSpPr>
        <p:spPr>
          <a:xfrm>
            <a:off x="6389914" y="2603783"/>
            <a:ext cx="4593773" cy="2893503"/>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C4CC000-55CA-4952-BFBB-FD7CD85A19C4}"/>
              </a:ext>
            </a:extLst>
          </p:cNvPr>
          <p:cNvSpPr/>
          <p:nvPr/>
        </p:nvSpPr>
        <p:spPr>
          <a:xfrm>
            <a:off x="1174994" y="2505302"/>
            <a:ext cx="2993573" cy="2893503"/>
          </a:xfrm>
          <a:prstGeom prst="rect">
            <a:avLst/>
          </a:prstGeom>
          <a:solidFill>
            <a:schemeClr val="bg1">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descr="Image result for continuous integration meme">
            <a:extLst>
              <a:ext uri="{FF2B5EF4-FFF2-40B4-BE49-F238E27FC236}">
                <a16:creationId xmlns:a16="http://schemas.microsoft.com/office/drawing/2014/main" id="{3463E551-A6BD-4CEE-BF0B-10D80D8098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523" y="2149749"/>
            <a:ext cx="5778954" cy="324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51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74"/>
                                        </p:tgtEl>
                                      </p:cBhvr>
                                    </p:animEffect>
                                    <p:set>
                                      <p:cBhvr>
                                        <p:cTn id="7" dur="1" fill="hold">
                                          <p:stCondLst>
                                            <p:cond delay="499"/>
                                          </p:stCondLst>
                                        </p:cTn>
                                        <p:tgtEl>
                                          <p:spTgt spid="307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E007-241B-4C8D-8E05-734DC35AA8A1}"/>
              </a:ext>
            </a:extLst>
          </p:cNvPr>
          <p:cNvSpPr>
            <a:spLocks noGrp="1"/>
          </p:cNvSpPr>
          <p:nvPr>
            <p:ph type="title"/>
          </p:nvPr>
        </p:nvSpPr>
        <p:spPr/>
        <p:txBody>
          <a:bodyPr/>
          <a:lstStyle/>
          <a:p>
            <a:r>
              <a:rPr lang="en-GB" dirty="0"/>
              <a:t>Step 4: Secure release management </a:t>
            </a:r>
          </a:p>
        </p:txBody>
      </p:sp>
      <p:pic>
        <p:nvPicPr>
          <p:cNvPr id="4" name="Content Placeholder 3">
            <a:extLst>
              <a:ext uri="{FF2B5EF4-FFF2-40B4-BE49-F238E27FC236}">
                <a16:creationId xmlns:a16="http://schemas.microsoft.com/office/drawing/2014/main" id="{91432F10-7885-497B-986B-1AA0DA283B6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74994" y="2603783"/>
            <a:ext cx="9842012" cy="2795022"/>
          </a:xfrm>
          <a:prstGeom prst="rect">
            <a:avLst/>
          </a:prstGeom>
        </p:spPr>
      </p:pic>
      <p:sp>
        <p:nvSpPr>
          <p:cNvPr id="5" name="Rectangle 4">
            <a:extLst>
              <a:ext uri="{FF2B5EF4-FFF2-40B4-BE49-F238E27FC236}">
                <a16:creationId xmlns:a16="http://schemas.microsoft.com/office/drawing/2014/main" id="{FDBE05E1-93F2-4D47-A46A-AB4F2604A57C}"/>
              </a:ext>
            </a:extLst>
          </p:cNvPr>
          <p:cNvSpPr/>
          <p:nvPr/>
        </p:nvSpPr>
        <p:spPr>
          <a:xfrm>
            <a:off x="1022596" y="2505302"/>
            <a:ext cx="5356434" cy="2893503"/>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98" name="Picture 2" descr="Image result for continuous deployment meme">
            <a:extLst>
              <a:ext uri="{FF2B5EF4-FFF2-40B4-BE49-F238E27FC236}">
                <a16:creationId xmlns:a16="http://schemas.microsoft.com/office/drawing/2014/main" id="{4AD684EE-99C3-473B-9A18-3EB9751B7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619" y="2083532"/>
            <a:ext cx="5106761" cy="3834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098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6C6D95-D280-487B-94E4-A4EAF80391CE}"/>
              </a:ext>
            </a:extLst>
          </p:cNvPr>
          <p:cNvPicPr>
            <a:picLocks noChangeAspect="1"/>
          </p:cNvPicPr>
          <p:nvPr/>
        </p:nvPicPr>
        <p:blipFill rotWithShape="1">
          <a:blip r:embed="rId3"/>
          <a:srcRect l="26573" t="3712" r="24134" b="16426"/>
          <a:stretch/>
        </p:blipFill>
        <p:spPr>
          <a:xfrm>
            <a:off x="3724972" y="1360713"/>
            <a:ext cx="4635257" cy="4825109"/>
          </a:xfrm>
          <a:prstGeom prst="ellipse">
            <a:avLst/>
          </a:prstGeom>
        </p:spPr>
      </p:pic>
      <p:sp>
        <p:nvSpPr>
          <p:cNvPr id="20" name="Title 1">
            <a:extLst>
              <a:ext uri="{FF2B5EF4-FFF2-40B4-BE49-F238E27FC236}">
                <a16:creationId xmlns:a16="http://schemas.microsoft.com/office/drawing/2014/main" id="{249055AB-BA05-490B-9E4A-AAF6FA756FDF}"/>
              </a:ext>
            </a:extLst>
          </p:cNvPr>
          <p:cNvSpPr>
            <a:spLocks noGrp="1"/>
          </p:cNvSpPr>
          <p:nvPr>
            <p:ph type="title"/>
          </p:nvPr>
        </p:nvSpPr>
        <p:spPr>
          <a:xfrm>
            <a:off x="625928" y="211971"/>
            <a:ext cx="10940143" cy="1325563"/>
          </a:xfrm>
        </p:spPr>
        <p:txBody>
          <a:bodyPr>
            <a:normAutofit/>
          </a:bodyPr>
          <a:lstStyle/>
          <a:p>
            <a:r>
              <a:rPr lang="en-GB" sz="3300" dirty="0"/>
              <a:t>DevOps principles for your cross-platform database team </a:t>
            </a:r>
          </a:p>
        </p:txBody>
      </p:sp>
      <p:pic>
        <p:nvPicPr>
          <p:cNvPr id="4" name="Picture 3">
            <a:extLst>
              <a:ext uri="{FF2B5EF4-FFF2-40B4-BE49-F238E27FC236}">
                <a16:creationId xmlns:a16="http://schemas.microsoft.com/office/drawing/2014/main" id="{00FA91F9-34C7-47D1-AED0-559778CE45C4}"/>
              </a:ext>
            </a:extLst>
          </p:cNvPr>
          <p:cNvPicPr>
            <a:picLocks noChangeAspect="1"/>
          </p:cNvPicPr>
          <p:nvPr/>
        </p:nvPicPr>
        <p:blipFill>
          <a:blip r:embed="rId4"/>
          <a:stretch>
            <a:fillRect/>
          </a:stretch>
        </p:blipFill>
        <p:spPr>
          <a:xfrm>
            <a:off x="9300721" y="3237570"/>
            <a:ext cx="1626828" cy="458130"/>
          </a:xfrm>
          <a:prstGeom prst="rect">
            <a:avLst/>
          </a:prstGeom>
        </p:spPr>
      </p:pic>
      <p:pic>
        <p:nvPicPr>
          <p:cNvPr id="5" name="Picture 4">
            <a:extLst>
              <a:ext uri="{FF2B5EF4-FFF2-40B4-BE49-F238E27FC236}">
                <a16:creationId xmlns:a16="http://schemas.microsoft.com/office/drawing/2014/main" id="{778E13AA-02AB-42AA-BFB0-12C1F514893C}"/>
              </a:ext>
            </a:extLst>
          </p:cNvPr>
          <p:cNvPicPr>
            <a:picLocks noChangeAspect="1"/>
          </p:cNvPicPr>
          <p:nvPr/>
        </p:nvPicPr>
        <p:blipFill>
          <a:blip r:embed="rId5"/>
          <a:stretch>
            <a:fillRect/>
          </a:stretch>
        </p:blipFill>
        <p:spPr>
          <a:xfrm>
            <a:off x="8739913" y="3695700"/>
            <a:ext cx="3105150" cy="552450"/>
          </a:xfrm>
          <a:prstGeom prst="rect">
            <a:avLst/>
          </a:prstGeom>
        </p:spPr>
      </p:pic>
      <p:pic>
        <p:nvPicPr>
          <p:cNvPr id="6" name="Picture 5">
            <a:extLst>
              <a:ext uri="{FF2B5EF4-FFF2-40B4-BE49-F238E27FC236}">
                <a16:creationId xmlns:a16="http://schemas.microsoft.com/office/drawing/2014/main" id="{3C0F4721-33FA-499C-BE81-56B76EE7706C}"/>
              </a:ext>
            </a:extLst>
          </p:cNvPr>
          <p:cNvPicPr>
            <a:picLocks noChangeAspect="1"/>
          </p:cNvPicPr>
          <p:nvPr/>
        </p:nvPicPr>
        <p:blipFill>
          <a:blip r:embed="rId6"/>
          <a:stretch>
            <a:fillRect/>
          </a:stretch>
        </p:blipFill>
        <p:spPr>
          <a:xfrm>
            <a:off x="1264451" y="3162300"/>
            <a:ext cx="1800225" cy="533400"/>
          </a:xfrm>
          <a:prstGeom prst="rect">
            <a:avLst/>
          </a:prstGeom>
        </p:spPr>
      </p:pic>
      <p:pic>
        <p:nvPicPr>
          <p:cNvPr id="10" name="Picture 9">
            <a:extLst>
              <a:ext uri="{FF2B5EF4-FFF2-40B4-BE49-F238E27FC236}">
                <a16:creationId xmlns:a16="http://schemas.microsoft.com/office/drawing/2014/main" id="{56AC52A9-D90C-4A23-AB20-0504ED7EF99C}"/>
              </a:ext>
            </a:extLst>
          </p:cNvPr>
          <p:cNvPicPr>
            <a:picLocks noChangeAspect="1"/>
          </p:cNvPicPr>
          <p:nvPr/>
        </p:nvPicPr>
        <p:blipFill>
          <a:blip r:embed="rId7"/>
          <a:stretch>
            <a:fillRect/>
          </a:stretch>
        </p:blipFill>
        <p:spPr>
          <a:xfrm>
            <a:off x="934050" y="3773267"/>
            <a:ext cx="2505075" cy="504825"/>
          </a:xfrm>
          <a:prstGeom prst="rect">
            <a:avLst/>
          </a:prstGeom>
        </p:spPr>
      </p:pic>
    </p:spTree>
    <p:extLst>
      <p:ext uri="{BB962C8B-B14F-4D97-AF65-F5344CB8AC3E}">
        <p14:creationId xmlns:p14="http://schemas.microsoft.com/office/powerpoint/2010/main" val="4172759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Question and Answer Session</a:t>
            </a:r>
            <a:endParaRPr lang="en-US" dirty="0"/>
          </a:p>
        </p:txBody>
      </p:sp>
    </p:spTree>
    <p:extLst>
      <p:ext uri="{BB962C8B-B14F-4D97-AF65-F5344CB8AC3E}">
        <p14:creationId xmlns:p14="http://schemas.microsoft.com/office/powerpoint/2010/main" val="200716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C19449D-E429-4521-A0E2-9257002DE8DF}"/>
              </a:ext>
            </a:extLst>
          </p:cNvPr>
          <p:cNvSpPr txBox="1">
            <a:spLocks/>
          </p:cNvSpPr>
          <p:nvPr/>
        </p:nvSpPr>
        <p:spPr bwMode="auto">
          <a:xfrm>
            <a:off x="1939742" y="2268615"/>
            <a:ext cx="1010815" cy="749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457200" indent="-457200" algn="l" rtl="0" fontAlgn="base">
              <a:lnSpc>
                <a:spcPct val="130000"/>
              </a:lnSpc>
              <a:spcBef>
                <a:spcPts val="1000"/>
              </a:spcBef>
              <a:spcAft>
                <a:spcPct val="0"/>
              </a:spcAft>
              <a:buClr>
                <a:srgbClr val="CC0000"/>
              </a:buClr>
              <a:buSzPct val="100000"/>
              <a:buFont typeface="Arial"/>
              <a:buChar char="•"/>
              <a:defRPr sz="3400" b="0" i="0" kern="1200">
                <a:solidFill>
                  <a:srgbClr val="636363"/>
                </a:solidFill>
                <a:latin typeface="Roboto Regular"/>
                <a:ea typeface="+mn-ea"/>
                <a:cs typeface="Roboto Regular"/>
              </a:defRPr>
            </a:lvl1pPr>
            <a:lvl2pPr marL="914400" indent="-457200" algn="l" rtl="0" fontAlgn="base">
              <a:lnSpc>
                <a:spcPct val="130000"/>
              </a:lnSpc>
              <a:spcBef>
                <a:spcPts val="500"/>
              </a:spcBef>
              <a:spcAft>
                <a:spcPct val="0"/>
              </a:spcAft>
              <a:buClr>
                <a:srgbClr val="CC0000"/>
              </a:buClr>
              <a:buSzPct val="100000"/>
              <a:buFont typeface="Arial"/>
              <a:buChar char="•"/>
              <a:defRPr sz="2800" b="0" i="0" kern="1200">
                <a:solidFill>
                  <a:srgbClr val="636363"/>
                </a:solidFill>
                <a:latin typeface="Roboto Regular"/>
                <a:ea typeface="+mn-ea"/>
                <a:cs typeface="Roboto Regular"/>
              </a:defRPr>
            </a:lvl2pPr>
            <a:lvl3pPr marL="1257300" indent="-342900" algn="l" rtl="0" fontAlgn="base">
              <a:lnSpc>
                <a:spcPct val="130000"/>
              </a:lnSpc>
              <a:spcBef>
                <a:spcPts val="500"/>
              </a:spcBef>
              <a:spcAft>
                <a:spcPct val="0"/>
              </a:spcAft>
              <a:buClr>
                <a:srgbClr val="CC0000"/>
              </a:buClr>
              <a:buSzPct val="100000"/>
              <a:buFont typeface="Arial"/>
              <a:buChar char="•"/>
              <a:defRPr sz="2400" b="0" i="0" kern="1200">
                <a:solidFill>
                  <a:srgbClr val="636363"/>
                </a:solidFill>
                <a:latin typeface="Roboto Regular"/>
                <a:ea typeface="+mn-ea"/>
                <a:cs typeface="Roboto Regular"/>
              </a:defRPr>
            </a:lvl3pPr>
            <a:lvl4pPr marL="16002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solidFill>
                  <a:srgbClr val="CC0000"/>
                </a:solidFill>
                <a:latin typeface="Arial" charset="0"/>
                <a:ea typeface="Arial" charset="0"/>
                <a:cs typeface="Arial" charset="0"/>
              </a:rPr>
              <a:t>300</a:t>
            </a:r>
          </a:p>
        </p:txBody>
      </p:sp>
      <p:sp>
        <p:nvSpPr>
          <p:cNvPr id="6" name="Subtitle 2">
            <a:extLst>
              <a:ext uri="{FF2B5EF4-FFF2-40B4-BE49-F238E27FC236}">
                <a16:creationId xmlns:a16="http://schemas.microsoft.com/office/drawing/2014/main" id="{BDFEECAD-44EF-4E13-985D-88058287AB2F}"/>
              </a:ext>
            </a:extLst>
          </p:cNvPr>
          <p:cNvSpPr txBox="1">
            <a:spLocks/>
          </p:cNvSpPr>
          <p:nvPr/>
        </p:nvSpPr>
        <p:spPr>
          <a:xfrm>
            <a:off x="1324172" y="2975101"/>
            <a:ext cx="2147095" cy="5050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err="1">
                <a:latin typeface="Arial" charset="0"/>
                <a:ea typeface="Arial" charset="0"/>
                <a:cs typeface="Arial" charset="0"/>
              </a:rPr>
              <a:t>Redgaters</a:t>
            </a:r>
            <a:r>
              <a:rPr lang="en-US" sz="1400">
                <a:latin typeface="Arial" charset="0"/>
                <a:ea typeface="Arial" charset="0"/>
                <a:cs typeface="Arial" charset="0"/>
              </a:rPr>
              <a:t> and counting</a:t>
            </a:r>
          </a:p>
        </p:txBody>
      </p:sp>
      <p:sp>
        <p:nvSpPr>
          <p:cNvPr id="8" name="Subtitle 2">
            <a:extLst>
              <a:ext uri="{FF2B5EF4-FFF2-40B4-BE49-F238E27FC236}">
                <a16:creationId xmlns:a16="http://schemas.microsoft.com/office/drawing/2014/main" id="{850D463B-EFD9-4CC9-8D26-18D87EE49EBA}"/>
              </a:ext>
            </a:extLst>
          </p:cNvPr>
          <p:cNvSpPr txBox="1">
            <a:spLocks/>
          </p:cNvSpPr>
          <p:nvPr/>
        </p:nvSpPr>
        <p:spPr>
          <a:xfrm>
            <a:off x="4151870" y="2408195"/>
            <a:ext cx="1358685" cy="56311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dirty="0">
                <a:solidFill>
                  <a:srgbClr val="CC0000"/>
                </a:solidFill>
                <a:latin typeface="Arial" charset="0"/>
                <a:ea typeface="Arial" charset="0"/>
                <a:cs typeface="Arial" charset="0"/>
              </a:rPr>
              <a:t>19</a:t>
            </a:r>
          </a:p>
        </p:txBody>
      </p:sp>
      <p:sp>
        <p:nvSpPr>
          <p:cNvPr id="9" name="Subtitle 2">
            <a:extLst>
              <a:ext uri="{FF2B5EF4-FFF2-40B4-BE49-F238E27FC236}">
                <a16:creationId xmlns:a16="http://schemas.microsoft.com/office/drawing/2014/main" id="{69B4978C-C42C-40BE-AF07-0CB60E2E289A}"/>
              </a:ext>
            </a:extLst>
          </p:cNvPr>
          <p:cNvSpPr txBox="1">
            <a:spLocks/>
          </p:cNvSpPr>
          <p:nvPr/>
        </p:nvSpPr>
        <p:spPr>
          <a:xfrm>
            <a:off x="3757665" y="2995421"/>
            <a:ext cx="2147095" cy="3345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a:latin typeface="Arial" charset="0"/>
                <a:ea typeface="Arial" charset="0"/>
                <a:cs typeface="Arial" charset="0"/>
              </a:rPr>
              <a:t>years old</a:t>
            </a:r>
          </a:p>
        </p:txBody>
      </p:sp>
      <p:sp>
        <p:nvSpPr>
          <p:cNvPr id="11" name="Subtitle 2">
            <a:extLst>
              <a:ext uri="{FF2B5EF4-FFF2-40B4-BE49-F238E27FC236}">
                <a16:creationId xmlns:a16="http://schemas.microsoft.com/office/drawing/2014/main" id="{E27E2E5B-A484-4D57-B5B5-602AD8121417}"/>
              </a:ext>
            </a:extLst>
          </p:cNvPr>
          <p:cNvSpPr txBox="1">
            <a:spLocks/>
          </p:cNvSpPr>
          <p:nvPr/>
        </p:nvSpPr>
        <p:spPr>
          <a:xfrm>
            <a:off x="6317663" y="2438743"/>
            <a:ext cx="2037381"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a:solidFill>
                  <a:srgbClr val="CC0000"/>
                </a:solidFill>
                <a:latin typeface="Arial" charset="0"/>
                <a:ea typeface="Arial" charset="0"/>
                <a:cs typeface="Arial" charset="0"/>
              </a:rPr>
              <a:t>202,000</a:t>
            </a:r>
          </a:p>
        </p:txBody>
      </p:sp>
      <p:sp>
        <p:nvSpPr>
          <p:cNvPr id="12" name="Subtitle 2">
            <a:extLst>
              <a:ext uri="{FF2B5EF4-FFF2-40B4-BE49-F238E27FC236}">
                <a16:creationId xmlns:a16="http://schemas.microsoft.com/office/drawing/2014/main" id="{4A3775BB-9129-44B5-95C1-E87A632A8B42}"/>
              </a:ext>
            </a:extLst>
          </p:cNvPr>
          <p:cNvSpPr txBox="1">
            <a:spLocks/>
          </p:cNvSpPr>
          <p:nvPr/>
        </p:nvSpPr>
        <p:spPr>
          <a:xfrm>
            <a:off x="6262806" y="2995421"/>
            <a:ext cx="2147095" cy="3345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a:latin typeface="Arial" charset="0"/>
                <a:ea typeface="Arial" charset="0"/>
                <a:cs typeface="Arial" charset="0"/>
              </a:rPr>
              <a:t>customers</a:t>
            </a:r>
          </a:p>
        </p:txBody>
      </p:sp>
      <p:sp>
        <p:nvSpPr>
          <p:cNvPr id="13" name="Subtitle 2">
            <a:extLst>
              <a:ext uri="{FF2B5EF4-FFF2-40B4-BE49-F238E27FC236}">
                <a16:creationId xmlns:a16="http://schemas.microsoft.com/office/drawing/2014/main" id="{7DE2956A-176F-491B-8D4D-8C9744D93307}"/>
              </a:ext>
            </a:extLst>
          </p:cNvPr>
          <p:cNvSpPr txBox="1">
            <a:spLocks/>
          </p:cNvSpPr>
          <p:nvPr/>
        </p:nvSpPr>
        <p:spPr>
          <a:xfrm>
            <a:off x="8845370" y="2377783"/>
            <a:ext cx="2037381"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a:solidFill>
                  <a:srgbClr val="CC0000"/>
                </a:solidFill>
                <a:latin typeface="Arial" charset="0"/>
                <a:ea typeface="Arial" charset="0"/>
                <a:cs typeface="Arial" charset="0"/>
              </a:rPr>
              <a:t>2m</a:t>
            </a:r>
          </a:p>
        </p:txBody>
      </p:sp>
      <p:sp>
        <p:nvSpPr>
          <p:cNvPr id="14" name="Subtitle 2">
            <a:extLst>
              <a:ext uri="{FF2B5EF4-FFF2-40B4-BE49-F238E27FC236}">
                <a16:creationId xmlns:a16="http://schemas.microsoft.com/office/drawing/2014/main" id="{1F0F2627-D0AF-404B-A4E8-DBEF116BAE01}"/>
              </a:ext>
            </a:extLst>
          </p:cNvPr>
          <p:cNvSpPr txBox="1">
            <a:spLocks/>
          </p:cNvSpPr>
          <p:nvPr/>
        </p:nvSpPr>
        <p:spPr>
          <a:xfrm>
            <a:off x="8790513" y="2975101"/>
            <a:ext cx="2147095" cy="5050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a:latin typeface="Arial" charset="0"/>
                <a:ea typeface="Arial" charset="0"/>
                <a:cs typeface="Arial" charset="0"/>
              </a:rPr>
              <a:t>SQL Server Central and Simple Talk users</a:t>
            </a:r>
          </a:p>
        </p:txBody>
      </p:sp>
      <p:sp>
        <p:nvSpPr>
          <p:cNvPr id="16" name="Subtitle 2">
            <a:extLst>
              <a:ext uri="{FF2B5EF4-FFF2-40B4-BE49-F238E27FC236}">
                <a16:creationId xmlns:a16="http://schemas.microsoft.com/office/drawing/2014/main" id="{7E8AE835-9987-45AE-BB01-15318A37E3EC}"/>
              </a:ext>
            </a:extLst>
          </p:cNvPr>
          <p:cNvSpPr txBox="1">
            <a:spLocks/>
          </p:cNvSpPr>
          <p:nvPr/>
        </p:nvSpPr>
        <p:spPr>
          <a:xfrm>
            <a:off x="1718377" y="4809753"/>
            <a:ext cx="1358685"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a:solidFill>
                  <a:srgbClr val="CC0000"/>
                </a:solidFill>
                <a:latin typeface="Arial" charset="0"/>
                <a:ea typeface="Arial" charset="0"/>
                <a:cs typeface="Arial" charset="0"/>
              </a:rPr>
              <a:t>91%</a:t>
            </a:r>
          </a:p>
        </p:txBody>
      </p:sp>
      <p:sp>
        <p:nvSpPr>
          <p:cNvPr id="17" name="Subtitle 2">
            <a:extLst>
              <a:ext uri="{FF2B5EF4-FFF2-40B4-BE49-F238E27FC236}">
                <a16:creationId xmlns:a16="http://schemas.microsoft.com/office/drawing/2014/main" id="{FAA16337-1F49-403E-A1FE-C31E0D0ADCF3}"/>
              </a:ext>
            </a:extLst>
          </p:cNvPr>
          <p:cNvSpPr txBox="1">
            <a:spLocks/>
          </p:cNvSpPr>
          <p:nvPr/>
        </p:nvSpPr>
        <p:spPr>
          <a:xfrm>
            <a:off x="1324172" y="5354573"/>
            <a:ext cx="2147095" cy="5629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a:latin typeface="Arial" charset="0"/>
                <a:ea typeface="Arial" charset="0"/>
                <a:cs typeface="Arial" charset="0"/>
              </a:rPr>
              <a:t>of the Fortune 100 use our tools</a:t>
            </a:r>
          </a:p>
        </p:txBody>
      </p:sp>
      <p:sp>
        <p:nvSpPr>
          <p:cNvPr id="19" name="Subtitle 2">
            <a:extLst>
              <a:ext uri="{FF2B5EF4-FFF2-40B4-BE49-F238E27FC236}">
                <a16:creationId xmlns:a16="http://schemas.microsoft.com/office/drawing/2014/main" id="{BDB30440-BC20-49DD-8A58-2DBD9EB44CE8}"/>
              </a:ext>
            </a:extLst>
          </p:cNvPr>
          <p:cNvSpPr txBox="1">
            <a:spLocks/>
          </p:cNvSpPr>
          <p:nvPr/>
        </p:nvSpPr>
        <p:spPr>
          <a:xfrm>
            <a:off x="4151870" y="4853620"/>
            <a:ext cx="1358685"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a:solidFill>
                  <a:srgbClr val="CC0000"/>
                </a:solidFill>
                <a:latin typeface="Arial" charset="0"/>
                <a:ea typeface="Arial" charset="0"/>
                <a:cs typeface="Arial" charset="0"/>
              </a:rPr>
              <a:t>4m</a:t>
            </a:r>
          </a:p>
        </p:txBody>
      </p:sp>
      <p:sp>
        <p:nvSpPr>
          <p:cNvPr id="20" name="Subtitle 2">
            <a:extLst>
              <a:ext uri="{FF2B5EF4-FFF2-40B4-BE49-F238E27FC236}">
                <a16:creationId xmlns:a16="http://schemas.microsoft.com/office/drawing/2014/main" id="{9BE42599-D7F9-44EC-B902-28CD4AE4FCDF}"/>
              </a:ext>
            </a:extLst>
          </p:cNvPr>
          <p:cNvSpPr txBox="1">
            <a:spLocks/>
          </p:cNvSpPr>
          <p:nvPr/>
        </p:nvSpPr>
        <p:spPr>
          <a:xfrm>
            <a:off x="3757665" y="5398440"/>
            <a:ext cx="2147095" cy="5629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a:latin typeface="Arial" charset="0"/>
                <a:ea typeface="Arial" charset="0"/>
                <a:cs typeface="Arial" charset="0"/>
              </a:rPr>
              <a:t>website visits each year</a:t>
            </a:r>
          </a:p>
        </p:txBody>
      </p:sp>
      <p:sp>
        <p:nvSpPr>
          <p:cNvPr id="22" name="Subtitle 2">
            <a:extLst>
              <a:ext uri="{FF2B5EF4-FFF2-40B4-BE49-F238E27FC236}">
                <a16:creationId xmlns:a16="http://schemas.microsoft.com/office/drawing/2014/main" id="{F531CBC8-8528-4A8A-8AE5-058E05778AFF}"/>
              </a:ext>
            </a:extLst>
          </p:cNvPr>
          <p:cNvSpPr txBox="1">
            <a:spLocks/>
          </p:cNvSpPr>
          <p:nvPr/>
        </p:nvSpPr>
        <p:spPr>
          <a:xfrm>
            <a:off x="6657011" y="4853620"/>
            <a:ext cx="1358685"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a:solidFill>
                  <a:srgbClr val="CC0000"/>
                </a:solidFill>
                <a:latin typeface="Arial" charset="0"/>
                <a:ea typeface="Arial" charset="0"/>
                <a:cs typeface="Arial" charset="0"/>
              </a:rPr>
              <a:t>1147</a:t>
            </a:r>
          </a:p>
        </p:txBody>
      </p:sp>
      <p:sp>
        <p:nvSpPr>
          <p:cNvPr id="23" name="Subtitle 2">
            <a:extLst>
              <a:ext uri="{FF2B5EF4-FFF2-40B4-BE49-F238E27FC236}">
                <a16:creationId xmlns:a16="http://schemas.microsoft.com/office/drawing/2014/main" id="{789BDF5F-CBF6-44AB-8D42-694C657D0779}"/>
              </a:ext>
            </a:extLst>
          </p:cNvPr>
          <p:cNvSpPr txBox="1">
            <a:spLocks/>
          </p:cNvSpPr>
          <p:nvPr/>
        </p:nvSpPr>
        <p:spPr>
          <a:xfrm>
            <a:off x="6262806" y="5398440"/>
            <a:ext cx="2147095" cy="5629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a:latin typeface="Arial" charset="0"/>
                <a:ea typeface="Arial" charset="0"/>
                <a:cs typeface="Arial" charset="0"/>
              </a:rPr>
              <a:t>product releases last year</a:t>
            </a:r>
          </a:p>
        </p:txBody>
      </p:sp>
      <p:sp>
        <p:nvSpPr>
          <p:cNvPr id="25" name="Subtitle 2">
            <a:extLst>
              <a:ext uri="{FF2B5EF4-FFF2-40B4-BE49-F238E27FC236}">
                <a16:creationId xmlns:a16="http://schemas.microsoft.com/office/drawing/2014/main" id="{86300543-E611-432B-B579-10D9BD512812}"/>
              </a:ext>
            </a:extLst>
          </p:cNvPr>
          <p:cNvSpPr txBox="1">
            <a:spLocks/>
          </p:cNvSpPr>
          <p:nvPr/>
        </p:nvSpPr>
        <p:spPr>
          <a:xfrm>
            <a:off x="9162152" y="4866436"/>
            <a:ext cx="1358685"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a:solidFill>
                  <a:srgbClr val="CC0000"/>
                </a:solidFill>
                <a:latin typeface="Arial" charset="0"/>
                <a:ea typeface="Arial" charset="0"/>
                <a:cs typeface="Arial" charset="0"/>
              </a:rPr>
              <a:t>68</a:t>
            </a:r>
          </a:p>
        </p:txBody>
      </p:sp>
      <p:sp>
        <p:nvSpPr>
          <p:cNvPr id="26" name="Subtitle 2">
            <a:extLst>
              <a:ext uri="{FF2B5EF4-FFF2-40B4-BE49-F238E27FC236}">
                <a16:creationId xmlns:a16="http://schemas.microsoft.com/office/drawing/2014/main" id="{34BC14E3-5927-49C2-A625-AF2AB2D16849}"/>
              </a:ext>
            </a:extLst>
          </p:cNvPr>
          <p:cNvSpPr txBox="1">
            <a:spLocks/>
          </p:cNvSpPr>
          <p:nvPr/>
        </p:nvSpPr>
        <p:spPr>
          <a:xfrm>
            <a:off x="8790513" y="5398440"/>
            <a:ext cx="2147095" cy="5629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dirty="0">
                <a:latin typeface="Arial" charset="0"/>
                <a:ea typeface="Arial" charset="0"/>
                <a:cs typeface="Arial" charset="0"/>
              </a:rPr>
              <a:t>User Groups sponsored last year</a:t>
            </a:r>
          </a:p>
        </p:txBody>
      </p:sp>
      <p:sp>
        <p:nvSpPr>
          <p:cNvPr id="31" name="Title 1">
            <a:extLst>
              <a:ext uri="{FF2B5EF4-FFF2-40B4-BE49-F238E27FC236}">
                <a16:creationId xmlns:a16="http://schemas.microsoft.com/office/drawing/2014/main" id="{3591ECC5-F41B-46F9-AB52-8960B2CF47CD}"/>
              </a:ext>
            </a:extLst>
          </p:cNvPr>
          <p:cNvSpPr>
            <a:spLocks noGrp="1"/>
          </p:cNvSpPr>
          <p:nvPr>
            <p:ph type="title"/>
          </p:nvPr>
        </p:nvSpPr>
        <p:spPr>
          <a:xfrm>
            <a:off x="422008" y="193493"/>
            <a:ext cx="10515600" cy="1012660"/>
          </a:xfrm>
        </p:spPr>
        <p:txBody>
          <a:bodyPr/>
          <a:lstStyle/>
          <a:p>
            <a:r>
              <a:rPr lang="en-GB"/>
              <a:t>About Redgate</a:t>
            </a:r>
          </a:p>
        </p:txBody>
      </p:sp>
      <p:pic>
        <p:nvPicPr>
          <p:cNvPr id="2" name="Picture 1"/>
          <p:cNvPicPr>
            <a:picLocks noChangeAspect="1"/>
          </p:cNvPicPr>
          <p:nvPr/>
        </p:nvPicPr>
        <p:blipFill>
          <a:blip r:embed="rId3"/>
          <a:stretch>
            <a:fillRect/>
          </a:stretch>
        </p:blipFill>
        <p:spPr>
          <a:xfrm>
            <a:off x="1990557" y="1224043"/>
            <a:ext cx="814324" cy="1105916"/>
          </a:xfrm>
          <a:prstGeom prst="rect">
            <a:avLst/>
          </a:prstGeom>
        </p:spPr>
      </p:pic>
      <p:pic>
        <p:nvPicPr>
          <p:cNvPr id="3" name="Picture 2"/>
          <p:cNvPicPr>
            <a:picLocks noChangeAspect="1"/>
          </p:cNvPicPr>
          <p:nvPr/>
        </p:nvPicPr>
        <p:blipFill>
          <a:blip r:embed="rId4"/>
          <a:stretch>
            <a:fillRect/>
          </a:stretch>
        </p:blipFill>
        <p:spPr>
          <a:xfrm>
            <a:off x="4363598" y="1309387"/>
            <a:ext cx="935228" cy="1020572"/>
          </a:xfrm>
          <a:prstGeom prst="rect">
            <a:avLst/>
          </a:prstGeom>
        </p:spPr>
      </p:pic>
      <p:pic>
        <p:nvPicPr>
          <p:cNvPr id="28" name="Picture 27"/>
          <p:cNvPicPr>
            <a:picLocks noChangeAspect="1"/>
          </p:cNvPicPr>
          <p:nvPr/>
        </p:nvPicPr>
        <p:blipFill>
          <a:blip r:embed="rId5"/>
          <a:stretch>
            <a:fillRect/>
          </a:stretch>
        </p:blipFill>
        <p:spPr>
          <a:xfrm>
            <a:off x="6770949" y="1294128"/>
            <a:ext cx="1130808" cy="995680"/>
          </a:xfrm>
          <a:prstGeom prst="rect">
            <a:avLst/>
          </a:prstGeom>
        </p:spPr>
      </p:pic>
      <p:pic>
        <p:nvPicPr>
          <p:cNvPr id="29" name="Picture 28"/>
          <p:cNvPicPr>
            <a:picLocks noChangeAspect="1"/>
          </p:cNvPicPr>
          <p:nvPr/>
        </p:nvPicPr>
        <p:blipFill>
          <a:blip r:embed="rId6"/>
          <a:stretch>
            <a:fillRect/>
          </a:stretch>
        </p:blipFill>
        <p:spPr>
          <a:xfrm>
            <a:off x="9319992" y="1340499"/>
            <a:ext cx="1088136" cy="928116"/>
          </a:xfrm>
          <a:prstGeom prst="rect">
            <a:avLst/>
          </a:prstGeom>
        </p:spPr>
      </p:pic>
      <p:pic>
        <p:nvPicPr>
          <p:cNvPr id="30" name="Picture 29"/>
          <p:cNvPicPr>
            <a:picLocks noChangeAspect="1"/>
          </p:cNvPicPr>
          <p:nvPr/>
        </p:nvPicPr>
        <p:blipFill>
          <a:blip r:embed="rId7"/>
          <a:stretch>
            <a:fillRect/>
          </a:stretch>
        </p:blipFill>
        <p:spPr>
          <a:xfrm>
            <a:off x="1912325" y="3654530"/>
            <a:ext cx="892556" cy="1123696"/>
          </a:xfrm>
          <a:prstGeom prst="rect">
            <a:avLst/>
          </a:prstGeom>
        </p:spPr>
      </p:pic>
      <p:pic>
        <p:nvPicPr>
          <p:cNvPr id="32" name="Picture 31"/>
          <p:cNvPicPr>
            <a:picLocks noChangeAspect="1"/>
          </p:cNvPicPr>
          <p:nvPr/>
        </p:nvPicPr>
        <p:blipFill>
          <a:blip r:embed="rId8"/>
          <a:stretch>
            <a:fillRect/>
          </a:stretch>
        </p:blipFill>
        <p:spPr>
          <a:xfrm>
            <a:off x="4228797" y="3711917"/>
            <a:ext cx="1248156" cy="1063244"/>
          </a:xfrm>
          <a:prstGeom prst="rect">
            <a:avLst/>
          </a:prstGeom>
        </p:spPr>
      </p:pic>
      <p:pic>
        <p:nvPicPr>
          <p:cNvPr id="33" name="Picture 32"/>
          <p:cNvPicPr>
            <a:picLocks noChangeAspect="1"/>
          </p:cNvPicPr>
          <p:nvPr/>
        </p:nvPicPr>
        <p:blipFill>
          <a:blip r:embed="rId9"/>
          <a:stretch>
            <a:fillRect/>
          </a:stretch>
        </p:blipFill>
        <p:spPr>
          <a:xfrm>
            <a:off x="6940288" y="3569914"/>
            <a:ext cx="903224" cy="1166368"/>
          </a:xfrm>
          <a:prstGeom prst="rect">
            <a:avLst/>
          </a:prstGeom>
        </p:spPr>
      </p:pic>
      <p:pic>
        <p:nvPicPr>
          <p:cNvPr id="34" name="Picture 33"/>
          <p:cNvPicPr>
            <a:picLocks noChangeAspect="1"/>
          </p:cNvPicPr>
          <p:nvPr/>
        </p:nvPicPr>
        <p:blipFill>
          <a:blip r:embed="rId10"/>
          <a:stretch>
            <a:fillRect/>
          </a:stretch>
        </p:blipFill>
        <p:spPr>
          <a:xfrm>
            <a:off x="9415937" y="3678842"/>
            <a:ext cx="1155700" cy="1127252"/>
          </a:xfrm>
          <a:prstGeom prst="rect">
            <a:avLst/>
          </a:prstGeom>
        </p:spPr>
      </p:pic>
    </p:spTree>
    <p:extLst>
      <p:ext uri="{BB962C8B-B14F-4D97-AF65-F5344CB8AC3E}">
        <p14:creationId xmlns:p14="http://schemas.microsoft.com/office/powerpoint/2010/main" val="3631846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0B82-D0D1-48F5-9576-A83C79CCCD96}"/>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D176ED81-616C-4ECA-8729-B3F5EE892845}"/>
              </a:ext>
            </a:extLst>
          </p:cNvPr>
          <p:cNvSpPr>
            <a:spLocks noGrp="1"/>
          </p:cNvSpPr>
          <p:nvPr>
            <p:ph idx="1"/>
          </p:nvPr>
        </p:nvSpPr>
        <p:spPr/>
        <p:txBody>
          <a:bodyPr>
            <a:normAutofit fontScale="92500" lnSpcReduction="10000"/>
          </a:bodyPr>
          <a:lstStyle/>
          <a:p>
            <a:r>
              <a:rPr lang="en-GB" dirty="0"/>
              <a:t>What is DevOps?</a:t>
            </a:r>
          </a:p>
          <a:p>
            <a:r>
              <a:rPr lang="en-GB" dirty="0"/>
              <a:t>Extending DevOps practices to the database </a:t>
            </a:r>
          </a:p>
          <a:p>
            <a:r>
              <a:rPr lang="en-GB" dirty="0"/>
              <a:t>4 DevOps principles for your database team </a:t>
            </a:r>
          </a:p>
          <a:p>
            <a:pPr lvl="1"/>
            <a:r>
              <a:rPr lang="en-GB" dirty="0"/>
              <a:t>Data Masking </a:t>
            </a:r>
          </a:p>
          <a:p>
            <a:pPr lvl="1"/>
            <a:r>
              <a:rPr lang="en-GB" dirty="0"/>
              <a:t>Source control</a:t>
            </a:r>
          </a:p>
          <a:p>
            <a:pPr lvl="1"/>
            <a:r>
              <a:rPr lang="en-GB" dirty="0"/>
              <a:t>Continuous Integration </a:t>
            </a:r>
          </a:p>
          <a:p>
            <a:pPr lvl="1"/>
            <a:r>
              <a:rPr lang="en-GB" dirty="0"/>
              <a:t>Release management</a:t>
            </a:r>
          </a:p>
        </p:txBody>
      </p:sp>
    </p:spTree>
    <p:extLst>
      <p:ext uri="{BB962C8B-B14F-4D97-AF65-F5344CB8AC3E}">
        <p14:creationId xmlns:p14="http://schemas.microsoft.com/office/powerpoint/2010/main" val="155007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9E37-9486-4789-9F68-F35E57ECDC95}"/>
              </a:ext>
            </a:extLst>
          </p:cNvPr>
          <p:cNvSpPr>
            <a:spLocks noGrp="1"/>
          </p:cNvSpPr>
          <p:nvPr>
            <p:ph type="title"/>
          </p:nvPr>
        </p:nvSpPr>
        <p:spPr/>
        <p:txBody>
          <a:bodyPr/>
          <a:lstStyle/>
          <a:p>
            <a:r>
              <a:rPr lang="en-GB" dirty="0"/>
              <a:t>A DevOps fallacy</a:t>
            </a:r>
          </a:p>
        </p:txBody>
      </p:sp>
      <p:pic>
        <p:nvPicPr>
          <p:cNvPr id="1026" name="Picture 2">
            <a:extLst>
              <a:ext uri="{FF2B5EF4-FFF2-40B4-BE49-F238E27FC236}">
                <a16:creationId xmlns:a16="http://schemas.microsoft.com/office/drawing/2014/main" id="{7C4E9059-52CF-4CCF-BCA5-9EE496D0B7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15243" y="1603602"/>
            <a:ext cx="7761514" cy="40747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9CC019-5D48-43E9-80C4-3413DE483077}"/>
              </a:ext>
            </a:extLst>
          </p:cNvPr>
          <p:cNvSpPr txBox="1"/>
          <p:nvPr/>
        </p:nvSpPr>
        <p:spPr>
          <a:xfrm>
            <a:off x="2465615" y="1879826"/>
            <a:ext cx="1926771" cy="646331"/>
          </a:xfrm>
          <a:prstGeom prst="rect">
            <a:avLst/>
          </a:prstGeom>
          <a:noFill/>
        </p:spPr>
        <p:txBody>
          <a:bodyPr wrap="square" rtlCol="0">
            <a:spAutoFit/>
          </a:bodyPr>
          <a:lstStyle/>
          <a:p>
            <a:r>
              <a:rPr lang="en-GB" sz="3600" dirty="0">
                <a:ln>
                  <a:solidFill>
                    <a:sysClr val="windowText" lastClr="000000"/>
                  </a:solidFill>
                </a:ln>
                <a:solidFill>
                  <a:schemeClr val="bg1"/>
                </a:solidFill>
                <a:latin typeface="Impact" panose="020B0806030902050204" pitchFamily="34" charset="0"/>
              </a:rPr>
              <a:t>VENDORS</a:t>
            </a:r>
          </a:p>
        </p:txBody>
      </p:sp>
      <p:sp>
        <p:nvSpPr>
          <p:cNvPr id="6" name="TextBox 5">
            <a:extLst>
              <a:ext uri="{FF2B5EF4-FFF2-40B4-BE49-F238E27FC236}">
                <a16:creationId xmlns:a16="http://schemas.microsoft.com/office/drawing/2014/main" id="{9E0EFC40-C0C5-43F7-B29D-33AA60CE0379}"/>
              </a:ext>
            </a:extLst>
          </p:cNvPr>
          <p:cNvSpPr txBox="1"/>
          <p:nvPr/>
        </p:nvSpPr>
        <p:spPr>
          <a:xfrm>
            <a:off x="7132866" y="2284420"/>
            <a:ext cx="1333499" cy="646331"/>
          </a:xfrm>
          <a:prstGeom prst="rect">
            <a:avLst/>
          </a:prstGeom>
          <a:noFill/>
        </p:spPr>
        <p:txBody>
          <a:bodyPr wrap="square" rtlCol="0">
            <a:spAutoFit/>
          </a:bodyPr>
          <a:lstStyle/>
          <a:p>
            <a:r>
              <a:rPr lang="en-GB" sz="3600" dirty="0">
                <a:ln>
                  <a:solidFill>
                    <a:sysClr val="windowText" lastClr="000000"/>
                  </a:solidFill>
                </a:ln>
                <a:solidFill>
                  <a:schemeClr val="bg1"/>
                </a:solidFill>
                <a:latin typeface="Impact" panose="020B0806030902050204" pitchFamily="34" charset="0"/>
              </a:rPr>
              <a:t>TOOLS</a:t>
            </a:r>
          </a:p>
        </p:txBody>
      </p:sp>
      <p:sp>
        <p:nvSpPr>
          <p:cNvPr id="7" name="TextBox 6">
            <a:extLst>
              <a:ext uri="{FF2B5EF4-FFF2-40B4-BE49-F238E27FC236}">
                <a16:creationId xmlns:a16="http://schemas.microsoft.com/office/drawing/2014/main" id="{F0058DD8-0EC2-470F-AEDD-407CF2253DDF}"/>
              </a:ext>
            </a:extLst>
          </p:cNvPr>
          <p:cNvSpPr txBox="1"/>
          <p:nvPr/>
        </p:nvSpPr>
        <p:spPr>
          <a:xfrm>
            <a:off x="2464255" y="1879825"/>
            <a:ext cx="2456088" cy="646331"/>
          </a:xfrm>
          <a:prstGeom prst="rect">
            <a:avLst/>
          </a:prstGeom>
          <a:noFill/>
        </p:spPr>
        <p:txBody>
          <a:bodyPr wrap="square" rtlCol="0">
            <a:spAutoFit/>
          </a:bodyPr>
          <a:lstStyle/>
          <a:p>
            <a:r>
              <a:rPr lang="en-GB" sz="3600" dirty="0">
                <a:ln>
                  <a:solidFill>
                    <a:sysClr val="windowText" lastClr="000000"/>
                  </a:solidFill>
                </a:ln>
                <a:solidFill>
                  <a:schemeClr val="bg1"/>
                </a:solidFill>
                <a:latin typeface="Impact" panose="020B0806030902050204" pitchFamily="34" charset="0"/>
              </a:rPr>
              <a:t>DEVELOPERS</a:t>
            </a:r>
          </a:p>
        </p:txBody>
      </p:sp>
      <p:sp>
        <p:nvSpPr>
          <p:cNvPr id="8" name="TextBox 7">
            <a:extLst>
              <a:ext uri="{FF2B5EF4-FFF2-40B4-BE49-F238E27FC236}">
                <a16:creationId xmlns:a16="http://schemas.microsoft.com/office/drawing/2014/main" id="{0B9A1741-D3A2-45A5-9FEF-F2A4F7E2C04D}"/>
              </a:ext>
            </a:extLst>
          </p:cNvPr>
          <p:cNvSpPr txBox="1"/>
          <p:nvPr/>
        </p:nvSpPr>
        <p:spPr>
          <a:xfrm>
            <a:off x="7132866" y="2282834"/>
            <a:ext cx="2593519" cy="646331"/>
          </a:xfrm>
          <a:prstGeom prst="rect">
            <a:avLst/>
          </a:prstGeom>
          <a:noFill/>
        </p:spPr>
        <p:txBody>
          <a:bodyPr wrap="square" rtlCol="0">
            <a:spAutoFit/>
          </a:bodyPr>
          <a:lstStyle/>
          <a:p>
            <a:r>
              <a:rPr lang="en-GB" sz="3600" dirty="0">
                <a:ln>
                  <a:solidFill>
                    <a:sysClr val="windowText" lastClr="000000"/>
                  </a:solidFill>
                </a:ln>
                <a:solidFill>
                  <a:schemeClr val="bg1"/>
                </a:solidFill>
                <a:latin typeface="Impact" panose="020B0806030902050204" pitchFamily="34" charset="0"/>
              </a:rPr>
              <a:t>AUTOMATION</a:t>
            </a:r>
          </a:p>
        </p:txBody>
      </p:sp>
      <p:sp>
        <p:nvSpPr>
          <p:cNvPr id="9" name="TextBox 8">
            <a:extLst>
              <a:ext uri="{FF2B5EF4-FFF2-40B4-BE49-F238E27FC236}">
                <a16:creationId xmlns:a16="http://schemas.microsoft.com/office/drawing/2014/main" id="{6892E297-36A2-4FA0-A1A0-31341D20D5DD}"/>
              </a:ext>
            </a:extLst>
          </p:cNvPr>
          <p:cNvSpPr txBox="1"/>
          <p:nvPr/>
        </p:nvSpPr>
        <p:spPr>
          <a:xfrm>
            <a:off x="2464255" y="1879824"/>
            <a:ext cx="2456088" cy="646331"/>
          </a:xfrm>
          <a:prstGeom prst="rect">
            <a:avLst/>
          </a:prstGeom>
          <a:noFill/>
        </p:spPr>
        <p:txBody>
          <a:bodyPr wrap="square" rtlCol="0">
            <a:spAutoFit/>
          </a:bodyPr>
          <a:lstStyle/>
          <a:p>
            <a:r>
              <a:rPr lang="en-GB" sz="3600" dirty="0">
                <a:ln>
                  <a:solidFill>
                    <a:sysClr val="windowText" lastClr="000000"/>
                  </a:solidFill>
                </a:ln>
                <a:solidFill>
                  <a:schemeClr val="bg1"/>
                </a:solidFill>
                <a:latin typeface="Impact" panose="020B0806030902050204" pitchFamily="34" charset="0"/>
              </a:rPr>
              <a:t>MANAGERS</a:t>
            </a:r>
          </a:p>
        </p:txBody>
      </p:sp>
      <p:sp>
        <p:nvSpPr>
          <p:cNvPr id="10" name="TextBox 9">
            <a:extLst>
              <a:ext uri="{FF2B5EF4-FFF2-40B4-BE49-F238E27FC236}">
                <a16:creationId xmlns:a16="http://schemas.microsoft.com/office/drawing/2014/main" id="{269141B4-22FB-41E1-9BB2-87DCE34788B8}"/>
              </a:ext>
            </a:extLst>
          </p:cNvPr>
          <p:cNvSpPr txBox="1"/>
          <p:nvPr/>
        </p:nvSpPr>
        <p:spPr>
          <a:xfrm>
            <a:off x="7132865" y="2281248"/>
            <a:ext cx="2593519" cy="1200329"/>
          </a:xfrm>
          <a:prstGeom prst="rect">
            <a:avLst/>
          </a:prstGeom>
          <a:noFill/>
        </p:spPr>
        <p:txBody>
          <a:bodyPr wrap="square" rtlCol="0">
            <a:spAutoFit/>
          </a:bodyPr>
          <a:lstStyle/>
          <a:p>
            <a:r>
              <a:rPr lang="en-GB" sz="3600" dirty="0">
                <a:ln>
                  <a:solidFill>
                    <a:sysClr val="windowText" lastClr="000000"/>
                  </a:solidFill>
                </a:ln>
                <a:solidFill>
                  <a:schemeClr val="bg1"/>
                </a:solidFill>
                <a:latin typeface="Impact" panose="020B0806030902050204" pitchFamily="34" charset="0"/>
              </a:rPr>
              <a:t>MORE FEATURES</a:t>
            </a:r>
          </a:p>
        </p:txBody>
      </p:sp>
    </p:spTree>
    <p:extLst>
      <p:ext uri="{BB962C8B-B14F-4D97-AF65-F5344CB8AC3E}">
        <p14:creationId xmlns:p14="http://schemas.microsoft.com/office/powerpoint/2010/main" val="4040343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4"/>
                                        </p:tgtEl>
                                        <p:attrNameLst>
                                          <p:attrName>ppt_x</p:attrName>
                                        </p:attrNameLst>
                                      </p:cBhvr>
                                      <p:tavLst>
                                        <p:tav tm="0">
                                          <p:val>
                                            <p:strVal val="ppt_x"/>
                                          </p:val>
                                        </p:tav>
                                        <p:tav tm="100000">
                                          <p:val>
                                            <p:strVal val="ppt_x"/>
                                          </p:val>
                                        </p:tav>
                                      </p:tavLst>
                                    </p:anim>
                                    <p:anim calcmode="lin" valueType="num">
                                      <p:cBhvr additive="base">
                                        <p:cTn id="21" dur="500"/>
                                        <p:tgtEl>
                                          <p:spTgt spid="4"/>
                                        </p:tgtEl>
                                        <p:attrNameLst>
                                          <p:attrName>ppt_y</p:attrName>
                                        </p:attrNameLst>
                                      </p:cBhvr>
                                      <p:tavLst>
                                        <p:tav tm="0">
                                          <p:val>
                                            <p:strVal val="ppt_y"/>
                                          </p:val>
                                        </p:tav>
                                        <p:tav tm="100000">
                                          <p:val>
                                            <p:strVal val="1+ppt_h/2"/>
                                          </p:val>
                                        </p:tav>
                                      </p:tavLst>
                                    </p:anim>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7"/>
                                        </p:tgtEl>
                                        <p:attrNameLst>
                                          <p:attrName>ppt_x</p:attrName>
                                        </p:attrNameLst>
                                      </p:cBhvr>
                                      <p:tavLst>
                                        <p:tav tm="0">
                                          <p:val>
                                            <p:strVal val="ppt_x"/>
                                          </p:val>
                                        </p:tav>
                                        <p:tav tm="100000">
                                          <p:val>
                                            <p:strVal val="ppt_x"/>
                                          </p:val>
                                        </p:tav>
                                      </p:tavLst>
                                    </p:anim>
                                    <p:anim calcmode="lin" valueType="num">
                                      <p:cBhvr additive="base">
                                        <p:cTn id="37" dur="500"/>
                                        <p:tgtEl>
                                          <p:spTgt spid="7"/>
                                        </p:tgtEl>
                                        <p:attrNameLst>
                                          <p:attrName>ppt_y</p:attrName>
                                        </p:attrNameLst>
                                      </p:cBhvr>
                                      <p:tavLst>
                                        <p:tav tm="0">
                                          <p:val>
                                            <p:strVal val="ppt_y"/>
                                          </p:val>
                                        </p:tav>
                                        <p:tav tm="100000">
                                          <p:val>
                                            <p:strVal val="1+ppt_h/2"/>
                                          </p:val>
                                        </p:tav>
                                      </p:tavLst>
                                    </p:anim>
                                    <p:set>
                                      <p:cBhvr>
                                        <p:cTn id="38" dur="1" fill="hold">
                                          <p:stCondLst>
                                            <p:cond delay="499"/>
                                          </p:stCondLst>
                                        </p:cTn>
                                        <p:tgtEl>
                                          <p:spTgt spid="7"/>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500"/>
                                        <p:tgtEl>
                                          <p:spTgt spid="8"/>
                                        </p:tgtEl>
                                        <p:attrNameLst>
                                          <p:attrName>ppt_x</p:attrName>
                                        </p:attrNameLst>
                                      </p:cBhvr>
                                      <p:tavLst>
                                        <p:tav tm="0">
                                          <p:val>
                                            <p:strVal val="ppt_x"/>
                                          </p:val>
                                        </p:tav>
                                        <p:tav tm="100000">
                                          <p:val>
                                            <p:strVal val="ppt_x"/>
                                          </p:val>
                                        </p:tav>
                                      </p:tavLst>
                                    </p:anim>
                                    <p:anim calcmode="lin" valueType="num">
                                      <p:cBhvr additive="base">
                                        <p:cTn id="41" dur="500"/>
                                        <p:tgtEl>
                                          <p:spTgt spid="8"/>
                                        </p:tgtEl>
                                        <p:attrNameLst>
                                          <p:attrName>ppt_y</p:attrName>
                                        </p:attrNameLst>
                                      </p:cBhvr>
                                      <p:tavLst>
                                        <p:tav tm="0">
                                          <p:val>
                                            <p:strVal val="ppt_y"/>
                                          </p:val>
                                        </p:tav>
                                        <p:tav tm="100000">
                                          <p:val>
                                            <p:strVal val="1+ppt_h/2"/>
                                          </p:val>
                                        </p:tav>
                                      </p:tavLst>
                                    </p:anim>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500"/>
                                        <p:tgtEl>
                                          <p:spTgt spid="9"/>
                                        </p:tgtEl>
                                        <p:attrNameLst>
                                          <p:attrName>ppt_x</p:attrName>
                                        </p:attrNameLst>
                                      </p:cBhvr>
                                      <p:tavLst>
                                        <p:tav tm="0">
                                          <p:val>
                                            <p:strVal val="ppt_x"/>
                                          </p:val>
                                        </p:tav>
                                        <p:tav tm="100000">
                                          <p:val>
                                            <p:strVal val="ppt_x"/>
                                          </p:val>
                                        </p:tav>
                                      </p:tavLst>
                                    </p:anim>
                                    <p:anim calcmode="lin" valueType="num">
                                      <p:cBhvr additive="base">
                                        <p:cTn id="57" dur="500"/>
                                        <p:tgtEl>
                                          <p:spTgt spid="9"/>
                                        </p:tgtEl>
                                        <p:attrNameLst>
                                          <p:attrName>ppt_y</p:attrName>
                                        </p:attrNameLst>
                                      </p:cBhvr>
                                      <p:tavLst>
                                        <p:tav tm="0">
                                          <p:val>
                                            <p:strVal val="ppt_y"/>
                                          </p:val>
                                        </p:tav>
                                        <p:tav tm="100000">
                                          <p:val>
                                            <p:strVal val="1+ppt_h/2"/>
                                          </p:val>
                                        </p:tav>
                                      </p:tavLst>
                                    </p:anim>
                                    <p:set>
                                      <p:cBhvr>
                                        <p:cTn id="58" dur="1" fill="hold">
                                          <p:stCondLst>
                                            <p:cond delay="499"/>
                                          </p:stCondLst>
                                        </p:cTn>
                                        <p:tgtEl>
                                          <p:spTgt spid="9"/>
                                        </p:tgtEl>
                                        <p:attrNameLst>
                                          <p:attrName>style.visibility</p:attrName>
                                        </p:attrNameLst>
                                      </p:cBhvr>
                                      <p:to>
                                        <p:strVal val="hidden"/>
                                      </p:to>
                                    </p:set>
                                  </p:childTnLst>
                                </p:cTn>
                              </p:par>
                              <p:par>
                                <p:cTn id="59" presetID="2" presetClass="exit" presetSubtype="4" fill="hold" grpId="1" nodeType="withEffect">
                                  <p:stCondLst>
                                    <p:cond delay="0"/>
                                  </p:stCondLst>
                                  <p:childTnLst>
                                    <p:anim calcmode="lin" valueType="num">
                                      <p:cBhvr additive="base">
                                        <p:cTn id="60" dur="500"/>
                                        <p:tgtEl>
                                          <p:spTgt spid="10"/>
                                        </p:tgtEl>
                                        <p:attrNameLst>
                                          <p:attrName>ppt_x</p:attrName>
                                        </p:attrNameLst>
                                      </p:cBhvr>
                                      <p:tavLst>
                                        <p:tav tm="0">
                                          <p:val>
                                            <p:strVal val="ppt_x"/>
                                          </p:val>
                                        </p:tav>
                                        <p:tav tm="100000">
                                          <p:val>
                                            <p:strVal val="ppt_x"/>
                                          </p:val>
                                        </p:tav>
                                      </p:tavLst>
                                    </p:anim>
                                    <p:anim calcmode="lin" valueType="num">
                                      <p:cBhvr additive="base">
                                        <p:cTn id="61" dur="500"/>
                                        <p:tgtEl>
                                          <p:spTgt spid="10"/>
                                        </p:tgtEl>
                                        <p:attrNameLst>
                                          <p:attrName>ppt_y</p:attrName>
                                        </p:attrNameLst>
                                      </p:cBhvr>
                                      <p:tavLst>
                                        <p:tav tm="0">
                                          <p:val>
                                            <p:strVal val="ppt_y"/>
                                          </p:val>
                                        </p:tav>
                                        <p:tav tm="100000">
                                          <p:val>
                                            <p:strVal val="1+ppt_h/2"/>
                                          </p:val>
                                        </p:tav>
                                      </p:tavLst>
                                    </p:anim>
                                    <p:set>
                                      <p:cBhvr>
                                        <p:cTn id="6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8" grpId="0"/>
      <p:bldP spid="8" grpId="1"/>
      <p:bldP spid="9" grpId="0"/>
      <p:bldP spid="9" grpId="1"/>
      <p:bldP spid="10" grpId="0"/>
      <p:bldP spid="1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8574" y="1798789"/>
            <a:ext cx="5991692" cy="3077766"/>
          </a:xfrm>
          <a:prstGeom prst="rect">
            <a:avLst/>
          </a:prstGeom>
        </p:spPr>
        <p:txBody>
          <a:bodyPr wrap="square">
            <a:spAutoFit/>
          </a:bodyPr>
          <a:lstStyle/>
          <a:p>
            <a:pPr algn="ctr"/>
            <a:r>
              <a:rPr lang="en-GB" sz="3200" b="0" dirty="0">
                <a:solidFill>
                  <a:schemeClr val="bg1"/>
                </a:solidFill>
                <a:latin typeface="Roboto" charset="0"/>
                <a:ea typeface="Roboto" charset="0"/>
                <a:cs typeface="Roboto" charset="0"/>
              </a:rPr>
              <a:t>“DevOps is the union of people, process, and products to enable continuous delivery of value to our end users.”</a:t>
            </a:r>
          </a:p>
          <a:p>
            <a:pPr algn="ctr"/>
            <a:endParaRPr lang="en-GB" sz="2400" b="0" dirty="0">
              <a:solidFill>
                <a:schemeClr val="bg1"/>
              </a:solidFill>
              <a:latin typeface="Roboto" charset="0"/>
              <a:ea typeface="Roboto" charset="0"/>
              <a:cs typeface="Roboto" charset="0"/>
            </a:endParaRPr>
          </a:p>
          <a:p>
            <a:pPr algn="ctr"/>
            <a:r>
              <a:rPr lang="en-GB" dirty="0">
                <a:solidFill>
                  <a:schemeClr val="bg1"/>
                </a:solidFill>
                <a:latin typeface="Roboto" charset="0"/>
                <a:ea typeface="Roboto" charset="0"/>
                <a:cs typeface="Roboto" charset="0"/>
              </a:rPr>
              <a:t>Donovan Brown, </a:t>
            </a:r>
          </a:p>
          <a:p>
            <a:pPr algn="ctr"/>
            <a:r>
              <a:rPr lang="en-GB" dirty="0">
                <a:solidFill>
                  <a:schemeClr val="bg1"/>
                </a:solidFill>
                <a:latin typeface="Roboto" charset="0"/>
                <a:ea typeface="Roboto" charset="0"/>
                <a:cs typeface="Roboto" charset="0"/>
              </a:rPr>
              <a:t>Principal DevOps Program Manager, Microsoft</a:t>
            </a:r>
            <a:endParaRPr lang="en-GB" sz="2400" dirty="0">
              <a:solidFill>
                <a:schemeClr val="bg1"/>
              </a:solidFill>
              <a:latin typeface="Roboto" charset="0"/>
              <a:ea typeface="Roboto" charset="0"/>
              <a:cs typeface="Roboto" charset="0"/>
            </a:endParaRPr>
          </a:p>
        </p:txBody>
      </p:sp>
      <p:pic>
        <p:nvPicPr>
          <p:cNvPr id="3" name="Picture 2">
            <a:extLst>
              <a:ext uri="{FF2B5EF4-FFF2-40B4-BE49-F238E27FC236}">
                <a16:creationId xmlns:a16="http://schemas.microsoft.com/office/drawing/2014/main" id="{05C8D491-D155-4DE6-B4AA-75764E0CFAA0}"/>
              </a:ext>
            </a:extLst>
          </p:cNvPr>
          <p:cNvPicPr>
            <a:picLocks noChangeAspect="1"/>
          </p:cNvPicPr>
          <p:nvPr/>
        </p:nvPicPr>
        <p:blipFill>
          <a:blip r:embed="rId3"/>
          <a:stretch>
            <a:fillRect/>
          </a:stretch>
        </p:blipFill>
        <p:spPr>
          <a:xfrm>
            <a:off x="507786" y="1031138"/>
            <a:ext cx="4587342" cy="4587342"/>
          </a:xfrm>
          <a:prstGeom prst="rect">
            <a:avLst/>
          </a:prstGeom>
        </p:spPr>
      </p:pic>
    </p:spTree>
    <p:extLst>
      <p:ext uri="{BB962C8B-B14F-4D97-AF65-F5344CB8AC3E}">
        <p14:creationId xmlns:p14="http://schemas.microsoft.com/office/powerpoint/2010/main" val="4120296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EBBE-D4AF-4A9F-A8A1-A9613626EB8A}"/>
              </a:ext>
            </a:extLst>
          </p:cNvPr>
          <p:cNvSpPr>
            <a:spLocks noGrp="1"/>
          </p:cNvSpPr>
          <p:nvPr>
            <p:ph type="title"/>
          </p:nvPr>
        </p:nvSpPr>
        <p:spPr>
          <a:xfrm>
            <a:off x="609600" y="397782"/>
            <a:ext cx="11201400" cy="1325563"/>
          </a:xfrm>
        </p:spPr>
        <p:txBody>
          <a:bodyPr/>
          <a:lstStyle/>
          <a:p>
            <a:r>
              <a:rPr lang="en-GB" dirty="0"/>
              <a:t>Extending DevOps to your database provides:	</a:t>
            </a:r>
          </a:p>
        </p:txBody>
      </p:sp>
      <p:sp>
        <p:nvSpPr>
          <p:cNvPr id="3" name="Content Placeholder 2">
            <a:extLst>
              <a:ext uri="{FF2B5EF4-FFF2-40B4-BE49-F238E27FC236}">
                <a16:creationId xmlns:a16="http://schemas.microsoft.com/office/drawing/2014/main" id="{41086982-4A96-46FA-89D8-137D0C287F20}"/>
              </a:ext>
            </a:extLst>
          </p:cNvPr>
          <p:cNvSpPr>
            <a:spLocks noGrp="1"/>
          </p:cNvSpPr>
          <p:nvPr>
            <p:ph idx="1"/>
          </p:nvPr>
        </p:nvSpPr>
        <p:spPr>
          <a:xfrm>
            <a:off x="609600" y="1825625"/>
            <a:ext cx="11353800" cy="4351338"/>
          </a:xfrm>
        </p:spPr>
        <p:txBody>
          <a:bodyPr>
            <a:normAutofit/>
          </a:bodyPr>
          <a:lstStyle/>
          <a:p>
            <a:r>
              <a:rPr lang="en-GB" dirty="0"/>
              <a:t>Repeatability of processes </a:t>
            </a:r>
          </a:p>
          <a:p>
            <a:r>
              <a:rPr lang="en-GB" dirty="0"/>
              <a:t>Greater predictability over releases </a:t>
            </a:r>
          </a:p>
          <a:p>
            <a:r>
              <a:rPr lang="en-GB" dirty="0"/>
              <a:t>Faster speed of response to change </a:t>
            </a:r>
          </a:p>
          <a:p>
            <a:r>
              <a:rPr lang="en-GB" dirty="0"/>
              <a:t>Greater reliability of the release process </a:t>
            </a:r>
          </a:p>
          <a:p>
            <a:r>
              <a:rPr lang="en-GB" dirty="0"/>
              <a:t>Overall faster delivery of business value</a:t>
            </a:r>
          </a:p>
        </p:txBody>
      </p:sp>
    </p:spTree>
    <p:extLst>
      <p:ext uri="{BB962C8B-B14F-4D97-AF65-F5344CB8AC3E}">
        <p14:creationId xmlns:p14="http://schemas.microsoft.com/office/powerpoint/2010/main" val="3392313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a:t>Application automated deployment pipeline</a:t>
            </a:r>
            <a:endParaRPr lang="en-US"/>
          </a:p>
        </p:txBody>
      </p:sp>
      <p:pic>
        <p:nvPicPr>
          <p:cNvPr id="9" name="Picture 8">
            <a:extLst>
              <a:ext uri="{FF2B5EF4-FFF2-40B4-BE49-F238E27FC236}">
                <a16:creationId xmlns:a16="http://schemas.microsoft.com/office/drawing/2014/main" id="{44A630F9-DF4A-46F2-A55B-371E6BD5EA67}"/>
              </a:ext>
            </a:extLst>
          </p:cNvPr>
          <p:cNvPicPr>
            <a:picLocks noChangeAspect="1"/>
          </p:cNvPicPr>
          <p:nvPr/>
        </p:nvPicPr>
        <p:blipFill>
          <a:blip r:embed="rId3"/>
          <a:stretch>
            <a:fillRect/>
          </a:stretch>
        </p:blipFill>
        <p:spPr>
          <a:xfrm>
            <a:off x="838200" y="2000051"/>
            <a:ext cx="10748137" cy="3040655"/>
          </a:xfrm>
          <a:prstGeom prst="rect">
            <a:avLst/>
          </a:prstGeom>
        </p:spPr>
      </p:pic>
    </p:spTree>
    <p:extLst>
      <p:ext uri="{BB962C8B-B14F-4D97-AF65-F5344CB8AC3E}">
        <p14:creationId xmlns:p14="http://schemas.microsoft.com/office/powerpoint/2010/main" val="3314531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183" y="1919717"/>
            <a:ext cx="10727634" cy="3046530"/>
          </a:xfrm>
          <a:prstGeom prst="rect">
            <a:avLst/>
          </a:prstGeom>
        </p:spPr>
      </p:pic>
      <p:sp>
        <p:nvSpPr>
          <p:cNvPr id="4" name="Title 3"/>
          <p:cNvSpPr>
            <a:spLocks noGrp="1"/>
          </p:cNvSpPr>
          <p:nvPr>
            <p:ph type="title"/>
          </p:nvPr>
        </p:nvSpPr>
        <p:spPr>
          <a:xfrm>
            <a:off x="604519" y="243205"/>
            <a:ext cx="10727633" cy="1325563"/>
          </a:xfrm>
        </p:spPr>
        <p:txBody>
          <a:bodyPr>
            <a:normAutofit/>
          </a:bodyPr>
          <a:lstStyle/>
          <a:p>
            <a:r>
              <a:rPr lang="en-GB">
                <a:latin typeface="Roboto" panose="02000000000000000000"/>
              </a:rPr>
              <a:t>Application </a:t>
            </a:r>
            <a:r>
              <a:rPr lang="en-GB" b="1">
                <a:latin typeface="Roboto" panose="02000000000000000000"/>
              </a:rPr>
              <a:t>and database </a:t>
            </a:r>
            <a:r>
              <a:rPr lang="en-GB">
                <a:latin typeface="Roboto" panose="02000000000000000000"/>
              </a:rPr>
              <a:t>deployment pipeline</a:t>
            </a:r>
            <a:endParaRPr lang="en-US">
              <a:latin typeface="Roboto" panose="02000000000000000000"/>
            </a:endParaRPr>
          </a:p>
        </p:txBody>
      </p:sp>
    </p:spTree>
    <p:extLst>
      <p:ext uri="{BB962C8B-B14F-4D97-AF65-F5344CB8AC3E}">
        <p14:creationId xmlns:p14="http://schemas.microsoft.com/office/powerpoint/2010/main" val="1485778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dgate Theme June 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dgate Theme June 2016" id="{F9D6F9E9-E535-924A-BC7F-4BA7540D0110}" vid="{054964FD-6522-C948-A98F-C0823FD39E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09c9ef4-6254-4985-925e-9d40b265c3e0">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54F13877AB4FA499DFB84116CCE7D0D" ma:contentTypeVersion="7" ma:contentTypeDescription="Create a new document." ma:contentTypeScope="" ma:versionID="7926cd1a0890839cfe28875b8fda3f89">
  <xsd:schema xmlns:xsd="http://www.w3.org/2001/XMLSchema" xmlns:xs="http://www.w3.org/2001/XMLSchema" xmlns:p="http://schemas.microsoft.com/office/2006/metadata/properties" xmlns:ns2="7b83037f-4c80-479f-8963-8696aae0d856" xmlns:ns3="609c9ef4-6254-4985-925e-9d40b265c3e0" targetNamespace="http://schemas.microsoft.com/office/2006/metadata/properties" ma:root="true" ma:fieldsID="92a98e46582dde70167eb8a8ff4c22fe" ns2:_="" ns3:_="">
    <xsd:import namespace="7b83037f-4c80-479f-8963-8696aae0d856"/>
    <xsd:import namespace="609c9ef4-6254-4985-925e-9d40b265c3e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83037f-4c80-479f-8963-8696aae0d8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9c9ef4-6254-4985-925e-9d40b265c3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CA5491-CDD9-46ED-A0A0-857A6ED71E3F}">
  <ds:schemaRefs>
    <ds:schemaRef ds:uri="http://schemas.microsoft.com/office/2006/metadata/properties"/>
    <ds:schemaRef ds:uri="609c9ef4-6254-4985-925e-9d40b265c3e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7b83037f-4c80-479f-8963-8696aae0d856"/>
    <ds:schemaRef ds:uri="http://www.w3.org/XML/1998/namespace"/>
    <ds:schemaRef ds:uri="http://purl.org/dc/dcmitype/"/>
  </ds:schemaRefs>
</ds:datastoreItem>
</file>

<file path=customXml/itemProps2.xml><?xml version="1.0" encoding="utf-8"?>
<ds:datastoreItem xmlns:ds="http://schemas.openxmlformats.org/officeDocument/2006/customXml" ds:itemID="{4B06B333-A940-4EC6-82DF-6DE50E2BD7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83037f-4c80-479f-8963-8696aae0d856"/>
    <ds:schemaRef ds:uri="609c9ef4-6254-4985-925e-9d40b265c3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65C73F0-61DD-489A-A072-E5DB516E85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12893</TotalTime>
  <Words>2267</Words>
  <Application>Microsoft Office PowerPoint</Application>
  <PresentationFormat>Widescreen</PresentationFormat>
  <Paragraphs>144</Paragraphs>
  <Slides>23</Slides>
  <Notes>21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Arial</vt:lpstr>
      <vt:lpstr>Calibri</vt:lpstr>
      <vt:lpstr>Calibri Light</vt:lpstr>
      <vt:lpstr>Impact</vt:lpstr>
      <vt:lpstr>Roboto</vt:lpstr>
      <vt:lpstr>Roboto Bold</vt:lpstr>
      <vt:lpstr>Roboto Medium</vt:lpstr>
      <vt:lpstr>Roboto Regular</vt:lpstr>
      <vt:lpstr>Segoe UI</vt:lpstr>
      <vt:lpstr>Segoe UI Semilight</vt:lpstr>
      <vt:lpstr>Times New Roman</vt:lpstr>
      <vt:lpstr>Wingdings</vt:lpstr>
      <vt:lpstr>Redgate Theme June 2016</vt:lpstr>
      <vt:lpstr>4 DevOps principles for your cross-platform database team</vt:lpstr>
      <vt:lpstr>Your Presenter</vt:lpstr>
      <vt:lpstr>About Redgate</vt:lpstr>
      <vt:lpstr>Agenda</vt:lpstr>
      <vt:lpstr>A DevOps fallacy</vt:lpstr>
      <vt:lpstr>PowerPoint Presentation</vt:lpstr>
      <vt:lpstr>Extending DevOps to your database provides: </vt:lpstr>
      <vt:lpstr>Application automated deployment pipeline</vt:lpstr>
      <vt:lpstr>Application and database deployment pipeline</vt:lpstr>
      <vt:lpstr>A complete process – Compliant Database DevOps</vt:lpstr>
      <vt:lpstr>A complete process means less of this…</vt:lpstr>
      <vt:lpstr>Where are we now?</vt:lpstr>
      <vt:lpstr>Where are we now?</vt:lpstr>
      <vt:lpstr>Where are we now?</vt:lpstr>
      <vt:lpstr>Database Management Systems - Popularity</vt:lpstr>
      <vt:lpstr>4 DevOps principles for your cross-platform database team </vt:lpstr>
      <vt:lpstr>Step 1: Data masking for compliance </vt:lpstr>
      <vt:lpstr>PowerPoint Presentation</vt:lpstr>
      <vt:lpstr>Step 2: Robust version control </vt:lpstr>
      <vt:lpstr>Step 3: Automated builds</vt:lpstr>
      <vt:lpstr>Step 4: Secure release management </vt:lpstr>
      <vt:lpstr>DevOps principles for your cross-platform database team </vt:lpstr>
      <vt:lpstr>Question and Answer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implement database DevOps at scale in 5 steps</dc:title>
  <dc:creator>Hannah Maltby</dc:creator>
  <cp:lastModifiedBy>Chris Unwin</cp:lastModifiedBy>
  <cp:revision>52</cp:revision>
  <dcterms:modified xsi:type="dcterms:W3CDTF">2018-10-03T06:34:23Z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0x010100454F13877AB4FA499DFB84116CCE7D0D</vt:lpwstr>
  </property>
  <property fmtid="{D5CDD505-2E9C-101B-9397-08002B2CF9AE}" pid="3" name="Order">
    <vt:r8>4144100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ies>
</file>