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9" r:id="rId3"/>
  </p:sldMasterIdLst>
  <p:notesMasterIdLst>
    <p:notesMasterId r:id="rId22"/>
  </p:notesMasterIdLst>
  <p:sldIdLst>
    <p:sldId id="486" r:id="rId4"/>
    <p:sldId id="575" r:id="rId5"/>
    <p:sldId id="472" r:id="rId6"/>
    <p:sldId id="535" r:id="rId7"/>
    <p:sldId id="573" r:id="rId8"/>
    <p:sldId id="447" r:id="rId9"/>
    <p:sldId id="536" r:id="rId10"/>
    <p:sldId id="538" r:id="rId11"/>
    <p:sldId id="574" r:id="rId12"/>
    <p:sldId id="539" r:id="rId13"/>
    <p:sldId id="576" r:id="rId14"/>
    <p:sldId id="577" r:id="rId15"/>
    <p:sldId id="349" r:id="rId16"/>
    <p:sldId id="425" r:id="rId17"/>
    <p:sldId id="426" r:id="rId18"/>
    <p:sldId id="618" r:id="rId19"/>
    <p:sldId id="596" r:id="rId20"/>
    <p:sldId id="4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842" autoAdjust="0"/>
  </p:normalViewPr>
  <p:slideViewPr>
    <p:cSldViewPr snapToGrid="0">
      <p:cViewPr varScale="1">
        <p:scale>
          <a:sx n="87" d="100"/>
          <a:sy n="87" d="100"/>
        </p:scale>
        <p:origin x="14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Unwin" userId="ecb1ebdc-b4ce-451a-a330-7da45b58990a" providerId="ADAL" clId="{1A268827-DC84-4B93-8594-16439A52918D}"/>
    <pc:docChg chg="delSld modSld">
      <pc:chgData name="Chris Unwin" userId="ecb1ebdc-b4ce-451a-a330-7da45b58990a" providerId="ADAL" clId="{1A268827-DC84-4B93-8594-16439A52918D}" dt="2019-04-23T13:34:06.553" v="2" actId="1076"/>
      <pc:docMkLst>
        <pc:docMk/>
      </pc:docMkLst>
      <pc:sldChg chg="modSp">
        <pc:chgData name="Chris Unwin" userId="ecb1ebdc-b4ce-451a-a330-7da45b58990a" providerId="ADAL" clId="{1A268827-DC84-4B93-8594-16439A52918D}" dt="2019-04-23T13:34:06.553" v="2" actId="1076"/>
        <pc:sldMkLst>
          <pc:docMk/>
          <pc:sldMk cId="2216148997" sldId="575"/>
        </pc:sldMkLst>
        <pc:spChg chg="mod">
          <ac:chgData name="Chris Unwin" userId="ecb1ebdc-b4ce-451a-a330-7da45b58990a" providerId="ADAL" clId="{1A268827-DC84-4B93-8594-16439A52918D}" dt="2019-04-23T13:34:06.553" v="2" actId="1076"/>
          <ac:spMkLst>
            <pc:docMk/>
            <pc:sldMk cId="2216148997" sldId="57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A16AB-1DFE-489A-A8C0-82237FC8F6C2}" type="datetimeFigureOut">
              <a:rPr lang="en-GB" smtClean="0"/>
              <a:t>23/04/2019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AA84F2-1DBB-4F4B-946A-E829C37D0E2A}" type="slidenum">
              <a:rPr lang="en-GB" smtClean="0"/>
              <a:t>‹#›</a:t>
            </a:fld>
            <a:endParaRPr lang="en-GB"/>
          </a:p>
        </p:txBody>
      </p:sp>
    </p:spTree>
    <p:extLst>
      <p:ext uri="{BB962C8B-B14F-4D97-AF65-F5344CB8AC3E}">
        <p14:creationId xmlns:p14="http://schemas.microsoft.com/office/powerpoint/2010/main" val="2514805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hitinfrastructure.com/news/how-devops-can-impact-healthcare-it-infrastructur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today’s session on Compliant Database DevOps!</a:t>
            </a:r>
          </a:p>
          <a:p>
            <a:r>
              <a:rPr lang="en-GB" dirty="0"/>
              <a:t>First, let’s start with a couple of housekeeping items. All attendees are on mute during the webinar, but we want to hear your questions so if you have any during the course of this presentation, please enter it into your question box and we’ll make sure we leave plenty of time at the end of the webinar to go through them. This webinar is also being recorded and we’ll follow up with a copy of the recording as well as the slides over the next couple of days. </a:t>
            </a:r>
          </a:p>
          <a:p>
            <a:pPr lvl="0"/>
            <a:endParaRPr lang="en-GB" sz="1200" u="sng" kern="1200" dirty="0">
              <a:solidFill>
                <a:schemeClr val="tx1"/>
              </a:solidFill>
              <a:effectLst/>
              <a:latin typeface="+mn-lt"/>
              <a:ea typeface="+mn-ea"/>
              <a:cs typeface="+mn-cs"/>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606329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Well data is an asset, in fact it’s our most precious asset and we need to know that it is being kept safe at every turn, whether this is part of looking after our production systems or even wherever we may be using this data for some other forms of processing.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Redgate recently ran a Data Governance Implementation Survey and in this report </a:t>
            </a:r>
            <a:r>
              <a:rPr lang="en-GB" sz="1200" b="0" i="0" kern="1200" dirty="0">
                <a:solidFill>
                  <a:schemeClr val="tx1"/>
                </a:solidFill>
                <a:effectLst/>
                <a:latin typeface="+mn-lt"/>
                <a:ea typeface="+mn-ea"/>
                <a:cs typeface="+mn-cs"/>
              </a:rPr>
              <a:t>over 500 SQL Server professionals responded and gave us an indication of how they handle the technical and business challenges of Data Governance in their organisations which gives us some insight as to how people handle data as part of some of the aforementioned processes we’ve been through today.</a:t>
            </a:r>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3DD5A8-2F84-46C4-833F-13A9BE7A9F9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0665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you can see – a lot of people fall under that umbrella of being in a regulated industry or organisation so we have to be treating Data with the correct care and attention it deserves.</a:t>
            </a:r>
          </a:p>
          <a:p>
            <a:endParaRPr lang="en-CA" dirty="0"/>
          </a:p>
          <a:p>
            <a:r>
              <a:rPr lang="en-CA" dirty="0"/>
              <a:t>In the past I’ve spoken with people who believe that DevOps would have a detrimental impact on their Data Governance programs but actually that couldn’t be further from the truth. Having in place those scalable, automated and repeatable processes means we can audit each stage and bring our good friend Reliability to the party. It’s certainly easier to trace what's happening to data when we know what's happening to it in the first place!</a:t>
            </a:r>
          </a:p>
          <a:p>
            <a:endParaRPr lang="en-CA" dirty="0"/>
          </a:p>
          <a:p>
            <a:r>
              <a:rPr lang="en-CA" dirty="0"/>
              <a:t>Why does this regulation matter in the database development world though?</a:t>
            </a:r>
          </a:p>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3DD5A8-2F84-46C4-833F-13A9BE7A9F9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065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Well Data Breaches continue to plague companies, and moving into the new regulated world there are steps we have to take to try to protect our end users. But where are these breaches coming from?</a:t>
            </a:r>
          </a:p>
        </p:txBody>
      </p:sp>
    </p:spTree>
    <p:extLst>
      <p:ext uri="{BB962C8B-B14F-4D97-AF65-F5344CB8AC3E}">
        <p14:creationId xmlns:p14="http://schemas.microsoft.com/office/powerpoint/2010/main" val="208529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hacking is still top tactic used, privilege misuse and casual events together are close behind – but this isn't always cracking Production wide open, many times this includes making your way in to a network and sniffing around for a </a:t>
            </a:r>
            <a:r>
              <a:rPr lang="en-US" dirty="0" err="1">
                <a:cs typeface="Calibri"/>
              </a:rPr>
              <a:t>disguarded</a:t>
            </a:r>
            <a:r>
              <a:rPr lang="en-US" dirty="0">
                <a:cs typeface="Calibri"/>
              </a:rPr>
              <a:t> Backup file or trying to get your hands on a pre-production copy which won't share nearly the same level of water-tight security!</a:t>
            </a:r>
          </a:p>
          <a:p>
            <a:endParaRPr lang="en-US" dirty="0"/>
          </a:p>
          <a:p>
            <a:r>
              <a:rPr lang="en-US" dirty="0"/>
              <a:t>Depending on the vertical</a:t>
            </a:r>
            <a:r>
              <a:rPr lang="en-US" dirty="0">
                <a:cs typeface="Calibri"/>
              </a:rPr>
              <a:t> your company resides in, it varies where the biggest threats are, and the thing to highlight here is that on the whole, breaches CAN come from anywhere, so really it's up to us as curators of the data, or data controllers/processors, to do our due diligence and ensure that data is protected from the start. That access to data is controlled and where possible, data processing is minimized to only what is relevant and necessary – does that sound familiar? Well it should! It's similar across the board for most data protection legislation.</a:t>
            </a:r>
            <a:endParaRPr lang="en-US" dirty="0"/>
          </a:p>
          <a:p>
            <a:endParaRPr lang="en-US" dirty="0">
              <a:cs typeface="Calibri"/>
            </a:endParaRPr>
          </a:p>
        </p:txBody>
      </p:sp>
    </p:spTree>
    <p:extLst>
      <p:ext uri="{BB962C8B-B14F-4D97-AF65-F5344CB8AC3E}">
        <p14:creationId xmlns:p14="http://schemas.microsoft.com/office/powerpoint/2010/main" val="3297400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Unsurprisingly then it is the Database that is the number 1 asset put at risk when it comes to breaches, and we need to put some steps in place to protect our main asset.</a:t>
            </a:r>
            <a:endParaRPr lang="en-US" dirty="0"/>
          </a:p>
          <a:p>
            <a:endParaRPr lang="en-US" dirty="0">
              <a:cs typeface="Calibri"/>
            </a:endParaRPr>
          </a:p>
        </p:txBody>
      </p:sp>
    </p:spTree>
    <p:extLst>
      <p:ext uri="{BB962C8B-B14F-4D97-AF65-F5344CB8AC3E}">
        <p14:creationId xmlns:p14="http://schemas.microsoft.com/office/powerpoint/2010/main" val="1030724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can you do to ensure that your database development process is secure &amp; compliant?</a:t>
            </a:r>
          </a:p>
          <a:p>
            <a:endParaRPr lang="en-GB" dirty="0"/>
          </a:p>
          <a:p>
            <a:r>
              <a:rPr lang="en-GB" dirty="0"/>
              <a:t>At Redgate, we would recommend you start by looking at these 4 areas, to start your journey to Compliant database  DevOps processes. [talk through cog]</a:t>
            </a:r>
          </a:p>
          <a:p>
            <a:endParaRPr lang="en-GB" dirty="0"/>
          </a:p>
        </p:txBody>
      </p:sp>
      <p:sp>
        <p:nvSpPr>
          <p:cNvPr id="4" name="Slide Number Placeholder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4C8331D-A9F3-48B1-81D4-4ECCD90210CD}" type="slidenum">
              <a:rPr kumimoji="0" lang="en-GB" sz="18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16</a:t>
            </a:fld>
            <a:endParaRPr kumimoji="0" lang="en-GB" sz="1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732955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t>
            </a:r>
            <a:r>
              <a:rPr lang="en-US" dirty="0" err="1"/>
              <a:t>Regdate’s</a:t>
            </a:r>
            <a:r>
              <a:rPr lang="en-US" dirty="0"/>
              <a:t> preferred Database DevOps process and a similar toolchain to the one being adopted at the likes of Skyscanner, as well as Barclays Bank, Fitness First, Yorkshire Water and Merrill Lynch. What you’ll see along the top is the traditional application deployment pipeline, </a:t>
            </a:r>
            <a:r>
              <a:rPr lang="en-GB" baseline="0" dirty="0"/>
              <a:t>starting from the left where we have developers making changes and committing them into source control etc. </a:t>
            </a:r>
            <a:r>
              <a:rPr lang="en-US" dirty="0"/>
              <a:t> And then the bottom line is this protective coating we have to galvanize our pipeline with. [talk through diagram]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Summarize.</a:t>
            </a:r>
          </a:p>
        </p:txBody>
      </p:sp>
      <p:sp>
        <p:nvSpPr>
          <p:cNvPr id="4" name="Slide Number Placeholder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E3DD5A8-2F84-46C4-833F-13A9BE7A9F9C}" type="slidenum">
              <a:rPr kumimoji="0" lang="en-US" sz="1800" b="1"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17</a:t>
            </a:fld>
            <a:endParaRPr kumimoji="0" lang="en-US" sz="18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45358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r>
              <a:rPr lang="en-US" dirty="0"/>
              <a:t>[Introduce yourself]</a:t>
            </a:r>
          </a:p>
          <a:p>
            <a:pPr marL="171450" indent="-171450">
              <a:buFontTx/>
              <a:buChar char="-"/>
            </a:pPr>
            <a:r>
              <a:rPr lang="en-US" dirty="0"/>
              <a:t>Articles</a:t>
            </a:r>
          </a:p>
          <a:p>
            <a:pPr marL="171450" indent="-171450">
              <a:buFontTx/>
              <a:buChar char="-"/>
            </a:pPr>
            <a:r>
              <a:rPr lang="en-US" dirty="0" err="1"/>
              <a:t>DBAle</a:t>
            </a:r>
            <a:endParaRPr lang="en-US" dirty="0"/>
          </a:p>
          <a:p>
            <a:pPr marL="171450" indent="-171450">
              <a:buFontTx/>
              <a:buChar char="-"/>
            </a:pPr>
            <a:r>
              <a:rPr lang="en-US" dirty="0"/>
              <a:t>3 years at Redgate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67BA51-0EB4-4220-BB57-0E06A05A64BC}"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61625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Redgate]</a:t>
            </a:r>
          </a:p>
        </p:txBody>
      </p:sp>
    </p:spTree>
    <p:extLst>
      <p:ext uri="{BB962C8B-B14F-4D97-AF65-F5344CB8AC3E}">
        <p14:creationId xmlns:p14="http://schemas.microsoft.com/office/powerpoint/2010/main" val="2410331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we focusing on today. We’ll quickly remind ourselves of what </a:t>
            </a:r>
            <a:r>
              <a:rPr lang="en-US" dirty="0" err="1"/>
              <a:t>devops</a:t>
            </a:r>
            <a:r>
              <a:rPr lang="en-US" dirty="0"/>
              <a:t> is and what it means in the context of databases. then we’ll move on to talking about the principles that any database shops should follow in order to implement a successful DevOps pipeline. </a:t>
            </a:r>
          </a:p>
        </p:txBody>
      </p:sp>
      <p:sp>
        <p:nvSpPr>
          <p:cNvPr id="4" name="Slide Number Placeholder 3"/>
          <p:cNvSpPr>
            <a:spLocks noGrp="1"/>
          </p:cNvSpPr>
          <p:nvPr>
            <p:ph type="sldNum" sz="quarter" idx="10"/>
          </p:nvPr>
        </p:nvSpPr>
        <p:spPr/>
        <p:txBody>
          <a:bodyPr/>
          <a:lstStyle/>
          <a:p>
            <a:fld id="{8E3DD5A8-2F84-46C4-833F-13A9BE7A9F9C}" type="slidenum">
              <a:rPr lang="en-US" smtClean="0"/>
              <a:t>4</a:t>
            </a:fld>
            <a:endParaRPr lang="en-US" dirty="0"/>
          </a:p>
        </p:txBody>
      </p:sp>
    </p:spTree>
    <p:extLst>
      <p:ext uri="{BB962C8B-B14F-4D97-AF65-F5344CB8AC3E}">
        <p14:creationId xmlns:p14="http://schemas.microsoft.com/office/powerpoint/2010/main" val="241435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look at the 4 principles, let’s make sure everyone’s on the same page as to what DevOps is because if you ask 10 different people what DevOps is you’re going to get 10 different answers. </a:t>
            </a:r>
          </a:p>
          <a:p>
            <a:r>
              <a:rPr lang="en-US" dirty="0"/>
              <a:t>But here’s the definition of DevOps from Microsoft’s point of view that hopefully resonates with you all. So …. </a:t>
            </a:r>
          </a:p>
          <a:p>
            <a:r>
              <a:rPr lang="en-US" dirty="0"/>
              <a:t>The key things to take a note of here is the words People, process and products. What this means is that you can’t just go and buy some DevOps tools and say we’re a DevOps shop now or you can’t sit your </a:t>
            </a:r>
            <a:r>
              <a:rPr lang="en-US" dirty="0" err="1"/>
              <a:t>devs</a:t>
            </a:r>
            <a:r>
              <a:rPr lang="en-US" dirty="0"/>
              <a:t> and DBAs next to each other and say we removed the walls between </a:t>
            </a:r>
            <a:r>
              <a:rPr lang="en-US" dirty="0" err="1"/>
              <a:t>devs</a:t>
            </a:r>
            <a:r>
              <a:rPr lang="en-US" dirty="0"/>
              <a:t> and Ops so we’re doing DevOps. DevOps is not something that you implement once and you’re done. It’s a journey that requires continuous improvement in these 3 areas. Having the right people and processes is key to the success of any DevOps initiative. And then tooling comes next.</a:t>
            </a:r>
          </a:p>
          <a:p>
            <a:r>
              <a:rPr lang="en-US" dirty="0"/>
              <a:t>The other important thing to note here is we’re talking about delivery of value not features or more code. Because The ultimate goal of any DevOps initiative should be to deliver more value to your customers quicker in order to stay ahead of competition and be able to easily accommodate new market changes. </a:t>
            </a:r>
          </a:p>
        </p:txBody>
      </p:sp>
    </p:spTree>
    <p:extLst>
      <p:ext uri="{BB962C8B-B14F-4D97-AF65-F5344CB8AC3E}">
        <p14:creationId xmlns:p14="http://schemas.microsoft.com/office/powerpoint/2010/main" val="512230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let’s talk about DevOps for databases. </a:t>
            </a:r>
          </a:p>
          <a:p>
            <a:r>
              <a:rPr lang="en-GB" dirty="0"/>
              <a:t>So, hopefully by now we all understand the benefits of DevOps and here we’ve highlighted some of them.</a:t>
            </a:r>
          </a:p>
          <a:p>
            <a:r>
              <a:rPr lang="en-GB" dirty="0"/>
              <a:t>One common trend that I see from working with different organizations is that most application teams have modernized their development and delivery process and have introduced automated testing and releases whereas development and release processes around databases are still neglected and most organizations still see the databases as a bottleneck to faster and more frequent delivery of software. </a:t>
            </a:r>
          </a:p>
          <a:p>
            <a:r>
              <a:rPr lang="en-GB" dirty="0"/>
              <a:t>In many organizations, DBAs spend majority of their time reviewing database change scripts that can take anywhere from hours to even days depending on their release frequency and in a lot of cases they have to rework the database scripts multiple times until they’re considered as production ready. Part of this is because it’s difficult to treat database like code. There’s a lot of pressure on DBAs to maintain the integrity and safety of their data in their databases so they can’t just do a simple replace like we do on the code side. another issue is that databases are not stored as text that you can easily source control and put through an automated build and release process.</a:t>
            </a:r>
          </a:p>
          <a:p>
            <a:r>
              <a:rPr lang="en-GB" dirty="0"/>
              <a:t>Bottom line is that we understand the challenges associated with modernizing development and delivery processes for databases and we believe that with the right processes and tooling you can definitely do achieve a true DevOps process for databases and that’s what we’re going to show you next.</a:t>
            </a:r>
          </a:p>
          <a:p>
            <a:endParaRPr lang="en-GB" dirty="0"/>
          </a:p>
          <a:p>
            <a:r>
              <a:rPr lang="en-GB"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3DD5A8-2F84-46C4-833F-13A9BE7A9F9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51884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So We already said that DevOps is a broad concept and requires the right culture and right people but it’s also about having the right processes and a lot of automation to replace a lot of the manual repetitive tasks that are time consuming and error prone. So, here on the screen we have a typical change management pipeline for code that starts from the left where we have developers making changes and committing them into source control which is one of the fundamental principles to a successful </a:t>
            </a:r>
            <a:r>
              <a:rPr lang="en-GB" baseline="0" dirty="0" err="1"/>
              <a:t>devops</a:t>
            </a:r>
            <a:r>
              <a:rPr lang="en-GB" baseline="0" dirty="0"/>
              <a:t> pipeline and we’re going to talk about that in greater details.</a:t>
            </a:r>
          </a:p>
          <a:p>
            <a:endParaRPr lang="en-GB" baseline="0" dirty="0"/>
          </a:p>
          <a:p>
            <a:r>
              <a:rPr lang="en-GB" baseline="0" dirty="0"/>
              <a:t>So, again most of your are probably already doing this for your app code but to summarise [talk through slide]</a:t>
            </a:r>
          </a:p>
          <a:p>
            <a:endParaRPr lang="en-GB" baseline="0" dirty="0"/>
          </a:p>
          <a:p>
            <a:r>
              <a:rPr lang="en-GB" baseline="0" dirty="0"/>
              <a:t>So for the application this is a complete process, and we like good process because…</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3DD5A8-2F84-46C4-833F-13A9BE7A9F9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24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slide title]</a:t>
            </a:r>
          </a:p>
          <a:p>
            <a:endParaRPr lang="en-GB" dirty="0"/>
          </a:p>
          <a:p>
            <a:r>
              <a:rPr lang="en-GB" dirty="0"/>
              <a:t>So how drastically does that diagram change when we include the database?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3DD5A8-2F84-46C4-833F-13A9BE7A9F9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49853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Well surprisingly not so much.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Redgate, we believe that the same principles should be applied to databases without having to change much on what we’re already doing with the app code – so we believe that the same techniques and steps should be taken but of course with some slight tweaking. </a:t>
            </a: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[Talk through diagram]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But there was something missing from that diagram, something that underpins everything that we as data professionals do… the data. How does that impact a DevOps process?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3DD5A8-2F84-46C4-833F-13A9BE7A9F9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2950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9.em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CC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81100" y="1503363"/>
            <a:ext cx="9753600" cy="2387600"/>
          </a:xfrm>
        </p:spPr>
        <p:txBody>
          <a:bodyPr anchor="ctr"/>
          <a:lstStyle>
            <a:lvl1pPr algn="ctr">
              <a:lnSpc>
                <a:spcPct val="110000"/>
              </a:lnSpc>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168400" y="4059238"/>
            <a:ext cx="9817100" cy="1655762"/>
          </a:xfrm>
        </p:spPr>
        <p:txBody>
          <a:bodyPr/>
          <a:lstStyle>
            <a:lvl1pPr marL="0" indent="0" algn="ctr">
              <a:buNone/>
              <a:defRPr sz="2400" b="0" i="0">
                <a:solidFill>
                  <a:schemeClr val="bg1"/>
                </a:solidFill>
                <a:latin typeface="Roboto Regular"/>
                <a:cs typeface="Roboto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p:cNvPicPr>
            <a:picLocks noChangeAspect="1"/>
          </p:cNvPicPr>
          <p:nvPr/>
        </p:nvPicPr>
        <p:blipFill>
          <a:blip r:embed="rId2"/>
          <a:stretch>
            <a:fillRect/>
          </a:stretch>
        </p:blipFill>
        <p:spPr>
          <a:xfrm>
            <a:off x="8957732" y="5642111"/>
            <a:ext cx="2662766" cy="635931"/>
          </a:xfrm>
          <a:prstGeom prst="rect">
            <a:avLst/>
          </a:prstGeom>
        </p:spPr>
      </p:pic>
    </p:spTree>
    <p:extLst>
      <p:ext uri="{BB962C8B-B14F-4D97-AF65-F5344CB8AC3E}">
        <p14:creationId xmlns:p14="http://schemas.microsoft.com/office/powerpoint/2010/main" val="26695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3163" rtl="0" eaLnBrk="1" fontAlgn="base" hangingPunct="1">
              <a:spcBef>
                <a:spcPct val="0"/>
              </a:spcBef>
              <a:spcAft>
                <a:spcPct val="0"/>
              </a:spcAft>
              <a:defRPr lang="en-US" sz="2800" b="1" dirty="0">
                <a:solidFill>
                  <a:schemeClr val="tx2"/>
                </a:solidFill>
                <a:latin typeface="+mj-lt"/>
                <a:ea typeface="+mj-ea"/>
                <a:cs typeface="Segoe UI" pitchFamily="34" charset="0"/>
              </a:defRPr>
            </a:lvl1pPr>
          </a:lstStyle>
          <a:p>
            <a:r>
              <a:rPr lang="en-US"/>
              <a:t>Click to edit Master title style</a:t>
            </a:r>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672541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725" y="2105433"/>
            <a:ext cx="11429747" cy="2476407"/>
          </a:xfrm>
        </p:spPr>
        <p:txBody>
          <a:bodyPr anchor="b">
            <a:noAutofit/>
          </a:bodyPr>
          <a:lstStyle>
            <a:lvl1pPr algn="l">
              <a:defRPr sz="635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82208" y="4581840"/>
            <a:ext cx="11429264" cy="1142440"/>
          </a:xfrm>
        </p:spPr>
        <p:txBody>
          <a:bodyPr anchor="t">
            <a:noAutofit/>
          </a:bodyPr>
          <a:lstStyle>
            <a:lvl1pPr algn="l">
              <a:defRPr lang="en-US" sz="4233" b="0" kern="1200" dirty="0" smtClean="0">
                <a:solidFill>
                  <a:schemeClr val="tx1"/>
                </a:solidFill>
                <a:latin typeface="+mj-lt"/>
                <a:ea typeface="+mn-ea"/>
                <a:cs typeface="+mn-cs"/>
              </a:defRPr>
            </a:lvl1pPr>
          </a:lstStyle>
          <a:p>
            <a:pPr lvl="0"/>
            <a:r>
              <a:rPr lang="en-US" dirty="0"/>
              <a:t>Speaker Name</a:t>
            </a:r>
          </a:p>
        </p:txBody>
      </p:sp>
      <p:pic>
        <p:nvPicPr>
          <p:cNvPr id="6" name="Picture 5">
            <a:extLst>
              <a:ext uri="{FF2B5EF4-FFF2-40B4-BE49-F238E27FC236}">
                <a16:creationId xmlns:a16="http://schemas.microsoft.com/office/drawing/2014/main" id="{E3E401D2-17CB-4A72-9BF1-89CB69ED369F}"/>
              </a:ext>
            </a:extLst>
          </p:cNvPr>
          <p:cNvPicPr>
            <a:picLocks noChangeAspect="1"/>
          </p:cNvPicPr>
          <p:nvPr userDrawn="1"/>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1997010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81100" y="1503363"/>
            <a:ext cx="9753600" cy="2387600"/>
          </a:xfrm>
        </p:spPr>
        <p:txBody>
          <a:bodyPr anchor="ctr"/>
          <a:lstStyle>
            <a:lvl1pPr algn="ctr">
              <a:lnSpc>
                <a:spcPct val="110000"/>
              </a:lnSpc>
              <a:defRPr sz="6000">
                <a:solidFill>
                  <a:srgbClr val="373737"/>
                </a:solidFill>
              </a:defRPr>
            </a:lvl1pPr>
          </a:lstStyle>
          <a:p>
            <a:r>
              <a:rPr lang="en-US" dirty="0"/>
              <a:t>Click to edit Master title style</a:t>
            </a:r>
          </a:p>
        </p:txBody>
      </p:sp>
      <p:sp>
        <p:nvSpPr>
          <p:cNvPr id="3" name="Subtitle 2"/>
          <p:cNvSpPr>
            <a:spLocks noGrp="1"/>
          </p:cNvSpPr>
          <p:nvPr>
            <p:ph type="subTitle" idx="1"/>
          </p:nvPr>
        </p:nvSpPr>
        <p:spPr>
          <a:xfrm>
            <a:off x="1168400" y="4059238"/>
            <a:ext cx="9817100" cy="1655762"/>
          </a:xfrm>
        </p:spPr>
        <p:txBody>
          <a:bodyPr/>
          <a:lstStyle>
            <a:lvl1pPr marL="0" indent="0" algn="ctr">
              <a:buNone/>
              <a:defRPr sz="2400" b="0" i="0">
                <a:solidFill>
                  <a:srgbClr val="373737"/>
                </a:solidFill>
                <a:latin typeface="Roboto Regular"/>
                <a:cs typeface="Roboto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p:cNvPicPr>
            <a:picLocks noChangeAspect="1"/>
          </p:cNvPicPr>
          <p:nvPr userDrawn="1"/>
        </p:nvPicPr>
        <p:blipFill>
          <a:blip r:embed="rId2"/>
          <a:stretch>
            <a:fillRect/>
          </a:stretch>
        </p:blipFill>
        <p:spPr>
          <a:xfrm>
            <a:off x="0" y="5427135"/>
            <a:ext cx="12192000" cy="1422400"/>
          </a:xfrm>
          <a:prstGeom prst="rect">
            <a:avLst/>
          </a:prstGeom>
        </p:spPr>
      </p:pic>
      <p:pic>
        <p:nvPicPr>
          <p:cNvPr id="6" name="Picture 5"/>
          <p:cNvPicPr>
            <a:picLocks noChangeAspect="1"/>
          </p:cNvPicPr>
          <p:nvPr userDrawn="1"/>
        </p:nvPicPr>
        <p:blipFill>
          <a:blip r:embed="rId3"/>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3299858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270000" y="2455333"/>
            <a:ext cx="9652000" cy="914400"/>
          </a:xfrm>
          <a:prstGeom prst="rect">
            <a:avLst/>
          </a:prstGeom>
        </p:spPr>
      </p:pic>
      <p:pic>
        <p:nvPicPr>
          <p:cNvPr id="8" name="Picture 7"/>
          <p:cNvPicPr>
            <a:picLocks noChangeAspect="1"/>
          </p:cNvPicPr>
          <p:nvPr userDrawn="1"/>
        </p:nvPicPr>
        <p:blipFill>
          <a:blip r:embed="rId3"/>
          <a:stretch>
            <a:fillRect/>
          </a:stretch>
        </p:blipFill>
        <p:spPr>
          <a:xfrm>
            <a:off x="0" y="4447118"/>
            <a:ext cx="12192000" cy="2400300"/>
          </a:xfrm>
          <a:prstGeom prst="rect">
            <a:avLst/>
          </a:prstGeom>
        </p:spPr>
      </p:pic>
    </p:spTree>
    <p:extLst>
      <p:ext uri="{BB962C8B-B14F-4D97-AF65-F5344CB8AC3E}">
        <p14:creationId xmlns:p14="http://schemas.microsoft.com/office/powerpoint/2010/main" val="3395958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5427135"/>
            <a:ext cx="12192000" cy="1422400"/>
          </a:xfrm>
          <a:prstGeom prst="rect">
            <a:avLst/>
          </a:prstGeom>
        </p:spPr>
      </p:pic>
      <p:sp>
        <p:nvSpPr>
          <p:cNvPr id="2" name="Title 1"/>
          <p:cNvSpPr>
            <a:spLocks noGrp="1"/>
          </p:cNvSpPr>
          <p:nvPr>
            <p:ph type="title"/>
          </p:nvPr>
        </p:nvSpPr>
        <p:spPr/>
        <p:txBody>
          <a:bodyPr/>
          <a:lstStyle>
            <a:lvl1pPr>
              <a:defRPr>
                <a:solidFill>
                  <a:srgbClr val="373737"/>
                </a:solidFill>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a:solidFill>
                  <a:srgbClr val="636363"/>
                </a:solidFill>
              </a:defRPr>
            </a:lvl1pPr>
            <a:lvl2pPr>
              <a:defRPr>
                <a:solidFill>
                  <a:srgbClr val="636363"/>
                </a:solidFill>
              </a:defRPr>
            </a:lvl2pPr>
            <a:lvl3pPr>
              <a:defRPr>
                <a:solidFill>
                  <a:srgbClr val="636363"/>
                </a:solidFill>
              </a:defRPr>
            </a:lvl3pPr>
            <a:lvl4pPr>
              <a:defRPr>
                <a:solidFill>
                  <a:srgbClr val="191919"/>
                </a:solidFill>
              </a:defRPr>
            </a:lvl4pPr>
            <a:lvl5pPr>
              <a:defRPr>
                <a:solidFill>
                  <a:srgbClr val="191919"/>
                </a:solidFill>
              </a:defRPr>
            </a:lvl5pPr>
          </a:lstStyle>
          <a:p>
            <a:pPr lvl="0"/>
            <a:r>
              <a:rPr lang="en-US" dirty="0"/>
              <a:t>Click to edit Master text styles</a:t>
            </a:r>
          </a:p>
          <a:p>
            <a:pPr lvl="1"/>
            <a:r>
              <a:rPr lang="en-US" dirty="0"/>
              <a:t>Second level</a:t>
            </a:r>
          </a:p>
          <a:p>
            <a:pPr lvl="2"/>
            <a:r>
              <a:rPr lang="en-US" dirty="0"/>
              <a:t>Third level</a:t>
            </a:r>
          </a:p>
        </p:txBody>
      </p:sp>
      <p:pic>
        <p:nvPicPr>
          <p:cNvPr id="5" name="Picture 4"/>
          <p:cNvPicPr>
            <a:picLocks noChangeAspect="1"/>
          </p:cNvPicPr>
          <p:nvPr userDrawn="1"/>
        </p:nvPicPr>
        <p:blipFill>
          <a:blip r:embed="rId3"/>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1980332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rge quote">
    <p:spTree>
      <p:nvGrpSpPr>
        <p:cNvPr id="1" name=""/>
        <p:cNvGrpSpPr/>
        <p:nvPr/>
      </p:nvGrpSpPr>
      <p:grpSpPr>
        <a:xfrm>
          <a:off x="0" y="0"/>
          <a:ext cx="0" cy="0"/>
          <a:chOff x="0" y="0"/>
          <a:chExt cx="0" cy="0"/>
        </a:xfrm>
      </p:grpSpPr>
      <p:sp>
        <p:nvSpPr>
          <p:cNvPr id="3" name="Rectangle 2"/>
          <p:cNvSpPr/>
          <p:nvPr userDrawn="1"/>
        </p:nvSpPr>
        <p:spPr>
          <a:xfrm>
            <a:off x="0" y="3175"/>
            <a:ext cx="12192000" cy="6851651"/>
          </a:xfrm>
          <a:prstGeom prst="rect">
            <a:avLst/>
          </a:prstGeom>
          <a:solidFill>
            <a:srgbClr val="3737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a:stretch>
            <a:fillRect/>
          </a:stretch>
        </p:blipFill>
        <p:spPr>
          <a:xfrm>
            <a:off x="0" y="5086351"/>
            <a:ext cx="12192000" cy="1765300"/>
          </a:xfrm>
          <a:prstGeom prst="rect">
            <a:avLst/>
          </a:prstGeom>
        </p:spPr>
      </p:pic>
      <p:sp>
        <p:nvSpPr>
          <p:cNvPr id="4" name="Title 1"/>
          <p:cNvSpPr>
            <a:spLocks noGrp="1"/>
          </p:cNvSpPr>
          <p:nvPr>
            <p:ph type="ctrTitle" hasCustomPrompt="1"/>
          </p:nvPr>
        </p:nvSpPr>
        <p:spPr>
          <a:xfrm>
            <a:off x="1181100" y="1096963"/>
            <a:ext cx="9753600" cy="2670704"/>
          </a:xfrm>
        </p:spPr>
        <p:txBody>
          <a:bodyPr anchor="t">
            <a:normAutofit/>
          </a:bodyPr>
          <a:lstStyle>
            <a:lvl1pPr algn="ctr">
              <a:lnSpc>
                <a:spcPct val="100000"/>
              </a:lnSpc>
              <a:defRPr sz="4400" b="0" i="0" baseline="0">
                <a:solidFill>
                  <a:schemeClr val="bg1"/>
                </a:solidFill>
                <a:latin typeface="Roboto Light" charset="0"/>
                <a:ea typeface="Roboto Light" charset="0"/>
                <a:cs typeface="Roboto Light" charset="0"/>
              </a:defRPr>
            </a:lvl1pPr>
          </a:lstStyle>
          <a:p>
            <a:r>
              <a:rPr lang="en-US" dirty="0"/>
              <a:t>“A very wise and interesting quote from someone great can go in this text box.”</a:t>
            </a:r>
          </a:p>
        </p:txBody>
      </p:sp>
      <p:sp>
        <p:nvSpPr>
          <p:cNvPr id="5" name="Subtitle 2"/>
          <p:cNvSpPr>
            <a:spLocks noGrp="1"/>
          </p:cNvSpPr>
          <p:nvPr>
            <p:ph type="subTitle" idx="1" hasCustomPrompt="1"/>
          </p:nvPr>
        </p:nvSpPr>
        <p:spPr>
          <a:xfrm>
            <a:off x="1130300" y="4202114"/>
            <a:ext cx="9817100" cy="767819"/>
          </a:xfrm>
        </p:spPr>
        <p:txBody>
          <a:bodyPr/>
          <a:lstStyle>
            <a:lvl1pPr marL="0" indent="0" algn="ctr">
              <a:buNone/>
              <a:defRPr sz="3200" b="0" i="0" baseline="0">
                <a:solidFill>
                  <a:schemeClr val="bg1"/>
                </a:solidFill>
                <a:latin typeface="Roboto Medium" charset="0"/>
                <a:ea typeface="Roboto Medium" charset="0"/>
                <a:cs typeface="Roboto Medium"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Pete Woodhouse</a:t>
            </a:r>
          </a:p>
        </p:txBody>
      </p:sp>
      <p:pic>
        <p:nvPicPr>
          <p:cNvPr id="7" name="Picture 6"/>
          <p:cNvPicPr>
            <a:picLocks noChangeAspect="1"/>
          </p:cNvPicPr>
          <p:nvPr userDrawn="1"/>
        </p:nvPicPr>
        <p:blipFill>
          <a:blip r:embed="rId3"/>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3476489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pic>
        <p:nvPicPr>
          <p:cNvPr id="3" name="Picture 2"/>
          <p:cNvPicPr>
            <a:picLocks noChangeAspect="1"/>
          </p:cNvPicPr>
          <p:nvPr userDrawn="1"/>
        </p:nvPicPr>
        <p:blipFill>
          <a:blip r:embed="rId2"/>
          <a:stretch>
            <a:fillRect/>
          </a:stretch>
        </p:blipFill>
        <p:spPr>
          <a:xfrm>
            <a:off x="0" y="5427135"/>
            <a:ext cx="12192000" cy="1422400"/>
          </a:xfrm>
          <a:prstGeom prst="rect">
            <a:avLst/>
          </a:prstGeom>
        </p:spPr>
      </p:pic>
      <p:pic>
        <p:nvPicPr>
          <p:cNvPr id="4" name="Picture 3"/>
          <p:cNvPicPr>
            <a:picLocks noChangeAspect="1"/>
          </p:cNvPicPr>
          <p:nvPr userDrawn="1"/>
        </p:nvPicPr>
        <p:blipFill>
          <a:blip r:embed="rId3"/>
          <a:stretch>
            <a:fillRect/>
          </a:stretch>
        </p:blipFill>
        <p:spPr>
          <a:xfrm>
            <a:off x="10062632" y="6101613"/>
            <a:ext cx="1782232" cy="426186"/>
          </a:xfrm>
          <a:prstGeom prst="rect">
            <a:avLst/>
          </a:prstGeom>
        </p:spPr>
      </p:pic>
      <p:pic>
        <p:nvPicPr>
          <p:cNvPr id="5" name="Picture 4"/>
          <p:cNvPicPr>
            <a:picLocks noChangeAspect="1"/>
          </p:cNvPicPr>
          <p:nvPr userDrawn="1"/>
        </p:nvPicPr>
        <p:blipFill>
          <a:blip r:embed="rId4"/>
          <a:stretch>
            <a:fillRect/>
          </a:stretch>
        </p:blipFill>
        <p:spPr>
          <a:xfrm>
            <a:off x="4565650" y="1911350"/>
            <a:ext cx="3060700" cy="3035300"/>
          </a:xfrm>
          <a:prstGeom prst="rect">
            <a:avLst/>
          </a:prstGeom>
        </p:spPr>
      </p:pic>
    </p:spTree>
    <p:extLst>
      <p:ext uri="{BB962C8B-B14F-4D97-AF65-F5344CB8AC3E}">
        <p14:creationId xmlns:p14="http://schemas.microsoft.com/office/powerpoint/2010/main" val="3930627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725" y="2105433"/>
            <a:ext cx="11429747" cy="2476407"/>
          </a:xfrm>
        </p:spPr>
        <p:txBody>
          <a:bodyPr anchor="b">
            <a:noAutofit/>
          </a:bodyPr>
          <a:lstStyle>
            <a:lvl1pPr algn="l">
              <a:defRPr sz="6350">
                <a:solidFill>
                  <a:schemeClr val="tx1"/>
                </a:solidFill>
                <a:latin typeface="+mn-lt"/>
              </a:defRPr>
            </a:lvl1pPr>
          </a:lstStyle>
          <a:p>
            <a:r>
              <a:rPr lang="en-US" dirty="0"/>
              <a:t>Presentation Title</a:t>
            </a:r>
          </a:p>
        </p:txBody>
      </p:sp>
      <p:sp>
        <p:nvSpPr>
          <p:cNvPr id="14" name="Text Placeholder 13"/>
          <p:cNvSpPr>
            <a:spLocks noGrp="1"/>
          </p:cNvSpPr>
          <p:nvPr>
            <p:ph type="body" sz="quarter" idx="10" hasCustomPrompt="1"/>
          </p:nvPr>
        </p:nvSpPr>
        <p:spPr>
          <a:xfrm>
            <a:off x="382208" y="4581840"/>
            <a:ext cx="11429264" cy="1142440"/>
          </a:xfrm>
        </p:spPr>
        <p:txBody>
          <a:bodyPr anchor="t">
            <a:noAutofit/>
          </a:bodyPr>
          <a:lstStyle>
            <a:lvl1pPr algn="l">
              <a:defRPr lang="en-US" sz="4233" b="0" kern="1200" dirty="0" smtClean="0">
                <a:solidFill>
                  <a:schemeClr val="tx1"/>
                </a:solidFill>
                <a:latin typeface="+mj-lt"/>
                <a:ea typeface="+mn-ea"/>
                <a:cs typeface="+mn-cs"/>
              </a:defRPr>
            </a:lvl1pPr>
          </a:lstStyle>
          <a:p>
            <a:pPr lvl="0"/>
            <a:r>
              <a:rPr lang="en-US" dirty="0"/>
              <a:t>Speaker Name</a:t>
            </a:r>
          </a:p>
        </p:txBody>
      </p:sp>
      <p:pic>
        <p:nvPicPr>
          <p:cNvPr id="6" name="Picture 5">
            <a:extLst>
              <a:ext uri="{FF2B5EF4-FFF2-40B4-BE49-F238E27FC236}">
                <a16:creationId xmlns:a16="http://schemas.microsoft.com/office/drawing/2014/main" id="{E3E401D2-17CB-4A72-9BF1-89CB69ED369F}"/>
              </a:ext>
            </a:extLst>
          </p:cNvPr>
          <p:cNvPicPr>
            <a:picLocks noChangeAspect="1"/>
          </p:cNvPicPr>
          <p:nvPr userDrawn="1"/>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29488098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CC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81100" y="1503363"/>
            <a:ext cx="9753600" cy="2387600"/>
          </a:xfrm>
        </p:spPr>
        <p:txBody>
          <a:bodyPr anchor="ctr"/>
          <a:lstStyle>
            <a:lvl1pPr algn="ctr">
              <a:lnSpc>
                <a:spcPct val="110000"/>
              </a:lnSpc>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168400" y="4059238"/>
            <a:ext cx="9817100" cy="1655762"/>
          </a:xfrm>
        </p:spPr>
        <p:txBody>
          <a:bodyPr/>
          <a:lstStyle>
            <a:lvl1pPr marL="0" indent="0" algn="ctr">
              <a:buNone/>
              <a:defRPr sz="2400" b="0" i="0">
                <a:solidFill>
                  <a:schemeClr val="bg1"/>
                </a:solidFill>
                <a:latin typeface="Roboto Regular"/>
                <a:cs typeface="Roboto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p:cNvPicPr>
            <a:picLocks noChangeAspect="1"/>
          </p:cNvPicPr>
          <p:nvPr userDrawn="1"/>
        </p:nvPicPr>
        <p:blipFill>
          <a:blip r:embed="rId2"/>
          <a:stretch>
            <a:fillRect/>
          </a:stretch>
        </p:blipFill>
        <p:spPr>
          <a:xfrm>
            <a:off x="8957732" y="5642111"/>
            <a:ext cx="2662766" cy="635931"/>
          </a:xfrm>
          <a:prstGeom prst="rect">
            <a:avLst/>
          </a:prstGeom>
        </p:spPr>
      </p:pic>
    </p:spTree>
    <p:extLst>
      <p:ext uri="{BB962C8B-B14F-4D97-AF65-F5344CB8AC3E}">
        <p14:creationId xmlns:p14="http://schemas.microsoft.com/office/powerpoint/2010/main" val="2902739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CC00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3387915" y="2802467"/>
            <a:ext cx="5246830" cy="1253066"/>
          </a:xfrm>
          <a:prstGeom prst="rect">
            <a:avLst/>
          </a:prstGeom>
        </p:spPr>
      </p:pic>
    </p:spTree>
    <p:extLst>
      <p:ext uri="{BB962C8B-B14F-4D97-AF65-F5344CB8AC3E}">
        <p14:creationId xmlns:p14="http://schemas.microsoft.com/office/powerpoint/2010/main" val="324436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CC000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87915" y="2802467"/>
            <a:ext cx="5246830" cy="1253066"/>
          </a:xfrm>
          <a:prstGeom prst="rect">
            <a:avLst/>
          </a:prstGeom>
        </p:spPr>
      </p:pic>
    </p:spTree>
    <p:extLst>
      <p:ext uri="{BB962C8B-B14F-4D97-AF65-F5344CB8AC3E}">
        <p14:creationId xmlns:p14="http://schemas.microsoft.com/office/powerpoint/2010/main" val="8108144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3352796" y="2802468"/>
            <a:ext cx="5246828" cy="1253066"/>
          </a:xfrm>
          <a:prstGeom prst="rect">
            <a:avLst/>
          </a:prstGeom>
        </p:spPr>
      </p:pic>
    </p:spTree>
    <p:extLst>
      <p:ext uri="{BB962C8B-B14F-4D97-AF65-F5344CB8AC3E}">
        <p14:creationId xmlns:p14="http://schemas.microsoft.com/office/powerpoint/2010/main" val="39216399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919"/>
                </a:solidFill>
              </a:defRPr>
            </a:lvl1pPr>
          </a:lstStyle>
          <a:p>
            <a:r>
              <a:rPr lang="en-US"/>
              <a:t>Click to edit Master title style</a:t>
            </a:r>
          </a:p>
        </p:txBody>
      </p:sp>
      <p:sp>
        <p:nvSpPr>
          <p:cNvPr id="3" name="Content Placeholder 2"/>
          <p:cNvSpPr>
            <a:spLocks noGrp="1"/>
          </p:cNvSpPr>
          <p:nvPr>
            <p:ph idx="1"/>
          </p:nvPr>
        </p:nvSpPr>
        <p:spPr/>
        <p:txBody>
          <a:bodyPr>
            <a:normAutofit/>
          </a:bodyPr>
          <a:lstStyle>
            <a:lvl1pPr>
              <a:defRPr>
                <a:solidFill>
                  <a:srgbClr val="636363"/>
                </a:solidFill>
              </a:defRPr>
            </a:lvl1pPr>
            <a:lvl2pPr>
              <a:defRPr>
                <a:solidFill>
                  <a:srgbClr val="636363"/>
                </a:solidFill>
              </a:defRPr>
            </a:lvl2pPr>
            <a:lvl3pPr>
              <a:defRPr>
                <a:solidFill>
                  <a:srgbClr val="636363"/>
                </a:solidFill>
              </a:defRPr>
            </a:lvl3pPr>
            <a:lvl4pPr>
              <a:defRPr>
                <a:solidFill>
                  <a:srgbClr val="191919"/>
                </a:solidFill>
              </a:defRPr>
            </a:lvl4pPr>
            <a:lvl5pPr>
              <a:defRPr>
                <a:solidFill>
                  <a:srgbClr val="191919"/>
                </a:solidFill>
              </a:defRPr>
            </a:lvl5pPr>
          </a:lstStyle>
          <a:p>
            <a:pPr lvl="0"/>
            <a:r>
              <a:rPr lang="en-US"/>
              <a:t>Click to edit Master text styles</a:t>
            </a:r>
          </a:p>
          <a:p>
            <a:pPr lvl="1"/>
            <a:r>
              <a:rPr lang="en-US"/>
              <a:t>Second level</a:t>
            </a:r>
          </a:p>
          <a:p>
            <a:pPr lvl="2"/>
            <a:r>
              <a:rPr lang="en-US"/>
              <a:t>Third level</a:t>
            </a:r>
          </a:p>
        </p:txBody>
      </p:sp>
      <p:pic>
        <p:nvPicPr>
          <p:cNvPr id="5" name="Picture 4"/>
          <p:cNvPicPr>
            <a:picLocks noChangeAspect="1"/>
          </p:cNvPicPr>
          <p:nvPr userDrawn="1"/>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1328712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s">
    <p:bg>
      <p:bgPr>
        <a:solidFill>
          <a:srgbClr val="EFEFEF"/>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838200" y="1762125"/>
            <a:ext cx="10515600" cy="1325563"/>
          </a:xfrm>
        </p:spPr>
        <p:txBody>
          <a:bodyPr>
            <a:normAutofit/>
          </a:bodyPr>
          <a:lstStyle>
            <a:lvl1pPr>
              <a:defRPr sz="5400">
                <a:solidFill>
                  <a:srgbClr val="191919"/>
                </a:solidFill>
              </a:defRPr>
            </a:lvl1pPr>
          </a:lstStyle>
          <a:p>
            <a:r>
              <a:rPr lang="en-US"/>
              <a:t>Click to edit Master title style</a:t>
            </a:r>
          </a:p>
        </p:txBody>
      </p:sp>
      <p:sp>
        <p:nvSpPr>
          <p:cNvPr id="4" name="Content Placeholder 2"/>
          <p:cNvSpPr>
            <a:spLocks noGrp="1"/>
          </p:cNvSpPr>
          <p:nvPr>
            <p:ph idx="1"/>
          </p:nvPr>
        </p:nvSpPr>
        <p:spPr>
          <a:xfrm>
            <a:off x="838200" y="2959100"/>
            <a:ext cx="10515600" cy="3238500"/>
          </a:xfrm>
        </p:spPr>
        <p:txBody>
          <a:bodyPr>
            <a:normAutofit/>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191919"/>
                </a:solidFill>
              </a:defRPr>
            </a:lvl4pPr>
            <a:lvl5pPr>
              <a:defRPr>
                <a:solidFill>
                  <a:srgbClr val="191919"/>
                </a:solidFill>
              </a:defRPr>
            </a:lvl5pPr>
          </a:lstStyle>
          <a:p>
            <a:pPr lvl="0"/>
            <a:r>
              <a:rPr lang="en-US"/>
              <a:t>Click to edit Master text styles</a:t>
            </a:r>
          </a:p>
        </p:txBody>
      </p:sp>
      <p:pic>
        <p:nvPicPr>
          <p:cNvPr id="5" name="Picture 4"/>
          <p:cNvPicPr>
            <a:picLocks noChangeAspect="1"/>
          </p:cNvPicPr>
          <p:nvPr userDrawn="1"/>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9238893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with caption">
    <p:spTree>
      <p:nvGrpSpPr>
        <p:cNvPr id="1" name=""/>
        <p:cNvGrpSpPr/>
        <p:nvPr/>
      </p:nvGrpSpPr>
      <p:grpSpPr>
        <a:xfrm>
          <a:off x="0" y="0"/>
          <a:ext cx="0" cy="0"/>
          <a:chOff x="0" y="0"/>
          <a:chExt cx="0" cy="0"/>
        </a:xfrm>
      </p:grpSpPr>
      <p:sp>
        <p:nvSpPr>
          <p:cNvPr id="3" name="Rectangle 2"/>
          <p:cNvSpPr/>
          <p:nvPr userDrawn="1"/>
        </p:nvSpPr>
        <p:spPr>
          <a:xfrm>
            <a:off x="0" y="5808133"/>
            <a:ext cx="12191999" cy="1049867"/>
          </a:xfrm>
          <a:prstGeom prst="rect">
            <a:avLst/>
          </a:prstGeom>
          <a:solidFill>
            <a:srgbClr val="CC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2"/>
          <p:cNvSpPr>
            <a:spLocks noGrp="1"/>
          </p:cNvSpPr>
          <p:nvPr>
            <p:ph type="subTitle" idx="1" hasCustomPrompt="1"/>
          </p:nvPr>
        </p:nvSpPr>
        <p:spPr>
          <a:xfrm>
            <a:off x="330200" y="5748862"/>
            <a:ext cx="9702800" cy="1024467"/>
          </a:xfrm>
        </p:spPr>
        <p:txBody>
          <a:bodyPr anchor="ctr">
            <a:normAutofit/>
          </a:bodyPr>
          <a:lstStyle>
            <a:lvl1pPr marL="0" indent="0" algn="l">
              <a:buNone/>
              <a:defRPr sz="3200" b="0" i="0">
                <a:solidFill>
                  <a:schemeClr val="bg1"/>
                </a:solidFill>
                <a:latin typeface="Roboto Regular"/>
                <a:cs typeface="Roboto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the image title</a:t>
            </a:r>
          </a:p>
        </p:txBody>
      </p:sp>
      <p:pic>
        <p:nvPicPr>
          <p:cNvPr id="5" name="Picture 4"/>
          <p:cNvPicPr>
            <a:picLocks noChangeAspect="1"/>
          </p:cNvPicPr>
          <p:nvPr userDrawn="1"/>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3569945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rge quo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1181100" y="1096963"/>
            <a:ext cx="9753600" cy="3703638"/>
          </a:xfrm>
        </p:spPr>
        <p:txBody>
          <a:bodyPr anchor="t"/>
          <a:lstStyle>
            <a:lvl1pPr algn="ctr">
              <a:lnSpc>
                <a:spcPct val="120000"/>
              </a:lnSpc>
              <a:defRPr sz="6000" b="0" i="0" baseline="0">
                <a:solidFill>
                  <a:srgbClr val="292929"/>
                </a:solidFill>
                <a:latin typeface="Roboto Regular"/>
                <a:cs typeface="Roboto Regular"/>
              </a:defRPr>
            </a:lvl1pPr>
          </a:lstStyle>
          <a:p>
            <a:r>
              <a:rPr lang="en-US"/>
              <a:t>“A very wise and interesting quote from someone great can go in this text box.”</a:t>
            </a:r>
          </a:p>
        </p:txBody>
      </p:sp>
      <p:sp>
        <p:nvSpPr>
          <p:cNvPr id="5" name="Subtitle 2"/>
          <p:cNvSpPr>
            <a:spLocks noGrp="1"/>
          </p:cNvSpPr>
          <p:nvPr>
            <p:ph type="subTitle" idx="1" hasCustomPrompt="1"/>
          </p:nvPr>
        </p:nvSpPr>
        <p:spPr>
          <a:xfrm>
            <a:off x="1130300" y="5024438"/>
            <a:ext cx="9817100" cy="881062"/>
          </a:xfrm>
        </p:spPr>
        <p:txBody>
          <a:bodyPr/>
          <a:lstStyle>
            <a:lvl1pPr marL="0" indent="0" algn="ctr">
              <a:buNone/>
              <a:defRPr sz="3200" b="0" i="0" baseline="0">
                <a:solidFill>
                  <a:srgbClr val="191919"/>
                </a:solidFill>
                <a:latin typeface="Roboto Bold"/>
                <a:cs typeface="Roboto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Pete Woodhouse</a:t>
            </a:r>
          </a:p>
        </p:txBody>
      </p:sp>
      <p:pic>
        <p:nvPicPr>
          <p:cNvPr id="7" name="Picture 6"/>
          <p:cNvPicPr>
            <a:picLocks noChangeAspect="1"/>
          </p:cNvPicPr>
          <p:nvPr userDrawn="1"/>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13885544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reaker page">
    <p:bg>
      <p:bgPr>
        <a:solidFill>
          <a:srgbClr val="CC0000"/>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1181100" y="596900"/>
            <a:ext cx="9753600" cy="4965699"/>
          </a:xfrm>
        </p:spPr>
        <p:txBody>
          <a:bodyPr anchor="ctr"/>
          <a:lstStyle>
            <a:lvl1pPr algn="ctr">
              <a:lnSpc>
                <a:spcPct val="120000"/>
              </a:lnSpc>
              <a:defRPr sz="6000">
                <a:solidFill>
                  <a:schemeClr val="bg1"/>
                </a:solidFill>
              </a:defRPr>
            </a:lvl1pPr>
          </a:lstStyle>
          <a:p>
            <a:r>
              <a:rPr lang="en-US"/>
              <a:t>This is a breaker page, it can be used to split topics</a:t>
            </a:r>
          </a:p>
        </p:txBody>
      </p:sp>
      <p:pic>
        <p:nvPicPr>
          <p:cNvPr id="4" name="Picture 3"/>
          <p:cNvPicPr>
            <a:picLocks noChangeAspect="1"/>
          </p:cNvPicPr>
          <p:nvPr userDrawn="1"/>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368146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with image">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3911600" y="1096963"/>
            <a:ext cx="7226300" cy="3051704"/>
          </a:xfrm>
        </p:spPr>
        <p:txBody>
          <a:bodyPr anchor="t">
            <a:normAutofit/>
          </a:bodyPr>
          <a:lstStyle>
            <a:lvl1pPr algn="l">
              <a:lnSpc>
                <a:spcPct val="120000"/>
              </a:lnSpc>
              <a:defRPr sz="4000" b="0" i="0" baseline="0">
                <a:solidFill>
                  <a:srgbClr val="292929"/>
                </a:solidFill>
                <a:latin typeface="Roboto Regular"/>
                <a:cs typeface="Roboto Regular"/>
              </a:defRPr>
            </a:lvl1pPr>
          </a:lstStyle>
          <a:p>
            <a:r>
              <a:rPr lang="en-US"/>
              <a:t>“A very wise and interesting quote from someone great can go in this text box.”</a:t>
            </a:r>
          </a:p>
        </p:txBody>
      </p:sp>
      <p:sp>
        <p:nvSpPr>
          <p:cNvPr id="6" name="Subtitle 2"/>
          <p:cNvSpPr>
            <a:spLocks noGrp="1"/>
          </p:cNvSpPr>
          <p:nvPr>
            <p:ph type="subTitle" idx="1" hasCustomPrompt="1"/>
          </p:nvPr>
        </p:nvSpPr>
        <p:spPr>
          <a:xfrm>
            <a:off x="3915834" y="4355571"/>
            <a:ext cx="4406900" cy="859895"/>
          </a:xfrm>
        </p:spPr>
        <p:txBody>
          <a:bodyPr/>
          <a:lstStyle>
            <a:lvl1pPr marL="0" indent="0" algn="l">
              <a:buNone/>
              <a:defRPr sz="3200" b="0" i="0" baseline="0">
                <a:solidFill>
                  <a:srgbClr val="191919"/>
                </a:solidFill>
                <a:latin typeface="Roboto Bold"/>
                <a:cs typeface="Roboto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Pete Woodhouse</a:t>
            </a:r>
          </a:p>
        </p:txBody>
      </p:sp>
      <p:pic>
        <p:nvPicPr>
          <p:cNvPr id="9" name="Picture 8"/>
          <p:cNvPicPr>
            <a:picLocks noChangeAspect="1"/>
          </p:cNvPicPr>
          <p:nvPr userDrawn="1"/>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39221189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3873163" rtl="0" eaLnBrk="1" fontAlgn="base" hangingPunct="1">
              <a:spcBef>
                <a:spcPct val="0"/>
              </a:spcBef>
              <a:spcAft>
                <a:spcPct val="0"/>
              </a:spcAft>
              <a:defRPr lang="en-US" sz="2800" b="1" dirty="0">
                <a:solidFill>
                  <a:schemeClr val="tx2"/>
                </a:solidFill>
                <a:latin typeface="+mj-lt"/>
                <a:ea typeface="+mj-ea"/>
                <a:cs typeface="Segoe UI" pitchFamily="34" charset="0"/>
              </a:defRPr>
            </a:lvl1pPr>
          </a:lstStyle>
          <a:p>
            <a:r>
              <a:rPr lang="en-US"/>
              <a:t>Click to edit Master title style</a:t>
            </a:r>
          </a:p>
        </p:txBody>
      </p:sp>
      <p:sp>
        <p:nvSpPr>
          <p:cNvPr id="3" name="Text Placeholder 2"/>
          <p:cNvSpPr>
            <a:spLocks noGrp="1"/>
          </p:cNvSpPr>
          <p:nvPr>
            <p:ph type="body" idx="1"/>
          </p:nvPr>
        </p:nvSpPr>
        <p:spPr/>
        <p:txBody>
          <a:bodyPr rtlCol="0"/>
          <a:lstStyle>
            <a:lvl1pPr>
              <a:buClrTx/>
              <a:buFont typeface="Wingdings" pitchFamily="2" charset="2"/>
              <a:buChar char="§"/>
              <a:defRPr sz="2000" b="1">
                <a:latin typeface="Calibri" pitchFamily="34" charset="0"/>
              </a:defRPr>
            </a:lvl1pPr>
            <a:lvl2pPr>
              <a:buClrTx/>
              <a:buFont typeface="Wingdings" pitchFamily="2" charset="2"/>
              <a:buChar char="o"/>
              <a:defRPr sz="1800" b="0">
                <a:latin typeface="Calibri Light" pitchFamily="34" charset="0"/>
              </a:defRPr>
            </a:lvl2pPr>
            <a:lvl3pPr>
              <a:buClrTx/>
              <a:buFont typeface="Wingdings" pitchFamily="2" charset="2"/>
              <a:buChar char="o"/>
              <a:defRPr sz="1600" b="0">
                <a:latin typeface="Calibri Light" pitchFamily="34" charset="0"/>
              </a:defRPr>
            </a:lvl3pPr>
            <a:lvl4pPr>
              <a:buClrTx/>
              <a:buFont typeface="Wingdings" pitchFamily="2" charset="2"/>
              <a:buChar char="o"/>
              <a:defRPr sz="1400" b="0">
                <a:latin typeface="Calibri Light" pitchFamily="34" charset="0"/>
              </a:defRPr>
            </a:lvl4pPr>
            <a:lvl5pPr>
              <a:buClrTx/>
              <a:buFont typeface="Wingdings" pitchFamily="2" charset="2"/>
              <a:buChar char="o"/>
              <a:defRPr sz="1200" b="0">
                <a:latin typeface="Calibri Ligh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888510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52796" y="2802468"/>
            <a:ext cx="5246828" cy="1253066"/>
          </a:xfrm>
          <a:prstGeom prst="rect">
            <a:avLst/>
          </a:prstGeom>
        </p:spPr>
      </p:pic>
    </p:spTree>
    <p:extLst>
      <p:ext uri="{BB962C8B-B14F-4D97-AF65-F5344CB8AC3E}">
        <p14:creationId xmlns:p14="http://schemas.microsoft.com/office/powerpoint/2010/main" val="295892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919"/>
                </a:solidFill>
              </a:defRPr>
            </a:lvl1pPr>
          </a:lstStyle>
          <a:p>
            <a:r>
              <a:rPr lang="en-US"/>
              <a:t>Click to edit Master title style</a:t>
            </a:r>
          </a:p>
        </p:txBody>
      </p:sp>
      <p:sp>
        <p:nvSpPr>
          <p:cNvPr id="3" name="Content Placeholder 2"/>
          <p:cNvSpPr>
            <a:spLocks noGrp="1"/>
          </p:cNvSpPr>
          <p:nvPr>
            <p:ph idx="1"/>
          </p:nvPr>
        </p:nvSpPr>
        <p:spPr/>
        <p:txBody>
          <a:bodyPr>
            <a:normAutofit/>
          </a:bodyPr>
          <a:lstStyle>
            <a:lvl1pPr>
              <a:defRPr>
                <a:solidFill>
                  <a:srgbClr val="636363"/>
                </a:solidFill>
              </a:defRPr>
            </a:lvl1pPr>
            <a:lvl2pPr>
              <a:defRPr>
                <a:solidFill>
                  <a:srgbClr val="636363"/>
                </a:solidFill>
              </a:defRPr>
            </a:lvl2pPr>
            <a:lvl3pPr>
              <a:defRPr>
                <a:solidFill>
                  <a:srgbClr val="636363"/>
                </a:solidFill>
              </a:defRPr>
            </a:lvl3pPr>
            <a:lvl4pPr>
              <a:defRPr>
                <a:solidFill>
                  <a:srgbClr val="191919"/>
                </a:solidFill>
              </a:defRPr>
            </a:lvl4pPr>
            <a:lvl5pPr>
              <a:defRPr>
                <a:solidFill>
                  <a:srgbClr val="191919"/>
                </a:solidFill>
              </a:defRPr>
            </a:lvl5pPr>
          </a:lstStyle>
          <a:p>
            <a:pPr lvl="0"/>
            <a:r>
              <a:rPr lang="en-US"/>
              <a:t>Click to edit Master text styles</a:t>
            </a:r>
          </a:p>
          <a:p>
            <a:pPr lvl="1"/>
            <a:r>
              <a:rPr lang="en-US"/>
              <a:t>Second level</a:t>
            </a:r>
          </a:p>
          <a:p>
            <a:pPr lvl="2"/>
            <a:r>
              <a:rPr lang="en-US"/>
              <a:t>Third level</a:t>
            </a:r>
          </a:p>
        </p:txBody>
      </p:sp>
      <p:pic>
        <p:nvPicPr>
          <p:cNvPr id="5" name="Picture 4"/>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219584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s">
    <p:bg>
      <p:bgPr>
        <a:solidFill>
          <a:srgbClr val="EFEFEF"/>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838200" y="1762125"/>
            <a:ext cx="10515600" cy="1325563"/>
          </a:xfrm>
        </p:spPr>
        <p:txBody>
          <a:bodyPr>
            <a:normAutofit/>
          </a:bodyPr>
          <a:lstStyle>
            <a:lvl1pPr>
              <a:defRPr sz="5400">
                <a:solidFill>
                  <a:srgbClr val="191919"/>
                </a:solidFill>
              </a:defRPr>
            </a:lvl1pPr>
          </a:lstStyle>
          <a:p>
            <a:r>
              <a:rPr lang="en-US"/>
              <a:t>Click to edit Master title style</a:t>
            </a:r>
          </a:p>
        </p:txBody>
      </p:sp>
      <p:sp>
        <p:nvSpPr>
          <p:cNvPr id="4" name="Content Placeholder 2"/>
          <p:cNvSpPr>
            <a:spLocks noGrp="1"/>
          </p:cNvSpPr>
          <p:nvPr>
            <p:ph idx="1"/>
          </p:nvPr>
        </p:nvSpPr>
        <p:spPr>
          <a:xfrm>
            <a:off x="838200" y="2959100"/>
            <a:ext cx="10515600" cy="3238500"/>
          </a:xfrm>
        </p:spPr>
        <p:txBody>
          <a:bodyPr>
            <a:normAutofit/>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191919"/>
                </a:solidFill>
              </a:defRPr>
            </a:lvl4pPr>
            <a:lvl5pPr>
              <a:defRPr>
                <a:solidFill>
                  <a:srgbClr val="191919"/>
                </a:solidFill>
              </a:defRPr>
            </a:lvl5pPr>
          </a:lstStyle>
          <a:p>
            <a:pPr lvl="0"/>
            <a:r>
              <a:rPr lang="en-US"/>
              <a:t>Click to edit Master text styles</a:t>
            </a:r>
          </a:p>
        </p:txBody>
      </p:sp>
      <p:pic>
        <p:nvPicPr>
          <p:cNvPr id="5" name="Picture 4"/>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351922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mage with caption">
    <p:spTree>
      <p:nvGrpSpPr>
        <p:cNvPr id="1" name=""/>
        <p:cNvGrpSpPr/>
        <p:nvPr/>
      </p:nvGrpSpPr>
      <p:grpSpPr>
        <a:xfrm>
          <a:off x="0" y="0"/>
          <a:ext cx="0" cy="0"/>
          <a:chOff x="0" y="0"/>
          <a:chExt cx="0" cy="0"/>
        </a:xfrm>
      </p:grpSpPr>
      <p:sp>
        <p:nvSpPr>
          <p:cNvPr id="3" name="Rectangle 2"/>
          <p:cNvSpPr/>
          <p:nvPr/>
        </p:nvSpPr>
        <p:spPr>
          <a:xfrm>
            <a:off x="0" y="5808133"/>
            <a:ext cx="12191999" cy="1049867"/>
          </a:xfrm>
          <a:prstGeom prst="rect">
            <a:avLst/>
          </a:prstGeom>
          <a:solidFill>
            <a:srgbClr val="CC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Subtitle 2"/>
          <p:cNvSpPr>
            <a:spLocks noGrp="1"/>
          </p:cNvSpPr>
          <p:nvPr>
            <p:ph type="subTitle" idx="1" hasCustomPrompt="1"/>
          </p:nvPr>
        </p:nvSpPr>
        <p:spPr>
          <a:xfrm>
            <a:off x="330200" y="5748862"/>
            <a:ext cx="9702800" cy="1024467"/>
          </a:xfrm>
        </p:spPr>
        <p:txBody>
          <a:bodyPr anchor="ctr">
            <a:normAutofit/>
          </a:bodyPr>
          <a:lstStyle>
            <a:lvl1pPr marL="0" indent="0" algn="l">
              <a:buNone/>
              <a:defRPr sz="3200" b="0" i="0">
                <a:solidFill>
                  <a:schemeClr val="bg1"/>
                </a:solidFill>
                <a:latin typeface="Roboto Regular"/>
                <a:cs typeface="Roboto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the image title</a:t>
            </a:r>
          </a:p>
        </p:txBody>
      </p:sp>
      <p:pic>
        <p:nvPicPr>
          <p:cNvPr id="5" name="Picture 4"/>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1361582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rge quo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1181100" y="1096963"/>
            <a:ext cx="9753600" cy="3703638"/>
          </a:xfrm>
        </p:spPr>
        <p:txBody>
          <a:bodyPr anchor="t"/>
          <a:lstStyle>
            <a:lvl1pPr algn="ctr">
              <a:lnSpc>
                <a:spcPct val="120000"/>
              </a:lnSpc>
              <a:defRPr sz="6000" b="0" i="0" baseline="0">
                <a:solidFill>
                  <a:srgbClr val="292929"/>
                </a:solidFill>
                <a:latin typeface="Roboto Regular"/>
                <a:cs typeface="Roboto Regular"/>
              </a:defRPr>
            </a:lvl1pPr>
          </a:lstStyle>
          <a:p>
            <a:r>
              <a:rPr lang="en-US"/>
              <a:t>“A very wise and interesting quote from someone great can go in this text box.”</a:t>
            </a:r>
          </a:p>
        </p:txBody>
      </p:sp>
      <p:sp>
        <p:nvSpPr>
          <p:cNvPr id="5" name="Subtitle 2"/>
          <p:cNvSpPr>
            <a:spLocks noGrp="1"/>
          </p:cNvSpPr>
          <p:nvPr>
            <p:ph type="subTitle" idx="1" hasCustomPrompt="1"/>
          </p:nvPr>
        </p:nvSpPr>
        <p:spPr>
          <a:xfrm>
            <a:off x="1130300" y="5024438"/>
            <a:ext cx="9817100" cy="881062"/>
          </a:xfrm>
        </p:spPr>
        <p:txBody>
          <a:bodyPr/>
          <a:lstStyle>
            <a:lvl1pPr marL="0" indent="0" algn="ctr">
              <a:buNone/>
              <a:defRPr sz="3200" b="0" i="0" baseline="0">
                <a:solidFill>
                  <a:srgbClr val="191919"/>
                </a:solidFill>
                <a:latin typeface="Roboto Bold"/>
                <a:cs typeface="Roboto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Pete Woodhouse</a:t>
            </a:r>
          </a:p>
        </p:txBody>
      </p:sp>
      <p:pic>
        <p:nvPicPr>
          <p:cNvPr id="7" name="Picture 6"/>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112298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reaker page">
    <p:bg>
      <p:bgPr>
        <a:solidFill>
          <a:srgbClr val="CC0000"/>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1181100" y="596900"/>
            <a:ext cx="9753600" cy="4965699"/>
          </a:xfrm>
        </p:spPr>
        <p:txBody>
          <a:bodyPr anchor="ctr"/>
          <a:lstStyle>
            <a:lvl1pPr algn="ctr">
              <a:lnSpc>
                <a:spcPct val="120000"/>
              </a:lnSpc>
              <a:defRPr sz="6000">
                <a:solidFill>
                  <a:schemeClr val="bg1"/>
                </a:solidFill>
              </a:defRPr>
            </a:lvl1pPr>
          </a:lstStyle>
          <a:p>
            <a:r>
              <a:rPr lang="en-US"/>
              <a:t>This is a breaker page, it can be used to split topics</a:t>
            </a:r>
          </a:p>
        </p:txBody>
      </p:sp>
      <p:pic>
        <p:nvPicPr>
          <p:cNvPr id="4" name="Picture 3"/>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11149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image">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3911600" y="1096963"/>
            <a:ext cx="7226300" cy="3051704"/>
          </a:xfrm>
        </p:spPr>
        <p:txBody>
          <a:bodyPr anchor="t">
            <a:normAutofit/>
          </a:bodyPr>
          <a:lstStyle>
            <a:lvl1pPr algn="l">
              <a:lnSpc>
                <a:spcPct val="120000"/>
              </a:lnSpc>
              <a:defRPr sz="4000" b="0" i="0" baseline="0">
                <a:solidFill>
                  <a:srgbClr val="292929"/>
                </a:solidFill>
                <a:latin typeface="Roboto Regular"/>
                <a:cs typeface="Roboto Regular"/>
              </a:defRPr>
            </a:lvl1pPr>
          </a:lstStyle>
          <a:p>
            <a:r>
              <a:rPr lang="en-US"/>
              <a:t>“A very wise and interesting quote from someone great can go in this text box.”</a:t>
            </a:r>
          </a:p>
        </p:txBody>
      </p:sp>
      <p:sp>
        <p:nvSpPr>
          <p:cNvPr id="6" name="Subtitle 2"/>
          <p:cNvSpPr>
            <a:spLocks noGrp="1"/>
          </p:cNvSpPr>
          <p:nvPr>
            <p:ph type="subTitle" idx="1" hasCustomPrompt="1"/>
          </p:nvPr>
        </p:nvSpPr>
        <p:spPr>
          <a:xfrm>
            <a:off x="3915834" y="4355571"/>
            <a:ext cx="4406900" cy="859895"/>
          </a:xfrm>
        </p:spPr>
        <p:txBody>
          <a:bodyPr/>
          <a:lstStyle>
            <a:lvl1pPr marL="0" indent="0" algn="l">
              <a:buNone/>
              <a:defRPr sz="3200" b="0" i="0" baseline="0">
                <a:solidFill>
                  <a:srgbClr val="191919"/>
                </a:solidFill>
                <a:latin typeface="Roboto Bold"/>
                <a:cs typeface="Roboto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Pete Woodhouse</a:t>
            </a:r>
          </a:p>
        </p:txBody>
      </p:sp>
      <p:pic>
        <p:nvPicPr>
          <p:cNvPr id="9" name="Picture 8"/>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2624240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3.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lvl="0"/>
            <a:r>
              <a:rPr lang="en-US" altLang="en-US"/>
              <a:t>Click to edit Master title style</a:t>
            </a:r>
          </a:p>
        </p:txBody>
      </p:sp>
      <p:sp>
        <p:nvSpPr>
          <p:cNvPr id="46083"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p:txBody>
      </p:sp>
    </p:spTree>
    <p:extLst>
      <p:ext uri="{BB962C8B-B14F-4D97-AF65-F5344CB8AC3E}">
        <p14:creationId xmlns:p14="http://schemas.microsoft.com/office/powerpoint/2010/main" val="14638390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4000" b="0" i="0" kern="1200">
          <a:solidFill>
            <a:srgbClr val="191919"/>
          </a:solidFill>
          <a:latin typeface="Roboto Medium"/>
          <a:ea typeface="+mj-ea"/>
          <a:cs typeface="Roboto Medium"/>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457200" indent="-457200" algn="l" rtl="0" eaLnBrk="1" fontAlgn="base" hangingPunct="1">
        <a:lnSpc>
          <a:spcPct val="130000"/>
        </a:lnSpc>
        <a:spcBef>
          <a:spcPts val="1000"/>
        </a:spcBef>
        <a:spcAft>
          <a:spcPct val="0"/>
        </a:spcAft>
        <a:buClr>
          <a:srgbClr val="CC0000"/>
        </a:buClr>
        <a:buSzPct val="100000"/>
        <a:buFont typeface="Arial"/>
        <a:buChar char="•"/>
        <a:defRPr sz="3400" b="0" i="0" kern="1200">
          <a:solidFill>
            <a:srgbClr val="191919"/>
          </a:solidFill>
          <a:latin typeface="Roboto Regular"/>
          <a:ea typeface="+mn-ea"/>
          <a:cs typeface="Roboto Regular"/>
        </a:defRPr>
      </a:lvl1pPr>
      <a:lvl2pPr marL="914400" indent="-457200" algn="l" rtl="0" eaLnBrk="1" fontAlgn="base" hangingPunct="1">
        <a:lnSpc>
          <a:spcPct val="130000"/>
        </a:lnSpc>
        <a:spcBef>
          <a:spcPts val="500"/>
        </a:spcBef>
        <a:spcAft>
          <a:spcPct val="0"/>
        </a:spcAft>
        <a:buClr>
          <a:srgbClr val="CC0000"/>
        </a:buClr>
        <a:buSzPct val="100000"/>
        <a:buFont typeface="Arial"/>
        <a:buChar char="•"/>
        <a:defRPr sz="2800" b="0" i="0" kern="1200">
          <a:solidFill>
            <a:srgbClr val="191919"/>
          </a:solidFill>
          <a:latin typeface="Roboto Regular"/>
          <a:ea typeface="+mn-ea"/>
          <a:cs typeface="Roboto Regular"/>
        </a:defRPr>
      </a:lvl2pPr>
      <a:lvl3pPr marL="1257300" indent="-342900" algn="l" rtl="0" eaLnBrk="1" fontAlgn="base" hangingPunct="1">
        <a:lnSpc>
          <a:spcPct val="130000"/>
        </a:lnSpc>
        <a:spcBef>
          <a:spcPts val="500"/>
        </a:spcBef>
        <a:spcAft>
          <a:spcPct val="0"/>
        </a:spcAft>
        <a:buClr>
          <a:srgbClr val="CC0000"/>
        </a:buClr>
        <a:buSzPct val="100000"/>
        <a:buFont typeface="Arial"/>
        <a:buChar char="•"/>
        <a:defRPr sz="2400" b="0" i="0" kern="1200">
          <a:solidFill>
            <a:srgbClr val="191919"/>
          </a:solidFill>
          <a:latin typeface="Roboto Regular"/>
          <a:ea typeface="+mn-ea"/>
          <a:cs typeface="Roboto Regular"/>
        </a:defRPr>
      </a:lvl3pPr>
      <a:lvl4pPr marL="16002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lvl="0"/>
            <a:r>
              <a:rPr lang="en-US" altLang="en-US" dirty="0"/>
              <a:t>Click to edit Master title style</a:t>
            </a:r>
          </a:p>
        </p:txBody>
      </p:sp>
      <p:sp>
        <p:nvSpPr>
          <p:cNvPr id="46083"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dirty="0"/>
              <a:t>Click to edit Master text styles</a:t>
            </a:r>
          </a:p>
          <a:p>
            <a:pPr lvl="1"/>
            <a:r>
              <a:rPr lang="en-US" altLang="en-US" dirty="0"/>
              <a:t>Second level</a:t>
            </a:r>
          </a:p>
          <a:p>
            <a:pPr lvl="2"/>
            <a:r>
              <a:rPr lang="en-US" altLang="en-US" dirty="0"/>
              <a:t>Third level</a:t>
            </a:r>
          </a:p>
        </p:txBody>
      </p:sp>
    </p:spTree>
    <p:extLst>
      <p:ext uri="{BB962C8B-B14F-4D97-AF65-F5344CB8AC3E}">
        <p14:creationId xmlns:p14="http://schemas.microsoft.com/office/powerpoint/2010/main" val="7336742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l" rtl="0" fontAlgn="base">
        <a:lnSpc>
          <a:spcPct val="90000"/>
        </a:lnSpc>
        <a:spcBef>
          <a:spcPct val="0"/>
        </a:spcBef>
        <a:spcAft>
          <a:spcPct val="0"/>
        </a:spcAft>
        <a:defRPr sz="4000" b="0" i="0" kern="1200">
          <a:solidFill>
            <a:srgbClr val="191919"/>
          </a:solidFill>
          <a:latin typeface="Roboto Medium"/>
          <a:ea typeface="+mj-ea"/>
          <a:cs typeface="Roboto Medium"/>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457200" indent="-457200" algn="l" rtl="0" fontAlgn="base">
        <a:lnSpc>
          <a:spcPct val="130000"/>
        </a:lnSpc>
        <a:spcBef>
          <a:spcPts val="1000"/>
        </a:spcBef>
        <a:spcAft>
          <a:spcPct val="0"/>
        </a:spcAft>
        <a:buClr>
          <a:srgbClr val="CC0000"/>
        </a:buClr>
        <a:buSzPct val="100000"/>
        <a:buFont typeface="Arial"/>
        <a:buChar char="•"/>
        <a:defRPr sz="3400" b="0" i="0" kern="1200">
          <a:solidFill>
            <a:srgbClr val="191919"/>
          </a:solidFill>
          <a:latin typeface="Roboto Regular"/>
          <a:ea typeface="+mn-ea"/>
          <a:cs typeface="Roboto Regular"/>
        </a:defRPr>
      </a:lvl1pPr>
      <a:lvl2pPr marL="914400" indent="-457200" algn="l" rtl="0" fontAlgn="base">
        <a:lnSpc>
          <a:spcPct val="130000"/>
        </a:lnSpc>
        <a:spcBef>
          <a:spcPts val="500"/>
        </a:spcBef>
        <a:spcAft>
          <a:spcPct val="0"/>
        </a:spcAft>
        <a:buClr>
          <a:srgbClr val="CC0000"/>
        </a:buClr>
        <a:buSzPct val="100000"/>
        <a:buFont typeface="Arial"/>
        <a:buChar char="•"/>
        <a:defRPr sz="2800" b="0" i="0" kern="1200">
          <a:solidFill>
            <a:srgbClr val="191919"/>
          </a:solidFill>
          <a:latin typeface="Roboto Regular"/>
          <a:ea typeface="+mn-ea"/>
          <a:cs typeface="Roboto Regular"/>
        </a:defRPr>
      </a:lvl2pPr>
      <a:lvl3pPr marL="1257300" indent="-342900" algn="l" rtl="0" fontAlgn="base">
        <a:lnSpc>
          <a:spcPct val="130000"/>
        </a:lnSpc>
        <a:spcBef>
          <a:spcPts val="500"/>
        </a:spcBef>
        <a:spcAft>
          <a:spcPct val="0"/>
        </a:spcAft>
        <a:buClr>
          <a:srgbClr val="CC0000"/>
        </a:buClr>
        <a:buSzPct val="100000"/>
        <a:buFont typeface="Arial"/>
        <a:buChar char="•"/>
        <a:defRPr sz="2400" b="0" i="0" kern="1200">
          <a:solidFill>
            <a:srgbClr val="191919"/>
          </a:solidFill>
          <a:latin typeface="Roboto Regular"/>
          <a:ea typeface="+mn-ea"/>
          <a:cs typeface="Roboto Regular"/>
        </a:defRPr>
      </a:lvl3pPr>
      <a:lvl4pPr marL="16002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lvl="0"/>
            <a:r>
              <a:rPr lang="en-US" altLang="en-US"/>
              <a:t>Click to edit Master title style</a:t>
            </a:r>
          </a:p>
        </p:txBody>
      </p:sp>
      <p:sp>
        <p:nvSpPr>
          <p:cNvPr id="46083"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p:txBody>
      </p:sp>
    </p:spTree>
    <p:extLst>
      <p:ext uri="{BB962C8B-B14F-4D97-AF65-F5344CB8AC3E}">
        <p14:creationId xmlns:p14="http://schemas.microsoft.com/office/powerpoint/2010/main" val="221512511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xStyles>
    <p:titleStyle>
      <a:lvl1pPr algn="l" rtl="0" fontAlgn="base">
        <a:lnSpc>
          <a:spcPct val="90000"/>
        </a:lnSpc>
        <a:spcBef>
          <a:spcPct val="0"/>
        </a:spcBef>
        <a:spcAft>
          <a:spcPct val="0"/>
        </a:spcAft>
        <a:defRPr sz="4000" b="0" i="0" kern="1200">
          <a:solidFill>
            <a:srgbClr val="191919"/>
          </a:solidFill>
          <a:latin typeface="Roboto Medium"/>
          <a:ea typeface="+mj-ea"/>
          <a:cs typeface="Roboto Medium"/>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457200" indent="-457200" algn="l" rtl="0" fontAlgn="base">
        <a:lnSpc>
          <a:spcPct val="130000"/>
        </a:lnSpc>
        <a:spcBef>
          <a:spcPts val="1000"/>
        </a:spcBef>
        <a:spcAft>
          <a:spcPct val="0"/>
        </a:spcAft>
        <a:buClr>
          <a:srgbClr val="CC0000"/>
        </a:buClr>
        <a:buSzPct val="100000"/>
        <a:buFont typeface="Arial"/>
        <a:buChar char="•"/>
        <a:defRPr sz="3400" b="0" i="0" kern="1200">
          <a:solidFill>
            <a:srgbClr val="191919"/>
          </a:solidFill>
          <a:latin typeface="Roboto Regular"/>
          <a:ea typeface="+mn-ea"/>
          <a:cs typeface="Roboto Regular"/>
        </a:defRPr>
      </a:lvl1pPr>
      <a:lvl2pPr marL="914400" indent="-457200" algn="l" rtl="0" fontAlgn="base">
        <a:lnSpc>
          <a:spcPct val="130000"/>
        </a:lnSpc>
        <a:spcBef>
          <a:spcPts val="500"/>
        </a:spcBef>
        <a:spcAft>
          <a:spcPct val="0"/>
        </a:spcAft>
        <a:buClr>
          <a:srgbClr val="CC0000"/>
        </a:buClr>
        <a:buSzPct val="100000"/>
        <a:buFont typeface="Arial"/>
        <a:buChar char="•"/>
        <a:defRPr sz="2800" b="0" i="0" kern="1200">
          <a:solidFill>
            <a:srgbClr val="191919"/>
          </a:solidFill>
          <a:latin typeface="Roboto Regular"/>
          <a:ea typeface="+mn-ea"/>
          <a:cs typeface="Roboto Regular"/>
        </a:defRPr>
      </a:lvl2pPr>
      <a:lvl3pPr marL="1257300" indent="-342900" algn="l" rtl="0" fontAlgn="base">
        <a:lnSpc>
          <a:spcPct val="130000"/>
        </a:lnSpc>
        <a:spcBef>
          <a:spcPts val="500"/>
        </a:spcBef>
        <a:spcAft>
          <a:spcPct val="0"/>
        </a:spcAft>
        <a:buClr>
          <a:srgbClr val="CC0000"/>
        </a:buClr>
        <a:buSzPct val="100000"/>
        <a:buFont typeface="Arial"/>
        <a:buChar char="•"/>
        <a:defRPr sz="2400" b="0" i="0" kern="1200">
          <a:solidFill>
            <a:srgbClr val="191919"/>
          </a:solidFill>
          <a:latin typeface="Roboto Regular"/>
          <a:ea typeface="+mn-ea"/>
          <a:cs typeface="Roboto Regular"/>
        </a:defRPr>
      </a:lvl3pPr>
      <a:lvl4pPr marL="16002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emf"/><Relationship Id="rId7" Type="http://schemas.openxmlformats.org/officeDocument/2006/relationships/image" Target="../media/image18.emf"/><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7.emf"/><Relationship Id="rId5" Type="http://schemas.openxmlformats.org/officeDocument/2006/relationships/image" Target="../media/image16.emf"/><Relationship Id="rId10" Type="http://schemas.openxmlformats.org/officeDocument/2006/relationships/image" Target="../media/image21.emf"/><Relationship Id="rId4" Type="http://schemas.openxmlformats.org/officeDocument/2006/relationships/image" Target="../media/image15.emf"/><Relationship Id="rId9" Type="http://schemas.openxmlformats.org/officeDocument/2006/relationships/image" Target="../media/image20.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1144" y="1192812"/>
            <a:ext cx="10209711" cy="2387600"/>
          </a:xfrm>
        </p:spPr>
        <p:txBody>
          <a:bodyPr>
            <a:normAutofit/>
          </a:bodyPr>
          <a:lstStyle/>
          <a:p>
            <a:r>
              <a:rPr lang="en-GB" b="1" i="1" dirty="0"/>
              <a:t>Introduction to Compliant Database DevOps</a:t>
            </a:r>
            <a:endParaRPr lang="en-US" b="1" dirty="0"/>
          </a:p>
        </p:txBody>
      </p:sp>
      <p:sp>
        <p:nvSpPr>
          <p:cNvPr id="3" name="Subtitle 2"/>
          <p:cNvSpPr>
            <a:spLocks noGrp="1"/>
          </p:cNvSpPr>
          <p:nvPr>
            <p:ph type="subTitle" idx="1"/>
          </p:nvPr>
        </p:nvSpPr>
        <p:spPr>
          <a:xfrm>
            <a:off x="1168400" y="4059238"/>
            <a:ext cx="9817100" cy="1112202"/>
          </a:xfrm>
        </p:spPr>
        <p:txBody>
          <a:bodyPr/>
          <a:lstStyle/>
          <a:p>
            <a:r>
              <a:rPr lang="en-US" dirty="0"/>
              <a:t>Chris Unwin, </a:t>
            </a:r>
            <a:br>
              <a:rPr lang="en-US" dirty="0"/>
            </a:br>
            <a:r>
              <a:rPr lang="en-US" dirty="0"/>
              <a:t>Compliant DevOps Specialist, Redgate </a:t>
            </a:r>
          </a:p>
        </p:txBody>
      </p:sp>
    </p:spTree>
    <p:extLst>
      <p:ext uri="{BB962C8B-B14F-4D97-AF65-F5344CB8AC3E}">
        <p14:creationId xmlns:p14="http://schemas.microsoft.com/office/powerpoint/2010/main" val="203367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183" y="1919717"/>
            <a:ext cx="10727634" cy="3046530"/>
          </a:xfrm>
          <a:prstGeom prst="rect">
            <a:avLst/>
          </a:prstGeom>
        </p:spPr>
      </p:pic>
      <p:sp>
        <p:nvSpPr>
          <p:cNvPr id="4" name="Title 3"/>
          <p:cNvSpPr>
            <a:spLocks noGrp="1"/>
          </p:cNvSpPr>
          <p:nvPr>
            <p:ph type="title"/>
          </p:nvPr>
        </p:nvSpPr>
        <p:spPr>
          <a:xfrm>
            <a:off x="604519" y="243205"/>
            <a:ext cx="10727633" cy="1325563"/>
          </a:xfrm>
        </p:spPr>
        <p:txBody>
          <a:bodyPr>
            <a:normAutofit/>
          </a:bodyPr>
          <a:lstStyle/>
          <a:p>
            <a:r>
              <a:rPr lang="en-GB">
                <a:latin typeface="Roboto" panose="02000000000000000000"/>
              </a:rPr>
              <a:t>Application </a:t>
            </a:r>
            <a:r>
              <a:rPr lang="en-GB" b="1">
                <a:latin typeface="Roboto" panose="02000000000000000000"/>
              </a:rPr>
              <a:t>and database </a:t>
            </a:r>
            <a:r>
              <a:rPr lang="en-GB">
                <a:latin typeface="Roboto" panose="02000000000000000000"/>
              </a:rPr>
              <a:t>deployment pipeline</a:t>
            </a:r>
            <a:endParaRPr lang="en-US">
              <a:latin typeface="Roboto" panose="02000000000000000000"/>
            </a:endParaRPr>
          </a:p>
        </p:txBody>
      </p:sp>
    </p:spTree>
    <p:extLst>
      <p:ext uri="{BB962C8B-B14F-4D97-AF65-F5344CB8AC3E}">
        <p14:creationId xmlns:p14="http://schemas.microsoft.com/office/powerpoint/2010/main" val="1485778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B057-E929-4B70-8D3C-720CB51397EA}"/>
              </a:ext>
            </a:extLst>
          </p:cNvPr>
          <p:cNvSpPr>
            <a:spLocks noGrp="1"/>
          </p:cNvSpPr>
          <p:nvPr>
            <p:ph type="title"/>
          </p:nvPr>
        </p:nvSpPr>
        <p:spPr/>
        <p:txBody>
          <a:bodyPr/>
          <a:lstStyle/>
          <a:p>
            <a:r>
              <a:rPr lang="en-GB" dirty="0"/>
              <a:t>But where is the risk in this process?</a:t>
            </a:r>
          </a:p>
        </p:txBody>
      </p:sp>
      <p:pic>
        <p:nvPicPr>
          <p:cNvPr id="4" name="Picture 3">
            <a:extLst>
              <a:ext uri="{FF2B5EF4-FFF2-40B4-BE49-F238E27FC236}">
                <a16:creationId xmlns:a16="http://schemas.microsoft.com/office/drawing/2014/main" id="{26DEAEE7-2711-405D-91B6-66C2D6A1C3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61502" y="1690688"/>
            <a:ext cx="5668996" cy="4553695"/>
          </a:xfrm>
          <a:prstGeom prst="rect">
            <a:avLst/>
          </a:prstGeom>
        </p:spPr>
      </p:pic>
    </p:spTree>
    <p:extLst>
      <p:ext uri="{BB962C8B-B14F-4D97-AF65-F5344CB8AC3E}">
        <p14:creationId xmlns:p14="http://schemas.microsoft.com/office/powerpoint/2010/main" val="3484925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9C83693-5C80-43BF-83F9-15F1F544480A}"/>
              </a:ext>
            </a:extLst>
          </p:cNvPr>
          <p:cNvSpPr>
            <a:spLocks noGrp="1"/>
          </p:cNvSpPr>
          <p:nvPr>
            <p:ph type="title"/>
          </p:nvPr>
        </p:nvSpPr>
        <p:spPr>
          <a:xfrm>
            <a:off x="609600" y="397782"/>
            <a:ext cx="11201400" cy="1325563"/>
          </a:xfrm>
        </p:spPr>
        <p:txBody>
          <a:bodyPr/>
          <a:lstStyle/>
          <a:p>
            <a:r>
              <a:rPr lang="en-GB" dirty="0"/>
              <a:t>Some key findings	</a:t>
            </a:r>
          </a:p>
        </p:txBody>
      </p:sp>
      <p:sp>
        <p:nvSpPr>
          <p:cNvPr id="11" name="Content Placeholder 2">
            <a:extLst>
              <a:ext uri="{FF2B5EF4-FFF2-40B4-BE49-F238E27FC236}">
                <a16:creationId xmlns:a16="http://schemas.microsoft.com/office/drawing/2014/main" id="{00E48B0B-29D3-4AF5-90F4-69C02E39021D}"/>
              </a:ext>
            </a:extLst>
          </p:cNvPr>
          <p:cNvSpPr>
            <a:spLocks noGrp="1"/>
          </p:cNvSpPr>
          <p:nvPr>
            <p:ph idx="1"/>
          </p:nvPr>
        </p:nvSpPr>
        <p:spPr>
          <a:xfrm>
            <a:off x="609600" y="1825625"/>
            <a:ext cx="11353800" cy="4351338"/>
          </a:xfrm>
        </p:spPr>
        <p:txBody>
          <a:bodyPr>
            <a:normAutofit fontScale="77500" lnSpcReduction="20000"/>
          </a:bodyPr>
          <a:lstStyle/>
          <a:p>
            <a:r>
              <a:rPr lang="en-GB" b="1" dirty="0"/>
              <a:t>72%</a:t>
            </a:r>
            <a:r>
              <a:rPr lang="en-GB" dirty="0"/>
              <a:t> worked in organizations subject to legislation or regulations such as SOX and HIPAA.</a:t>
            </a:r>
          </a:p>
          <a:p>
            <a:endParaRPr lang="en-GB" dirty="0"/>
          </a:p>
          <a:p>
            <a:r>
              <a:rPr lang="en-GB" b="1" dirty="0"/>
              <a:t>64%</a:t>
            </a:r>
            <a:r>
              <a:rPr lang="en-GB" dirty="0"/>
              <a:t> said adopting a DevOps approach to their software development was beneficial to their Data Governance program. </a:t>
            </a:r>
          </a:p>
          <a:p>
            <a:endParaRPr lang="en-GB" dirty="0"/>
          </a:p>
          <a:p>
            <a:r>
              <a:rPr lang="en-GB" dirty="0"/>
              <a:t>Successful and very successful programs used </a:t>
            </a:r>
            <a:r>
              <a:rPr lang="en-GB" b="1" dirty="0"/>
              <a:t>11</a:t>
            </a:r>
            <a:r>
              <a:rPr lang="en-GB" dirty="0"/>
              <a:t> tools on average.</a:t>
            </a:r>
          </a:p>
          <a:p>
            <a:endParaRPr lang="en-GB" dirty="0"/>
          </a:p>
        </p:txBody>
      </p:sp>
    </p:spTree>
    <p:extLst>
      <p:ext uri="{BB962C8B-B14F-4D97-AF65-F5344CB8AC3E}">
        <p14:creationId xmlns:p14="http://schemas.microsoft.com/office/powerpoint/2010/main" val="1725545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9" descr="A screenshot of a cell phone&#10;&#10;Description generated with very high confidence">
            <a:extLst>
              <a:ext uri="{FF2B5EF4-FFF2-40B4-BE49-F238E27FC236}">
                <a16:creationId xmlns:a16="http://schemas.microsoft.com/office/drawing/2014/main" id="{BF2FBB96-737B-4799-8E66-804FEBFB0965}"/>
              </a:ext>
            </a:extLst>
          </p:cNvPr>
          <p:cNvPicPr>
            <a:picLocks noChangeAspect="1"/>
          </p:cNvPicPr>
          <p:nvPr/>
        </p:nvPicPr>
        <p:blipFill>
          <a:blip r:embed="rId3"/>
          <a:stretch>
            <a:fillRect/>
          </a:stretch>
        </p:blipFill>
        <p:spPr>
          <a:xfrm>
            <a:off x="695325" y="3017204"/>
            <a:ext cx="4505325" cy="1442716"/>
          </a:xfrm>
          <a:prstGeom prst="rect">
            <a:avLst/>
          </a:prstGeom>
        </p:spPr>
      </p:pic>
      <p:pic>
        <p:nvPicPr>
          <p:cNvPr id="11" name="Picture 11" descr="A screenshot of a cell phone&#10;&#10;Description generated with very high confidence">
            <a:extLst>
              <a:ext uri="{FF2B5EF4-FFF2-40B4-BE49-F238E27FC236}">
                <a16:creationId xmlns:a16="http://schemas.microsoft.com/office/drawing/2014/main" id="{B0908D70-C950-492E-999C-7E42E1730B02}"/>
              </a:ext>
            </a:extLst>
          </p:cNvPr>
          <p:cNvPicPr>
            <a:picLocks noChangeAspect="1"/>
          </p:cNvPicPr>
          <p:nvPr/>
        </p:nvPicPr>
        <p:blipFill>
          <a:blip r:embed="rId4"/>
          <a:stretch>
            <a:fillRect/>
          </a:stretch>
        </p:blipFill>
        <p:spPr>
          <a:xfrm>
            <a:off x="1466850" y="4106218"/>
            <a:ext cx="5838825" cy="2026939"/>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653D09C3-6700-4333-B5C1-0475453856C0}"/>
              </a:ext>
            </a:extLst>
          </p:cNvPr>
          <p:cNvPicPr>
            <a:picLocks noChangeAspect="1"/>
          </p:cNvPicPr>
          <p:nvPr/>
        </p:nvPicPr>
        <p:blipFill>
          <a:blip r:embed="rId5"/>
          <a:stretch>
            <a:fillRect/>
          </a:stretch>
        </p:blipFill>
        <p:spPr>
          <a:xfrm>
            <a:off x="4410075" y="1807595"/>
            <a:ext cx="3648075" cy="1852161"/>
          </a:xfrm>
          <a:prstGeom prst="rect">
            <a:avLst/>
          </a:prstGeom>
        </p:spPr>
      </p:pic>
      <p:pic>
        <p:nvPicPr>
          <p:cNvPr id="19" name="Picture 19" descr="A screenshot of a cell phone&#10;&#10;Description generated with very high confidence">
            <a:extLst>
              <a:ext uri="{FF2B5EF4-FFF2-40B4-BE49-F238E27FC236}">
                <a16:creationId xmlns:a16="http://schemas.microsoft.com/office/drawing/2014/main" id="{337AAD5E-A07A-4147-B568-D8DCAF17A652}"/>
              </a:ext>
            </a:extLst>
          </p:cNvPr>
          <p:cNvPicPr>
            <a:picLocks noChangeAspect="1"/>
          </p:cNvPicPr>
          <p:nvPr/>
        </p:nvPicPr>
        <p:blipFill>
          <a:blip r:embed="rId6"/>
          <a:stretch>
            <a:fillRect/>
          </a:stretch>
        </p:blipFill>
        <p:spPr>
          <a:xfrm>
            <a:off x="6324600" y="3551144"/>
            <a:ext cx="5238750" cy="1641662"/>
          </a:xfrm>
          <a:prstGeom prst="rect">
            <a:avLst/>
          </a:prstGeom>
        </p:spPr>
      </p:pic>
      <p:pic>
        <p:nvPicPr>
          <p:cNvPr id="17" name="Picture 17" descr="A screenshot of a cell phone&#10;&#10;Description generated with very high confidence">
            <a:extLst>
              <a:ext uri="{FF2B5EF4-FFF2-40B4-BE49-F238E27FC236}">
                <a16:creationId xmlns:a16="http://schemas.microsoft.com/office/drawing/2014/main" id="{EFCC13C1-063A-4EC6-A2C3-691E4EF19F19}"/>
              </a:ext>
            </a:extLst>
          </p:cNvPr>
          <p:cNvPicPr>
            <a:picLocks noChangeAspect="1"/>
          </p:cNvPicPr>
          <p:nvPr/>
        </p:nvPicPr>
        <p:blipFill>
          <a:blip r:embed="rId7"/>
          <a:stretch>
            <a:fillRect/>
          </a:stretch>
        </p:blipFill>
        <p:spPr>
          <a:xfrm>
            <a:off x="7181850" y="212271"/>
            <a:ext cx="4229100" cy="1547132"/>
          </a:xfrm>
          <a:prstGeom prst="rect">
            <a:avLst/>
          </a:prstGeom>
          <a:ln>
            <a:noFill/>
          </a:ln>
          <a:effectLst>
            <a:outerShdw blurRad="292100" dist="139700" dir="2700000" algn="tl" rotWithShape="0">
              <a:srgbClr val="333333">
                <a:alpha val="65000"/>
              </a:srgbClr>
            </a:outerShdw>
          </a:effectLst>
        </p:spPr>
      </p:pic>
      <p:sp>
        <p:nvSpPr>
          <p:cNvPr id="25" name="TextBox 24">
            <a:extLst>
              <a:ext uri="{FF2B5EF4-FFF2-40B4-BE49-F238E27FC236}">
                <a16:creationId xmlns:a16="http://schemas.microsoft.com/office/drawing/2014/main" id="{D40D3DFB-F052-4A8E-ACED-E086DC354BF9}"/>
              </a:ext>
            </a:extLst>
          </p:cNvPr>
          <p:cNvSpPr txBox="1"/>
          <p:nvPr/>
        </p:nvSpPr>
        <p:spPr>
          <a:xfrm>
            <a:off x="123825" y="180975"/>
            <a:ext cx="6867525"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t>Data Breaches are Headline News </a:t>
            </a:r>
          </a:p>
        </p:txBody>
      </p:sp>
      <p:pic>
        <p:nvPicPr>
          <p:cNvPr id="31" name="Picture 31" descr="A picture containing screenshot&#10;&#10;Description generated with very high confidence">
            <a:extLst>
              <a:ext uri="{FF2B5EF4-FFF2-40B4-BE49-F238E27FC236}">
                <a16:creationId xmlns:a16="http://schemas.microsoft.com/office/drawing/2014/main" id="{4780547F-E04E-4AA9-993A-404AFC5B15FE}"/>
              </a:ext>
            </a:extLst>
          </p:cNvPr>
          <p:cNvPicPr>
            <a:picLocks noChangeAspect="1"/>
          </p:cNvPicPr>
          <p:nvPr/>
        </p:nvPicPr>
        <p:blipFill>
          <a:blip r:embed="rId8"/>
          <a:stretch>
            <a:fillRect/>
          </a:stretch>
        </p:blipFill>
        <p:spPr>
          <a:xfrm>
            <a:off x="7848600" y="2141263"/>
            <a:ext cx="4038600" cy="1289599"/>
          </a:xfrm>
          <a:prstGeom prst="rect">
            <a:avLst/>
          </a:prstGeom>
          <a:ln>
            <a:noFill/>
          </a:ln>
          <a:effectLst>
            <a:outerShdw blurRad="292100" dist="139700" dir="2700000" algn="tl" rotWithShape="0">
              <a:srgbClr val="333333">
                <a:alpha val="65000"/>
              </a:srgbClr>
            </a:outerShdw>
          </a:effectLst>
        </p:spPr>
      </p:pic>
      <p:pic>
        <p:nvPicPr>
          <p:cNvPr id="37" name="Picture 37" descr="A screenshot of a cell phone&#10;&#10;Description generated with very high confidence">
            <a:extLst>
              <a:ext uri="{FF2B5EF4-FFF2-40B4-BE49-F238E27FC236}">
                <a16:creationId xmlns:a16="http://schemas.microsoft.com/office/drawing/2014/main" id="{1F342F9E-A97A-4B19-AFEF-191E8B31C17C}"/>
              </a:ext>
            </a:extLst>
          </p:cNvPr>
          <p:cNvPicPr>
            <a:picLocks noChangeAspect="1"/>
          </p:cNvPicPr>
          <p:nvPr/>
        </p:nvPicPr>
        <p:blipFill>
          <a:blip r:embed="rId9"/>
          <a:stretch>
            <a:fillRect/>
          </a:stretch>
        </p:blipFill>
        <p:spPr>
          <a:xfrm>
            <a:off x="504825" y="760761"/>
            <a:ext cx="4467225" cy="16788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772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534189C-0213-465F-A050-2D8AB7A2B6A7}"/>
              </a:ext>
            </a:extLst>
          </p:cNvPr>
          <p:cNvSpPr txBox="1"/>
          <p:nvPr/>
        </p:nvSpPr>
        <p:spPr>
          <a:xfrm>
            <a:off x="1957387" y="177225"/>
            <a:ext cx="807720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Where do these breaches come from?</a:t>
            </a:r>
          </a:p>
        </p:txBody>
      </p:sp>
      <p:sp>
        <p:nvSpPr>
          <p:cNvPr id="14" name="TextBox 13">
            <a:extLst>
              <a:ext uri="{FF2B5EF4-FFF2-40B4-BE49-F238E27FC236}">
                <a16:creationId xmlns:a16="http://schemas.microsoft.com/office/drawing/2014/main" id="{965B3606-E72E-45CD-8792-764A74DFCCD7}"/>
              </a:ext>
            </a:extLst>
          </p:cNvPr>
          <p:cNvSpPr txBox="1"/>
          <p:nvPr/>
        </p:nvSpPr>
        <p:spPr>
          <a:xfrm>
            <a:off x="6902997" y="1144815"/>
            <a:ext cx="4822278" cy="249299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56%</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Internal Users</a:t>
            </a: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Healthcare</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 name="TextBox 14">
            <a:extLst>
              <a:ext uri="{FF2B5EF4-FFF2-40B4-BE49-F238E27FC236}">
                <a16:creationId xmlns:a16="http://schemas.microsoft.com/office/drawing/2014/main" id="{33918378-E328-4D4F-B9AB-7454BE38BF77}"/>
              </a:ext>
            </a:extLst>
          </p:cNvPr>
          <p:cNvSpPr txBox="1"/>
          <p:nvPr/>
        </p:nvSpPr>
        <p:spPr>
          <a:xfrm>
            <a:off x="489881" y="1170155"/>
            <a:ext cx="5101621" cy="249299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92%</a:t>
            </a:r>
            <a:r>
              <a:rPr kumimoji="0" lang="en-US" sz="48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External Attackers</a:t>
            </a: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for Finance and Insurance industries</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6" name="TextBox 15">
            <a:extLst>
              <a:ext uri="{FF2B5EF4-FFF2-40B4-BE49-F238E27FC236}">
                <a16:creationId xmlns:a16="http://schemas.microsoft.com/office/drawing/2014/main" id="{38170FB3-42EE-4546-AF75-01D0B88772A2}"/>
              </a:ext>
            </a:extLst>
          </p:cNvPr>
          <p:cNvSpPr txBox="1"/>
          <p:nvPr/>
        </p:nvSpPr>
        <p:spPr>
          <a:xfrm>
            <a:off x="238125" y="6391275"/>
            <a:ext cx="60960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1" i="1" u="none" strike="noStrike" kern="1200" cap="none" spc="0" normalizeH="0" baseline="0" noProof="0">
                <a:ln>
                  <a:noFill/>
                </a:ln>
                <a:solidFill>
                  <a:prstClr val="black"/>
                </a:solidFill>
                <a:effectLst/>
                <a:uLnTx/>
                <a:uFillTx/>
                <a:latin typeface="Calibri"/>
                <a:ea typeface="+mn-ea"/>
                <a:cs typeface="Calibri"/>
              </a:rPr>
              <a:t>*Study from 2018 Data Breach Investigations Report- Verizon</a:t>
            </a:r>
            <a:endParaRPr kumimoji="0" lang="en-US" sz="1100" b="1"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TextBox 5">
            <a:extLst>
              <a:ext uri="{FF2B5EF4-FFF2-40B4-BE49-F238E27FC236}">
                <a16:creationId xmlns:a16="http://schemas.microsoft.com/office/drawing/2014/main" id="{ADCCF328-4E6C-4F40-A72A-0A0A2D27CCBA}"/>
              </a:ext>
            </a:extLst>
          </p:cNvPr>
          <p:cNvSpPr txBox="1"/>
          <p:nvPr/>
        </p:nvSpPr>
        <p:spPr>
          <a:xfrm>
            <a:off x="7031421" y="3649541"/>
            <a:ext cx="4693854" cy="218521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12%</a:t>
            </a:r>
            <a:r>
              <a:rPr kumimoji="0" lang="en-US" sz="96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Privilege misuse</a:t>
            </a: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7" name="TextBox 6">
            <a:extLst>
              <a:ext uri="{FF2B5EF4-FFF2-40B4-BE49-F238E27FC236}">
                <a16:creationId xmlns:a16="http://schemas.microsoft.com/office/drawing/2014/main" id="{9E7B1B5A-1A99-4FAB-BE4E-6030F44BAAFE}"/>
              </a:ext>
            </a:extLst>
          </p:cNvPr>
          <p:cNvSpPr txBox="1"/>
          <p:nvPr/>
        </p:nvSpPr>
        <p:spPr>
          <a:xfrm>
            <a:off x="1042496" y="3357153"/>
            <a:ext cx="4191656" cy="276998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srgbClr val="AEABAB"/>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80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48%</a:t>
            </a:r>
            <a:r>
              <a:rPr kumimoji="0" lang="en-US" sz="96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Hacking attacks</a:t>
            </a: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 all cases</a:t>
            </a:r>
          </a:p>
        </p:txBody>
      </p:sp>
    </p:spTree>
    <p:extLst>
      <p:ext uri="{BB962C8B-B14F-4D97-AF65-F5344CB8AC3E}">
        <p14:creationId xmlns:p14="http://schemas.microsoft.com/office/powerpoint/2010/main" val="3005849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534189C-0213-465F-A050-2D8AB7A2B6A7}"/>
              </a:ext>
            </a:extLst>
          </p:cNvPr>
          <p:cNvSpPr txBox="1"/>
          <p:nvPr/>
        </p:nvSpPr>
        <p:spPr>
          <a:xfrm>
            <a:off x="1957387" y="177225"/>
            <a:ext cx="8077200"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Number 1 asset involved in Breaches:</a:t>
            </a:r>
          </a:p>
        </p:txBody>
      </p:sp>
      <p:sp>
        <p:nvSpPr>
          <p:cNvPr id="10" name="TextBox 9">
            <a:extLst>
              <a:ext uri="{FF2B5EF4-FFF2-40B4-BE49-F238E27FC236}">
                <a16:creationId xmlns:a16="http://schemas.microsoft.com/office/drawing/2014/main" id="{846C45CB-2DCE-4289-A3CC-6FA0C9C15FC9}"/>
              </a:ext>
            </a:extLst>
          </p:cNvPr>
          <p:cNvSpPr txBox="1"/>
          <p:nvPr/>
        </p:nvSpPr>
        <p:spPr>
          <a:xfrm>
            <a:off x="1957387" y="2339537"/>
            <a:ext cx="8605510"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5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Databases</a:t>
            </a:r>
          </a:p>
        </p:txBody>
      </p:sp>
    </p:spTree>
    <p:extLst>
      <p:ext uri="{BB962C8B-B14F-4D97-AF65-F5344CB8AC3E}">
        <p14:creationId xmlns:p14="http://schemas.microsoft.com/office/powerpoint/2010/main" val="37769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F446-3157-40E5-B775-99944C712301}"/>
              </a:ext>
            </a:extLst>
          </p:cNvPr>
          <p:cNvSpPr>
            <a:spLocks noGrp="1"/>
          </p:cNvSpPr>
          <p:nvPr>
            <p:ph type="title"/>
          </p:nvPr>
        </p:nvSpPr>
        <p:spPr>
          <a:xfrm>
            <a:off x="268605" y="-80682"/>
            <a:ext cx="11654790" cy="1325563"/>
          </a:xfrm>
        </p:spPr>
        <p:txBody>
          <a:bodyPr>
            <a:normAutofit/>
          </a:bodyPr>
          <a:lstStyle/>
          <a:p>
            <a:r>
              <a:rPr lang="en-GB" b="1" dirty="0"/>
              <a:t>4 Elements of Compliant Database DevOps</a:t>
            </a:r>
          </a:p>
        </p:txBody>
      </p:sp>
      <p:pic>
        <p:nvPicPr>
          <p:cNvPr id="12" name="Picture 11">
            <a:extLst>
              <a:ext uri="{FF2B5EF4-FFF2-40B4-BE49-F238E27FC236}">
                <a16:creationId xmlns:a16="http://schemas.microsoft.com/office/drawing/2014/main" id="{4179EB73-1C14-4BE9-B790-60DA4AE21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1307" y="1411905"/>
            <a:ext cx="4848902" cy="4906060"/>
          </a:xfrm>
          <a:prstGeom prst="rect">
            <a:avLst/>
          </a:prstGeom>
        </p:spPr>
      </p:pic>
      <p:pic>
        <p:nvPicPr>
          <p:cNvPr id="14" name="Picture 13">
            <a:extLst>
              <a:ext uri="{FF2B5EF4-FFF2-40B4-BE49-F238E27FC236}">
                <a16:creationId xmlns:a16="http://schemas.microsoft.com/office/drawing/2014/main" id="{237DC2D8-8D98-49FE-B0AE-8A8E5AD606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0209" y="1851999"/>
            <a:ext cx="2495898" cy="857370"/>
          </a:xfrm>
          <a:prstGeom prst="rect">
            <a:avLst/>
          </a:prstGeom>
        </p:spPr>
      </p:pic>
      <p:pic>
        <p:nvPicPr>
          <p:cNvPr id="18" name="Picture 17">
            <a:extLst>
              <a:ext uri="{FF2B5EF4-FFF2-40B4-BE49-F238E27FC236}">
                <a16:creationId xmlns:a16="http://schemas.microsoft.com/office/drawing/2014/main" id="{7790A128-9978-4DCA-AD3A-B954EAC389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7824" y="4725002"/>
            <a:ext cx="1829055" cy="847843"/>
          </a:xfrm>
          <a:prstGeom prst="rect">
            <a:avLst/>
          </a:prstGeom>
        </p:spPr>
      </p:pic>
      <p:pic>
        <p:nvPicPr>
          <p:cNvPr id="22" name="Picture 21">
            <a:extLst>
              <a:ext uri="{FF2B5EF4-FFF2-40B4-BE49-F238E27FC236}">
                <a16:creationId xmlns:a16="http://schemas.microsoft.com/office/drawing/2014/main" id="{D8860C32-876F-493B-9C99-9421EA286A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5409" y="1867948"/>
            <a:ext cx="2705478" cy="819264"/>
          </a:xfrm>
          <a:prstGeom prst="rect">
            <a:avLst/>
          </a:prstGeom>
        </p:spPr>
      </p:pic>
      <p:pic>
        <p:nvPicPr>
          <p:cNvPr id="25" name="Picture 24">
            <a:extLst>
              <a:ext uri="{FF2B5EF4-FFF2-40B4-BE49-F238E27FC236}">
                <a16:creationId xmlns:a16="http://schemas.microsoft.com/office/drawing/2014/main" id="{54552805-896D-458C-9C2B-9BCA9554DE96}"/>
              </a:ext>
            </a:extLst>
          </p:cNvPr>
          <p:cNvPicPr>
            <a:picLocks noChangeAspect="1"/>
          </p:cNvPicPr>
          <p:nvPr/>
        </p:nvPicPr>
        <p:blipFill>
          <a:blip r:embed="rId7"/>
          <a:stretch>
            <a:fillRect/>
          </a:stretch>
        </p:blipFill>
        <p:spPr>
          <a:xfrm>
            <a:off x="8180209" y="4725002"/>
            <a:ext cx="2724150" cy="800100"/>
          </a:xfrm>
          <a:prstGeom prst="rect">
            <a:avLst/>
          </a:prstGeom>
        </p:spPr>
      </p:pic>
    </p:spTree>
    <p:extLst>
      <p:ext uri="{BB962C8B-B14F-4D97-AF65-F5344CB8AC3E}">
        <p14:creationId xmlns:p14="http://schemas.microsoft.com/office/powerpoint/2010/main" val="3622366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a:t>A complete database DevOps process </a:t>
            </a:r>
            <a:endParaRPr lang="en-US"/>
          </a:p>
        </p:txBody>
      </p:sp>
      <p:pic>
        <p:nvPicPr>
          <p:cNvPr id="6" name="Picture 5">
            <a:extLst>
              <a:ext uri="{FF2B5EF4-FFF2-40B4-BE49-F238E27FC236}">
                <a16:creationId xmlns:a16="http://schemas.microsoft.com/office/drawing/2014/main" id="{772BD854-8647-4D7C-AF2B-2F0805926078}"/>
              </a:ext>
            </a:extLst>
          </p:cNvPr>
          <p:cNvPicPr>
            <a:picLocks noChangeAspect="1"/>
          </p:cNvPicPr>
          <p:nvPr/>
        </p:nvPicPr>
        <p:blipFill>
          <a:blip r:embed="rId3"/>
          <a:stretch>
            <a:fillRect/>
          </a:stretch>
        </p:blipFill>
        <p:spPr>
          <a:xfrm>
            <a:off x="1043809" y="1653996"/>
            <a:ext cx="9591931" cy="3943552"/>
          </a:xfrm>
          <a:prstGeom prst="rect">
            <a:avLst/>
          </a:prstGeom>
        </p:spPr>
      </p:pic>
    </p:spTree>
    <p:extLst>
      <p:ext uri="{BB962C8B-B14F-4D97-AF65-F5344CB8AC3E}">
        <p14:creationId xmlns:p14="http://schemas.microsoft.com/office/powerpoint/2010/main" val="58617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031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14"/>
            <a:ext cx="10515600" cy="1325563"/>
          </a:xfrm>
          <a:prstGeom prst="rect">
            <a:avLst/>
          </a:prstGeom>
        </p:spPr>
        <p:txBody>
          <a:bodyPr>
            <a:normAutofit/>
          </a:bodyPr>
          <a:lstStyle/>
          <a:p>
            <a:pPr algn="l"/>
            <a:r>
              <a:rPr lang="en-US" sz="4400" b="0" dirty="0">
                <a:solidFill>
                  <a:schemeClr val="tx1"/>
                </a:solidFill>
                <a:latin typeface="Roboto" charset="0"/>
                <a:ea typeface="Roboto" charset="0"/>
                <a:cs typeface="Roboto" charset="0"/>
              </a:rPr>
              <a:t>Your Presenter</a:t>
            </a:r>
          </a:p>
        </p:txBody>
      </p:sp>
      <p:sp>
        <p:nvSpPr>
          <p:cNvPr id="19" name="Rectangle 18"/>
          <p:cNvSpPr/>
          <p:nvPr/>
        </p:nvSpPr>
        <p:spPr>
          <a:xfrm>
            <a:off x="5464537" y="3429000"/>
            <a:ext cx="5254626" cy="4924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270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Roboto" charset="0"/>
                <a:ea typeface="Roboto" charset="0"/>
                <a:cs typeface="Roboto" charset="0"/>
              </a:rPr>
              <a:t>Chris.Unwin@red-gate.com</a:t>
            </a:r>
          </a:p>
        </p:txBody>
      </p:sp>
      <p:sp>
        <p:nvSpPr>
          <p:cNvPr id="21" name="TextBox 20"/>
          <p:cNvSpPr txBox="1"/>
          <p:nvPr/>
        </p:nvSpPr>
        <p:spPr>
          <a:xfrm>
            <a:off x="4968576" y="2256336"/>
            <a:ext cx="6279283" cy="150810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C00000"/>
                </a:solidFill>
                <a:effectLst/>
                <a:uLnTx/>
                <a:uFillTx/>
                <a:latin typeface="Roboto" charset="0"/>
                <a:ea typeface="Roboto" charset="0"/>
                <a:cs typeface="Roboto" charset="0"/>
              </a:rPr>
              <a:t>Chris Unwin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prstClr val="black"/>
                </a:solidFill>
                <a:effectLst/>
                <a:uLnTx/>
                <a:uFillTx/>
                <a:latin typeface="Roboto" charset="0"/>
                <a:ea typeface="Roboto" charset="0"/>
                <a:cs typeface="Roboto" charset="0"/>
              </a:rPr>
              <a:t>Data Privacy and Protection Specialist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black"/>
              </a:solidFill>
              <a:effectLst/>
              <a:uLnTx/>
              <a:uFillTx/>
              <a:latin typeface="Arial"/>
              <a:ea typeface="+mn-ea"/>
              <a:cs typeface="Arial"/>
            </a:endParaRPr>
          </a:p>
        </p:txBody>
      </p:sp>
      <p:sp>
        <p:nvSpPr>
          <p:cNvPr id="4" name="TextBox 3"/>
          <p:cNvSpPr txBox="1"/>
          <p:nvPr/>
        </p:nvSpPr>
        <p:spPr>
          <a:xfrm>
            <a:off x="5464537" y="3986361"/>
            <a:ext cx="6094158"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270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Roboto" charset="0"/>
                <a:ea typeface="Roboto" charset="0"/>
                <a:cs typeface="Roboto" charset="0"/>
              </a:rPr>
              <a:t>/in/</a:t>
            </a:r>
            <a:r>
              <a:rPr kumimoji="0" lang="en-US" sz="2600" b="0" i="0" u="none" strike="noStrike" kern="1200" cap="none" spc="0" normalizeH="0" baseline="0" noProof="0" dirty="0" err="1">
                <a:ln>
                  <a:noFill/>
                </a:ln>
                <a:solidFill>
                  <a:prstClr val="black"/>
                </a:solidFill>
                <a:effectLst/>
                <a:uLnTx/>
                <a:uFillTx/>
                <a:latin typeface="Roboto" charset="0"/>
                <a:ea typeface="Roboto" charset="0"/>
                <a:cs typeface="Roboto" charset="0"/>
              </a:rPr>
              <a:t>christopherunwincambridge</a:t>
            </a:r>
            <a:r>
              <a:rPr kumimoji="0" lang="en-US" sz="2600" b="0" i="0" u="none" strike="noStrike" kern="1200" cap="none" spc="0" normalizeH="0" baseline="0" noProof="0" dirty="0">
                <a:ln>
                  <a:noFill/>
                </a:ln>
                <a:solidFill>
                  <a:prstClr val="black"/>
                </a:solidFill>
                <a:effectLst/>
                <a:uLnTx/>
                <a:uFillTx/>
                <a:latin typeface="Roboto" charset="0"/>
                <a:ea typeface="Roboto" charset="0"/>
                <a:cs typeface="Roboto" charset="0"/>
              </a:rPr>
              <a:t>/</a:t>
            </a:r>
          </a:p>
        </p:txBody>
      </p:sp>
      <p:pic>
        <p:nvPicPr>
          <p:cNvPr id="3" name="Picture 2"/>
          <p:cNvPicPr>
            <a:picLocks noChangeAspect="1"/>
          </p:cNvPicPr>
          <p:nvPr/>
        </p:nvPicPr>
        <p:blipFill>
          <a:blip r:embed="rId3"/>
          <a:stretch>
            <a:fillRect/>
          </a:stretch>
        </p:blipFill>
        <p:spPr>
          <a:xfrm>
            <a:off x="5095241" y="3507265"/>
            <a:ext cx="363219" cy="304635"/>
          </a:xfrm>
          <a:prstGeom prst="rect">
            <a:avLst/>
          </a:prstGeom>
        </p:spPr>
      </p:pic>
      <p:pic>
        <p:nvPicPr>
          <p:cNvPr id="6" name="Picture 5"/>
          <p:cNvPicPr>
            <a:picLocks noChangeAspect="1"/>
          </p:cNvPicPr>
          <p:nvPr/>
        </p:nvPicPr>
        <p:blipFill>
          <a:blip r:embed="rId4"/>
          <a:stretch>
            <a:fillRect/>
          </a:stretch>
        </p:blipFill>
        <p:spPr>
          <a:xfrm>
            <a:off x="5095241" y="4037161"/>
            <a:ext cx="363219" cy="363219"/>
          </a:xfrm>
          <a:prstGeom prst="rect">
            <a:avLst/>
          </a:prstGeom>
        </p:spPr>
      </p:pic>
      <p:pic>
        <p:nvPicPr>
          <p:cNvPr id="8" name="Picture 7">
            <a:extLst>
              <a:ext uri="{FF2B5EF4-FFF2-40B4-BE49-F238E27FC236}">
                <a16:creationId xmlns:a16="http://schemas.microsoft.com/office/drawing/2014/main" id="{DD99536D-3306-4B0E-8FB3-908A03685B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054" y="2354311"/>
            <a:ext cx="2820026" cy="2820026"/>
          </a:xfrm>
          <a:prstGeom prst="rect">
            <a:avLst/>
          </a:prstGeom>
        </p:spPr>
      </p:pic>
      <p:pic>
        <p:nvPicPr>
          <p:cNvPr id="1026" name="Picture 2" descr="Image result for podcast icon">
            <a:extLst>
              <a:ext uri="{FF2B5EF4-FFF2-40B4-BE49-F238E27FC236}">
                <a16:creationId xmlns:a16="http://schemas.microsoft.com/office/drawing/2014/main" id="{55DE0E7D-EB6A-4A81-91F6-FBF38ECFF7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5241" y="4594522"/>
            <a:ext cx="406792" cy="53391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4DD66852-B4BD-43FD-8470-8BB074BBB702}"/>
              </a:ext>
            </a:extLst>
          </p:cNvPr>
          <p:cNvSpPr/>
          <p:nvPr/>
        </p:nvSpPr>
        <p:spPr>
          <a:xfrm>
            <a:off x="5502033" y="4635993"/>
            <a:ext cx="5254626" cy="4924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2700"/>
              </a:spcAft>
              <a:buClrTx/>
              <a:buSzTx/>
              <a:buFontTx/>
              <a:buNone/>
              <a:tabLst/>
              <a:defRPr/>
            </a:pPr>
            <a:r>
              <a:rPr kumimoji="0" lang="en-US" sz="2600" b="0" i="0" u="none" strike="noStrike" kern="1200" cap="none" spc="0" normalizeH="0" baseline="0" noProof="0" dirty="0" err="1">
                <a:ln>
                  <a:noFill/>
                </a:ln>
                <a:solidFill>
                  <a:prstClr val="black"/>
                </a:solidFill>
                <a:effectLst/>
                <a:uLnTx/>
                <a:uFillTx/>
                <a:latin typeface="Roboto" charset="0"/>
                <a:ea typeface="Roboto" charset="0"/>
                <a:cs typeface="Roboto" charset="0"/>
              </a:rPr>
              <a:t>DBAle</a:t>
            </a:r>
            <a:r>
              <a:rPr kumimoji="0" lang="en-US" sz="2600" b="0" i="0" u="none" strike="noStrike" kern="1200" cap="none" spc="0" normalizeH="0" baseline="0" noProof="0" dirty="0">
                <a:ln>
                  <a:noFill/>
                </a:ln>
                <a:solidFill>
                  <a:prstClr val="black"/>
                </a:solidFill>
                <a:effectLst/>
                <a:uLnTx/>
                <a:uFillTx/>
                <a:latin typeface="Roboto" charset="0"/>
                <a:ea typeface="Roboto" charset="0"/>
                <a:cs typeface="Roboto" charset="0"/>
              </a:rPr>
              <a:t> on Spotify and iTunes</a:t>
            </a:r>
          </a:p>
        </p:txBody>
      </p:sp>
    </p:spTree>
    <p:extLst>
      <p:ext uri="{BB962C8B-B14F-4D97-AF65-F5344CB8AC3E}">
        <p14:creationId xmlns:p14="http://schemas.microsoft.com/office/powerpoint/2010/main" val="2216148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C19449D-E429-4521-A0E2-9257002DE8DF}"/>
              </a:ext>
            </a:extLst>
          </p:cNvPr>
          <p:cNvSpPr txBox="1">
            <a:spLocks/>
          </p:cNvSpPr>
          <p:nvPr/>
        </p:nvSpPr>
        <p:spPr bwMode="auto">
          <a:xfrm>
            <a:off x="1939742" y="2268615"/>
            <a:ext cx="1010815" cy="749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457200" indent="-457200" algn="l" rtl="0" fontAlgn="base">
              <a:lnSpc>
                <a:spcPct val="130000"/>
              </a:lnSpc>
              <a:spcBef>
                <a:spcPts val="1000"/>
              </a:spcBef>
              <a:spcAft>
                <a:spcPct val="0"/>
              </a:spcAft>
              <a:buClr>
                <a:srgbClr val="CC0000"/>
              </a:buClr>
              <a:buSzPct val="100000"/>
              <a:buFont typeface="Arial"/>
              <a:buChar char="•"/>
              <a:defRPr sz="3400" b="0" i="0" kern="1200">
                <a:solidFill>
                  <a:srgbClr val="636363"/>
                </a:solidFill>
                <a:latin typeface="Roboto Regular"/>
                <a:ea typeface="+mn-ea"/>
                <a:cs typeface="Roboto Regular"/>
              </a:defRPr>
            </a:lvl1pPr>
            <a:lvl2pPr marL="914400" indent="-457200" algn="l" rtl="0" fontAlgn="base">
              <a:lnSpc>
                <a:spcPct val="130000"/>
              </a:lnSpc>
              <a:spcBef>
                <a:spcPts val="500"/>
              </a:spcBef>
              <a:spcAft>
                <a:spcPct val="0"/>
              </a:spcAft>
              <a:buClr>
                <a:srgbClr val="CC0000"/>
              </a:buClr>
              <a:buSzPct val="100000"/>
              <a:buFont typeface="Arial"/>
              <a:buChar char="•"/>
              <a:defRPr sz="2800" b="0" i="0" kern="1200">
                <a:solidFill>
                  <a:srgbClr val="636363"/>
                </a:solidFill>
                <a:latin typeface="Roboto Regular"/>
                <a:ea typeface="+mn-ea"/>
                <a:cs typeface="Roboto Regular"/>
              </a:defRPr>
            </a:lvl2pPr>
            <a:lvl3pPr marL="1257300" indent="-342900" algn="l" rtl="0" fontAlgn="base">
              <a:lnSpc>
                <a:spcPct val="130000"/>
              </a:lnSpc>
              <a:spcBef>
                <a:spcPts val="500"/>
              </a:spcBef>
              <a:spcAft>
                <a:spcPct val="0"/>
              </a:spcAft>
              <a:buClr>
                <a:srgbClr val="CC0000"/>
              </a:buClr>
              <a:buSzPct val="100000"/>
              <a:buFont typeface="Arial"/>
              <a:buChar char="•"/>
              <a:defRPr sz="2400" b="0" i="0" kern="1200">
                <a:solidFill>
                  <a:srgbClr val="636363"/>
                </a:solidFill>
                <a:latin typeface="Roboto Regular"/>
                <a:ea typeface="+mn-ea"/>
                <a:cs typeface="Roboto Regular"/>
              </a:defRPr>
            </a:lvl3pPr>
            <a:lvl4pPr marL="16002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fontAlgn="base">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solidFill>
                  <a:srgbClr val="CC0000"/>
                </a:solidFill>
                <a:latin typeface="Arial" charset="0"/>
                <a:ea typeface="Arial" charset="0"/>
                <a:cs typeface="Arial" charset="0"/>
              </a:rPr>
              <a:t>300</a:t>
            </a:r>
          </a:p>
        </p:txBody>
      </p:sp>
      <p:sp>
        <p:nvSpPr>
          <p:cNvPr id="6" name="Subtitle 2">
            <a:extLst>
              <a:ext uri="{FF2B5EF4-FFF2-40B4-BE49-F238E27FC236}">
                <a16:creationId xmlns:a16="http://schemas.microsoft.com/office/drawing/2014/main" id="{BDFEECAD-44EF-4E13-985D-88058287AB2F}"/>
              </a:ext>
            </a:extLst>
          </p:cNvPr>
          <p:cNvSpPr txBox="1">
            <a:spLocks/>
          </p:cNvSpPr>
          <p:nvPr/>
        </p:nvSpPr>
        <p:spPr>
          <a:xfrm>
            <a:off x="1324172" y="2975101"/>
            <a:ext cx="2147095" cy="50500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err="1">
                <a:latin typeface="Arial" charset="0"/>
                <a:ea typeface="Arial" charset="0"/>
                <a:cs typeface="Arial" charset="0"/>
              </a:rPr>
              <a:t>Redgaters</a:t>
            </a:r>
            <a:r>
              <a:rPr lang="en-US" sz="1400">
                <a:latin typeface="Arial" charset="0"/>
                <a:ea typeface="Arial" charset="0"/>
                <a:cs typeface="Arial" charset="0"/>
              </a:rPr>
              <a:t> and counting</a:t>
            </a:r>
          </a:p>
        </p:txBody>
      </p:sp>
      <p:sp>
        <p:nvSpPr>
          <p:cNvPr id="8" name="Subtitle 2">
            <a:extLst>
              <a:ext uri="{FF2B5EF4-FFF2-40B4-BE49-F238E27FC236}">
                <a16:creationId xmlns:a16="http://schemas.microsoft.com/office/drawing/2014/main" id="{850D463B-EFD9-4CC9-8D26-18D87EE49EBA}"/>
              </a:ext>
            </a:extLst>
          </p:cNvPr>
          <p:cNvSpPr txBox="1">
            <a:spLocks/>
          </p:cNvSpPr>
          <p:nvPr/>
        </p:nvSpPr>
        <p:spPr>
          <a:xfrm>
            <a:off x="4151870" y="2408195"/>
            <a:ext cx="1358685" cy="56311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dirty="0">
                <a:solidFill>
                  <a:srgbClr val="CC0000"/>
                </a:solidFill>
                <a:latin typeface="Arial" charset="0"/>
                <a:ea typeface="Arial" charset="0"/>
                <a:cs typeface="Arial" charset="0"/>
              </a:rPr>
              <a:t>19</a:t>
            </a:r>
          </a:p>
        </p:txBody>
      </p:sp>
      <p:sp>
        <p:nvSpPr>
          <p:cNvPr id="9" name="Subtitle 2">
            <a:extLst>
              <a:ext uri="{FF2B5EF4-FFF2-40B4-BE49-F238E27FC236}">
                <a16:creationId xmlns:a16="http://schemas.microsoft.com/office/drawing/2014/main" id="{69B4978C-C42C-40BE-AF07-0CB60E2E289A}"/>
              </a:ext>
            </a:extLst>
          </p:cNvPr>
          <p:cNvSpPr txBox="1">
            <a:spLocks/>
          </p:cNvSpPr>
          <p:nvPr/>
        </p:nvSpPr>
        <p:spPr>
          <a:xfrm>
            <a:off x="3757665" y="2995421"/>
            <a:ext cx="2147095" cy="3345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a:latin typeface="Arial" charset="0"/>
                <a:ea typeface="Arial" charset="0"/>
                <a:cs typeface="Arial" charset="0"/>
              </a:rPr>
              <a:t>years old</a:t>
            </a:r>
          </a:p>
        </p:txBody>
      </p:sp>
      <p:sp>
        <p:nvSpPr>
          <p:cNvPr id="11" name="Subtitle 2">
            <a:extLst>
              <a:ext uri="{FF2B5EF4-FFF2-40B4-BE49-F238E27FC236}">
                <a16:creationId xmlns:a16="http://schemas.microsoft.com/office/drawing/2014/main" id="{E27E2E5B-A484-4D57-B5B5-602AD8121417}"/>
              </a:ext>
            </a:extLst>
          </p:cNvPr>
          <p:cNvSpPr txBox="1">
            <a:spLocks/>
          </p:cNvSpPr>
          <p:nvPr/>
        </p:nvSpPr>
        <p:spPr>
          <a:xfrm>
            <a:off x="6317663" y="2438743"/>
            <a:ext cx="2037381"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a:solidFill>
                  <a:srgbClr val="CC0000"/>
                </a:solidFill>
                <a:latin typeface="Arial" charset="0"/>
                <a:ea typeface="Arial" charset="0"/>
                <a:cs typeface="Arial" charset="0"/>
              </a:rPr>
              <a:t>202,000</a:t>
            </a:r>
          </a:p>
        </p:txBody>
      </p:sp>
      <p:sp>
        <p:nvSpPr>
          <p:cNvPr id="12" name="Subtitle 2">
            <a:extLst>
              <a:ext uri="{FF2B5EF4-FFF2-40B4-BE49-F238E27FC236}">
                <a16:creationId xmlns:a16="http://schemas.microsoft.com/office/drawing/2014/main" id="{4A3775BB-9129-44B5-95C1-E87A632A8B42}"/>
              </a:ext>
            </a:extLst>
          </p:cNvPr>
          <p:cNvSpPr txBox="1">
            <a:spLocks/>
          </p:cNvSpPr>
          <p:nvPr/>
        </p:nvSpPr>
        <p:spPr>
          <a:xfrm>
            <a:off x="6262806" y="2995421"/>
            <a:ext cx="2147095" cy="3345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a:latin typeface="Arial" charset="0"/>
                <a:ea typeface="Arial" charset="0"/>
                <a:cs typeface="Arial" charset="0"/>
              </a:rPr>
              <a:t>customers</a:t>
            </a:r>
          </a:p>
        </p:txBody>
      </p:sp>
      <p:sp>
        <p:nvSpPr>
          <p:cNvPr id="13" name="Subtitle 2">
            <a:extLst>
              <a:ext uri="{FF2B5EF4-FFF2-40B4-BE49-F238E27FC236}">
                <a16:creationId xmlns:a16="http://schemas.microsoft.com/office/drawing/2014/main" id="{7DE2956A-176F-491B-8D4D-8C9744D93307}"/>
              </a:ext>
            </a:extLst>
          </p:cNvPr>
          <p:cNvSpPr txBox="1">
            <a:spLocks/>
          </p:cNvSpPr>
          <p:nvPr/>
        </p:nvSpPr>
        <p:spPr>
          <a:xfrm>
            <a:off x="8845370" y="2377783"/>
            <a:ext cx="2037381"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a:solidFill>
                  <a:srgbClr val="CC0000"/>
                </a:solidFill>
                <a:latin typeface="Arial" charset="0"/>
                <a:ea typeface="Arial" charset="0"/>
                <a:cs typeface="Arial" charset="0"/>
              </a:rPr>
              <a:t>2m</a:t>
            </a:r>
          </a:p>
        </p:txBody>
      </p:sp>
      <p:sp>
        <p:nvSpPr>
          <p:cNvPr id="14" name="Subtitle 2">
            <a:extLst>
              <a:ext uri="{FF2B5EF4-FFF2-40B4-BE49-F238E27FC236}">
                <a16:creationId xmlns:a16="http://schemas.microsoft.com/office/drawing/2014/main" id="{1F0F2627-D0AF-404B-A4E8-DBEF116BAE01}"/>
              </a:ext>
            </a:extLst>
          </p:cNvPr>
          <p:cNvSpPr txBox="1">
            <a:spLocks/>
          </p:cNvSpPr>
          <p:nvPr/>
        </p:nvSpPr>
        <p:spPr>
          <a:xfrm>
            <a:off x="8790513" y="2975101"/>
            <a:ext cx="2147095" cy="50500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a:latin typeface="Arial" charset="0"/>
                <a:ea typeface="Arial" charset="0"/>
                <a:cs typeface="Arial" charset="0"/>
              </a:rPr>
              <a:t>SQL Server Central and Simple Talk users</a:t>
            </a:r>
          </a:p>
        </p:txBody>
      </p:sp>
      <p:sp>
        <p:nvSpPr>
          <p:cNvPr id="16" name="Subtitle 2">
            <a:extLst>
              <a:ext uri="{FF2B5EF4-FFF2-40B4-BE49-F238E27FC236}">
                <a16:creationId xmlns:a16="http://schemas.microsoft.com/office/drawing/2014/main" id="{7E8AE835-9987-45AE-BB01-15318A37E3EC}"/>
              </a:ext>
            </a:extLst>
          </p:cNvPr>
          <p:cNvSpPr txBox="1">
            <a:spLocks/>
          </p:cNvSpPr>
          <p:nvPr/>
        </p:nvSpPr>
        <p:spPr>
          <a:xfrm>
            <a:off x="1718377" y="4809753"/>
            <a:ext cx="1358685"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a:solidFill>
                  <a:srgbClr val="CC0000"/>
                </a:solidFill>
                <a:latin typeface="Arial" charset="0"/>
                <a:ea typeface="Arial" charset="0"/>
                <a:cs typeface="Arial" charset="0"/>
              </a:rPr>
              <a:t>91%</a:t>
            </a:r>
          </a:p>
        </p:txBody>
      </p:sp>
      <p:sp>
        <p:nvSpPr>
          <p:cNvPr id="17" name="Subtitle 2">
            <a:extLst>
              <a:ext uri="{FF2B5EF4-FFF2-40B4-BE49-F238E27FC236}">
                <a16:creationId xmlns:a16="http://schemas.microsoft.com/office/drawing/2014/main" id="{FAA16337-1F49-403E-A1FE-C31E0D0ADCF3}"/>
              </a:ext>
            </a:extLst>
          </p:cNvPr>
          <p:cNvSpPr txBox="1">
            <a:spLocks/>
          </p:cNvSpPr>
          <p:nvPr/>
        </p:nvSpPr>
        <p:spPr>
          <a:xfrm>
            <a:off x="1324172" y="5354573"/>
            <a:ext cx="2147095" cy="5629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a:latin typeface="Arial" charset="0"/>
                <a:ea typeface="Arial" charset="0"/>
                <a:cs typeface="Arial" charset="0"/>
              </a:rPr>
              <a:t>of the Fortune 100 use our tools</a:t>
            </a:r>
          </a:p>
        </p:txBody>
      </p:sp>
      <p:sp>
        <p:nvSpPr>
          <p:cNvPr id="19" name="Subtitle 2">
            <a:extLst>
              <a:ext uri="{FF2B5EF4-FFF2-40B4-BE49-F238E27FC236}">
                <a16:creationId xmlns:a16="http://schemas.microsoft.com/office/drawing/2014/main" id="{BDB30440-BC20-49DD-8A58-2DBD9EB44CE8}"/>
              </a:ext>
            </a:extLst>
          </p:cNvPr>
          <p:cNvSpPr txBox="1">
            <a:spLocks/>
          </p:cNvSpPr>
          <p:nvPr/>
        </p:nvSpPr>
        <p:spPr>
          <a:xfrm>
            <a:off x="4151870" y="4853620"/>
            <a:ext cx="1358685"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a:solidFill>
                  <a:srgbClr val="CC0000"/>
                </a:solidFill>
                <a:latin typeface="Arial" charset="0"/>
                <a:ea typeface="Arial" charset="0"/>
                <a:cs typeface="Arial" charset="0"/>
              </a:rPr>
              <a:t>4m</a:t>
            </a:r>
          </a:p>
        </p:txBody>
      </p:sp>
      <p:sp>
        <p:nvSpPr>
          <p:cNvPr id="20" name="Subtitle 2">
            <a:extLst>
              <a:ext uri="{FF2B5EF4-FFF2-40B4-BE49-F238E27FC236}">
                <a16:creationId xmlns:a16="http://schemas.microsoft.com/office/drawing/2014/main" id="{9BE42599-D7F9-44EC-B902-28CD4AE4FCDF}"/>
              </a:ext>
            </a:extLst>
          </p:cNvPr>
          <p:cNvSpPr txBox="1">
            <a:spLocks/>
          </p:cNvSpPr>
          <p:nvPr/>
        </p:nvSpPr>
        <p:spPr>
          <a:xfrm>
            <a:off x="3757665" y="5398440"/>
            <a:ext cx="2147095" cy="5629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a:latin typeface="Arial" charset="0"/>
                <a:ea typeface="Arial" charset="0"/>
                <a:cs typeface="Arial" charset="0"/>
              </a:rPr>
              <a:t>website visits each year</a:t>
            </a:r>
          </a:p>
        </p:txBody>
      </p:sp>
      <p:sp>
        <p:nvSpPr>
          <p:cNvPr id="22" name="Subtitle 2">
            <a:extLst>
              <a:ext uri="{FF2B5EF4-FFF2-40B4-BE49-F238E27FC236}">
                <a16:creationId xmlns:a16="http://schemas.microsoft.com/office/drawing/2014/main" id="{F531CBC8-8528-4A8A-8AE5-058E05778AFF}"/>
              </a:ext>
            </a:extLst>
          </p:cNvPr>
          <p:cNvSpPr txBox="1">
            <a:spLocks/>
          </p:cNvSpPr>
          <p:nvPr/>
        </p:nvSpPr>
        <p:spPr>
          <a:xfrm>
            <a:off x="6657011" y="4853620"/>
            <a:ext cx="1358685"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a:solidFill>
                  <a:srgbClr val="CC0000"/>
                </a:solidFill>
                <a:latin typeface="Arial" charset="0"/>
                <a:ea typeface="Arial" charset="0"/>
                <a:cs typeface="Arial" charset="0"/>
              </a:rPr>
              <a:t>1147</a:t>
            </a:r>
          </a:p>
        </p:txBody>
      </p:sp>
      <p:sp>
        <p:nvSpPr>
          <p:cNvPr id="23" name="Subtitle 2">
            <a:extLst>
              <a:ext uri="{FF2B5EF4-FFF2-40B4-BE49-F238E27FC236}">
                <a16:creationId xmlns:a16="http://schemas.microsoft.com/office/drawing/2014/main" id="{789BDF5F-CBF6-44AB-8D42-694C657D0779}"/>
              </a:ext>
            </a:extLst>
          </p:cNvPr>
          <p:cNvSpPr txBox="1">
            <a:spLocks/>
          </p:cNvSpPr>
          <p:nvPr/>
        </p:nvSpPr>
        <p:spPr>
          <a:xfrm>
            <a:off x="6262806" y="5398440"/>
            <a:ext cx="2147095" cy="5629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a:latin typeface="Arial" charset="0"/>
                <a:ea typeface="Arial" charset="0"/>
                <a:cs typeface="Arial" charset="0"/>
              </a:rPr>
              <a:t>product releases last year</a:t>
            </a:r>
          </a:p>
        </p:txBody>
      </p:sp>
      <p:sp>
        <p:nvSpPr>
          <p:cNvPr id="25" name="Subtitle 2">
            <a:extLst>
              <a:ext uri="{FF2B5EF4-FFF2-40B4-BE49-F238E27FC236}">
                <a16:creationId xmlns:a16="http://schemas.microsoft.com/office/drawing/2014/main" id="{86300543-E611-432B-B579-10D9BD512812}"/>
              </a:ext>
            </a:extLst>
          </p:cNvPr>
          <p:cNvSpPr txBox="1">
            <a:spLocks/>
          </p:cNvSpPr>
          <p:nvPr/>
        </p:nvSpPr>
        <p:spPr>
          <a:xfrm>
            <a:off x="9162152" y="4866436"/>
            <a:ext cx="1358685" cy="4817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3600" b="1">
                <a:solidFill>
                  <a:srgbClr val="CC0000"/>
                </a:solidFill>
                <a:latin typeface="Arial" charset="0"/>
                <a:ea typeface="Arial" charset="0"/>
                <a:cs typeface="Arial" charset="0"/>
              </a:rPr>
              <a:t>68</a:t>
            </a:r>
          </a:p>
        </p:txBody>
      </p:sp>
      <p:sp>
        <p:nvSpPr>
          <p:cNvPr id="26" name="Subtitle 2">
            <a:extLst>
              <a:ext uri="{FF2B5EF4-FFF2-40B4-BE49-F238E27FC236}">
                <a16:creationId xmlns:a16="http://schemas.microsoft.com/office/drawing/2014/main" id="{34BC14E3-5927-49C2-A625-AF2AB2D16849}"/>
              </a:ext>
            </a:extLst>
          </p:cNvPr>
          <p:cNvSpPr txBox="1">
            <a:spLocks/>
          </p:cNvSpPr>
          <p:nvPr/>
        </p:nvSpPr>
        <p:spPr>
          <a:xfrm>
            <a:off x="8790513" y="5398440"/>
            <a:ext cx="2147095" cy="5629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1400" dirty="0">
                <a:latin typeface="Arial" charset="0"/>
                <a:ea typeface="Arial" charset="0"/>
                <a:cs typeface="Arial" charset="0"/>
              </a:rPr>
              <a:t>User Groups sponsored last year</a:t>
            </a:r>
          </a:p>
        </p:txBody>
      </p:sp>
      <p:sp>
        <p:nvSpPr>
          <p:cNvPr id="31" name="Title 1">
            <a:extLst>
              <a:ext uri="{FF2B5EF4-FFF2-40B4-BE49-F238E27FC236}">
                <a16:creationId xmlns:a16="http://schemas.microsoft.com/office/drawing/2014/main" id="{3591ECC5-F41B-46F9-AB52-8960B2CF47CD}"/>
              </a:ext>
            </a:extLst>
          </p:cNvPr>
          <p:cNvSpPr>
            <a:spLocks noGrp="1"/>
          </p:cNvSpPr>
          <p:nvPr>
            <p:ph type="title"/>
          </p:nvPr>
        </p:nvSpPr>
        <p:spPr>
          <a:xfrm>
            <a:off x="422008" y="193493"/>
            <a:ext cx="10515600" cy="1012660"/>
          </a:xfrm>
        </p:spPr>
        <p:txBody>
          <a:bodyPr/>
          <a:lstStyle/>
          <a:p>
            <a:r>
              <a:rPr lang="en-GB"/>
              <a:t>About Redgate</a:t>
            </a:r>
          </a:p>
        </p:txBody>
      </p:sp>
      <p:pic>
        <p:nvPicPr>
          <p:cNvPr id="2" name="Picture 1"/>
          <p:cNvPicPr>
            <a:picLocks noChangeAspect="1"/>
          </p:cNvPicPr>
          <p:nvPr/>
        </p:nvPicPr>
        <p:blipFill>
          <a:blip r:embed="rId3"/>
          <a:stretch>
            <a:fillRect/>
          </a:stretch>
        </p:blipFill>
        <p:spPr>
          <a:xfrm>
            <a:off x="1990557" y="1224043"/>
            <a:ext cx="814324" cy="1105916"/>
          </a:xfrm>
          <a:prstGeom prst="rect">
            <a:avLst/>
          </a:prstGeom>
        </p:spPr>
      </p:pic>
      <p:pic>
        <p:nvPicPr>
          <p:cNvPr id="3" name="Picture 2"/>
          <p:cNvPicPr>
            <a:picLocks noChangeAspect="1"/>
          </p:cNvPicPr>
          <p:nvPr/>
        </p:nvPicPr>
        <p:blipFill>
          <a:blip r:embed="rId4"/>
          <a:stretch>
            <a:fillRect/>
          </a:stretch>
        </p:blipFill>
        <p:spPr>
          <a:xfrm>
            <a:off x="4363598" y="1309387"/>
            <a:ext cx="935228" cy="1020572"/>
          </a:xfrm>
          <a:prstGeom prst="rect">
            <a:avLst/>
          </a:prstGeom>
        </p:spPr>
      </p:pic>
      <p:pic>
        <p:nvPicPr>
          <p:cNvPr id="28" name="Picture 27"/>
          <p:cNvPicPr>
            <a:picLocks noChangeAspect="1"/>
          </p:cNvPicPr>
          <p:nvPr/>
        </p:nvPicPr>
        <p:blipFill>
          <a:blip r:embed="rId5"/>
          <a:stretch>
            <a:fillRect/>
          </a:stretch>
        </p:blipFill>
        <p:spPr>
          <a:xfrm>
            <a:off x="6770949" y="1294128"/>
            <a:ext cx="1130808" cy="995680"/>
          </a:xfrm>
          <a:prstGeom prst="rect">
            <a:avLst/>
          </a:prstGeom>
        </p:spPr>
      </p:pic>
      <p:pic>
        <p:nvPicPr>
          <p:cNvPr id="29" name="Picture 28"/>
          <p:cNvPicPr>
            <a:picLocks noChangeAspect="1"/>
          </p:cNvPicPr>
          <p:nvPr/>
        </p:nvPicPr>
        <p:blipFill>
          <a:blip r:embed="rId6"/>
          <a:stretch>
            <a:fillRect/>
          </a:stretch>
        </p:blipFill>
        <p:spPr>
          <a:xfrm>
            <a:off x="9319992" y="1340499"/>
            <a:ext cx="1088136" cy="928116"/>
          </a:xfrm>
          <a:prstGeom prst="rect">
            <a:avLst/>
          </a:prstGeom>
        </p:spPr>
      </p:pic>
      <p:pic>
        <p:nvPicPr>
          <p:cNvPr id="30" name="Picture 29"/>
          <p:cNvPicPr>
            <a:picLocks noChangeAspect="1"/>
          </p:cNvPicPr>
          <p:nvPr/>
        </p:nvPicPr>
        <p:blipFill>
          <a:blip r:embed="rId7"/>
          <a:stretch>
            <a:fillRect/>
          </a:stretch>
        </p:blipFill>
        <p:spPr>
          <a:xfrm>
            <a:off x="1912325" y="3654530"/>
            <a:ext cx="892556" cy="1123696"/>
          </a:xfrm>
          <a:prstGeom prst="rect">
            <a:avLst/>
          </a:prstGeom>
        </p:spPr>
      </p:pic>
      <p:pic>
        <p:nvPicPr>
          <p:cNvPr id="32" name="Picture 31"/>
          <p:cNvPicPr>
            <a:picLocks noChangeAspect="1"/>
          </p:cNvPicPr>
          <p:nvPr/>
        </p:nvPicPr>
        <p:blipFill>
          <a:blip r:embed="rId8"/>
          <a:stretch>
            <a:fillRect/>
          </a:stretch>
        </p:blipFill>
        <p:spPr>
          <a:xfrm>
            <a:off x="4228797" y="3711917"/>
            <a:ext cx="1248156" cy="1063244"/>
          </a:xfrm>
          <a:prstGeom prst="rect">
            <a:avLst/>
          </a:prstGeom>
        </p:spPr>
      </p:pic>
      <p:pic>
        <p:nvPicPr>
          <p:cNvPr id="33" name="Picture 32"/>
          <p:cNvPicPr>
            <a:picLocks noChangeAspect="1"/>
          </p:cNvPicPr>
          <p:nvPr/>
        </p:nvPicPr>
        <p:blipFill>
          <a:blip r:embed="rId9"/>
          <a:stretch>
            <a:fillRect/>
          </a:stretch>
        </p:blipFill>
        <p:spPr>
          <a:xfrm>
            <a:off x="6940288" y="3569914"/>
            <a:ext cx="903224" cy="1166368"/>
          </a:xfrm>
          <a:prstGeom prst="rect">
            <a:avLst/>
          </a:prstGeom>
        </p:spPr>
      </p:pic>
      <p:pic>
        <p:nvPicPr>
          <p:cNvPr id="34" name="Picture 33"/>
          <p:cNvPicPr>
            <a:picLocks noChangeAspect="1"/>
          </p:cNvPicPr>
          <p:nvPr/>
        </p:nvPicPr>
        <p:blipFill>
          <a:blip r:embed="rId10"/>
          <a:stretch>
            <a:fillRect/>
          </a:stretch>
        </p:blipFill>
        <p:spPr>
          <a:xfrm>
            <a:off x="9415937" y="3678842"/>
            <a:ext cx="1155700" cy="1127252"/>
          </a:xfrm>
          <a:prstGeom prst="rect">
            <a:avLst/>
          </a:prstGeom>
        </p:spPr>
      </p:pic>
    </p:spTree>
    <p:extLst>
      <p:ext uri="{BB962C8B-B14F-4D97-AF65-F5344CB8AC3E}">
        <p14:creationId xmlns:p14="http://schemas.microsoft.com/office/powerpoint/2010/main" val="3631846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0B82-D0D1-48F5-9576-A83C79CCCD96}"/>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D176ED81-616C-4ECA-8729-B3F5EE892845}"/>
              </a:ext>
            </a:extLst>
          </p:cNvPr>
          <p:cNvSpPr>
            <a:spLocks noGrp="1"/>
          </p:cNvSpPr>
          <p:nvPr>
            <p:ph idx="1"/>
          </p:nvPr>
        </p:nvSpPr>
        <p:spPr/>
        <p:txBody>
          <a:bodyPr>
            <a:normAutofit/>
          </a:bodyPr>
          <a:lstStyle/>
          <a:p>
            <a:r>
              <a:rPr lang="en-GB" dirty="0"/>
              <a:t>What is DevOps?</a:t>
            </a:r>
          </a:p>
          <a:p>
            <a:r>
              <a:rPr lang="en-GB" dirty="0"/>
              <a:t>Extending DevOps practices to the database </a:t>
            </a:r>
          </a:p>
          <a:p>
            <a:r>
              <a:rPr lang="en-GB" dirty="0"/>
              <a:t>Where is the risk in this process?</a:t>
            </a:r>
          </a:p>
          <a:p>
            <a:r>
              <a:rPr lang="en-GB" dirty="0"/>
              <a:t>Expanding DevOps to include compliance</a:t>
            </a:r>
          </a:p>
        </p:txBody>
      </p:sp>
    </p:spTree>
    <p:extLst>
      <p:ext uri="{BB962C8B-B14F-4D97-AF65-F5344CB8AC3E}">
        <p14:creationId xmlns:p14="http://schemas.microsoft.com/office/powerpoint/2010/main" val="155007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39E37-9486-4789-9F68-F35E57ECDC95}"/>
              </a:ext>
            </a:extLst>
          </p:cNvPr>
          <p:cNvSpPr>
            <a:spLocks noGrp="1"/>
          </p:cNvSpPr>
          <p:nvPr>
            <p:ph type="title"/>
          </p:nvPr>
        </p:nvSpPr>
        <p:spPr/>
        <p:txBody>
          <a:bodyPr/>
          <a:lstStyle/>
          <a:p>
            <a:r>
              <a:rPr lang="en-GB" dirty="0"/>
              <a:t>A DevOps fallacy</a:t>
            </a:r>
          </a:p>
        </p:txBody>
      </p:sp>
      <p:pic>
        <p:nvPicPr>
          <p:cNvPr id="1026" name="Picture 2">
            <a:extLst>
              <a:ext uri="{FF2B5EF4-FFF2-40B4-BE49-F238E27FC236}">
                <a16:creationId xmlns:a16="http://schemas.microsoft.com/office/drawing/2014/main" id="{7C4E9059-52CF-4CCF-BCA5-9EE496D0B7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15243" y="1603602"/>
            <a:ext cx="7761514" cy="40747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9CC019-5D48-43E9-80C4-3413DE483077}"/>
              </a:ext>
            </a:extLst>
          </p:cNvPr>
          <p:cNvSpPr txBox="1"/>
          <p:nvPr/>
        </p:nvSpPr>
        <p:spPr>
          <a:xfrm>
            <a:off x="2465615" y="1879826"/>
            <a:ext cx="192677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solidFill>
                    <a:sysClr val="windowText" lastClr="000000"/>
                  </a:solidFill>
                </a:ln>
                <a:solidFill>
                  <a:prstClr val="white"/>
                </a:solidFill>
                <a:effectLst/>
                <a:uLnTx/>
                <a:uFillTx/>
                <a:latin typeface="Impact" panose="020B0806030902050204" pitchFamily="34" charset="0"/>
                <a:ea typeface="+mn-ea"/>
                <a:cs typeface="+mn-cs"/>
              </a:rPr>
              <a:t>VENDORS</a:t>
            </a:r>
          </a:p>
        </p:txBody>
      </p:sp>
      <p:sp>
        <p:nvSpPr>
          <p:cNvPr id="6" name="TextBox 5">
            <a:extLst>
              <a:ext uri="{FF2B5EF4-FFF2-40B4-BE49-F238E27FC236}">
                <a16:creationId xmlns:a16="http://schemas.microsoft.com/office/drawing/2014/main" id="{9E0EFC40-C0C5-43F7-B29D-33AA60CE0379}"/>
              </a:ext>
            </a:extLst>
          </p:cNvPr>
          <p:cNvSpPr txBox="1"/>
          <p:nvPr/>
        </p:nvSpPr>
        <p:spPr>
          <a:xfrm>
            <a:off x="7132866" y="2284420"/>
            <a:ext cx="133349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solidFill>
                    <a:sysClr val="windowText" lastClr="000000"/>
                  </a:solidFill>
                </a:ln>
                <a:solidFill>
                  <a:prstClr val="white"/>
                </a:solidFill>
                <a:effectLst/>
                <a:uLnTx/>
                <a:uFillTx/>
                <a:latin typeface="Impact" panose="020B0806030902050204" pitchFamily="34" charset="0"/>
                <a:ea typeface="+mn-ea"/>
                <a:cs typeface="+mn-cs"/>
              </a:rPr>
              <a:t>TOOLS</a:t>
            </a:r>
          </a:p>
        </p:txBody>
      </p:sp>
      <p:sp>
        <p:nvSpPr>
          <p:cNvPr id="7" name="TextBox 6">
            <a:extLst>
              <a:ext uri="{FF2B5EF4-FFF2-40B4-BE49-F238E27FC236}">
                <a16:creationId xmlns:a16="http://schemas.microsoft.com/office/drawing/2014/main" id="{F0058DD8-0EC2-470F-AEDD-407CF2253DDF}"/>
              </a:ext>
            </a:extLst>
          </p:cNvPr>
          <p:cNvSpPr txBox="1"/>
          <p:nvPr/>
        </p:nvSpPr>
        <p:spPr>
          <a:xfrm>
            <a:off x="2464255" y="1879825"/>
            <a:ext cx="245608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solidFill>
                    <a:sysClr val="windowText" lastClr="000000"/>
                  </a:solidFill>
                </a:ln>
                <a:solidFill>
                  <a:prstClr val="white"/>
                </a:solidFill>
                <a:effectLst/>
                <a:uLnTx/>
                <a:uFillTx/>
                <a:latin typeface="Impact" panose="020B0806030902050204" pitchFamily="34" charset="0"/>
                <a:ea typeface="+mn-ea"/>
                <a:cs typeface="+mn-cs"/>
              </a:rPr>
              <a:t>DEVELOPERS</a:t>
            </a:r>
          </a:p>
        </p:txBody>
      </p:sp>
      <p:sp>
        <p:nvSpPr>
          <p:cNvPr id="8" name="TextBox 7">
            <a:extLst>
              <a:ext uri="{FF2B5EF4-FFF2-40B4-BE49-F238E27FC236}">
                <a16:creationId xmlns:a16="http://schemas.microsoft.com/office/drawing/2014/main" id="{0B9A1741-D3A2-45A5-9FEF-F2A4F7E2C04D}"/>
              </a:ext>
            </a:extLst>
          </p:cNvPr>
          <p:cNvSpPr txBox="1"/>
          <p:nvPr/>
        </p:nvSpPr>
        <p:spPr>
          <a:xfrm>
            <a:off x="7132866" y="2282834"/>
            <a:ext cx="259351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solidFill>
                    <a:sysClr val="windowText" lastClr="000000"/>
                  </a:solidFill>
                </a:ln>
                <a:solidFill>
                  <a:prstClr val="white"/>
                </a:solidFill>
                <a:effectLst/>
                <a:uLnTx/>
                <a:uFillTx/>
                <a:latin typeface="Impact" panose="020B0806030902050204" pitchFamily="34" charset="0"/>
                <a:ea typeface="+mn-ea"/>
                <a:cs typeface="+mn-cs"/>
              </a:rPr>
              <a:t>AUTOMATION</a:t>
            </a:r>
          </a:p>
        </p:txBody>
      </p:sp>
      <p:sp>
        <p:nvSpPr>
          <p:cNvPr id="9" name="TextBox 8">
            <a:extLst>
              <a:ext uri="{FF2B5EF4-FFF2-40B4-BE49-F238E27FC236}">
                <a16:creationId xmlns:a16="http://schemas.microsoft.com/office/drawing/2014/main" id="{6892E297-36A2-4FA0-A1A0-31341D20D5DD}"/>
              </a:ext>
            </a:extLst>
          </p:cNvPr>
          <p:cNvSpPr txBox="1"/>
          <p:nvPr/>
        </p:nvSpPr>
        <p:spPr>
          <a:xfrm>
            <a:off x="2464255" y="1879824"/>
            <a:ext cx="245608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solidFill>
                    <a:sysClr val="windowText" lastClr="000000"/>
                  </a:solidFill>
                </a:ln>
                <a:solidFill>
                  <a:prstClr val="white"/>
                </a:solidFill>
                <a:effectLst/>
                <a:uLnTx/>
                <a:uFillTx/>
                <a:latin typeface="Impact" panose="020B0806030902050204" pitchFamily="34" charset="0"/>
                <a:ea typeface="+mn-ea"/>
                <a:cs typeface="+mn-cs"/>
              </a:rPr>
              <a:t>MANAGERS</a:t>
            </a:r>
          </a:p>
        </p:txBody>
      </p:sp>
      <p:sp>
        <p:nvSpPr>
          <p:cNvPr id="10" name="TextBox 9">
            <a:extLst>
              <a:ext uri="{FF2B5EF4-FFF2-40B4-BE49-F238E27FC236}">
                <a16:creationId xmlns:a16="http://schemas.microsoft.com/office/drawing/2014/main" id="{269141B4-22FB-41E1-9BB2-87DCE34788B8}"/>
              </a:ext>
            </a:extLst>
          </p:cNvPr>
          <p:cNvSpPr txBox="1"/>
          <p:nvPr/>
        </p:nvSpPr>
        <p:spPr>
          <a:xfrm>
            <a:off x="7132865" y="2281248"/>
            <a:ext cx="259351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600" b="0" i="0" u="none" strike="noStrike" kern="1200" cap="none" spc="0" normalizeH="0" baseline="0" noProof="0" dirty="0">
                <a:ln>
                  <a:solidFill>
                    <a:sysClr val="windowText" lastClr="000000"/>
                  </a:solidFill>
                </a:ln>
                <a:solidFill>
                  <a:prstClr val="white"/>
                </a:solidFill>
                <a:effectLst/>
                <a:uLnTx/>
                <a:uFillTx/>
                <a:latin typeface="Impact" panose="020B0806030902050204" pitchFamily="34" charset="0"/>
                <a:ea typeface="+mn-ea"/>
                <a:cs typeface="+mn-cs"/>
              </a:rPr>
              <a:t>MORE FEATURES</a:t>
            </a:r>
          </a:p>
        </p:txBody>
      </p:sp>
    </p:spTree>
    <p:extLst>
      <p:ext uri="{BB962C8B-B14F-4D97-AF65-F5344CB8AC3E}">
        <p14:creationId xmlns:p14="http://schemas.microsoft.com/office/powerpoint/2010/main" val="4040343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6"/>
                                        </p:tgtEl>
                                        <p:attrNameLst>
                                          <p:attrName>ppt_x</p:attrName>
                                        </p:attrNameLst>
                                      </p:cBhvr>
                                      <p:tavLst>
                                        <p:tav tm="0">
                                          <p:val>
                                            <p:strVal val="ppt_x"/>
                                          </p:val>
                                        </p:tav>
                                        <p:tav tm="100000">
                                          <p:val>
                                            <p:strVal val="ppt_x"/>
                                          </p:val>
                                        </p:tav>
                                      </p:tavLst>
                                    </p:anim>
                                    <p:anim calcmode="lin" valueType="num">
                                      <p:cBhvr additive="base">
                                        <p:cTn id="17" dur="500"/>
                                        <p:tgtEl>
                                          <p:spTgt spid="6"/>
                                        </p:tgtEl>
                                        <p:attrNameLst>
                                          <p:attrName>ppt_y</p:attrName>
                                        </p:attrNameLst>
                                      </p:cBhvr>
                                      <p:tavLst>
                                        <p:tav tm="0">
                                          <p:val>
                                            <p:strVal val="ppt_y"/>
                                          </p:val>
                                        </p:tav>
                                        <p:tav tm="100000">
                                          <p:val>
                                            <p:strVal val="1+ppt_h/2"/>
                                          </p:val>
                                        </p:tav>
                                      </p:tavLst>
                                    </p:anim>
                                    <p:set>
                                      <p:cBhvr>
                                        <p:cTn id="18" dur="1" fill="hold">
                                          <p:stCondLst>
                                            <p:cond delay="499"/>
                                          </p:stCondLst>
                                        </p:cTn>
                                        <p:tgtEl>
                                          <p:spTgt spid="6"/>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4"/>
                                        </p:tgtEl>
                                        <p:attrNameLst>
                                          <p:attrName>ppt_x</p:attrName>
                                        </p:attrNameLst>
                                      </p:cBhvr>
                                      <p:tavLst>
                                        <p:tav tm="0">
                                          <p:val>
                                            <p:strVal val="ppt_x"/>
                                          </p:val>
                                        </p:tav>
                                        <p:tav tm="100000">
                                          <p:val>
                                            <p:strVal val="ppt_x"/>
                                          </p:val>
                                        </p:tav>
                                      </p:tavLst>
                                    </p:anim>
                                    <p:anim calcmode="lin" valueType="num">
                                      <p:cBhvr additive="base">
                                        <p:cTn id="21" dur="500"/>
                                        <p:tgtEl>
                                          <p:spTgt spid="4"/>
                                        </p:tgtEl>
                                        <p:attrNameLst>
                                          <p:attrName>ppt_y</p:attrName>
                                        </p:attrNameLst>
                                      </p:cBhvr>
                                      <p:tavLst>
                                        <p:tav tm="0">
                                          <p:val>
                                            <p:strVal val="ppt_y"/>
                                          </p:val>
                                        </p:tav>
                                        <p:tav tm="100000">
                                          <p:val>
                                            <p:strVal val="1+ppt_h/2"/>
                                          </p:val>
                                        </p:tav>
                                      </p:tavLst>
                                    </p:anim>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7"/>
                                        </p:tgtEl>
                                        <p:attrNameLst>
                                          <p:attrName>ppt_x</p:attrName>
                                        </p:attrNameLst>
                                      </p:cBhvr>
                                      <p:tavLst>
                                        <p:tav tm="0">
                                          <p:val>
                                            <p:strVal val="ppt_x"/>
                                          </p:val>
                                        </p:tav>
                                        <p:tav tm="100000">
                                          <p:val>
                                            <p:strVal val="ppt_x"/>
                                          </p:val>
                                        </p:tav>
                                      </p:tavLst>
                                    </p:anim>
                                    <p:anim calcmode="lin" valueType="num">
                                      <p:cBhvr additive="base">
                                        <p:cTn id="37" dur="500"/>
                                        <p:tgtEl>
                                          <p:spTgt spid="7"/>
                                        </p:tgtEl>
                                        <p:attrNameLst>
                                          <p:attrName>ppt_y</p:attrName>
                                        </p:attrNameLst>
                                      </p:cBhvr>
                                      <p:tavLst>
                                        <p:tav tm="0">
                                          <p:val>
                                            <p:strVal val="ppt_y"/>
                                          </p:val>
                                        </p:tav>
                                        <p:tav tm="100000">
                                          <p:val>
                                            <p:strVal val="1+ppt_h/2"/>
                                          </p:val>
                                        </p:tav>
                                      </p:tavLst>
                                    </p:anim>
                                    <p:set>
                                      <p:cBhvr>
                                        <p:cTn id="38" dur="1" fill="hold">
                                          <p:stCondLst>
                                            <p:cond delay="499"/>
                                          </p:stCondLst>
                                        </p:cTn>
                                        <p:tgtEl>
                                          <p:spTgt spid="7"/>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500"/>
                                        <p:tgtEl>
                                          <p:spTgt spid="8"/>
                                        </p:tgtEl>
                                        <p:attrNameLst>
                                          <p:attrName>ppt_x</p:attrName>
                                        </p:attrNameLst>
                                      </p:cBhvr>
                                      <p:tavLst>
                                        <p:tav tm="0">
                                          <p:val>
                                            <p:strVal val="ppt_x"/>
                                          </p:val>
                                        </p:tav>
                                        <p:tav tm="100000">
                                          <p:val>
                                            <p:strVal val="ppt_x"/>
                                          </p:val>
                                        </p:tav>
                                      </p:tavLst>
                                    </p:anim>
                                    <p:anim calcmode="lin" valueType="num">
                                      <p:cBhvr additive="base">
                                        <p:cTn id="41" dur="500"/>
                                        <p:tgtEl>
                                          <p:spTgt spid="8"/>
                                        </p:tgtEl>
                                        <p:attrNameLst>
                                          <p:attrName>ppt_y</p:attrName>
                                        </p:attrNameLst>
                                      </p:cBhvr>
                                      <p:tavLst>
                                        <p:tav tm="0">
                                          <p:val>
                                            <p:strVal val="ppt_y"/>
                                          </p:val>
                                        </p:tav>
                                        <p:tav tm="100000">
                                          <p:val>
                                            <p:strVal val="1+ppt_h/2"/>
                                          </p:val>
                                        </p:tav>
                                      </p:tavLst>
                                    </p:anim>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500"/>
                                        <p:tgtEl>
                                          <p:spTgt spid="9"/>
                                        </p:tgtEl>
                                        <p:attrNameLst>
                                          <p:attrName>ppt_x</p:attrName>
                                        </p:attrNameLst>
                                      </p:cBhvr>
                                      <p:tavLst>
                                        <p:tav tm="0">
                                          <p:val>
                                            <p:strVal val="ppt_x"/>
                                          </p:val>
                                        </p:tav>
                                        <p:tav tm="100000">
                                          <p:val>
                                            <p:strVal val="ppt_x"/>
                                          </p:val>
                                        </p:tav>
                                      </p:tavLst>
                                    </p:anim>
                                    <p:anim calcmode="lin" valueType="num">
                                      <p:cBhvr additive="base">
                                        <p:cTn id="57" dur="500"/>
                                        <p:tgtEl>
                                          <p:spTgt spid="9"/>
                                        </p:tgtEl>
                                        <p:attrNameLst>
                                          <p:attrName>ppt_y</p:attrName>
                                        </p:attrNameLst>
                                      </p:cBhvr>
                                      <p:tavLst>
                                        <p:tav tm="0">
                                          <p:val>
                                            <p:strVal val="ppt_y"/>
                                          </p:val>
                                        </p:tav>
                                        <p:tav tm="100000">
                                          <p:val>
                                            <p:strVal val="1+ppt_h/2"/>
                                          </p:val>
                                        </p:tav>
                                      </p:tavLst>
                                    </p:anim>
                                    <p:set>
                                      <p:cBhvr>
                                        <p:cTn id="58" dur="1" fill="hold">
                                          <p:stCondLst>
                                            <p:cond delay="499"/>
                                          </p:stCondLst>
                                        </p:cTn>
                                        <p:tgtEl>
                                          <p:spTgt spid="9"/>
                                        </p:tgtEl>
                                        <p:attrNameLst>
                                          <p:attrName>style.visibility</p:attrName>
                                        </p:attrNameLst>
                                      </p:cBhvr>
                                      <p:to>
                                        <p:strVal val="hidden"/>
                                      </p:to>
                                    </p:set>
                                  </p:childTnLst>
                                </p:cTn>
                              </p:par>
                              <p:par>
                                <p:cTn id="59" presetID="2" presetClass="exit" presetSubtype="4" fill="hold" grpId="1" nodeType="withEffect">
                                  <p:stCondLst>
                                    <p:cond delay="0"/>
                                  </p:stCondLst>
                                  <p:childTnLst>
                                    <p:anim calcmode="lin" valueType="num">
                                      <p:cBhvr additive="base">
                                        <p:cTn id="60" dur="500"/>
                                        <p:tgtEl>
                                          <p:spTgt spid="10"/>
                                        </p:tgtEl>
                                        <p:attrNameLst>
                                          <p:attrName>ppt_x</p:attrName>
                                        </p:attrNameLst>
                                      </p:cBhvr>
                                      <p:tavLst>
                                        <p:tav tm="0">
                                          <p:val>
                                            <p:strVal val="ppt_x"/>
                                          </p:val>
                                        </p:tav>
                                        <p:tav tm="100000">
                                          <p:val>
                                            <p:strVal val="ppt_x"/>
                                          </p:val>
                                        </p:tav>
                                      </p:tavLst>
                                    </p:anim>
                                    <p:anim calcmode="lin" valueType="num">
                                      <p:cBhvr additive="base">
                                        <p:cTn id="61" dur="500"/>
                                        <p:tgtEl>
                                          <p:spTgt spid="10"/>
                                        </p:tgtEl>
                                        <p:attrNameLst>
                                          <p:attrName>ppt_y</p:attrName>
                                        </p:attrNameLst>
                                      </p:cBhvr>
                                      <p:tavLst>
                                        <p:tav tm="0">
                                          <p:val>
                                            <p:strVal val="ppt_y"/>
                                          </p:val>
                                        </p:tav>
                                        <p:tav tm="100000">
                                          <p:val>
                                            <p:strVal val="1+ppt_h/2"/>
                                          </p:val>
                                        </p:tav>
                                      </p:tavLst>
                                    </p:anim>
                                    <p:set>
                                      <p:cBhvr>
                                        <p:cTn id="6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7" grpId="0"/>
      <p:bldP spid="7" grpId="1"/>
      <p:bldP spid="8" grpId="0"/>
      <p:bldP spid="8" grpId="1"/>
      <p:bldP spid="9" grpId="0"/>
      <p:bldP spid="9" grpId="1"/>
      <p:bldP spid="10" grpId="0"/>
      <p:bldP spid="1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48574" y="1798789"/>
            <a:ext cx="5991692" cy="307776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prstClr val="white"/>
                </a:solidFill>
                <a:effectLst/>
                <a:uLnTx/>
                <a:uFillTx/>
                <a:latin typeface="Roboto" charset="0"/>
                <a:ea typeface="Roboto" charset="0"/>
                <a:cs typeface="Roboto" charset="0"/>
              </a:rPr>
              <a:t>“DevOps is the union of people, process, and products to enable continuous delivery of value to our end users.”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white"/>
              </a:solidFill>
              <a:effectLst/>
              <a:uLnTx/>
              <a:uFillTx/>
              <a:latin typeface="Roboto" charset="0"/>
              <a:ea typeface="Roboto" charset="0"/>
              <a:cs typeface="Roboto"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Roboto" charset="0"/>
                <a:ea typeface="Roboto" charset="0"/>
                <a:cs typeface="Roboto" charset="0"/>
              </a:rPr>
              <a:t>Donovan Brown,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Roboto" charset="0"/>
                <a:ea typeface="Roboto" charset="0"/>
                <a:cs typeface="Roboto" charset="0"/>
              </a:rPr>
              <a:t>Principal DevOps Program Manager, Microsoft</a:t>
            </a:r>
            <a:endParaRPr kumimoji="0" lang="en-GB" sz="2400" b="0" i="0" u="none" strike="noStrike" kern="1200" cap="none" spc="0" normalizeH="0" baseline="0" noProof="0" dirty="0">
              <a:ln>
                <a:noFill/>
              </a:ln>
              <a:solidFill>
                <a:prstClr val="white"/>
              </a:solidFill>
              <a:effectLst/>
              <a:uLnTx/>
              <a:uFillTx/>
              <a:latin typeface="Roboto" charset="0"/>
              <a:ea typeface="Roboto" charset="0"/>
              <a:cs typeface="Roboto" charset="0"/>
            </a:endParaRPr>
          </a:p>
        </p:txBody>
      </p:sp>
      <p:pic>
        <p:nvPicPr>
          <p:cNvPr id="3" name="Picture 2">
            <a:extLst>
              <a:ext uri="{FF2B5EF4-FFF2-40B4-BE49-F238E27FC236}">
                <a16:creationId xmlns:a16="http://schemas.microsoft.com/office/drawing/2014/main" id="{05C8D491-D155-4DE6-B4AA-75764E0CFAA0}"/>
              </a:ext>
            </a:extLst>
          </p:cNvPr>
          <p:cNvPicPr>
            <a:picLocks noChangeAspect="1"/>
          </p:cNvPicPr>
          <p:nvPr/>
        </p:nvPicPr>
        <p:blipFill>
          <a:blip r:embed="rId3"/>
          <a:stretch>
            <a:fillRect/>
          </a:stretch>
        </p:blipFill>
        <p:spPr>
          <a:xfrm>
            <a:off x="507786" y="1031138"/>
            <a:ext cx="4587342" cy="4587342"/>
          </a:xfrm>
          <a:prstGeom prst="rect">
            <a:avLst/>
          </a:prstGeom>
        </p:spPr>
      </p:pic>
    </p:spTree>
    <p:extLst>
      <p:ext uri="{BB962C8B-B14F-4D97-AF65-F5344CB8AC3E}">
        <p14:creationId xmlns:p14="http://schemas.microsoft.com/office/powerpoint/2010/main" val="4120296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CEBBE-D4AF-4A9F-A8A1-A9613626EB8A}"/>
              </a:ext>
            </a:extLst>
          </p:cNvPr>
          <p:cNvSpPr>
            <a:spLocks noGrp="1"/>
          </p:cNvSpPr>
          <p:nvPr>
            <p:ph type="title"/>
          </p:nvPr>
        </p:nvSpPr>
        <p:spPr>
          <a:xfrm>
            <a:off x="609600" y="397782"/>
            <a:ext cx="11201400" cy="1325563"/>
          </a:xfrm>
        </p:spPr>
        <p:txBody>
          <a:bodyPr/>
          <a:lstStyle/>
          <a:p>
            <a:r>
              <a:rPr lang="en-GB" dirty="0"/>
              <a:t>Extending DevOps to your database provides:	</a:t>
            </a:r>
          </a:p>
        </p:txBody>
      </p:sp>
      <p:sp>
        <p:nvSpPr>
          <p:cNvPr id="3" name="Content Placeholder 2">
            <a:extLst>
              <a:ext uri="{FF2B5EF4-FFF2-40B4-BE49-F238E27FC236}">
                <a16:creationId xmlns:a16="http://schemas.microsoft.com/office/drawing/2014/main" id="{41086982-4A96-46FA-89D8-137D0C287F20}"/>
              </a:ext>
            </a:extLst>
          </p:cNvPr>
          <p:cNvSpPr>
            <a:spLocks noGrp="1"/>
          </p:cNvSpPr>
          <p:nvPr>
            <p:ph idx="1"/>
          </p:nvPr>
        </p:nvSpPr>
        <p:spPr>
          <a:xfrm>
            <a:off x="609600" y="1825625"/>
            <a:ext cx="11353800" cy="4351338"/>
          </a:xfrm>
        </p:spPr>
        <p:txBody>
          <a:bodyPr>
            <a:normAutofit/>
          </a:bodyPr>
          <a:lstStyle/>
          <a:p>
            <a:r>
              <a:rPr lang="en-GB" dirty="0"/>
              <a:t>Repeatability of processes </a:t>
            </a:r>
          </a:p>
          <a:p>
            <a:r>
              <a:rPr lang="en-GB" dirty="0"/>
              <a:t>Greater predictability over releases </a:t>
            </a:r>
          </a:p>
          <a:p>
            <a:r>
              <a:rPr lang="en-GB" dirty="0"/>
              <a:t>Faster speed of response to change </a:t>
            </a:r>
          </a:p>
          <a:p>
            <a:r>
              <a:rPr lang="en-GB" dirty="0"/>
              <a:t>Greater reliability of the release process </a:t>
            </a:r>
          </a:p>
          <a:p>
            <a:r>
              <a:rPr lang="en-GB" dirty="0"/>
              <a:t>Overall faster delivery of business value</a:t>
            </a:r>
          </a:p>
        </p:txBody>
      </p:sp>
    </p:spTree>
    <p:extLst>
      <p:ext uri="{BB962C8B-B14F-4D97-AF65-F5344CB8AC3E}">
        <p14:creationId xmlns:p14="http://schemas.microsoft.com/office/powerpoint/2010/main" val="3392313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a:t>Application automated deployment pipeline</a:t>
            </a:r>
            <a:endParaRPr lang="en-US"/>
          </a:p>
        </p:txBody>
      </p:sp>
      <p:pic>
        <p:nvPicPr>
          <p:cNvPr id="9" name="Picture 8">
            <a:extLst>
              <a:ext uri="{FF2B5EF4-FFF2-40B4-BE49-F238E27FC236}">
                <a16:creationId xmlns:a16="http://schemas.microsoft.com/office/drawing/2014/main" id="{44A630F9-DF4A-46F2-A55B-371E6BD5EA67}"/>
              </a:ext>
            </a:extLst>
          </p:cNvPr>
          <p:cNvPicPr>
            <a:picLocks noChangeAspect="1"/>
          </p:cNvPicPr>
          <p:nvPr/>
        </p:nvPicPr>
        <p:blipFill>
          <a:blip r:embed="rId3"/>
          <a:stretch>
            <a:fillRect/>
          </a:stretch>
        </p:blipFill>
        <p:spPr>
          <a:xfrm>
            <a:off x="838200" y="2000051"/>
            <a:ext cx="10748137" cy="3040655"/>
          </a:xfrm>
          <a:prstGeom prst="rect">
            <a:avLst/>
          </a:prstGeom>
        </p:spPr>
      </p:pic>
    </p:spTree>
    <p:extLst>
      <p:ext uri="{BB962C8B-B14F-4D97-AF65-F5344CB8AC3E}">
        <p14:creationId xmlns:p14="http://schemas.microsoft.com/office/powerpoint/2010/main" val="3314531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B057-E929-4B70-8D3C-720CB51397EA}"/>
              </a:ext>
            </a:extLst>
          </p:cNvPr>
          <p:cNvSpPr>
            <a:spLocks noGrp="1"/>
          </p:cNvSpPr>
          <p:nvPr>
            <p:ph type="title"/>
          </p:nvPr>
        </p:nvSpPr>
        <p:spPr/>
        <p:txBody>
          <a:bodyPr/>
          <a:lstStyle/>
          <a:p>
            <a:r>
              <a:rPr lang="en-GB" dirty="0"/>
              <a:t>A complete process means less of this…</a:t>
            </a:r>
          </a:p>
        </p:txBody>
      </p:sp>
      <p:pic>
        <p:nvPicPr>
          <p:cNvPr id="2050" name="Picture 2" descr="Image result for data memes">
            <a:extLst>
              <a:ext uri="{FF2B5EF4-FFF2-40B4-BE49-F238E27FC236}">
                <a16:creationId xmlns:a16="http://schemas.microsoft.com/office/drawing/2014/main" id="{CFF9E82C-DE28-45E3-B1A1-84586D9ED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9643" y="1690688"/>
            <a:ext cx="5932714" cy="4434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523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edgate Theme June 2016">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dgate Theme June 2016" id="{F9D6F9E9-E535-924A-BC7F-4BA7540D0110}" vid="{054964FD-6522-C948-A98F-C0823FD39E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1865</Words>
  <Application>Microsoft Office PowerPoint</Application>
  <PresentationFormat>Widescreen</PresentationFormat>
  <Paragraphs>139</Paragraphs>
  <Slides>18</Slides>
  <Notes>16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18</vt:i4>
      </vt:variant>
    </vt:vector>
  </HeadingPairs>
  <TitlesOfParts>
    <vt:vector size="31" baseType="lpstr">
      <vt:lpstr>Arial</vt:lpstr>
      <vt:lpstr>Calibri</vt:lpstr>
      <vt:lpstr>Calibri Light</vt:lpstr>
      <vt:lpstr>Impact</vt:lpstr>
      <vt:lpstr>Roboto</vt:lpstr>
      <vt:lpstr>Roboto Bold</vt:lpstr>
      <vt:lpstr>Roboto Light</vt:lpstr>
      <vt:lpstr>Roboto Medium</vt:lpstr>
      <vt:lpstr>Roboto regular</vt:lpstr>
      <vt:lpstr>Wingdings</vt:lpstr>
      <vt:lpstr>Redgate Theme June 2016</vt:lpstr>
      <vt:lpstr>Office Theme</vt:lpstr>
      <vt:lpstr>1_Office Theme</vt:lpstr>
      <vt:lpstr>Introduction to Compliant Database DevOps</vt:lpstr>
      <vt:lpstr>Your Presenter</vt:lpstr>
      <vt:lpstr>About Redgate</vt:lpstr>
      <vt:lpstr>Agenda</vt:lpstr>
      <vt:lpstr>A DevOps fallacy</vt:lpstr>
      <vt:lpstr>PowerPoint Presentation</vt:lpstr>
      <vt:lpstr>Extending DevOps to your database provides: </vt:lpstr>
      <vt:lpstr>Application automated deployment pipeline</vt:lpstr>
      <vt:lpstr>A complete process means less of this…</vt:lpstr>
      <vt:lpstr>Application and database deployment pipeline</vt:lpstr>
      <vt:lpstr>But where is the risk in this process?</vt:lpstr>
      <vt:lpstr>Some key findings </vt:lpstr>
      <vt:lpstr>PowerPoint Presentation</vt:lpstr>
      <vt:lpstr>PowerPoint Presentation</vt:lpstr>
      <vt:lpstr>PowerPoint Presentation</vt:lpstr>
      <vt:lpstr>4 Elements of Compliant Database DevOps</vt:lpstr>
      <vt:lpstr>A complete database DevOps process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Compliant Database DevOps</dc:title>
  <dc:creator>Chris Unwin</dc:creator>
  <cp:lastModifiedBy>Chris Unwin</cp:lastModifiedBy>
  <cp:revision>3</cp:revision>
  <dcterms:created xsi:type="dcterms:W3CDTF">2018-10-08T08:31:49Z</dcterms:created>
  <dcterms:modified xsi:type="dcterms:W3CDTF">2019-04-23T13:34:15Z</dcterms:modified>
</cp:coreProperties>
</file>