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55" r:id="rId2"/>
    <p:sldId id="350" r:id="rId3"/>
    <p:sldId id="352" r:id="rId4"/>
    <p:sldId id="349" r:id="rId5"/>
    <p:sldId id="427" r:id="rId6"/>
    <p:sldId id="425" r:id="rId7"/>
    <p:sldId id="426" r:id="rId8"/>
    <p:sldId id="414" r:id="rId9"/>
    <p:sldId id="399" r:id="rId10"/>
    <p:sldId id="394" r:id="rId11"/>
    <p:sldId id="424" r:id="rId12"/>
    <p:sldId id="413" r:id="rId13"/>
    <p:sldId id="342" r:id="rId14"/>
    <p:sldId id="363" r:id="rId15"/>
    <p:sldId id="397" r:id="rId16"/>
    <p:sldId id="359" r:id="rId17"/>
    <p:sldId id="343" r:id="rId18"/>
    <p:sldId id="401" r:id="rId19"/>
    <p:sldId id="396" r:id="rId20"/>
  </p:sldIdLst>
  <p:sldSz cx="12192000" cy="6858000"/>
  <p:notesSz cx="6797675" cy="9926638"/>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3D7D0259-9441-49F9-AAB8-85C48B8F9F0A}">
          <p14:sldIdLst>
            <p14:sldId id="355"/>
            <p14:sldId id="350"/>
            <p14:sldId id="352"/>
            <p14:sldId id="349"/>
            <p14:sldId id="427"/>
            <p14:sldId id="425"/>
            <p14:sldId id="426"/>
            <p14:sldId id="414"/>
            <p14:sldId id="399"/>
            <p14:sldId id="394"/>
            <p14:sldId id="424"/>
            <p14:sldId id="413"/>
            <p14:sldId id="342"/>
            <p14:sldId id="363"/>
            <p14:sldId id="397"/>
            <p14:sldId id="359"/>
            <p14:sldId id="343"/>
          </p14:sldIdLst>
        </p14:section>
        <p14:section name="Untitled Section" id="{AA8CADCB-8371-423F-9AFF-B4CC51847FBC}">
          <p14:sldIdLst>
            <p14:sldId id="401"/>
            <p14:sldId id="3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bel Bradford" initials="AB" lastIdx="1" clrIdx="0">
    <p:extLst>
      <p:ext uri="{19B8F6BF-5375-455C-9EA6-DF929625EA0E}">
        <p15:presenceInfo xmlns:p15="http://schemas.microsoft.com/office/powerpoint/2012/main" userId="S-1-5-21-507921405-308236825-682003330-57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737"/>
    <a:srgbClr val="CC0000"/>
    <a:srgbClr val="2F6ED7"/>
    <a:srgbClr val="8AB6EC"/>
    <a:srgbClr val="B1CEF2"/>
    <a:srgbClr val="D8E7F9"/>
    <a:srgbClr val="7BA5D9"/>
    <a:srgbClr val="008BCB"/>
    <a:srgbClr val="EFEFE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80BB0-DC2C-494D-B3CE-F14E65AFB20A}" v="402" dt="2018-09-05T08:09:10.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4" autoAdjust="0"/>
    <p:restoredTop sz="70066" autoAdjust="0"/>
  </p:normalViewPr>
  <p:slideViewPr>
    <p:cSldViewPr snapToGrid="0">
      <p:cViewPr varScale="1">
        <p:scale>
          <a:sx n="80" d="100"/>
          <a:sy n="80" d="100"/>
        </p:scale>
        <p:origin x="912" y="9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54" d="100"/>
          <a:sy n="154" d="100"/>
        </p:scale>
        <p:origin x="-6280" y="-10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Unwin" userId="ecb1ebdc-b4ce-451a-a330-7da45b58990a" providerId="ADAL" clId="{02A80BB0-DC2C-494D-B3CE-F14E65AFB20A}"/>
    <pc:docChg chg="undo custSel modSld">
      <pc:chgData name="Chris Unwin" userId="ecb1ebdc-b4ce-451a-a330-7da45b58990a" providerId="ADAL" clId="{02A80BB0-DC2C-494D-B3CE-F14E65AFB20A}" dt="2018-09-05T08:09:10.702" v="401" actId="20577"/>
      <pc:docMkLst>
        <pc:docMk/>
      </pc:docMkLst>
      <pc:sldChg chg="addSp modSp">
        <pc:chgData name="Chris Unwin" userId="ecb1ebdc-b4ce-451a-a330-7da45b58990a" providerId="ADAL" clId="{02A80BB0-DC2C-494D-B3CE-F14E65AFB20A}" dt="2018-09-05T08:07:39.146" v="295" actId="14100"/>
        <pc:sldMkLst>
          <pc:docMk/>
          <pc:sldMk cId="3109298954" sldId="359"/>
        </pc:sldMkLst>
        <pc:spChg chg="add mod">
          <ac:chgData name="Chris Unwin" userId="ecb1ebdc-b4ce-451a-a330-7da45b58990a" providerId="ADAL" clId="{02A80BB0-DC2C-494D-B3CE-F14E65AFB20A}" dt="2018-09-05T07:23:03.500" v="19" actId="208"/>
          <ac:spMkLst>
            <pc:docMk/>
            <pc:sldMk cId="3109298954" sldId="359"/>
            <ac:spMk id="2" creationId="{2562D793-FA60-41D1-8363-C53DF768897D}"/>
          </ac:spMkLst>
        </pc:spChg>
        <pc:spChg chg="add mod">
          <ac:chgData name="Chris Unwin" userId="ecb1ebdc-b4ce-451a-a330-7da45b58990a" providerId="ADAL" clId="{02A80BB0-DC2C-494D-B3CE-F14E65AFB20A}" dt="2018-09-05T08:01:05.988" v="195" actId="208"/>
          <ac:spMkLst>
            <pc:docMk/>
            <pc:sldMk cId="3109298954" sldId="359"/>
            <ac:spMk id="8" creationId="{2DC23BB9-47AF-49C6-BCFA-C307C430BD73}"/>
          </ac:spMkLst>
        </pc:spChg>
        <pc:spChg chg="mod">
          <ac:chgData name="Chris Unwin" userId="ecb1ebdc-b4ce-451a-a330-7da45b58990a" providerId="ADAL" clId="{02A80BB0-DC2C-494D-B3CE-F14E65AFB20A}" dt="2018-09-05T08:06:57.482" v="276" actId="1076"/>
          <ac:spMkLst>
            <pc:docMk/>
            <pc:sldMk cId="3109298954" sldId="359"/>
            <ac:spMk id="10" creationId="{EA78B3B0-223E-4C41-B0C8-A1F66A4B91A7}"/>
          </ac:spMkLst>
        </pc:spChg>
        <pc:spChg chg="mod">
          <ac:chgData name="Chris Unwin" userId="ecb1ebdc-b4ce-451a-a330-7da45b58990a" providerId="ADAL" clId="{02A80BB0-DC2C-494D-B3CE-F14E65AFB20A}" dt="2018-09-05T07:25:04.095" v="110" actId="1076"/>
          <ac:spMkLst>
            <pc:docMk/>
            <pc:sldMk cId="3109298954" sldId="359"/>
            <ac:spMk id="11" creationId="{972333C4-95F8-4AFB-9CED-5B36B074BD99}"/>
          </ac:spMkLst>
        </pc:spChg>
        <pc:spChg chg="mod">
          <ac:chgData name="Chris Unwin" userId="ecb1ebdc-b4ce-451a-a330-7da45b58990a" providerId="ADAL" clId="{02A80BB0-DC2C-494D-B3CE-F14E65AFB20A}" dt="2018-09-05T07:25:57.671" v="116" actId="1076"/>
          <ac:spMkLst>
            <pc:docMk/>
            <pc:sldMk cId="3109298954" sldId="359"/>
            <ac:spMk id="12" creationId="{64855205-AF38-4B39-BE96-563BE0315992}"/>
          </ac:spMkLst>
        </pc:spChg>
        <pc:spChg chg="mod">
          <ac:chgData name="Chris Unwin" userId="ecb1ebdc-b4ce-451a-a330-7da45b58990a" providerId="ADAL" clId="{02A80BB0-DC2C-494D-B3CE-F14E65AFB20A}" dt="2018-09-05T08:07:23.281" v="294" actId="1076"/>
          <ac:spMkLst>
            <pc:docMk/>
            <pc:sldMk cId="3109298954" sldId="359"/>
            <ac:spMk id="14" creationId="{30A29619-B768-4DFB-99F8-FFA1EB14C40A}"/>
          </ac:spMkLst>
        </pc:spChg>
        <pc:spChg chg="add mod">
          <ac:chgData name="Chris Unwin" userId="ecb1ebdc-b4ce-451a-a330-7da45b58990a" providerId="ADAL" clId="{02A80BB0-DC2C-494D-B3CE-F14E65AFB20A}" dt="2018-09-05T07:23:58.866" v="63" actId="20577"/>
          <ac:spMkLst>
            <pc:docMk/>
            <pc:sldMk cId="3109298954" sldId="359"/>
            <ac:spMk id="15" creationId="{E55738B7-5272-4F3C-BD76-6A9E31C90016}"/>
          </ac:spMkLst>
        </pc:spChg>
        <pc:spChg chg="add mod">
          <ac:chgData name="Chris Unwin" userId="ecb1ebdc-b4ce-451a-a330-7da45b58990a" providerId="ADAL" clId="{02A80BB0-DC2C-494D-B3CE-F14E65AFB20A}" dt="2018-09-05T07:24:28.774" v="81" actId="20577"/>
          <ac:spMkLst>
            <pc:docMk/>
            <pc:sldMk cId="3109298954" sldId="359"/>
            <ac:spMk id="16" creationId="{AAAD3341-BE5E-44AA-A0DB-42B736F4F488}"/>
          </ac:spMkLst>
        </pc:spChg>
        <pc:spChg chg="add mod">
          <ac:chgData name="Chris Unwin" userId="ecb1ebdc-b4ce-451a-a330-7da45b58990a" providerId="ADAL" clId="{02A80BB0-DC2C-494D-B3CE-F14E65AFB20A}" dt="2018-09-05T07:24:34.678" v="96" actId="20577"/>
          <ac:spMkLst>
            <pc:docMk/>
            <pc:sldMk cId="3109298954" sldId="359"/>
            <ac:spMk id="17" creationId="{DFB15E6B-F917-47E2-A033-D32E2BF12D81}"/>
          </ac:spMkLst>
        </pc:spChg>
        <pc:spChg chg="add mod">
          <ac:chgData name="Chris Unwin" userId="ecb1ebdc-b4ce-451a-a330-7da45b58990a" providerId="ADAL" clId="{02A80BB0-DC2C-494D-B3CE-F14E65AFB20A}" dt="2018-09-05T07:25:34.440" v="113" actId="1076"/>
          <ac:spMkLst>
            <pc:docMk/>
            <pc:sldMk cId="3109298954" sldId="359"/>
            <ac:spMk id="18" creationId="{844ECFFA-614B-43D4-9611-053E4E2CC8DD}"/>
          </ac:spMkLst>
        </pc:spChg>
        <pc:spChg chg="add mod">
          <ac:chgData name="Chris Unwin" userId="ecb1ebdc-b4ce-451a-a330-7da45b58990a" providerId="ADAL" clId="{02A80BB0-DC2C-494D-B3CE-F14E65AFB20A}" dt="2018-09-05T07:58:12.074" v="149" actId="1076"/>
          <ac:spMkLst>
            <pc:docMk/>
            <pc:sldMk cId="3109298954" sldId="359"/>
            <ac:spMk id="19" creationId="{A883FC18-08A3-424F-B050-B938305EA23A}"/>
          </ac:spMkLst>
        </pc:spChg>
        <pc:spChg chg="add mod">
          <ac:chgData name="Chris Unwin" userId="ecb1ebdc-b4ce-451a-a330-7da45b58990a" providerId="ADAL" clId="{02A80BB0-DC2C-494D-B3CE-F14E65AFB20A}" dt="2018-09-05T07:58:12.074" v="149" actId="1076"/>
          <ac:spMkLst>
            <pc:docMk/>
            <pc:sldMk cId="3109298954" sldId="359"/>
            <ac:spMk id="20" creationId="{392C6ACB-E947-46C8-8DD0-E5C42575F79A}"/>
          </ac:spMkLst>
        </pc:spChg>
        <pc:spChg chg="add mod">
          <ac:chgData name="Chris Unwin" userId="ecb1ebdc-b4ce-451a-a330-7da45b58990a" providerId="ADAL" clId="{02A80BB0-DC2C-494D-B3CE-F14E65AFB20A}" dt="2018-09-05T07:58:25.311" v="170" actId="20577"/>
          <ac:spMkLst>
            <pc:docMk/>
            <pc:sldMk cId="3109298954" sldId="359"/>
            <ac:spMk id="21" creationId="{7F323000-87DF-4B02-8BA9-7489F830CE19}"/>
          </ac:spMkLst>
        </pc:spChg>
        <pc:spChg chg="add mod">
          <ac:chgData name="Chris Unwin" userId="ecb1ebdc-b4ce-451a-a330-7da45b58990a" providerId="ADAL" clId="{02A80BB0-DC2C-494D-B3CE-F14E65AFB20A}" dt="2018-09-05T07:58:12.074" v="149" actId="1076"/>
          <ac:spMkLst>
            <pc:docMk/>
            <pc:sldMk cId="3109298954" sldId="359"/>
            <ac:spMk id="23" creationId="{A30C9FFE-A4BB-423C-BF9E-FE57688E9446}"/>
          </ac:spMkLst>
        </pc:spChg>
        <pc:spChg chg="add mod">
          <ac:chgData name="Chris Unwin" userId="ecb1ebdc-b4ce-451a-a330-7da45b58990a" providerId="ADAL" clId="{02A80BB0-DC2C-494D-B3CE-F14E65AFB20A}" dt="2018-09-05T07:59:02.691" v="177" actId="1076"/>
          <ac:spMkLst>
            <pc:docMk/>
            <pc:sldMk cId="3109298954" sldId="359"/>
            <ac:spMk id="24" creationId="{3255298E-658C-480E-B134-B07D1ED68D34}"/>
          </ac:spMkLst>
        </pc:spChg>
        <pc:spChg chg="add mod">
          <ac:chgData name="Chris Unwin" userId="ecb1ebdc-b4ce-451a-a330-7da45b58990a" providerId="ADAL" clId="{02A80BB0-DC2C-494D-B3CE-F14E65AFB20A}" dt="2018-09-05T08:02:57.670" v="221" actId="1076"/>
          <ac:spMkLst>
            <pc:docMk/>
            <pc:sldMk cId="3109298954" sldId="359"/>
            <ac:spMk id="41" creationId="{EDE6D962-6463-465C-A035-C1696201D0C3}"/>
          </ac:spMkLst>
        </pc:spChg>
        <pc:spChg chg="add mod">
          <ac:chgData name="Chris Unwin" userId="ecb1ebdc-b4ce-451a-a330-7da45b58990a" providerId="ADAL" clId="{02A80BB0-DC2C-494D-B3CE-F14E65AFB20A}" dt="2018-09-05T08:03:01.798" v="223" actId="1076"/>
          <ac:spMkLst>
            <pc:docMk/>
            <pc:sldMk cId="3109298954" sldId="359"/>
            <ac:spMk id="42" creationId="{338B1D55-A951-4404-A792-79A6649876B6}"/>
          </ac:spMkLst>
        </pc:spChg>
        <pc:spChg chg="add mod">
          <ac:chgData name="Chris Unwin" userId="ecb1ebdc-b4ce-451a-a330-7da45b58990a" providerId="ADAL" clId="{02A80BB0-DC2C-494D-B3CE-F14E65AFB20A}" dt="2018-09-05T08:03:05.750" v="225" actId="1076"/>
          <ac:spMkLst>
            <pc:docMk/>
            <pc:sldMk cId="3109298954" sldId="359"/>
            <ac:spMk id="43" creationId="{A3348D63-0A14-45BA-8C97-C8D985BE991C}"/>
          </ac:spMkLst>
        </pc:spChg>
        <pc:spChg chg="add mod">
          <ac:chgData name="Chris Unwin" userId="ecb1ebdc-b4ce-451a-a330-7da45b58990a" providerId="ADAL" clId="{02A80BB0-DC2C-494D-B3CE-F14E65AFB20A}" dt="2018-09-05T08:03:16.870" v="227" actId="1076"/>
          <ac:spMkLst>
            <pc:docMk/>
            <pc:sldMk cId="3109298954" sldId="359"/>
            <ac:spMk id="44" creationId="{791B2A6E-5BFB-4AB4-8A1F-E415318C2509}"/>
          </ac:spMkLst>
        </pc:spChg>
        <pc:spChg chg="add mod">
          <ac:chgData name="Chris Unwin" userId="ecb1ebdc-b4ce-451a-a330-7da45b58990a" providerId="ADAL" clId="{02A80BB0-DC2C-494D-B3CE-F14E65AFB20A}" dt="2018-09-05T08:04:05.207" v="229" actId="1076"/>
          <ac:spMkLst>
            <pc:docMk/>
            <pc:sldMk cId="3109298954" sldId="359"/>
            <ac:spMk id="45" creationId="{76124C88-7859-4EFB-8876-86BF800C723C}"/>
          </ac:spMkLst>
        </pc:spChg>
        <pc:spChg chg="add mod">
          <ac:chgData name="Chris Unwin" userId="ecb1ebdc-b4ce-451a-a330-7da45b58990a" providerId="ADAL" clId="{02A80BB0-DC2C-494D-B3CE-F14E65AFB20A}" dt="2018-09-05T08:04:18.760" v="232" actId="1076"/>
          <ac:spMkLst>
            <pc:docMk/>
            <pc:sldMk cId="3109298954" sldId="359"/>
            <ac:spMk id="46" creationId="{AA65CF45-66D2-428E-A21B-757E675FA457}"/>
          </ac:spMkLst>
        </pc:spChg>
        <pc:spChg chg="add mod">
          <ac:chgData name="Chris Unwin" userId="ecb1ebdc-b4ce-451a-a330-7da45b58990a" providerId="ADAL" clId="{02A80BB0-DC2C-494D-B3CE-F14E65AFB20A}" dt="2018-09-05T08:04:41.610" v="243" actId="404"/>
          <ac:spMkLst>
            <pc:docMk/>
            <pc:sldMk cId="3109298954" sldId="359"/>
            <ac:spMk id="47" creationId="{29353CE1-9901-4079-8BB2-DA66D04C8E3A}"/>
          </ac:spMkLst>
        </pc:spChg>
        <pc:spChg chg="add mod">
          <ac:chgData name="Chris Unwin" userId="ecb1ebdc-b4ce-451a-a330-7da45b58990a" providerId="ADAL" clId="{02A80BB0-DC2C-494D-B3CE-F14E65AFB20A}" dt="2018-09-05T08:04:48.288" v="245" actId="1076"/>
          <ac:spMkLst>
            <pc:docMk/>
            <pc:sldMk cId="3109298954" sldId="359"/>
            <ac:spMk id="48" creationId="{FC462A84-5068-4B77-9244-CC9CE676278E}"/>
          </ac:spMkLst>
        </pc:spChg>
        <pc:spChg chg="add mod">
          <ac:chgData name="Chris Unwin" userId="ecb1ebdc-b4ce-451a-a330-7da45b58990a" providerId="ADAL" clId="{02A80BB0-DC2C-494D-B3CE-F14E65AFB20A}" dt="2018-09-05T08:05:04.047" v="247" actId="1076"/>
          <ac:spMkLst>
            <pc:docMk/>
            <pc:sldMk cId="3109298954" sldId="359"/>
            <ac:spMk id="49" creationId="{0C22BF87-0F78-4C17-9E84-595580B5D67E}"/>
          </ac:spMkLst>
        </pc:spChg>
        <pc:spChg chg="add mod">
          <ac:chgData name="Chris Unwin" userId="ecb1ebdc-b4ce-451a-a330-7da45b58990a" providerId="ADAL" clId="{02A80BB0-DC2C-494D-B3CE-F14E65AFB20A}" dt="2018-09-05T08:05:10.921" v="249" actId="1076"/>
          <ac:spMkLst>
            <pc:docMk/>
            <pc:sldMk cId="3109298954" sldId="359"/>
            <ac:spMk id="50" creationId="{24FF5F5B-E712-4566-B186-293FED342C18}"/>
          </ac:spMkLst>
        </pc:spChg>
        <pc:spChg chg="add mod">
          <ac:chgData name="Chris Unwin" userId="ecb1ebdc-b4ce-451a-a330-7da45b58990a" providerId="ADAL" clId="{02A80BB0-DC2C-494D-B3CE-F14E65AFB20A}" dt="2018-09-05T08:05:28.337" v="251" actId="1076"/>
          <ac:spMkLst>
            <pc:docMk/>
            <pc:sldMk cId="3109298954" sldId="359"/>
            <ac:spMk id="51" creationId="{BD6E344A-9B1A-4047-8C59-6B59ABBDCACD}"/>
          </ac:spMkLst>
        </pc:spChg>
        <pc:picChg chg="mod modCrop">
          <ac:chgData name="Chris Unwin" userId="ecb1ebdc-b4ce-451a-a330-7da45b58990a" providerId="ADAL" clId="{02A80BB0-DC2C-494D-B3CE-F14E65AFB20A}" dt="2018-09-05T08:06:01.713" v="253" actId="1076"/>
          <ac:picMkLst>
            <pc:docMk/>
            <pc:sldMk cId="3109298954" sldId="359"/>
            <ac:picMk id="7" creationId="{F76F2440-9792-4DFE-949F-5363B939BFF0}"/>
          </ac:picMkLst>
        </pc:picChg>
        <pc:picChg chg="mod modCrop">
          <ac:chgData name="Chris Unwin" userId="ecb1ebdc-b4ce-451a-a330-7da45b58990a" providerId="ADAL" clId="{02A80BB0-DC2C-494D-B3CE-F14E65AFB20A}" dt="2018-09-05T08:06:11.737" v="255" actId="1076"/>
          <ac:picMkLst>
            <pc:docMk/>
            <pc:sldMk cId="3109298954" sldId="359"/>
            <ac:picMk id="9" creationId="{F0F233D0-0550-4AAA-B346-B88D00D91419}"/>
          </ac:picMkLst>
        </pc:picChg>
        <pc:cxnChg chg="add mod">
          <ac:chgData name="Chris Unwin" userId="ecb1ebdc-b4ce-451a-a330-7da45b58990a" providerId="ADAL" clId="{02A80BB0-DC2C-494D-B3CE-F14E65AFB20A}" dt="2018-09-05T07:23:47.486" v="44" actId="1076"/>
          <ac:cxnSpMkLst>
            <pc:docMk/>
            <pc:sldMk cId="3109298954" sldId="359"/>
            <ac:cxnSpMk id="4" creationId="{B918C23B-1680-407A-A5B9-8D7F2C86163D}"/>
          </ac:cxnSpMkLst>
        </pc:cxnChg>
        <pc:cxnChg chg="add mod">
          <ac:chgData name="Chris Unwin" userId="ecb1ebdc-b4ce-451a-a330-7da45b58990a" providerId="ADAL" clId="{02A80BB0-DC2C-494D-B3CE-F14E65AFB20A}" dt="2018-09-05T08:00:32.643" v="192" actId="14100"/>
          <ac:cxnSpMkLst>
            <pc:docMk/>
            <pc:sldMk cId="3109298954" sldId="359"/>
            <ac:cxnSpMk id="6" creationId="{FCF2395D-189A-4009-B389-86B1A01EBD92}"/>
          </ac:cxnSpMkLst>
        </pc:cxnChg>
        <pc:cxnChg chg="add mod">
          <ac:chgData name="Chris Unwin" userId="ecb1ebdc-b4ce-451a-a330-7da45b58990a" providerId="ADAL" clId="{02A80BB0-DC2C-494D-B3CE-F14E65AFB20A}" dt="2018-09-05T08:07:39.146" v="295" actId="14100"/>
          <ac:cxnSpMkLst>
            <pc:docMk/>
            <pc:sldMk cId="3109298954" sldId="359"/>
            <ac:cxnSpMk id="22" creationId="{A6AC5617-221B-42FF-B32B-C04504A1605F}"/>
          </ac:cxnSpMkLst>
        </pc:cxnChg>
        <pc:cxnChg chg="add mod">
          <ac:chgData name="Chris Unwin" userId="ecb1ebdc-b4ce-451a-a330-7da45b58990a" providerId="ADAL" clId="{02A80BB0-DC2C-494D-B3CE-F14E65AFB20A}" dt="2018-09-05T08:01:33.901" v="199" actId="14100"/>
          <ac:cxnSpMkLst>
            <pc:docMk/>
            <pc:sldMk cId="3109298954" sldId="359"/>
            <ac:cxnSpMk id="28" creationId="{1EB63BBF-7A35-4DBA-BF25-CF22BDD0A0D3}"/>
          </ac:cxnSpMkLst>
        </pc:cxnChg>
        <pc:cxnChg chg="add mod">
          <ac:chgData name="Chris Unwin" userId="ecb1ebdc-b4ce-451a-a330-7da45b58990a" providerId="ADAL" clId="{02A80BB0-DC2C-494D-B3CE-F14E65AFB20A}" dt="2018-09-05T08:01:37.660" v="201" actId="208"/>
          <ac:cxnSpMkLst>
            <pc:docMk/>
            <pc:sldMk cId="3109298954" sldId="359"/>
            <ac:cxnSpMk id="30" creationId="{768F4499-9662-49B5-8FC6-B48AEAD7AFEF}"/>
          </ac:cxnSpMkLst>
        </pc:cxnChg>
        <pc:cxnChg chg="add mod">
          <ac:chgData name="Chris Unwin" userId="ecb1ebdc-b4ce-451a-a330-7da45b58990a" providerId="ADAL" clId="{02A80BB0-DC2C-494D-B3CE-F14E65AFB20A}" dt="2018-09-05T08:02:15.973" v="213" actId="14100"/>
          <ac:cxnSpMkLst>
            <pc:docMk/>
            <pc:sldMk cId="3109298954" sldId="359"/>
            <ac:cxnSpMk id="33" creationId="{E0A9F479-AE9E-4CD9-8F1E-2EE12B2BA6F7}"/>
          </ac:cxnSpMkLst>
        </pc:cxnChg>
        <pc:cxnChg chg="add mod">
          <ac:chgData name="Chris Unwin" userId="ecb1ebdc-b4ce-451a-a330-7da45b58990a" providerId="ADAL" clId="{02A80BB0-DC2C-494D-B3CE-F14E65AFB20A}" dt="2018-09-05T08:02:12.380" v="212" actId="14100"/>
          <ac:cxnSpMkLst>
            <pc:docMk/>
            <pc:sldMk cId="3109298954" sldId="359"/>
            <ac:cxnSpMk id="34" creationId="{E0CF451D-CD2F-4CE8-9893-1DF886309B41}"/>
          </ac:cxnSpMkLst>
        </pc:cxnChg>
        <pc:cxnChg chg="add mod">
          <ac:chgData name="Chris Unwin" userId="ecb1ebdc-b4ce-451a-a330-7da45b58990a" providerId="ADAL" clId="{02A80BB0-DC2C-494D-B3CE-F14E65AFB20A}" dt="2018-09-05T08:02:05.966" v="211" actId="14100"/>
          <ac:cxnSpMkLst>
            <pc:docMk/>
            <pc:sldMk cId="3109298954" sldId="359"/>
            <ac:cxnSpMk id="35" creationId="{05EF63A7-06A8-487F-BE77-DE41A372FC07}"/>
          </ac:cxnSpMkLst>
        </pc:cxnChg>
        <pc:cxnChg chg="add mod">
          <ac:chgData name="Chris Unwin" userId="ecb1ebdc-b4ce-451a-a330-7da45b58990a" providerId="ADAL" clId="{02A80BB0-DC2C-494D-B3CE-F14E65AFB20A}" dt="2018-09-05T08:02:01.725" v="210" actId="14100"/>
          <ac:cxnSpMkLst>
            <pc:docMk/>
            <pc:sldMk cId="3109298954" sldId="359"/>
            <ac:cxnSpMk id="36" creationId="{0EADDCBE-1290-49AF-91F2-3EDFC9EFF6CE}"/>
          </ac:cxnSpMkLst>
        </pc:cxnChg>
      </pc:sldChg>
      <pc:sldChg chg="addSp delSp modSp">
        <pc:chgData name="Chris Unwin" userId="ecb1ebdc-b4ce-451a-a330-7da45b58990a" providerId="ADAL" clId="{02A80BB0-DC2C-494D-B3CE-F14E65AFB20A}" dt="2018-09-05T08:09:10.702" v="401" actId="20577"/>
        <pc:sldMkLst>
          <pc:docMk/>
          <pc:sldMk cId="1337368394" sldId="396"/>
        </pc:sldMkLst>
        <pc:spChg chg="del">
          <ac:chgData name="Chris Unwin" userId="ecb1ebdc-b4ce-451a-a330-7da45b58990a" providerId="ADAL" clId="{02A80BB0-DC2C-494D-B3CE-F14E65AFB20A}" dt="2018-09-05T08:08:17.198" v="298" actId="478"/>
          <ac:spMkLst>
            <pc:docMk/>
            <pc:sldMk cId="1337368394" sldId="396"/>
            <ac:spMk id="5" creationId="{8D49F99C-8297-4D20-A695-04BFB2D03138}"/>
          </ac:spMkLst>
        </pc:spChg>
        <pc:spChg chg="mod">
          <ac:chgData name="Chris Unwin" userId="ecb1ebdc-b4ce-451a-a330-7da45b58990a" providerId="ADAL" clId="{02A80BB0-DC2C-494D-B3CE-F14E65AFB20A}" dt="2018-09-05T08:08:27.827" v="301" actId="1076"/>
          <ac:spMkLst>
            <pc:docMk/>
            <pc:sldMk cId="1337368394" sldId="396"/>
            <ac:spMk id="6" creationId="{18EB420F-B5DC-4957-A374-56C9A0FDB205}"/>
          </ac:spMkLst>
        </pc:spChg>
        <pc:spChg chg="del">
          <ac:chgData name="Chris Unwin" userId="ecb1ebdc-b4ce-451a-a330-7da45b58990a" providerId="ADAL" clId="{02A80BB0-DC2C-494D-B3CE-F14E65AFB20A}" dt="2018-09-05T08:08:14.123" v="297" actId="478"/>
          <ac:spMkLst>
            <pc:docMk/>
            <pc:sldMk cId="1337368394" sldId="396"/>
            <ac:spMk id="12" creationId="{E967F73B-DBAB-449A-AA0B-5266FFD0FA0F}"/>
          </ac:spMkLst>
        </pc:spChg>
        <pc:spChg chg="add mod">
          <ac:chgData name="Chris Unwin" userId="ecb1ebdc-b4ce-451a-a330-7da45b58990a" providerId="ADAL" clId="{02A80BB0-DC2C-494D-B3CE-F14E65AFB20A}" dt="2018-09-05T08:09:02.557" v="379" actId="20577"/>
          <ac:spMkLst>
            <pc:docMk/>
            <pc:sldMk cId="1337368394" sldId="396"/>
            <ac:spMk id="14" creationId="{008C08C9-6721-4748-899F-158DD05E45B8}"/>
          </ac:spMkLst>
        </pc:spChg>
        <pc:spChg chg="add mod">
          <ac:chgData name="Chris Unwin" userId="ecb1ebdc-b4ce-451a-a330-7da45b58990a" providerId="ADAL" clId="{02A80BB0-DC2C-494D-B3CE-F14E65AFB20A}" dt="2018-09-05T08:09:10.702" v="401" actId="20577"/>
          <ac:spMkLst>
            <pc:docMk/>
            <pc:sldMk cId="1337368394" sldId="396"/>
            <ac:spMk id="17" creationId="{16B8B75C-DE9A-432C-AB9A-AC9781AB0E8C}"/>
          </ac:spMkLst>
        </pc:spChg>
        <pc:picChg chg="del">
          <ac:chgData name="Chris Unwin" userId="ecb1ebdc-b4ce-451a-a330-7da45b58990a" providerId="ADAL" clId="{02A80BB0-DC2C-494D-B3CE-F14E65AFB20A}" dt="2018-09-05T08:08:17.900" v="299" actId="478"/>
          <ac:picMkLst>
            <pc:docMk/>
            <pc:sldMk cId="1337368394" sldId="396"/>
            <ac:picMk id="8" creationId="{A43C1C58-729C-4BC2-9A76-081C1B3BE7BF}"/>
          </ac:picMkLst>
        </pc:picChg>
        <pc:picChg chg="mod">
          <ac:chgData name="Chris Unwin" userId="ecb1ebdc-b4ce-451a-a330-7da45b58990a" providerId="ADAL" clId="{02A80BB0-DC2C-494D-B3CE-F14E65AFB20A}" dt="2018-09-05T08:08:24.259" v="300" actId="1076"/>
          <ac:picMkLst>
            <pc:docMk/>
            <pc:sldMk cId="1337368394" sldId="396"/>
            <ac:picMk id="9" creationId="{B01CE695-5ACA-44DD-AA4B-18019983A6BD}"/>
          </ac:picMkLst>
        </pc:picChg>
        <pc:picChg chg="del">
          <ac:chgData name="Chris Unwin" userId="ecb1ebdc-b4ce-451a-a330-7da45b58990a" providerId="ADAL" clId="{02A80BB0-DC2C-494D-B3CE-F14E65AFB20A}" dt="2018-09-05T08:08:11.912" v="296" actId="478"/>
          <ac:picMkLst>
            <pc:docMk/>
            <pc:sldMk cId="1337368394" sldId="396"/>
            <ac:picMk id="11" creationId="{C2E23007-6BE0-481D-8AF9-16BF93BC70BA}"/>
          </ac:picMkLst>
        </pc:picChg>
        <pc:picChg chg="add mod">
          <ac:chgData name="Chris Unwin" userId="ecb1ebdc-b4ce-451a-a330-7da45b58990a" providerId="ADAL" clId="{02A80BB0-DC2C-494D-B3CE-F14E65AFB20A}" dt="2018-09-05T08:08:35.339" v="303" actId="1076"/>
          <ac:picMkLst>
            <pc:docMk/>
            <pc:sldMk cId="1337368394" sldId="396"/>
            <ac:picMk id="15" creationId="{BF93B19B-44E9-4A2F-AE3E-0D1D187BD9ED}"/>
          </ac:picMkLst>
        </pc:picChg>
        <pc:picChg chg="add mod">
          <ac:chgData name="Chris Unwin" userId="ecb1ebdc-b4ce-451a-a330-7da45b58990a" providerId="ADAL" clId="{02A80BB0-DC2C-494D-B3CE-F14E65AFB20A}" dt="2018-09-05T08:08:35.339" v="303" actId="1076"/>
          <ac:picMkLst>
            <pc:docMk/>
            <pc:sldMk cId="1337368394" sldId="396"/>
            <ac:picMk id="16" creationId="{ED4FFC7E-3153-4C8B-BB43-E47B25C964F0}"/>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0398EB52-2B16-4D4A-8A47-B858A822CB1B}" type="slidenum">
              <a:rPr lang="en-US" b="0" smtClean="0">
                <a:latin typeface="Roboto Bold"/>
                <a:cs typeface="Roboto Bold"/>
              </a:rPr>
              <a:t>‹#›</a:t>
            </a:fld>
            <a:endParaRPr lang="en-US" b="0" dirty="0">
              <a:latin typeface="Roboto Bold"/>
              <a:cs typeface="Roboto Bold"/>
            </a:endParaRPr>
          </a:p>
        </p:txBody>
      </p:sp>
      <p:pic>
        <p:nvPicPr>
          <p:cNvPr id="4" name="Picture 3"/>
          <p:cNvPicPr>
            <a:picLocks noChangeAspect="1"/>
          </p:cNvPicPr>
          <p:nvPr/>
        </p:nvPicPr>
        <p:blipFill>
          <a:blip r:embed="rId2"/>
          <a:stretch>
            <a:fillRect/>
          </a:stretch>
        </p:blipFill>
        <p:spPr>
          <a:xfrm>
            <a:off x="4686299" y="268390"/>
            <a:ext cx="1782232" cy="426186"/>
          </a:xfrm>
          <a:prstGeom prst="rect">
            <a:avLst/>
          </a:prstGeom>
        </p:spPr>
      </p:pic>
    </p:spTree>
    <p:extLst>
      <p:ext uri="{BB962C8B-B14F-4D97-AF65-F5344CB8AC3E}">
        <p14:creationId xmlns:p14="http://schemas.microsoft.com/office/powerpoint/2010/main" val="117703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88579" y="89551"/>
            <a:ext cx="2946400" cy="498475"/>
          </a:xfrm>
          <a:prstGeom prst="rect">
            <a:avLst/>
          </a:prstGeom>
        </p:spPr>
        <p:txBody>
          <a:bodyPr vert="horz" lIns="91440" tIns="45720" rIns="91440" bIns="45720" rtlCol="0"/>
          <a:lstStyle>
            <a:lvl1pPr algn="l" fontAlgn="auto">
              <a:spcBef>
                <a:spcPts val="0"/>
              </a:spcBef>
              <a:spcAft>
                <a:spcPts val="0"/>
              </a:spcAft>
              <a:defRPr sz="1200" b="0" i="0" smtClean="0">
                <a:latin typeface="Roboto Regular"/>
                <a:cs typeface="Roboto Regular"/>
              </a:defRPr>
            </a:lvl1pPr>
          </a:lstStyle>
          <a:p>
            <a:pPr>
              <a:defRPr/>
            </a:pPr>
            <a:fld id="{F27B4D97-523D-4DEF-962B-78D09A9489A3}" type="datetimeFigureOut">
              <a:rPr lang="en-US" smtClean="0"/>
              <a:pPr>
                <a:defRPr/>
              </a:pPr>
              <a:t>9/5/2018</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6" name="Picture 5"/>
          <p:cNvPicPr>
            <a:picLocks noChangeAspect="1"/>
          </p:cNvPicPr>
          <p:nvPr/>
        </p:nvPicPr>
        <p:blipFill>
          <a:blip r:embed="rId2"/>
          <a:stretch>
            <a:fillRect/>
          </a:stretch>
        </p:blipFill>
        <p:spPr>
          <a:xfrm>
            <a:off x="4718509" y="308965"/>
            <a:ext cx="1782232" cy="426186"/>
          </a:xfrm>
          <a:prstGeom prst="rect">
            <a:avLst/>
          </a:prstGeom>
        </p:spPr>
      </p:pic>
    </p:spTree>
    <p:extLst>
      <p:ext uri="{BB962C8B-B14F-4D97-AF65-F5344CB8AC3E}">
        <p14:creationId xmlns:p14="http://schemas.microsoft.com/office/powerpoint/2010/main" val="14505870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Redgate has always been passionate it’s users. </a:t>
            </a:r>
          </a:p>
          <a:p>
            <a:r>
              <a:rPr lang="en-GB" sz="1200" dirty="0"/>
              <a:t>We wanted to create an event bringing together Redgate customers, as well as data professionals who had yet to experience Redgate tools.</a:t>
            </a:r>
          </a:p>
          <a:p>
            <a:r>
              <a:rPr lang="en-GB" sz="1200" dirty="0"/>
              <a:t>The SQL community would learn from industry experts, and we would learn from them too. </a:t>
            </a:r>
          </a:p>
          <a:p>
            <a:r>
              <a:rPr lang="en-GB" sz="1200" dirty="0"/>
              <a:t>Each of the events since 2011 had a unique atmosphere but all embraced education, networking and had a great sense of bringing the ‘fun’ element to a day of SQL Server training. </a:t>
            </a:r>
            <a:endParaRPr lang="en-US" sz="1200" dirty="0"/>
          </a:p>
          <a:p>
            <a:endParaRPr lang="en-GB" dirty="0"/>
          </a:p>
          <a:p>
            <a:endParaRPr lang="en-GB" dirty="0"/>
          </a:p>
          <a:p>
            <a:endParaRPr lang="en-GB" dirty="0"/>
          </a:p>
        </p:txBody>
      </p:sp>
    </p:spTree>
    <p:extLst>
      <p:ext uri="{BB962C8B-B14F-4D97-AF65-F5344CB8AC3E}">
        <p14:creationId xmlns:p14="http://schemas.microsoft.com/office/powerpoint/2010/main" val="4147567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 new Data Cataloguing functionality i.e. classification – can’t really show discovery right now as it’s done with the </a:t>
            </a:r>
            <a:r>
              <a:rPr lang="en-US" dirty="0" err="1"/>
              <a:t>DBATools</a:t>
            </a:r>
            <a:r>
              <a:rPr lang="en-US" dirty="0"/>
              <a:t> PowerShell cmdlets</a:t>
            </a:r>
          </a:p>
          <a:p>
            <a:pPr marL="171450" indent="-171450">
              <a:buFontTx/>
              <a:buChar char="-"/>
            </a:pPr>
            <a:r>
              <a:rPr lang="en-US" dirty="0"/>
              <a:t>Drill down into Forums-Redgate-Com Production as that’s what we’re going to be provisioning</a:t>
            </a:r>
          </a:p>
          <a:p>
            <a:pPr marL="171450" indent="-171450">
              <a:buFontTx/>
              <a:buChar char="-"/>
            </a:pPr>
            <a:r>
              <a:rPr lang="en-US" dirty="0"/>
              <a:t>Work through a couple of suggestions and apply them </a:t>
            </a:r>
          </a:p>
          <a:p>
            <a:pPr marL="171450" indent="-171450">
              <a:buFontTx/>
              <a:buChar char="-"/>
            </a:pPr>
            <a:r>
              <a:rPr lang="en-US" dirty="0"/>
              <a:t>Then show the Clone integration to prove it forms the center of truth for our masking/provisioning strategy</a:t>
            </a:r>
          </a:p>
        </p:txBody>
      </p:sp>
    </p:spTree>
    <p:extLst>
      <p:ext uri="{BB962C8B-B14F-4D97-AF65-F5344CB8AC3E}">
        <p14:creationId xmlns:p14="http://schemas.microsoft.com/office/powerpoint/2010/main" val="25722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8738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Until now the delivery pipeline for database changes has been somewhat straightforward. We focus on taking changes made, tracking them and understanding the impact and moving them up through a process of either manual deployments or indeally an automated Continuous Integration and Deployment process. But this does assume that the only thing we are concerned with is delivering value and protection in 1 direction, whereas the reality is that data is moving in all directions.</a:t>
            </a:r>
          </a:p>
          <a:p>
            <a:endParaRPr lang="en-US" dirty="0">
              <a:cs typeface="Calibri"/>
            </a:endParaRPr>
          </a:p>
          <a:p>
            <a:r>
              <a:rPr lang="en-US">
                <a:cs typeface="Calibri"/>
              </a:rPr>
              <a:t>The key then is to not consider Production as the "end goal" or finish line in Database development, as value and protection do not end here along with desired changes.</a:t>
            </a:r>
            <a:endParaRPr lang="en-US" dirty="0">
              <a:cs typeface="Calibri"/>
            </a:endParaRPr>
          </a:p>
          <a:p>
            <a:endParaRPr lang="en-US" dirty="0">
              <a:cs typeface="Calibri"/>
            </a:endParaRPr>
          </a:p>
          <a:p>
            <a:r>
              <a:rPr lang="en-US">
                <a:cs typeface="Calibri"/>
              </a:rPr>
              <a:t>Rather the key is to think more of Production as the sun at the centre of our universe, the key asset that forms part of a cyclical process and gives light to all of the inner workings of our Database development.</a:t>
            </a:r>
            <a:endParaRPr lang="en-US" dirty="0">
              <a:cs typeface="Calibri"/>
            </a:endParaRPr>
          </a:p>
        </p:txBody>
      </p:sp>
    </p:spTree>
    <p:extLst>
      <p:ext uri="{BB962C8B-B14F-4D97-AF65-F5344CB8AC3E}">
        <p14:creationId xmlns:p14="http://schemas.microsoft.com/office/powerpoint/2010/main" val="4200913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we put in place a loop now, we understand that data travels backwards as well as forwards. We cannot deliver value to our customers and end-users without first understanding the impact of these changes on real data.</a:t>
            </a:r>
          </a:p>
          <a:p>
            <a:endParaRPr lang="en-US" dirty="0">
              <a:cs typeface="Calibri"/>
            </a:endParaRPr>
          </a:p>
          <a:p>
            <a:r>
              <a:rPr lang="en-US">
                <a:cs typeface="Calibri"/>
              </a:rPr>
              <a:t>Ultimately both sides of the coin delivers value to the other in a very yin-yang, symbiotic relationship.</a:t>
            </a:r>
          </a:p>
          <a:p>
            <a:endParaRPr lang="en-US" dirty="0">
              <a:cs typeface="Calibri"/>
            </a:endParaRPr>
          </a:p>
          <a:p>
            <a:r>
              <a:rPr lang="en-US">
                <a:cs typeface="Calibri"/>
              </a:rPr>
              <a:t>Now the very concept of DevOps as far as the database is concerned is broadened to encompass other (historically risky) processes, as by controlling, automating and protection our workflow in both directions we enable compliance as well as deployment and reduce our attack surface.</a:t>
            </a:r>
            <a:endParaRPr lang="en-US" dirty="0">
              <a:cs typeface="Calibri"/>
            </a:endParaRPr>
          </a:p>
        </p:txBody>
      </p:sp>
    </p:spTree>
    <p:extLst>
      <p:ext uri="{BB962C8B-B14F-4D97-AF65-F5344CB8AC3E}">
        <p14:creationId xmlns:p14="http://schemas.microsoft.com/office/powerpoint/2010/main" val="427490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Show forums-</a:t>
            </a:r>
            <a:r>
              <a:rPr lang="en-US" dirty="0" err="1"/>
              <a:t>redgate</a:t>
            </a:r>
            <a:r>
              <a:rPr lang="en-US" dirty="0"/>
              <a:t>-com-dev &lt;- bad because it’s a backup and restore, PII etc.</a:t>
            </a:r>
          </a:p>
          <a:p>
            <a:pPr marL="171450" indent="-171450">
              <a:buFont typeface="Arial" panose="020B0604020202020204" pitchFamily="34" charset="0"/>
              <a:buChar char="•"/>
            </a:pPr>
            <a:r>
              <a:rPr lang="en-US" dirty="0"/>
              <a:t>Show masking set for Forums-Redgate-Com</a:t>
            </a:r>
          </a:p>
          <a:p>
            <a:pPr marL="171450" indent="-171450">
              <a:buFont typeface="Arial" panose="020B0604020202020204" pitchFamily="34" charset="0"/>
              <a:buChar char="•"/>
            </a:pPr>
            <a:r>
              <a:rPr lang="en-US" dirty="0"/>
              <a:t>Brief explanation of what its doing – sub &amp; sync</a:t>
            </a:r>
          </a:p>
          <a:p>
            <a:pPr marL="171450" indent="-171450">
              <a:buFont typeface="Arial" panose="020B0604020202020204" pitchFamily="34" charset="0"/>
              <a:buChar char="•"/>
            </a:pPr>
            <a:r>
              <a:rPr lang="en-US" dirty="0"/>
              <a:t>Show Clone dash, explain how Clone works – images &amp; Clones</a:t>
            </a:r>
          </a:p>
          <a:p>
            <a:pPr marL="171450" indent="-171450">
              <a:buFont typeface="Arial" panose="020B0604020202020204" pitchFamily="34" charset="0"/>
              <a:buChar char="•"/>
            </a:pPr>
            <a:r>
              <a:rPr lang="en-US" dirty="0"/>
              <a:t>Show where masking set gets applied</a:t>
            </a:r>
          </a:p>
          <a:p>
            <a:pPr marL="171450" indent="-171450">
              <a:buFont typeface="Arial" panose="020B0604020202020204" pitchFamily="34" charset="0"/>
              <a:buChar char="•"/>
            </a:pPr>
            <a:r>
              <a:rPr lang="en-US" dirty="0"/>
              <a:t>Run PowerShell and show automation, create multiple environments</a:t>
            </a:r>
          </a:p>
        </p:txBody>
      </p:sp>
    </p:spTree>
    <p:extLst>
      <p:ext uri="{BB962C8B-B14F-4D97-AF65-F5344CB8AC3E}">
        <p14:creationId xmlns:p14="http://schemas.microsoft.com/office/powerpoint/2010/main" val="1181132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there are fewer assets for us to worry about, even if there are vulnerabilties that </a:t>
            </a:r>
            <a:r>
              <a:rPr lang="en-US" b="1" i="1" dirty="0">
                <a:cs typeface="Calibri"/>
              </a:rPr>
              <a:t>can </a:t>
            </a:r>
            <a:r>
              <a:rPr lang="en-US" dirty="0">
                <a:cs typeface="Calibri"/>
              </a:rPr>
              <a:t>be exploited to gain access to the data in pre-production - because we have anonymised it, there exists a </a:t>
            </a:r>
            <a:r>
              <a:rPr lang="en-US" u="sng" dirty="0">
                <a:cs typeface="Calibri"/>
              </a:rPr>
              <a:t>much</a:t>
            </a:r>
            <a:r>
              <a:rPr lang="en-US" dirty="0">
                <a:cs typeface="Calibri"/>
              </a:rPr>
              <a:t> smaller risk to our customers.</a:t>
            </a:r>
          </a:p>
          <a:p>
            <a:endParaRPr lang="en-US" dirty="0">
              <a:cs typeface="Calibri"/>
            </a:endParaRPr>
          </a:p>
          <a:p>
            <a:r>
              <a:rPr lang="en-US" dirty="0">
                <a:cs typeface="Calibri"/>
              </a:rPr>
              <a:t>This is alongside the added benefits to us as a company that we can quickly spin up low footprint, easy to use Clones whether this is for dedicated, sandboxed development or more agile testing. SQL Provision enables Compliant </a:t>
            </a:r>
            <a:r>
              <a:rPr lang="en-US" dirty="0" err="1">
                <a:cs typeface="Calibri"/>
              </a:rPr>
              <a:t>Devops</a:t>
            </a:r>
            <a:r>
              <a:rPr lang="en-US" dirty="0">
                <a:cs typeface="Calibri"/>
              </a:rPr>
              <a:t> at each stage of the pipeline and lets us move value up to Production quickly.</a:t>
            </a:r>
          </a:p>
          <a:p>
            <a:endParaRPr lang="en-US" dirty="0">
              <a:cs typeface="Calibri"/>
            </a:endParaRPr>
          </a:p>
          <a:p>
            <a:r>
              <a:rPr lang="en-US" dirty="0">
                <a:cs typeface="Calibri"/>
              </a:rPr>
              <a:t>In summary [next slide]</a:t>
            </a:r>
          </a:p>
        </p:txBody>
      </p:sp>
    </p:spTree>
    <p:extLst>
      <p:ext uri="{BB962C8B-B14F-4D97-AF65-F5344CB8AC3E}">
        <p14:creationId xmlns:p14="http://schemas.microsoft.com/office/powerpoint/2010/main" val="949893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SQL Provision introduces the equivalent of a Data Firewall. We provide a way of getting production-like data to developers and testers, people who catagorically don't need access to Production data, and of course mitigate all of the factors that meant in the past we weren't able to do this.</a:t>
            </a:r>
          </a:p>
          <a:p>
            <a:endParaRPr lang="en-US" dirty="0">
              <a:cs typeface="Calibri"/>
            </a:endParaRPr>
          </a:p>
          <a:p>
            <a:r>
              <a:rPr lang="en-US">
                <a:cs typeface="Calibri"/>
              </a:rPr>
              <a:t>This enables us to ensure that anything we do in pre-production is heavily tested to make sure it will work when promoted, but ensures we are doing the very thing we should be doing from the start, protecting our customers information.</a:t>
            </a:r>
            <a:endParaRPr lang="en-US" dirty="0">
              <a:cs typeface="Calibri"/>
            </a:endParaRPr>
          </a:p>
        </p:txBody>
      </p:sp>
    </p:spTree>
    <p:extLst>
      <p:ext uri="{BB962C8B-B14F-4D97-AF65-F5344CB8AC3E}">
        <p14:creationId xmlns:p14="http://schemas.microsoft.com/office/powerpoint/2010/main" val="1910424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Steve</a:t>
            </a:r>
            <a:endParaRPr lang="en-GB" baseline="0" dirty="0"/>
          </a:p>
        </p:txBody>
      </p:sp>
    </p:spTree>
    <p:extLst>
      <p:ext uri="{BB962C8B-B14F-4D97-AF65-F5344CB8AC3E}">
        <p14:creationId xmlns:p14="http://schemas.microsoft.com/office/powerpoint/2010/main" val="2624629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6825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6633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steve</a:t>
            </a:r>
            <a:endParaRPr lang="en-GB" dirty="0"/>
          </a:p>
        </p:txBody>
      </p:sp>
    </p:spTree>
    <p:extLst>
      <p:ext uri="{BB962C8B-B14F-4D97-AF65-F5344CB8AC3E}">
        <p14:creationId xmlns:p14="http://schemas.microsoft.com/office/powerpoint/2010/main" val="390051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Sadly though, Data Breaches continue to plague every industry and put companies assets and reputations at risk.</a:t>
            </a:r>
          </a:p>
          <a:p>
            <a:endParaRPr lang="en-US" dirty="0">
              <a:cs typeface="Calibri"/>
            </a:endParaRPr>
          </a:p>
          <a:p>
            <a:r>
              <a:rPr lang="en-US" dirty="0"/>
              <a:t>Most recently, 2 additional data breaches have drawn the public eye:</a:t>
            </a:r>
          </a:p>
          <a:p>
            <a:endParaRPr lang="en-US" dirty="0"/>
          </a:p>
          <a:p>
            <a:r>
              <a:rPr lang="en-US" dirty="0"/>
              <a:t>1) The first of these and potentially the most shocking is the Florida-based marketing and data aggregation firm ‘</a:t>
            </a:r>
            <a:r>
              <a:rPr lang="en-US" dirty="0" err="1"/>
              <a:t>Exactis</a:t>
            </a:r>
            <a:r>
              <a:rPr lang="en-US" dirty="0"/>
              <a:t>’ who suffered a leak, which exposed nearly 2TB of comprehensive data (or in real terms), 340 million US adults and businesses - and this itself was indeed the direct result of inadequate Database protection.</a:t>
            </a:r>
            <a:r>
              <a:rPr lang="en-US" dirty="0">
                <a:cs typeface="Calibri"/>
              </a:rPr>
              <a:t> </a:t>
            </a:r>
          </a:p>
          <a:p>
            <a:endParaRPr lang="en-US" dirty="0"/>
          </a:p>
          <a:p>
            <a:r>
              <a:rPr lang="en-US" dirty="0"/>
              <a:t>2) The second example of course being the Bank of Montreal and </a:t>
            </a:r>
            <a:r>
              <a:rPr lang="en-US" dirty="0" err="1"/>
              <a:t>Simplii</a:t>
            </a:r>
            <a:r>
              <a:rPr lang="en-US" dirty="0"/>
              <a:t> Financial who were threatened with a $1Million ransom for the combined 90,000 personal details of Canadians that a group of purportedly Russia-based hackers were able to steal.</a:t>
            </a:r>
            <a:endParaRPr lang="en-US" dirty="0">
              <a:cs typeface="Calibri"/>
            </a:endParaRPr>
          </a:p>
          <a:p>
            <a:endParaRPr lang="en-US" dirty="0">
              <a:cs typeface="Calibri"/>
            </a:endParaRPr>
          </a:p>
          <a:p>
            <a:r>
              <a:rPr lang="en-US" dirty="0">
                <a:cs typeface="Calibri"/>
              </a:rPr>
              <a:t>But where are these breaches coming from? How are they still happening?</a:t>
            </a:r>
          </a:p>
        </p:txBody>
      </p:sp>
    </p:spTree>
    <p:extLst>
      <p:ext uri="{BB962C8B-B14F-4D97-AF65-F5344CB8AC3E}">
        <p14:creationId xmlns:p14="http://schemas.microsoft.com/office/powerpoint/2010/main" val="20852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https://www.wired.com/story/exactis-database-leak-340-million-records/</a:t>
            </a:r>
          </a:p>
          <a:p>
            <a:endParaRPr lang="en-US" dirty="0"/>
          </a:p>
          <a:p>
            <a:r>
              <a:rPr lang="en-US" dirty="0"/>
              <a:t>https://www.finextra.com/newsarticle/32177/bmo-and-simplii-hackers-demand-ransom-of-1m-in-xrp</a:t>
            </a:r>
          </a:p>
          <a:p>
            <a:endParaRPr lang="en-US" dirty="0"/>
          </a:p>
        </p:txBody>
      </p:sp>
    </p:spTree>
    <p:extLst>
      <p:ext uri="{BB962C8B-B14F-4D97-AF65-F5344CB8AC3E}">
        <p14:creationId xmlns:p14="http://schemas.microsoft.com/office/powerpoint/2010/main" val="211788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hacking is still top tactic used, privilege misuse and casual events together are close behind – but this isn't always cracking Production wide open, many times this includes making your way in to a network and sniffing around for a </a:t>
            </a:r>
            <a:r>
              <a:rPr lang="en-US" err="1">
                <a:cs typeface="Calibri"/>
              </a:rPr>
              <a:t>disguarded</a:t>
            </a:r>
            <a:r>
              <a:rPr lang="en-US">
                <a:cs typeface="Calibri"/>
              </a:rPr>
              <a:t> Backup file or trying to get your hands on a pre-production copy which won't share nearly the same level of water-tight security!</a:t>
            </a:r>
          </a:p>
          <a:p>
            <a:endParaRPr lang="en-US"/>
          </a:p>
          <a:p>
            <a:r>
              <a:rPr lang="en-US"/>
              <a:t>Depending on the vertical</a:t>
            </a:r>
            <a:r>
              <a:rPr lang="en-US">
                <a:cs typeface="Calibri"/>
              </a:rPr>
              <a:t> your company resides in, it varies where the biggest threats are, and the thing to highlight here is that on the whole, breaches CAN come from anywhere, so really it's up to us as curators of the data, or data controllers/processors, to do our due diligence and ensure that data is protected from the start. That access to data is controlled and where possible, data processing is minimized to only what is relevant and necessary – does that sound familiar? Well it should! It's similar across the board for most data protection legislation.</a:t>
            </a:r>
            <a:endParaRPr lang="en-US"/>
          </a:p>
          <a:p>
            <a:endParaRPr lang="en-US">
              <a:cs typeface="Calibri"/>
            </a:endParaRPr>
          </a:p>
        </p:txBody>
      </p:sp>
    </p:spTree>
    <p:extLst>
      <p:ext uri="{BB962C8B-B14F-4D97-AF65-F5344CB8AC3E}">
        <p14:creationId xmlns:p14="http://schemas.microsoft.com/office/powerpoint/2010/main" val="329740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hacking is still top tactic used, privilege misuse and casual events together are close behind – but this isn't always cracking Production wide open, many times this includes making your way in to a network and sniffing around for a </a:t>
            </a:r>
            <a:r>
              <a:rPr lang="en-US" err="1">
                <a:cs typeface="Calibri"/>
              </a:rPr>
              <a:t>disguarded</a:t>
            </a:r>
            <a:r>
              <a:rPr lang="en-US">
                <a:cs typeface="Calibri"/>
              </a:rPr>
              <a:t> Backup file or trying to get your hands on a pre-production copy which won't share nearly the same level of water-tight security!</a:t>
            </a:r>
          </a:p>
          <a:p>
            <a:endParaRPr lang="en-US"/>
          </a:p>
          <a:p>
            <a:r>
              <a:rPr lang="en-US"/>
              <a:t>Depending on the vertical</a:t>
            </a:r>
            <a:r>
              <a:rPr lang="en-US">
                <a:cs typeface="Calibri"/>
              </a:rPr>
              <a:t> your company resides in, it varies where the biggest threats are, and the thing to highlight here is that on the whole, breaches CAN come from anywhere, so really it's up to us as curators of the data, or data controllers/processors, to do our due diligence and ensure that data is protected from the start. That access to data is controlled and where possible, data processing is minimized to only what is relevant and necessary – does that sound familiar? Well it should! It's similar across the board for most data protection legislation.</a:t>
            </a:r>
            <a:endParaRPr lang="en-US"/>
          </a:p>
          <a:p>
            <a:endParaRPr lang="en-US">
              <a:cs typeface="Calibri"/>
            </a:endParaRPr>
          </a:p>
        </p:txBody>
      </p:sp>
    </p:spTree>
    <p:extLst>
      <p:ext uri="{BB962C8B-B14F-4D97-AF65-F5344CB8AC3E}">
        <p14:creationId xmlns:p14="http://schemas.microsoft.com/office/powerpoint/2010/main" val="103072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BC7225B-9C45-4DAF-937E-DD2CB2041E59}"/>
              </a:ext>
            </a:extLst>
          </p:cNvPr>
          <p:cNvSpPr>
            <a:spLocks noGrp="1"/>
          </p:cNvSpPr>
          <p:nvPr>
            <p:ph type="body" idx="1"/>
          </p:nvPr>
        </p:nvSpPr>
        <p:spPr/>
        <p:txBody>
          <a:bodyPr/>
          <a:lstStyle/>
          <a:p>
            <a:pPr marL="285750" lvl="0" indent="-285750" algn="l">
              <a:buFont typeface="Arial" panose="020B0604020202020204" pitchFamily="34" charset="0"/>
              <a:buChar char="•"/>
              <a:defRPr/>
            </a:pPr>
            <a:r>
              <a:rPr lang="en-GB" dirty="0"/>
              <a:t>HIPAA – up to $50,000 per record, $1.5m per year</a:t>
            </a:r>
          </a:p>
          <a:p>
            <a:pPr marL="285750" lvl="0" indent="-285750" algn="l">
              <a:buFont typeface="Arial" panose="020B0604020202020204" pitchFamily="34" charset="0"/>
              <a:buChar char="•"/>
              <a:defRPr/>
            </a:pPr>
            <a:r>
              <a:rPr lang="en-GB" dirty="0"/>
              <a:t>FCA/PRA - £56m for RBS Group (2014)</a:t>
            </a:r>
          </a:p>
          <a:p>
            <a:pPr marL="285750" indent="-285750" algn="l">
              <a:buFont typeface="Arial" panose="020B0604020202020204" pitchFamily="34" charset="0"/>
              <a:buChar char="•"/>
              <a:defRPr/>
            </a:pPr>
            <a:r>
              <a:rPr lang="en-GB" dirty="0"/>
              <a:t>SOX – up to $5m for incorrect certification</a:t>
            </a:r>
          </a:p>
          <a:p>
            <a:pPr marL="285750" lvl="0" indent="-285750" algn="l">
              <a:buFont typeface="Arial" panose="020B0604020202020204" pitchFamily="34" charset="0"/>
              <a:buChar char="•"/>
              <a:defRPr/>
            </a:pPr>
            <a:r>
              <a:rPr lang="en-GB" dirty="0"/>
              <a:t>EU GDPR &amp; NIS Directive – up to 4% of global revenue or €20m</a:t>
            </a:r>
          </a:p>
          <a:p>
            <a:pPr marL="285750" lvl="0" indent="-285750" algn="l">
              <a:buFont typeface="Arial" panose="020B0604020202020204" pitchFamily="34" charset="0"/>
              <a:buChar char="•"/>
              <a:defRPr/>
            </a:pPr>
            <a:r>
              <a:rPr lang="en-GB" dirty="0"/>
              <a:t>Prison</a:t>
            </a:r>
          </a:p>
          <a:p>
            <a:endParaRPr lang="en-GB" dirty="0"/>
          </a:p>
        </p:txBody>
      </p:sp>
    </p:spTree>
    <p:extLst>
      <p:ext uri="{BB962C8B-B14F-4D97-AF65-F5344CB8AC3E}">
        <p14:creationId xmlns:p14="http://schemas.microsoft.com/office/powerpoint/2010/main" val="1643889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data do you process – what do you collect, use, store, remove - visibility of what you have provisioned even if its not be used / accessed is still important for compliance – otherwise you end up with sprawl</a:t>
            </a:r>
          </a:p>
          <a:p>
            <a:r>
              <a:rPr lang="en-GB" dirty="0"/>
              <a:t>What data needs protection – make sure you know what you have an classify it – this is important so you know what you need to protect outside production in order to comply</a:t>
            </a:r>
          </a:p>
          <a:p>
            <a:r>
              <a:rPr lang="en-GB" dirty="0"/>
              <a:t>Access and for what purpose – can go giving PII data to a bunch of devs – has consent been given for its use </a:t>
            </a:r>
            <a:r>
              <a:rPr lang="en-GB" dirty="0" err="1"/>
              <a:t>ie</a:t>
            </a:r>
            <a:r>
              <a:rPr lang="en-GB" dirty="0"/>
              <a:t> in development</a:t>
            </a:r>
          </a:p>
        </p:txBody>
      </p:sp>
    </p:spTree>
    <p:extLst>
      <p:ext uri="{BB962C8B-B14F-4D97-AF65-F5344CB8AC3E}">
        <p14:creationId xmlns:p14="http://schemas.microsoft.com/office/powerpoint/2010/main" val="1034768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rgbClr val="373737"/>
                </a:solidFill>
              </a:defRPr>
            </a:lvl1pPr>
          </a:lstStyle>
          <a:p>
            <a:r>
              <a:rPr lang="en-US" dirty="0"/>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rgbClr val="373737"/>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a:stretch>
            <a:fillRect/>
          </a:stretch>
        </p:blipFill>
        <p:spPr>
          <a:xfrm>
            <a:off x="0" y="5427135"/>
            <a:ext cx="12192000" cy="1422400"/>
          </a:xfrm>
          <a:prstGeom prst="rect">
            <a:avLst/>
          </a:prstGeom>
        </p:spPr>
      </p:pic>
      <p:pic>
        <p:nvPicPr>
          <p:cNvPr id="6" name="Picture 5"/>
          <p:cNvPicPr>
            <a:picLocks noChangeAspect="1"/>
          </p:cNvPicPr>
          <p:nvPr userDrawn="1"/>
        </p:nvPicPr>
        <p:blipFill>
          <a:blip r:embed="rId3"/>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39045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270000" y="2455333"/>
            <a:ext cx="9652000" cy="914400"/>
          </a:xfrm>
          <a:prstGeom prst="rect">
            <a:avLst/>
          </a:prstGeom>
        </p:spPr>
      </p:pic>
      <p:pic>
        <p:nvPicPr>
          <p:cNvPr id="8" name="Picture 7"/>
          <p:cNvPicPr>
            <a:picLocks noChangeAspect="1"/>
          </p:cNvPicPr>
          <p:nvPr userDrawn="1"/>
        </p:nvPicPr>
        <p:blipFill>
          <a:blip r:embed="rId3"/>
          <a:stretch>
            <a:fillRect/>
          </a:stretch>
        </p:blipFill>
        <p:spPr>
          <a:xfrm>
            <a:off x="0" y="4447118"/>
            <a:ext cx="12192000" cy="2400300"/>
          </a:xfrm>
          <a:prstGeom prst="rect">
            <a:avLst/>
          </a:prstGeom>
        </p:spPr>
      </p:pic>
    </p:spTree>
    <p:extLst>
      <p:ext uri="{BB962C8B-B14F-4D97-AF65-F5344CB8AC3E}">
        <p14:creationId xmlns:p14="http://schemas.microsoft.com/office/powerpoint/2010/main" val="379428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5427135"/>
            <a:ext cx="12192000" cy="1422400"/>
          </a:xfrm>
          <a:prstGeom prst="rect">
            <a:avLst/>
          </a:prstGeom>
        </p:spPr>
      </p:pic>
      <p:sp>
        <p:nvSpPr>
          <p:cNvPr id="2" name="Title 1"/>
          <p:cNvSpPr>
            <a:spLocks noGrp="1"/>
          </p:cNvSpPr>
          <p:nvPr>
            <p:ph type="title"/>
          </p:nvPr>
        </p:nvSpPr>
        <p:spPr/>
        <p:txBody>
          <a:bodyPr/>
          <a:lstStyle>
            <a:lvl1pPr>
              <a:defRPr>
                <a:solidFill>
                  <a:srgbClr val="373737"/>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dirty="0"/>
              <a:t>Click to edit Master text styles</a:t>
            </a:r>
          </a:p>
          <a:p>
            <a:pPr lvl="1"/>
            <a:r>
              <a:rPr lang="en-US" dirty="0"/>
              <a:t>Second level</a:t>
            </a:r>
          </a:p>
          <a:p>
            <a:pPr lvl="2"/>
            <a:r>
              <a:rPr lang="en-US" dirty="0"/>
              <a:t>Third level</a:t>
            </a:r>
          </a:p>
        </p:txBody>
      </p:sp>
      <p:pic>
        <p:nvPicPr>
          <p:cNvPr id="5" name="Picture 4"/>
          <p:cNvPicPr>
            <a:picLocks noChangeAspect="1"/>
          </p:cNvPicPr>
          <p:nvPr userDrawn="1"/>
        </p:nvPicPr>
        <p:blipFill>
          <a:blip r:embed="rId3"/>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60722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sp>
        <p:nvSpPr>
          <p:cNvPr id="3" name="Rectangle 2"/>
          <p:cNvSpPr/>
          <p:nvPr userDrawn="1"/>
        </p:nvSpPr>
        <p:spPr>
          <a:xfrm>
            <a:off x="0" y="3175"/>
            <a:ext cx="12192000" cy="6851651"/>
          </a:xfrm>
          <a:prstGeom prst="rect">
            <a:avLst/>
          </a:prstGeom>
          <a:solidFill>
            <a:srgbClr val="3737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stretch>
            <a:fillRect/>
          </a:stretch>
        </p:blipFill>
        <p:spPr>
          <a:xfrm>
            <a:off x="0" y="5086351"/>
            <a:ext cx="12192000" cy="1765300"/>
          </a:xfrm>
          <a:prstGeom prst="rect">
            <a:avLst/>
          </a:prstGeom>
        </p:spPr>
      </p:pic>
      <p:sp>
        <p:nvSpPr>
          <p:cNvPr id="4" name="Title 1"/>
          <p:cNvSpPr>
            <a:spLocks noGrp="1"/>
          </p:cNvSpPr>
          <p:nvPr>
            <p:ph type="ctrTitle" hasCustomPrompt="1"/>
          </p:nvPr>
        </p:nvSpPr>
        <p:spPr>
          <a:xfrm>
            <a:off x="1181100" y="1096963"/>
            <a:ext cx="9753600" cy="2670704"/>
          </a:xfrm>
        </p:spPr>
        <p:txBody>
          <a:bodyPr anchor="t">
            <a:normAutofit/>
          </a:bodyPr>
          <a:lstStyle>
            <a:lvl1pPr algn="ctr">
              <a:lnSpc>
                <a:spcPct val="100000"/>
              </a:lnSpc>
              <a:defRPr sz="4400" b="0" i="0" baseline="0">
                <a:solidFill>
                  <a:schemeClr val="bg1"/>
                </a:solidFill>
                <a:latin typeface="Roboto Light" charset="0"/>
                <a:ea typeface="Roboto Light" charset="0"/>
                <a:cs typeface="Roboto Light" charset="0"/>
              </a:defRPr>
            </a:lvl1pPr>
          </a:lstStyle>
          <a:p>
            <a:r>
              <a:rPr lang="en-US" dirty="0"/>
              <a:t>“A very wise and interesting quote from someone great can go in this text box.”</a:t>
            </a:r>
          </a:p>
        </p:txBody>
      </p:sp>
      <p:sp>
        <p:nvSpPr>
          <p:cNvPr id="5" name="Subtitle 2"/>
          <p:cNvSpPr>
            <a:spLocks noGrp="1"/>
          </p:cNvSpPr>
          <p:nvPr>
            <p:ph type="subTitle" idx="1" hasCustomPrompt="1"/>
          </p:nvPr>
        </p:nvSpPr>
        <p:spPr>
          <a:xfrm>
            <a:off x="1130300" y="4202114"/>
            <a:ext cx="9817100" cy="767819"/>
          </a:xfrm>
        </p:spPr>
        <p:txBody>
          <a:bodyPr/>
          <a:lstStyle>
            <a:lvl1pPr marL="0" indent="0" algn="ctr">
              <a:buNone/>
              <a:defRPr sz="3200" b="0" i="0" baseline="0">
                <a:solidFill>
                  <a:schemeClr val="bg1"/>
                </a:solidFill>
                <a:latin typeface="Roboto Medium" charset="0"/>
                <a:ea typeface="Roboto Medium" charset="0"/>
                <a:cs typeface="Roboto Medium"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Pete Woodhouse</a:t>
            </a:r>
          </a:p>
        </p:txBody>
      </p:sp>
      <p:pic>
        <p:nvPicPr>
          <p:cNvPr id="7" name="Picture 6"/>
          <p:cNvPicPr>
            <a:picLocks noChangeAspect="1"/>
          </p:cNvPicPr>
          <p:nvPr userDrawn="1"/>
        </p:nvPicPr>
        <p:blipFill>
          <a:blip r:embed="rId3"/>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93485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3" name="Picture 2"/>
          <p:cNvPicPr>
            <a:picLocks noChangeAspect="1"/>
          </p:cNvPicPr>
          <p:nvPr userDrawn="1"/>
        </p:nvPicPr>
        <p:blipFill>
          <a:blip r:embed="rId2"/>
          <a:stretch>
            <a:fillRect/>
          </a:stretch>
        </p:blipFill>
        <p:spPr>
          <a:xfrm>
            <a:off x="0" y="5427135"/>
            <a:ext cx="12192000" cy="1422400"/>
          </a:xfrm>
          <a:prstGeom prst="rect">
            <a:avLst/>
          </a:prstGeom>
        </p:spPr>
      </p:pic>
      <p:pic>
        <p:nvPicPr>
          <p:cNvPr id="4" name="Picture 3"/>
          <p:cNvPicPr>
            <a:picLocks noChangeAspect="1"/>
          </p:cNvPicPr>
          <p:nvPr userDrawn="1"/>
        </p:nvPicPr>
        <p:blipFill>
          <a:blip r:embed="rId3"/>
          <a:stretch>
            <a:fillRect/>
          </a:stretch>
        </p:blipFill>
        <p:spPr>
          <a:xfrm>
            <a:off x="10062632" y="6101613"/>
            <a:ext cx="1782232" cy="426186"/>
          </a:xfrm>
          <a:prstGeom prst="rect">
            <a:avLst/>
          </a:prstGeom>
        </p:spPr>
      </p:pic>
      <p:pic>
        <p:nvPicPr>
          <p:cNvPr id="5" name="Picture 4"/>
          <p:cNvPicPr>
            <a:picLocks noChangeAspect="1"/>
          </p:cNvPicPr>
          <p:nvPr userDrawn="1"/>
        </p:nvPicPr>
        <p:blipFill>
          <a:blip r:embed="rId4"/>
          <a:stretch>
            <a:fillRect/>
          </a:stretch>
        </p:blipFill>
        <p:spPr>
          <a:xfrm>
            <a:off x="4565650" y="1911350"/>
            <a:ext cx="3060700" cy="3035300"/>
          </a:xfrm>
          <a:prstGeom prst="rect">
            <a:avLst/>
          </a:prstGeom>
        </p:spPr>
      </p:pic>
    </p:spTree>
    <p:extLst>
      <p:ext uri="{BB962C8B-B14F-4D97-AF65-F5344CB8AC3E}">
        <p14:creationId xmlns:p14="http://schemas.microsoft.com/office/powerpoint/2010/main" val="125673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725" y="2105433"/>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4581840"/>
            <a:ext cx="11429264" cy="1142440"/>
          </a:xfrm>
        </p:spPr>
        <p:txBody>
          <a:bodyPr anchor="t">
            <a:noAutofit/>
          </a:bodyPr>
          <a:lstStyle>
            <a:lvl1pPr algn="l">
              <a:defRPr lang="en-US" sz="4233" b="0" kern="1200" dirty="0" smtClean="0">
                <a:solidFill>
                  <a:schemeClr val="tx1"/>
                </a:solidFill>
                <a:latin typeface="+mj-lt"/>
                <a:ea typeface="+mn-ea"/>
                <a:cs typeface="+mn-cs"/>
              </a:defRPr>
            </a:lvl1pPr>
          </a:lstStyle>
          <a:p>
            <a:pPr lvl="0"/>
            <a:r>
              <a:rPr lang="en-US" dirty="0"/>
              <a:t>Speaker Name</a:t>
            </a:r>
          </a:p>
        </p:txBody>
      </p:sp>
      <p:pic>
        <p:nvPicPr>
          <p:cNvPr id="6" name="Picture 5">
            <a:extLst>
              <a:ext uri="{FF2B5EF4-FFF2-40B4-BE49-F238E27FC236}">
                <a16:creationId xmlns:a16="http://schemas.microsoft.com/office/drawing/2014/main" id="{E3E401D2-17CB-4A72-9BF1-89CB69ED369F}"/>
              </a:ext>
            </a:extLst>
          </p:cNvPr>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497578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dirty="0"/>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p:txBody>
      </p:sp>
    </p:spTree>
  </p:cSld>
  <p:clrMap bg1="lt1" tx1="dk1" bg2="lt2" tx2="dk2" accent1="accent1" accent2="accent2" accent3="accent3" accent4="accent4" accent5="accent5" accent6="accent6" hlink="hlink" folHlink="folHlink"/>
  <p:sldLayoutIdLst>
    <p:sldLayoutId id="2147483659" r:id="rId1"/>
    <p:sldLayoutId id="2147483667" r:id="rId2"/>
    <p:sldLayoutId id="2147483658" r:id="rId3"/>
    <p:sldLayoutId id="2147483660" r:id="rId4"/>
    <p:sldLayoutId id="2147483668" r:id="rId5"/>
    <p:sldLayoutId id="2147483669" r:id="rId6"/>
  </p:sldLayoutIdLst>
  <p:txStyles>
    <p:titleStyle>
      <a:lvl1pPr algn="l" rtl="0" fontAlgn="base">
        <a:lnSpc>
          <a:spcPct val="90000"/>
        </a:lnSpc>
        <a:spcBef>
          <a:spcPct val="0"/>
        </a:spcBef>
        <a:spcAft>
          <a:spcPct val="0"/>
        </a:spcAft>
        <a:defRPr sz="4000" b="0" i="0" kern="1200">
          <a:solidFill>
            <a:srgbClr val="191919"/>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Arial" panose="020B0604020202020204" pitchFamily="34" charset="0"/>
                <a:ea typeface="+mn-ea"/>
                <a:cs typeface="Arial" panose="020B0604020202020204" pitchFamily="34" charset="0"/>
              </a:rPr>
              <a:t>Demo – Classifying sensitive data</a:t>
            </a:r>
          </a:p>
        </p:txBody>
      </p:sp>
    </p:spTree>
    <p:extLst>
      <p:ext uri="{BB962C8B-B14F-4D97-AF65-F5344CB8AC3E}">
        <p14:creationId xmlns:p14="http://schemas.microsoft.com/office/powerpoint/2010/main" val="113391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5C235-5E0A-472C-B086-61F93395D4AC}"/>
              </a:ext>
            </a:extLst>
          </p:cNvPr>
          <p:cNvSpPr txBox="1"/>
          <p:nvPr/>
        </p:nvSpPr>
        <p:spPr>
          <a:xfrm>
            <a:off x="860977" y="1194766"/>
            <a:ext cx="10392879" cy="37369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0" dirty="0"/>
          </a:p>
          <a:p>
            <a:pPr algn="ctr">
              <a:spcAft>
                <a:spcPts val="100"/>
              </a:spcAft>
            </a:pPr>
            <a:r>
              <a:rPr lang="en-US" sz="4000" i="1" dirty="0"/>
              <a:t>“67% of organizations use a copy of the production database in development and testing."</a:t>
            </a:r>
            <a:endParaRPr lang="en-US" sz="4000" dirty="0"/>
          </a:p>
          <a:p>
            <a:pPr algn="ctr"/>
            <a:endParaRPr lang="en-US" sz="4000" b="0" dirty="0"/>
          </a:p>
          <a:p>
            <a:pPr algn="ctr"/>
            <a:r>
              <a:rPr lang="en-US" sz="4000" b="0" dirty="0"/>
              <a:t>2018 State of Database DevOps Survey</a:t>
            </a:r>
          </a:p>
          <a:p>
            <a:pPr algn="ctr"/>
            <a:endParaRPr lang="en-US" dirty="0"/>
          </a:p>
        </p:txBody>
      </p:sp>
    </p:spTree>
    <p:extLst>
      <p:ext uri="{BB962C8B-B14F-4D97-AF65-F5344CB8AC3E}">
        <p14:creationId xmlns:p14="http://schemas.microsoft.com/office/powerpoint/2010/main" val="5601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02BE54-C950-43AB-A57A-4F2145CD61BD}"/>
              </a:ext>
            </a:extLst>
          </p:cNvPr>
          <p:cNvSpPr/>
          <p:nvPr/>
        </p:nvSpPr>
        <p:spPr>
          <a:xfrm>
            <a:off x="108284" y="5043200"/>
            <a:ext cx="9817769" cy="16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itle 1">
            <a:extLst>
              <a:ext uri="{FF2B5EF4-FFF2-40B4-BE49-F238E27FC236}">
                <a16:creationId xmlns:a16="http://schemas.microsoft.com/office/drawing/2014/main" id="{247E37AB-6206-4BB3-9F3B-2773DE4ED540}"/>
              </a:ext>
            </a:extLst>
          </p:cNvPr>
          <p:cNvSpPr txBox="1">
            <a:spLocks/>
          </p:cNvSpPr>
          <p:nvPr/>
        </p:nvSpPr>
        <p:spPr bwMode="auto">
          <a:xfrm>
            <a:off x="514651" y="154163"/>
            <a:ext cx="10956403"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eaLnBrk="1" latinLnBrk="0" hangingPunct="1">
              <a:lnSpc>
                <a:spcPct val="110000"/>
              </a:lnSpc>
              <a:buClrTx/>
              <a:buSzTx/>
              <a:buFontTx/>
              <a:buNone/>
              <a:tabLst/>
              <a:defRPr/>
            </a:pPr>
            <a:r>
              <a:rPr lang="en-GB" sz="4000" b="1" dirty="0">
                <a:solidFill>
                  <a:schemeClr val="tx1"/>
                </a:solidFill>
                <a:latin typeface="Arial" panose="020B0604020202020204" pitchFamily="34" charset="0"/>
                <a:ea typeface="+mn-ea"/>
                <a:cs typeface="Arial" panose="020B0604020202020204" pitchFamily="34" charset="0"/>
              </a:rPr>
              <a:t>Conflicts to solve</a:t>
            </a:r>
            <a:endParaRPr lang="en-US" sz="4000" b="1" dirty="0">
              <a:solidFill>
                <a:schemeClr val="tx1"/>
              </a:solidFill>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00F537D7-4C8B-4201-9A6E-8C466F63C5DE}"/>
              </a:ext>
            </a:extLst>
          </p:cNvPr>
          <p:cNvSpPr/>
          <p:nvPr/>
        </p:nvSpPr>
        <p:spPr>
          <a:xfrm>
            <a:off x="635438" y="2446852"/>
            <a:ext cx="4630597" cy="2805896"/>
          </a:xfrm>
          <a:prstGeom prst="rect">
            <a:avLst/>
          </a:prstGeom>
        </p:spPr>
        <p:txBody>
          <a:bodyPr wrap="square">
            <a:spAutoFit/>
          </a:bodyPr>
          <a:lstStyle/>
          <a:p>
            <a:pPr marL="285750" marR="0" lvl="1" indent="-285750" algn="l" defTabSz="914400" rtl="0" eaLnBrk="1" fontAlgn="base" latinLnBrk="0" hangingPunct="1">
              <a:lnSpc>
                <a:spcPct val="150000"/>
              </a:lnSpc>
              <a:spcBef>
                <a:spcPts val="1000"/>
              </a:spcBef>
              <a:spcAft>
                <a:spcPct val="0"/>
              </a:spcAft>
              <a:buClr>
                <a:srgbClr val="CC0000"/>
              </a:buClr>
              <a:buSzPct val="100000"/>
              <a:buFont typeface="Arial" panose="020B0604020202020204" pitchFamily="34" charset="0"/>
              <a:buChar char="•"/>
              <a:tabLst/>
              <a:defRPr/>
            </a:pPr>
            <a:r>
              <a:rPr kumimoji="0" lang="en-GB" sz="2800" b="0" i="0" u="none" strike="noStrike" kern="1200" cap="none" spc="0" normalizeH="0" baseline="0" noProof="0" dirty="0">
                <a:ln>
                  <a:noFill/>
                </a:ln>
                <a:solidFill>
                  <a:srgbClr val="191919"/>
                </a:solidFill>
                <a:effectLst/>
                <a:uLnTx/>
                <a:uFillTx/>
                <a:latin typeface="Roboto Regular"/>
                <a:ea typeface="+mn-ea"/>
                <a:cs typeface="Arial" panose="020B0604020202020204" pitchFamily="34" charset="0"/>
              </a:rPr>
              <a:t>up-to-date, realistic data</a:t>
            </a:r>
          </a:p>
          <a:p>
            <a:pPr marL="285750" marR="0" lvl="1" indent="-285750" algn="l" defTabSz="914400" rtl="0" eaLnBrk="1" fontAlgn="base" latinLnBrk="0" hangingPunct="1">
              <a:lnSpc>
                <a:spcPct val="150000"/>
              </a:lnSpc>
              <a:spcBef>
                <a:spcPts val="1000"/>
              </a:spcBef>
              <a:spcAft>
                <a:spcPct val="0"/>
              </a:spcAft>
              <a:buClr>
                <a:srgbClr val="CC0000"/>
              </a:buClr>
              <a:buSzPct val="100000"/>
              <a:buFont typeface="Arial" panose="020B0604020202020204" pitchFamily="34" charset="0"/>
              <a:buChar char="•"/>
              <a:tabLst/>
              <a:defRPr/>
            </a:pPr>
            <a:r>
              <a:rPr kumimoji="0" lang="en-GB" sz="2800" b="0" i="0" u="none" strike="noStrike" kern="1200" cap="none" spc="0" normalizeH="0" baseline="0" noProof="0" dirty="0">
                <a:ln>
                  <a:noFill/>
                </a:ln>
                <a:solidFill>
                  <a:srgbClr val="191919"/>
                </a:solidFill>
                <a:effectLst/>
                <a:uLnTx/>
                <a:uFillTx/>
                <a:latin typeface="Roboto Regular"/>
                <a:ea typeface="+mn-ea"/>
                <a:cs typeface="Arial" panose="020B0604020202020204" pitchFamily="34" charset="0"/>
              </a:rPr>
              <a:t>on-demand access to consistent database copies</a:t>
            </a:r>
          </a:p>
        </p:txBody>
      </p:sp>
      <p:cxnSp>
        <p:nvCxnSpPr>
          <p:cNvPr id="5" name="Straight Connector 4">
            <a:extLst>
              <a:ext uri="{FF2B5EF4-FFF2-40B4-BE49-F238E27FC236}">
                <a16:creationId xmlns:a16="http://schemas.microsoft.com/office/drawing/2014/main" id="{D9234C7E-9288-4DD3-99CE-0B4FE47301E3}"/>
              </a:ext>
            </a:extLst>
          </p:cNvPr>
          <p:cNvCxnSpPr>
            <a:cxnSpLocks/>
          </p:cNvCxnSpPr>
          <p:nvPr/>
        </p:nvCxnSpPr>
        <p:spPr>
          <a:xfrm>
            <a:off x="5913120" y="1690687"/>
            <a:ext cx="0" cy="43182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A915F48-9688-4B6C-A351-954C24FA214B}"/>
              </a:ext>
            </a:extLst>
          </p:cNvPr>
          <p:cNvSpPr/>
          <p:nvPr/>
        </p:nvSpPr>
        <p:spPr>
          <a:xfrm>
            <a:off x="6357488" y="2414152"/>
            <a:ext cx="5575031" cy="1513235"/>
          </a:xfrm>
          <a:prstGeom prst="rect">
            <a:avLst/>
          </a:prstGeom>
        </p:spPr>
        <p:txBody>
          <a:bodyPr wrap="square">
            <a:spAutoFit/>
          </a:bodyPr>
          <a:lstStyle/>
          <a:p>
            <a:pPr marL="285750" lvl="1" indent="-285750">
              <a:lnSpc>
                <a:spcPct val="150000"/>
              </a:lnSpc>
              <a:spcBef>
                <a:spcPts val="1000"/>
              </a:spcBef>
              <a:buClr>
                <a:srgbClr val="CC0000"/>
              </a:buClr>
              <a:buSzPct val="100000"/>
              <a:buFont typeface="Arial" panose="020B0604020202020204" pitchFamily="34" charset="0"/>
              <a:buChar char="•"/>
              <a:defRPr/>
            </a:pPr>
            <a:r>
              <a:rPr lang="en-GB" sz="2800" b="0" dirty="0">
                <a:solidFill>
                  <a:srgbClr val="191919"/>
                </a:solidFill>
                <a:latin typeface="Roboto Regular"/>
              </a:rPr>
              <a:t>all copies of data accounted for</a:t>
            </a:r>
          </a:p>
          <a:p>
            <a:pPr marL="285750" lvl="1" indent="-285750">
              <a:lnSpc>
                <a:spcPct val="150000"/>
              </a:lnSpc>
              <a:spcBef>
                <a:spcPts val="1000"/>
              </a:spcBef>
              <a:buClr>
                <a:srgbClr val="CC0000"/>
              </a:buClr>
              <a:buSzPct val="100000"/>
              <a:buFont typeface="Arial" panose="020B0604020202020204" pitchFamily="34" charset="0"/>
              <a:buChar char="•"/>
              <a:defRPr/>
            </a:pPr>
            <a:r>
              <a:rPr lang="en-GB" sz="2800" b="0" dirty="0">
                <a:solidFill>
                  <a:srgbClr val="191919"/>
                </a:solidFill>
                <a:latin typeface="Roboto Regular"/>
              </a:rPr>
              <a:t>sensitive data must be sanitized</a:t>
            </a:r>
          </a:p>
        </p:txBody>
      </p:sp>
      <p:sp>
        <p:nvSpPr>
          <p:cNvPr id="8" name="Rectangle 7">
            <a:extLst>
              <a:ext uri="{FF2B5EF4-FFF2-40B4-BE49-F238E27FC236}">
                <a16:creationId xmlns:a16="http://schemas.microsoft.com/office/drawing/2014/main" id="{15AFCE42-6203-4747-9837-5F964405DC56}"/>
              </a:ext>
            </a:extLst>
          </p:cNvPr>
          <p:cNvSpPr/>
          <p:nvPr/>
        </p:nvSpPr>
        <p:spPr>
          <a:xfrm>
            <a:off x="789181" y="1590973"/>
            <a:ext cx="5123939" cy="658835"/>
          </a:xfrm>
          <a:prstGeom prst="rect">
            <a:avLst/>
          </a:prstGeom>
        </p:spPr>
        <p:txBody>
          <a:bodyPr wrap="square">
            <a:spAutoFit/>
          </a:bodyPr>
          <a:lstStyle/>
          <a:p>
            <a:pPr marL="0" marR="0" lvl="1" algn="l" defTabSz="914400" rtl="0" eaLnBrk="1" fontAlgn="base" latinLnBrk="0" hangingPunct="1">
              <a:lnSpc>
                <a:spcPct val="150000"/>
              </a:lnSpc>
              <a:spcBef>
                <a:spcPts val="1000"/>
              </a:spcBef>
              <a:spcAft>
                <a:spcPct val="0"/>
              </a:spcAft>
              <a:buClr>
                <a:srgbClr val="CC0000"/>
              </a:buClr>
              <a:buSzPct val="100000"/>
              <a:tabLst/>
              <a:defRPr/>
            </a:pPr>
            <a:r>
              <a:rPr kumimoji="0" lang="en-GB" sz="2800" i="0" u="none" strike="noStrike" kern="1200" cap="none" spc="0" normalizeH="0" baseline="0" noProof="0" dirty="0">
                <a:ln>
                  <a:noFill/>
                </a:ln>
                <a:solidFill>
                  <a:srgbClr val="191919"/>
                </a:solidFill>
                <a:effectLst/>
                <a:uLnTx/>
                <a:uFillTx/>
                <a:latin typeface="Roboto Regular"/>
                <a:ea typeface="+mn-ea"/>
                <a:cs typeface="Arial" panose="020B0604020202020204" pitchFamily="34" charset="0"/>
              </a:rPr>
              <a:t>Teams want to move </a:t>
            </a:r>
            <a:r>
              <a:rPr lang="en-GB" sz="2800" dirty="0">
                <a:solidFill>
                  <a:srgbClr val="191919"/>
                </a:solidFill>
                <a:latin typeface="Roboto Regular"/>
              </a:rPr>
              <a:t>f</a:t>
            </a:r>
            <a:r>
              <a:rPr kumimoji="0" lang="en-GB" sz="2800" i="0" u="none" strike="noStrike" kern="1200" cap="none" spc="0" normalizeH="0" baseline="0" noProof="0" dirty="0" err="1">
                <a:ln>
                  <a:noFill/>
                </a:ln>
                <a:solidFill>
                  <a:srgbClr val="191919"/>
                </a:solidFill>
                <a:effectLst/>
                <a:uLnTx/>
                <a:uFillTx/>
                <a:latin typeface="Roboto Regular"/>
                <a:ea typeface="+mn-ea"/>
                <a:cs typeface="Arial" panose="020B0604020202020204" pitchFamily="34" charset="0"/>
              </a:rPr>
              <a:t>ast</a:t>
            </a:r>
            <a:endParaRPr kumimoji="0" lang="en-GB" sz="2800" i="0" u="none" strike="noStrike" kern="1200" cap="none" spc="0" normalizeH="0" baseline="0" noProof="0" dirty="0">
              <a:ln>
                <a:noFill/>
              </a:ln>
              <a:solidFill>
                <a:srgbClr val="191919"/>
              </a:solidFill>
              <a:effectLst/>
              <a:uLnTx/>
              <a:uFillTx/>
              <a:latin typeface="Roboto Regular"/>
              <a:ea typeface="+mn-ea"/>
              <a:cs typeface="Arial" panose="020B0604020202020204" pitchFamily="34" charset="0"/>
            </a:endParaRPr>
          </a:p>
        </p:txBody>
      </p:sp>
      <p:sp>
        <p:nvSpPr>
          <p:cNvPr id="10" name="Rectangle 9">
            <a:extLst>
              <a:ext uri="{FF2B5EF4-FFF2-40B4-BE49-F238E27FC236}">
                <a16:creationId xmlns:a16="http://schemas.microsoft.com/office/drawing/2014/main" id="{861C52A7-451D-4946-BA0E-4CC959FFFE68}"/>
              </a:ext>
            </a:extLst>
          </p:cNvPr>
          <p:cNvSpPr/>
          <p:nvPr/>
        </p:nvSpPr>
        <p:spPr>
          <a:xfrm>
            <a:off x="6560206" y="1590973"/>
            <a:ext cx="5283414" cy="658835"/>
          </a:xfrm>
          <a:prstGeom prst="rect">
            <a:avLst/>
          </a:prstGeom>
        </p:spPr>
        <p:txBody>
          <a:bodyPr wrap="square">
            <a:spAutoFit/>
          </a:bodyPr>
          <a:lstStyle/>
          <a:p>
            <a:pPr marL="0" marR="0" lvl="1" algn="l" defTabSz="914400" rtl="0" eaLnBrk="1" fontAlgn="base" latinLnBrk="0" hangingPunct="1">
              <a:lnSpc>
                <a:spcPct val="150000"/>
              </a:lnSpc>
              <a:spcBef>
                <a:spcPts val="1000"/>
              </a:spcBef>
              <a:spcAft>
                <a:spcPct val="0"/>
              </a:spcAft>
              <a:buClr>
                <a:srgbClr val="CC0000"/>
              </a:buClr>
              <a:buSzPct val="100000"/>
              <a:tabLst/>
              <a:defRPr/>
            </a:pPr>
            <a:r>
              <a:rPr kumimoji="0" lang="en-GB" sz="2800" i="0" u="none" strike="noStrike" kern="1200" cap="none" spc="0" normalizeH="0" baseline="0" noProof="0" dirty="0">
                <a:ln>
                  <a:noFill/>
                </a:ln>
                <a:solidFill>
                  <a:srgbClr val="191919"/>
                </a:solidFill>
                <a:effectLst/>
                <a:uLnTx/>
                <a:uFillTx/>
                <a:latin typeface="Roboto Regular"/>
                <a:ea typeface="+mn-ea"/>
                <a:cs typeface="Arial" panose="020B0604020202020204" pitchFamily="34" charset="0"/>
              </a:rPr>
              <a:t>DBAs must protect </a:t>
            </a:r>
            <a:r>
              <a:rPr kumimoji="0" lang="en-GB" sz="2800" i="0" u="none" strike="noStrike" kern="1200" cap="none" spc="0" normalizeH="0" baseline="0" noProof="0" dirty="0" err="1">
                <a:ln>
                  <a:noFill/>
                </a:ln>
                <a:solidFill>
                  <a:srgbClr val="191919"/>
                </a:solidFill>
                <a:effectLst/>
                <a:uLnTx/>
                <a:uFillTx/>
                <a:latin typeface="Roboto Regular"/>
                <a:ea typeface="+mn-ea"/>
                <a:cs typeface="Arial" panose="020B0604020202020204" pitchFamily="34" charset="0"/>
              </a:rPr>
              <a:t>dat</a:t>
            </a:r>
            <a:r>
              <a:rPr lang="en-GB" sz="2800" dirty="0">
                <a:solidFill>
                  <a:srgbClr val="191919"/>
                </a:solidFill>
                <a:latin typeface="Roboto Regular"/>
              </a:rPr>
              <a:t>a</a:t>
            </a:r>
            <a:endParaRPr kumimoji="0" lang="en-GB" sz="2800" i="0" u="none" strike="noStrike" kern="1200" cap="none" spc="0" normalizeH="0" baseline="0" noProof="0" dirty="0">
              <a:ln>
                <a:noFill/>
              </a:ln>
              <a:solidFill>
                <a:srgbClr val="191919"/>
              </a:solidFill>
              <a:effectLst/>
              <a:uLnTx/>
              <a:uFillTx/>
              <a:latin typeface="Roboto Regular"/>
              <a:ea typeface="+mn-ea"/>
              <a:cs typeface="Arial" panose="020B0604020202020204" pitchFamily="34" charset="0"/>
            </a:endParaRPr>
          </a:p>
        </p:txBody>
      </p:sp>
    </p:spTree>
    <p:extLst>
      <p:ext uri="{BB962C8B-B14F-4D97-AF65-F5344CB8AC3E}">
        <p14:creationId xmlns:p14="http://schemas.microsoft.com/office/powerpoint/2010/main" val="52658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sign&#10;&#10;Description generated with high confidence">
            <a:extLst>
              <a:ext uri="{FF2B5EF4-FFF2-40B4-BE49-F238E27FC236}">
                <a16:creationId xmlns:a16="http://schemas.microsoft.com/office/drawing/2014/main" id="{D0E89552-9E5A-4719-9F64-E4868A924BA4}"/>
              </a:ext>
            </a:extLst>
          </p:cNvPr>
          <p:cNvPicPr>
            <a:picLocks noChangeAspect="1"/>
          </p:cNvPicPr>
          <p:nvPr/>
        </p:nvPicPr>
        <p:blipFill>
          <a:blip r:embed="rId3"/>
          <a:stretch>
            <a:fillRect/>
          </a:stretch>
        </p:blipFill>
        <p:spPr>
          <a:xfrm>
            <a:off x="723899" y="1829527"/>
            <a:ext cx="10868025" cy="3198945"/>
          </a:xfrm>
          <a:prstGeom prst="rect">
            <a:avLst/>
          </a:prstGeom>
        </p:spPr>
      </p:pic>
      <p:sp>
        <p:nvSpPr>
          <p:cNvPr id="2" name="TextBox 1">
            <a:extLst>
              <a:ext uri="{FF2B5EF4-FFF2-40B4-BE49-F238E27FC236}">
                <a16:creationId xmlns:a16="http://schemas.microsoft.com/office/drawing/2014/main" id="{2318FBAB-0806-487D-8A53-0F5AB3D9DB4C}"/>
              </a:ext>
            </a:extLst>
          </p:cNvPr>
          <p:cNvSpPr txBox="1"/>
          <p:nvPr/>
        </p:nvSpPr>
        <p:spPr>
          <a:xfrm>
            <a:off x="-28575" y="561975"/>
            <a:ext cx="12372975"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DevOps as we know it is changing</a:t>
            </a:r>
          </a:p>
        </p:txBody>
      </p:sp>
    </p:spTree>
    <p:extLst>
      <p:ext uri="{BB962C8B-B14F-4D97-AF65-F5344CB8AC3E}">
        <p14:creationId xmlns:p14="http://schemas.microsoft.com/office/powerpoint/2010/main" val="110700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8FBAB-0806-487D-8A53-0F5AB3D9DB4C}"/>
              </a:ext>
            </a:extLst>
          </p:cNvPr>
          <p:cNvSpPr txBox="1"/>
          <p:nvPr/>
        </p:nvSpPr>
        <p:spPr>
          <a:xfrm>
            <a:off x="-28575" y="561975"/>
            <a:ext cx="12372975"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DevOps as we know it is changing</a:t>
            </a:r>
          </a:p>
        </p:txBody>
      </p:sp>
      <p:pic>
        <p:nvPicPr>
          <p:cNvPr id="3" name="Picture 4" descr="A close up of a logo&#10;&#10;Description generated with high confidence">
            <a:extLst>
              <a:ext uri="{FF2B5EF4-FFF2-40B4-BE49-F238E27FC236}">
                <a16:creationId xmlns:a16="http://schemas.microsoft.com/office/drawing/2014/main" id="{1F8F1DC9-B152-430D-964E-0AF22FA7DE17}"/>
              </a:ext>
            </a:extLst>
          </p:cNvPr>
          <p:cNvPicPr>
            <a:picLocks noChangeAspect="1"/>
          </p:cNvPicPr>
          <p:nvPr/>
        </p:nvPicPr>
        <p:blipFill>
          <a:blip r:embed="rId3"/>
          <a:stretch>
            <a:fillRect/>
          </a:stretch>
        </p:blipFill>
        <p:spPr>
          <a:xfrm>
            <a:off x="1125399" y="1259876"/>
            <a:ext cx="10065025" cy="4338248"/>
          </a:xfrm>
          <a:prstGeom prst="rect">
            <a:avLst/>
          </a:prstGeom>
        </p:spPr>
      </p:pic>
    </p:spTree>
    <p:extLst>
      <p:ext uri="{BB962C8B-B14F-4D97-AF65-F5344CB8AC3E}">
        <p14:creationId xmlns:p14="http://schemas.microsoft.com/office/powerpoint/2010/main" val="3055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373737"/>
                </a:solidFill>
              </a:rPr>
              <a:t>Demo – Provisioning Data</a:t>
            </a:r>
          </a:p>
        </p:txBody>
      </p:sp>
    </p:spTree>
    <p:extLst>
      <p:ext uri="{BB962C8B-B14F-4D97-AF65-F5344CB8AC3E}">
        <p14:creationId xmlns:p14="http://schemas.microsoft.com/office/powerpoint/2010/main" val="88742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screenshot of a cell phone&#10;&#10;Description generated with very high confidence">
            <a:extLst>
              <a:ext uri="{FF2B5EF4-FFF2-40B4-BE49-F238E27FC236}">
                <a16:creationId xmlns:a16="http://schemas.microsoft.com/office/drawing/2014/main" id="{F76F2440-9792-4DFE-949F-5363B939BFF0}"/>
              </a:ext>
            </a:extLst>
          </p:cNvPr>
          <p:cNvPicPr>
            <a:picLocks noChangeAspect="1"/>
          </p:cNvPicPr>
          <p:nvPr/>
        </p:nvPicPr>
        <p:blipFill rotWithShape="1">
          <a:blip r:embed="rId3"/>
          <a:srcRect r="39030" b="73249"/>
          <a:stretch/>
        </p:blipFill>
        <p:spPr>
          <a:xfrm>
            <a:off x="7413512" y="1234477"/>
            <a:ext cx="1829350" cy="990946"/>
          </a:xfrm>
          <a:prstGeom prst="rect">
            <a:avLst/>
          </a:prstGeom>
        </p:spPr>
      </p:pic>
      <p:pic>
        <p:nvPicPr>
          <p:cNvPr id="9" name="Picture 9">
            <a:extLst>
              <a:ext uri="{FF2B5EF4-FFF2-40B4-BE49-F238E27FC236}">
                <a16:creationId xmlns:a16="http://schemas.microsoft.com/office/drawing/2014/main" id="{F0F233D0-0550-4AAA-B346-B88D00D91419}"/>
              </a:ext>
            </a:extLst>
          </p:cNvPr>
          <p:cNvPicPr>
            <a:picLocks noChangeAspect="1"/>
          </p:cNvPicPr>
          <p:nvPr/>
        </p:nvPicPr>
        <p:blipFill rotWithShape="1">
          <a:blip r:embed="rId4"/>
          <a:srcRect r="39105" b="71903"/>
          <a:stretch/>
        </p:blipFill>
        <p:spPr>
          <a:xfrm>
            <a:off x="2245981" y="1169444"/>
            <a:ext cx="1670478" cy="1077218"/>
          </a:xfrm>
          <a:prstGeom prst="rect">
            <a:avLst/>
          </a:prstGeom>
        </p:spPr>
      </p:pic>
      <p:sp>
        <p:nvSpPr>
          <p:cNvPr id="11" name="TextBox 10">
            <a:extLst>
              <a:ext uri="{FF2B5EF4-FFF2-40B4-BE49-F238E27FC236}">
                <a16:creationId xmlns:a16="http://schemas.microsoft.com/office/drawing/2014/main" id="{972333C4-95F8-4AFB-9CED-5B36B074BD99}"/>
              </a:ext>
            </a:extLst>
          </p:cNvPr>
          <p:cNvSpPr txBox="1"/>
          <p:nvPr/>
        </p:nvSpPr>
        <p:spPr>
          <a:xfrm>
            <a:off x="1485783" y="5698602"/>
            <a:ext cx="3190875" cy="456535"/>
          </a:xfrm>
          <a:prstGeom prst="rect">
            <a:avLst/>
          </a:prstGeom>
          <a:ln w="28575">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t>PII is duplicated</a:t>
            </a:r>
          </a:p>
        </p:txBody>
      </p:sp>
      <p:sp>
        <p:nvSpPr>
          <p:cNvPr id="12" name="TextBox 11">
            <a:extLst>
              <a:ext uri="{FF2B5EF4-FFF2-40B4-BE49-F238E27FC236}">
                <a16:creationId xmlns:a16="http://schemas.microsoft.com/office/drawing/2014/main" id="{64855205-AF38-4B39-BE96-563BE0315992}"/>
              </a:ext>
            </a:extLst>
          </p:cNvPr>
          <p:cNvSpPr txBox="1"/>
          <p:nvPr/>
        </p:nvSpPr>
        <p:spPr>
          <a:xfrm>
            <a:off x="6096000" y="5698602"/>
            <a:ext cx="3209925" cy="456535"/>
          </a:xfrm>
          <a:prstGeom prst="rect">
            <a:avLst/>
          </a:prstGeom>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t>PII ONLY in PROD</a:t>
            </a:r>
          </a:p>
        </p:txBody>
      </p:sp>
      <p:sp>
        <p:nvSpPr>
          <p:cNvPr id="13" name="TextBox 12">
            <a:extLst>
              <a:ext uri="{FF2B5EF4-FFF2-40B4-BE49-F238E27FC236}">
                <a16:creationId xmlns:a16="http://schemas.microsoft.com/office/drawing/2014/main" id="{CFD5A74B-26C0-4F3A-9CD2-DC4E6816D989}"/>
              </a:ext>
            </a:extLst>
          </p:cNvPr>
          <p:cNvSpPr txBox="1"/>
          <p:nvPr/>
        </p:nvSpPr>
        <p:spPr>
          <a:xfrm>
            <a:off x="990600" y="142875"/>
            <a:ext cx="9496425"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How does provisioning reduce your attack surface area?</a:t>
            </a:r>
          </a:p>
        </p:txBody>
      </p:sp>
      <p:sp>
        <p:nvSpPr>
          <p:cNvPr id="10" name="TextBox 9">
            <a:extLst>
              <a:ext uri="{FF2B5EF4-FFF2-40B4-BE49-F238E27FC236}">
                <a16:creationId xmlns:a16="http://schemas.microsoft.com/office/drawing/2014/main" id="{EA78B3B0-223E-4C41-B0C8-A1F66A4B91A7}"/>
              </a:ext>
            </a:extLst>
          </p:cNvPr>
          <p:cNvSpPr txBox="1"/>
          <p:nvPr/>
        </p:nvSpPr>
        <p:spPr>
          <a:xfrm>
            <a:off x="1846962" y="4960668"/>
            <a:ext cx="2674039" cy="456535"/>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4 environments = 4TB</a:t>
            </a:r>
          </a:p>
        </p:txBody>
      </p:sp>
      <p:sp>
        <p:nvSpPr>
          <p:cNvPr id="14" name="TextBox 13">
            <a:extLst>
              <a:ext uri="{FF2B5EF4-FFF2-40B4-BE49-F238E27FC236}">
                <a16:creationId xmlns:a16="http://schemas.microsoft.com/office/drawing/2014/main" id="{30A29619-B768-4DFB-99F8-FFA1EB14C40A}"/>
              </a:ext>
            </a:extLst>
          </p:cNvPr>
          <p:cNvSpPr txBox="1"/>
          <p:nvPr/>
        </p:nvSpPr>
        <p:spPr>
          <a:xfrm>
            <a:off x="6103884" y="4961432"/>
            <a:ext cx="3209925" cy="456535"/>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6 environments = ~2.001TB</a:t>
            </a:r>
          </a:p>
        </p:txBody>
      </p:sp>
      <p:sp>
        <p:nvSpPr>
          <p:cNvPr id="2" name="Rectangle 1">
            <a:extLst>
              <a:ext uri="{FF2B5EF4-FFF2-40B4-BE49-F238E27FC236}">
                <a16:creationId xmlns:a16="http://schemas.microsoft.com/office/drawing/2014/main" id="{2562D793-FA60-41D1-8363-C53DF768897D}"/>
              </a:ext>
            </a:extLst>
          </p:cNvPr>
          <p:cNvSpPr/>
          <p:nvPr/>
        </p:nvSpPr>
        <p:spPr>
          <a:xfrm>
            <a:off x="1962288" y="2418703"/>
            <a:ext cx="2237873" cy="4565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PRODUCTION</a:t>
            </a:r>
          </a:p>
        </p:txBody>
      </p:sp>
      <p:sp>
        <p:nvSpPr>
          <p:cNvPr id="15" name="Rectangle 14">
            <a:extLst>
              <a:ext uri="{FF2B5EF4-FFF2-40B4-BE49-F238E27FC236}">
                <a16:creationId xmlns:a16="http://schemas.microsoft.com/office/drawing/2014/main" id="{E55738B7-5272-4F3C-BD76-6A9E31C90016}"/>
              </a:ext>
            </a:extLst>
          </p:cNvPr>
          <p:cNvSpPr/>
          <p:nvPr/>
        </p:nvSpPr>
        <p:spPr>
          <a:xfrm>
            <a:off x="1962287" y="3199020"/>
            <a:ext cx="2237873" cy="4565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STAGING</a:t>
            </a:r>
          </a:p>
        </p:txBody>
      </p:sp>
      <p:sp>
        <p:nvSpPr>
          <p:cNvPr id="16" name="Rectangle 15">
            <a:extLst>
              <a:ext uri="{FF2B5EF4-FFF2-40B4-BE49-F238E27FC236}">
                <a16:creationId xmlns:a16="http://schemas.microsoft.com/office/drawing/2014/main" id="{AAAD3341-BE5E-44AA-A0DB-42B736F4F488}"/>
              </a:ext>
            </a:extLst>
          </p:cNvPr>
          <p:cNvSpPr/>
          <p:nvPr/>
        </p:nvSpPr>
        <p:spPr>
          <a:xfrm>
            <a:off x="1962286" y="3772055"/>
            <a:ext cx="2237873" cy="4565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a:t>
            </a:r>
          </a:p>
        </p:txBody>
      </p:sp>
      <p:sp>
        <p:nvSpPr>
          <p:cNvPr id="17" name="Rectangle 16">
            <a:extLst>
              <a:ext uri="{FF2B5EF4-FFF2-40B4-BE49-F238E27FC236}">
                <a16:creationId xmlns:a16="http://schemas.microsoft.com/office/drawing/2014/main" id="{DFB15E6B-F917-47E2-A033-D32E2BF12D81}"/>
              </a:ext>
            </a:extLst>
          </p:cNvPr>
          <p:cNvSpPr/>
          <p:nvPr/>
        </p:nvSpPr>
        <p:spPr>
          <a:xfrm>
            <a:off x="1962285" y="4332421"/>
            <a:ext cx="2237873" cy="4565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DEVELOPMENT</a:t>
            </a:r>
          </a:p>
        </p:txBody>
      </p:sp>
      <p:cxnSp>
        <p:nvCxnSpPr>
          <p:cNvPr id="4" name="Straight Connector 3">
            <a:extLst>
              <a:ext uri="{FF2B5EF4-FFF2-40B4-BE49-F238E27FC236}">
                <a16:creationId xmlns:a16="http://schemas.microsoft.com/office/drawing/2014/main" id="{B918C23B-1680-407A-A5B9-8D7F2C86163D}"/>
              </a:ext>
            </a:extLst>
          </p:cNvPr>
          <p:cNvCxnSpPr/>
          <p:nvPr/>
        </p:nvCxnSpPr>
        <p:spPr>
          <a:xfrm>
            <a:off x="1712958" y="3007895"/>
            <a:ext cx="273652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44ECFFA-614B-43D4-9611-053E4E2CC8DD}"/>
              </a:ext>
            </a:extLst>
          </p:cNvPr>
          <p:cNvSpPr/>
          <p:nvPr/>
        </p:nvSpPr>
        <p:spPr>
          <a:xfrm>
            <a:off x="6480362" y="2418703"/>
            <a:ext cx="2237873" cy="4565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PRODUCTION</a:t>
            </a:r>
          </a:p>
        </p:txBody>
      </p:sp>
      <p:sp>
        <p:nvSpPr>
          <p:cNvPr id="19" name="Rectangle 18">
            <a:extLst>
              <a:ext uri="{FF2B5EF4-FFF2-40B4-BE49-F238E27FC236}">
                <a16:creationId xmlns:a16="http://schemas.microsoft.com/office/drawing/2014/main" id="{A883FC18-08A3-424F-B050-B938305EA23A}"/>
              </a:ext>
            </a:extLst>
          </p:cNvPr>
          <p:cNvSpPr/>
          <p:nvPr/>
        </p:nvSpPr>
        <p:spPr>
          <a:xfrm>
            <a:off x="6480362" y="3199021"/>
            <a:ext cx="2237873" cy="26540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STAGING</a:t>
            </a:r>
          </a:p>
        </p:txBody>
      </p:sp>
      <p:sp>
        <p:nvSpPr>
          <p:cNvPr id="20" name="Rectangle 19">
            <a:extLst>
              <a:ext uri="{FF2B5EF4-FFF2-40B4-BE49-F238E27FC236}">
                <a16:creationId xmlns:a16="http://schemas.microsoft.com/office/drawing/2014/main" id="{392C6ACB-E947-46C8-8DD0-E5C42575F79A}"/>
              </a:ext>
            </a:extLst>
          </p:cNvPr>
          <p:cNvSpPr/>
          <p:nvPr/>
        </p:nvSpPr>
        <p:spPr>
          <a:xfrm>
            <a:off x="6480358" y="3541000"/>
            <a:ext cx="2237873" cy="26540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a:t>
            </a:r>
          </a:p>
        </p:txBody>
      </p:sp>
      <p:sp>
        <p:nvSpPr>
          <p:cNvPr id="21" name="Rectangle 20">
            <a:extLst>
              <a:ext uri="{FF2B5EF4-FFF2-40B4-BE49-F238E27FC236}">
                <a16:creationId xmlns:a16="http://schemas.microsoft.com/office/drawing/2014/main" id="{7F323000-87DF-4B02-8BA9-7489F830CE19}"/>
              </a:ext>
            </a:extLst>
          </p:cNvPr>
          <p:cNvSpPr/>
          <p:nvPr/>
        </p:nvSpPr>
        <p:spPr>
          <a:xfrm>
            <a:off x="6480358" y="4566939"/>
            <a:ext cx="2237873" cy="26540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DEV_2</a:t>
            </a:r>
          </a:p>
        </p:txBody>
      </p:sp>
      <p:cxnSp>
        <p:nvCxnSpPr>
          <p:cNvPr id="22" name="Straight Connector 21">
            <a:extLst>
              <a:ext uri="{FF2B5EF4-FFF2-40B4-BE49-F238E27FC236}">
                <a16:creationId xmlns:a16="http://schemas.microsoft.com/office/drawing/2014/main" id="{A6AC5617-221B-42FF-B32B-C04504A1605F}"/>
              </a:ext>
            </a:extLst>
          </p:cNvPr>
          <p:cNvCxnSpPr>
            <a:cxnSpLocks/>
          </p:cNvCxnSpPr>
          <p:nvPr/>
        </p:nvCxnSpPr>
        <p:spPr>
          <a:xfrm>
            <a:off x="6231032" y="3007895"/>
            <a:ext cx="446504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0C9FFE-A4BB-423C-BF9E-FE57688E9446}"/>
              </a:ext>
            </a:extLst>
          </p:cNvPr>
          <p:cNvSpPr/>
          <p:nvPr/>
        </p:nvSpPr>
        <p:spPr>
          <a:xfrm>
            <a:off x="6480358" y="3882980"/>
            <a:ext cx="2237873" cy="26540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QA</a:t>
            </a:r>
          </a:p>
        </p:txBody>
      </p:sp>
      <p:sp>
        <p:nvSpPr>
          <p:cNvPr id="24" name="Rectangle 23">
            <a:extLst>
              <a:ext uri="{FF2B5EF4-FFF2-40B4-BE49-F238E27FC236}">
                <a16:creationId xmlns:a16="http://schemas.microsoft.com/office/drawing/2014/main" id="{3255298E-658C-480E-B134-B07D1ED68D34}"/>
              </a:ext>
            </a:extLst>
          </p:cNvPr>
          <p:cNvSpPr/>
          <p:nvPr/>
        </p:nvSpPr>
        <p:spPr>
          <a:xfrm>
            <a:off x="6480358" y="4240192"/>
            <a:ext cx="2237873" cy="26540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DEV_1</a:t>
            </a:r>
          </a:p>
        </p:txBody>
      </p:sp>
      <p:cxnSp>
        <p:nvCxnSpPr>
          <p:cNvPr id="6" name="Straight Arrow Connector 5">
            <a:extLst>
              <a:ext uri="{FF2B5EF4-FFF2-40B4-BE49-F238E27FC236}">
                <a16:creationId xmlns:a16="http://schemas.microsoft.com/office/drawing/2014/main" id="{FCF2395D-189A-4009-B389-86B1A01EBD92}"/>
              </a:ext>
            </a:extLst>
          </p:cNvPr>
          <p:cNvCxnSpPr>
            <a:cxnSpLocks/>
            <a:stCxn id="18" idx="3"/>
            <a:endCxn id="8" idx="1"/>
          </p:cNvCxnSpPr>
          <p:nvPr/>
        </p:nvCxnSpPr>
        <p:spPr>
          <a:xfrm>
            <a:off x="8718235" y="2646971"/>
            <a:ext cx="52462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lowchart: Document 7">
            <a:extLst>
              <a:ext uri="{FF2B5EF4-FFF2-40B4-BE49-F238E27FC236}">
                <a16:creationId xmlns:a16="http://schemas.microsoft.com/office/drawing/2014/main" id="{2DC23BB9-47AF-49C6-BCFA-C307C430BD73}"/>
              </a:ext>
            </a:extLst>
          </p:cNvPr>
          <p:cNvSpPr/>
          <p:nvPr/>
        </p:nvSpPr>
        <p:spPr>
          <a:xfrm>
            <a:off x="9242862" y="2388375"/>
            <a:ext cx="1244163" cy="517193"/>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IMAGE</a:t>
            </a:r>
          </a:p>
        </p:txBody>
      </p:sp>
      <p:cxnSp>
        <p:nvCxnSpPr>
          <p:cNvPr id="28" name="Straight Connector 27">
            <a:extLst>
              <a:ext uri="{FF2B5EF4-FFF2-40B4-BE49-F238E27FC236}">
                <a16:creationId xmlns:a16="http://schemas.microsoft.com/office/drawing/2014/main" id="{1EB63BBF-7A35-4DBA-BF25-CF22BDD0A0D3}"/>
              </a:ext>
            </a:extLst>
          </p:cNvPr>
          <p:cNvCxnSpPr>
            <a:cxnSpLocks/>
            <a:stCxn id="8" idx="2"/>
          </p:cNvCxnSpPr>
          <p:nvPr/>
        </p:nvCxnSpPr>
        <p:spPr>
          <a:xfrm>
            <a:off x="9864944" y="2871376"/>
            <a:ext cx="0" cy="1828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8F4499-9662-49B5-8FC6-B48AEAD7AFEF}"/>
              </a:ext>
            </a:extLst>
          </p:cNvPr>
          <p:cNvCxnSpPr>
            <a:cxnSpLocks/>
            <a:endCxn id="21" idx="3"/>
          </p:cNvCxnSpPr>
          <p:nvPr/>
        </p:nvCxnSpPr>
        <p:spPr>
          <a:xfrm flipH="1">
            <a:off x="8718231" y="4699643"/>
            <a:ext cx="1146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A9F479-AE9E-4CD9-8F1E-2EE12B2BA6F7}"/>
              </a:ext>
            </a:extLst>
          </p:cNvPr>
          <p:cNvCxnSpPr>
            <a:cxnSpLocks/>
          </p:cNvCxnSpPr>
          <p:nvPr/>
        </p:nvCxnSpPr>
        <p:spPr>
          <a:xfrm flipH="1">
            <a:off x="8732569" y="4335738"/>
            <a:ext cx="1132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CF451D-CD2F-4CE8-9893-1DF886309B41}"/>
              </a:ext>
            </a:extLst>
          </p:cNvPr>
          <p:cNvCxnSpPr>
            <a:cxnSpLocks/>
          </p:cNvCxnSpPr>
          <p:nvPr/>
        </p:nvCxnSpPr>
        <p:spPr>
          <a:xfrm flipH="1">
            <a:off x="8732569" y="4009833"/>
            <a:ext cx="1132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5EF63A7-06A8-487F-BE77-DE41A372FC07}"/>
              </a:ext>
            </a:extLst>
          </p:cNvPr>
          <p:cNvCxnSpPr>
            <a:cxnSpLocks/>
          </p:cNvCxnSpPr>
          <p:nvPr/>
        </p:nvCxnSpPr>
        <p:spPr>
          <a:xfrm flipH="1">
            <a:off x="8732569" y="3655555"/>
            <a:ext cx="1132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ADDCBE-1290-49AF-91F2-3EDFC9EFF6CE}"/>
              </a:ext>
            </a:extLst>
          </p:cNvPr>
          <p:cNvCxnSpPr>
            <a:cxnSpLocks/>
          </p:cNvCxnSpPr>
          <p:nvPr/>
        </p:nvCxnSpPr>
        <p:spPr>
          <a:xfrm flipH="1">
            <a:off x="8732569" y="3312001"/>
            <a:ext cx="1132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DE6D962-6463-465C-A035-C1696201D0C3}"/>
              </a:ext>
            </a:extLst>
          </p:cNvPr>
          <p:cNvSpPr txBox="1"/>
          <p:nvPr/>
        </p:nvSpPr>
        <p:spPr>
          <a:xfrm>
            <a:off x="1124604" y="2463537"/>
            <a:ext cx="722358" cy="369332"/>
          </a:xfrm>
          <a:prstGeom prst="rect">
            <a:avLst/>
          </a:prstGeom>
          <a:noFill/>
        </p:spPr>
        <p:txBody>
          <a:bodyPr wrap="square" rtlCol="0">
            <a:spAutoFit/>
          </a:bodyPr>
          <a:lstStyle/>
          <a:p>
            <a:r>
              <a:rPr lang="en-GB" dirty="0"/>
              <a:t>1TB</a:t>
            </a:r>
          </a:p>
        </p:txBody>
      </p:sp>
      <p:sp>
        <p:nvSpPr>
          <p:cNvPr id="42" name="TextBox 41">
            <a:extLst>
              <a:ext uri="{FF2B5EF4-FFF2-40B4-BE49-F238E27FC236}">
                <a16:creationId xmlns:a16="http://schemas.microsoft.com/office/drawing/2014/main" id="{338B1D55-A951-4404-A792-79A6649876B6}"/>
              </a:ext>
            </a:extLst>
          </p:cNvPr>
          <p:cNvSpPr txBox="1"/>
          <p:nvPr/>
        </p:nvSpPr>
        <p:spPr>
          <a:xfrm>
            <a:off x="1142534" y="3242621"/>
            <a:ext cx="722358" cy="369332"/>
          </a:xfrm>
          <a:prstGeom prst="rect">
            <a:avLst/>
          </a:prstGeom>
          <a:noFill/>
        </p:spPr>
        <p:txBody>
          <a:bodyPr wrap="square" rtlCol="0">
            <a:spAutoFit/>
          </a:bodyPr>
          <a:lstStyle/>
          <a:p>
            <a:r>
              <a:rPr lang="en-GB" dirty="0"/>
              <a:t>1TB</a:t>
            </a:r>
          </a:p>
        </p:txBody>
      </p:sp>
      <p:sp>
        <p:nvSpPr>
          <p:cNvPr id="43" name="TextBox 42">
            <a:extLst>
              <a:ext uri="{FF2B5EF4-FFF2-40B4-BE49-F238E27FC236}">
                <a16:creationId xmlns:a16="http://schemas.microsoft.com/office/drawing/2014/main" id="{A3348D63-0A14-45BA-8C97-C8D985BE991C}"/>
              </a:ext>
            </a:extLst>
          </p:cNvPr>
          <p:cNvSpPr txBox="1"/>
          <p:nvPr/>
        </p:nvSpPr>
        <p:spPr>
          <a:xfrm>
            <a:off x="1124604" y="3837039"/>
            <a:ext cx="722358" cy="369332"/>
          </a:xfrm>
          <a:prstGeom prst="rect">
            <a:avLst/>
          </a:prstGeom>
          <a:noFill/>
        </p:spPr>
        <p:txBody>
          <a:bodyPr wrap="square" rtlCol="0">
            <a:spAutoFit/>
          </a:bodyPr>
          <a:lstStyle/>
          <a:p>
            <a:r>
              <a:rPr lang="en-GB" dirty="0"/>
              <a:t>1TB</a:t>
            </a:r>
          </a:p>
        </p:txBody>
      </p:sp>
      <p:sp>
        <p:nvSpPr>
          <p:cNvPr id="44" name="TextBox 43">
            <a:extLst>
              <a:ext uri="{FF2B5EF4-FFF2-40B4-BE49-F238E27FC236}">
                <a16:creationId xmlns:a16="http://schemas.microsoft.com/office/drawing/2014/main" id="{791B2A6E-5BFB-4AB4-8A1F-E415318C2509}"/>
              </a:ext>
            </a:extLst>
          </p:cNvPr>
          <p:cNvSpPr txBox="1"/>
          <p:nvPr/>
        </p:nvSpPr>
        <p:spPr>
          <a:xfrm>
            <a:off x="1134620" y="4372896"/>
            <a:ext cx="722358" cy="369332"/>
          </a:xfrm>
          <a:prstGeom prst="rect">
            <a:avLst/>
          </a:prstGeom>
          <a:noFill/>
        </p:spPr>
        <p:txBody>
          <a:bodyPr wrap="square" rtlCol="0">
            <a:spAutoFit/>
          </a:bodyPr>
          <a:lstStyle/>
          <a:p>
            <a:r>
              <a:rPr lang="en-GB" dirty="0"/>
              <a:t>1TB</a:t>
            </a:r>
          </a:p>
        </p:txBody>
      </p:sp>
      <p:sp>
        <p:nvSpPr>
          <p:cNvPr id="45" name="TextBox 44">
            <a:extLst>
              <a:ext uri="{FF2B5EF4-FFF2-40B4-BE49-F238E27FC236}">
                <a16:creationId xmlns:a16="http://schemas.microsoft.com/office/drawing/2014/main" id="{76124C88-7859-4EFB-8876-86BF800C723C}"/>
              </a:ext>
            </a:extLst>
          </p:cNvPr>
          <p:cNvSpPr txBox="1"/>
          <p:nvPr/>
        </p:nvSpPr>
        <p:spPr>
          <a:xfrm>
            <a:off x="5702296" y="2468655"/>
            <a:ext cx="722358" cy="369332"/>
          </a:xfrm>
          <a:prstGeom prst="rect">
            <a:avLst/>
          </a:prstGeom>
          <a:noFill/>
        </p:spPr>
        <p:txBody>
          <a:bodyPr wrap="square" rtlCol="0">
            <a:spAutoFit/>
          </a:bodyPr>
          <a:lstStyle/>
          <a:p>
            <a:r>
              <a:rPr lang="en-GB" dirty="0"/>
              <a:t>1TB</a:t>
            </a:r>
          </a:p>
        </p:txBody>
      </p:sp>
      <p:sp>
        <p:nvSpPr>
          <p:cNvPr id="46" name="TextBox 45">
            <a:extLst>
              <a:ext uri="{FF2B5EF4-FFF2-40B4-BE49-F238E27FC236}">
                <a16:creationId xmlns:a16="http://schemas.microsoft.com/office/drawing/2014/main" id="{AA65CF45-66D2-428E-A21B-757E675FA457}"/>
              </a:ext>
            </a:extLst>
          </p:cNvPr>
          <p:cNvSpPr txBox="1"/>
          <p:nvPr/>
        </p:nvSpPr>
        <p:spPr>
          <a:xfrm>
            <a:off x="10594929" y="2418703"/>
            <a:ext cx="722358" cy="369332"/>
          </a:xfrm>
          <a:prstGeom prst="rect">
            <a:avLst/>
          </a:prstGeom>
          <a:noFill/>
        </p:spPr>
        <p:txBody>
          <a:bodyPr wrap="square" rtlCol="0">
            <a:spAutoFit/>
          </a:bodyPr>
          <a:lstStyle/>
          <a:p>
            <a:r>
              <a:rPr lang="en-GB" dirty="0"/>
              <a:t>1TB</a:t>
            </a:r>
          </a:p>
        </p:txBody>
      </p:sp>
      <p:sp>
        <p:nvSpPr>
          <p:cNvPr id="47" name="TextBox 46">
            <a:extLst>
              <a:ext uri="{FF2B5EF4-FFF2-40B4-BE49-F238E27FC236}">
                <a16:creationId xmlns:a16="http://schemas.microsoft.com/office/drawing/2014/main" id="{29353CE1-9901-4079-8BB2-DA66D04C8E3A}"/>
              </a:ext>
            </a:extLst>
          </p:cNvPr>
          <p:cNvSpPr txBox="1"/>
          <p:nvPr/>
        </p:nvSpPr>
        <p:spPr>
          <a:xfrm>
            <a:off x="5734533" y="3137769"/>
            <a:ext cx="722358" cy="307777"/>
          </a:xfrm>
          <a:prstGeom prst="rect">
            <a:avLst/>
          </a:prstGeom>
          <a:noFill/>
        </p:spPr>
        <p:txBody>
          <a:bodyPr wrap="square" rtlCol="0">
            <a:spAutoFit/>
          </a:bodyPr>
          <a:lstStyle/>
          <a:p>
            <a:r>
              <a:rPr lang="en-GB" sz="1400" dirty="0"/>
              <a:t>48MB</a:t>
            </a:r>
          </a:p>
        </p:txBody>
      </p:sp>
      <p:sp>
        <p:nvSpPr>
          <p:cNvPr id="48" name="TextBox 47">
            <a:extLst>
              <a:ext uri="{FF2B5EF4-FFF2-40B4-BE49-F238E27FC236}">
                <a16:creationId xmlns:a16="http://schemas.microsoft.com/office/drawing/2014/main" id="{FC462A84-5068-4B77-9244-CC9CE676278E}"/>
              </a:ext>
            </a:extLst>
          </p:cNvPr>
          <p:cNvSpPr txBox="1"/>
          <p:nvPr/>
        </p:nvSpPr>
        <p:spPr>
          <a:xfrm>
            <a:off x="5729627" y="3519342"/>
            <a:ext cx="722358" cy="307777"/>
          </a:xfrm>
          <a:prstGeom prst="rect">
            <a:avLst/>
          </a:prstGeom>
          <a:noFill/>
        </p:spPr>
        <p:txBody>
          <a:bodyPr wrap="square" rtlCol="0">
            <a:spAutoFit/>
          </a:bodyPr>
          <a:lstStyle/>
          <a:p>
            <a:r>
              <a:rPr lang="en-GB" sz="1400" dirty="0"/>
              <a:t>48MB</a:t>
            </a:r>
          </a:p>
        </p:txBody>
      </p:sp>
      <p:sp>
        <p:nvSpPr>
          <p:cNvPr id="49" name="TextBox 48">
            <a:extLst>
              <a:ext uri="{FF2B5EF4-FFF2-40B4-BE49-F238E27FC236}">
                <a16:creationId xmlns:a16="http://schemas.microsoft.com/office/drawing/2014/main" id="{0C22BF87-0F78-4C17-9E84-595580B5D67E}"/>
              </a:ext>
            </a:extLst>
          </p:cNvPr>
          <p:cNvSpPr txBox="1"/>
          <p:nvPr/>
        </p:nvSpPr>
        <p:spPr>
          <a:xfrm>
            <a:off x="5743662" y="3856681"/>
            <a:ext cx="722358" cy="307777"/>
          </a:xfrm>
          <a:prstGeom prst="rect">
            <a:avLst/>
          </a:prstGeom>
          <a:noFill/>
        </p:spPr>
        <p:txBody>
          <a:bodyPr wrap="square" rtlCol="0">
            <a:spAutoFit/>
          </a:bodyPr>
          <a:lstStyle/>
          <a:p>
            <a:r>
              <a:rPr lang="en-GB" sz="1400" dirty="0"/>
              <a:t>48MB</a:t>
            </a:r>
          </a:p>
        </p:txBody>
      </p:sp>
      <p:sp>
        <p:nvSpPr>
          <p:cNvPr id="50" name="TextBox 49">
            <a:extLst>
              <a:ext uri="{FF2B5EF4-FFF2-40B4-BE49-F238E27FC236}">
                <a16:creationId xmlns:a16="http://schemas.microsoft.com/office/drawing/2014/main" id="{24FF5F5B-E712-4566-B186-293FED342C18}"/>
              </a:ext>
            </a:extLst>
          </p:cNvPr>
          <p:cNvSpPr txBox="1"/>
          <p:nvPr/>
        </p:nvSpPr>
        <p:spPr>
          <a:xfrm>
            <a:off x="5742705" y="4217544"/>
            <a:ext cx="722358" cy="307777"/>
          </a:xfrm>
          <a:prstGeom prst="rect">
            <a:avLst/>
          </a:prstGeom>
          <a:noFill/>
        </p:spPr>
        <p:txBody>
          <a:bodyPr wrap="square" rtlCol="0">
            <a:spAutoFit/>
          </a:bodyPr>
          <a:lstStyle/>
          <a:p>
            <a:r>
              <a:rPr lang="en-GB" sz="1400" dirty="0"/>
              <a:t>48MB</a:t>
            </a:r>
          </a:p>
        </p:txBody>
      </p:sp>
      <p:sp>
        <p:nvSpPr>
          <p:cNvPr id="51" name="TextBox 50">
            <a:extLst>
              <a:ext uri="{FF2B5EF4-FFF2-40B4-BE49-F238E27FC236}">
                <a16:creationId xmlns:a16="http://schemas.microsoft.com/office/drawing/2014/main" id="{BD6E344A-9B1A-4047-8C59-6B59ABBDCACD}"/>
              </a:ext>
            </a:extLst>
          </p:cNvPr>
          <p:cNvSpPr txBox="1"/>
          <p:nvPr/>
        </p:nvSpPr>
        <p:spPr>
          <a:xfrm>
            <a:off x="5729627" y="4576291"/>
            <a:ext cx="722358" cy="307777"/>
          </a:xfrm>
          <a:prstGeom prst="rect">
            <a:avLst/>
          </a:prstGeom>
          <a:noFill/>
        </p:spPr>
        <p:txBody>
          <a:bodyPr wrap="square" rtlCol="0">
            <a:spAutoFit/>
          </a:bodyPr>
          <a:lstStyle/>
          <a:p>
            <a:r>
              <a:rPr lang="en-GB" sz="1400" dirty="0"/>
              <a:t>48MB</a:t>
            </a:r>
          </a:p>
        </p:txBody>
      </p:sp>
    </p:spTree>
    <p:extLst>
      <p:ext uri="{BB962C8B-B14F-4D97-AF65-F5344CB8AC3E}">
        <p14:creationId xmlns:p14="http://schemas.microsoft.com/office/powerpoint/2010/main" val="310929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98965A22-60AA-4FFA-84C8-FDD2B93C7153}"/>
              </a:ext>
            </a:extLst>
          </p:cNvPr>
          <p:cNvPicPr>
            <a:picLocks noChangeAspect="1"/>
          </p:cNvPicPr>
          <p:nvPr/>
        </p:nvPicPr>
        <p:blipFill>
          <a:blip r:embed="rId3"/>
          <a:stretch>
            <a:fillRect/>
          </a:stretch>
        </p:blipFill>
        <p:spPr>
          <a:xfrm>
            <a:off x="0" y="458986"/>
            <a:ext cx="12192000" cy="5597128"/>
          </a:xfrm>
          <a:prstGeom prst="rect">
            <a:avLst/>
          </a:prstGeom>
        </p:spPr>
      </p:pic>
      <p:sp>
        <p:nvSpPr>
          <p:cNvPr id="2" name="TextBox 1">
            <a:extLst>
              <a:ext uri="{FF2B5EF4-FFF2-40B4-BE49-F238E27FC236}">
                <a16:creationId xmlns:a16="http://schemas.microsoft.com/office/drawing/2014/main" id="{2E054CC6-9DDA-4A82-B039-5674FA60F9A3}"/>
              </a:ext>
            </a:extLst>
          </p:cNvPr>
          <p:cNvSpPr txBox="1"/>
          <p:nvPr/>
        </p:nvSpPr>
        <p:spPr>
          <a:xfrm>
            <a:off x="1521791" y="3313"/>
            <a:ext cx="908215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Stay Compliant </a:t>
            </a:r>
            <a:r>
              <a:rPr lang="en-US" sz="2800">
                <a:solidFill>
                  <a:srgbClr val="C00000"/>
                </a:solidFill>
              </a:rPr>
              <a:t>AND </a:t>
            </a:r>
            <a:r>
              <a:rPr lang="en-US" sz="2800"/>
              <a:t>use Production like Data</a:t>
            </a:r>
          </a:p>
        </p:txBody>
      </p:sp>
    </p:spTree>
    <p:extLst>
      <p:ext uri="{BB962C8B-B14F-4D97-AF65-F5344CB8AC3E}">
        <p14:creationId xmlns:p14="http://schemas.microsoft.com/office/powerpoint/2010/main" val="7285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F7082D-1334-499B-B0E7-B419A58B8FC8}"/>
              </a:ext>
            </a:extLst>
          </p:cNvPr>
          <p:cNvSpPr/>
          <p:nvPr/>
        </p:nvSpPr>
        <p:spPr>
          <a:xfrm>
            <a:off x="172830" y="5057333"/>
            <a:ext cx="9817769" cy="16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73737"/>
              </a:solidFill>
            </a:endParaRPr>
          </a:p>
        </p:txBody>
      </p:sp>
      <p:pic>
        <p:nvPicPr>
          <p:cNvPr id="14" name="Picture 13">
            <a:extLst>
              <a:ext uri="{FF2B5EF4-FFF2-40B4-BE49-F238E27FC236}">
                <a16:creationId xmlns:a16="http://schemas.microsoft.com/office/drawing/2014/main" id="{0F18409E-3E68-433C-85E5-3C02EBC9AE33}"/>
              </a:ext>
            </a:extLst>
          </p:cNvPr>
          <p:cNvPicPr>
            <a:picLocks noChangeAspect="1"/>
          </p:cNvPicPr>
          <p:nvPr/>
        </p:nvPicPr>
        <p:blipFill>
          <a:blip r:embed="rId3"/>
          <a:stretch>
            <a:fillRect/>
          </a:stretch>
        </p:blipFill>
        <p:spPr>
          <a:xfrm>
            <a:off x="3691893" y="1951341"/>
            <a:ext cx="4032549" cy="4129780"/>
          </a:xfrm>
          <a:prstGeom prst="rect">
            <a:avLst/>
          </a:prstGeom>
        </p:spPr>
      </p:pic>
      <p:sp>
        <p:nvSpPr>
          <p:cNvPr id="7" name="Title 1">
            <a:extLst>
              <a:ext uri="{FF2B5EF4-FFF2-40B4-BE49-F238E27FC236}">
                <a16:creationId xmlns:a16="http://schemas.microsoft.com/office/drawing/2014/main" id="{247E37AB-6206-4BB3-9F3B-2773DE4ED540}"/>
              </a:ext>
            </a:extLst>
          </p:cNvPr>
          <p:cNvSpPr txBox="1">
            <a:spLocks/>
          </p:cNvSpPr>
          <p:nvPr/>
        </p:nvSpPr>
        <p:spPr bwMode="auto">
          <a:xfrm>
            <a:off x="617798" y="362732"/>
            <a:ext cx="10956403"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GB" sz="4000" b="1" dirty="0">
                <a:solidFill>
                  <a:schemeClr val="tx1"/>
                </a:solidFill>
                <a:latin typeface="Arial" panose="020B0604020202020204" pitchFamily="34" charset="0"/>
                <a:ea typeface="+mn-ea"/>
                <a:cs typeface="Arial" panose="020B0604020202020204" pitchFamily="34" charset="0"/>
              </a:rPr>
              <a:t>Achieving Database DevOps Success</a:t>
            </a:r>
            <a:endParaRPr lang="en-US" sz="4000" b="1" dirty="0">
              <a:solidFill>
                <a:schemeClr val="tx1"/>
              </a:solidFill>
              <a:latin typeface="Arial" panose="020B0604020202020204" pitchFamily="34" charset="0"/>
              <a:ea typeface="+mn-ea"/>
              <a:cs typeface="Arial" panose="020B0604020202020204" pitchFamily="34" charset="0"/>
            </a:endParaRPr>
          </a:p>
        </p:txBody>
      </p:sp>
      <p:sp>
        <p:nvSpPr>
          <p:cNvPr id="9" name="Content Placeholder 2">
            <a:extLst>
              <a:ext uri="{FF2B5EF4-FFF2-40B4-BE49-F238E27FC236}">
                <a16:creationId xmlns:a16="http://schemas.microsoft.com/office/drawing/2014/main" id="{9F71AD9E-6BA8-4409-82A7-D1C07CE6F3EC}"/>
              </a:ext>
            </a:extLst>
          </p:cNvPr>
          <p:cNvSpPr txBox="1">
            <a:spLocks/>
          </p:cNvSpPr>
          <p:nvPr/>
        </p:nvSpPr>
        <p:spPr>
          <a:xfrm>
            <a:off x="926719" y="4978178"/>
            <a:ext cx="4527550" cy="447675"/>
          </a:xfrm>
          <a:prstGeom prst="rect">
            <a:avLst/>
          </a:prstGeom>
        </p:spPr>
        <p:txBody>
          <a:bodyPr vert="horz" lIns="91440" tIns="45720" rIns="91440" bIns="45720" rtlCol="0" anchor="b">
            <a:noAutofit/>
          </a:bodyPr>
          <a:lstStyle>
            <a:lvl1pPr marL="0" indent="0" algn="l" defTabSz="914400" rtl="0" eaLnBrk="1" latinLnBrk="0" hangingPunct="1">
              <a:spcBef>
                <a:spcPct val="20000"/>
              </a:spcBef>
              <a:buClr>
                <a:schemeClr val="accent3"/>
              </a:buClr>
              <a:buFont typeface="Arial"/>
              <a:buNone/>
              <a:defRPr sz="2800" b="0" i="0" kern="1200">
                <a:solidFill>
                  <a:schemeClr val="accent1"/>
                </a:solidFill>
                <a:latin typeface="Segoe UI Light" charset="0"/>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kern="120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1600">
              <a:solidFill>
                <a:srgbClr val="F9413A"/>
              </a:solidFill>
            </a:endParaRPr>
          </a:p>
        </p:txBody>
      </p:sp>
      <p:sp>
        <p:nvSpPr>
          <p:cNvPr id="11" name="Content Placeholder 46">
            <a:extLst>
              <a:ext uri="{FF2B5EF4-FFF2-40B4-BE49-F238E27FC236}">
                <a16:creationId xmlns:a16="http://schemas.microsoft.com/office/drawing/2014/main" id="{DFF46724-4450-4C2D-AF00-E60DE2B839B5}"/>
              </a:ext>
            </a:extLst>
          </p:cNvPr>
          <p:cNvSpPr txBox="1">
            <a:spLocks/>
          </p:cNvSpPr>
          <p:nvPr/>
        </p:nvSpPr>
        <p:spPr>
          <a:xfrm>
            <a:off x="1184768" y="4769597"/>
            <a:ext cx="3059640" cy="919302"/>
          </a:xfrm>
          <a:prstGeom prst="rect">
            <a:avLst/>
          </a:prstGeom>
        </p:spPr>
        <p:txBody>
          <a:bodyPr vert="horz" lIns="91440" tIns="45720" rIns="91440" bIns="4572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ea typeface="Roboto" charset="0"/>
                <a:cs typeface="Roboto" charset="0"/>
              </a:rPr>
              <a:t>Environments &amp; Deployment</a:t>
            </a:r>
            <a:endParaRPr lang="en-GB" sz="2000" dirty="0">
              <a:ea typeface="Roboto" charset="0"/>
            </a:endParaRPr>
          </a:p>
        </p:txBody>
      </p:sp>
      <p:sp>
        <p:nvSpPr>
          <p:cNvPr id="12" name="Content Placeholder 46">
            <a:extLst>
              <a:ext uri="{FF2B5EF4-FFF2-40B4-BE49-F238E27FC236}">
                <a16:creationId xmlns:a16="http://schemas.microsoft.com/office/drawing/2014/main" id="{B4D26415-837D-45C1-8B24-D93C8B03945D}"/>
              </a:ext>
            </a:extLst>
          </p:cNvPr>
          <p:cNvSpPr txBox="1">
            <a:spLocks/>
          </p:cNvSpPr>
          <p:nvPr/>
        </p:nvSpPr>
        <p:spPr>
          <a:xfrm>
            <a:off x="6962401" y="1951341"/>
            <a:ext cx="2993504" cy="1290152"/>
          </a:xfrm>
          <a:prstGeom prst="rect">
            <a:avLst/>
          </a:prstGeom>
        </p:spPr>
        <p:txBody>
          <a:bodyPr vert="horz" lIns="91440" tIns="45720" rIns="91440" bIns="4572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ea typeface="Roboto" charset="0"/>
                <a:cs typeface="Roboto" charset="0"/>
              </a:rPr>
              <a:t>Continuous Integration &amp; Deployment</a:t>
            </a:r>
            <a:endParaRPr lang="en-GB" sz="2000" dirty="0">
              <a:ea typeface="Roboto" charset="0"/>
            </a:endParaRPr>
          </a:p>
        </p:txBody>
      </p:sp>
      <p:sp>
        <p:nvSpPr>
          <p:cNvPr id="13" name="Content Placeholder 46">
            <a:extLst>
              <a:ext uri="{FF2B5EF4-FFF2-40B4-BE49-F238E27FC236}">
                <a16:creationId xmlns:a16="http://schemas.microsoft.com/office/drawing/2014/main" id="{E4BA7D33-38A5-4053-AF3B-C2D2AC14792D}"/>
              </a:ext>
            </a:extLst>
          </p:cNvPr>
          <p:cNvSpPr txBox="1">
            <a:spLocks/>
          </p:cNvSpPr>
          <p:nvPr/>
        </p:nvSpPr>
        <p:spPr>
          <a:xfrm>
            <a:off x="7697581" y="4769597"/>
            <a:ext cx="2993504" cy="864836"/>
          </a:xfrm>
          <a:prstGeom prst="rect">
            <a:avLst/>
          </a:prstGeom>
        </p:spPr>
        <p:txBody>
          <a:bodyPr vert="horz" lIns="91440" tIns="45720" rIns="91440" bIns="4572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ea typeface="Roboto" charset="0"/>
                <a:cs typeface="Roboto" charset="0"/>
              </a:rPr>
              <a:t>Protecting &amp; Preserving Data</a:t>
            </a:r>
            <a:endParaRPr lang="en-GB" sz="2000" dirty="0">
              <a:ea typeface="Roboto" charset="0"/>
            </a:endParaRPr>
          </a:p>
        </p:txBody>
      </p:sp>
    </p:spTree>
    <p:extLst>
      <p:ext uri="{BB962C8B-B14F-4D97-AF65-F5344CB8AC3E}">
        <p14:creationId xmlns:p14="http://schemas.microsoft.com/office/powerpoint/2010/main" val="44431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8DF326-DD5D-4634-BE0A-F28DF6C6309D}"/>
              </a:ext>
            </a:extLst>
          </p:cNvPr>
          <p:cNvSpPr>
            <a:spLocks noGrp="1"/>
          </p:cNvSpPr>
          <p:nvPr>
            <p:ph type="ctrTitle"/>
          </p:nvPr>
        </p:nvSpPr>
        <p:spPr>
          <a:xfrm>
            <a:off x="4390713" y="244492"/>
            <a:ext cx="3476961" cy="1200329"/>
          </a:xfrm>
        </p:spPr>
        <p:txBody>
          <a:bodyPr>
            <a:normAutofit/>
          </a:bodyPr>
          <a:lstStyle/>
          <a:p>
            <a:r>
              <a:rPr lang="en-GB" sz="4700" b="1" dirty="0">
                <a:solidFill>
                  <a:schemeClr val="tx1"/>
                </a:solidFill>
              </a:rPr>
              <a:t>Thank you</a:t>
            </a:r>
            <a:endParaRPr lang="en-US" sz="4700" dirty="0">
              <a:solidFill>
                <a:schemeClr val="tx1"/>
              </a:solidFill>
            </a:endParaRPr>
          </a:p>
        </p:txBody>
      </p:sp>
      <p:sp>
        <p:nvSpPr>
          <p:cNvPr id="6" name="Rectangle 5">
            <a:extLst>
              <a:ext uri="{FF2B5EF4-FFF2-40B4-BE49-F238E27FC236}">
                <a16:creationId xmlns:a16="http://schemas.microsoft.com/office/drawing/2014/main" id="{18EB420F-B5DC-4957-A374-56C9A0FDB205}"/>
              </a:ext>
            </a:extLst>
          </p:cNvPr>
          <p:cNvSpPr/>
          <p:nvPr/>
        </p:nvSpPr>
        <p:spPr>
          <a:xfrm>
            <a:off x="2113668" y="3167209"/>
            <a:ext cx="5754006" cy="523220"/>
          </a:xfrm>
          <a:prstGeom prst="rect">
            <a:avLst/>
          </a:prstGeom>
        </p:spPr>
        <p:txBody>
          <a:bodyPr wrap="square">
            <a:spAutoFit/>
          </a:bodyPr>
          <a:lstStyle/>
          <a:p>
            <a:pPr>
              <a:spcAft>
                <a:spcPts val="3600"/>
              </a:spcAft>
            </a:pPr>
            <a:r>
              <a:rPr lang="en-US" sz="2800" b="0" dirty="0" err="1">
                <a:latin typeface="Roboto Regular" panose="02000000000000000000" pitchFamily="2" charset="0"/>
                <a:ea typeface="Roboto Regular" panose="02000000000000000000" pitchFamily="2" charset="0"/>
              </a:rPr>
              <a:t>sjones@sqlservercentral.com</a:t>
            </a:r>
            <a:endParaRPr lang="en-US" sz="2800" b="0" dirty="0">
              <a:latin typeface="Roboto Regular" panose="02000000000000000000" pitchFamily="2" charset="0"/>
              <a:ea typeface="Roboto Regular" panose="02000000000000000000" pitchFamily="2" charset="0"/>
            </a:endParaRPr>
          </a:p>
        </p:txBody>
      </p:sp>
      <p:sp>
        <p:nvSpPr>
          <p:cNvPr id="7" name="Rectangle 6">
            <a:extLst>
              <a:ext uri="{FF2B5EF4-FFF2-40B4-BE49-F238E27FC236}">
                <a16:creationId xmlns:a16="http://schemas.microsoft.com/office/drawing/2014/main" id="{F0620089-737A-4E7F-8752-F7B0474D0099}"/>
              </a:ext>
            </a:extLst>
          </p:cNvPr>
          <p:cNvSpPr/>
          <p:nvPr/>
        </p:nvSpPr>
        <p:spPr>
          <a:xfrm>
            <a:off x="8734183" y="3172428"/>
            <a:ext cx="3750686" cy="523220"/>
          </a:xfrm>
          <a:prstGeom prst="rect">
            <a:avLst/>
          </a:prstGeom>
        </p:spPr>
        <p:txBody>
          <a:bodyPr wrap="square">
            <a:spAutoFit/>
          </a:bodyPr>
          <a:lstStyle/>
          <a:p>
            <a:pPr>
              <a:spcAft>
                <a:spcPts val="3600"/>
              </a:spcAft>
            </a:pPr>
            <a:r>
              <a:rPr lang="en-US" sz="2800" b="0" dirty="0">
                <a:latin typeface="Roboto Regular" panose="02000000000000000000" pitchFamily="2" charset="0"/>
                <a:ea typeface="Roboto Regular" panose="02000000000000000000" pitchFamily="2" charset="0"/>
              </a:rPr>
              <a:t>@way0utwest</a:t>
            </a:r>
          </a:p>
        </p:txBody>
      </p:sp>
      <p:pic>
        <p:nvPicPr>
          <p:cNvPr id="9" name="Picture 8">
            <a:extLst>
              <a:ext uri="{FF2B5EF4-FFF2-40B4-BE49-F238E27FC236}">
                <a16:creationId xmlns:a16="http://schemas.microsoft.com/office/drawing/2014/main" id="{B01CE695-5ACA-44DD-AA4B-18019983A6BD}"/>
              </a:ext>
            </a:extLst>
          </p:cNvPr>
          <p:cNvPicPr>
            <a:picLocks noChangeAspect="1"/>
          </p:cNvPicPr>
          <p:nvPr/>
        </p:nvPicPr>
        <p:blipFill>
          <a:blip r:embed="rId3"/>
          <a:stretch>
            <a:fillRect/>
          </a:stretch>
        </p:blipFill>
        <p:spPr>
          <a:xfrm>
            <a:off x="1220144" y="3154069"/>
            <a:ext cx="672054" cy="549861"/>
          </a:xfrm>
          <a:prstGeom prst="rect">
            <a:avLst/>
          </a:prstGeom>
        </p:spPr>
      </p:pic>
      <p:pic>
        <p:nvPicPr>
          <p:cNvPr id="10" name="Picture 9">
            <a:extLst>
              <a:ext uri="{FF2B5EF4-FFF2-40B4-BE49-F238E27FC236}">
                <a16:creationId xmlns:a16="http://schemas.microsoft.com/office/drawing/2014/main" id="{CDF053D9-BF99-4BBE-8E3C-E34256EB2955}"/>
              </a:ext>
            </a:extLst>
          </p:cNvPr>
          <p:cNvPicPr>
            <a:picLocks noChangeAspect="1"/>
          </p:cNvPicPr>
          <p:nvPr/>
        </p:nvPicPr>
        <p:blipFill>
          <a:blip r:embed="rId4"/>
          <a:stretch>
            <a:fillRect/>
          </a:stretch>
        </p:blipFill>
        <p:spPr>
          <a:xfrm>
            <a:off x="7702464" y="3198908"/>
            <a:ext cx="732021" cy="671019"/>
          </a:xfrm>
          <a:prstGeom prst="rect">
            <a:avLst/>
          </a:prstGeom>
        </p:spPr>
      </p:pic>
      <p:sp>
        <p:nvSpPr>
          <p:cNvPr id="13" name="TextBox 12">
            <a:extLst>
              <a:ext uri="{FF2B5EF4-FFF2-40B4-BE49-F238E27FC236}">
                <a16:creationId xmlns:a16="http://schemas.microsoft.com/office/drawing/2014/main" id="{3A8F280A-FF2A-4833-BCE6-7B168033EADB}"/>
              </a:ext>
            </a:extLst>
          </p:cNvPr>
          <p:cNvSpPr txBox="1"/>
          <p:nvPr/>
        </p:nvSpPr>
        <p:spPr>
          <a:xfrm>
            <a:off x="2615972" y="1589398"/>
            <a:ext cx="7026442" cy="1077218"/>
          </a:xfrm>
          <a:prstGeom prst="rect">
            <a:avLst/>
          </a:prstGeom>
          <a:noFill/>
        </p:spPr>
        <p:txBody>
          <a:bodyPr wrap="square" rtlCol="0">
            <a:spAutoFit/>
          </a:bodyPr>
          <a:lstStyle/>
          <a:p>
            <a:pPr algn="ctr"/>
            <a:r>
              <a:rPr lang="en-US" sz="3200" b="0" dirty="0">
                <a:latin typeface="Roboto Regular" panose="02000000000000000000" pitchFamily="2" charset="0"/>
                <a:ea typeface="Roboto Regular" panose="02000000000000000000" pitchFamily="2" charset="0"/>
                <a:cs typeface="Microsoft Sans Serif" panose="020B0604020202020204" pitchFamily="34" charset="0"/>
              </a:rPr>
              <a:t>sqlprovision@red-gate.com</a:t>
            </a:r>
          </a:p>
          <a:p>
            <a:pPr algn="ctr"/>
            <a:r>
              <a:rPr lang="en-US" sz="3200" b="0" dirty="0">
                <a:latin typeface="Roboto Regular" panose="02000000000000000000" pitchFamily="2" charset="0"/>
                <a:ea typeface="Roboto Regular" panose="02000000000000000000" pitchFamily="2" charset="0"/>
                <a:cs typeface="Microsoft Sans Serif" panose="020B0604020202020204" pitchFamily="34" charset="0"/>
              </a:rPr>
              <a:t>red-gate.com/hub</a:t>
            </a:r>
          </a:p>
        </p:txBody>
      </p:sp>
      <p:sp>
        <p:nvSpPr>
          <p:cNvPr id="14" name="Rectangle 13">
            <a:extLst>
              <a:ext uri="{FF2B5EF4-FFF2-40B4-BE49-F238E27FC236}">
                <a16:creationId xmlns:a16="http://schemas.microsoft.com/office/drawing/2014/main" id="{008C08C9-6721-4748-899F-158DD05E45B8}"/>
              </a:ext>
            </a:extLst>
          </p:cNvPr>
          <p:cNvSpPr/>
          <p:nvPr/>
        </p:nvSpPr>
        <p:spPr>
          <a:xfrm>
            <a:off x="2113668" y="4035010"/>
            <a:ext cx="5754006" cy="523220"/>
          </a:xfrm>
          <a:prstGeom prst="rect">
            <a:avLst/>
          </a:prstGeom>
        </p:spPr>
        <p:txBody>
          <a:bodyPr wrap="square">
            <a:spAutoFit/>
          </a:bodyPr>
          <a:lstStyle/>
          <a:p>
            <a:pPr>
              <a:spcAft>
                <a:spcPts val="3600"/>
              </a:spcAft>
            </a:pPr>
            <a:r>
              <a:rPr lang="en-US" sz="2800" b="0" dirty="0">
                <a:latin typeface="Roboto Regular" panose="02000000000000000000" pitchFamily="2" charset="0"/>
                <a:ea typeface="Roboto Regular" panose="02000000000000000000" pitchFamily="2" charset="0"/>
              </a:rPr>
              <a:t>chris.unwin@red-gate.com</a:t>
            </a:r>
          </a:p>
        </p:txBody>
      </p:sp>
      <p:pic>
        <p:nvPicPr>
          <p:cNvPr id="15" name="Picture 14">
            <a:extLst>
              <a:ext uri="{FF2B5EF4-FFF2-40B4-BE49-F238E27FC236}">
                <a16:creationId xmlns:a16="http://schemas.microsoft.com/office/drawing/2014/main" id="{BF93B19B-44E9-4A2F-AE3E-0D1D187BD9ED}"/>
              </a:ext>
            </a:extLst>
          </p:cNvPr>
          <p:cNvPicPr>
            <a:picLocks noChangeAspect="1"/>
          </p:cNvPicPr>
          <p:nvPr/>
        </p:nvPicPr>
        <p:blipFill>
          <a:blip r:embed="rId3"/>
          <a:stretch>
            <a:fillRect/>
          </a:stretch>
        </p:blipFill>
        <p:spPr>
          <a:xfrm>
            <a:off x="1220144" y="4021870"/>
            <a:ext cx="672054" cy="549861"/>
          </a:xfrm>
          <a:prstGeom prst="rect">
            <a:avLst/>
          </a:prstGeom>
        </p:spPr>
      </p:pic>
      <p:pic>
        <p:nvPicPr>
          <p:cNvPr id="16" name="Picture 15">
            <a:extLst>
              <a:ext uri="{FF2B5EF4-FFF2-40B4-BE49-F238E27FC236}">
                <a16:creationId xmlns:a16="http://schemas.microsoft.com/office/drawing/2014/main" id="{ED4FFC7E-3153-4C8B-BB43-E47B25C964F0}"/>
              </a:ext>
            </a:extLst>
          </p:cNvPr>
          <p:cNvPicPr>
            <a:picLocks noChangeAspect="1"/>
          </p:cNvPicPr>
          <p:nvPr/>
        </p:nvPicPr>
        <p:blipFill>
          <a:blip r:embed="rId4"/>
          <a:stretch>
            <a:fillRect/>
          </a:stretch>
        </p:blipFill>
        <p:spPr>
          <a:xfrm>
            <a:off x="7702464" y="4066709"/>
            <a:ext cx="732021" cy="671019"/>
          </a:xfrm>
          <a:prstGeom prst="rect">
            <a:avLst/>
          </a:prstGeom>
        </p:spPr>
      </p:pic>
      <p:sp>
        <p:nvSpPr>
          <p:cNvPr id="17" name="Rectangle 16">
            <a:extLst>
              <a:ext uri="{FF2B5EF4-FFF2-40B4-BE49-F238E27FC236}">
                <a16:creationId xmlns:a16="http://schemas.microsoft.com/office/drawing/2014/main" id="{16B8B75C-DE9A-432C-AB9A-AC9781AB0E8C}"/>
              </a:ext>
            </a:extLst>
          </p:cNvPr>
          <p:cNvSpPr/>
          <p:nvPr/>
        </p:nvSpPr>
        <p:spPr>
          <a:xfrm>
            <a:off x="8734183" y="4140608"/>
            <a:ext cx="3750686" cy="523220"/>
          </a:xfrm>
          <a:prstGeom prst="rect">
            <a:avLst/>
          </a:prstGeom>
        </p:spPr>
        <p:txBody>
          <a:bodyPr wrap="square">
            <a:spAutoFit/>
          </a:bodyPr>
          <a:lstStyle/>
          <a:p>
            <a:pPr>
              <a:spcAft>
                <a:spcPts val="3600"/>
              </a:spcAft>
            </a:pPr>
            <a:r>
              <a:rPr lang="en-US" sz="2800" b="0" dirty="0">
                <a:latin typeface="Roboto Regular" panose="02000000000000000000" pitchFamily="2" charset="0"/>
                <a:ea typeface="Roboto Regular" panose="02000000000000000000" pitchFamily="2" charset="0"/>
              </a:rPr>
              <a:t>@</a:t>
            </a:r>
            <a:r>
              <a:rPr lang="en-US" sz="2800" b="0" dirty="0" err="1">
                <a:latin typeface="Roboto Regular" panose="02000000000000000000" pitchFamily="2" charset="0"/>
                <a:ea typeface="Roboto Regular" panose="02000000000000000000" pitchFamily="2" charset="0"/>
              </a:rPr>
              <a:t>RedG_Chris</a:t>
            </a:r>
            <a:endParaRPr lang="en-US" sz="2800" b="0" dirty="0">
              <a:latin typeface="Roboto Regular" panose="02000000000000000000" pitchFamily="2" charset="0"/>
              <a:ea typeface="Roboto Regular" panose="02000000000000000000" pitchFamily="2" charset="0"/>
            </a:endParaRPr>
          </a:p>
        </p:txBody>
      </p:sp>
    </p:spTree>
    <p:extLst>
      <p:ext uri="{BB962C8B-B14F-4D97-AF65-F5344CB8AC3E}">
        <p14:creationId xmlns:p14="http://schemas.microsoft.com/office/powerpoint/2010/main" val="133736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8400" y="3724506"/>
            <a:ext cx="9817100" cy="1475455"/>
          </a:xfrm>
        </p:spPr>
        <p:txBody>
          <a:bodyPr>
            <a:normAutofit/>
          </a:bodyPr>
          <a:lstStyle/>
          <a:p>
            <a:pPr algn="l"/>
            <a:br>
              <a:rPr lang="en-GB" sz="1800" dirty="0"/>
            </a:br>
            <a:endParaRPr lang="en-US" sz="1800" dirty="0"/>
          </a:p>
        </p:txBody>
      </p:sp>
      <p:sp>
        <p:nvSpPr>
          <p:cNvPr id="6" name="Title 5">
            <a:extLst>
              <a:ext uri="{FF2B5EF4-FFF2-40B4-BE49-F238E27FC236}">
                <a16:creationId xmlns:a16="http://schemas.microsoft.com/office/drawing/2014/main" id="{273C263D-C05A-41E6-972E-0FF16BD56B65}"/>
              </a:ext>
            </a:extLst>
          </p:cNvPr>
          <p:cNvSpPr>
            <a:spLocks noGrp="1"/>
          </p:cNvSpPr>
          <p:nvPr>
            <p:ph type="ctrTitle"/>
          </p:nvPr>
        </p:nvSpPr>
        <p:spPr/>
        <p:txBody>
          <a:bodyPr>
            <a:normAutofit fontScale="90000"/>
          </a:bodyPr>
          <a:lstStyle/>
          <a:p>
            <a:r>
              <a:rPr lang="en-GB" b="1" dirty="0"/>
              <a:t>Strategies for solving compliance challenges for the Technology industry</a:t>
            </a:r>
            <a:endParaRPr lang="en-US" dirty="0"/>
          </a:p>
        </p:txBody>
      </p:sp>
    </p:spTree>
    <p:extLst>
      <p:ext uri="{BB962C8B-B14F-4D97-AF65-F5344CB8AC3E}">
        <p14:creationId xmlns:p14="http://schemas.microsoft.com/office/powerpoint/2010/main" val="347127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37AB-6206-4BB3-9F3B-2773DE4ED540}"/>
              </a:ext>
            </a:extLst>
          </p:cNvPr>
          <p:cNvSpPr txBox="1">
            <a:spLocks/>
          </p:cNvSpPr>
          <p:nvPr/>
        </p:nvSpPr>
        <p:spPr bwMode="auto">
          <a:xfrm>
            <a:off x="752355" y="3471496"/>
            <a:ext cx="4340506" cy="189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sz="4400" dirty="0">
                <a:solidFill>
                  <a:schemeClr val="tx1"/>
                </a:solidFill>
              </a:rPr>
              <a:t>Steve Jones</a:t>
            </a:r>
          </a:p>
          <a:p>
            <a:r>
              <a:rPr lang="en-US" sz="1800" dirty="0"/>
              <a:t>Evangelist, </a:t>
            </a:r>
            <a:r>
              <a:rPr lang="en-US" sz="1800" dirty="0">
                <a:cs typeface="Segoe UI"/>
              </a:rPr>
              <a:t>Redgate Software</a:t>
            </a:r>
          </a:p>
          <a:p>
            <a:r>
              <a:rPr lang="en-US" sz="1800" dirty="0">
                <a:cs typeface="Segoe UI"/>
              </a:rPr>
              <a:t>Editor, </a:t>
            </a:r>
            <a:r>
              <a:rPr lang="en-US" sz="1800" dirty="0" err="1">
                <a:cs typeface="Segoe UI"/>
              </a:rPr>
              <a:t>SQLServerCentral</a:t>
            </a:r>
            <a:endParaRPr lang="en-US" sz="1800" dirty="0"/>
          </a:p>
        </p:txBody>
      </p:sp>
      <p:pic>
        <p:nvPicPr>
          <p:cNvPr id="12" name="Picture 21">
            <a:extLst>
              <a:ext uri="{FF2B5EF4-FFF2-40B4-BE49-F238E27FC236}">
                <a16:creationId xmlns:a16="http://schemas.microsoft.com/office/drawing/2014/main" id="{F3A1A574-DA12-4CB2-B326-BE2DD28E05F4}"/>
              </a:ext>
            </a:extLst>
          </p:cNvPr>
          <p:cNvPicPr>
            <a:picLocks noChangeAspect="1"/>
          </p:cNvPicPr>
          <p:nvPr/>
        </p:nvPicPr>
        <p:blipFill rotWithShape="1">
          <a:blip r:embed="rId3"/>
          <a:srcRect l="4196" r="4196"/>
          <a:stretch/>
        </p:blipFill>
        <p:spPr>
          <a:xfrm>
            <a:off x="1804051" y="612522"/>
            <a:ext cx="1996813" cy="2822777"/>
          </a:xfrm>
          <a:prstGeom prst="rect">
            <a:avLst/>
          </a:prstGeom>
        </p:spPr>
      </p:pic>
      <p:pic>
        <p:nvPicPr>
          <p:cNvPr id="2" name="Picture 1">
            <a:extLst>
              <a:ext uri="{FF2B5EF4-FFF2-40B4-BE49-F238E27FC236}">
                <a16:creationId xmlns:a16="http://schemas.microsoft.com/office/drawing/2014/main" id="{C13CF545-77DA-4F6C-A545-CF6A796C6436}"/>
              </a:ext>
            </a:extLst>
          </p:cNvPr>
          <p:cNvPicPr>
            <a:picLocks noChangeAspect="1"/>
          </p:cNvPicPr>
          <p:nvPr/>
        </p:nvPicPr>
        <p:blipFill>
          <a:blip r:embed="rId4"/>
          <a:stretch>
            <a:fillRect/>
          </a:stretch>
        </p:blipFill>
        <p:spPr>
          <a:xfrm>
            <a:off x="7319887" y="660117"/>
            <a:ext cx="2142501" cy="2811379"/>
          </a:xfrm>
          <a:prstGeom prst="rect">
            <a:avLst/>
          </a:prstGeom>
        </p:spPr>
      </p:pic>
      <p:sp>
        <p:nvSpPr>
          <p:cNvPr id="13" name="Title 1">
            <a:extLst>
              <a:ext uri="{FF2B5EF4-FFF2-40B4-BE49-F238E27FC236}">
                <a16:creationId xmlns:a16="http://schemas.microsoft.com/office/drawing/2014/main" id="{0D359B24-6794-434A-855B-B592615BDE0E}"/>
              </a:ext>
            </a:extLst>
          </p:cNvPr>
          <p:cNvSpPr txBox="1">
            <a:spLocks/>
          </p:cNvSpPr>
          <p:nvPr/>
        </p:nvSpPr>
        <p:spPr bwMode="auto">
          <a:xfrm>
            <a:off x="6220884" y="3476812"/>
            <a:ext cx="4340506" cy="189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sz="4400" dirty="0">
                <a:solidFill>
                  <a:schemeClr val="tx1"/>
                </a:solidFill>
              </a:rPr>
              <a:t>Chris Unwin</a:t>
            </a:r>
          </a:p>
          <a:p>
            <a:r>
              <a:rPr lang="en-US" sz="1800" dirty="0"/>
              <a:t>Data Privacy and Protection Specialist, </a:t>
            </a:r>
            <a:r>
              <a:rPr lang="en-US" sz="1800" dirty="0">
                <a:cs typeface="Segoe UI"/>
              </a:rPr>
              <a:t>Redgate Software</a:t>
            </a:r>
          </a:p>
        </p:txBody>
      </p:sp>
    </p:spTree>
    <p:extLst>
      <p:ext uri="{BB962C8B-B14F-4D97-AF65-F5344CB8AC3E}">
        <p14:creationId xmlns:p14="http://schemas.microsoft.com/office/powerpoint/2010/main" val="152858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screenshot of a cell phone&#10;&#10;Description generated with very high confidence">
            <a:extLst>
              <a:ext uri="{FF2B5EF4-FFF2-40B4-BE49-F238E27FC236}">
                <a16:creationId xmlns:a16="http://schemas.microsoft.com/office/drawing/2014/main" id="{BF2FBB96-737B-4799-8E66-804FEBFB0965}"/>
              </a:ext>
            </a:extLst>
          </p:cNvPr>
          <p:cNvPicPr>
            <a:picLocks noChangeAspect="1"/>
          </p:cNvPicPr>
          <p:nvPr/>
        </p:nvPicPr>
        <p:blipFill>
          <a:blip r:embed="rId3"/>
          <a:stretch>
            <a:fillRect/>
          </a:stretch>
        </p:blipFill>
        <p:spPr>
          <a:xfrm>
            <a:off x="695325" y="3017204"/>
            <a:ext cx="4505325" cy="1442716"/>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B0908D70-C950-492E-999C-7E42E1730B02}"/>
              </a:ext>
            </a:extLst>
          </p:cNvPr>
          <p:cNvPicPr>
            <a:picLocks noChangeAspect="1"/>
          </p:cNvPicPr>
          <p:nvPr/>
        </p:nvPicPr>
        <p:blipFill>
          <a:blip r:embed="rId4"/>
          <a:stretch>
            <a:fillRect/>
          </a:stretch>
        </p:blipFill>
        <p:spPr>
          <a:xfrm>
            <a:off x="1466850" y="4106218"/>
            <a:ext cx="5838825" cy="2026939"/>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653D09C3-6700-4333-B5C1-0475453856C0}"/>
              </a:ext>
            </a:extLst>
          </p:cNvPr>
          <p:cNvPicPr>
            <a:picLocks noChangeAspect="1"/>
          </p:cNvPicPr>
          <p:nvPr/>
        </p:nvPicPr>
        <p:blipFill>
          <a:blip r:embed="rId5"/>
          <a:stretch>
            <a:fillRect/>
          </a:stretch>
        </p:blipFill>
        <p:spPr>
          <a:xfrm>
            <a:off x="4410075" y="1807595"/>
            <a:ext cx="3648075" cy="1852161"/>
          </a:xfrm>
          <a:prstGeom prst="rect">
            <a:avLst/>
          </a:prstGeom>
        </p:spPr>
      </p:pic>
      <p:pic>
        <p:nvPicPr>
          <p:cNvPr id="19" name="Picture 19" descr="A screenshot of a cell phone&#10;&#10;Description generated with very high confidence">
            <a:extLst>
              <a:ext uri="{FF2B5EF4-FFF2-40B4-BE49-F238E27FC236}">
                <a16:creationId xmlns:a16="http://schemas.microsoft.com/office/drawing/2014/main" id="{337AAD5E-A07A-4147-B568-D8DCAF17A652}"/>
              </a:ext>
            </a:extLst>
          </p:cNvPr>
          <p:cNvPicPr>
            <a:picLocks noChangeAspect="1"/>
          </p:cNvPicPr>
          <p:nvPr/>
        </p:nvPicPr>
        <p:blipFill>
          <a:blip r:embed="rId6"/>
          <a:stretch>
            <a:fillRect/>
          </a:stretch>
        </p:blipFill>
        <p:spPr>
          <a:xfrm>
            <a:off x="6324600" y="3551144"/>
            <a:ext cx="5238750" cy="1641662"/>
          </a:xfrm>
          <a:prstGeom prst="rect">
            <a:avLst/>
          </a:prstGeom>
        </p:spPr>
      </p:pic>
      <p:pic>
        <p:nvPicPr>
          <p:cNvPr id="17" name="Picture 17" descr="A screenshot of a cell phone&#10;&#10;Description generated with very high confidence">
            <a:extLst>
              <a:ext uri="{FF2B5EF4-FFF2-40B4-BE49-F238E27FC236}">
                <a16:creationId xmlns:a16="http://schemas.microsoft.com/office/drawing/2014/main" id="{EFCC13C1-063A-4EC6-A2C3-691E4EF19F19}"/>
              </a:ext>
            </a:extLst>
          </p:cNvPr>
          <p:cNvPicPr>
            <a:picLocks noChangeAspect="1"/>
          </p:cNvPicPr>
          <p:nvPr/>
        </p:nvPicPr>
        <p:blipFill>
          <a:blip r:embed="rId7"/>
          <a:stretch>
            <a:fillRect/>
          </a:stretch>
        </p:blipFill>
        <p:spPr>
          <a:xfrm>
            <a:off x="7181850" y="212271"/>
            <a:ext cx="4229100" cy="1547132"/>
          </a:xfrm>
          <a:prstGeom prst="rect">
            <a:avLst/>
          </a:prstGeom>
          <a:ln>
            <a:noFill/>
          </a:ln>
          <a:effectLst>
            <a:outerShdw blurRad="292100" dist="139700" dir="2700000" algn="tl" rotWithShape="0">
              <a:srgbClr val="333333">
                <a:alpha val="65000"/>
              </a:srgbClr>
            </a:outerShdw>
          </a:effectLst>
        </p:spPr>
      </p:pic>
      <p:sp>
        <p:nvSpPr>
          <p:cNvPr id="25" name="TextBox 24">
            <a:extLst>
              <a:ext uri="{FF2B5EF4-FFF2-40B4-BE49-F238E27FC236}">
                <a16:creationId xmlns:a16="http://schemas.microsoft.com/office/drawing/2014/main" id="{D40D3DFB-F052-4A8E-ACED-E086DC354BF9}"/>
              </a:ext>
            </a:extLst>
          </p:cNvPr>
          <p:cNvSpPr txBox="1"/>
          <p:nvPr/>
        </p:nvSpPr>
        <p:spPr>
          <a:xfrm>
            <a:off x="123825" y="180975"/>
            <a:ext cx="6867525"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Data Breaches are Headline News </a:t>
            </a:r>
          </a:p>
        </p:txBody>
      </p:sp>
      <p:pic>
        <p:nvPicPr>
          <p:cNvPr id="31" name="Picture 31" descr="A picture containing screenshot&#10;&#10;Description generated with very high confidence">
            <a:extLst>
              <a:ext uri="{FF2B5EF4-FFF2-40B4-BE49-F238E27FC236}">
                <a16:creationId xmlns:a16="http://schemas.microsoft.com/office/drawing/2014/main" id="{4780547F-E04E-4AA9-993A-404AFC5B15FE}"/>
              </a:ext>
            </a:extLst>
          </p:cNvPr>
          <p:cNvPicPr>
            <a:picLocks noChangeAspect="1"/>
          </p:cNvPicPr>
          <p:nvPr/>
        </p:nvPicPr>
        <p:blipFill>
          <a:blip r:embed="rId8"/>
          <a:stretch>
            <a:fillRect/>
          </a:stretch>
        </p:blipFill>
        <p:spPr>
          <a:xfrm>
            <a:off x="7848600" y="2141263"/>
            <a:ext cx="4038600" cy="1289599"/>
          </a:xfrm>
          <a:prstGeom prst="rect">
            <a:avLst/>
          </a:prstGeom>
          <a:ln>
            <a:noFill/>
          </a:ln>
          <a:effectLst>
            <a:outerShdw blurRad="292100" dist="139700" dir="2700000" algn="tl" rotWithShape="0">
              <a:srgbClr val="333333">
                <a:alpha val="65000"/>
              </a:srgbClr>
            </a:outerShdw>
          </a:effectLst>
        </p:spPr>
      </p:pic>
      <p:pic>
        <p:nvPicPr>
          <p:cNvPr id="37" name="Picture 37" descr="A screenshot of a cell phone&#10;&#10;Description generated with very high confidence">
            <a:extLst>
              <a:ext uri="{FF2B5EF4-FFF2-40B4-BE49-F238E27FC236}">
                <a16:creationId xmlns:a16="http://schemas.microsoft.com/office/drawing/2014/main" id="{1F342F9E-A97A-4B19-AFEF-191E8B31C17C}"/>
              </a:ext>
            </a:extLst>
          </p:cNvPr>
          <p:cNvPicPr>
            <a:picLocks noChangeAspect="1"/>
          </p:cNvPicPr>
          <p:nvPr/>
        </p:nvPicPr>
        <p:blipFill>
          <a:blip r:embed="rId9"/>
          <a:stretch>
            <a:fillRect/>
          </a:stretch>
        </p:blipFill>
        <p:spPr>
          <a:xfrm>
            <a:off x="504825" y="760761"/>
            <a:ext cx="4467225" cy="16788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772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1413397-8B2E-4CC4-9853-20C03A47A6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3395" y="1253319"/>
            <a:ext cx="5740695" cy="3257717"/>
          </a:xfrm>
        </p:spPr>
      </p:pic>
      <p:pic>
        <p:nvPicPr>
          <p:cNvPr id="9" name="Picture 8">
            <a:extLst>
              <a:ext uri="{FF2B5EF4-FFF2-40B4-BE49-F238E27FC236}">
                <a16:creationId xmlns:a16="http://schemas.microsoft.com/office/drawing/2014/main" id="{95CB715C-B27A-422F-907A-D6D22EB9B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746" y="1429424"/>
            <a:ext cx="4597636" cy="3289469"/>
          </a:xfrm>
          <a:prstGeom prst="rect">
            <a:avLst/>
          </a:prstGeom>
        </p:spPr>
      </p:pic>
    </p:spTree>
    <p:extLst>
      <p:ext uri="{BB962C8B-B14F-4D97-AF65-F5344CB8AC3E}">
        <p14:creationId xmlns:p14="http://schemas.microsoft.com/office/powerpoint/2010/main" val="83514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534189C-0213-465F-A050-2D8AB7A2B6A7}"/>
              </a:ext>
            </a:extLst>
          </p:cNvPr>
          <p:cNvSpPr txBox="1"/>
          <p:nvPr/>
        </p:nvSpPr>
        <p:spPr>
          <a:xfrm>
            <a:off x="1957387" y="177225"/>
            <a:ext cx="8077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Where do these breaches come from?</a:t>
            </a:r>
          </a:p>
        </p:txBody>
      </p:sp>
      <p:sp>
        <p:nvSpPr>
          <p:cNvPr id="14" name="TextBox 13">
            <a:extLst>
              <a:ext uri="{FF2B5EF4-FFF2-40B4-BE49-F238E27FC236}">
                <a16:creationId xmlns:a16="http://schemas.microsoft.com/office/drawing/2014/main" id="{965B3606-E72E-45CD-8792-764A74DFCCD7}"/>
              </a:ext>
            </a:extLst>
          </p:cNvPr>
          <p:cNvSpPr txBox="1"/>
          <p:nvPr/>
        </p:nvSpPr>
        <p:spPr>
          <a:xfrm>
            <a:off x="6902997" y="1144815"/>
            <a:ext cx="4822278" cy="24929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a:solidFill>
                  <a:srgbClr val="C00000"/>
                </a:solidFill>
              </a:rPr>
              <a:t>56%</a:t>
            </a:r>
          </a:p>
          <a:p>
            <a:pPr algn="ctr"/>
            <a:r>
              <a:rPr lang="en-US" sz="4000" dirty="0">
                <a:solidFill>
                  <a:srgbClr val="C00000"/>
                </a:solidFill>
              </a:rPr>
              <a:t>Internal Users</a:t>
            </a:r>
            <a:r>
              <a:rPr lang="en-US" dirty="0">
                <a:solidFill>
                  <a:srgbClr val="000000"/>
                </a:solidFill>
              </a:rPr>
              <a:t>*</a:t>
            </a:r>
          </a:p>
          <a:p>
            <a:pPr algn="ctr"/>
            <a:r>
              <a:rPr lang="en-US" dirty="0"/>
              <a:t>Healthcare</a:t>
            </a:r>
          </a:p>
          <a:p>
            <a:pPr algn="ctr"/>
            <a:endParaRPr lang="en-US" dirty="0">
              <a:solidFill>
                <a:srgbClr val="000000"/>
              </a:solidFill>
            </a:endParaRPr>
          </a:p>
        </p:txBody>
      </p:sp>
      <p:sp>
        <p:nvSpPr>
          <p:cNvPr id="15" name="TextBox 14">
            <a:extLst>
              <a:ext uri="{FF2B5EF4-FFF2-40B4-BE49-F238E27FC236}">
                <a16:creationId xmlns:a16="http://schemas.microsoft.com/office/drawing/2014/main" id="{33918378-E328-4D4F-B9AB-7454BE38BF77}"/>
              </a:ext>
            </a:extLst>
          </p:cNvPr>
          <p:cNvSpPr txBox="1"/>
          <p:nvPr/>
        </p:nvSpPr>
        <p:spPr>
          <a:xfrm>
            <a:off x="489881" y="1170155"/>
            <a:ext cx="5101621" cy="24929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a:solidFill>
                  <a:srgbClr val="C00000"/>
                </a:solidFill>
              </a:rPr>
              <a:t>92%</a:t>
            </a:r>
            <a:r>
              <a:rPr lang="en-US" sz="4800" dirty="0">
                <a:solidFill>
                  <a:srgbClr val="C00000"/>
                </a:solidFill>
              </a:rPr>
              <a:t> </a:t>
            </a:r>
          </a:p>
          <a:p>
            <a:pPr algn="ctr"/>
            <a:r>
              <a:rPr lang="en-US" sz="4000" dirty="0">
                <a:solidFill>
                  <a:srgbClr val="C00000"/>
                </a:solidFill>
              </a:rPr>
              <a:t>External Attackers</a:t>
            </a:r>
            <a:r>
              <a:rPr lang="en-US" dirty="0"/>
              <a:t>*</a:t>
            </a:r>
          </a:p>
          <a:p>
            <a:pPr algn="ctr"/>
            <a:r>
              <a:rPr lang="en-US" dirty="0"/>
              <a:t> for Finance and Insurance industries</a:t>
            </a:r>
          </a:p>
          <a:p>
            <a:pPr algn="ctr"/>
            <a:endParaRPr lang="en-US" dirty="0"/>
          </a:p>
        </p:txBody>
      </p:sp>
      <p:sp>
        <p:nvSpPr>
          <p:cNvPr id="16" name="TextBox 15">
            <a:extLst>
              <a:ext uri="{FF2B5EF4-FFF2-40B4-BE49-F238E27FC236}">
                <a16:creationId xmlns:a16="http://schemas.microsoft.com/office/drawing/2014/main" id="{38170FB3-42EE-4546-AF75-01D0B88772A2}"/>
              </a:ext>
            </a:extLst>
          </p:cNvPr>
          <p:cNvSpPr txBox="1"/>
          <p:nvPr/>
        </p:nvSpPr>
        <p:spPr>
          <a:xfrm>
            <a:off x="238125" y="6391275"/>
            <a:ext cx="60960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a:latin typeface="Calibri"/>
                <a:cs typeface="Calibri"/>
              </a:rPr>
              <a:t>*Study from 2018 Data Breach Investigations Report- Verizon</a:t>
            </a:r>
            <a:endParaRPr lang="en-US" sz="1100"/>
          </a:p>
        </p:txBody>
      </p:sp>
      <p:sp>
        <p:nvSpPr>
          <p:cNvPr id="6" name="TextBox 5">
            <a:extLst>
              <a:ext uri="{FF2B5EF4-FFF2-40B4-BE49-F238E27FC236}">
                <a16:creationId xmlns:a16="http://schemas.microsoft.com/office/drawing/2014/main" id="{ADCCF328-4E6C-4F40-A72A-0A0A2D27CCBA}"/>
              </a:ext>
            </a:extLst>
          </p:cNvPr>
          <p:cNvSpPr txBox="1"/>
          <p:nvPr/>
        </p:nvSpPr>
        <p:spPr>
          <a:xfrm>
            <a:off x="7031421" y="3649541"/>
            <a:ext cx="4693854" cy="218521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a:solidFill>
                  <a:srgbClr val="C00000"/>
                </a:solidFill>
              </a:rPr>
              <a:t>12%</a:t>
            </a:r>
            <a:r>
              <a:rPr lang="en-US" sz="9600" dirty="0">
                <a:solidFill>
                  <a:srgbClr val="C00000"/>
                </a:solidFill>
              </a:rPr>
              <a:t> </a:t>
            </a:r>
          </a:p>
          <a:p>
            <a:pPr algn="ctr"/>
            <a:r>
              <a:rPr lang="en-US" sz="4000" dirty="0">
                <a:solidFill>
                  <a:srgbClr val="C00000"/>
                </a:solidFill>
              </a:rPr>
              <a:t>Privilege misuse</a:t>
            </a:r>
            <a:r>
              <a:rPr lang="en-US" dirty="0">
                <a:solidFill>
                  <a:srgbClr val="000000"/>
                </a:solidFill>
              </a:rPr>
              <a:t>*</a:t>
            </a:r>
            <a:endParaRPr lang="en-US" dirty="0"/>
          </a:p>
        </p:txBody>
      </p:sp>
      <p:sp>
        <p:nvSpPr>
          <p:cNvPr id="7" name="TextBox 6">
            <a:extLst>
              <a:ext uri="{FF2B5EF4-FFF2-40B4-BE49-F238E27FC236}">
                <a16:creationId xmlns:a16="http://schemas.microsoft.com/office/drawing/2014/main" id="{9E7B1B5A-1A99-4FAB-BE4E-6030F44BAAFE}"/>
              </a:ext>
            </a:extLst>
          </p:cNvPr>
          <p:cNvSpPr txBox="1"/>
          <p:nvPr/>
        </p:nvSpPr>
        <p:spPr>
          <a:xfrm>
            <a:off x="1042496" y="3357153"/>
            <a:ext cx="4191656" cy="27699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000" dirty="0">
              <a:solidFill>
                <a:srgbClr val="AEABAB"/>
              </a:solidFill>
            </a:endParaRPr>
          </a:p>
          <a:p>
            <a:pPr algn="ctr"/>
            <a:r>
              <a:rPr lang="en-US" sz="8000" dirty="0">
                <a:solidFill>
                  <a:srgbClr val="C00000"/>
                </a:solidFill>
              </a:rPr>
              <a:t>48%</a:t>
            </a:r>
            <a:r>
              <a:rPr lang="en-US" sz="9600" dirty="0">
                <a:solidFill>
                  <a:srgbClr val="C00000"/>
                </a:solidFill>
              </a:rPr>
              <a:t> </a:t>
            </a:r>
          </a:p>
          <a:p>
            <a:pPr algn="ctr"/>
            <a:r>
              <a:rPr lang="en-US" sz="4000" dirty="0">
                <a:solidFill>
                  <a:srgbClr val="C00000"/>
                </a:solidFill>
              </a:rPr>
              <a:t>Hacking attacks</a:t>
            </a:r>
            <a:r>
              <a:rPr lang="en-US" dirty="0">
                <a:solidFill>
                  <a:srgbClr val="000000"/>
                </a:solidFill>
              </a:rPr>
              <a:t>*</a:t>
            </a:r>
          </a:p>
          <a:p>
            <a:pPr algn="ctr"/>
            <a:r>
              <a:rPr lang="en-US" dirty="0">
                <a:solidFill>
                  <a:srgbClr val="000000"/>
                </a:solidFill>
              </a:rPr>
              <a:t>In all cases</a:t>
            </a:r>
          </a:p>
        </p:txBody>
      </p:sp>
    </p:spTree>
    <p:extLst>
      <p:ext uri="{BB962C8B-B14F-4D97-AF65-F5344CB8AC3E}">
        <p14:creationId xmlns:p14="http://schemas.microsoft.com/office/powerpoint/2010/main" val="30058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534189C-0213-465F-A050-2D8AB7A2B6A7}"/>
              </a:ext>
            </a:extLst>
          </p:cNvPr>
          <p:cNvSpPr txBox="1"/>
          <p:nvPr/>
        </p:nvSpPr>
        <p:spPr>
          <a:xfrm>
            <a:off x="1957387" y="177225"/>
            <a:ext cx="8077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Number 1 asset involved in Breaches:</a:t>
            </a:r>
          </a:p>
        </p:txBody>
      </p:sp>
      <p:sp>
        <p:nvSpPr>
          <p:cNvPr id="10" name="TextBox 9">
            <a:extLst>
              <a:ext uri="{FF2B5EF4-FFF2-40B4-BE49-F238E27FC236}">
                <a16:creationId xmlns:a16="http://schemas.microsoft.com/office/drawing/2014/main" id="{846C45CB-2DCE-4289-A3CC-6FA0C9C15FC9}"/>
              </a:ext>
            </a:extLst>
          </p:cNvPr>
          <p:cNvSpPr txBox="1"/>
          <p:nvPr/>
        </p:nvSpPr>
        <p:spPr>
          <a:xfrm>
            <a:off x="1957387" y="2339537"/>
            <a:ext cx="860551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500" dirty="0">
                <a:solidFill>
                  <a:srgbClr val="C00000"/>
                </a:solidFill>
              </a:rPr>
              <a:t>Databases</a:t>
            </a:r>
          </a:p>
        </p:txBody>
      </p:sp>
    </p:spTree>
    <p:extLst>
      <p:ext uri="{BB962C8B-B14F-4D97-AF65-F5344CB8AC3E}">
        <p14:creationId xmlns:p14="http://schemas.microsoft.com/office/powerpoint/2010/main" val="37769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D48E9E-828D-4DF7-B883-FC9E7FC4D221}"/>
              </a:ext>
            </a:extLst>
          </p:cNvPr>
          <p:cNvSpPr/>
          <p:nvPr/>
        </p:nvSpPr>
        <p:spPr>
          <a:xfrm>
            <a:off x="172830" y="5057333"/>
            <a:ext cx="9817769" cy="16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73737"/>
              </a:solidFill>
            </a:endParaRPr>
          </a:p>
        </p:txBody>
      </p:sp>
      <p:sp>
        <p:nvSpPr>
          <p:cNvPr id="7" name="Title 1">
            <a:extLst>
              <a:ext uri="{FF2B5EF4-FFF2-40B4-BE49-F238E27FC236}">
                <a16:creationId xmlns:a16="http://schemas.microsoft.com/office/drawing/2014/main" id="{247E37AB-6206-4BB3-9F3B-2773DE4ED540}"/>
              </a:ext>
            </a:extLst>
          </p:cNvPr>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lang="en-GB" sz="4000" b="1" dirty="0">
                <a:solidFill>
                  <a:schemeClr val="tx1"/>
                </a:solidFill>
                <a:latin typeface="Arial" panose="020B0604020202020204" pitchFamily="34" charset="0"/>
                <a:ea typeface="+mn-ea"/>
                <a:cs typeface="Arial" panose="020B0604020202020204" pitchFamily="34" charset="0"/>
              </a:rPr>
              <a:t>Why should we take action?</a:t>
            </a:r>
            <a:endParaRPr lang="en-US" sz="4000" b="1" dirty="0">
              <a:solidFill>
                <a:schemeClr val="tx1"/>
              </a:solidFill>
              <a:latin typeface="Arial" panose="020B0604020202020204" pitchFamily="34" charset="0"/>
              <a:ea typeface="+mn-ea"/>
              <a:cs typeface="Arial" panose="020B0604020202020204" pitchFamily="34" charset="0"/>
            </a:endParaRPr>
          </a:p>
        </p:txBody>
      </p:sp>
      <p:sp>
        <p:nvSpPr>
          <p:cNvPr id="8" name="Content Placeholder 2">
            <a:extLst>
              <a:ext uri="{FF2B5EF4-FFF2-40B4-BE49-F238E27FC236}">
                <a16:creationId xmlns:a16="http://schemas.microsoft.com/office/drawing/2014/main" id="{5469AE2C-F275-4A7F-A16D-24F505243F52}"/>
              </a:ext>
            </a:extLst>
          </p:cNvPr>
          <p:cNvSpPr txBox="1">
            <a:spLocks/>
          </p:cNvSpPr>
          <p:nvPr/>
        </p:nvSpPr>
        <p:spPr bwMode="auto">
          <a:xfrm>
            <a:off x="838200" y="1690688"/>
            <a:ext cx="10852230" cy="4744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lvl1pPr marL="0" indent="0" algn="ctr" rtl="0" fontAlgn="base">
              <a:lnSpc>
                <a:spcPct val="130000"/>
              </a:lnSpc>
              <a:spcBef>
                <a:spcPts val="1000"/>
              </a:spcBef>
              <a:spcAft>
                <a:spcPct val="0"/>
              </a:spcAft>
              <a:buClr>
                <a:srgbClr val="CC0000"/>
              </a:buClr>
              <a:buSzPct val="100000"/>
              <a:buFont typeface="Arial"/>
              <a:buNone/>
              <a:defRPr sz="2400" b="0" i="0" kern="1200">
                <a:solidFill>
                  <a:srgbClr val="373737"/>
                </a:solidFill>
                <a:latin typeface="Roboto Regular"/>
                <a:ea typeface="+mn-ea"/>
                <a:cs typeface="Roboto Regular"/>
              </a:defRPr>
            </a:lvl1pPr>
            <a:lvl2pPr marL="457200" indent="0" algn="ctr" rtl="0" fontAlgn="base">
              <a:lnSpc>
                <a:spcPct val="130000"/>
              </a:lnSpc>
              <a:spcBef>
                <a:spcPts val="500"/>
              </a:spcBef>
              <a:spcAft>
                <a:spcPct val="0"/>
              </a:spcAft>
              <a:buClr>
                <a:srgbClr val="CC0000"/>
              </a:buClr>
              <a:buSzPct val="100000"/>
              <a:buFont typeface="Arial"/>
              <a:buNone/>
              <a:defRPr sz="2000" b="0" i="0" kern="1200">
                <a:solidFill>
                  <a:srgbClr val="191919"/>
                </a:solidFill>
                <a:latin typeface="Roboto Regular"/>
                <a:ea typeface="+mn-ea"/>
                <a:cs typeface="Roboto Regular"/>
              </a:defRPr>
            </a:lvl2pPr>
            <a:lvl3pPr marL="914400" indent="0" algn="ctr" rtl="0" fontAlgn="base">
              <a:lnSpc>
                <a:spcPct val="130000"/>
              </a:lnSpc>
              <a:spcBef>
                <a:spcPts val="500"/>
              </a:spcBef>
              <a:spcAft>
                <a:spcPct val="0"/>
              </a:spcAft>
              <a:buClr>
                <a:srgbClr val="CC0000"/>
              </a:buClr>
              <a:buSzPct val="100000"/>
              <a:buFont typeface="Arial"/>
              <a:buNone/>
              <a:defRPr sz="1800" b="0" i="0" kern="1200">
                <a:solidFill>
                  <a:srgbClr val="191919"/>
                </a:solidFill>
                <a:latin typeface="Roboto Regular"/>
                <a:ea typeface="+mn-ea"/>
                <a:cs typeface="Roboto Regular"/>
              </a:defRPr>
            </a:lvl3pPr>
            <a:lvl4pPr marL="1371600" indent="0" algn="ctr" rtl="0" fontAlgn="base">
              <a:lnSpc>
                <a:spcPct val="120000"/>
              </a:lnSpc>
              <a:spcBef>
                <a:spcPts val="500"/>
              </a:spcBef>
              <a:spcAft>
                <a:spcPct val="0"/>
              </a:spcAft>
              <a:buFont typeface="Arial" panose="020B0604020202020204" pitchFamily="34" charset="0"/>
              <a:buNone/>
              <a:defRPr sz="1600" b="0" i="0" kern="1200">
                <a:solidFill>
                  <a:srgbClr val="191919"/>
                </a:solidFill>
                <a:latin typeface="Roboto Regular"/>
                <a:ea typeface="+mn-ea"/>
                <a:cs typeface="Roboto Regular"/>
              </a:defRPr>
            </a:lvl4pPr>
            <a:lvl5pPr marL="1828800" indent="0" algn="ctr" rtl="0" fontAlgn="base">
              <a:lnSpc>
                <a:spcPct val="120000"/>
              </a:lnSpc>
              <a:spcBef>
                <a:spcPts val="500"/>
              </a:spcBef>
              <a:spcAft>
                <a:spcPct val="0"/>
              </a:spcAft>
              <a:buFont typeface="Arial" panose="020B0604020202020204" pitchFamily="34" charset="0"/>
              <a:buNone/>
              <a:defRPr sz="1600" b="0" i="0" kern="1200">
                <a:solidFill>
                  <a:srgbClr val="191919"/>
                </a:solidFill>
                <a:latin typeface="Roboto Regular"/>
                <a:ea typeface="+mn-ea"/>
                <a:cs typeface="Roboto Regular"/>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lvl="0" algn="l" defTabSz="914400" rtl="0" eaLnBrk="1" fontAlgn="base" latinLnBrk="0" hangingPunct="1">
              <a:lnSpc>
                <a:spcPct val="130000"/>
              </a:lnSpc>
              <a:spcBef>
                <a:spcPts val="1000"/>
              </a:spcBef>
              <a:spcAft>
                <a:spcPct val="0"/>
              </a:spcAft>
              <a:buClr>
                <a:srgbClr val="CC0000"/>
              </a:buClr>
              <a:buSzPct val="100000"/>
              <a:tabLst/>
              <a:defRPr/>
            </a:pPr>
            <a:r>
              <a:rPr kumimoji="0" lang="en-US" sz="2300" b="1" i="0" u="none" strike="noStrike" kern="1200" cap="none" spc="0" normalizeH="0" baseline="0" noProof="0" dirty="0">
                <a:ln>
                  <a:noFill/>
                </a:ln>
                <a:solidFill>
                  <a:srgbClr val="373737"/>
                </a:solidFill>
                <a:effectLst/>
                <a:uLnTx/>
                <a:uFillTx/>
                <a:latin typeface="Roboto"/>
              </a:rPr>
              <a:t>An Increasing tide of laws &amp; legislation</a:t>
            </a:r>
          </a:p>
          <a:p>
            <a:pPr marL="285750" marR="0" lvl="0" indent="-285750" algn="l" defTabSz="914400" rtl="0" eaLnBrk="1" fontAlgn="base" latinLnBrk="0" hangingPunct="1">
              <a:lnSpc>
                <a:spcPct val="130000"/>
              </a:lnSpc>
              <a:spcBef>
                <a:spcPts val="1000"/>
              </a:spcBef>
              <a:spcAft>
                <a:spcPct val="0"/>
              </a:spcAft>
              <a:buClr>
                <a:srgbClr val="CC0000"/>
              </a:buClr>
              <a:buSzPct val="100000"/>
              <a:buFont typeface="Arial" panose="020B0604020202020204" pitchFamily="34" charset="0"/>
              <a:buChar char="•"/>
              <a:tabLst/>
              <a:defRPr/>
            </a:pPr>
            <a:r>
              <a:rPr kumimoji="0" lang="en-US" sz="2300" b="0" i="0" u="none" strike="noStrike" kern="1200" cap="none" spc="0" normalizeH="0" baseline="0" noProof="0" dirty="0">
                <a:ln>
                  <a:noFill/>
                </a:ln>
                <a:solidFill>
                  <a:srgbClr val="373737"/>
                </a:solidFill>
                <a:effectLst/>
                <a:uLnTx/>
                <a:uFillTx/>
                <a:latin typeface="Roboto"/>
              </a:rPr>
              <a:t>HIPAA, DPA, SOX, PCI DSS,</a:t>
            </a:r>
            <a:r>
              <a:rPr lang="en-US" sz="2300" dirty="0">
                <a:latin typeface="Roboto"/>
              </a:rPr>
              <a:t> </a:t>
            </a:r>
            <a:r>
              <a:rPr kumimoji="0" lang="en-US" sz="2300" b="0" i="0" u="none" strike="noStrike" kern="1200" cap="none" spc="0" normalizeH="0" baseline="0" noProof="0" dirty="0">
                <a:ln>
                  <a:noFill/>
                </a:ln>
                <a:solidFill>
                  <a:srgbClr val="373737"/>
                </a:solidFill>
                <a:effectLst/>
                <a:uLnTx/>
                <a:uFillTx/>
                <a:latin typeface="Roboto"/>
              </a:rPr>
              <a:t>EU GDPR, </a:t>
            </a:r>
            <a:r>
              <a:rPr kumimoji="0" lang="en-US" sz="2300" b="0" i="0" u="none" strike="noStrike" kern="1200" cap="none" spc="0" normalizeH="0" baseline="0" noProof="0" dirty="0" err="1">
                <a:ln>
                  <a:noFill/>
                </a:ln>
                <a:solidFill>
                  <a:srgbClr val="373737"/>
                </a:solidFill>
                <a:effectLst/>
                <a:uLnTx/>
                <a:uFillTx/>
                <a:latin typeface="Roboto"/>
              </a:rPr>
              <a:t>CaCPA</a:t>
            </a:r>
            <a:r>
              <a:rPr kumimoji="0" lang="en-US" sz="2300" b="0" i="0" u="none" strike="noStrike" kern="1200" cap="none" spc="0" normalizeH="0" baseline="0" noProof="0" dirty="0">
                <a:ln>
                  <a:noFill/>
                </a:ln>
                <a:solidFill>
                  <a:srgbClr val="373737"/>
                </a:solidFill>
                <a:effectLst/>
                <a:uLnTx/>
                <a:uFillTx/>
                <a:latin typeface="Roboto"/>
              </a:rPr>
              <a:t>, S.H.I.E.L.D, NIST (draft, revision 5)…</a:t>
            </a:r>
          </a:p>
          <a:p>
            <a:pPr marL="285750" marR="0" lvl="0" indent="-285750" algn="l" defTabSz="914400" rtl="0" eaLnBrk="1" fontAlgn="base" latinLnBrk="0" hangingPunct="1">
              <a:lnSpc>
                <a:spcPct val="130000"/>
              </a:lnSpc>
              <a:spcBef>
                <a:spcPts val="1000"/>
              </a:spcBef>
              <a:spcAft>
                <a:spcPct val="0"/>
              </a:spcAft>
              <a:buClr>
                <a:srgbClr val="CC0000"/>
              </a:buClr>
              <a:buSzPct val="100000"/>
              <a:buFont typeface="Arial" panose="020B0604020202020204" pitchFamily="34" charset="0"/>
              <a:buChar char="•"/>
              <a:tabLst/>
              <a:defRPr/>
            </a:pPr>
            <a:endParaRPr kumimoji="0" lang="en-US" sz="1800" b="0" i="0" u="none" strike="noStrike" kern="1200" cap="none" spc="0" normalizeH="0" baseline="0" noProof="0" dirty="0">
              <a:ln>
                <a:noFill/>
              </a:ln>
              <a:solidFill>
                <a:srgbClr val="373737"/>
              </a:solidFill>
              <a:effectLst/>
              <a:uLnTx/>
              <a:uFillTx/>
              <a:latin typeface="Roboto"/>
            </a:endParaRPr>
          </a:p>
          <a:p>
            <a:pPr lvl="0" algn="l"/>
            <a:r>
              <a:rPr lang="en-GB" sz="2300" b="1" dirty="0">
                <a:latin typeface="Roboto"/>
              </a:rPr>
              <a:t>Ongoing industry specific regulations &amp; requirements</a:t>
            </a:r>
            <a:endParaRPr kumimoji="0" lang="en-US" sz="2300" b="1" i="0" u="none" strike="noStrike" kern="1200" cap="none" spc="0" normalizeH="0" baseline="0" noProof="0" dirty="0">
              <a:ln>
                <a:noFill/>
              </a:ln>
              <a:solidFill>
                <a:srgbClr val="373737"/>
              </a:solidFill>
              <a:effectLst/>
              <a:uLnTx/>
              <a:uFillTx/>
              <a:latin typeface="Roboto"/>
            </a:endParaRPr>
          </a:p>
          <a:p>
            <a:pPr marL="285750" lvl="0" indent="-285750" algn="l">
              <a:buFont typeface="Arial" panose="020B0604020202020204" pitchFamily="34" charset="0"/>
              <a:buChar char="•"/>
              <a:defRPr/>
            </a:pPr>
            <a:r>
              <a:rPr lang="en-GB" sz="2300" dirty="0">
                <a:latin typeface="Roboto"/>
              </a:rPr>
              <a:t>Securities &amp; Exchanges Commission (SEC) Federal Trade Commission, Commodity Futures Trading Commission (CFTC), The Financial Conduct Authority, NHS Digital…</a:t>
            </a:r>
          </a:p>
          <a:p>
            <a:pPr marL="285750" lvl="0" indent="-285750" algn="l">
              <a:buFont typeface="Arial" panose="020B0604020202020204" pitchFamily="34" charset="0"/>
              <a:buChar char="•"/>
              <a:defRPr/>
            </a:pPr>
            <a:endParaRPr lang="en-GB" sz="1800" b="1" dirty="0">
              <a:latin typeface="Roboto"/>
            </a:endParaRPr>
          </a:p>
          <a:p>
            <a:pPr lvl="0" algn="l">
              <a:defRPr/>
            </a:pPr>
            <a:r>
              <a:rPr kumimoji="0" lang="en-US" sz="2300" b="1" i="0" u="none" strike="noStrike" kern="1200" cap="none" spc="0" normalizeH="0" baseline="0" noProof="0" dirty="0">
                <a:ln>
                  <a:noFill/>
                </a:ln>
                <a:solidFill>
                  <a:srgbClr val="373737"/>
                </a:solidFill>
                <a:effectLst/>
                <a:uLnTx/>
                <a:uFillTx/>
                <a:latin typeface="Roboto"/>
              </a:rPr>
              <a:t>Non-compliance results in fines or prison!</a:t>
            </a:r>
            <a:endParaRPr lang="en-GB" sz="2300" dirty="0">
              <a:latin typeface="Roboto"/>
            </a:endParaRPr>
          </a:p>
        </p:txBody>
      </p:sp>
    </p:spTree>
    <p:extLst>
      <p:ext uri="{BB962C8B-B14F-4D97-AF65-F5344CB8AC3E}">
        <p14:creationId xmlns:p14="http://schemas.microsoft.com/office/powerpoint/2010/main" val="346751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46131-9B5D-4AAD-B627-9F18327F51EF}"/>
              </a:ext>
            </a:extLst>
          </p:cNvPr>
          <p:cNvSpPr/>
          <p:nvPr/>
        </p:nvSpPr>
        <p:spPr>
          <a:xfrm>
            <a:off x="172830" y="5057333"/>
            <a:ext cx="9817769" cy="16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73737"/>
              </a:solidFill>
            </a:endParaRPr>
          </a:p>
        </p:txBody>
      </p:sp>
      <p:sp>
        <p:nvSpPr>
          <p:cNvPr id="7" name="Title 1">
            <a:extLst>
              <a:ext uri="{FF2B5EF4-FFF2-40B4-BE49-F238E27FC236}">
                <a16:creationId xmlns:a16="http://schemas.microsoft.com/office/drawing/2014/main" id="{247E37AB-6206-4BB3-9F3B-2773DE4ED540}"/>
              </a:ext>
            </a:extLst>
          </p:cNvPr>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a:r>
              <a:rPr lang="en-US" sz="4000" b="1" dirty="0">
                <a:solidFill>
                  <a:schemeClr val="tx1"/>
                </a:solidFill>
                <a:latin typeface="Arial" panose="020B0604020202020204" pitchFamily="34" charset="0"/>
                <a:ea typeface="+mn-ea"/>
                <a:cs typeface="Arial" panose="020B0604020202020204" pitchFamily="34" charset="0"/>
              </a:rPr>
              <a:t>Data Compliance in Software Delivery</a:t>
            </a:r>
          </a:p>
        </p:txBody>
      </p:sp>
      <p:sp>
        <p:nvSpPr>
          <p:cNvPr id="8" name="Content Placeholder 2">
            <a:extLst>
              <a:ext uri="{FF2B5EF4-FFF2-40B4-BE49-F238E27FC236}">
                <a16:creationId xmlns:a16="http://schemas.microsoft.com/office/drawing/2014/main" id="{5469AE2C-F275-4A7F-A16D-24F505243F52}"/>
              </a:ext>
            </a:extLst>
          </p:cNvPr>
          <p:cNvSpPr txBox="1">
            <a:spLocks/>
          </p:cNvSpPr>
          <p:nvPr/>
        </p:nvSpPr>
        <p:spPr bwMode="auto">
          <a:xfrm>
            <a:off x="1010323" y="1690688"/>
            <a:ext cx="7735644" cy="4273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130000"/>
              </a:lnSpc>
              <a:spcBef>
                <a:spcPts val="1000"/>
              </a:spcBef>
              <a:spcAft>
                <a:spcPct val="0"/>
              </a:spcAft>
              <a:buClr>
                <a:srgbClr val="CC0000"/>
              </a:buClr>
              <a:buSzPct val="100000"/>
              <a:buFont typeface="Arial"/>
              <a:buNone/>
              <a:defRPr sz="2400" b="0" i="0" kern="1200">
                <a:solidFill>
                  <a:srgbClr val="373737"/>
                </a:solidFill>
                <a:latin typeface="Roboto Regular"/>
                <a:ea typeface="+mn-ea"/>
                <a:cs typeface="Roboto Regular"/>
              </a:defRPr>
            </a:lvl1pPr>
            <a:lvl2pPr marL="457200" indent="0" algn="ctr" rtl="0" fontAlgn="base">
              <a:lnSpc>
                <a:spcPct val="130000"/>
              </a:lnSpc>
              <a:spcBef>
                <a:spcPts val="500"/>
              </a:spcBef>
              <a:spcAft>
                <a:spcPct val="0"/>
              </a:spcAft>
              <a:buClr>
                <a:srgbClr val="CC0000"/>
              </a:buClr>
              <a:buSzPct val="100000"/>
              <a:buFont typeface="Arial"/>
              <a:buNone/>
              <a:defRPr sz="2000" b="0" i="0" kern="1200">
                <a:solidFill>
                  <a:srgbClr val="191919"/>
                </a:solidFill>
                <a:latin typeface="Roboto Regular"/>
                <a:ea typeface="+mn-ea"/>
                <a:cs typeface="Roboto Regular"/>
              </a:defRPr>
            </a:lvl2pPr>
            <a:lvl3pPr marL="914400" indent="0" algn="ctr" rtl="0" fontAlgn="base">
              <a:lnSpc>
                <a:spcPct val="130000"/>
              </a:lnSpc>
              <a:spcBef>
                <a:spcPts val="500"/>
              </a:spcBef>
              <a:spcAft>
                <a:spcPct val="0"/>
              </a:spcAft>
              <a:buClr>
                <a:srgbClr val="CC0000"/>
              </a:buClr>
              <a:buSzPct val="100000"/>
              <a:buFont typeface="Arial"/>
              <a:buNone/>
              <a:defRPr sz="1800" b="0" i="0" kern="1200">
                <a:solidFill>
                  <a:srgbClr val="191919"/>
                </a:solidFill>
                <a:latin typeface="Roboto Regular"/>
                <a:ea typeface="+mn-ea"/>
                <a:cs typeface="Roboto Regular"/>
              </a:defRPr>
            </a:lvl3pPr>
            <a:lvl4pPr marL="1371600" indent="0" algn="ctr" rtl="0" fontAlgn="base">
              <a:lnSpc>
                <a:spcPct val="120000"/>
              </a:lnSpc>
              <a:spcBef>
                <a:spcPts val="500"/>
              </a:spcBef>
              <a:spcAft>
                <a:spcPct val="0"/>
              </a:spcAft>
              <a:buFont typeface="Arial" panose="020B0604020202020204" pitchFamily="34" charset="0"/>
              <a:buNone/>
              <a:defRPr sz="1600" b="0" i="0" kern="1200">
                <a:solidFill>
                  <a:srgbClr val="191919"/>
                </a:solidFill>
                <a:latin typeface="Roboto Regular"/>
                <a:ea typeface="+mn-ea"/>
                <a:cs typeface="Roboto Regular"/>
              </a:defRPr>
            </a:lvl4pPr>
            <a:lvl5pPr marL="1828800" indent="0" algn="ctr" rtl="0" fontAlgn="base">
              <a:lnSpc>
                <a:spcPct val="120000"/>
              </a:lnSpc>
              <a:spcBef>
                <a:spcPts val="500"/>
              </a:spcBef>
              <a:spcAft>
                <a:spcPct val="0"/>
              </a:spcAft>
              <a:buFont typeface="Arial" panose="020B0604020202020204" pitchFamily="34" charset="0"/>
              <a:buNone/>
              <a:defRPr sz="1600" b="0" i="0" kern="1200">
                <a:solidFill>
                  <a:srgbClr val="191919"/>
                </a:solidFill>
                <a:latin typeface="Roboto Regular"/>
                <a:ea typeface="+mn-ea"/>
                <a:cs typeface="Roboto Regular"/>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lvl="1" indent="-514350" algn="l">
              <a:lnSpc>
                <a:spcPct val="150000"/>
              </a:lnSpc>
              <a:spcBef>
                <a:spcPts val="1000"/>
              </a:spcBef>
              <a:buFont typeface="+mj-lt"/>
              <a:buAutoNum type="arabicPeriod"/>
            </a:pPr>
            <a:r>
              <a:rPr lang="en-GB" sz="2400" dirty="0"/>
              <a:t>What do you process? </a:t>
            </a:r>
          </a:p>
          <a:p>
            <a:pPr marL="514350" lvl="1" indent="-514350" algn="l">
              <a:lnSpc>
                <a:spcPct val="150000"/>
              </a:lnSpc>
              <a:spcBef>
                <a:spcPts val="1000"/>
              </a:spcBef>
              <a:buFont typeface="+mj-lt"/>
              <a:buAutoNum type="arabicPeriod"/>
            </a:pPr>
            <a:r>
              <a:rPr lang="en-GB" sz="2400" dirty="0"/>
              <a:t>What needs protecting?</a:t>
            </a:r>
          </a:p>
          <a:p>
            <a:pPr marL="514350" lvl="1" indent="-514350" algn="l">
              <a:lnSpc>
                <a:spcPct val="150000"/>
              </a:lnSpc>
              <a:spcBef>
                <a:spcPts val="1000"/>
              </a:spcBef>
              <a:buFont typeface="+mj-lt"/>
              <a:buAutoNum type="arabicPeriod"/>
            </a:pPr>
            <a:r>
              <a:rPr lang="en-GB" sz="2400" dirty="0"/>
              <a:t>Who has access and for what purpose?</a:t>
            </a:r>
          </a:p>
          <a:p>
            <a:pPr marL="514350" lvl="1" indent="-514350" algn="l">
              <a:lnSpc>
                <a:spcPct val="150000"/>
              </a:lnSpc>
              <a:spcBef>
                <a:spcPts val="1000"/>
              </a:spcBef>
              <a:buFont typeface="+mj-lt"/>
              <a:buAutoNum type="arabicPeriod"/>
            </a:pPr>
            <a:r>
              <a:rPr lang="en-GB" sz="2400" dirty="0"/>
              <a:t>How can you demonstrate adequate protection?</a:t>
            </a:r>
            <a:endParaRPr lang="en-GB" sz="2800" dirty="0"/>
          </a:p>
          <a:p>
            <a:pPr marL="0" lvl="1" algn="l">
              <a:lnSpc>
                <a:spcPct val="150000"/>
              </a:lnSpc>
              <a:spcBef>
                <a:spcPts val="1000"/>
              </a:spcBef>
            </a:pPr>
            <a:r>
              <a:rPr lang="en-GB" sz="2800" dirty="0"/>
              <a:t>Move from tell me to show me…</a:t>
            </a:r>
          </a:p>
          <a:p>
            <a:pPr marL="0" lvl="1" algn="l">
              <a:lnSpc>
                <a:spcPct val="150000"/>
              </a:lnSpc>
              <a:spcBef>
                <a:spcPts val="1000"/>
              </a:spcBef>
            </a:pPr>
            <a:r>
              <a:rPr lang="en-GB" sz="2800" dirty="0"/>
              <a:t>		…consistent processes are key</a:t>
            </a:r>
          </a:p>
        </p:txBody>
      </p:sp>
      <p:pic>
        <p:nvPicPr>
          <p:cNvPr id="4" name="Picture 3">
            <a:extLst>
              <a:ext uri="{FF2B5EF4-FFF2-40B4-BE49-F238E27FC236}">
                <a16:creationId xmlns:a16="http://schemas.microsoft.com/office/drawing/2014/main" id="{7B96E271-968C-4690-8019-128B9F14E00D}"/>
              </a:ext>
            </a:extLst>
          </p:cNvPr>
          <p:cNvPicPr>
            <a:picLocks noChangeAspect="1"/>
          </p:cNvPicPr>
          <p:nvPr/>
        </p:nvPicPr>
        <p:blipFill rotWithShape="1">
          <a:blip r:embed="rId3"/>
          <a:srcRect t="8561" r="58515" b="9932"/>
          <a:stretch/>
        </p:blipFill>
        <p:spPr>
          <a:xfrm>
            <a:off x="8261157" y="1690688"/>
            <a:ext cx="3458884" cy="3822700"/>
          </a:xfrm>
          <a:prstGeom prst="rect">
            <a:avLst/>
          </a:prstGeom>
        </p:spPr>
      </p:pic>
    </p:spTree>
    <p:extLst>
      <p:ext uri="{BB962C8B-B14F-4D97-AF65-F5344CB8AC3E}">
        <p14:creationId xmlns:p14="http://schemas.microsoft.com/office/powerpoint/2010/main" val="972019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6995</TotalTime>
  <Words>1665</Words>
  <Application>Microsoft Office PowerPoint</Application>
  <PresentationFormat>Widescreen</PresentationFormat>
  <Paragraphs>154</Paragraphs>
  <Slides>19</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Calibri Light</vt:lpstr>
      <vt:lpstr>Microsoft Sans Serif</vt:lpstr>
      <vt:lpstr>Roboto</vt:lpstr>
      <vt:lpstr>Roboto Bold</vt:lpstr>
      <vt:lpstr>Roboto Light</vt:lpstr>
      <vt:lpstr>Roboto Medium</vt:lpstr>
      <vt:lpstr>Roboto Regular</vt:lpstr>
      <vt:lpstr>Segoe UI</vt:lpstr>
      <vt:lpstr>Segoe UI Light</vt:lpstr>
      <vt:lpstr>Office Theme</vt:lpstr>
      <vt:lpstr>PowerPoint Presentation</vt:lpstr>
      <vt:lpstr>Strategies for solving compliance challenges for the Technology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 Classifying sensitive data</vt:lpstr>
      <vt:lpstr>PowerPoint Presentation</vt:lpstr>
      <vt:lpstr>PowerPoint Presentation</vt:lpstr>
      <vt:lpstr>PowerPoint Presentation</vt:lpstr>
      <vt:lpstr>PowerPoint Presentation</vt:lpstr>
      <vt:lpstr>Demo – Provisioning Data</vt:lpstr>
      <vt:lpstr>PowerPoint Presentation</vt:lpstr>
      <vt:lpstr>PowerPoint Presentation</vt:lpstr>
      <vt:lpstr>PowerPoint Presentation</vt:lpstr>
      <vt:lpstr>Thank you</vt:lpstr>
    </vt:vector>
  </TitlesOfParts>
  <Company>RedGate Software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Russell</dc:creator>
  <cp:lastModifiedBy>Chris Unwin</cp:lastModifiedBy>
  <cp:revision>774</cp:revision>
  <cp:lastPrinted>2015-12-02T11:41:23Z</cp:lastPrinted>
  <dcterms:created xsi:type="dcterms:W3CDTF">2015-11-25T13:50:45Z</dcterms:created>
  <dcterms:modified xsi:type="dcterms:W3CDTF">2018-09-05T08:14:15Z</dcterms:modified>
</cp:coreProperties>
</file>