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56" r:id="rId5"/>
    <p:sldId id="369" r:id="rId6"/>
    <p:sldId id="349" r:id="rId7"/>
    <p:sldId id="370" r:id="rId8"/>
    <p:sldId id="371" r:id="rId9"/>
    <p:sldId id="372" r:id="rId10"/>
    <p:sldId id="390" r:id="rId11"/>
    <p:sldId id="343" r:id="rId12"/>
    <p:sldId id="359" r:id="rId13"/>
    <p:sldId id="357" r:id="rId14"/>
    <p:sldId id="368" r:id="rId15"/>
    <p:sldId id="351" r:id="rId16"/>
    <p:sldId id="365" r:id="rId17"/>
    <p:sldId id="347" r:id="rId18"/>
  </p:sldIdLst>
  <p:sldSz cx="12192000" cy="6858000"/>
  <p:notesSz cx="6858000" cy="1466850"/>
  <p:defaultTex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b="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FA56C4-99F3-4A54-A84C-41FB27C05055}" v="71" dt="2019-03-25T09:39:55.3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343" autoAdjust="0"/>
  </p:normalViewPr>
  <p:slideViewPr>
    <p:cSldViewPr snapToGrid="0">
      <p:cViewPr varScale="1">
        <p:scale>
          <a:sx n="79" d="100"/>
          <a:sy n="79" d="100"/>
        </p:scale>
        <p:origin x="1794" y="84"/>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3126"/>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Unwin" userId="ecb1ebdc-b4ce-451a-a330-7da45b58990a" providerId="ADAL" clId="{CD901C67-59E9-484B-BC16-4319FE368B3F}"/>
    <pc:docChg chg="undo custSel delSld modSld sldOrd">
      <pc:chgData name="Chris Unwin" userId="ecb1ebdc-b4ce-451a-a330-7da45b58990a" providerId="ADAL" clId="{CD901C67-59E9-484B-BC16-4319FE368B3F}" dt="2019-03-05T14:08:18.888" v="135" actId="114"/>
      <pc:docMkLst>
        <pc:docMk/>
      </pc:docMkLst>
      <pc:sldChg chg="modSp">
        <pc:chgData name="Chris Unwin" userId="ecb1ebdc-b4ce-451a-a330-7da45b58990a" providerId="ADAL" clId="{CD901C67-59E9-484B-BC16-4319FE368B3F}" dt="2019-03-05T14:07:36.875" v="121" actId="1076"/>
        <pc:sldMkLst>
          <pc:docMk/>
          <pc:sldMk cId="3826755514" sldId="256"/>
        </pc:sldMkLst>
        <pc:spChg chg="mod">
          <ac:chgData name="Chris Unwin" userId="ecb1ebdc-b4ce-451a-a330-7da45b58990a" providerId="ADAL" clId="{CD901C67-59E9-484B-BC16-4319FE368B3F}" dt="2019-03-05T14:07:36.875" v="121" actId="1076"/>
          <ac:spMkLst>
            <pc:docMk/>
            <pc:sldMk cId="3826755514" sldId="256"/>
            <ac:spMk id="2" creationId="{BDEE16DA-7806-4EE7-BBCC-40614102B982}"/>
          </ac:spMkLst>
        </pc:spChg>
      </pc:sldChg>
      <pc:sldChg chg="modSp">
        <pc:chgData name="Chris Unwin" userId="ecb1ebdc-b4ce-451a-a330-7da45b58990a" providerId="ADAL" clId="{CD901C67-59E9-484B-BC16-4319FE368B3F}" dt="2019-03-05T14:01:40.699" v="30" actId="14100"/>
        <pc:sldMkLst>
          <pc:docMk/>
          <pc:sldMk cId="3281920335" sldId="347"/>
        </pc:sldMkLst>
        <pc:spChg chg="mod">
          <ac:chgData name="Chris Unwin" userId="ecb1ebdc-b4ce-451a-a330-7da45b58990a" providerId="ADAL" clId="{CD901C67-59E9-484B-BC16-4319FE368B3F}" dt="2019-03-05T14:01:40.255" v="29" actId="20577"/>
          <ac:spMkLst>
            <pc:docMk/>
            <pc:sldMk cId="3281920335" sldId="347"/>
            <ac:spMk id="9" creationId="{BE3302EB-977B-4235-9C91-14854527D386}"/>
          </ac:spMkLst>
        </pc:spChg>
        <pc:picChg chg="mod">
          <ac:chgData name="Chris Unwin" userId="ecb1ebdc-b4ce-451a-a330-7da45b58990a" providerId="ADAL" clId="{CD901C67-59E9-484B-BC16-4319FE368B3F}" dt="2019-03-05T14:01:40.699" v="30" actId="14100"/>
          <ac:picMkLst>
            <pc:docMk/>
            <pc:sldMk cId="3281920335" sldId="347"/>
            <ac:picMk id="4" creationId="{0195BA3D-1BDF-4175-8EA6-02CC01BAD1B7}"/>
          </ac:picMkLst>
        </pc:picChg>
      </pc:sldChg>
      <pc:sldChg chg="modSp">
        <pc:chgData name="Chris Unwin" userId="ecb1ebdc-b4ce-451a-a330-7da45b58990a" providerId="ADAL" clId="{CD901C67-59E9-484B-BC16-4319FE368B3F}" dt="2019-03-05T14:05:11.082" v="113" actId="20577"/>
        <pc:sldMkLst>
          <pc:docMk/>
          <pc:sldMk cId="2304569288" sldId="357"/>
        </pc:sldMkLst>
        <pc:spChg chg="mod">
          <ac:chgData name="Chris Unwin" userId="ecb1ebdc-b4ce-451a-a330-7da45b58990a" providerId="ADAL" clId="{CD901C67-59E9-484B-BC16-4319FE368B3F}" dt="2019-03-05T14:05:11.082" v="113" actId="20577"/>
          <ac:spMkLst>
            <pc:docMk/>
            <pc:sldMk cId="2304569288" sldId="357"/>
            <ac:spMk id="5" creationId="{02434B58-E3FF-41EF-BD47-6B70E7E1E970}"/>
          </ac:spMkLst>
        </pc:spChg>
      </pc:sldChg>
      <pc:sldChg chg="delSp ord">
        <pc:chgData name="Chris Unwin" userId="ecb1ebdc-b4ce-451a-a330-7da45b58990a" providerId="ADAL" clId="{CD901C67-59E9-484B-BC16-4319FE368B3F}" dt="2019-03-05T14:06:39.978" v="115"/>
        <pc:sldMkLst>
          <pc:docMk/>
          <pc:sldMk cId="4249521335" sldId="365"/>
        </pc:sldMkLst>
        <pc:spChg chg="del">
          <ac:chgData name="Chris Unwin" userId="ecb1ebdc-b4ce-451a-a330-7da45b58990a" providerId="ADAL" clId="{CD901C67-59E9-484B-BC16-4319FE368B3F}" dt="2019-03-05T14:05:35.075" v="114"/>
          <ac:spMkLst>
            <pc:docMk/>
            <pc:sldMk cId="4249521335" sldId="365"/>
            <ac:spMk id="3" creationId="{E10A44DD-C9AF-4D53-9133-FE742D1886E5}"/>
          </ac:spMkLst>
        </pc:spChg>
      </pc:sldChg>
      <pc:sldChg chg="addSp delSp modSp">
        <pc:chgData name="Chris Unwin" userId="ecb1ebdc-b4ce-451a-a330-7da45b58990a" providerId="ADAL" clId="{CD901C67-59E9-484B-BC16-4319FE368B3F}" dt="2019-03-05T14:07:50.446" v="134" actId="20577"/>
        <pc:sldMkLst>
          <pc:docMk/>
          <pc:sldMk cId="3869498887" sldId="369"/>
        </pc:sldMkLst>
        <pc:spChg chg="del">
          <ac:chgData name="Chris Unwin" userId="ecb1ebdc-b4ce-451a-a330-7da45b58990a" providerId="ADAL" clId="{CD901C67-59E9-484B-BC16-4319FE368B3F}" dt="2019-03-05T14:03:53.728" v="86" actId="478"/>
          <ac:spMkLst>
            <pc:docMk/>
            <pc:sldMk cId="3869498887" sldId="369"/>
            <ac:spMk id="3" creationId="{F2D6E4DE-C39C-469D-891A-5CDB2E84E52B}"/>
          </ac:spMkLst>
        </pc:spChg>
        <pc:spChg chg="del">
          <ac:chgData name="Chris Unwin" userId="ecb1ebdc-b4ce-451a-a330-7da45b58990a" providerId="ADAL" clId="{CD901C67-59E9-484B-BC16-4319FE368B3F}" dt="2019-03-05T14:04:00.792" v="101" actId="478"/>
          <ac:spMkLst>
            <pc:docMk/>
            <pc:sldMk cId="3869498887" sldId="369"/>
            <ac:spMk id="4" creationId="{2B215D4A-6F66-4E77-8231-D0651DE8E4C2}"/>
          </ac:spMkLst>
        </pc:spChg>
        <pc:spChg chg="add mod">
          <ac:chgData name="Chris Unwin" userId="ecb1ebdc-b4ce-451a-a330-7da45b58990a" providerId="ADAL" clId="{CD901C67-59E9-484B-BC16-4319FE368B3F}" dt="2019-03-05T14:03:58.179" v="100" actId="20577"/>
          <ac:spMkLst>
            <pc:docMk/>
            <pc:sldMk cId="3869498887" sldId="369"/>
            <ac:spMk id="5" creationId="{D805A02E-C5C0-4630-B8B9-CA7C2B24D1C8}"/>
          </ac:spMkLst>
        </pc:spChg>
        <pc:spChg chg="add del mod">
          <ac:chgData name="Chris Unwin" userId="ecb1ebdc-b4ce-451a-a330-7da45b58990a" providerId="ADAL" clId="{CD901C67-59E9-484B-BC16-4319FE368B3F}" dt="2019-03-05T14:04:02.705" v="102" actId="478"/>
          <ac:spMkLst>
            <pc:docMk/>
            <pc:sldMk cId="3869498887" sldId="369"/>
            <ac:spMk id="7" creationId="{C83137C5-AAAB-4DE0-A57C-12C06196EF5E}"/>
          </ac:spMkLst>
        </pc:spChg>
        <pc:spChg chg="add">
          <ac:chgData name="Chris Unwin" userId="ecb1ebdc-b4ce-451a-a330-7da45b58990a" providerId="ADAL" clId="{CD901C67-59E9-484B-BC16-4319FE368B3F}" dt="2019-03-05T14:04:35.161" v="103"/>
          <ac:spMkLst>
            <pc:docMk/>
            <pc:sldMk cId="3869498887" sldId="369"/>
            <ac:spMk id="8" creationId="{64C74B11-6582-4D57-B47F-5F29AC65B3BE}"/>
          </ac:spMkLst>
        </pc:spChg>
        <pc:spChg chg="add mod">
          <ac:chgData name="Chris Unwin" userId="ecb1ebdc-b4ce-451a-a330-7da45b58990a" providerId="ADAL" clId="{CD901C67-59E9-484B-BC16-4319FE368B3F}" dt="2019-03-05T14:07:50.446" v="134" actId="20577"/>
          <ac:spMkLst>
            <pc:docMk/>
            <pc:sldMk cId="3869498887" sldId="369"/>
            <ac:spMk id="9" creationId="{073EEE78-122D-4833-B795-5FCE84F8F57B}"/>
          </ac:spMkLst>
        </pc:spChg>
        <pc:spChg chg="add">
          <ac:chgData name="Chris Unwin" userId="ecb1ebdc-b4ce-451a-a330-7da45b58990a" providerId="ADAL" clId="{CD901C67-59E9-484B-BC16-4319FE368B3F}" dt="2019-03-05T14:04:35.161" v="103"/>
          <ac:spMkLst>
            <pc:docMk/>
            <pc:sldMk cId="3869498887" sldId="369"/>
            <ac:spMk id="14" creationId="{4E65AA1C-41A6-4BAF-A28E-C124339A87A4}"/>
          </ac:spMkLst>
        </pc:spChg>
        <pc:spChg chg="add">
          <ac:chgData name="Chris Unwin" userId="ecb1ebdc-b4ce-451a-a330-7da45b58990a" providerId="ADAL" clId="{CD901C67-59E9-484B-BC16-4319FE368B3F}" dt="2019-03-05T14:04:45.719" v="104"/>
          <ac:spMkLst>
            <pc:docMk/>
            <pc:sldMk cId="3869498887" sldId="369"/>
            <ac:spMk id="15" creationId="{EFBD6A66-73DA-4C5C-B625-09DFC078004F}"/>
          </ac:spMkLst>
        </pc:spChg>
        <pc:picChg chg="add">
          <ac:chgData name="Chris Unwin" userId="ecb1ebdc-b4ce-451a-a330-7da45b58990a" providerId="ADAL" clId="{CD901C67-59E9-484B-BC16-4319FE368B3F}" dt="2019-03-05T14:04:35.161" v="103"/>
          <ac:picMkLst>
            <pc:docMk/>
            <pc:sldMk cId="3869498887" sldId="369"/>
            <ac:picMk id="10" creationId="{8842A835-6D3A-4A4B-A7D3-D7F8E4D9EC73}"/>
          </ac:picMkLst>
        </pc:picChg>
        <pc:picChg chg="add">
          <ac:chgData name="Chris Unwin" userId="ecb1ebdc-b4ce-451a-a330-7da45b58990a" providerId="ADAL" clId="{CD901C67-59E9-484B-BC16-4319FE368B3F}" dt="2019-03-05T14:04:35.161" v="103"/>
          <ac:picMkLst>
            <pc:docMk/>
            <pc:sldMk cId="3869498887" sldId="369"/>
            <ac:picMk id="11" creationId="{48844465-36AA-41E9-B86F-71017B444663}"/>
          </ac:picMkLst>
        </pc:picChg>
        <pc:picChg chg="add">
          <ac:chgData name="Chris Unwin" userId="ecb1ebdc-b4ce-451a-a330-7da45b58990a" providerId="ADAL" clId="{CD901C67-59E9-484B-BC16-4319FE368B3F}" dt="2019-03-05T14:04:35.161" v="103"/>
          <ac:picMkLst>
            <pc:docMk/>
            <pc:sldMk cId="3869498887" sldId="369"/>
            <ac:picMk id="12" creationId="{01EB341C-A18E-44BD-9D2B-38ADB0690BFA}"/>
          </ac:picMkLst>
        </pc:picChg>
        <pc:picChg chg="add">
          <ac:chgData name="Chris Unwin" userId="ecb1ebdc-b4ce-451a-a330-7da45b58990a" providerId="ADAL" clId="{CD901C67-59E9-484B-BC16-4319FE368B3F}" dt="2019-03-05T14:04:35.161" v="103"/>
          <ac:picMkLst>
            <pc:docMk/>
            <pc:sldMk cId="3869498887" sldId="369"/>
            <ac:picMk id="13" creationId="{948496F1-9921-415F-9FD8-23D2F5D121E9}"/>
          </ac:picMkLst>
        </pc:picChg>
      </pc:sldChg>
    </pc:docChg>
  </pc:docChgLst>
  <pc:docChgLst>
    <pc:chgData name="Chris Unwin" userId="ecb1ebdc-b4ce-451a-a330-7da45b58990a" providerId="ADAL" clId="{F1FA56C4-99F3-4A54-A84C-41FB27C05055}"/>
    <pc:docChg chg="custSel addSld delSld modSld sldOrd">
      <pc:chgData name="Chris Unwin" userId="ecb1ebdc-b4ce-451a-a330-7da45b58990a" providerId="ADAL" clId="{F1FA56C4-99F3-4A54-A84C-41FB27C05055}" dt="2019-03-25T09:43:26.336" v="1618" actId="313"/>
      <pc:docMkLst>
        <pc:docMk/>
      </pc:docMkLst>
      <pc:sldChg chg="del">
        <pc:chgData name="Chris Unwin" userId="ecb1ebdc-b4ce-451a-a330-7da45b58990a" providerId="ADAL" clId="{F1FA56C4-99F3-4A54-A84C-41FB27C05055}" dt="2019-03-25T09:32:14.745" v="359" actId="2696"/>
        <pc:sldMkLst>
          <pc:docMk/>
          <pc:sldMk cId="2175938895" sldId="257"/>
        </pc:sldMkLst>
      </pc:sldChg>
      <pc:sldChg chg="ord modNotesTx">
        <pc:chgData name="Chris Unwin" userId="ecb1ebdc-b4ce-451a-a330-7da45b58990a" providerId="ADAL" clId="{F1FA56C4-99F3-4A54-A84C-41FB27C05055}" dt="2019-03-25T09:43:02.966" v="1603" actId="20577"/>
        <pc:sldMkLst>
          <pc:docMk/>
          <pc:sldMk cId="72855087" sldId="343"/>
        </pc:sldMkLst>
      </pc:sldChg>
      <pc:sldChg chg="modNotesTx">
        <pc:chgData name="Chris Unwin" userId="ecb1ebdc-b4ce-451a-a330-7da45b58990a" providerId="ADAL" clId="{F1FA56C4-99F3-4A54-A84C-41FB27C05055}" dt="2019-03-25T09:31:39.028" v="353" actId="20577"/>
        <pc:sldMkLst>
          <pc:docMk/>
          <pc:sldMk cId="2087729377" sldId="349"/>
        </pc:sldMkLst>
      </pc:sldChg>
      <pc:sldChg chg="del">
        <pc:chgData name="Chris Unwin" userId="ecb1ebdc-b4ce-451a-a330-7da45b58990a" providerId="ADAL" clId="{F1FA56C4-99F3-4A54-A84C-41FB27C05055}" dt="2019-03-25T09:32:27.318" v="361" actId="2696"/>
        <pc:sldMkLst>
          <pc:docMk/>
          <pc:sldMk cId="2246287939" sldId="352"/>
        </pc:sldMkLst>
      </pc:sldChg>
      <pc:sldChg chg="modNotesTx">
        <pc:chgData name="Chris Unwin" userId="ecb1ebdc-b4ce-451a-a330-7da45b58990a" providerId="ADAL" clId="{F1FA56C4-99F3-4A54-A84C-41FB27C05055}" dt="2019-03-25T09:43:26.336" v="1618" actId="313"/>
        <pc:sldMkLst>
          <pc:docMk/>
          <pc:sldMk cId="3109298954" sldId="359"/>
        </pc:sldMkLst>
      </pc:sldChg>
      <pc:sldChg chg="del">
        <pc:chgData name="Chris Unwin" userId="ecb1ebdc-b4ce-451a-a330-7da45b58990a" providerId="ADAL" clId="{F1FA56C4-99F3-4A54-A84C-41FB27C05055}" dt="2019-03-25T09:33:01.408" v="364" actId="2696"/>
        <pc:sldMkLst>
          <pc:docMk/>
          <pc:sldMk cId="2515341351" sldId="360"/>
        </pc:sldMkLst>
      </pc:sldChg>
      <pc:sldChg chg="del">
        <pc:chgData name="Chris Unwin" userId="ecb1ebdc-b4ce-451a-a330-7da45b58990a" providerId="ADAL" clId="{F1FA56C4-99F3-4A54-A84C-41FB27C05055}" dt="2019-03-25T09:31:54.989" v="355" actId="2696"/>
        <pc:sldMkLst>
          <pc:docMk/>
          <pc:sldMk cId="2053284492" sldId="366"/>
        </pc:sldMkLst>
      </pc:sldChg>
      <pc:sldChg chg="add modNotesTx">
        <pc:chgData name="Chris Unwin" userId="ecb1ebdc-b4ce-451a-a330-7da45b58990a" providerId="ADAL" clId="{F1FA56C4-99F3-4A54-A84C-41FB27C05055}" dt="2019-03-25T09:32:02.887" v="357" actId="114"/>
        <pc:sldMkLst>
          <pc:docMk/>
          <pc:sldMk cId="2615468407" sldId="370"/>
        </pc:sldMkLst>
      </pc:sldChg>
      <pc:sldChg chg="add">
        <pc:chgData name="Chris Unwin" userId="ecb1ebdc-b4ce-451a-a330-7da45b58990a" providerId="ADAL" clId="{F1FA56C4-99F3-4A54-A84C-41FB27C05055}" dt="2019-03-25T09:32:13.384" v="358"/>
        <pc:sldMkLst>
          <pc:docMk/>
          <pc:sldMk cId="3276561834" sldId="371"/>
        </pc:sldMkLst>
      </pc:sldChg>
      <pc:sldChg chg="add modNotesTx">
        <pc:chgData name="Chris Unwin" userId="ecb1ebdc-b4ce-451a-a330-7da45b58990a" providerId="ADAL" clId="{F1FA56C4-99F3-4A54-A84C-41FB27C05055}" dt="2019-03-25T09:32:36.132" v="362" actId="20577"/>
        <pc:sldMkLst>
          <pc:docMk/>
          <pc:sldMk cId="2493107038" sldId="372"/>
        </pc:sldMkLst>
      </pc:sldChg>
      <pc:sldChg chg="add ord modNotesTx">
        <pc:chgData name="Chris Unwin" userId="ecb1ebdc-b4ce-451a-a330-7da45b58990a" providerId="ADAL" clId="{F1FA56C4-99F3-4A54-A84C-41FB27C05055}" dt="2019-03-25T09:40:34.923" v="956" actId="20577"/>
        <pc:sldMkLst>
          <pc:docMk/>
          <pc:sldMk cId="3160242692" sldId="3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CDDE6B05-4044-490D-BBDD-8A46803480EA}" type="datetimeFigureOut">
              <a:rPr lang="en-GB" smtClean="0"/>
              <a:t>25/03/2019</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27210C4D-BDA7-4E5F-9DED-28CA83C6BD73}" type="slidenum">
              <a:rPr lang="en-GB" smtClean="0"/>
              <a:t>‹#›</a:t>
            </a:fld>
            <a:endParaRPr lang="en-GB"/>
          </a:p>
        </p:txBody>
      </p:sp>
    </p:spTree>
    <p:extLst>
      <p:ext uri="{BB962C8B-B14F-4D97-AF65-F5344CB8AC3E}">
        <p14:creationId xmlns:p14="http://schemas.microsoft.com/office/powerpoint/2010/main" val="3143391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and Good Afternoon everyone and thank you for tuning in to today’s webinar.</a:t>
            </a:r>
          </a:p>
          <a:p>
            <a:r>
              <a:rPr lang="en-US" dirty="0"/>
              <a:t>First things first a bit of house keeping from our side, you will notice that you are muted for the duration of today’s webinar, however if you have any questions at any point please do feel free to log these in the little question box on the go to webinar popup and I’ll be more than happy to tackle these at the end of today’s session, you will also be sent a link to view the recording afterwards, so please no panicking if you miss even the tiniest shred of information today.</a:t>
            </a:r>
          </a:p>
          <a:p>
            <a:endParaRPr lang="en-GB" dirty="0"/>
          </a:p>
        </p:txBody>
      </p:sp>
      <p:sp>
        <p:nvSpPr>
          <p:cNvPr id="4" name="Slide Number Placeholder 3"/>
          <p:cNvSpPr>
            <a:spLocks noGrp="1"/>
          </p:cNvSpPr>
          <p:nvPr>
            <p:ph type="sldNum" sz="quarter" idx="5"/>
          </p:nvPr>
        </p:nvSpPr>
        <p:spPr/>
        <p:txBody>
          <a:bodyPr/>
          <a:lstStyle/>
          <a:p>
            <a:fld id="{27210C4D-BDA7-4E5F-9DED-28CA83C6BD73}" type="slidenum">
              <a:rPr lang="en-GB" smtClean="0"/>
              <a:t>1</a:t>
            </a:fld>
            <a:endParaRPr lang="en-GB"/>
          </a:p>
        </p:txBody>
      </p:sp>
    </p:spTree>
    <p:extLst>
      <p:ext uri="{BB962C8B-B14F-4D97-AF65-F5344CB8AC3E}">
        <p14:creationId xmlns:p14="http://schemas.microsoft.com/office/powerpoint/2010/main" val="2972581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7210C4D-BDA7-4E5F-9DED-28CA83C6BD73}" type="slidenum">
              <a:rPr lang="en-GB" smtClean="0"/>
              <a:t>11</a:t>
            </a:fld>
            <a:endParaRPr lang="en-GB"/>
          </a:p>
        </p:txBody>
      </p:sp>
    </p:spTree>
    <p:extLst>
      <p:ext uri="{BB962C8B-B14F-4D97-AF65-F5344CB8AC3E}">
        <p14:creationId xmlns:p14="http://schemas.microsoft.com/office/powerpoint/2010/main" val="3638627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 what does SQL Provision enable us to do?</a:t>
            </a:r>
          </a:p>
          <a:p>
            <a:endParaRPr lang="en-US">
              <a:cs typeface="Calibri"/>
            </a:endParaRPr>
          </a:p>
          <a:p>
            <a:r>
              <a:rPr lang="en-US">
                <a:cs typeface="Calibri"/>
              </a:rPr>
              <a:t>[Talk through slide]</a:t>
            </a:r>
          </a:p>
        </p:txBody>
      </p:sp>
    </p:spTree>
    <p:extLst>
      <p:ext uri="{BB962C8B-B14F-4D97-AF65-F5344CB8AC3E}">
        <p14:creationId xmlns:p14="http://schemas.microsoft.com/office/powerpoint/2010/main" val="2290665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27210C4D-BDA7-4E5F-9DED-28CA83C6BD73}" type="slidenum">
              <a:rPr lang="en-GB" smtClean="0"/>
              <a:t>14</a:t>
            </a:fld>
            <a:endParaRPr lang="en-GB"/>
          </a:p>
        </p:txBody>
      </p:sp>
    </p:spTree>
    <p:extLst>
      <p:ext uri="{BB962C8B-B14F-4D97-AF65-F5344CB8AC3E}">
        <p14:creationId xmlns:p14="http://schemas.microsoft.com/office/powerpoint/2010/main" val="283300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Chris Unwin; Redgate employee</a:t>
            </a:r>
            <a:r>
              <a:rPr lang="en-US" dirty="0">
                <a:cs typeface="Calibri"/>
              </a:rPr>
              <a:t> of 3 years, Data Privacy Specialist, article writer and infamous co-host of the Redgate </a:t>
            </a:r>
            <a:r>
              <a:rPr lang="en-US" dirty="0" err="1">
                <a:cs typeface="Calibri"/>
              </a:rPr>
              <a:t>DBAle</a:t>
            </a:r>
            <a:r>
              <a:rPr lang="en-US" dirty="0">
                <a:cs typeface="Calibri"/>
              </a:rPr>
              <a:t> podcast, and I will be your host for today's webinar.</a:t>
            </a:r>
          </a:p>
          <a:p>
            <a:endParaRPr lang="en-US" dirty="0">
              <a:cs typeface="Calibri"/>
            </a:endParaRPr>
          </a:p>
        </p:txBody>
      </p:sp>
    </p:spTree>
    <p:extLst>
      <p:ext uri="{BB962C8B-B14F-4D97-AF65-F5344CB8AC3E}">
        <p14:creationId xmlns:p14="http://schemas.microsoft.com/office/powerpoint/2010/main" val="3844978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[Where is a good place to start?]</a:t>
            </a:r>
          </a:p>
          <a:p>
            <a:endParaRPr lang="en-US" dirty="0">
              <a:cs typeface="Calibri"/>
            </a:endParaRPr>
          </a:p>
          <a:p>
            <a:r>
              <a:rPr lang="en-US" dirty="0"/>
              <a:t>Most recently, many data breaches have drawn the public eye, not least of these was Rubrik, an IT Security and Cloud Management company, who suffered a Database breach. </a:t>
            </a:r>
            <a:r>
              <a:rPr lang="en-GB" dirty="0"/>
              <a:t>The database itself, running on a hosted Amazon Elasticsearch server, was storing tens of gigabytes of data, including customer names, contact information and case work for each corporate customer, dating back to October 2018. Rubrik stated “While building a new solution for customer support, a sandbox environment containing a subset of our customer corporate contact information and support interaction data was potentially accessible for a brief period of time,” – Rubrik have resolved this issue and believe that no one did in fact access it whilst it was available.</a:t>
            </a:r>
          </a:p>
          <a:p>
            <a:endParaRPr lang="en-GB" dirty="0"/>
          </a:p>
          <a:p>
            <a:r>
              <a:rPr lang="en-GB" dirty="0"/>
              <a:t>We can take solace from that fact but it’s not always positive news. Many companies, including the National Bank of India, Marriott and others have felt the pain of exposing customer details and people taking advantage of this fact.</a:t>
            </a:r>
          </a:p>
          <a:p>
            <a:endParaRPr lang="en-US" dirty="0">
              <a:cs typeface="Calibri"/>
            </a:endParaRPr>
          </a:p>
          <a:p>
            <a:r>
              <a:rPr lang="en-US" dirty="0">
                <a:cs typeface="Calibri"/>
              </a:rPr>
              <a:t>So where are these breaches coming from? How are they still happening?</a:t>
            </a:r>
          </a:p>
        </p:txBody>
      </p:sp>
    </p:spTree>
    <p:extLst>
      <p:ext uri="{BB962C8B-B14F-4D97-AF65-F5344CB8AC3E}">
        <p14:creationId xmlns:p14="http://schemas.microsoft.com/office/powerpoint/2010/main" val="208529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Well it’s pretty clear that regardless of which industry or sector you’re in, they’re going to come from somewhere, and there are so many sources that a breach </a:t>
            </a:r>
            <a:r>
              <a:rPr lang="en-GB" sz="1200" b="1" i="1" kern="1200" dirty="0">
                <a:solidFill>
                  <a:schemeClr val="tx1"/>
                </a:solidFill>
                <a:effectLst/>
                <a:latin typeface="+mn-lt"/>
                <a:ea typeface="+mn-ea"/>
                <a:cs typeface="+mn-cs"/>
              </a:rPr>
              <a:t>can</a:t>
            </a:r>
            <a:r>
              <a:rPr lang="en-GB" sz="1200" b="0" i="0" kern="1200" dirty="0">
                <a:solidFill>
                  <a:schemeClr val="tx1"/>
                </a:solidFill>
                <a:effectLst/>
                <a:latin typeface="+mn-lt"/>
                <a:ea typeface="+mn-ea"/>
                <a:cs typeface="+mn-cs"/>
              </a:rPr>
              <a:t> come from.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As we just discussed about the state bank of India, financial institutions are being hammered constantly from all sides as the data that can potentially result from a breach can pay hackers in dividends.</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Really, if attacks can come from anywhere at any time there’s really only one approach we can take and governments and organisations around the world will be keeping a watchful eye on this, as the privacy landscape of the world rapidly changes as 2019 storms ahead.</a:t>
            </a:r>
          </a:p>
          <a:p>
            <a:endParaRPr lang="en-US" dirty="0">
              <a:cs typeface="Calibri"/>
            </a:endParaRPr>
          </a:p>
        </p:txBody>
      </p:sp>
    </p:spTree>
    <p:extLst>
      <p:ext uri="{BB962C8B-B14F-4D97-AF65-F5344CB8AC3E}">
        <p14:creationId xmlns:p14="http://schemas.microsoft.com/office/powerpoint/2010/main" val="4105417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all agree, we should be protecting our customer data for the good of those who place their trust in us. But,</a:t>
            </a:r>
          </a:p>
          <a:p>
            <a:endParaRPr lang="en-GB" dirty="0"/>
          </a:p>
          <a:p>
            <a:r>
              <a:rPr lang="en-GB" dirty="0"/>
              <a:t>[Read Slide]</a:t>
            </a:r>
          </a:p>
          <a:p>
            <a:endParaRPr lang="en-GB" dirty="0"/>
          </a:p>
          <a:p>
            <a:r>
              <a:rPr lang="en-GB" dirty="0"/>
              <a:t>[Speak about protection by design and by default]</a:t>
            </a:r>
          </a:p>
          <a:p>
            <a:endParaRPr lang="en-GB" dirty="0"/>
          </a:p>
          <a:p>
            <a:r>
              <a:rPr lang="en-GB" dirty="0"/>
              <a:t>But what is the cost of non-compliance for some of these regulations?</a:t>
            </a:r>
          </a:p>
        </p:txBody>
      </p:sp>
      <p:sp>
        <p:nvSpPr>
          <p:cNvPr id="4" name="Slide Number Placeholder 3"/>
          <p:cNvSpPr>
            <a:spLocks noGrp="1"/>
          </p:cNvSpPr>
          <p:nvPr>
            <p:ph type="sldNum" sz="quarter" idx="5"/>
          </p:nvPr>
        </p:nvSpPr>
        <p:spPr/>
        <p:txBody>
          <a:bodyPr/>
          <a:lstStyle/>
          <a:p>
            <a:fld id="{27210C4D-BDA7-4E5F-9DED-28CA83C6BD73}" type="slidenum">
              <a:rPr lang="en-GB" smtClean="0"/>
              <a:t>5</a:t>
            </a:fld>
            <a:endParaRPr lang="en-GB"/>
          </a:p>
        </p:txBody>
      </p:sp>
    </p:spTree>
    <p:extLst>
      <p:ext uri="{BB962C8B-B14F-4D97-AF65-F5344CB8AC3E}">
        <p14:creationId xmlns:p14="http://schemas.microsoft.com/office/powerpoint/2010/main" val="2948253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But what impact can legislation have on companies? Well it's right before you. Fines and prison sentences can easily be levied for breaching the controls in place to protect this information. There are so many pieces of legislation that can be enforced where personally identifiable information is concerned, most notably in the US HIPAA and SOX (something that we at least have a history to pull from), and by looking down the list there are many cases that highlight just how much of an impact they can have.</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175347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As we saw from Rubrik, and as we know from many others, it is this pre-production exposure of Production data that can form some of the greatest risk to our processes.</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Well from the state of database Devops report 2019 carried out by RedGate, we know that  most people are already using a copy down of Production into these environments, but we can all agree this should no longer be the case.</a:t>
            </a:r>
            <a:endParaRPr lang="en-GB" sz="1200" b="0" i="0" u="none" strike="noStrike" kern="1200" baseline="0" dirty="0">
              <a:solidFill>
                <a:schemeClr val="tx1"/>
              </a:solidFill>
              <a:latin typeface="+mn-lt"/>
              <a:ea typeface="+mn-ea"/>
              <a:cs typeface="+mn-cs"/>
            </a:endParaRPr>
          </a:p>
          <a:p>
            <a:endParaRPr lang="en-US" dirty="0">
              <a:cs typeface="Calibri"/>
            </a:endParaRPr>
          </a:p>
        </p:txBody>
      </p:sp>
    </p:spTree>
    <p:extLst>
      <p:ext uri="{BB962C8B-B14F-4D97-AF65-F5344CB8AC3E}">
        <p14:creationId xmlns:p14="http://schemas.microsoft.com/office/powerpoint/2010/main" val="1642769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But there’s no simple answer to ensuring that our Dev &amp; Test teams are easily enabled whilst ensuring we’re also protecting all of our data, or is there?</a:t>
            </a:r>
          </a:p>
          <a:p>
            <a:endParaRPr lang="en-US" dirty="0">
              <a:cs typeface="Calibri"/>
            </a:endParaRPr>
          </a:p>
          <a:p>
            <a:r>
              <a:rPr lang="en-US" dirty="0">
                <a:cs typeface="Calibri"/>
              </a:rPr>
              <a:t>Redgate’s SQL Provision will allow us to do just that. Effectively we put in place a Data Firewall that allows us to copy down something that is like Production, still has the same look and feel but ultimately puts none of our data at risk.</a:t>
            </a:r>
          </a:p>
          <a:p>
            <a:endParaRPr lang="en-US" dirty="0">
              <a:cs typeface="Calibri"/>
            </a:endParaRPr>
          </a:p>
          <a:p>
            <a:r>
              <a:rPr lang="en-US" dirty="0">
                <a:cs typeface="Calibri"/>
              </a:rPr>
              <a:t>As an added bonus, it utilizes the VHD technology present in 64-bit windows to allow us to create virtualized copies so not only do we remain compliant, but we rapidly deliver very tiny-imprint databases that can be dropped anywhere, like Dev machines, test servers, anywhere! And the whole process can be very easily managed.</a:t>
            </a:r>
          </a:p>
        </p:txBody>
      </p:sp>
    </p:spTree>
    <p:extLst>
      <p:ext uri="{BB962C8B-B14F-4D97-AF65-F5344CB8AC3E}">
        <p14:creationId xmlns:p14="http://schemas.microsoft.com/office/powerpoint/2010/main" val="1910424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When there are fewer assets for us to worry about, even if there are vulnerabilities that </a:t>
            </a:r>
            <a:r>
              <a:rPr lang="en-US" b="1" i="1" dirty="0">
                <a:cs typeface="Calibri"/>
              </a:rPr>
              <a:t>can </a:t>
            </a:r>
            <a:r>
              <a:rPr lang="en-US" dirty="0">
                <a:cs typeface="Calibri"/>
              </a:rPr>
              <a:t>be exploited to gain access to the data in pre-production - because we have anonymized it, there exists a </a:t>
            </a:r>
            <a:r>
              <a:rPr lang="en-US" u="sng" dirty="0">
                <a:cs typeface="Calibri"/>
              </a:rPr>
              <a:t>much</a:t>
            </a:r>
            <a:r>
              <a:rPr lang="en-US" dirty="0">
                <a:cs typeface="Calibri"/>
              </a:rPr>
              <a:t> smaller risk to our customers.</a:t>
            </a:r>
          </a:p>
          <a:p>
            <a:endParaRPr lang="en-US" dirty="0">
              <a:cs typeface="Calibri"/>
            </a:endParaRPr>
          </a:p>
          <a:p>
            <a:r>
              <a:rPr lang="en-US" dirty="0">
                <a:cs typeface="Calibri"/>
              </a:rPr>
              <a:t>This is alongside the added benefits to us as a company that we can quickly spin up database Clones whether this is for dedicated, sandboxed development or more agile testing. SQL Provision enables Compliant Devops at each stage of the pipeline and lets us move value up to Production quickly.</a:t>
            </a:r>
          </a:p>
          <a:p>
            <a:endParaRPr lang="en-US" dirty="0">
              <a:cs typeface="Calibri"/>
            </a:endParaRPr>
          </a:p>
          <a:p>
            <a:r>
              <a:rPr lang="en-US" dirty="0">
                <a:cs typeface="Calibri"/>
              </a:rPr>
              <a:t>In summary [next slide]</a:t>
            </a:r>
          </a:p>
        </p:txBody>
      </p:sp>
    </p:spTree>
    <p:extLst>
      <p:ext uri="{BB962C8B-B14F-4D97-AF65-F5344CB8AC3E}">
        <p14:creationId xmlns:p14="http://schemas.microsoft.com/office/powerpoint/2010/main" val="9498935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CC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81100" y="1503363"/>
            <a:ext cx="9753600" cy="2387600"/>
          </a:xfrm>
        </p:spPr>
        <p:txBody>
          <a:bodyPr anchor="ctr"/>
          <a:lstStyle>
            <a:lvl1pPr algn="ctr">
              <a:lnSpc>
                <a:spcPct val="110000"/>
              </a:lnSpc>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168400" y="4059238"/>
            <a:ext cx="9817100" cy="1655762"/>
          </a:xfrm>
        </p:spPr>
        <p:txBody>
          <a:bodyPr/>
          <a:lstStyle>
            <a:lvl1pPr marL="0" indent="0" algn="ctr">
              <a:buNone/>
              <a:defRPr sz="2400" b="0" i="0">
                <a:solidFill>
                  <a:schemeClr val="bg1"/>
                </a:solidFill>
                <a:latin typeface="Roboto Regular"/>
                <a:cs typeface="Roboto Regular"/>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4" name="Picture 3"/>
          <p:cNvPicPr>
            <a:picLocks noChangeAspect="1"/>
          </p:cNvPicPr>
          <p:nvPr/>
        </p:nvPicPr>
        <p:blipFill>
          <a:blip r:embed="rId2"/>
          <a:stretch>
            <a:fillRect/>
          </a:stretch>
        </p:blipFill>
        <p:spPr>
          <a:xfrm>
            <a:off x="8957732" y="5642111"/>
            <a:ext cx="2662766" cy="635931"/>
          </a:xfrm>
          <a:prstGeom prst="rect">
            <a:avLst/>
          </a:prstGeom>
        </p:spPr>
      </p:pic>
    </p:spTree>
    <p:extLst>
      <p:ext uri="{BB962C8B-B14F-4D97-AF65-F5344CB8AC3E}">
        <p14:creationId xmlns:p14="http://schemas.microsoft.com/office/powerpoint/2010/main" val="2390457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bg>
      <p:bgPr>
        <a:solidFill>
          <a:srgbClr val="CC0000"/>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387915" y="2802467"/>
            <a:ext cx="5246830" cy="1253066"/>
          </a:xfrm>
          <a:prstGeom prst="rect">
            <a:avLst/>
          </a:prstGeom>
        </p:spPr>
      </p:pic>
    </p:spTree>
    <p:extLst>
      <p:ext uri="{BB962C8B-B14F-4D97-AF65-F5344CB8AC3E}">
        <p14:creationId xmlns:p14="http://schemas.microsoft.com/office/powerpoint/2010/main" val="583359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352796" y="2802468"/>
            <a:ext cx="5246828" cy="1253066"/>
          </a:xfrm>
          <a:prstGeom prst="rect">
            <a:avLst/>
          </a:prstGeom>
        </p:spPr>
      </p:pic>
    </p:spTree>
    <p:extLst>
      <p:ext uri="{BB962C8B-B14F-4D97-AF65-F5344CB8AC3E}">
        <p14:creationId xmlns:p14="http://schemas.microsoft.com/office/powerpoint/2010/main" val="3794284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91919"/>
                </a:solidFill>
              </a:defRPr>
            </a:lvl1pPr>
          </a:lstStyle>
          <a:p>
            <a:r>
              <a:rPr lang="en-US"/>
              <a:t>Click to edit Master title style</a:t>
            </a:r>
          </a:p>
        </p:txBody>
      </p:sp>
      <p:sp>
        <p:nvSpPr>
          <p:cNvPr id="3" name="Content Placeholder 2"/>
          <p:cNvSpPr>
            <a:spLocks noGrp="1"/>
          </p:cNvSpPr>
          <p:nvPr>
            <p:ph idx="1"/>
          </p:nvPr>
        </p:nvSpPr>
        <p:spPr/>
        <p:txBody>
          <a:bodyPr>
            <a:normAutofit/>
          </a:bodyPr>
          <a:lstStyle>
            <a:lvl1pPr>
              <a:defRPr>
                <a:solidFill>
                  <a:srgbClr val="636363"/>
                </a:solidFill>
              </a:defRPr>
            </a:lvl1pPr>
            <a:lvl2pPr>
              <a:defRPr>
                <a:solidFill>
                  <a:srgbClr val="636363"/>
                </a:solidFill>
              </a:defRPr>
            </a:lvl2pPr>
            <a:lvl3pPr>
              <a:defRPr>
                <a:solidFill>
                  <a:srgbClr val="636363"/>
                </a:solidFill>
              </a:defRPr>
            </a:lvl3pPr>
            <a:lvl4pPr>
              <a:defRPr>
                <a:solidFill>
                  <a:srgbClr val="191919"/>
                </a:solidFill>
              </a:defRPr>
            </a:lvl4pPr>
            <a:lvl5pPr>
              <a:defRPr>
                <a:solidFill>
                  <a:srgbClr val="191919"/>
                </a:solidFill>
              </a:defRPr>
            </a:lvl5pPr>
          </a:lstStyle>
          <a:p>
            <a:pPr lvl="0"/>
            <a:r>
              <a:rPr lang="en-US"/>
              <a:t>Edit Master text styles</a:t>
            </a:r>
          </a:p>
          <a:p>
            <a:pPr lvl="1"/>
            <a:r>
              <a:rPr lang="en-US"/>
              <a:t>Second level</a:t>
            </a:r>
          </a:p>
          <a:p>
            <a:pPr lvl="2"/>
            <a:r>
              <a:rPr lang="en-US"/>
              <a:t>Third level</a:t>
            </a:r>
          </a:p>
        </p:txBody>
      </p:sp>
      <p:pic>
        <p:nvPicPr>
          <p:cNvPr id="5" name="Picture 4"/>
          <p:cNvPicPr>
            <a:picLocks noChangeAspect="1"/>
          </p:cNvPicPr>
          <p:nvPr/>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2607221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s">
    <p:bg>
      <p:bgPr>
        <a:solidFill>
          <a:srgbClr val="EFEFEF"/>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838200" y="1762125"/>
            <a:ext cx="10515600" cy="1325563"/>
          </a:xfrm>
        </p:spPr>
        <p:txBody>
          <a:bodyPr>
            <a:normAutofit/>
          </a:bodyPr>
          <a:lstStyle>
            <a:lvl1pPr>
              <a:defRPr sz="5400">
                <a:solidFill>
                  <a:srgbClr val="191919"/>
                </a:solidFill>
              </a:defRPr>
            </a:lvl1pPr>
          </a:lstStyle>
          <a:p>
            <a:r>
              <a:rPr lang="en-US"/>
              <a:t>Click to edit Master title style</a:t>
            </a:r>
          </a:p>
        </p:txBody>
      </p:sp>
      <p:sp>
        <p:nvSpPr>
          <p:cNvPr id="4" name="Content Placeholder 2"/>
          <p:cNvSpPr>
            <a:spLocks noGrp="1"/>
          </p:cNvSpPr>
          <p:nvPr>
            <p:ph idx="1"/>
          </p:nvPr>
        </p:nvSpPr>
        <p:spPr>
          <a:xfrm>
            <a:off x="838200" y="2959100"/>
            <a:ext cx="10515600" cy="3238500"/>
          </a:xfrm>
        </p:spPr>
        <p:txBody>
          <a:bodyPr>
            <a:normAutofit/>
          </a:bodyPr>
          <a:lstStyle>
            <a:lvl1pPr>
              <a:defRPr>
                <a:solidFill>
                  <a:srgbClr val="292929"/>
                </a:solidFill>
              </a:defRPr>
            </a:lvl1pPr>
            <a:lvl2pPr>
              <a:defRPr>
                <a:solidFill>
                  <a:srgbClr val="292929"/>
                </a:solidFill>
              </a:defRPr>
            </a:lvl2pPr>
            <a:lvl3pPr>
              <a:defRPr>
                <a:solidFill>
                  <a:srgbClr val="292929"/>
                </a:solidFill>
              </a:defRPr>
            </a:lvl3pPr>
            <a:lvl4pPr>
              <a:defRPr>
                <a:solidFill>
                  <a:srgbClr val="191919"/>
                </a:solidFill>
              </a:defRPr>
            </a:lvl4pPr>
            <a:lvl5pPr>
              <a:defRPr>
                <a:solidFill>
                  <a:srgbClr val="191919"/>
                </a:solidFill>
              </a:defRPr>
            </a:lvl5pPr>
          </a:lstStyle>
          <a:p>
            <a:pPr lvl="0"/>
            <a:r>
              <a:rPr lang="en-US"/>
              <a:t>Edit Master text styles</a:t>
            </a:r>
          </a:p>
        </p:txBody>
      </p:sp>
      <p:pic>
        <p:nvPicPr>
          <p:cNvPr id="5" name="Picture 4"/>
          <p:cNvPicPr>
            <a:picLocks noChangeAspect="1"/>
          </p:cNvPicPr>
          <p:nvPr/>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3815962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Image with caption">
    <p:spTree>
      <p:nvGrpSpPr>
        <p:cNvPr id="1" name=""/>
        <p:cNvGrpSpPr/>
        <p:nvPr/>
      </p:nvGrpSpPr>
      <p:grpSpPr>
        <a:xfrm>
          <a:off x="0" y="0"/>
          <a:ext cx="0" cy="0"/>
          <a:chOff x="0" y="0"/>
          <a:chExt cx="0" cy="0"/>
        </a:xfrm>
      </p:grpSpPr>
      <p:sp>
        <p:nvSpPr>
          <p:cNvPr id="3" name="Rectangle 2"/>
          <p:cNvSpPr/>
          <p:nvPr/>
        </p:nvSpPr>
        <p:spPr>
          <a:xfrm>
            <a:off x="0" y="5808133"/>
            <a:ext cx="12191999" cy="1049867"/>
          </a:xfrm>
          <a:prstGeom prst="rect">
            <a:avLst/>
          </a:prstGeom>
          <a:solidFill>
            <a:srgbClr val="CC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ubtitle 2"/>
          <p:cNvSpPr>
            <a:spLocks noGrp="1"/>
          </p:cNvSpPr>
          <p:nvPr>
            <p:ph type="subTitle" idx="1" hasCustomPrompt="1"/>
          </p:nvPr>
        </p:nvSpPr>
        <p:spPr>
          <a:xfrm>
            <a:off x="330200" y="5748862"/>
            <a:ext cx="9702800" cy="1024467"/>
          </a:xfrm>
        </p:spPr>
        <p:txBody>
          <a:bodyPr anchor="ctr">
            <a:normAutofit/>
          </a:bodyPr>
          <a:lstStyle>
            <a:lvl1pPr marL="0" indent="0" algn="l">
              <a:buNone/>
              <a:defRPr sz="3200" b="0" i="0">
                <a:solidFill>
                  <a:schemeClr val="bg1"/>
                </a:solidFill>
                <a:latin typeface="Roboto Regular"/>
                <a:cs typeface="Roboto Regular"/>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the image title</a:t>
            </a:r>
          </a:p>
        </p:txBody>
      </p:sp>
      <p:pic>
        <p:nvPicPr>
          <p:cNvPr id="5" name="Picture 4"/>
          <p:cNvPicPr>
            <a:picLocks noChangeAspect="1"/>
          </p:cNvPicPr>
          <p:nvPr/>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3879933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arge quote">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1181100" y="1096963"/>
            <a:ext cx="9753600" cy="3703638"/>
          </a:xfrm>
        </p:spPr>
        <p:txBody>
          <a:bodyPr anchor="t"/>
          <a:lstStyle>
            <a:lvl1pPr algn="ctr">
              <a:lnSpc>
                <a:spcPct val="120000"/>
              </a:lnSpc>
              <a:defRPr sz="6000" b="0" i="0" baseline="0">
                <a:solidFill>
                  <a:srgbClr val="292929"/>
                </a:solidFill>
                <a:latin typeface="Roboto Regular"/>
                <a:cs typeface="Roboto Regular"/>
              </a:defRPr>
            </a:lvl1pPr>
          </a:lstStyle>
          <a:p>
            <a:r>
              <a:rPr lang="en-US"/>
              <a:t>“A very wise and interesting quote from someone great can go in this text box.”</a:t>
            </a:r>
          </a:p>
        </p:txBody>
      </p:sp>
      <p:sp>
        <p:nvSpPr>
          <p:cNvPr id="5" name="Subtitle 2"/>
          <p:cNvSpPr>
            <a:spLocks noGrp="1"/>
          </p:cNvSpPr>
          <p:nvPr>
            <p:ph type="subTitle" idx="1" hasCustomPrompt="1"/>
          </p:nvPr>
        </p:nvSpPr>
        <p:spPr>
          <a:xfrm>
            <a:off x="1130300" y="5024438"/>
            <a:ext cx="9817100" cy="881062"/>
          </a:xfrm>
        </p:spPr>
        <p:txBody>
          <a:bodyPr/>
          <a:lstStyle>
            <a:lvl1pPr marL="0" indent="0" algn="ctr">
              <a:buNone/>
              <a:defRPr sz="3200" b="0" i="0" baseline="0">
                <a:solidFill>
                  <a:srgbClr val="191919"/>
                </a:solidFill>
                <a:latin typeface="Roboto Bold"/>
                <a:cs typeface="Roboto Bold"/>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Pete Woodhouse</a:t>
            </a:r>
          </a:p>
        </p:txBody>
      </p:sp>
      <p:pic>
        <p:nvPicPr>
          <p:cNvPr id="7" name="Picture 6"/>
          <p:cNvPicPr>
            <a:picLocks noChangeAspect="1"/>
          </p:cNvPicPr>
          <p:nvPr/>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934851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reaker page">
    <p:bg>
      <p:bgPr>
        <a:solidFill>
          <a:srgbClr val="CC0000"/>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1181100" y="596900"/>
            <a:ext cx="9753600" cy="4965699"/>
          </a:xfrm>
        </p:spPr>
        <p:txBody>
          <a:bodyPr anchor="ctr"/>
          <a:lstStyle>
            <a:lvl1pPr algn="ctr">
              <a:lnSpc>
                <a:spcPct val="120000"/>
              </a:lnSpc>
              <a:defRPr sz="6000">
                <a:solidFill>
                  <a:schemeClr val="bg1"/>
                </a:solidFill>
              </a:defRPr>
            </a:lvl1pPr>
          </a:lstStyle>
          <a:p>
            <a:r>
              <a:rPr lang="en-US"/>
              <a:t>This is a breaker page, it can be used to split topics</a:t>
            </a:r>
          </a:p>
        </p:txBody>
      </p:sp>
      <p:pic>
        <p:nvPicPr>
          <p:cNvPr id="4" name="Picture 3"/>
          <p:cNvPicPr>
            <a:picLocks noChangeAspect="1"/>
          </p:cNvPicPr>
          <p:nvPr/>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2338086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with image">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3911600" y="1096963"/>
            <a:ext cx="7226300" cy="3051704"/>
          </a:xfrm>
        </p:spPr>
        <p:txBody>
          <a:bodyPr anchor="t">
            <a:normAutofit/>
          </a:bodyPr>
          <a:lstStyle>
            <a:lvl1pPr algn="l">
              <a:lnSpc>
                <a:spcPct val="120000"/>
              </a:lnSpc>
              <a:defRPr sz="4000" b="0" i="0" baseline="0">
                <a:solidFill>
                  <a:srgbClr val="292929"/>
                </a:solidFill>
                <a:latin typeface="Roboto Regular"/>
                <a:cs typeface="Roboto Regular"/>
              </a:defRPr>
            </a:lvl1pPr>
          </a:lstStyle>
          <a:p>
            <a:r>
              <a:rPr lang="en-US"/>
              <a:t>“A very wise and interesting quote from someone great can go in this text box.”</a:t>
            </a:r>
          </a:p>
        </p:txBody>
      </p:sp>
      <p:sp>
        <p:nvSpPr>
          <p:cNvPr id="6" name="Subtitle 2"/>
          <p:cNvSpPr>
            <a:spLocks noGrp="1"/>
          </p:cNvSpPr>
          <p:nvPr>
            <p:ph type="subTitle" idx="1" hasCustomPrompt="1"/>
          </p:nvPr>
        </p:nvSpPr>
        <p:spPr>
          <a:xfrm>
            <a:off x="3915834" y="4355571"/>
            <a:ext cx="4406900" cy="859895"/>
          </a:xfrm>
        </p:spPr>
        <p:txBody>
          <a:bodyPr/>
          <a:lstStyle>
            <a:lvl1pPr marL="0" indent="0" algn="l">
              <a:buNone/>
              <a:defRPr sz="3200" b="0" i="0" baseline="0">
                <a:solidFill>
                  <a:srgbClr val="191919"/>
                </a:solidFill>
                <a:latin typeface="Roboto Bold"/>
                <a:cs typeface="Roboto Bold"/>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Pete Woodhouse</a:t>
            </a:r>
          </a:p>
        </p:txBody>
      </p:sp>
      <p:pic>
        <p:nvPicPr>
          <p:cNvPr id="9" name="Picture 8"/>
          <p:cNvPicPr>
            <a:picLocks noChangeAspect="1"/>
          </p:cNvPicPr>
          <p:nvPr/>
        </p:nvPicPr>
        <p:blipFill>
          <a:blip r:embed="rId2"/>
          <a:stretch>
            <a:fillRect/>
          </a:stretch>
        </p:blipFill>
        <p:spPr>
          <a:xfrm>
            <a:off x="10062632" y="6101613"/>
            <a:ext cx="1782232" cy="426186"/>
          </a:xfrm>
          <a:prstGeom prst="rect">
            <a:avLst/>
          </a:prstGeom>
        </p:spPr>
      </p:pic>
    </p:spTree>
    <p:extLst>
      <p:ext uri="{BB962C8B-B14F-4D97-AF65-F5344CB8AC3E}">
        <p14:creationId xmlns:p14="http://schemas.microsoft.com/office/powerpoint/2010/main" val="54469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p>
            <a:pPr lvl="0"/>
            <a:r>
              <a:rPr lang="en-US" altLang="en-US"/>
              <a:t>Click to edit Master title style</a:t>
            </a:r>
          </a:p>
        </p:txBody>
      </p:sp>
      <p:sp>
        <p:nvSpPr>
          <p:cNvPr id="46083"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p:txBody>
      </p:sp>
    </p:spTree>
  </p:cSld>
  <p:clrMap bg1="lt1" tx1="dk1" bg2="lt2" tx2="dk2" accent1="accent1" accent2="accent2" accent3="accent3" accent4="accent4" accent5="accent5" accent6="accent6" hlink="hlink" folHlink="folHlink"/>
  <p:sldLayoutIdLst>
    <p:sldLayoutId id="2147483659" r:id="rId1"/>
    <p:sldLayoutId id="2147483666" r:id="rId2"/>
    <p:sldLayoutId id="2147483667" r:id="rId3"/>
    <p:sldLayoutId id="2147483658" r:id="rId4"/>
    <p:sldLayoutId id="2147483664" r:id="rId5"/>
    <p:sldLayoutId id="2147483662" r:id="rId6"/>
    <p:sldLayoutId id="2147483660" r:id="rId7"/>
    <p:sldLayoutId id="2147483654" r:id="rId8"/>
    <p:sldLayoutId id="2147483663" r:id="rId9"/>
  </p:sldLayoutIdLst>
  <p:txStyles>
    <p:titleStyle>
      <a:lvl1pPr algn="l" rtl="0" eaLnBrk="1" fontAlgn="base" hangingPunct="1">
        <a:lnSpc>
          <a:spcPct val="90000"/>
        </a:lnSpc>
        <a:spcBef>
          <a:spcPct val="0"/>
        </a:spcBef>
        <a:spcAft>
          <a:spcPct val="0"/>
        </a:spcAft>
        <a:defRPr sz="4000" b="0" i="0" kern="1200">
          <a:solidFill>
            <a:srgbClr val="191919"/>
          </a:solidFill>
          <a:latin typeface="Roboto Medium"/>
          <a:ea typeface="+mj-ea"/>
          <a:cs typeface="Roboto Medium"/>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457200" indent="-457200" algn="l" rtl="0" eaLnBrk="1" fontAlgn="base" hangingPunct="1">
        <a:lnSpc>
          <a:spcPct val="130000"/>
        </a:lnSpc>
        <a:spcBef>
          <a:spcPts val="1000"/>
        </a:spcBef>
        <a:spcAft>
          <a:spcPct val="0"/>
        </a:spcAft>
        <a:buClr>
          <a:srgbClr val="CC0000"/>
        </a:buClr>
        <a:buSzPct val="100000"/>
        <a:buFont typeface="Arial"/>
        <a:buChar char="•"/>
        <a:defRPr sz="3400" b="0" i="0" kern="1200">
          <a:solidFill>
            <a:srgbClr val="191919"/>
          </a:solidFill>
          <a:latin typeface="Roboto Regular"/>
          <a:ea typeface="+mn-ea"/>
          <a:cs typeface="Roboto Regular"/>
        </a:defRPr>
      </a:lvl1pPr>
      <a:lvl2pPr marL="914400" indent="-457200" algn="l" rtl="0" eaLnBrk="1" fontAlgn="base" hangingPunct="1">
        <a:lnSpc>
          <a:spcPct val="130000"/>
        </a:lnSpc>
        <a:spcBef>
          <a:spcPts val="500"/>
        </a:spcBef>
        <a:spcAft>
          <a:spcPct val="0"/>
        </a:spcAft>
        <a:buClr>
          <a:srgbClr val="CC0000"/>
        </a:buClr>
        <a:buSzPct val="100000"/>
        <a:buFont typeface="Arial"/>
        <a:buChar char="•"/>
        <a:defRPr sz="2800" b="0" i="0" kern="1200">
          <a:solidFill>
            <a:srgbClr val="191919"/>
          </a:solidFill>
          <a:latin typeface="Roboto Regular"/>
          <a:ea typeface="+mn-ea"/>
          <a:cs typeface="Roboto Regular"/>
        </a:defRPr>
      </a:lvl2pPr>
      <a:lvl3pPr marL="1257300" indent="-342900" algn="l" rtl="0" eaLnBrk="1" fontAlgn="base" hangingPunct="1">
        <a:lnSpc>
          <a:spcPct val="130000"/>
        </a:lnSpc>
        <a:spcBef>
          <a:spcPts val="500"/>
        </a:spcBef>
        <a:spcAft>
          <a:spcPct val="0"/>
        </a:spcAft>
        <a:buClr>
          <a:srgbClr val="CC0000"/>
        </a:buClr>
        <a:buSzPct val="100000"/>
        <a:buFont typeface="Arial"/>
        <a:buChar char="•"/>
        <a:defRPr sz="2400" b="0" i="0" kern="1200">
          <a:solidFill>
            <a:srgbClr val="191919"/>
          </a:solidFill>
          <a:latin typeface="Roboto Regular"/>
          <a:ea typeface="+mn-ea"/>
          <a:cs typeface="Roboto Regular"/>
        </a:defRPr>
      </a:lvl3pPr>
      <a:lvl4pPr marL="1600200" indent="-228600" algn="l" rtl="0" eaLnBrk="1" fontAlgn="base" hangingPunct="1">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4pPr>
      <a:lvl5pPr marL="2057400" indent="-228600" algn="l" rtl="0" eaLnBrk="1" fontAlgn="base" hangingPunct="1">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16DA-7806-4EE7-BBCC-40614102B982}"/>
              </a:ext>
            </a:extLst>
          </p:cNvPr>
          <p:cNvSpPr>
            <a:spLocks noGrp="1"/>
          </p:cNvSpPr>
          <p:nvPr>
            <p:ph type="ctrTitle"/>
          </p:nvPr>
        </p:nvSpPr>
        <p:spPr>
          <a:xfrm>
            <a:off x="1219200" y="1948873"/>
            <a:ext cx="9753600" cy="2387600"/>
          </a:xfrm>
        </p:spPr>
        <p:txBody>
          <a:bodyPr>
            <a:normAutofit fontScale="90000"/>
          </a:bodyPr>
          <a:lstStyle/>
          <a:p>
            <a:r>
              <a:rPr lang="en-GB" dirty="0"/>
              <a:t>How to ensure SOX, HIPAA, </a:t>
            </a:r>
            <a:br>
              <a:rPr lang="en-GB" dirty="0"/>
            </a:br>
            <a:r>
              <a:rPr lang="en-GB" dirty="0"/>
              <a:t>&amp; GDPR compliance </a:t>
            </a:r>
            <a:br>
              <a:rPr lang="en-GB" dirty="0"/>
            </a:br>
            <a:r>
              <a:rPr lang="en-GB" dirty="0"/>
              <a:t>in Dev and Test</a:t>
            </a:r>
          </a:p>
        </p:txBody>
      </p:sp>
    </p:spTree>
    <p:extLst>
      <p:ext uri="{BB962C8B-B14F-4D97-AF65-F5344CB8AC3E}">
        <p14:creationId xmlns:p14="http://schemas.microsoft.com/office/powerpoint/2010/main" val="3826755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434B58-E3FF-41EF-BD47-6B70E7E1E970}"/>
              </a:ext>
            </a:extLst>
          </p:cNvPr>
          <p:cNvSpPr>
            <a:spLocks noGrp="1"/>
          </p:cNvSpPr>
          <p:nvPr>
            <p:ph type="ctrTitle"/>
          </p:nvPr>
        </p:nvSpPr>
        <p:spPr>
          <a:xfrm>
            <a:off x="1133295" y="2121589"/>
            <a:ext cx="9753600" cy="2387600"/>
          </a:xfrm>
        </p:spPr>
        <p:txBody>
          <a:bodyPr/>
          <a:lstStyle/>
          <a:p>
            <a:r>
              <a:rPr lang="en-US" dirty="0"/>
              <a:t>SQL Provision In Action</a:t>
            </a:r>
          </a:p>
        </p:txBody>
      </p:sp>
    </p:spTree>
    <p:extLst>
      <p:ext uri="{BB962C8B-B14F-4D97-AF65-F5344CB8AC3E}">
        <p14:creationId xmlns:p14="http://schemas.microsoft.com/office/powerpoint/2010/main" val="2304569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441CD-0014-44B1-9F7B-843FB63DC5DE}"/>
              </a:ext>
            </a:extLst>
          </p:cNvPr>
          <p:cNvSpPr>
            <a:spLocks noGrp="1"/>
          </p:cNvSpPr>
          <p:nvPr>
            <p:ph type="title"/>
          </p:nvPr>
        </p:nvSpPr>
        <p:spPr/>
        <p:txBody>
          <a:bodyPr/>
          <a:lstStyle/>
          <a:p>
            <a:r>
              <a:rPr lang="en-GB"/>
              <a:t>Case study</a:t>
            </a:r>
          </a:p>
        </p:txBody>
      </p:sp>
      <p:sp>
        <p:nvSpPr>
          <p:cNvPr id="3" name="Content Placeholder 2">
            <a:extLst>
              <a:ext uri="{FF2B5EF4-FFF2-40B4-BE49-F238E27FC236}">
                <a16:creationId xmlns:a16="http://schemas.microsoft.com/office/drawing/2014/main" id="{8D27DD9E-237C-4B13-BCB7-3176101556E9}"/>
              </a:ext>
            </a:extLst>
          </p:cNvPr>
          <p:cNvSpPr>
            <a:spLocks noGrp="1"/>
          </p:cNvSpPr>
          <p:nvPr>
            <p:ph idx="1"/>
          </p:nvPr>
        </p:nvSpPr>
        <p:spPr>
          <a:xfrm>
            <a:off x="5241852" y="1825625"/>
            <a:ext cx="6111948" cy="4351338"/>
          </a:xfrm>
        </p:spPr>
        <p:txBody>
          <a:bodyPr>
            <a:normAutofit fontScale="77500" lnSpcReduction="20000"/>
          </a:bodyPr>
          <a:lstStyle/>
          <a:p>
            <a:r>
              <a:rPr lang="en-GB"/>
              <a:t>Masked PHI without jeopardizing data integrity</a:t>
            </a:r>
          </a:p>
          <a:p>
            <a:r>
              <a:rPr lang="en-GB"/>
              <a:t>Supply realistic data for testing </a:t>
            </a:r>
          </a:p>
          <a:p>
            <a:r>
              <a:rPr lang="en-GB"/>
              <a:t>New off-shore development team HIPAA compliant</a:t>
            </a:r>
          </a:p>
          <a:p>
            <a:r>
              <a:rPr lang="en-GB"/>
              <a:t>Saving 15-20 hours a week in provisioning processes</a:t>
            </a:r>
          </a:p>
          <a:p>
            <a:r>
              <a:rPr lang="en-GB"/>
              <a:t>Reclaimed terabytes of disk space</a:t>
            </a:r>
          </a:p>
        </p:txBody>
      </p:sp>
      <p:pic>
        <p:nvPicPr>
          <p:cNvPr id="4" name="Picture 3">
            <a:extLst>
              <a:ext uri="{FF2B5EF4-FFF2-40B4-BE49-F238E27FC236}">
                <a16:creationId xmlns:a16="http://schemas.microsoft.com/office/drawing/2014/main" id="{5F65D49D-C9D3-4CB8-9719-1AEE354FD5C9}"/>
              </a:ext>
            </a:extLst>
          </p:cNvPr>
          <p:cNvPicPr>
            <a:picLocks noChangeAspect="1"/>
          </p:cNvPicPr>
          <p:nvPr/>
        </p:nvPicPr>
        <p:blipFill rotWithShape="1">
          <a:blip r:embed="rId3"/>
          <a:srcRect l="34114" t="16922" r="35029" b="1155"/>
          <a:stretch/>
        </p:blipFill>
        <p:spPr>
          <a:xfrm>
            <a:off x="838200" y="1598512"/>
            <a:ext cx="3436088" cy="48943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11965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screenshot of a social media post with text and a white shirt&#10;&#10;Description generated with high confidence">
            <a:extLst>
              <a:ext uri="{FF2B5EF4-FFF2-40B4-BE49-F238E27FC236}">
                <a16:creationId xmlns:a16="http://schemas.microsoft.com/office/drawing/2014/main" id="{B9094D16-AD71-4945-B5FA-EF64075F5993}"/>
              </a:ext>
            </a:extLst>
          </p:cNvPr>
          <p:cNvPicPr>
            <a:picLocks noChangeAspect="1"/>
          </p:cNvPicPr>
          <p:nvPr/>
        </p:nvPicPr>
        <p:blipFill>
          <a:blip r:embed="rId3"/>
          <a:stretch>
            <a:fillRect/>
          </a:stretch>
        </p:blipFill>
        <p:spPr>
          <a:xfrm>
            <a:off x="338137" y="1605627"/>
            <a:ext cx="11515725" cy="4243891"/>
          </a:xfrm>
          <a:prstGeom prst="rect">
            <a:avLst/>
          </a:prstGeom>
        </p:spPr>
      </p:pic>
      <p:sp>
        <p:nvSpPr>
          <p:cNvPr id="3" name="Title 2">
            <a:extLst>
              <a:ext uri="{FF2B5EF4-FFF2-40B4-BE49-F238E27FC236}">
                <a16:creationId xmlns:a16="http://schemas.microsoft.com/office/drawing/2014/main" id="{A6E41DE5-24CB-48CF-97B6-566130A86D93}"/>
              </a:ext>
            </a:extLst>
          </p:cNvPr>
          <p:cNvSpPr>
            <a:spLocks noGrp="1"/>
          </p:cNvSpPr>
          <p:nvPr>
            <p:ph type="title"/>
          </p:nvPr>
        </p:nvSpPr>
        <p:spPr/>
        <p:txBody>
          <a:bodyPr/>
          <a:lstStyle/>
          <a:p>
            <a:r>
              <a:rPr lang="en-GB"/>
              <a:t>Benefits – recap</a:t>
            </a:r>
          </a:p>
        </p:txBody>
      </p:sp>
    </p:spTree>
    <p:extLst>
      <p:ext uri="{BB962C8B-B14F-4D97-AF65-F5344CB8AC3E}">
        <p14:creationId xmlns:p14="http://schemas.microsoft.com/office/powerpoint/2010/main" val="1518525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F329E46-E897-4001-B2A2-BBCD3CAF1D27}"/>
              </a:ext>
            </a:extLst>
          </p:cNvPr>
          <p:cNvSpPr>
            <a:spLocks noGrp="1"/>
          </p:cNvSpPr>
          <p:nvPr>
            <p:ph type="ctrTitle"/>
          </p:nvPr>
        </p:nvSpPr>
        <p:spPr>
          <a:xfrm>
            <a:off x="1219200" y="2017713"/>
            <a:ext cx="9753600" cy="2387600"/>
          </a:xfrm>
        </p:spPr>
        <p:txBody>
          <a:bodyPr/>
          <a:lstStyle/>
          <a:p>
            <a:r>
              <a:rPr lang="en-US"/>
              <a:t>Q&amp;A Session</a:t>
            </a:r>
          </a:p>
        </p:txBody>
      </p:sp>
    </p:spTree>
    <p:extLst>
      <p:ext uri="{BB962C8B-B14F-4D97-AF65-F5344CB8AC3E}">
        <p14:creationId xmlns:p14="http://schemas.microsoft.com/office/powerpoint/2010/main" val="4249521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0195BA3D-1BDF-4175-8EA6-02CC01BAD1B7}"/>
              </a:ext>
            </a:extLst>
          </p:cNvPr>
          <p:cNvPicPr>
            <a:picLocks noChangeAspect="1"/>
          </p:cNvPicPr>
          <p:nvPr/>
        </p:nvPicPr>
        <p:blipFill>
          <a:blip r:embed="rId3"/>
          <a:stretch>
            <a:fillRect/>
          </a:stretch>
        </p:blipFill>
        <p:spPr>
          <a:xfrm>
            <a:off x="838200" y="3886709"/>
            <a:ext cx="4029075" cy="3949490"/>
          </a:xfrm>
          <a:prstGeom prst="rect">
            <a:avLst/>
          </a:prstGeom>
        </p:spPr>
      </p:pic>
      <p:sp>
        <p:nvSpPr>
          <p:cNvPr id="8" name="Title 7">
            <a:extLst>
              <a:ext uri="{FF2B5EF4-FFF2-40B4-BE49-F238E27FC236}">
                <a16:creationId xmlns:a16="http://schemas.microsoft.com/office/drawing/2014/main" id="{92A6D478-5F37-4249-822A-33FA3B4BEF1B}"/>
              </a:ext>
            </a:extLst>
          </p:cNvPr>
          <p:cNvSpPr>
            <a:spLocks noGrp="1"/>
          </p:cNvSpPr>
          <p:nvPr>
            <p:ph type="title"/>
          </p:nvPr>
        </p:nvSpPr>
        <p:spPr/>
        <p:txBody>
          <a:bodyPr/>
          <a:lstStyle/>
          <a:p>
            <a:r>
              <a:rPr lang="en-GB" dirty="0"/>
              <a:t>Next steps</a:t>
            </a:r>
          </a:p>
        </p:txBody>
      </p:sp>
      <p:sp>
        <p:nvSpPr>
          <p:cNvPr id="9" name="Content Placeholder 8">
            <a:extLst>
              <a:ext uri="{FF2B5EF4-FFF2-40B4-BE49-F238E27FC236}">
                <a16:creationId xmlns:a16="http://schemas.microsoft.com/office/drawing/2014/main" id="{BE3302EB-977B-4235-9C91-14854527D386}"/>
              </a:ext>
            </a:extLst>
          </p:cNvPr>
          <p:cNvSpPr>
            <a:spLocks noGrp="1"/>
          </p:cNvSpPr>
          <p:nvPr>
            <p:ph idx="1"/>
          </p:nvPr>
        </p:nvSpPr>
        <p:spPr>
          <a:xfrm>
            <a:off x="838200" y="1825625"/>
            <a:ext cx="10515600" cy="4351338"/>
          </a:xfrm>
        </p:spPr>
        <p:txBody>
          <a:bodyPr/>
          <a:lstStyle/>
          <a:p>
            <a:r>
              <a:rPr lang="en-GB" dirty="0"/>
              <a:t>Speak to us: </a:t>
            </a:r>
            <a:r>
              <a:rPr lang="en-US" sz="3600" dirty="0">
                <a:solidFill>
                  <a:srgbClr val="CC0000"/>
                </a:solidFill>
              </a:rPr>
              <a:t>SQLProvision@red-gate.com</a:t>
            </a:r>
          </a:p>
          <a:p>
            <a:r>
              <a:rPr lang="en-US" sz="3600" dirty="0"/>
              <a:t>Learn more: </a:t>
            </a:r>
            <a:r>
              <a:rPr lang="en-US" sz="3600" dirty="0">
                <a:solidFill>
                  <a:srgbClr val="CC0000"/>
                </a:solidFill>
              </a:rPr>
              <a:t>red-gate.com/</a:t>
            </a:r>
            <a:r>
              <a:rPr lang="en-US" sz="3600" dirty="0" err="1">
                <a:solidFill>
                  <a:srgbClr val="CC0000"/>
                </a:solidFill>
              </a:rPr>
              <a:t>sql</a:t>
            </a:r>
            <a:r>
              <a:rPr lang="en-US" sz="3600" dirty="0">
                <a:solidFill>
                  <a:srgbClr val="CC0000"/>
                </a:solidFill>
              </a:rPr>
              <a:t>-provision</a:t>
            </a:r>
            <a:endParaRPr lang="en-GB" dirty="0">
              <a:solidFill>
                <a:srgbClr val="CC0000"/>
              </a:solidFill>
            </a:endParaRPr>
          </a:p>
        </p:txBody>
      </p:sp>
    </p:spTree>
    <p:extLst>
      <p:ext uri="{BB962C8B-B14F-4D97-AF65-F5344CB8AC3E}">
        <p14:creationId xmlns:p14="http://schemas.microsoft.com/office/powerpoint/2010/main" val="3281920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05A02E-C5C0-4630-B8B9-CA7C2B24D1C8}"/>
              </a:ext>
            </a:extLst>
          </p:cNvPr>
          <p:cNvSpPr>
            <a:spLocks noGrp="1"/>
          </p:cNvSpPr>
          <p:nvPr>
            <p:ph type="title"/>
          </p:nvPr>
        </p:nvSpPr>
        <p:spPr/>
        <p:txBody>
          <a:bodyPr/>
          <a:lstStyle/>
          <a:p>
            <a:r>
              <a:rPr lang="en-GB" dirty="0"/>
              <a:t>Your Presenter</a:t>
            </a:r>
          </a:p>
        </p:txBody>
      </p:sp>
      <p:sp>
        <p:nvSpPr>
          <p:cNvPr id="8" name="Rectangle 7">
            <a:extLst>
              <a:ext uri="{FF2B5EF4-FFF2-40B4-BE49-F238E27FC236}">
                <a16:creationId xmlns:a16="http://schemas.microsoft.com/office/drawing/2014/main" id="{64C74B11-6582-4D57-B47F-5F29AC65B3BE}"/>
              </a:ext>
            </a:extLst>
          </p:cNvPr>
          <p:cNvSpPr/>
          <p:nvPr/>
        </p:nvSpPr>
        <p:spPr>
          <a:xfrm>
            <a:off x="5464537" y="3429000"/>
            <a:ext cx="5254626" cy="492443"/>
          </a:xfrm>
          <a:prstGeom prst="rect">
            <a:avLst/>
          </a:prstGeom>
        </p:spPr>
        <p:txBody>
          <a:bodyPr wrap="square">
            <a:spAutoFit/>
          </a:bodyPr>
          <a:lstStyle/>
          <a:p>
            <a:pPr>
              <a:spcAft>
                <a:spcPts val="2700"/>
              </a:spcAft>
            </a:pPr>
            <a:r>
              <a:rPr lang="en-US" sz="2600" b="0" dirty="0">
                <a:latin typeface="Roboto" charset="0"/>
                <a:ea typeface="Roboto" charset="0"/>
                <a:cs typeface="Roboto" charset="0"/>
              </a:rPr>
              <a:t>Chris.Unwin@red-gate.com</a:t>
            </a:r>
          </a:p>
        </p:txBody>
      </p:sp>
      <p:sp>
        <p:nvSpPr>
          <p:cNvPr id="9" name="TextBox 8">
            <a:extLst>
              <a:ext uri="{FF2B5EF4-FFF2-40B4-BE49-F238E27FC236}">
                <a16:creationId xmlns:a16="http://schemas.microsoft.com/office/drawing/2014/main" id="{073EEE78-122D-4833-B795-5FCE84F8F57B}"/>
              </a:ext>
            </a:extLst>
          </p:cNvPr>
          <p:cNvSpPr txBox="1"/>
          <p:nvPr/>
        </p:nvSpPr>
        <p:spPr>
          <a:xfrm>
            <a:off x="4968576" y="2256336"/>
            <a:ext cx="4121641" cy="1077218"/>
          </a:xfrm>
          <a:prstGeom prst="rect">
            <a:avLst/>
          </a:prstGeom>
          <a:noFill/>
        </p:spPr>
        <p:txBody>
          <a:bodyPr wrap="none" rtlCol="0">
            <a:spAutoFit/>
          </a:bodyPr>
          <a:lstStyle/>
          <a:p>
            <a:r>
              <a:rPr lang="en-US" sz="3600" dirty="0">
                <a:solidFill>
                  <a:srgbClr val="C00000"/>
                </a:solidFill>
                <a:latin typeface="Roboto" charset="0"/>
                <a:ea typeface="Roboto" charset="0"/>
                <a:cs typeface="Roboto" charset="0"/>
              </a:rPr>
              <a:t>Chris Unwin</a:t>
            </a:r>
          </a:p>
          <a:p>
            <a:r>
              <a:rPr lang="en-GB" sz="2800" dirty="0"/>
              <a:t>Data Privacy Specialist</a:t>
            </a:r>
            <a:endParaRPr lang="en-US" sz="2800" b="1" dirty="0">
              <a:latin typeface="Arial"/>
              <a:cs typeface="Arial"/>
            </a:endParaRPr>
          </a:p>
        </p:txBody>
      </p:sp>
      <p:pic>
        <p:nvPicPr>
          <p:cNvPr id="10" name="Picture 9">
            <a:extLst>
              <a:ext uri="{FF2B5EF4-FFF2-40B4-BE49-F238E27FC236}">
                <a16:creationId xmlns:a16="http://schemas.microsoft.com/office/drawing/2014/main" id="{8842A835-6D3A-4A4B-A7D3-D7F8E4D9EC73}"/>
              </a:ext>
            </a:extLst>
          </p:cNvPr>
          <p:cNvPicPr>
            <a:picLocks noChangeAspect="1"/>
          </p:cNvPicPr>
          <p:nvPr/>
        </p:nvPicPr>
        <p:blipFill>
          <a:blip r:embed="rId3"/>
          <a:stretch>
            <a:fillRect/>
          </a:stretch>
        </p:blipFill>
        <p:spPr>
          <a:xfrm>
            <a:off x="5095241" y="3507265"/>
            <a:ext cx="363219" cy="304635"/>
          </a:xfrm>
          <a:prstGeom prst="rect">
            <a:avLst/>
          </a:prstGeom>
        </p:spPr>
      </p:pic>
      <p:pic>
        <p:nvPicPr>
          <p:cNvPr id="11" name="Picture 10">
            <a:extLst>
              <a:ext uri="{FF2B5EF4-FFF2-40B4-BE49-F238E27FC236}">
                <a16:creationId xmlns:a16="http://schemas.microsoft.com/office/drawing/2014/main" id="{48844465-36AA-41E9-B86F-71017B444663}"/>
              </a:ext>
            </a:extLst>
          </p:cNvPr>
          <p:cNvPicPr>
            <a:picLocks noChangeAspect="1"/>
          </p:cNvPicPr>
          <p:nvPr/>
        </p:nvPicPr>
        <p:blipFill>
          <a:blip r:embed="rId4"/>
          <a:stretch>
            <a:fillRect/>
          </a:stretch>
        </p:blipFill>
        <p:spPr>
          <a:xfrm>
            <a:off x="5095241" y="4037161"/>
            <a:ext cx="363219" cy="363219"/>
          </a:xfrm>
          <a:prstGeom prst="rect">
            <a:avLst/>
          </a:prstGeom>
        </p:spPr>
      </p:pic>
      <p:pic>
        <p:nvPicPr>
          <p:cNvPr id="12" name="Picture 11">
            <a:extLst>
              <a:ext uri="{FF2B5EF4-FFF2-40B4-BE49-F238E27FC236}">
                <a16:creationId xmlns:a16="http://schemas.microsoft.com/office/drawing/2014/main" id="{01EB341C-A18E-44BD-9D2B-38ADB0690B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9054" y="2354311"/>
            <a:ext cx="2820026" cy="2820026"/>
          </a:xfrm>
          <a:prstGeom prst="rect">
            <a:avLst/>
          </a:prstGeom>
        </p:spPr>
      </p:pic>
      <p:pic>
        <p:nvPicPr>
          <p:cNvPr id="13" name="Picture 2" descr="Image result for podcast icon">
            <a:extLst>
              <a:ext uri="{FF2B5EF4-FFF2-40B4-BE49-F238E27FC236}">
                <a16:creationId xmlns:a16="http://schemas.microsoft.com/office/drawing/2014/main" id="{948496F1-9921-415F-9FD8-23D2F5D121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5241" y="4594522"/>
            <a:ext cx="406792" cy="53391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4E65AA1C-41A6-4BAF-A28E-C124339A87A4}"/>
              </a:ext>
            </a:extLst>
          </p:cNvPr>
          <p:cNvSpPr/>
          <p:nvPr/>
        </p:nvSpPr>
        <p:spPr>
          <a:xfrm>
            <a:off x="5502033" y="4635993"/>
            <a:ext cx="5254626" cy="492443"/>
          </a:xfrm>
          <a:prstGeom prst="rect">
            <a:avLst/>
          </a:prstGeom>
        </p:spPr>
        <p:txBody>
          <a:bodyPr wrap="square">
            <a:spAutoFit/>
          </a:bodyPr>
          <a:lstStyle/>
          <a:p>
            <a:pPr>
              <a:spcAft>
                <a:spcPts val="2700"/>
              </a:spcAft>
            </a:pPr>
            <a:r>
              <a:rPr lang="en-US" sz="2600" b="0" dirty="0" err="1">
                <a:latin typeface="Roboto" charset="0"/>
                <a:ea typeface="Roboto" charset="0"/>
                <a:cs typeface="Roboto" charset="0"/>
              </a:rPr>
              <a:t>DBAle</a:t>
            </a:r>
            <a:r>
              <a:rPr lang="en-US" sz="2600" b="0" dirty="0">
                <a:latin typeface="Roboto" charset="0"/>
                <a:ea typeface="Roboto" charset="0"/>
                <a:cs typeface="Roboto" charset="0"/>
              </a:rPr>
              <a:t> on Spotify and iTunes</a:t>
            </a:r>
          </a:p>
        </p:txBody>
      </p:sp>
      <p:sp>
        <p:nvSpPr>
          <p:cNvPr id="15" name="TextBox 14">
            <a:extLst>
              <a:ext uri="{FF2B5EF4-FFF2-40B4-BE49-F238E27FC236}">
                <a16:creationId xmlns:a16="http://schemas.microsoft.com/office/drawing/2014/main" id="{EFBD6A66-73DA-4C5C-B625-09DFC078004F}"/>
              </a:ext>
            </a:extLst>
          </p:cNvPr>
          <p:cNvSpPr txBox="1"/>
          <p:nvPr/>
        </p:nvSpPr>
        <p:spPr>
          <a:xfrm>
            <a:off x="5464537" y="3986361"/>
            <a:ext cx="6094158" cy="492443"/>
          </a:xfrm>
          <a:prstGeom prst="rect">
            <a:avLst/>
          </a:prstGeom>
          <a:noFill/>
        </p:spPr>
        <p:txBody>
          <a:bodyPr wrap="square" rtlCol="0">
            <a:spAutoFit/>
          </a:bodyPr>
          <a:lstStyle/>
          <a:p>
            <a:pPr>
              <a:spcAft>
                <a:spcPts val="2700"/>
              </a:spcAft>
            </a:pPr>
            <a:r>
              <a:rPr lang="en-US" sz="2600" b="0" dirty="0">
                <a:latin typeface="Roboto" charset="0"/>
                <a:ea typeface="Roboto" charset="0"/>
                <a:cs typeface="Roboto" charset="0"/>
              </a:rPr>
              <a:t>/in/</a:t>
            </a:r>
            <a:r>
              <a:rPr lang="en-US" sz="2600" b="0" dirty="0" err="1">
                <a:latin typeface="Roboto" charset="0"/>
                <a:ea typeface="Roboto" charset="0"/>
                <a:cs typeface="Roboto" charset="0"/>
              </a:rPr>
              <a:t>christopherunwincambridge</a:t>
            </a:r>
            <a:r>
              <a:rPr lang="en-US" sz="2600" b="0" dirty="0">
                <a:latin typeface="Roboto" charset="0"/>
                <a:ea typeface="Roboto" charset="0"/>
                <a:cs typeface="Roboto" charset="0"/>
              </a:rPr>
              <a:t>/</a:t>
            </a:r>
          </a:p>
        </p:txBody>
      </p:sp>
    </p:spTree>
    <p:extLst>
      <p:ext uri="{BB962C8B-B14F-4D97-AF65-F5344CB8AC3E}">
        <p14:creationId xmlns:p14="http://schemas.microsoft.com/office/powerpoint/2010/main" val="3869498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1" descr="A screenshot of a cell phone&#10;&#10;Description generated with very high confidence">
            <a:extLst>
              <a:ext uri="{FF2B5EF4-FFF2-40B4-BE49-F238E27FC236}">
                <a16:creationId xmlns:a16="http://schemas.microsoft.com/office/drawing/2014/main" id="{B0908D70-C950-492E-999C-7E42E1730B02}"/>
              </a:ext>
            </a:extLst>
          </p:cNvPr>
          <p:cNvPicPr>
            <a:picLocks noChangeAspect="1"/>
          </p:cNvPicPr>
          <p:nvPr/>
        </p:nvPicPr>
        <p:blipFill rotWithShape="1">
          <a:blip r:embed="rId3"/>
          <a:srcRect l="379" t="5852" r="2746" b="2326"/>
          <a:stretch/>
        </p:blipFill>
        <p:spPr>
          <a:xfrm>
            <a:off x="1717712" y="4486050"/>
            <a:ext cx="5656334" cy="1861168"/>
          </a:xfrm>
          <a:prstGeom prst="rect">
            <a:avLst/>
          </a:prstGeom>
          <a:ln>
            <a:noFill/>
          </a:ln>
          <a:effectLst>
            <a:outerShdw blurRad="292100" dist="139700" dir="2700000" algn="tl" rotWithShape="0">
              <a:srgbClr val="333333">
                <a:alpha val="65000"/>
              </a:srgbClr>
            </a:outerShdw>
          </a:effectLst>
        </p:spPr>
      </p:pic>
      <p:pic>
        <p:nvPicPr>
          <p:cNvPr id="7" name="Picture 7" descr="A screenshot of a cell phone&#10;&#10;Description generated with very high confidence">
            <a:extLst>
              <a:ext uri="{FF2B5EF4-FFF2-40B4-BE49-F238E27FC236}">
                <a16:creationId xmlns:a16="http://schemas.microsoft.com/office/drawing/2014/main" id="{653D09C3-6700-4333-B5C1-0475453856C0}"/>
              </a:ext>
            </a:extLst>
          </p:cNvPr>
          <p:cNvPicPr>
            <a:picLocks noChangeAspect="1"/>
          </p:cNvPicPr>
          <p:nvPr/>
        </p:nvPicPr>
        <p:blipFill rotWithShape="1">
          <a:blip r:embed="rId4"/>
          <a:srcRect l="3108" t="5502" r="3286" b="5864"/>
          <a:stretch/>
        </p:blipFill>
        <p:spPr>
          <a:xfrm>
            <a:off x="4433760" y="218817"/>
            <a:ext cx="3414840" cy="1641662"/>
          </a:xfrm>
          <a:prstGeom prst="rect">
            <a:avLst/>
          </a:prstGeom>
          <a:ln>
            <a:noFill/>
          </a:ln>
          <a:effectLst>
            <a:outerShdw blurRad="292100" dist="139700" dir="2700000" algn="tl" rotWithShape="0">
              <a:srgbClr val="333333">
                <a:alpha val="65000"/>
              </a:srgbClr>
            </a:outerShdw>
          </a:effectLst>
        </p:spPr>
      </p:pic>
      <p:pic>
        <p:nvPicPr>
          <p:cNvPr id="19" name="Picture 19" descr="A screenshot of a cell phone&#10;&#10;Description generated with very high confidence">
            <a:extLst>
              <a:ext uri="{FF2B5EF4-FFF2-40B4-BE49-F238E27FC236}">
                <a16:creationId xmlns:a16="http://schemas.microsoft.com/office/drawing/2014/main" id="{337AAD5E-A07A-4147-B568-D8DCAF17A652}"/>
              </a:ext>
            </a:extLst>
          </p:cNvPr>
          <p:cNvPicPr>
            <a:picLocks noChangeAspect="1"/>
          </p:cNvPicPr>
          <p:nvPr/>
        </p:nvPicPr>
        <p:blipFill rotWithShape="1">
          <a:blip r:embed="rId5"/>
          <a:srcRect l="2790" t="5675" r="979" b="4614"/>
          <a:stretch/>
        </p:blipFill>
        <p:spPr>
          <a:xfrm>
            <a:off x="6310000" y="3881618"/>
            <a:ext cx="5041339" cy="1472750"/>
          </a:xfrm>
          <a:prstGeom prst="rect">
            <a:avLst/>
          </a:prstGeom>
          <a:ln>
            <a:noFill/>
          </a:ln>
          <a:effectLst>
            <a:outerShdw blurRad="292100" dist="139700" dir="2700000" algn="tl" rotWithShape="0">
              <a:srgbClr val="333333">
                <a:alpha val="65000"/>
              </a:srgbClr>
            </a:outerShdw>
          </a:effectLst>
        </p:spPr>
      </p:pic>
      <p:pic>
        <p:nvPicPr>
          <p:cNvPr id="17" name="Picture 17" descr="A screenshot of a cell phone&#10;&#10;Description generated with very high confidence">
            <a:extLst>
              <a:ext uri="{FF2B5EF4-FFF2-40B4-BE49-F238E27FC236}">
                <a16:creationId xmlns:a16="http://schemas.microsoft.com/office/drawing/2014/main" id="{EFCC13C1-063A-4EC6-A2C3-691E4EF19F19}"/>
              </a:ext>
            </a:extLst>
          </p:cNvPr>
          <p:cNvPicPr>
            <a:picLocks noChangeAspect="1"/>
          </p:cNvPicPr>
          <p:nvPr/>
        </p:nvPicPr>
        <p:blipFill rotWithShape="1">
          <a:blip r:embed="rId6"/>
          <a:srcRect l="901" t="5109"/>
          <a:stretch/>
        </p:blipFill>
        <p:spPr>
          <a:xfrm>
            <a:off x="7596275" y="737914"/>
            <a:ext cx="4190998" cy="1468090"/>
          </a:xfrm>
          <a:prstGeom prst="rect">
            <a:avLst/>
          </a:prstGeom>
          <a:ln>
            <a:noFill/>
          </a:ln>
          <a:effectLst>
            <a:outerShdw blurRad="292100" dist="139700" dir="2700000" algn="tl" rotWithShape="0">
              <a:srgbClr val="333333">
                <a:alpha val="65000"/>
              </a:srgbClr>
            </a:outerShdw>
          </a:effectLst>
        </p:spPr>
      </p:pic>
      <p:pic>
        <p:nvPicPr>
          <p:cNvPr id="31" name="Picture 31" descr="A picture containing screenshot&#10;&#10;Description generated with very high confidence">
            <a:extLst>
              <a:ext uri="{FF2B5EF4-FFF2-40B4-BE49-F238E27FC236}">
                <a16:creationId xmlns:a16="http://schemas.microsoft.com/office/drawing/2014/main" id="{4780547F-E04E-4AA9-993A-404AFC5B15FE}"/>
              </a:ext>
            </a:extLst>
          </p:cNvPr>
          <p:cNvPicPr>
            <a:picLocks noChangeAspect="1"/>
          </p:cNvPicPr>
          <p:nvPr/>
        </p:nvPicPr>
        <p:blipFill>
          <a:blip r:embed="rId7"/>
          <a:stretch>
            <a:fillRect/>
          </a:stretch>
        </p:blipFill>
        <p:spPr>
          <a:xfrm>
            <a:off x="6880234" y="2379576"/>
            <a:ext cx="4038600" cy="1289599"/>
          </a:xfrm>
          <a:prstGeom prst="rect">
            <a:avLst/>
          </a:prstGeom>
          <a:ln>
            <a:noFill/>
          </a:ln>
          <a:effectLst>
            <a:outerShdw blurRad="292100" dist="139700" dir="2700000" algn="tl" rotWithShape="0">
              <a:srgbClr val="333333">
                <a:alpha val="65000"/>
              </a:srgbClr>
            </a:outerShdw>
          </a:effectLst>
        </p:spPr>
      </p:pic>
      <p:pic>
        <p:nvPicPr>
          <p:cNvPr id="37" name="Picture 37" descr="A screenshot of a cell phone&#10;&#10;Description generated with very high confidence">
            <a:extLst>
              <a:ext uri="{FF2B5EF4-FFF2-40B4-BE49-F238E27FC236}">
                <a16:creationId xmlns:a16="http://schemas.microsoft.com/office/drawing/2014/main" id="{1F342F9E-A97A-4B19-AFEF-191E8B31C17C}"/>
              </a:ext>
            </a:extLst>
          </p:cNvPr>
          <p:cNvPicPr>
            <a:picLocks noChangeAspect="1"/>
          </p:cNvPicPr>
          <p:nvPr/>
        </p:nvPicPr>
        <p:blipFill>
          <a:blip r:embed="rId8"/>
          <a:stretch>
            <a:fillRect/>
          </a:stretch>
        </p:blipFill>
        <p:spPr>
          <a:xfrm>
            <a:off x="174584" y="714392"/>
            <a:ext cx="4467225" cy="1678879"/>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6576831F-5BBA-4990-8A4C-FCBE22162A03}"/>
              </a:ext>
            </a:extLst>
          </p:cNvPr>
          <p:cNvPicPr>
            <a:picLocks noChangeAspect="1"/>
          </p:cNvPicPr>
          <p:nvPr/>
        </p:nvPicPr>
        <p:blipFill>
          <a:blip r:embed="rId9"/>
          <a:stretch>
            <a:fillRect/>
          </a:stretch>
        </p:blipFill>
        <p:spPr>
          <a:xfrm>
            <a:off x="116930" y="3061635"/>
            <a:ext cx="5243014" cy="1639966"/>
          </a:xfrm>
          <a:prstGeom prst="rect">
            <a:avLst/>
          </a:prstGeom>
          <a:ln>
            <a:noFill/>
          </a:ln>
          <a:effectLst>
            <a:outerShdw blurRad="292100" dist="139700" dir="2700000" algn="tl" rotWithShape="0">
              <a:srgbClr val="333333">
                <a:alpha val="65000"/>
              </a:srgbClr>
            </a:outerShdw>
          </a:effectLst>
        </p:spPr>
      </p:pic>
      <p:pic>
        <p:nvPicPr>
          <p:cNvPr id="2" name="Picture 1">
            <a:extLst>
              <a:ext uri="{FF2B5EF4-FFF2-40B4-BE49-F238E27FC236}">
                <a16:creationId xmlns:a16="http://schemas.microsoft.com/office/drawing/2014/main" id="{537B3A99-0DA5-416C-AE68-D726D0AC754A}"/>
              </a:ext>
            </a:extLst>
          </p:cNvPr>
          <p:cNvPicPr>
            <a:picLocks noChangeAspect="1"/>
          </p:cNvPicPr>
          <p:nvPr/>
        </p:nvPicPr>
        <p:blipFill rotWithShape="1">
          <a:blip r:embed="rId10"/>
          <a:srcRect l="39419" t="53572" r="24913" b="33375"/>
          <a:stretch/>
        </p:blipFill>
        <p:spPr>
          <a:xfrm>
            <a:off x="2658585" y="2748440"/>
            <a:ext cx="4348717" cy="8538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87729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B215D4A-6F66-4E77-8231-D0651DE8E4C2}"/>
              </a:ext>
            </a:extLst>
          </p:cNvPr>
          <p:cNvSpPr>
            <a:spLocks noGrp="1"/>
          </p:cNvSpPr>
          <p:nvPr>
            <p:ph idx="1"/>
          </p:nvPr>
        </p:nvSpPr>
        <p:spPr/>
        <p:txBody>
          <a:bodyPr/>
          <a:lstStyle/>
          <a:p>
            <a:r>
              <a:rPr lang="en-GB" b="1" dirty="0">
                <a:solidFill>
                  <a:schemeClr val="tx1"/>
                </a:solidFill>
              </a:rPr>
              <a:t>Privilege misuse</a:t>
            </a:r>
            <a:r>
              <a:rPr lang="en-GB" dirty="0"/>
              <a:t>: 12%</a:t>
            </a:r>
          </a:p>
          <a:p>
            <a:r>
              <a:rPr lang="en-GB" b="1" dirty="0">
                <a:solidFill>
                  <a:schemeClr val="tx1"/>
                </a:solidFill>
              </a:rPr>
              <a:t>Hacking</a:t>
            </a:r>
            <a:r>
              <a:rPr lang="en-GB" dirty="0"/>
              <a:t>: 48%</a:t>
            </a:r>
          </a:p>
          <a:p>
            <a:r>
              <a:rPr lang="en-GB" dirty="0">
                <a:solidFill>
                  <a:schemeClr val="tx1"/>
                </a:solidFill>
              </a:rPr>
              <a:t>(Healthcare) </a:t>
            </a:r>
            <a:r>
              <a:rPr lang="en-GB" b="1" dirty="0">
                <a:solidFill>
                  <a:schemeClr val="tx1"/>
                </a:solidFill>
              </a:rPr>
              <a:t>Internal</a:t>
            </a:r>
            <a:r>
              <a:rPr lang="en-GB" dirty="0"/>
              <a:t>: 56%</a:t>
            </a:r>
          </a:p>
          <a:p>
            <a:r>
              <a:rPr lang="en-GB" dirty="0">
                <a:solidFill>
                  <a:schemeClr val="tx1"/>
                </a:solidFill>
              </a:rPr>
              <a:t>(Finance) </a:t>
            </a:r>
            <a:r>
              <a:rPr lang="en-GB" b="1" dirty="0">
                <a:solidFill>
                  <a:schemeClr val="tx1"/>
                </a:solidFill>
              </a:rPr>
              <a:t>External</a:t>
            </a:r>
            <a:r>
              <a:rPr lang="en-GB" dirty="0"/>
              <a:t>: 92%</a:t>
            </a:r>
          </a:p>
          <a:p>
            <a:r>
              <a:rPr lang="en-GB" b="1" dirty="0">
                <a:solidFill>
                  <a:schemeClr val="tx1"/>
                </a:solidFill>
              </a:rPr>
              <a:t>No. 1 asset involved</a:t>
            </a:r>
            <a:r>
              <a:rPr lang="en-GB" dirty="0"/>
              <a:t>: </a:t>
            </a:r>
            <a:r>
              <a:rPr lang="en-GB" b="1" dirty="0"/>
              <a:t>Database</a:t>
            </a:r>
          </a:p>
        </p:txBody>
      </p:sp>
      <p:sp>
        <p:nvSpPr>
          <p:cNvPr id="3" name="Title 2">
            <a:extLst>
              <a:ext uri="{FF2B5EF4-FFF2-40B4-BE49-F238E27FC236}">
                <a16:creationId xmlns:a16="http://schemas.microsoft.com/office/drawing/2014/main" id="{F2D6E4DE-C39C-469D-891A-5CDB2E84E52B}"/>
              </a:ext>
            </a:extLst>
          </p:cNvPr>
          <p:cNvSpPr>
            <a:spLocks noGrp="1"/>
          </p:cNvSpPr>
          <p:nvPr>
            <p:ph type="title"/>
          </p:nvPr>
        </p:nvSpPr>
        <p:spPr/>
        <p:txBody>
          <a:bodyPr/>
          <a:lstStyle/>
          <a:p>
            <a:r>
              <a:rPr lang="en-GB" dirty="0"/>
              <a:t>Sources of breaches</a:t>
            </a:r>
          </a:p>
        </p:txBody>
      </p:sp>
      <p:pic>
        <p:nvPicPr>
          <p:cNvPr id="5" name="Picture 4">
            <a:extLst>
              <a:ext uri="{FF2B5EF4-FFF2-40B4-BE49-F238E27FC236}">
                <a16:creationId xmlns:a16="http://schemas.microsoft.com/office/drawing/2014/main" id="{91F4174B-DCCB-4D84-B388-F7ADFBAEEB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4277" y="2044700"/>
            <a:ext cx="2904543" cy="2564167"/>
          </a:xfrm>
          <a:prstGeom prst="rect">
            <a:avLst/>
          </a:prstGeom>
        </p:spPr>
      </p:pic>
      <p:sp>
        <p:nvSpPr>
          <p:cNvPr id="6" name="TextBox 5">
            <a:extLst>
              <a:ext uri="{FF2B5EF4-FFF2-40B4-BE49-F238E27FC236}">
                <a16:creationId xmlns:a16="http://schemas.microsoft.com/office/drawing/2014/main" id="{108E1F97-5D4F-4AE4-9051-B4FD4ED81450}"/>
              </a:ext>
            </a:extLst>
          </p:cNvPr>
          <p:cNvSpPr txBox="1"/>
          <p:nvPr/>
        </p:nvSpPr>
        <p:spPr>
          <a:xfrm>
            <a:off x="238125" y="6391275"/>
            <a:ext cx="6096000" cy="261610"/>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i="1" dirty="0">
                <a:latin typeface="Calibri"/>
                <a:cs typeface="Calibri"/>
              </a:rPr>
              <a:t>*Study from 2018 Data Breach Investigations Report- Verizon</a:t>
            </a:r>
            <a:endParaRPr lang="en-US" sz="1100" dirty="0"/>
          </a:p>
        </p:txBody>
      </p:sp>
    </p:spTree>
    <p:extLst>
      <p:ext uri="{BB962C8B-B14F-4D97-AF65-F5344CB8AC3E}">
        <p14:creationId xmlns:p14="http://schemas.microsoft.com/office/powerpoint/2010/main" val="2615468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A23F26-E100-4617-907A-BDFCA3E072F5}"/>
              </a:ext>
            </a:extLst>
          </p:cNvPr>
          <p:cNvSpPr>
            <a:spLocks noGrp="1"/>
          </p:cNvSpPr>
          <p:nvPr>
            <p:ph idx="1"/>
          </p:nvPr>
        </p:nvSpPr>
        <p:spPr>
          <a:xfrm>
            <a:off x="787400" y="1257721"/>
            <a:ext cx="6578600" cy="3301156"/>
          </a:xfrm>
        </p:spPr>
        <p:txBody>
          <a:bodyPr>
            <a:normAutofit fontScale="92500"/>
          </a:bodyPr>
          <a:lstStyle/>
          <a:p>
            <a:pPr marL="0" indent="0" algn="ctr">
              <a:buNone/>
            </a:pPr>
            <a:r>
              <a:rPr lang="en-GB" dirty="0"/>
              <a:t>Privacy regulations around the world such as </a:t>
            </a:r>
            <a:r>
              <a:rPr lang="en-GB" b="1" dirty="0">
                <a:solidFill>
                  <a:schemeClr val="tx1"/>
                </a:solidFill>
              </a:rPr>
              <a:t>HIPAA, SOX, GDPR, CCPA, SHIELD </a:t>
            </a:r>
            <a:r>
              <a:rPr lang="en-GB" dirty="0"/>
              <a:t>etc. demand effective and repeatable processes for protecting sensitive data.</a:t>
            </a:r>
            <a:endParaRPr lang="en-US" dirty="0"/>
          </a:p>
        </p:txBody>
      </p:sp>
      <p:sp>
        <p:nvSpPr>
          <p:cNvPr id="4" name="TextBox 3">
            <a:extLst>
              <a:ext uri="{FF2B5EF4-FFF2-40B4-BE49-F238E27FC236}">
                <a16:creationId xmlns:a16="http://schemas.microsoft.com/office/drawing/2014/main" id="{3CADEFB5-3413-42B8-A347-68F168F335D9}"/>
              </a:ext>
            </a:extLst>
          </p:cNvPr>
          <p:cNvSpPr txBox="1"/>
          <p:nvPr/>
        </p:nvSpPr>
        <p:spPr>
          <a:xfrm>
            <a:off x="157062" y="5481091"/>
            <a:ext cx="9253637" cy="58477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0" dirty="0">
                <a:latin typeface="Arial"/>
                <a:cs typeface="Arial"/>
              </a:rPr>
              <a:t>Or… Data Protection </a:t>
            </a:r>
            <a:r>
              <a:rPr lang="en-US" sz="3200" b="0" i="1" dirty="0">
                <a:latin typeface="Arial"/>
                <a:cs typeface="Arial"/>
              </a:rPr>
              <a:t>by </a:t>
            </a:r>
            <a:r>
              <a:rPr lang="en-US" sz="3200" i="1" u="sng" dirty="0">
                <a:latin typeface="Arial"/>
                <a:cs typeface="Arial"/>
              </a:rPr>
              <a:t>Design</a:t>
            </a:r>
            <a:r>
              <a:rPr lang="en-US" sz="3200" i="1" dirty="0">
                <a:latin typeface="Arial"/>
                <a:cs typeface="Arial"/>
              </a:rPr>
              <a:t> </a:t>
            </a:r>
            <a:r>
              <a:rPr lang="en-US" sz="3200" b="0" i="1" dirty="0">
                <a:latin typeface="Arial"/>
                <a:cs typeface="Arial"/>
              </a:rPr>
              <a:t>and by </a:t>
            </a:r>
            <a:r>
              <a:rPr lang="en-US" sz="3200" i="1" u="sng" dirty="0">
                <a:latin typeface="Arial"/>
                <a:cs typeface="Arial"/>
              </a:rPr>
              <a:t>Default</a:t>
            </a:r>
            <a:r>
              <a:rPr lang="en-US" sz="2400" dirty="0">
                <a:latin typeface="Arial"/>
                <a:cs typeface="Arial"/>
              </a:rPr>
              <a:t>.</a:t>
            </a:r>
            <a:endParaRPr lang="en-US" sz="2400" dirty="0"/>
          </a:p>
        </p:txBody>
      </p:sp>
      <p:pic>
        <p:nvPicPr>
          <p:cNvPr id="2" name="Picture 1">
            <a:extLst>
              <a:ext uri="{FF2B5EF4-FFF2-40B4-BE49-F238E27FC236}">
                <a16:creationId xmlns:a16="http://schemas.microsoft.com/office/drawing/2014/main" id="{69CA2124-12B2-4DEA-A9DD-33D2697C2B1B}"/>
              </a:ext>
            </a:extLst>
          </p:cNvPr>
          <p:cNvPicPr>
            <a:picLocks noChangeAspect="1"/>
          </p:cNvPicPr>
          <p:nvPr/>
        </p:nvPicPr>
        <p:blipFill>
          <a:blip r:embed="rId3"/>
          <a:stretch>
            <a:fillRect/>
          </a:stretch>
        </p:blipFill>
        <p:spPr>
          <a:xfrm>
            <a:off x="7723245" y="676970"/>
            <a:ext cx="4468755" cy="4462659"/>
          </a:xfrm>
          <a:prstGeom prst="rect">
            <a:avLst/>
          </a:prstGeom>
        </p:spPr>
      </p:pic>
    </p:spTree>
    <p:extLst>
      <p:ext uri="{BB962C8B-B14F-4D97-AF65-F5344CB8AC3E}">
        <p14:creationId xmlns:p14="http://schemas.microsoft.com/office/powerpoint/2010/main" val="3276561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B215D4A-6F66-4E77-8231-D0651DE8E4C2}"/>
              </a:ext>
            </a:extLst>
          </p:cNvPr>
          <p:cNvSpPr>
            <a:spLocks noGrp="1"/>
          </p:cNvSpPr>
          <p:nvPr>
            <p:ph idx="1"/>
          </p:nvPr>
        </p:nvSpPr>
        <p:spPr>
          <a:xfrm>
            <a:off x="215900" y="1914525"/>
            <a:ext cx="10515600" cy="4351338"/>
          </a:xfrm>
        </p:spPr>
        <p:txBody>
          <a:bodyPr>
            <a:normAutofit/>
          </a:bodyPr>
          <a:lstStyle/>
          <a:p>
            <a:r>
              <a:rPr lang="en-GB" b="1" dirty="0">
                <a:solidFill>
                  <a:schemeClr val="tx1"/>
                </a:solidFill>
              </a:rPr>
              <a:t>HIPAA</a:t>
            </a:r>
            <a:r>
              <a:rPr lang="en-GB" dirty="0"/>
              <a:t>: Up to$1.5m &amp; 10 years in prison</a:t>
            </a:r>
          </a:p>
          <a:p>
            <a:r>
              <a:rPr lang="en-GB" b="1" dirty="0">
                <a:solidFill>
                  <a:schemeClr val="tx1"/>
                </a:solidFill>
              </a:rPr>
              <a:t>SOX</a:t>
            </a:r>
            <a:r>
              <a:rPr lang="en-GB" dirty="0"/>
              <a:t>: Up to$5m &amp; 20 years in prison</a:t>
            </a:r>
          </a:p>
          <a:p>
            <a:r>
              <a:rPr lang="en-GB" b="1" dirty="0">
                <a:solidFill>
                  <a:schemeClr val="tx1"/>
                </a:solidFill>
              </a:rPr>
              <a:t>GDPR</a:t>
            </a:r>
            <a:r>
              <a:rPr lang="en-GB" dirty="0"/>
              <a:t>: Up to €20m or 4% of annual global turnover</a:t>
            </a:r>
          </a:p>
          <a:p>
            <a:r>
              <a:rPr lang="en-GB" b="1" dirty="0">
                <a:solidFill>
                  <a:schemeClr val="tx1"/>
                </a:solidFill>
              </a:rPr>
              <a:t>POPI</a:t>
            </a:r>
            <a:r>
              <a:rPr lang="en-GB" dirty="0"/>
              <a:t>: Up to R10 million &amp; 12 months in prison</a:t>
            </a:r>
          </a:p>
          <a:p>
            <a:r>
              <a:rPr lang="en-GB" b="1" dirty="0">
                <a:solidFill>
                  <a:schemeClr val="tx1"/>
                </a:solidFill>
              </a:rPr>
              <a:t>PIPEDA</a:t>
            </a:r>
            <a:r>
              <a:rPr lang="en-GB" dirty="0"/>
              <a:t>: Up to $100,000</a:t>
            </a:r>
          </a:p>
        </p:txBody>
      </p:sp>
      <p:sp>
        <p:nvSpPr>
          <p:cNvPr id="3" name="Title 2">
            <a:extLst>
              <a:ext uri="{FF2B5EF4-FFF2-40B4-BE49-F238E27FC236}">
                <a16:creationId xmlns:a16="http://schemas.microsoft.com/office/drawing/2014/main" id="{F2D6E4DE-C39C-469D-891A-5CDB2E84E52B}"/>
              </a:ext>
            </a:extLst>
          </p:cNvPr>
          <p:cNvSpPr>
            <a:spLocks noGrp="1"/>
          </p:cNvSpPr>
          <p:nvPr>
            <p:ph type="title"/>
          </p:nvPr>
        </p:nvSpPr>
        <p:spPr>
          <a:xfrm>
            <a:off x="647700" y="352425"/>
            <a:ext cx="10515600" cy="1325563"/>
          </a:xfrm>
        </p:spPr>
        <p:txBody>
          <a:bodyPr>
            <a:normAutofit/>
          </a:bodyPr>
          <a:lstStyle/>
          <a:p>
            <a:pPr algn="ctr"/>
            <a:r>
              <a:rPr lang="en-GB" sz="3600" b="1" dirty="0"/>
              <a:t>Cost of non compliance</a:t>
            </a:r>
          </a:p>
        </p:txBody>
      </p:sp>
      <p:pic>
        <p:nvPicPr>
          <p:cNvPr id="5" name="Picture 4">
            <a:extLst>
              <a:ext uri="{FF2B5EF4-FFF2-40B4-BE49-F238E27FC236}">
                <a16:creationId xmlns:a16="http://schemas.microsoft.com/office/drawing/2014/main" id="{5A91370B-00BE-4BD1-9ED0-4CC7CAB4EA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4696" y="286726"/>
            <a:ext cx="1813608" cy="1391262"/>
          </a:xfrm>
          <a:prstGeom prst="rect">
            <a:avLst/>
          </a:prstGeom>
        </p:spPr>
      </p:pic>
    </p:spTree>
    <p:extLst>
      <p:ext uri="{BB962C8B-B14F-4D97-AF65-F5344CB8AC3E}">
        <p14:creationId xmlns:p14="http://schemas.microsoft.com/office/powerpoint/2010/main" val="2493107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C014BA-0788-4E64-9A06-B1D9157C6B5A}"/>
              </a:ext>
            </a:extLst>
          </p:cNvPr>
          <p:cNvPicPr>
            <a:picLocks noChangeAspect="1"/>
          </p:cNvPicPr>
          <p:nvPr/>
        </p:nvPicPr>
        <p:blipFill>
          <a:blip r:embed="rId3"/>
          <a:stretch>
            <a:fillRect/>
          </a:stretch>
        </p:blipFill>
        <p:spPr>
          <a:xfrm>
            <a:off x="1932071" y="1383588"/>
            <a:ext cx="8327858" cy="4700423"/>
          </a:xfrm>
          <a:prstGeom prst="rect">
            <a:avLst/>
          </a:prstGeom>
        </p:spPr>
      </p:pic>
      <p:sp>
        <p:nvSpPr>
          <p:cNvPr id="3" name="Title 2">
            <a:extLst>
              <a:ext uri="{FF2B5EF4-FFF2-40B4-BE49-F238E27FC236}">
                <a16:creationId xmlns:a16="http://schemas.microsoft.com/office/drawing/2014/main" id="{A81F8DDC-66D8-4A54-873D-B145D85ACC91}"/>
              </a:ext>
            </a:extLst>
          </p:cNvPr>
          <p:cNvSpPr>
            <a:spLocks noGrp="1"/>
          </p:cNvSpPr>
          <p:nvPr>
            <p:ph type="title"/>
          </p:nvPr>
        </p:nvSpPr>
        <p:spPr>
          <a:xfrm>
            <a:off x="514350" y="161925"/>
            <a:ext cx="11163300" cy="1325563"/>
          </a:xfrm>
        </p:spPr>
        <p:txBody>
          <a:bodyPr>
            <a:normAutofit/>
          </a:bodyPr>
          <a:lstStyle/>
          <a:p>
            <a:pPr algn="ctr"/>
            <a:r>
              <a:rPr lang="en-GB" sz="3600" b="1" dirty="0"/>
              <a:t>Most Organizations do ‘copy-down’ Live Data</a:t>
            </a:r>
          </a:p>
        </p:txBody>
      </p:sp>
    </p:spTree>
    <p:extLst>
      <p:ext uri="{BB962C8B-B14F-4D97-AF65-F5344CB8AC3E}">
        <p14:creationId xmlns:p14="http://schemas.microsoft.com/office/powerpoint/2010/main" val="3160242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ell phone&#10;&#10;Description generated with very high confidence">
            <a:extLst>
              <a:ext uri="{FF2B5EF4-FFF2-40B4-BE49-F238E27FC236}">
                <a16:creationId xmlns:a16="http://schemas.microsoft.com/office/drawing/2014/main" id="{98965A22-60AA-4FFA-84C8-FDD2B93C7153}"/>
              </a:ext>
            </a:extLst>
          </p:cNvPr>
          <p:cNvPicPr>
            <a:picLocks noChangeAspect="1"/>
          </p:cNvPicPr>
          <p:nvPr/>
        </p:nvPicPr>
        <p:blipFill rotWithShape="1">
          <a:blip r:embed="rId3"/>
          <a:srcRect t="18584"/>
          <a:stretch/>
        </p:blipFill>
        <p:spPr>
          <a:xfrm>
            <a:off x="0" y="1733220"/>
            <a:ext cx="12192000" cy="4556928"/>
          </a:xfrm>
          <a:prstGeom prst="rect">
            <a:avLst/>
          </a:prstGeom>
        </p:spPr>
      </p:pic>
      <p:sp>
        <p:nvSpPr>
          <p:cNvPr id="3" name="Title 2">
            <a:extLst>
              <a:ext uri="{FF2B5EF4-FFF2-40B4-BE49-F238E27FC236}">
                <a16:creationId xmlns:a16="http://schemas.microsoft.com/office/drawing/2014/main" id="{4E81519A-F415-4DB7-89DF-BCC5175C631D}"/>
              </a:ext>
            </a:extLst>
          </p:cNvPr>
          <p:cNvSpPr>
            <a:spLocks noGrp="1"/>
          </p:cNvSpPr>
          <p:nvPr>
            <p:ph type="title"/>
          </p:nvPr>
        </p:nvSpPr>
        <p:spPr/>
        <p:txBody>
          <a:bodyPr/>
          <a:lstStyle/>
          <a:p>
            <a:r>
              <a:rPr lang="en-GB"/>
              <a:t>How can we stay compliant AND use production-like data?</a:t>
            </a:r>
          </a:p>
        </p:txBody>
      </p:sp>
      <p:grpSp>
        <p:nvGrpSpPr>
          <p:cNvPr id="8" name="Group 7">
            <a:extLst>
              <a:ext uri="{FF2B5EF4-FFF2-40B4-BE49-F238E27FC236}">
                <a16:creationId xmlns:a16="http://schemas.microsoft.com/office/drawing/2014/main" id="{8AC96E6C-A4C8-44A1-9A72-450105CC46A6}"/>
              </a:ext>
            </a:extLst>
          </p:cNvPr>
          <p:cNvGrpSpPr/>
          <p:nvPr/>
        </p:nvGrpSpPr>
        <p:grpSpPr>
          <a:xfrm>
            <a:off x="9973340" y="5975498"/>
            <a:ext cx="2020186" cy="648586"/>
            <a:chOff x="9973340" y="5975498"/>
            <a:chExt cx="2020186" cy="648586"/>
          </a:xfrm>
        </p:grpSpPr>
        <p:sp>
          <p:nvSpPr>
            <p:cNvPr id="7" name="Rectangle 6">
              <a:extLst>
                <a:ext uri="{FF2B5EF4-FFF2-40B4-BE49-F238E27FC236}">
                  <a16:creationId xmlns:a16="http://schemas.microsoft.com/office/drawing/2014/main" id="{5ABF4F64-6C37-4BD5-A05E-0A252B1B47F9}"/>
                </a:ext>
              </a:extLst>
            </p:cNvPr>
            <p:cNvSpPr/>
            <p:nvPr/>
          </p:nvSpPr>
          <p:spPr>
            <a:xfrm>
              <a:off x="9973340" y="5975498"/>
              <a:ext cx="2020186" cy="6485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68A5185D-7CBC-43CB-9E1A-FA192FB9C12C}"/>
                </a:ext>
              </a:extLst>
            </p:cNvPr>
            <p:cNvPicPr>
              <a:picLocks noChangeAspect="1"/>
            </p:cNvPicPr>
            <p:nvPr/>
          </p:nvPicPr>
          <p:blipFill>
            <a:blip r:embed="rId4"/>
            <a:stretch>
              <a:fillRect/>
            </a:stretch>
          </p:blipFill>
          <p:spPr>
            <a:xfrm>
              <a:off x="10062632" y="6101613"/>
              <a:ext cx="1782232" cy="426186"/>
            </a:xfrm>
            <a:prstGeom prst="rect">
              <a:avLst/>
            </a:prstGeom>
          </p:spPr>
        </p:pic>
      </p:grpSp>
    </p:spTree>
    <p:extLst>
      <p:ext uri="{BB962C8B-B14F-4D97-AF65-F5344CB8AC3E}">
        <p14:creationId xmlns:p14="http://schemas.microsoft.com/office/powerpoint/2010/main" val="72855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2648-207A-4B03-BC7D-4C8B5D6689E8}"/>
              </a:ext>
            </a:extLst>
          </p:cNvPr>
          <p:cNvSpPr>
            <a:spLocks noGrp="1"/>
          </p:cNvSpPr>
          <p:nvPr>
            <p:ph type="title"/>
          </p:nvPr>
        </p:nvSpPr>
        <p:spPr/>
        <p:txBody>
          <a:bodyPr>
            <a:normAutofit/>
          </a:bodyPr>
          <a:lstStyle/>
          <a:p>
            <a:r>
              <a:rPr lang="en-GB"/>
              <a:t>A small attack surface makes compliance easier</a:t>
            </a:r>
          </a:p>
        </p:txBody>
      </p:sp>
      <p:grpSp>
        <p:nvGrpSpPr>
          <p:cNvPr id="42" name="Group 41">
            <a:extLst>
              <a:ext uri="{FF2B5EF4-FFF2-40B4-BE49-F238E27FC236}">
                <a16:creationId xmlns:a16="http://schemas.microsoft.com/office/drawing/2014/main" id="{6D0C8087-5F15-440B-869C-34FCF7AB9144}"/>
              </a:ext>
            </a:extLst>
          </p:cNvPr>
          <p:cNvGrpSpPr/>
          <p:nvPr/>
        </p:nvGrpSpPr>
        <p:grpSpPr>
          <a:xfrm>
            <a:off x="7581786" y="2068005"/>
            <a:ext cx="3190875" cy="3984457"/>
            <a:chOff x="1045534" y="1926813"/>
            <a:chExt cx="3190875" cy="3984457"/>
          </a:xfrm>
        </p:grpSpPr>
        <p:pic>
          <p:nvPicPr>
            <p:cNvPr id="9" name="Picture 9">
              <a:extLst>
                <a:ext uri="{FF2B5EF4-FFF2-40B4-BE49-F238E27FC236}">
                  <a16:creationId xmlns:a16="http://schemas.microsoft.com/office/drawing/2014/main" id="{F0F233D0-0550-4AAA-B346-B88D00D91419}"/>
                </a:ext>
              </a:extLst>
            </p:cNvPr>
            <p:cNvPicPr>
              <a:picLocks noChangeAspect="1"/>
            </p:cNvPicPr>
            <p:nvPr/>
          </p:nvPicPr>
          <p:blipFill rotWithShape="1">
            <a:blip r:embed="rId3"/>
            <a:srcRect r="38949" b="70840"/>
            <a:stretch/>
          </p:blipFill>
          <p:spPr>
            <a:xfrm>
              <a:off x="2244797" y="1926813"/>
              <a:ext cx="1674740" cy="1117992"/>
            </a:xfrm>
            <a:prstGeom prst="rect">
              <a:avLst/>
            </a:prstGeom>
          </p:spPr>
        </p:pic>
        <p:sp>
          <p:nvSpPr>
            <p:cNvPr id="11" name="TextBox 10">
              <a:extLst>
                <a:ext uri="{FF2B5EF4-FFF2-40B4-BE49-F238E27FC236}">
                  <a16:creationId xmlns:a16="http://schemas.microsoft.com/office/drawing/2014/main" id="{972333C4-95F8-4AFB-9CED-5B36B074BD99}"/>
                </a:ext>
              </a:extLst>
            </p:cNvPr>
            <p:cNvSpPr txBox="1"/>
            <p:nvPr/>
          </p:nvSpPr>
          <p:spPr>
            <a:xfrm>
              <a:off x="1045534" y="5039236"/>
              <a:ext cx="3190875" cy="872034"/>
            </a:xfrm>
            <a:prstGeom prst="rect">
              <a:avLst/>
            </a:prstGeom>
            <a:ln w="28575">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a:t>PII in all environments</a:t>
              </a:r>
            </a:p>
            <a:p>
              <a:pPr marL="285750" indent="-285750">
                <a:lnSpc>
                  <a:spcPct val="150000"/>
                </a:lnSpc>
                <a:buFont typeface="Arial"/>
                <a:buChar char="•"/>
              </a:pPr>
              <a:r>
                <a:rPr lang="en-US"/>
                <a:t>Higher risk</a:t>
              </a:r>
            </a:p>
          </p:txBody>
        </p:sp>
        <p:grpSp>
          <p:nvGrpSpPr>
            <p:cNvPr id="25" name="Group 24">
              <a:extLst>
                <a:ext uri="{FF2B5EF4-FFF2-40B4-BE49-F238E27FC236}">
                  <a16:creationId xmlns:a16="http://schemas.microsoft.com/office/drawing/2014/main" id="{C3002826-8271-4401-8453-4BD45E230712}"/>
                </a:ext>
              </a:extLst>
            </p:cNvPr>
            <p:cNvGrpSpPr/>
            <p:nvPr/>
          </p:nvGrpSpPr>
          <p:grpSpPr>
            <a:xfrm>
              <a:off x="1045534" y="1926813"/>
              <a:ext cx="2874003" cy="2940452"/>
              <a:chOff x="1045534" y="2054409"/>
              <a:chExt cx="2874003" cy="2940452"/>
            </a:xfrm>
          </p:grpSpPr>
          <p:grpSp>
            <p:nvGrpSpPr>
              <p:cNvPr id="6" name="Group 5">
                <a:extLst>
                  <a:ext uri="{FF2B5EF4-FFF2-40B4-BE49-F238E27FC236}">
                    <a16:creationId xmlns:a16="http://schemas.microsoft.com/office/drawing/2014/main" id="{C9A798E6-AE5D-46BF-9C30-D688B4D0ECCB}"/>
                  </a:ext>
                </a:extLst>
              </p:cNvPr>
              <p:cNvGrpSpPr/>
              <p:nvPr/>
            </p:nvGrpSpPr>
            <p:grpSpPr>
              <a:xfrm>
                <a:off x="3216344" y="3832294"/>
                <a:ext cx="680484" cy="1160274"/>
                <a:chOff x="3477732" y="3095625"/>
                <a:chExt cx="680484" cy="1160274"/>
              </a:xfrm>
            </p:grpSpPr>
            <p:sp>
              <p:nvSpPr>
                <p:cNvPr id="14" name="Cylinder 13">
                  <a:extLst>
                    <a:ext uri="{FF2B5EF4-FFF2-40B4-BE49-F238E27FC236}">
                      <a16:creationId xmlns:a16="http://schemas.microsoft.com/office/drawing/2014/main" id="{86E881A3-B2C7-4AEC-AEB7-15AA9CF7C723}"/>
                    </a:ext>
                  </a:extLst>
                </p:cNvPr>
                <p:cNvSpPr/>
                <p:nvPr/>
              </p:nvSpPr>
              <p:spPr>
                <a:xfrm>
                  <a:off x="3477733" y="3095625"/>
                  <a:ext cx="680483" cy="754911"/>
                </a:xfrm>
                <a:prstGeom prst="can">
                  <a:avLst/>
                </a:prstGeom>
                <a:solidFill>
                  <a:srgbClr val="CC00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1TB</a:t>
                  </a:r>
                </a:p>
              </p:txBody>
            </p:sp>
            <p:sp>
              <p:nvSpPr>
                <p:cNvPr id="5" name="TextBox 4">
                  <a:extLst>
                    <a:ext uri="{FF2B5EF4-FFF2-40B4-BE49-F238E27FC236}">
                      <a16:creationId xmlns:a16="http://schemas.microsoft.com/office/drawing/2014/main" id="{140133CA-B5CA-4640-AE70-F3454D8FE655}"/>
                    </a:ext>
                  </a:extLst>
                </p:cNvPr>
                <p:cNvSpPr txBox="1"/>
                <p:nvPr/>
              </p:nvSpPr>
              <p:spPr>
                <a:xfrm>
                  <a:off x="3477732" y="3886567"/>
                  <a:ext cx="680483" cy="369332"/>
                </a:xfrm>
                <a:prstGeom prst="rect">
                  <a:avLst/>
                </a:prstGeom>
                <a:noFill/>
              </p:spPr>
              <p:txBody>
                <a:bodyPr wrap="square" rtlCol="0">
                  <a:spAutoFit/>
                </a:bodyPr>
                <a:lstStyle/>
                <a:p>
                  <a:pPr algn="ctr"/>
                  <a:r>
                    <a:rPr lang="en-GB"/>
                    <a:t>QA</a:t>
                  </a:r>
                </a:p>
              </p:txBody>
            </p:sp>
          </p:grpSp>
          <p:grpSp>
            <p:nvGrpSpPr>
              <p:cNvPr id="15" name="Group 14">
                <a:extLst>
                  <a:ext uri="{FF2B5EF4-FFF2-40B4-BE49-F238E27FC236}">
                    <a16:creationId xmlns:a16="http://schemas.microsoft.com/office/drawing/2014/main" id="{F642C92E-F282-4E6A-868D-0881C762F6BE}"/>
                  </a:ext>
                </a:extLst>
              </p:cNvPr>
              <p:cNvGrpSpPr/>
              <p:nvPr/>
            </p:nvGrpSpPr>
            <p:grpSpPr>
              <a:xfrm>
                <a:off x="2133153" y="3832294"/>
                <a:ext cx="680484" cy="1160274"/>
                <a:chOff x="3477732" y="3095625"/>
                <a:chExt cx="680484" cy="1160274"/>
              </a:xfrm>
            </p:grpSpPr>
            <p:sp>
              <p:nvSpPr>
                <p:cNvPr id="16" name="Cylinder 15">
                  <a:extLst>
                    <a:ext uri="{FF2B5EF4-FFF2-40B4-BE49-F238E27FC236}">
                      <a16:creationId xmlns:a16="http://schemas.microsoft.com/office/drawing/2014/main" id="{527D1B98-6A7F-440F-A8C3-6372D3AAFD2F}"/>
                    </a:ext>
                  </a:extLst>
                </p:cNvPr>
                <p:cNvSpPr/>
                <p:nvPr/>
              </p:nvSpPr>
              <p:spPr>
                <a:xfrm>
                  <a:off x="3477733" y="3095625"/>
                  <a:ext cx="680483" cy="754911"/>
                </a:xfrm>
                <a:prstGeom prst="can">
                  <a:avLst/>
                </a:prstGeom>
                <a:solidFill>
                  <a:srgbClr val="CC00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1TB</a:t>
                  </a:r>
                </a:p>
              </p:txBody>
            </p:sp>
            <p:sp>
              <p:nvSpPr>
                <p:cNvPr id="17" name="TextBox 16">
                  <a:extLst>
                    <a:ext uri="{FF2B5EF4-FFF2-40B4-BE49-F238E27FC236}">
                      <a16:creationId xmlns:a16="http://schemas.microsoft.com/office/drawing/2014/main" id="{0A4EF6D7-0A78-4A15-852E-E59E5DF63E43}"/>
                    </a:ext>
                  </a:extLst>
                </p:cNvPr>
                <p:cNvSpPr txBox="1"/>
                <p:nvPr/>
              </p:nvSpPr>
              <p:spPr>
                <a:xfrm>
                  <a:off x="3477732" y="3886567"/>
                  <a:ext cx="680483" cy="369332"/>
                </a:xfrm>
                <a:prstGeom prst="rect">
                  <a:avLst/>
                </a:prstGeom>
                <a:noFill/>
              </p:spPr>
              <p:txBody>
                <a:bodyPr wrap="square" rtlCol="0">
                  <a:spAutoFit/>
                </a:bodyPr>
                <a:lstStyle/>
                <a:p>
                  <a:pPr algn="ctr"/>
                  <a:r>
                    <a:rPr lang="en-GB"/>
                    <a:t>Test</a:t>
                  </a:r>
                </a:p>
              </p:txBody>
            </p:sp>
          </p:grpSp>
          <p:grpSp>
            <p:nvGrpSpPr>
              <p:cNvPr id="18" name="Group 17">
                <a:extLst>
                  <a:ext uri="{FF2B5EF4-FFF2-40B4-BE49-F238E27FC236}">
                    <a16:creationId xmlns:a16="http://schemas.microsoft.com/office/drawing/2014/main" id="{81C4E575-5D6A-4024-8318-BAB929516C73}"/>
                  </a:ext>
                </a:extLst>
              </p:cNvPr>
              <p:cNvGrpSpPr/>
              <p:nvPr/>
            </p:nvGrpSpPr>
            <p:grpSpPr>
              <a:xfrm>
                <a:off x="1045534" y="3834587"/>
                <a:ext cx="680484" cy="1160274"/>
                <a:chOff x="3477732" y="3095625"/>
                <a:chExt cx="680484" cy="1160274"/>
              </a:xfrm>
            </p:grpSpPr>
            <p:sp>
              <p:nvSpPr>
                <p:cNvPr id="19" name="Cylinder 18">
                  <a:extLst>
                    <a:ext uri="{FF2B5EF4-FFF2-40B4-BE49-F238E27FC236}">
                      <a16:creationId xmlns:a16="http://schemas.microsoft.com/office/drawing/2014/main" id="{F9CD070C-6ECF-49A7-9BF7-5628D3ABA572}"/>
                    </a:ext>
                  </a:extLst>
                </p:cNvPr>
                <p:cNvSpPr/>
                <p:nvPr/>
              </p:nvSpPr>
              <p:spPr>
                <a:xfrm>
                  <a:off x="3477733" y="3095625"/>
                  <a:ext cx="680483" cy="754911"/>
                </a:xfrm>
                <a:prstGeom prst="can">
                  <a:avLst/>
                </a:prstGeom>
                <a:solidFill>
                  <a:srgbClr val="CC00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1TB</a:t>
                  </a:r>
                </a:p>
              </p:txBody>
            </p:sp>
            <p:sp>
              <p:nvSpPr>
                <p:cNvPr id="20" name="TextBox 19">
                  <a:extLst>
                    <a:ext uri="{FF2B5EF4-FFF2-40B4-BE49-F238E27FC236}">
                      <a16:creationId xmlns:a16="http://schemas.microsoft.com/office/drawing/2014/main" id="{8ED62007-8C09-43E1-AE08-6196CA119858}"/>
                    </a:ext>
                  </a:extLst>
                </p:cNvPr>
                <p:cNvSpPr txBox="1"/>
                <p:nvPr/>
              </p:nvSpPr>
              <p:spPr>
                <a:xfrm>
                  <a:off x="3477732" y="3886567"/>
                  <a:ext cx="680483" cy="369332"/>
                </a:xfrm>
                <a:prstGeom prst="rect">
                  <a:avLst/>
                </a:prstGeom>
                <a:noFill/>
              </p:spPr>
              <p:txBody>
                <a:bodyPr wrap="square" rtlCol="0">
                  <a:spAutoFit/>
                </a:bodyPr>
                <a:lstStyle/>
                <a:p>
                  <a:pPr algn="ctr"/>
                  <a:r>
                    <a:rPr lang="en-GB"/>
                    <a:t>Dev</a:t>
                  </a:r>
                </a:p>
              </p:txBody>
            </p:sp>
          </p:grpSp>
          <p:grpSp>
            <p:nvGrpSpPr>
              <p:cNvPr id="21" name="Group 20">
                <a:extLst>
                  <a:ext uri="{FF2B5EF4-FFF2-40B4-BE49-F238E27FC236}">
                    <a16:creationId xmlns:a16="http://schemas.microsoft.com/office/drawing/2014/main" id="{8270D4AD-4FA6-41FF-8D01-0F140BB71E32}"/>
                  </a:ext>
                </a:extLst>
              </p:cNvPr>
              <p:cNvGrpSpPr/>
              <p:nvPr/>
            </p:nvGrpSpPr>
            <p:grpSpPr>
              <a:xfrm>
                <a:off x="1045534" y="2054409"/>
                <a:ext cx="732765" cy="1160274"/>
                <a:chOff x="3477732" y="3095625"/>
                <a:chExt cx="732765" cy="1160274"/>
              </a:xfrm>
            </p:grpSpPr>
            <p:sp>
              <p:nvSpPr>
                <p:cNvPr id="22" name="Cylinder 21">
                  <a:extLst>
                    <a:ext uri="{FF2B5EF4-FFF2-40B4-BE49-F238E27FC236}">
                      <a16:creationId xmlns:a16="http://schemas.microsoft.com/office/drawing/2014/main" id="{E1D95F62-6B33-428C-9F75-03A4462BEEF0}"/>
                    </a:ext>
                  </a:extLst>
                </p:cNvPr>
                <p:cNvSpPr/>
                <p:nvPr/>
              </p:nvSpPr>
              <p:spPr>
                <a:xfrm>
                  <a:off x="3503873" y="3095625"/>
                  <a:ext cx="680483" cy="754911"/>
                </a:xfrm>
                <a:prstGeom prst="can">
                  <a:avLst/>
                </a:prstGeom>
                <a:solidFill>
                  <a:srgbClr val="CC00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1TB</a:t>
                  </a:r>
                </a:p>
              </p:txBody>
            </p:sp>
            <p:sp>
              <p:nvSpPr>
                <p:cNvPr id="23" name="TextBox 22">
                  <a:extLst>
                    <a:ext uri="{FF2B5EF4-FFF2-40B4-BE49-F238E27FC236}">
                      <a16:creationId xmlns:a16="http://schemas.microsoft.com/office/drawing/2014/main" id="{0CBCF3C9-82A3-431A-BB50-D7A82F175838}"/>
                    </a:ext>
                  </a:extLst>
                </p:cNvPr>
                <p:cNvSpPr txBox="1"/>
                <p:nvPr/>
              </p:nvSpPr>
              <p:spPr>
                <a:xfrm>
                  <a:off x="3477732" y="3886567"/>
                  <a:ext cx="732765" cy="369332"/>
                </a:xfrm>
                <a:prstGeom prst="rect">
                  <a:avLst/>
                </a:prstGeom>
                <a:noFill/>
              </p:spPr>
              <p:txBody>
                <a:bodyPr wrap="square" rtlCol="0">
                  <a:spAutoFit/>
                </a:bodyPr>
                <a:lstStyle/>
                <a:p>
                  <a:pPr algn="ctr"/>
                  <a:r>
                    <a:rPr lang="en-GB"/>
                    <a:t>Prod</a:t>
                  </a:r>
                </a:p>
              </p:txBody>
            </p:sp>
          </p:grpSp>
          <p:cxnSp>
            <p:nvCxnSpPr>
              <p:cNvPr id="24" name="Straight Connector 23">
                <a:extLst>
                  <a:ext uri="{FF2B5EF4-FFF2-40B4-BE49-F238E27FC236}">
                    <a16:creationId xmlns:a16="http://schemas.microsoft.com/office/drawing/2014/main" id="{5D98D84A-B9A0-4BB4-8B71-AF4E953FC20B}"/>
                  </a:ext>
                </a:extLst>
              </p:cNvPr>
              <p:cNvCxnSpPr/>
              <p:nvPr/>
            </p:nvCxnSpPr>
            <p:spPr>
              <a:xfrm>
                <a:off x="1045534" y="3492794"/>
                <a:ext cx="2874003"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grpSp>
        <p:nvGrpSpPr>
          <p:cNvPr id="41" name="Group 40">
            <a:extLst>
              <a:ext uri="{FF2B5EF4-FFF2-40B4-BE49-F238E27FC236}">
                <a16:creationId xmlns:a16="http://schemas.microsoft.com/office/drawing/2014/main" id="{DC38F9F8-C481-46F8-BA24-5117D1733CD0}"/>
              </a:ext>
            </a:extLst>
          </p:cNvPr>
          <p:cNvGrpSpPr/>
          <p:nvPr/>
        </p:nvGrpSpPr>
        <p:grpSpPr>
          <a:xfrm>
            <a:off x="838200" y="1992003"/>
            <a:ext cx="3209925" cy="4060459"/>
            <a:chOff x="7016881" y="1850811"/>
            <a:chExt cx="3209925" cy="4060459"/>
          </a:xfrm>
        </p:grpSpPr>
        <p:pic>
          <p:nvPicPr>
            <p:cNvPr id="7" name="Picture 7" descr="A screenshot of a cell phone&#10;&#10;Description generated with very high confidence">
              <a:extLst>
                <a:ext uri="{FF2B5EF4-FFF2-40B4-BE49-F238E27FC236}">
                  <a16:creationId xmlns:a16="http://schemas.microsoft.com/office/drawing/2014/main" id="{F76F2440-9792-4DFE-949F-5363B939BFF0}"/>
                </a:ext>
              </a:extLst>
            </p:cNvPr>
            <p:cNvPicPr>
              <a:picLocks noChangeAspect="1"/>
            </p:cNvPicPr>
            <p:nvPr/>
          </p:nvPicPr>
          <p:blipFill rotWithShape="1">
            <a:blip r:embed="rId4"/>
            <a:srcRect r="44182" b="75518"/>
            <a:stretch/>
          </p:blipFill>
          <p:spPr>
            <a:xfrm>
              <a:off x="8384106" y="1850811"/>
              <a:ext cx="1674740" cy="906913"/>
            </a:xfrm>
            <a:prstGeom prst="rect">
              <a:avLst/>
            </a:prstGeom>
          </p:spPr>
        </p:pic>
        <p:sp>
          <p:nvSpPr>
            <p:cNvPr id="12" name="TextBox 11">
              <a:extLst>
                <a:ext uri="{FF2B5EF4-FFF2-40B4-BE49-F238E27FC236}">
                  <a16:creationId xmlns:a16="http://schemas.microsoft.com/office/drawing/2014/main" id="{64855205-AF38-4B39-BE96-563BE0315992}"/>
                </a:ext>
              </a:extLst>
            </p:cNvPr>
            <p:cNvSpPr txBox="1"/>
            <p:nvPr/>
          </p:nvSpPr>
          <p:spPr>
            <a:xfrm>
              <a:off x="7016881" y="5039236"/>
              <a:ext cx="3209925" cy="872034"/>
            </a:xfrm>
            <a:prstGeom prst="rect">
              <a:avLst/>
            </a:prstGeom>
            <a:ln w="28575">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a:t>PII only in PROD</a:t>
              </a:r>
            </a:p>
            <a:p>
              <a:pPr marL="285750" indent="-285750">
                <a:lnSpc>
                  <a:spcPct val="150000"/>
                </a:lnSpc>
                <a:buFont typeface="Arial"/>
                <a:buChar char="•"/>
              </a:pPr>
              <a:r>
                <a:rPr lang="en-US"/>
                <a:t>Lower risk</a:t>
              </a:r>
            </a:p>
          </p:txBody>
        </p:sp>
        <p:grpSp>
          <p:nvGrpSpPr>
            <p:cNvPr id="26" name="Group 25">
              <a:extLst>
                <a:ext uri="{FF2B5EF4-FFF2-40B4-BE49-F238E27FC236}">
                  <a16:creationId xmlns:a16="http://schemas.microsoft.com/office/drawing/2014/main" id="{BCE3D48A-65CD-433F-88A8-69F6BBC4CC60}"/>
                </a:ext>
              </a:extLst>
            </p:cNvPr>
            <p:cNvGrpSpPr/>
            <p:nvPr/>
          </p:nvGrpSpPr>
          <p:grpSpPr>
            <a:xfrm>
              <a:off x="7184843" y="1926813"/>
              <a:ext cx="2874003" cy="2940452"/>
              <a:chOff x="1045534" y="2054409"/>
              <a:chExt cx="2874003" cy="2940452"/>
            </a:xfrm>
          </p:grpSpPr>
          <p:grpSp>
            <p:nvGrpSpPr>
              <p:cNvPr id="27" name="Group 26">
                <a:extLst>
                  <a:ext uri="{FF2B5EF4-FFF2-40B4-BE49-F238E27FC236}">
                    <a16:creationId xmlns:a16="http://schemas.microsoft.com/office/drawing/2014/main" id="{1AB1A738-4763-4A27-B445-BA8C9B192551}"/>
                  </a:ext>
                </a:extLst>
              </p:cNvPr>
              <p:cNvGrpSpPr/>
              <p:nvPr/>
            </p:nvGrpSpPr>
            <p:grpSpPr>
              <a:xfrm>
                <a:off x="3216344" y="3832294"/>
                <a:ext cx="680484" cy="1160274"/>
                <a:chOff x="3477732" y="3095625"/>
                <a:chExt cx="680484" cy="1160274"/>
              </a:xfrm>
            </p:grpSpPr>
            <p:sp>
              <p:nvSpPr>
                <p:cNvPr id="38" name="Cylinder 37">
                  <a:extLst>
                    <a:ext uri="{FF2B5EF4-FFF2-40B4-BE49-F238E27FC236}">
                      <a16:creationId xmlns:a16="http://schemas.microsoft.com/office/drawing/2014/main" id="{76500103-06BF-4C7B-A699-708DDE038F3D}"/>
                    </a:ext>
                  </a:extLst>
                </p:cNvPr>
                <p:cNvSpPr/>
                <p:nvPr/>
              </p:nvSpPr>
              <p:spPr>
                <a:xfrm>
                  <a:off x="3477733" y="3095625"/>
                  <a:ext cx="680483" cy="754911"/>
                </a:xfrm>
                <a:prstGeom prst="ca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0TB</a:t>
                  </a:r>
                </a:p>
              </p:txBody>
            </p:sp>
            <p:sp>
              <p:nvSpPr>
                <p:cNvPr id="39" name="TextBox 38">
                  <a:extLst>
                    <a:ext uri="{FF2B5EF4-FFF2-40B4-BE49-F238E27FC236}">
                      <a16:creationId xmlns:a16="http://schemas.microsoft.com/office/drawing/2014/main" id="{963A0FF3-B699-42A6-A014-04A062B2CFBD}"/>
                    </a:ext>
                  </a:extLst>
                </p:cNvPr>
                <p:cNvSpPr txBox="1"/>
                <p:nvPr/>
              </p:nvSpPr>
              <p:spPr>
                <a:xfrm>
                  <a:off x="3477732" y="3886567"/>
                  <a:ext cx="680483" cy="369332"/>
                </a:xfrm>
                <a:prstGeom prst="rect">
                  <a:avLst/>
                </a:prstGeom>
                <a:noFill/>
              </p:spPr>
              <p:txBody>
                <a:bodyPr wrap="square" rtlCol="0">
                  <a:spAutoFit/>
                </a:bodyPr>
                <a:lstStyle/>
                <a:p>
                  <a:pPr algn="ctr"/>
                  <a:r>
                    <a:rPr lang="en-GB"/>
                    <a:t>QA</a:t>
                  </a:r>
                </a:p>
              </p:txBody>
            </p:sp>
          </p:grpSp>
          <p:grpSp>
            <p:nvGrpSpPr>
              <p:cNvPr id="28" name="Group 27">
                <a:extLst>
                  <a:ext uri="{FF2B5EF4-FFF2-40B4-BE49-F238E27FC236}">
                    <a16:creationId xmlns:a16="http://schemas.microsoft.com/office/drawing/2014/main" id="{E5302E50-F52A-40B0-BD5A-BE95D38E2843}"/>
                  </a:ext>
                </a:extLst>
              </p:cNvPr>
              <p:cNvGrpSpPr/>
              <p:nvPr/>
            </p:nvGrpSpPr>
            <p:grpSpPr>
              <a:xfrm>
                <a:off x="2133153" y="3832294"/>
                <a:ext cx="680484" cy="1160274"/>
                <a:chOff x="3477732" y="3095625"/>
                <a:chExt cx="680484" cy="1160274"/>
              </a:xfrm>
            </p:grpSpPr>
            <p:sp>
              <p:nvSpPr>
                <p:cNvPr id="36" name="Cylinder 35">
                  <a:extLst>
                    <a:ext uri="{FF2B5EF4-FFF2-40B4-BE49-F238E27FC236}">
                      <a16:creationId xmlns:a16="http://schemas.microsoft.com/office/drawing/2014/main" id="{9071350F-5205-4935-91F8-CA5B76A7A2AC}"/>
                    </a:ext>
                  </a:extLst>
                </p:cNvPr>
                <p:cNvSpPr/>
                <p:nvPr/>
              </p:nvSpPr>
              <p:spPr>
                <a:xfrm>
                  <a:off x="3477733" y="3095625"/>
                  <a:ext cx="680483" cy="754911"/>
                </a:xfrm>
                <a:prstGeom prst="ca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0TB</a:t>
                  </a:r>
                </a:p>
              </p:txBody>
            </p:sp>
            <p:sp>
              <p:nvSpPr>
                <p:cNvPr id="37" name="TextBox 36">
                  <a:extLst>
                    <a:ext uri="{FF2B5EF4-FFF2-40B4-BE49-F238E27FC236}">
                      <a16:creationId xmlns:a16="http://schemas.microsoft.com/office/drawing/2014/main" id="{62D9BD26-1212-4D92-B197-137831820966}"/>
                    </a:ext>
                  </a:extLst>
                </p:cNvPr>
                <p:cNvSpPr txBox="1"/>
                <p:nvPr/>
              </p:nvSpPr>
              <p:spPr>
                <a:xfrm>
                  <a:off x="3477732" y="3886567"/>
                  <a:ext cx="680483" cy="369332"/>
                </a:xfrm>
                <a:prstGeom prst="rect">
                  <a:avLst/>
                </a:prstGeom>
                <a:noFill/>
              </p:spPr>
              <p:txBody>
                <a:bodyPr wrap="square" rtlCol="0">
                  <a:spAutoFit/>
                </a:bodyPr>
                <a:lstStyle/>
                <a:p>
                  <a:pPr algn="ctr"/>
                  <a:r>
                    <a:rPr lang="en-GB"/>
                    <a:t>Test</a:t>
                  </a:r>
                </a:p>
              </p:txBody>
            </p:sp>
          </p:grpSp>
          <p:grpSp>
            <p:nvGrpSpPr>
              <p:cNvPr id="29" name="Group 28">
                <a:extLst>
                  <a:ext uri="{FF2B5EF4-FFF2-40B4-BE49-F238E27FC236}">
                    <a16:creationId xmlns:a16="http://schemas.microsoft.com/office/drawing/2014/main" id="{167410A0-1D42-4D34-8639-D325556C6701}"/>
                  </a:ext>
                </a:extLst>
              </p:cNvPr>
              <p:cNvGrpSpPr/>
              <p:nvPr/>
            </p:nvGrpSpPr>
            <p:grpSpPr>
              <a:xfrm>
                <a:off x="1045534" y="3834587"/>
                <a:ext cx="680484" cy="1160274"/>
                <a:chOff x="3477732" y="3095625"/>
                <a:chExt cx="680484" cy="1160274"/>
              </a:xfrm>
            </p:grpSpPr>
            <p:sp>
              <p:nvSpPr>
                <p:cNvPr id="34" name="Cylinder 33">
                  <a:extLst>
                    <a:ext uri="{FF2B5EF4-FFF2-40B4-BE49-F238E27FC236}">
                      <a16:creationId xmlns:a16="http://schemas.microsoft.com/office/drawing/2014/main" id="{6BED75EB-1082-44A8-82CC-B8ECD67AA0ED}"/>
                    </a:ext>
                  </a:extLst>
                </p:cNvPr>
                <p:cNvSpPr/>
                <p:nvPr/>
              </p:nvSpPr>
              <p:spPr>
                <a:xfrm>
                  <a:off x="3477733" y="3095625"/>
                  <a:ext cx="680483" cy="754911"/>
                </a:xfrm>
                <a:prstGeom prst="can">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0TB</a:t>
                  </a:r>
                </a:p>
              </p:txBody>
            </p:sp>
            <p:sp>
              <p:nvSpPr>
                <p:cNvPr id="35" name="TextBox 34">
                  <a:extLst>
                    <a:ext uri="{FF2B5EF4-FFF2-40B4-BE49-F238E27FC236}">
                      <a16:creationId xmlns:a16="http://schemas.microsoft.com/office/drawing/2014/main" id="{C50BA293-7580-454B-8717-220B9CAD4CAE}"/>
                    </a:ext>
                  </a:extLst>
                </p:cNvPr>
                <p:cNvSpPr txBox="1"/>
                <p:nvPr/>
              </p:nvSpPr>
              <p:spPr>
                <a:xfrm>
                  <a:off x="3477732" y="3886567"/>
                  <a:ext cx="680483" cy="369332"/>
                </a:xfrm>
                <a:prstGeom prst="rect">
                  <a:avLst/>
                </a:prstGeom>
                <a:noFill/>
              </p:spPr>
              <p:txBody>
                <a:bodyPr wrap="square" rtlCol="0">
                  <a:spAutoFit/>
                </a:bodyPr>
                <a:lstStyle/>
                <a:p>
                  <a:pPr algn="ctr"/>
                  <a:r>
                    <a:rPr lang="en-GB"/>
                    <a:t>Dev</a:t>
                  </a:r>
                </a:p>
              </p:txBody>
            </p:sp>
          </p:grpSp>
          <p:grpSp>
            <p:nvGrpSpPr>
              <p:cNvPr id="30" name="Group 29">
                <a:extLst>
                  <a:ext uri="{FF2B5EF4-FFF2-40B4-BE49-F238E27FC236}">
                    <a16:creationId xmlns:a16="http://schemas.microsoft.com/office/drawing/2014/main" id="{206205EC-2487-4B48-9E15-AEB22536DEA9}"/>
                  </a:ext>
                </a:extLst>
              </p:cNvPr>
              <p:cNvGrpSpPr/>
              <p:nvPr/>
            </p:nvGrpSpPr>
            <p:grpSpPr>
              <a:xfrm>
                <a:off x="1045534" y="2054409"/>
                <a:ext cx="732765" cy="1160274"/>
                <a:chOff x="3477732" y="3095625"/>
                <a:chExt cx="732765" cy="1160274"/>
              </a:xfrm>
            </p:grpSpPr>
            <p:sp>
              <p:nvSpPr>
                <p:cNvPr id="32" name="Cylinder 31">
                  <a:extLst>
                    <a:ext uri="{FF2B5EF4-FFF2-40B4-BE49-F238E27FC236}">
                      <a16:creationId xmlns:a16="http://schemas.microsoft.com/office/drawing/2014/main" id="{066489EF-FB2D-4FC9-A258-F20846FBC764}"/>
                    </a:ext>
                  </a:extLst>
                </p:cNvPr>
                <p:cNvSpPr/>
                <p:nvPr/>
              </p:nvSpPr>
              <p:spPr>
                <a:xfrm>
                  <a:off x="3503873" y="3095625"/>
                  <a:ext cx="680483" cy="754911"/>
                </a:xfrm>
                <a:prstGeom prst="can">
                  <a:avLst/>
                </a:prstGeom>
                <a:solidFill>
                  <a:srgbClr val="CC00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1TB</a:t>
                  </a:r>
                </a:p>
              </p:txBody>
            </p:sp>
            <p:sp>
              <p:nvSpPr>
                <p:cNvPr id="33" name="TextBox 32">
                  <a:extLst>
                    <a:ext uri="{FF2B5EF4-FFF2-40B4-BE49-F238E27FC236}">
                      <a16:creationId xmlns:a16="http://schemas.microsoft.com/office/drawing/2014/main" id="{349B09B9-C7C3-40B4-B709-2BF6B84900CA}"/>
                    </a:ext>
                  </a:extLst>
                </p:cNvPr>
                <p:cNvSpPr txBox="1"/>
                <p:nvPr/>
              </p:nvSpPr>
              <p:spPr>
                <a:xfrm>
                  <a:off x="3477732" y="3886567"/>
                  <a:ext cx="732765" cy="369332"/>
                </a:xfrm>
                <a:prstGeom prst="rect">
                  <a:avLst/>
                </a:prstGeom>
                <a:noFill/>
              </p:spPr>
              <p:txBody>
                <a:bodyPr wrap="square" rtlCol="0">
                  <a:spAutoFit/>
                </a:bodyPr>
                <a:lstStyle/>
                <a:p>
                  <a:pPr algn="ctr"/>
                  <a:r>
                    <a:rPr lang="en-GB"/>
                    <a:t>Prod</a:t>
                  </a:r>
                </a:p>
              </p:txBody>
            </p:sp>
          </p:grpSp>
          <p:cxnSp>
            <p:nvCxnSpPr>
              <p:cNvPr id="31" name="Straight Connector 30">
                <a:extLst>
                  <a:ext uri="{FF2B5EF4-FFF2-40B4-BE49-F238E27FC236}">
                    <a16:creationId xmlns:a16="http://schemas.microsoft.com/office/drawing/2014/main" id="{F8DF58C0-100D-41BD-8FCF-0153DF9D28F0}"/>
                  </a:ext>
                </a:extLst>
              </p:cNvPr>
              <p:cNvCxnSpPr/>
              <p:nvPr/>
            </p:nvCxnSpPr>
            <p:spPr>
              <a:xfrm>
                <a:off x="1045534" y="3492794"/>
                <a:ext cx="2874003" cy="0"/>
              </a:xfrm>
              <a:prstGeom prst="line">
                <a:avLst/>
              </a:prstGeom>
              <a:ln w="762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sp>
        <p:nvSpPr>
          <p:cNvPr id="40" name="TextBox 39">
            <a:extLst>
              <a:ext uri="{FF2B5EF4-FFF2-40B4-BE49-F238E27FC236}">
                <a16:creationId xmlns:a16="http://schemas.microsoft.com/office/drawing/2014/main" id="{060875DD-6CD0-45C4-8981-029A23F87C10}"/>
              </a:ext>
            </a:extLst>
          </p:cNvPr>
          <p:cNvSpPr txBox="1"/>
          <p:nvPr/>
        </p:nvSpPr>
        <p:spPr>
          <a:xfrm>
            <a:off x="5043605" y="3066490"/>
            <a:ext cx="1138737" cy="1015663"/>
          </a:xfrm>
          <a:prstGeom prst="rect">
            <a:avLst/>
          </a:prstGeom>
          <a:noFill/>
        </p:spPr>
        <p:txBody>
          <a:bodyPr wrap="square" rtlCol="0">
            <a:spAutoFit/>
          </a:bodyPr>
          <a:lstStyle/>
          <a:p>
            <a:pPr algn="ctr"/>
            <a:r>
              <a:rPr lang="en-GB" sz="6000">
                <a:solidFill>
                  <a:srgbClr val="404040"/>
                </a:solidFill>
              </a:rPr>
              <a:t>Vs</a:t>
            </a:r>
          </a:p>
        </p:txBody>
      </p:sp>
    </p:spTree>
    <p:extLst>
      <p:ext uri="{BB962C8B-B14F-4D97-AF65-F5344CB8AC3E}">
        <p14:creationId xmlns:p14="http://schemas.microsoft.com/office/powerpoint/2010/main" val="3109298954"/>
      </p:ext>
    </p:extLst>
  </p:cSld>
  <p:clrMapOvr>
    <a:masterClrMapping/>
  </p:clrMapOvr>
</p:sld>
</file>

<file path=ppt/theme/theme1.xml><?xml version="1.0" encoding="utf-8"?>
<a:theme xmlns:a="http://schemas.openxmlformats.org/drawingml/2006/main" name="Redg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dgate" id="{BDD96890-1003-47E2-BFC1-9F6CC65F4F8A}" vid="{0D416F27-B701-4311-BFF9-690AF4E93C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EBC29561FC4674583BC6BABF43A0C5D" ma:contentTypeVersion="8" ma:contentTypeDescription="Create a new document." ma:contentTypeScope="" ma:versionID="df716bb0f72a5e87963c0eb72ac97313">
  <xsd:schema xmlns:xsd="http://www.w3.org/2001/XMLSchema" xmlns:xs="http://www.w3.org/2001/XMLSchema" xmlns:p="http://schemas.microsoft.com/office/2006/metadata/properties" xmlns:ns2="6974227b-5883-4aca-976b-d00cf80381c1" xmlns:ns3="68ad9683-ab2b-488a-b720-17383354dd2f" targetNamespace="http://schemas.microsoft.com/office/2006/metadata/properties" ma:root="true" ma:fieldsID="776adf97c32edca836d1b747293482a3" ns2:_="" ns3:_="">
    <xsd:import namespace="6974227b-5883-4aca-976b-d00cf80381c1"/>
    <xsd:import namespace="68ad9683-ab2b-488a-b720-17383354dd2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74227b-5883-4aca-976b-d00cf80381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8ad9683-ab2b-488a-b720-17383354dd2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FEE6AB-F097-4D02-B722-3CC306AF237B}">
  <ds:schemaRefs>
    <ds:schemaRef ds:uri="http://purl.org/dc/terms/"/>
    <ds:schemaRef ds:uri="http://schemas.microsoft.com/office/2006/documentManagement/types"/>
    <ds:schemaRef ds:uri="http://schemas.openxmlformats.org/package/2006/metadata/core-properties"/>
    <ds:schemaRef ds:uri="http://purl.org/dc/elements/1.1/"/>
    <ds:schemaRef ds:uri="6974227b-5883-4aca-976b-d00cf80381c1"/>
    <ds:schemaRef ds:uri="http://schemas.microsoft.com/office/infopath/2007/PartnerControls"/>
    <ds:schemaRef ds:uri="http://schemas.microsoft.com/office/2006/metadata/properties"/>
    <ds:schemaRef ds:uri="68ad9683-ab2b-488a-b720-17383354dd2f"/>
    <ds:schemaRef ds:uri="http://www.w3.org/XML/1998/namespace"/>
    <ds:schemaRef ds:uri="http://purl.org/dc/dcmitype/"/>
  </ds:schemaRefs>
</ds:datastoreItem>
</file>

<file path=customXml/itemProps2.xml><?xml version="1.0" encoding="utf-8"?>
<ds:datastoreItem xmlns:ds="http://schemas.openxmlformats.org/officeDocument/2006/customXml" ds:itemID="{D6DA2389-C21B-4FDE-8F55-9D31D4D641F8}">
  <ds:schemaRefs>
    <ds:schemaRef ds:uri="http://schemas.microsoft.com/sharepoint/v3/contenttype/forms"/>
  </ds:schemaRefs>
</ds:datastoreItem>
</file>

<file path=customXml/itemProps3.xml><?xml version="1.0" encoding="utf-8"?>
<ds:datastoreItem xmlns:ds="http://schemas.openxmlformats.org/officeDocument/2006/customXml" ds:itemID="{9D7C9CE1-3A4D-4F48-9861-5F33675EAE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974227b-5883-4aca-976b-d00cf80381c1"/>
    <ds:schemaRef ds:uri="68ad9683-ab2b-488a-b720-17383354dd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Redgate</Template>
  <TotalTime>27</TotalTime>
  <Words>1203</Words>
  <Application>Microsoft Office PowerPoint</Application>
  <PresentationFormat>Widescreen</PresentationFormat>
  <Paragraphs>101</Paragraphs>
  <Slides>14</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Roboto</vt:lpstr>
      <vt:lpstr>Roboto Bold</vt:lpstr>
      <vt:lpstr>Roboto Medium</vt:lpstr>
      <vt:lpstr>Roboto Regular</vt:lpstr>
      <vt:lpstr>Redgate</vt:lpstr>
      <vt:lpstr>How to ensure SOX, HIPAA,  &amp; GDPR compliance  in Dev and Test</vt:lpstr>
      <vt:lpstr>Your Presenter</vt:lpstr>
      <vt:lpstr>PowerPoint Presentation</vt:lpstr>
      <vt:lpstr>Sources of breaches</vt:lpstr>
      <vt:lpstr>PowerPoint Presentation</vt:lpstr>
      <vt:lpstr>Cost of non compliance</vt:lpstr>
      <vt:lpstr>Most Organizations do ‘copy-down’ Live Data</vt:lpstr>
      <vt:lpstr>How can we stay compliant AND use production-like data?</vt:lpstr>
      <vt:lpstr>A small attack surface makes compliance easier</vt:lpstr>
      <vt:lpstr>SQL Provision In Action</vt:lpstr>
      <vt:lpstr>Case study</vt:lpstr>
      <vt:lpstr>Benefits – recap</vt:lpstr>
      <vt:lpstr>Q&amp;A Session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Murtagh</dc:creator>
  <cp:lastModifiedBy>Chris Unwin</cp:lastModifiedBy>
  <cp:revision>1</cp:revision>
  <dcterms:created xsi:type="dcterms:W3CDTF">2019-03-04T11:48:32Z</dcterms:created>
  <dcterms:modified xsi:type="dcterms:W3CDTF">2019-03-25T09:43:28Z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0x0101008EBC29561FC4674583BC6BABF43A0C5D</vt:lpwstr>
  </property>
</Properties>
</file>