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70"/>
  </p:notesMasterIdLst>
  <p:handoutMasterIdLst>
    <p:handoutMasterId r:id="rId71"/>
  </p:handoutMasterIdLst>
  <p:sldIdLst>
    <p:sldId id="676" r:id="rId2"/>
    <p:sldId id="736" r:id="rId3"/>
    <p:sldId id="677" r:id="rId4"/>
    <p:sldId id="678" r:id="rId5"/>
    <p:sldId id="738" r:id="rId6"/>
    <p:sldId id="679" r:id="rId7"/>
    <p:sldId id="687" r:id="rId8"/>
    <p:sldId id="688" r:id="rId9"/>
    <p:sldId id="681" r:id="rId10"/>
    <p:sldId id="680" r:id="rId11"/>
    <p:sldId id="682" r:id="rId12"/>
    <p:sldId id="740" r:id="rId13"/>
    <p:sldId id="741" r:id="rId14"/>
    <p:sldId id="683" r:id="rId15"/>
    <p:sldId id="684" r:id="rId16"/>
    <p:sldId id="685" r:id="rId17"/>
    <p:sldId id="686" r:id="rId18"/>
    <p:sldId id="690" r:id="rId19"/>
    <p:sldId id="717" r:id="rId20"/>
    <p:sldId id="718" r:id="rId21"/>
    <p:sldId id="719" r:id="rId22"/>
    <p:sldId id="720" r:id="rId23"/>
    <p:sldId id="721" r:id="rId24"/>
    <p:sldId id="263" r:id="rId25"/>
    <p:sldId id="691" r:id="rId26"/>
    <p:sldId id="264" r:id="rId27"/>
    <p:sldId id="702" r:id="rId28"/>
    <p:sldId id="703" r:id="rId29"/>
    <p:sldId id="704" r:id="rId30"/>
    <p:sldId id="705" r:id="rId31"/>
    <p:sldId id="265" r:id="rId32"/>
    <p:sldId id="692" r:id="rId33"/>
    <p:sldId id="266" r:id="rId34"/>
    <p:sldId id="267" r:id="rId35"/>
    <p:sldId id="269" r:id="rId36"/>
    <p:sldId id="268" r:id="rId37"/>
    <p:sldId id="695" r:id="rId38"/>
    <p:sldId id="297" r:id="rId39"/>
    <p:sldId id="696" r:id="rId40"/>
    <p:sldId id="697" r:id="rId41"/>
    <p:sldId id="273" r:id="rId42"/>
    <p:sldId id="275" r:id="rId43"/>
    <p:sldId id="274" r:id="rId44"/>
    <p:sldId id="698" r:id="rId45"/>
    <p:sldId id="699" r:id="rId46"/>
    <p:sldId id="700" r:id="rId47"/>
    <p:sldId id="701" r:id="rId48"/>
    <p:sldId id="706" r:id="rId49"/>
    <p:sldId id="710" r:id="rId50"/>
    <p:sldId id="714" r:id="rId51"/>
    <p:sldId id="732" r:id="rId52"/>
    <p:sldId id="733" r:id="rId53"/>
    <p:sldId id="734" r:id="rId54"/>
    <p:sldId id="279" r:id="rId55"/>
    <p:sldId id="296" r:id="rId56"/>
    <p:sldId id="298" r:id="rId57"/>
    <p:sldId id="716" r:id="rId58"/>
    <p:sldId id="722" r:id="rId59"/>
    <p:sldId id="724" r:id="rId60"/>
    <p:sldId id="723" r:id="rId61"/>
    <p:sldId id="727" r:id="rId62"/>
    <p:sldId id="725" r:id="rId63"/>
    <p:sldId id="728" r:id="rId64"/>
    <p:sldId id="730" r:id="rId65"/>
    <p:sldId id="731" r:id="rId66"/>
    <p:sldId id="729" r:id="rId67"/>
    <p:sldId id="735" r:id="rId68"/>
    <p:sldId id="742" r:id="rId69"/>
  </p:sldIdLst>
  <p:sldSz cx="9144000" cy="6858000" type="screen4x3"/>
  <p:notesSz cx="6858000" cy="91900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8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0066"/>
    <a:srgbClr val="99FF33"/>
    <a:srgbClr val="FFFF99"/>
    <a:srgbClr val="FF9933"/>
    <a:srgbClr val="0099FF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9902AB-E1B6-4019-A775-7B5FE5E79EC0}" v="19" dt="2023-02-23T10:06:08.5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6" autoAdjust="0"/>
    <p:restoredTop sz="81697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408" y="14"/>
      </p:cViewPr>
      <p:guideLst>
        <p:guide orient="horz" pos="4088"/>
        <p:guide pos="2880"/>
      </p:guideLst>
    </p:cSldViewPr>
  </p:slideViewPr>
  <p:outlineViewPr>
    <p:cViewPr>
      <p:scale>
        <a:sx n="50" d="100"/>
        <a:sy n="5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67698688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biński Henryk" userId="cef4dc99-e189-485f-b4e3-03cdadf308ed" providerId="ADAL" clId="{439902AB-E1B6-4019-A775-7B5FE5E79EC0}"/>
    <pc:docChg chg="undo custSel modSld">
      <pc:chgData name="Rybiński Henryk" userId="cef4dc99-e189-485f-b4e3-03cdadf308ed" providerId="ADAL" clId="{439902AB-E1B6-4019-A775-7B5FE5E79EC0}" dt="2023-02-23T10:06:08.549" v="60" actId="20577"/>
      <pc:docMkLst>
        <pc:docMk/>
      </pc:docMkLst>
      <pc:sldChg chg="modSp mod">
        <pc:chgData name="Rybiński Henryk" userId="cef4dc99-e189-485f-b4e3-03cdadf308ed" providerId="ADAL" clId="{439902AB-E1B6-4019-A775-7B5FE5E79EC0}" dt="2023-02-22T19:19:01.675" v="20" actId="5793"/>
        <pc:sldMkLst>
          <pc:docMk/>
          <pc:sldMk cId="1185570308" sldId="678"/>
        </pc:sldMkLst>
        <pc:spChg chg="mod">
          <ac:chgData name="Rybiński Henryk" userId="cef4dc99-e189-485f-b4e3-03cdadf308ed" providerId="ADAL" clId="{439902AB-E1B6-4019-A775-7B5FE5E79EC0}" dt="2023-02-22T19:19:01.675" v="20" actId="5793"/>
          <ac:spMkLst>
            <pc:docMk/>
            <pc:sldMk cId="1185570308" sldId="678"/>
            <ac:spMk id="6" creationId="{60FE6A35-5C01-4A25-B181-BF57BAAFCBB9}"/>
          </ac:spMkLst>
        </pc:spChg>
      </pc:sldChg>
      <pc:sldChg chg="modSp mod">
        <pc:chgData name="Rybiński Henryk" userId="cef4dc99-e189-485f-b4e3-03cdadf308ed" providerId="ADAL" clId="{439902AB-E1B6-4019-A775-7B5FE5E79EC0}" dt="2023-02-22T19:21:18.796" v="36" actId="20577"/>
        <pc:sldMkLst>
          <pc:docMk/>
          <pc:sldMk cId="3475768459" sldId="679"/>
        </pc:sldMkLst>
        <pc:spChg chg="mod">
          <ac:chgData name="Rybiński Henryk" userId="cef4dc99-e189-485f-b4e3-03cdadf308ed" providerId="ADAL" clId="{439902AB-E1B6-4019-A775-7B5FE5E79EC0}" dt="2023-02-22T19:21:18.796" v="36" actId="20577"/>
          <ac:spMkLst>
            <pc:docMk/>
            <pc:sldMk cId="3475768459" sldId="679"/>
            <ac:spMk id="6" creationId="{60FE6A35-5C01-4A25-B181-BF57BAAFCBB9}"/>
          </ac:spMkLst>
        </pc:spChg>
      </pc:sldChg>
      <pc:sldChg chg="modSp">
        <pc:chgData name="Rybiński Henryk" userId="cef4dc99-e189-485f-b4e3-03cdadf308ed" providerId="ADAL" clId="{439902AB-E1B6-4019-A775-7B5FE5E79EC0}" dt="2023-02-23T10:06:08.549" v="60" actId="20577"/>
        <pc:sldMkLst>
          <pc:docMk/>
          <pc:sldMk cId="3180014082" sldId="702"/>
        </pc:sldMkLst>
        <pc:spChg chg="mod">
          <ac:chgData name="Rybiński Henryk" userId="cef4dc99-e189-485f-b4e3-03cdadf308ed" providerId="ADAL" clId="{439902AB-E1B6-4019-A775-7B5FE5E79EC0}" dt="2023-02-23T10:06:08.549" v="60" actId="20577"/>
          <ac:spMkLst>
            <pc:docMk/>
            <pc:sldMk cId="3180014082" sldId="702"/>
            <ac:spMk id="27651" creationId="{291EBA86-DB2C-4CD1-BBF7-656357AA208A}"/>
          </ac:spMkLst>
        </pc:spChg>
      </pc:sldChg>
      <pc:sldChg chg="modSp mod">
        <pc:chgData name="Rybiński Henryk" userId="cef4dc99-e189-485f-b4e3-03cdadf308ed" providerId="ADAL" clId="{439902AB-E1B6-4019-A775-7B5FE5E79EC0}" dt="2023-02-22T19:22:13.803" v="41" actId="20577"/>
        <pc:sldMkLst>
          <pc:docMk/>
          <pc:sldMk cId="3984477546" sldId="738"/>
        </pc:sldMkLst>
        <pc:spChg chg="mod">
          <ac:chgData name="Rybiński Henryk" userId="cef4dc99-e189-485f-b4e3-03cdadf308ed" providerId="ADAL" clId="{439902AB-E1B6-4019-A775-7B5FE5E79EC0}" dt="2023-02-22T19:22:13.803" v="41" actId="20577"/>
          <ac:spMkLst>
            <pc:docMk/>
            <pc:sldMk cId="3984477546" sldId="738"/>
            <ac:spMk id="6" creationId="{60FE6A35-5C01-4A25-B181-BF57BAAFCBB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>
            <a:extLst>
              <a:ext uri="{FF2B5EF4-FFF2-40B4-BE49-F238E27FC236}">
                <a16:creationId xmlns:a16="http://schemas.microsoft.com/office/drawing/2014/main" id="{EF4A5603-F4DC-4812-BAA2-6BC6393B8F0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8EC29A69-6556-4D75-9615-089F22A2D13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85C032F-4A21-467D-A83C-724F095F8574}" type="datetime1">
              <a:rPr lang="en-US" altLang="en-US"/>
              <a:pPr>
                <a:defRPr/>
              </a:pPr>
              <a:t>2/22/2023</a:t>
            </a:fld>
            <a:endParaRPr lang="en-US" altLang="en-US"/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39F3D944-4570-48FF-A19F-327DCB02806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C1AA5EA3-2CCA-438A-B546-3630E26B4C2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6F0DCCA3-4BFC-4650-AF59-83312F5ADE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4823A9F-BC02-4622-9490-5ACE992580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94C576-BB5F-4443-8233-13A0176A63D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5F74EAF8-5AB9-45AD-B7A3-37E355FB24A6}" type="datetime1">
              <a:rPr lang="en-US" altLang="en-US"/>
              <a:pPr>
                <a:defRPr/>
              </a:pPr>
              <a:t>2/22/2023</a:t>
            </a:fld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9BC664A9-3592-4AAA-99B3-09CA2EC3D1C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4B83FCC-3A78-4497-BFED-DFFFA8288A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65625"/>
            <a:ext cx="5029200" cy="4135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D1ADF47-A0A1-4843-BF4B-01EDCCD812D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584D7EE-991A-4F91-963C-BC57D8C5A0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731250"/>
            <a:ext cx="29718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/>
            </a:lvl1pPr>
          </a:lstStyle>
          <a:p>
            <a:pPr>
              <a:defRPr/>
            </a:pPr>
            <a:fld id="{D5E10787-4584-4E9C-9AE6-EEAC0F9F196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90637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06476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8251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68290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72057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24752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708241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472390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988439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353715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19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7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2732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20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738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21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944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22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63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23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16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ABEE203-DAA5-4514-A743-88ABE54A7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0A89E0-7341-4BF1-BBDB-2DADE6AFE80E}" type="slidenum">
              <a:rPr lang="pl-PL" altLang="pl-PL"/>
              <a:pPr eaLnBrk="1" hangingPunct="1">
                <a:spcBef>
                  <a:spcPct val="0"/>
                </a:spcBef>
              </a:pPr>
              <a:t>24</a:t>
            </a:fld>
            <a:endParaRPr lang="pl-PL" altLang="pl-PL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1AE3729-49C4-4956-BC29-81F9F1A4D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CA235D-BA49-4B67-9B44-66EA62D20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EABEE203-DAA5-4514-A743-88ABE54A79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20A89E0-7341-4BF1-BBDB-2DADE6AFE80E}" type="slidenum">
              <a:rPr lang="pl-PL" altLang="pl-PL"/>
              <a:pPr eaLnBrk="1" hangingPunct="1">
                <a:spcBef>
                  <a:spcPct val="0"/>
                </a:spcBef>
              </a:pPr>
              <a:t>25</a:t>
            </a:fld>
            <a:endParaRPr lang="pl-PL" altLang="pl-PL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A1AE3729-49C4-4956-BC29-81F9F1A4D5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6DCA235D-BA49-4B67-9B44-66EA62D20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807240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26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pl-PL" altLang="pl-PL" dirty="0"/>
              <a:t>End of</a:t>
            </a:r>
            <a:r>
              <a:rPr lang="en-US" altLang="pl-PL" dirty="0"/>
              <a:t> 50</a:t>
            </a:r>
            <a:r>
              <a:rPr lang="pl-PL" altLang="pl-PL" dirty="0" err="1"/>
              <a:t>ties</a:t>
            </a:r>
            <a:r>
              <a:rPr lang="en-US" altLang="pl-PL" dirty="0"/>
              <a:t>  - COBOL, </a:t>
            </a:r>
            <a:r>
              <a:rPr lang="pl-PL" altLang="pl-PL" dirty="0"/>
              <a:t>file </a:t>
            </a:r>
            <a:r>
              <a:rPr lang="pl-PL" altLang="pl-PL" dirty="0" err="1"/>
              <a:t>syste</a:t>
            </a:r>
            <a:r>
              <a:rPr lang="en-US" altLang="pl-PL" dirty="0"/>
              <a:t> RAMAC - 1959</a:t>
            </a:r>
          </a:p>
          <a:p>
            <a:pPr marL="476250" indent="-476250" eaLnBrk="1" hangingPunct="1"/>
            <a:r>
              <a:rPr lang="en-US" altLang="pl-PL" dirty="0"/>
              <a:t>1961 	IDS </a:t>
            </a:r>
            <a:r>
              <a:rPr lang="en-US" altLang="pl-PL" dirty="0" err="1"/>
              <a:t>Bachmana</a:t>
            </a:r>
            <a:r>
              <a:rPr lang="en-US" altLang="pl-PL" dirty="0"/>
              <a:t> (General Electric)</a:t>
            </a:r>
          </a:p>
          <a:p>
            <a:pPr marL="476250" indent="-476250" eaLnBrk="1" hangingPunct="1"/>
            <a:r>
              <a:rPr lang="en-US" altLang="pl-PL" dirty="0"/>
              <a:t>1969 	RDF</a:t>
            </a:r>
            <a:r>
              <a:rPr lang="pl-PL" altLang="pl-PL" dirty="0"/>
              <a:t> of </a:t>
            </a:r>
            <a:r>
              <a:rPr lang="en-US" altLang="pl-PL" dirty="0"/>
              <a:t> Rand </a:t>
            </a:r>
            <a:r>
              <a:rPr lang="en-US" altLang="pl-PL" dirty="0" err="1"/>
              <a:t>Coproration</a:t>
            </a:r>
            <a:r>
              <a:rPr lang="en-US" altLang="pl-PL" dirty="0"/>
              <a:t> (</a:t>
            </a:r>
            <a:r>
              <a:rPr lang="pl-PL" altLang="pl-PL" dirty="0" err="1"/>
              <a:t>very</a:t>
            </a:r>
            <a:r>
              <a:rPr lang="pl-PL" altLang="pl-PL" dirty="0"/>
              <a:t> </a:t>
            </a:r>
            <a:r>
              <a:rPr lang="pl-PL" altLang="pl-PL" dirty="0" err="1"/>
              <a:t>relational</a:t>
            </a:r>
            <a:r>
              <a:rPr lang="pl-PL" altLang="pl-PL" dirty="0"/>
              <a:t> </a:t>
            </a:r>
            <a:r>
              <a:rPr lang="pl-PL" altLang="pl-PL" dirty="0" err="1"/>
              <a:t>approach</a:t>
            </a:r>
            <a:r>
              <a:rPr lang="pl-PL" altLang="pl-PL" dirty="0"/>
              <a:t> to data, but </a:t>
            </a:r>
            <a:r>
              <a:rPr lang="pl-PL" altLang="pl-PL" dirty="0" err="1"/>
              <a:t>closer</a:t>
            </a:r>
            <a:r>
              <a:rPr lang="pl-PL" altLang="pl-PL" dirty="0"/>
              <a:t> to </a:t>
            </a:r>
            <a:r>
              <a:rPr lang="pl-PL" altLang="pl-PL" dirty="0" err="1"/>
              <a:t>logic</a:t>
            </a:r>
            <a:r>
              <a:rPr lang="pl-PL" altLang="pl-PL" dirty="0"/>
              <a:t> (</a:t>
            </a:r>
            <a:r>
              <a:rPr lang="pl-PL" altLang="pl-PL" dirty="0" err="1"/>
              <a:t>lack</a:t>
            </a:r>
            <a:r>
              <a:rPr lang="pl-PL" altLang="pl-PL" dirty="0"/>
              <a:t> of </a:t>
            </a:r>
            <a:r>
              <a:rPr lang="pl-PL" altLang="pl-PL" dirty="0" err="1"/>
              <a:t>relational</a:t>
            </a:r>
            <a:r>
              <a:rPr lang="pl-PL" altLang="pl-PL" dirty="0"/>
              <a:t> algebra</a:t>
            </a:r>
            <a:r>
              <a:rPr lang="en-US" altLang="pl-PL" dirty="0"/>
              <a:t>)</a:t>
            </a:r>
          </a:p>
          <a:p>
            <a:pPr marL="476250" indent="-476250" eaLnBrk="1" hangingPunct="1"/>
            <a:r>
              <a:rPr lang="en-US" altLang="pl-PL" dirty="0"/>
              <a:t>1970 	Codd</a:t>
            </a:r>
            <a:r>
              <a:rPr lang="pl-PL" altLang="pl-PL" dirty="0"/>
              <a:t>’s </a:t>
            </a:r>
            <a:r>
              <a:rPr lang="pl-PL" altLang="pl-PL" dirty="0" err="1"/>
              <a:t>paper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1971 	CODASYL</a:t>
            </a:r>
          </a:p>
          <a:p>
            <a:pPr marL="476250" indent="-476250" eaLnBrk="1" hangingPunct="1"/>
            <a:r>
              <a:rPr lang="en-US" altLang="pl-PL" dirty="0"/>
              <a:t>1975 	 ACM SIGMOD</a:t>
            </a:r>
            <a:r>
              <a:rPr lang="pl-PL" altLang="pl-PL" dirty="0"/>
              <a:t> </a:t>
            </a:r>
            <a:r>
              <a:rPr lang="pl-PL" altLang="pl-PL" dirty="0" err="1"/>
              <a:t>has</a:t>
            </a:r>
            <a:r>
              <a:rPr lang="pl-PL" altLang="pl-PL" dirty="0"/>
              <a:t> </a:t>
            </a:r>
            <a:r>
              <a:rPr lang="pl-PL" altLang="pl-PL" dirty="0" err="1"/>
              <a:t>been</a:t>
            </a:r>
            <a:r>
              <a:rPr lang="pl-PL" altLang="pl-PL" dirty="0"/>
              <a:t> </a:t>
            </a:r>
            <a:r>
              <a:rPr lang="pl-PL" altLang="pl-PL" dirty="0" err="1"/>
              <a:t>launched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1975 	</a:t>
            </a:r>
            <a:r>
              <a:rPr lang="pl-PL" altLang="pl-PL" dirty="0"/>
              <a:t>1st </a:t>
            </a:r>
            <a:r>
              <a:rPr lang="en-US" altLang="pl-PL" dirty="0"/>
              <a:t>VLDB</a:t>
            </a:r>
            <a:r>
              <a:rPr lang="pl-PL" altLang="pl-PL" dirty="0"/>
              <a:t> </a:t>
            </a:r>
            <a:r>
              <a:rPr lang="pl-PL" altLang="pl-PL" dirty="0" err="1"/>
              <a:t>conference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1976 	 Chen</a:t>
            </a:r>
            <a:r>
              <a:rPr lang="pl-PL" altLang="pl-PL" dirty="0"/>
              <a:t>’s </a:t>
            </a:r>
            <a:r>
              <a:rPr lang="pl-PL" altLang="pl-PL" dirty="0" err="1"/>
              <a:t>paper</a:t>
            </a:r>
            <a:r>
              <a:rPr lang="pl-PL" altLang="pl-PL" dirty="0"/>
              <a:t> - </a:t>
            </a:r>
            <a:r>
              <a:rPr lang="en-US" altLang="pl-PL" dirty="0"/>
              <a:t> E-R;</a:t>
            </a:r>
            <a:br>
              <a:rPr lang="en-US" altLang="pl-PL" dirty="0"/>
            </a:br>
            <a:r>
              <a:rPr lang="pl-PL" altLang="pl-PL" dirty="0" err="1"/>
              <a:t>first</a:t>
            </a:r>
            <a:r>
              <a:rPr lang="pl-PL" altLang="pl-PL" dirty="0"/>
              <a:t> </a:t>
            </a:r>
            <a:r>
              <a:rPr lang="pl-PL" altLang="pl-PL" dirty="0" err="1"/>
              <a:t>commercial</a:t>
            </a:r>
            <a:r>
              <a:rPr lang="pl-PL" altLang="pl-PL" dirty="0"/>
              <a:t> </a:t>
            </a:r>
            <a:r>
              <a:rPr lang="pl-PL" altLang="pl-PL" dirty="0" err="1"/>
              <a:t>relational</a:t>
            </a:r>
            <a:r>
              <a:rPr lang="pl-PL" altLang="pl-PL" dirty="0"/>
              <a:t> </a:t>
            </a:r>
            <a:r>
              <a:rPr lang="pl-PL" altLang="pl-PL" dirty="0" err="1"/>
              <a:t>databases</a:t>
            </a:r>
            <a:r>
              <a:rPr lang="en-US" altLang="pl-PL" dirty="0"/>
              <a:t>: System R (IBM) </a:t>
            </a:r>
            <a:r>
              <a:rPr lang="pl-PL" altLang="pl-PL" dirty="0" err="1"/>
              <a:t>tranformed</a:t>
            </a:r>
            <a:r>
              <a:rPr lang="pl-PL" altLang="pl-PL" dirty="0"/>
              <a:t> to </a:t>
            </a:r>
            <a:r>
              <a:rPr lang="en-US" altLang="pl-PL" dirty="0"/>
              <a:t> DB2 , </a:t>
            </a:r>
          </a:p>
          <a:p>
            <a:pPr marL="476250" indent="-476250" eaLnBrk="1" hangingPunct="1"/>
            <a:r>
              <a:rPr lang="en-US" altLang="pl-PL" dirty="0"/>
              <a:t>	INGRES Berkley Univ., </a:t>
            </a:r>
            <a:r>
              <a:rPr lang="pl-PL" altLang="pl-PL" dirty="0" err="1"/>
              <a:t>then</a:t>
            </a:r>
            <a:r>
              <a:rPr lang="en-US" altLang="pl-PL" dirty="0"/>
              <a:t> INGRES Inc.  </a:t>
            </a:r>
          </a:p>
          <a:p>
            <a:pPr marL="476250" indent="-476250" eaLnBrk="1" hangingPunct="1"/>
            <a:r>
              <a:rPr lang="en-US" altLang="pl-PL" dirty="0"/>
              <a:t>	Socrates (</a:t>
            </a:r>
            <a:r>
              <a:rPr lang="pl-PL" altLang="pl-PL" dirty="0"/>
              <a:t>France</a:t>
            </a:r>
            <a:r>
              <a:rPr lang="en-US" altLang="pl-PL" dirty="0"/>
              <a:t>), ADABAS</a:t>
            </a:r>
          </a:p>
          <a:p>
            <a:pPr marL="476250" indent="-476250" eaLnBrk="1" hangingPunct="1"/>
            <a:r>
              <a:rPr lang="en-US" altLang="pl-PL" dirty="0"/>
              <a:t>1983 	ANSI/SPARC </a:t>
            </a:r>
            <a:r>
              <a:rPr lang="pl-PL" altLang="pl-PL" dirty="0" err="1"/>
              <a:t>counts</a:t>
            </a:r>
            <a:r>
              <a:rPr lang="pl-PL" altLang="pl-PL" dirty="0"/>
              <a:t> </a:t>
            </a:r>
            <a:r>
              <a:rPr lang="pl-PL" altLang="pl-PL" dirty="0" err="1"/>
              <a:t>more</a:t>
            </a:r>
            <a:r>
              <a:rPr lang="pl-PL" altLang="pl-PL" dirty="0"/>
              <a:t> </a:t>
            </a:r>
            <a:r>
              <a:rPr lang="pl-PL" altLang="pl-PL" dirty="0" err="1"/>
              <a:t>than</a:t>
            </a:r>
            <a:r>
              <a:rPr lang="en-US" altLang="pl-PL" dirty="0"/>
              <a:t> 100 </a:t>
            </a:r>
            <a:r>
              <a:rPr lang="pl-PL" altLang="pl-PL" dirty="0" err="1"/>
              <a:t>relational</a:t>
            </a:r>
            <a:r>
              <a:rPr lang="en-US" altLang="pl-PL" dirty="0"/>
              <a:t> </a:t>
            </a:r>
            <a:r>
              <a:rPr lang="pl-PL" altLang="pl-PL" dirty="0"/>
              <a:t>DBMS</a:t>
            </a:r>
            <a:endParaRPr lang="en-US" altLang="pl-PL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27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pl-PL" altLang="pl-PL" dirty="0"/>
              <a:t>End of</a:t>
            </a:r>
            <a:r>
              <a:rPr lang="en-US" altLang="pl-PL" dirty="0"/>
              <a:t> 50</a:t>
            </a:r>
            <a:r>
              <a:rPr lang="pl-PL" altLang="pl-PL" dirty="0" err="1"/>
              <a:t>ties</a:t>
            </a:r>
            <a:r>
              <a:rPr lang="en-US" altLang="pl-PL" dirty="0"/>
              <a:t>  - COBOL, </a:t>
            </a:r>
            <a:r>
              <a:rPr lang="pl-PL" altLang="pl-PL" dirty="0"/>
              <a:t>file </a:t>
            </a:r>
            <a:r>
              <a:rPr lang="pl-PL" altLang="pl-PL" dirty="0" err="1"/>
              <a:t>syste</a:t>
            </a:r>
            <a:r>
              <a:rPr lang="en-US" altLang="pl-PL" dirty="0"/>
              <a:t> RAMAC - 1959</a:t>
            </a:r>
          </a:p>
          <a:p>
            <a:pPr marL="476250" indent="-476250" eaLnBrk="1" hangingPunct="1"/>
            <a:r>
              <a:rPr lang="en-US" altLang="pl-PL" dirty="0"/>
              <a:t>1961 	IDS </a:t>
            </a:r>
            <a:r>
              <a:rPr lang="en-US" altLang="pl-PL" dirty="0" err="1"/>
              <a:t>Bachmana</a:t>
            </a:r>
            <a:r>
              <a:rPr lang="en-US" altLang="pl-PL" dirty="0"/>
              <a:t> (General Electric)</a:t>
            </a:r>
          </a:p>
          <a:p>
            <a:pPr marL="476250" indent="-476250" eaLnBrk="1" hangingPunct="1"/>
            <a:r>
              <a:rPr lang="en-US" altLang="pl-PL" dirty="0"/>
              <a:t>1969 	RDF</a:t>
            </a:r>
            <a:r>
              <a:rPr lang="pl-PL" altLang="pl-PL" dirty="0"/>
              <a:t> of </a:t>
            </a:r>
            <a:r>
              <a:rPr lang="en-US" altLang="pl-PL" dirty="0"/>
              <a:t> Rand </a:t>
            </a:r>
            <a:r>
              <a:rPr lang="en-US" altLang="pl-PL" dirty="0" err="1"/>
              <a:t>Coproration</a:t>
            </a:r>
            <a:r>
              <a:rPr lang="en-US" altLang="pl-PL" dirty="0"/>
              <a:t> (</a:t>
            </a:r>
            <a:r>
              <a:rPr lang="pl-PL" altLang="pl-PL" dirty="0" err="1"/>
              <a:t>very</a:t>
            </a:r>
            <a:r>
              <a:rPr lang="pl-PL" altLang="pl-PL" dirty="0"/>
              <a:t> </a:t>
            </a:r>
            <a:r>
              <a:rPr lang="pl-PL" altLang="pl-PL" dirty="0" err="1"/>
              <a:t>relational</a:t>
            </a:r>
            <a:r>
              <a:rPr lang="pl-PL" altLang="pl-PL" dirty="0"/>
              <a:t> </a:t>
            </a:r>
            <a:r>
              <a:rPr lang="pl-PL" altLang="pl-PL" dirty="0" err="1"/>
              <a:t>approach</a:t>
            </a:r>
            <a:r>
              <a:rPr lang="pl-PL" altLang="pl-PL" dirty="0"/>
              <a:t> to data, but </a:t>
            </a:r>
            <a:r>
              <a:rPr lang="pl-PL" altLang="pl-PL" dirty="0" err="1"/>
              <a:t>closer</a:t>
            </a:r>
            <a:r>
              <a:rPr lang="pl-PL" altLang="pl-PL" dirty="0"/>
              <a:t> to </a:t>
            </a:r>
            <a:r>
              <a:rPr lang="pl-PL" altLang="pl-PL" dirty="0" err="1"/>
              <a:t>logic</a:t>
            </a:r>
            <a:r>
              <a:rPr lang="pl-PL" altLang="pl-PL" dirty="0"/>
              <a:t> (</a:t>
            </a:r>
            <a:r>
              <a:rPr lang="pl-PL" altLang="pl-PL" dirty="0" err="1"/>
              <a:t>lack</a:t>
            </a:r>
            <a:r>
              <a:rPr lang="pl-PL" altLang="pl-PL" dirty="0"/>
              <a:t> of </a:t>
            </a:r>
            <a:r>
              <a:rPr lang="pl-PL" altLang="pl-PL" dirty="0" err="1"/>
              <a:t>relational</a:t>
            </a:r>
            <a:r>
              <a:rPr lang="pl-PL" altLang="pl-PL" dirty="0"/>
              <a:t> algebra</a:t>
            </a:r>
            <a:r>
              <a:rPr lang="en-US" altLang="pl-PL" dirty="0"/>
              <a:t>)</a:t>
            </a:r>
          </a:p>
          <a:p>
            <a:pPr marL="476250" indent="-476250" eaLnBrk="1" hangingPunct="1"/>
            <a:r>
              <a:rPr lang="en-US" altLang="pl-PL" dirty="0"/>
              <a:t>1970 	Codd</a:t>
            </a:r>
            <a:r>
              <a:rPr lang="pl-PL" altLang="pl-PL" dirty="0"/>
              <a:t>’s </a:t>
            </a:r>
            <a:r>
              <a:rPr lang="pl-PL" altLang="pl-PL" dirty="0" err="1"/>
              <a:t>paper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1971 	CODASYL</a:t>
            </a:r>
          </a:p>
          <a:p>
            <a:pPr marL="476250" indent="-476250" eaLnBrk="1" hangingPunct="1"/>
            <a:r>
              <a:rPr lang="en-US" altLang="pl-PL" dirty="0"/>
              <a:t>1975 	 ACM SIGMOD</a:t>
            </a:r>
            <a:r>
              <a:rPr lang="pl-PL" altLang="pl-PL" dirty="0"/>
              <a:t> </a:t>
            </a:r>
            <a:r>
              <a:rPr lang="pl-PL" altLang="pl-PL" dirty="0" err="1"/>
              <a:t>has</a:t>
            </a:r>
            <a:r>
              <a:rPr lang="pl-PL" altLang="pl-PL" dirty="0"/>
              <a:t> </a:t>
            </a:r>
            <a:r>
              <a:rPr lang="pl-PL" altLang="pl-PL" dirty="0" err="1"/>
              <a:t>been</a:t>
            </a:r>
            <a:r>
              <a:rPr lang="pl-PL" altLang="pl-PL" dirty="0"/>
              <a:t> </a:t>
            </a:r>
            <a:r>
              <a:rPr lang="pl-PL" altLang="pl-PL" dirty="0" err="1"/>
              <a:t>launched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1975 	</a:t>
            </a:r>
            <a:r>
              <a:rPr lang="pl-PL" altLang="pl-PL" dirty="0"/>
              <a:t>1st </a:t>
            </a:r>
            <a:r>
              <a:rPr lang="en-US" altLang="pl-PL" dirty="0"/>
              <a:t>VLDB</a:t>
            </a:r>
            <a:r>
              <a:rPr lang="pl-PL" altLang="pl-PL" dirty="0"/>
              <a:t> </a:t>
            </a:r>
            <a:r>
              <a:rPr lang="pl-PL" altLang="pl-PL" dirty="0" err="1"/>
              <a:t>conference</a:t>
            </a:r>
            <a:endParaRPr lang="en-US" altLang="pl-PL" dirty="0"/>
          </a:p>
          <a:p>
            <a:pPr marL="476250" indent="-476250" eaLnBrk="1" hangingPunct="1"/>
            <a:r>
              <a:rPr lang="en-US" altLang="pl-PL" dirty="0"/>
              <a:t>1976 	 Chen</a:t>
            </a:r>
            <a:r>
              <a:rPr lang="pl-PL" altLang="pl-PL" dirty="0"/>
              <a:t>’s </a:t>
            </a:r>
            <a:r>
              <a:rPr lang="pl-PL" altLang="pl-PL" dirty="0" err="1"/>
              <a:t>paper</a:t>
            </a:r>
            <a:r>
              <a:rPr lang="pl-PL" altLang="pl-PL" dirty="0"/>
              <a:t> - </a:t>
            </a:r>
            <a:r>
              <a:rPr lang="en-US" altLang="pl-PL" dirty="0"/>
              <a:t> E-R;</a:t>
            </a:r>
            <a:br>
              <a:rPr lang="en-US" altLang="pl-PL" dirty="0"/>
            </a:br>
            <a:r>
              <a:rPr lang="pl-PL" altLang="pl-PL" dirty="0" err="1"/>
              <a:t>first</a:t>
            </a:r>
            <a:r>
              <a:rPr lang="pl-PL" altLang="pl-PL" dirty="0"/>
              <a:t> </a:t>
            </a:r>
            <a:r>
              <a:rPr lang="pl-PL" altLang="pl-PL" dirty="0" err="1"/>
              <a:t>commercial</a:t>
            </a:r>
            <a:r>
              <a:rPr lang="pl-PL" altLang="pl-PL" dirty="0"/>
              <a:t> </a:t>
            </a:r>
            <a:r>
              <a:rPr lang="pl-PL" altLang="pl-PL" dirty="0" err="1"/>
              <a:t>relational</a:t>
            </a:r>
            <a:r>
              <a:rPr lang="pl-PL" altLang="pl-PL" dirty="0"/>
              <a:t> </a:t>
            </a:r>
            <a:r>
              <a:rPr lang="pl-PL" altLang="pl-PL" dirty="0" err="1"/>
              <a:t>databases</a:t>
            </a:r>
            <a:r>
              <a:rPr lang="en-US" altLang="pl-PL" dirty="0"/>
              <a:t>: System R (IBM) </a:t>
            </a:r>
            <a:r>
              <a:rPr lang="pl-PL" altLang="pl-PL" dirty="0" err="1"/>
              <a:t>tranformed</a:t>
            </a:r>
            <a:r>
              <a:rPr lang="pl-PL" altLang="pl-PL" dirty="0"/>
              <a:t> to </a:t>
            </a:r>
            <a:r>
              <a:rPr lang="en-US" altLang="pl-PL" dirty="0"/>
              <a:t> DB2 , </a:t>
            </a:r>
          </a:p>
          <a:p>
            <a:pPr marL="476250" indent="-476250" eaLnBrk="1" hangingPunct="1"/>
            <a:r>
              <a:rPr lang="en-US" altLang="pl-PL" dirty="0"/>
              <a:t>	INGRES Berkley Univ., </a:t>
            </a:r>
            <a:r>
              <a:rPr lang="pl-PL" altLang="pl-PL" dirty="0" err="1"/>
              <a:t>then</a:t>
            </a:r>
            <a:r>
              <a:rPr lang="en-US" altLang="pl-PL" dirty="0"/>
              <a:t> INGRES Inc.  </a:t>
            </a:r>
          </a:p>
          <a:p>
            <a:pPr marL="476250" indent="-476250" eaLnBrk="1" hangingPunct="1"/>
            <a:r>
              <a:rPr lang="en-US" altLang="pl-PL" dirty="0"/>
              <a:t>	Socrates (</a:t>
            </a:r>
            <a:r>
              <a:rPr lang="pl-PL" altLang="pl-PL" dirty="0"/>
              <a:t>France</a:t>
            </a:r>
            <a:r>
              <a:rPr lang="en-US" altLang="pl-PL" dirty="0"/>
              <a:t>), ADABAS</a:t>
            </a:r>
          </a:p>
          <a:p>
            <a:pPr marL="476250" indent="-476250" eaLnBrk="1" hangingPunct="1"/>
            <a:r>
              <a:rPr lang="en-US" altLang="pl-PL" dirty="0"/>
              <a:t>1983 	ANSI/SPARC </a:t>
            </a:r>
            <a:r>
              <a:rPr lang="pl-PL" altLang="pl-PL" dirty="0" err="1"/>
              <a:t>counts</a:t>
            </a:r>
            <a:r>
              <a:rPr lang="pl-PL" altLang="pl-PL" dirty="0"/>
              <a:t> </a:t>
            </a:r>
            <a:r>
              <a:rPr lang="pl-PL" altLang="pl-PL" dirty="0" err="1"/>
              <a:t>more</a:t>
            </a:r>
            <a:r>
              <a:rPr lang="pl-PL" altLang="pl-PL" dirty="0"/>
              <a:t> </a:t>
            </a:r>
            <a:r>
              <a:rPr lang="pl-PL" altLang="pl-PL" dirty="0" err="1"/>
              <a:t>than</a:t>
            </a:r>
            <a:r>
              <a:rPr lang="en-US" altLang="pl-PL" dirty="0"/>
              <a:t> 100 </a:t>
            </a:r>
            <a:r>
              <a:rPr lang="pl-PL" altLang="pl-PL" dirty="0" err="1"/>
              <a:t>relational</a:t>
            </a:r>
            <a:r>
              <a:rPr lang="en-US" altLang="pl-PL" dirty="0"/>
              <a:t> </a:t>
            </a:r>
            <a:r>
              <a:rPr lang="pl-PL" altLang="pl-PL" dirty="0"/>
              <a:t>DBMS</a:t>
            </a:r>
            <a:endParaRPr lang="en-US" altLang="pl-PL" dirty="0"/>
          </a:p>
          <a:p>
            <a:pPr marL="476250" indent="-476250" eaLnBrk="1" hangingPunct="1"/>
            <a:endParaRPr lang="en-US" altLang="pl-PL" dirty="0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242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28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en-US" altLang="pl-PL"/>
              <a:t>Koniec lat 50  - COBOL, system kartotek RAMAC - 1959</a:t>
            </a:r>
          </a:p>
          <a:p>
            <a:pPr marL="476250" indent="-476250" eaLnBrk="1" hangingPunct="1"/>
            <a:r>
              <a:rPr lang="en-US" altLang="pl-PL"/>
              <a:t>1961 	IDS Bachmana (General Electric)</a:t>
            </a:r>
          </a:p>
          <a:p>
            <a:pPr marL="476250" indent="-476250" eaLnBrk="1" hangingPunct="1"/>
            <a:r>
              <a:rPr lang="en-US" altLang="pl-PL"/>
              <a:t>1969 	RDF firmy Rand Coproration (bardzo relacyjne podejście, ale bez algebry relacyjnej)</a:t>
            </a:r>
          </a:p>
          <a:p>
            <a:pPr marL="476250" indent="-476250" eaLnBrk="1" hangingPunct="1"/>
            <a:r>
              <a:rPr lang="en-US" altLang="pl-PL"/>
              <a:t>1970 	pionierska praca Codda</a:t>
            </a:r>
          </a:p>
          <a:p>
            <a:pPr marL="476250" indent="-476250" eaLnBrk="1" hangingPunct="1"/>
            <a:r>
              <a:rPr lang="en-US" altLang="pl-PL"/>
              <a:t>1971 	CODASYL</a:t>
            </a:r>
          </a:p>
          <a:p>
            <a:pPr marL="476250" indent="-476250" eaLnBrk="1" hangingPunct="1"/>
            <a:r>
              <a:rPr lang="en-US" altLang="pl-PL"/>
              <a:t>1975 	powstaje ACM SIGMOD</a:t>
            </a:r>
          </a:p>
          <a:p>
            <a:pPr marL="476250" indent="-476250" eaLnBrk="1" hangingPunct="1"/>
            <a:r>
              <a:rPr lang="en-US" altLang="pl-PL"/>
              <a:t>1975 	pierwsza konferencja VLDB</a:t>
            </a:r>
          </a:p>
          <a:p>
            <a:pPr marL="476250" indent="-476250" eaLnBrk="1" hangingPunct="1"/>
            <a:r>
              <a:rPr lang="en-US" altLang="pl-PL"/>
              <a:t>1976 	artykuł Chena początkujący karierę E-R;</a:t>
            </a:r>
            <a:br>
              <a:rPr lang="en-US" altLang="pl-PL"/>
            </a:br>
            <a:r>
              <a:rPr lang="en-US" altLang="pl-PL"/>
              <a:t>pierwsze komercyjne bazy danych: System R (IBM) -póżniej DB2 , </a:t>
            </a:r>
          </a:p>
          <a:p>
            <a:pPr marL="476250" indent="-476250" eaLnBrk="1" hangingPunct="1"/>
            <a:r>
              <a:rPr lang="en-US" altLang="pl-PL"/>
              <a:t>	INGRES Berkley Univ., póżniej INGRES Inc.  </a:t>
            </a:r>
          </a:p>
          <a:p>
            <a:pPr marL="476250" indent="-476250" eaLnBrk="1" hangingPunct="1"/>
            <a:r>
              <a:rPr lang="en-US" altLang="pl-PL"/>
              <a:t>	Socrates (Francja), ADABAS</a:t>
            </a:r>
          </a:p>
          <a:p>
            <a:pPr marL="476250" indent="-476250" eaLnBrk="1" hangingPunct="1"/>
            <a:r>
              <a:rPr lang="en-US" altLang="pl-PL"/>
              <a:t>1983 	przegląd ANSI/SPARC wylicza ponad 100 relacyjnych SBD</a:t>
            </a:r>
          </a:p>
          <a:p>
            <a:pPr marL="476250" indent="-476250" eaLnBrk="1" hangingPunct="1"/>
            <a:endParaRPr lang="en-US" altLang="pl-PL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349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29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en-US" altLang="pl-PL"/>
              <a:t>Koniec lat 50  - COBOL, system kartotek RAMAC - 1959</a:t>
            </a:r>
          </a:p>
          <a:p>
            <a:pPr marL="476250" indent="-476250" eaLnBrk="1" hangingPunct="1"/>
            <a:r>
              <a:rPr lang="en-US" altLang="pl-PL"/>
              <a:t>1961 	IDS Bachmana (General Electric)</a:t>
            </a:r>
          </a:p>
          <a:p>
            <a:pPr marL="476250" indent="-476250" eaLnBrk="1" hangingPunct="1"/>
            <a:r>
              <a:rPr lang="en-US" altLang="pl-PL"/>
              <a:t>1969 	RDF firmy Rand Coproration (bardzo relacyjne podejście, ale bez algebry relacyjnej)</a:t>
            </a:r>
          </a:p>
          <a:p>
            <a:pPr marL="476250" indent="-476250" eaLnBrk="1" hangingPunct="1"/>
            <a:r>
              <a:rPr lang="en-US" altLang="pl-PL"/>
              <a:t>1970 	pionierska praca Codda</a:t>
            </a:r>
          </a:p>
          <a:p>
            <a:pPr marL="476250" indent="-476250" eaLnBrk="1" hangingPunct="1"/>
            <a:r>
              <a:rPr lang="en-US" altLang="pl-PL"/>
              <a:t>1971 	CODASYL</a:t>
            </a:r>
          </a:p>
          <a:p>
            <a:pPr marL="476250" indent="-476250" eaLnBrk="1" hangingPunct="1"/>
            <a:r>
              <a:rPr lang="en-US" altLang="pl-PL"/>
              <a:t>1975 	powstaje ACM SIGMOD</a:t>
            </a:r>
          </a:p>
          <a:p>
            <a:pPr marL="476250" indent="-476250" eaLnBrk="1" hangingPunct="1"/>
            <a:r>
              <a:rPr lang="en-US" altLang="pl-PL"/>
              <a:t>1975 	pierwsza konferencja VLDB</a:t>
            </a:r>
          </a:p>
          <a:p>
            <a:pPr marL="476250" indent="-476250" eaLnBrk="1" hangingPunct="1"/>
            <a:r>
              <a:rPr lang="en-US" altLang="pl-PL"/>
              <a:t>1976 	artykuł Chena początkujący karierę E-R;</a:t>
            </a:r>
            <a:br>
              <a:rPr lang="en-US" altLang="pl-PL"/>
            </a:br>
            <a:r>
              <a:rPr lang="en-US" altLang="pl-PL"/>
              <a:t>pierwsze komercyjne bazy danych: System R (IBM) -póżniej DB2 , </a:t>
            </a:r>
          </a:p>
          <a:p>
            <a:pPr marL="476250" indent="-476250" eaLnBrk="1" hangingPunct="1"/>
            <a:r>
              <a:rPr lang="en-US" altLang="pl-PL"/>
              <a:t>	INGRES Berkley Univ., póżniej INGRES Inc.  </a:t>
            </a:r>
          </a:p>
          <a:p>
            <a:pPr marL="476250" indent="-476250" eaLnBrk="1" hangingPunct="1"/>
            <a:r>
              <a:rPr lang="en-US" altLang="pl-PL"/>
              <a:t>	Socrates (Francja), ADABAS</a:t>
            </a:r>
          </a:p>
          <a:p>
            <a:pPr marL="476250" indent="-476250" eaLnBrk="1" hangingPunct="1"/>
            <a:r>
              <a:rPr lang="en-US" altLang="pl-PL"/>
              <a:t>1983 	przegląd ANSI/SPARC wylicza ponad 100 relacyjnych SBD</a:t>
            </a:r>
          </a:p>
          <a:p>
            <a:pPr marL="476250" indent="-476250" eaLnBrk="1" hangingPunct="1"/>
            <a:endParaRPr lang="en-US" altLang="pl-PL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2406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6605052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203161D6-7A7C-4456-B8D2-90A4643CB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30C15FD-14E8-4CEC-BB05-964B46B3FF9A}" type="slidenum">
              <a:rPr lang="pl-PL" altLang="pl-PL"/>
              <a:pPr eaLnBrk="1" hangingPunct="1">
                <a:spcBef>
                  <a:spcPct val="0"/>
                </a:spcBef>
              </a:pPr>
              <a:t>30</a:t>
            </a:fld>
            <a:endParaRPr lang="pl-PL" altLang="pl-PL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051154E-4C6D-461B-9DCF-171D7C7521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1043821C-BC53-445B-86D7-2DC414939E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en-US" altLang="pl-PL"/>
              <a:t>Koniec lat 50  - COBOL, system kartotek RAMAC - 1959</a:t>
            </a:r>
          </a:p>
          <a:p>
            <a:pPr marL="476250" indent="-476250" eaLnBrk="1" hangingPunct="1"/>
            <a:r>
              <a:rPr lang="en-US" altLang="pl-PL"/>
              <a:t>1961 	IDS Bachmana (General Electric)</a:t>
            </a:r>
          </a:p>
          <a:p>
            <a:pPr marL="476250" indent="-476250" eaLnBrk="1" hangingPunct="1"/>
            <a:r>
              <a:rPr lang="en-US" altLang="pl-PL"/>
              <a:t>1969 	RDF firmy Rand Coproration (bardzo relacyjne podejście, ale bez algebry relacyjnej)</a:t>
            </a:r>
          </a:p>
          <a:p>
            <a:pPr marL="476250" indent="-476250" eaLnBrk="1" hangingPunct="1"/>
            <a:r>
              <a:rPr lang="en-US" altLang="pl-PL"/>
              <a:t>1970 	pionierska praca Codda</a:t>
            </a:r>
          </a:p>
          <a:p>
            <a:pPr marL="476250" indent="-476250" eaLnBrk="1" hangingPunct="1"/>
            <a:r>
              <a:rPr lang="en-US" altLang="pl-PL"/>
              <a:t>1971 	CODASYL</a:t>
            </a:r>
          </a:p>
          <a:p>
            <a:pPr marL="476250" indent="-476250" eaLnBrk="1" hangingPunct="1"/>
            <a:r>
              <a:rPr lang="en-US" altLang="pl-PL"/>
              <a:t>1975 	powstaje ACM SIGMOD</a:t>
            </a:r>
          </a:p>
          <a:p>
            <a:pPr marL="476250" indent="-476250" eaLnBrk="1" hangingPunct="1"/>
            <a:r>
              <a:rPr lang="en-US" altLang="pl-PL"/>
              <a:t>1975 	pierwsza konferencja VLDB</a:t>
            </a:r>
          </a:p>
          <a:p>
            <a:pPr marL="476250" indent="-476250" eaLnBrk="1" hangingPunct="1"/>
            <a:r>
              <a:rPr lang="en-US" altLang="pl-PL"/>
              <a:t>1976 	artykuł Chena początkujący karierę E-R;</a:t>
            </a:r>
            <a:br>
              <a:rPr lang="en-US" altLang="pl-PL"/>
            </a:br>
            <a:r>
              <a:rPr lang="en-US" altLang="pl-PL"/>
              <a:t>pierwsze komercyjne bazy danych: System R (IBM) -póżniej DB2 , </a:t>
            </a:r>
          </a:p>
          <a:p>
            <a:pPr marL="476250" indent="-476250" eaLnBrk="1" hangingPunct="1"/>
            <a:r>
              <a:rPr lang="en-US" altLang="pl-PL"/>
              <a:t>	INGRES Berkley Univ., póżniej INGRES Inc.  </a:t>
            </a:r>
          </a:p>
          <a:p>
            <a:pPr marL="476250" indent="-476250" eaLnBrk="1" hangingPunct="1"/>
            <a:r>
              <a:rPr lang="en-US" altLang="pl-PL"/>
              <a:t>	Socrates (Francja), ADABAS</a:t>
            </a:r>
          </a:p>
          <a:p>
            <a:pPr marL="476250" indent="-476250" eaLnBrk="1" hangingPunct="1"/>
            <a:r>
              <a:rPr lang="en-US" altLang="pl-PL"/>
              <a:t>1983 	przegląd ANSI/SPARC wylicza ponad 100 relacyjnych SBD</a:t>
            </a:r>
          </a:p>
          <a:p>
            <a:pPr marL="476250" indent="-476250" eaLnBrk="1" hangingPunct="1"/>
            <a:endParaRPr lang="en-US" altLang="pl-PL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9038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0DC828A-1427-413B-A176-34BB657F6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9A1411-E8CB-4FEA-9B6C-83EFD38D0D82}" type="slidenum">
              <a:rPr lang="pl-PL" altLang="pl-PL"/>
              <a:pPr eaLnBrk="1" hangingPunct="1">
                <a:spcBef>
                  <a:spcPct val="0"/>
                </a:spcBef>
              </a:pPr>
              <a:t>31</a:t>
            </a:fld>
            <a:endParaRPr lang="pl-PL" altLang="pl-PL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8AA0473-9A95-49B9-B7F9-A2475DF55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C007463-6306-4F91-9AE8-CE17C7BC9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/>
              <a:t>Tandem Ltd sprzedaje </a:t>
            </a:r>
            <a:r>
              <a:rPr lang="en-US" altLang="pl-PL" b="1"/>
              <a:t>odporne na błędy</a:t>
            </a:r>
            <a:r>
              <a:rPr lang="en-US" altLang="pl-PL"/>
              <a:t> systemy przetwarzania tranzakcji na sumę 1 mld$ USA</a:t>
            </a:r>
            <a:endParaRPr lang="en-US" altLang="pl-PL">
              <a:latin typeface="Arial CE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90DC828A-1427-413B-A176-34BB657F6F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89A1411-E8CB-4FEA-9B6C-83EFD38D0D82}" type="slidenum">
              <a:rPr lang="pl-PL" altLang="pl-PL"/>
              <a:pPr eaLnBrk="1" hangingPunct="1">
                <a:spcBef>
                  <a:spcPct val="0"/>
                </a:spcBef>
              </a:pPr>
              <a:t>32</a:t>
            </a:fld>
            <a:endParaRPr lang="pl-PL" altLang="pl-PL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B8AA0473-9A95-49B9-B7F9-A2475DF55F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FC007463-6306-4F91-9AE8-CE17C7BC98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/>
              <a:t>Tandem Ltd sprzedaje </a:t>
            </a:r>
            <a:r>
              <a:rPr lang="en-US" altLang="pl-PL" b="1"/>
              <a:t>odporne na błędy</a:t>
            </a:r>
            <a:r>
              <a:rPr lang="en-US" altLang="pl-PL"/>
              <a:t> systemy przetwarzania tranzakcji na sumę 1 mld$ USA</a:t>
            </a:r>
            <a:endParaRPr lang="en-US" altLang="pl-PL">
              <a:latin typeface="Arial C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1531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350B37DD-5D76-41B6-BB8F-56A896E536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D0EBD0E-2913-4DF2-924C-15FF21C279A5}" type="slidenum">
              <a:rPr lang="pl-PL" altLang="pl-PL"/>
              <a:pPr eaLnBrk="1" hangingPunct="1">
                <a:spcBef>
                  <a:spcPct val="0"/>
                </a:spcBef>
              </a:pPr>
              <a:t>33</a:t>
            </a:fld>
            <a:endParaRPr lang="pl-PL" altLang="pl-PL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64949D56-D3B6-4065-A1B1-6813D21CF5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33253503-CB10-4F0A-8BC3-E4F6964A8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56D00340-918F-44BB-B74E-00B09F68D8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C6B19B1-7024-4D77-8CD3-4E67B9753BDC}" type="slidenum">
              <a:rPr lang="pl-PL" altLang="pl-PL"/>
              <a:pPr eaLnBrk="1" hangingPunct="1">
                <a:spcBef>
                  <a:spcPct val="0"/>
                </a:spcBef>
              </a:pPr>
              <a:t>34</a:t>
            </a:fld>
            <a:endParaRPr lang="pl-PL" altLang="pl-PL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B6709EBF-2494-426C-9F1E-E1898CE961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2E33BAC5-65A9-4446-9B2C-7D82D92B88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69E2C7E3-3591-45F9-831D-85420B01E7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D82E9F-BFC4-4185-BDEF-63D761916E29}" type="slidenum">
              <a:rPr lang="pl-PL" altLang="pl-PL"/>
              <a:pPr eaLnBrk="1" hangingPunct="1">
                <a:spcBef>
                  <a:spcPct val="0"/>
                </a:spcBef>
              </a:pPr>
              <a:t>35</a:t>
            </a:fld>
            <a:endParaRPr lang="pl-PL" altLang="pl-PL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6C43D169-BB4B-4D09-BB53-9AF48146F2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B42D245-490A-46FB-AE6A-A53E1DC37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290509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BA19677-FC8F-49A0-A2F7-765C1F9AC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27034C-6F5A-41C5-9550-B51EF3520BD0}" type="slidenum">
              <a:rPr lang="pl-PL" altLang="pl-PL"/>
              <a:pPr eaLnBrk="1" hangingPunct="1">
                <a:spcBef>
                  <a:spcPct val="0"/>
                </a:spcBef>
              </a:pPr>
              <a:t>36</a:t>
            </a:fld>
            <a:endParaRPr lang="pl-PL" altLang="pl-PL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7E4D45B-7EA6-495F-ACFC-2B904897F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38DC579-5BD6-4A35-892F-251D6E8B6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ABA19677-FC8F-49A0-A2F7-765C1F9AC5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D27034C-6F5A-41C5-9550-B51EF3520BD0}" type="slidenum">
              <a:rPr lang="pl-PL" altLang="pl-PL"/>
              <a:pPr eaLnBrk="1" hangingPunct="1">
                <a:spcBef>
                  <a:spcPct val="0"/>
                </a:spcBef>
              </a:pPr>
              <a:t>37</a:t>
            </a:fld>
            <a:endParaRPr lang="pl-PL" altLang="pl-PL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67E4D45B-7EA6-495F-ACFC-2B904897F8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38DC579-5BD6-4A35-892F-251D6E8B65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30925398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FE41257-775E-4252-BF3D-50964745C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40210-165E-4C53-82BC-1791A90B60A7}" type="slidenum">
              <a:rPr lang="pl-PL" altLang="pl-PL"/>
              <a:pPr eaLnBrk="1" hangingPunct="1">
                <a:spcBef>
                  <a:spcPct val="0"/>
                </a:spcBef>
              </a:pPr>
              <a:t>38</a:t>
            </a:fld>
            <a:endParaRPr lang="pl-PL" altLang="pl-PL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49D2E85-BBA6-4F75-A14D-2E5BE2A29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B139933-8E0A-4851-9C9A-AFC4B83A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FE41257-775E-4252-BF3D-50964745C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40210-165E-4C53-82BC-1791A90B60A7}" type="slidenum">
              <a:rPr lang="pl-PL" altLang="pl-PL"/>
              <a:pPr eaLnBrk="1" hangingPunct="1">
                <a:spcBef>
                  <a:spcPct val="0"/>
                </a:spcBef>
              </a:pPr>
              <a:t>39</a:t>
            </a:fld>
            <a:endParaRPr lang="pl-PL" altLang="pl-PL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49D2E85-BBA6-4F75-A14D-2E5BE2A29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B139933-8E0A-4851-9C9A-AFC4B83A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034252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10508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BFE41257-775E-4252-BF3D-50964745C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D640210-165E-4C53-82BC-1791A90B60A7}" type="slidenum">
              <a:rPr lang="pl-PL" altLang="pl-PL"/>
              <a:pPr eaLnBrk="1" hangingPunct="1">
                <a:spcBef>
                  <a:spcPct val="0"/>
                </a:spcBef>
              </a:pPr>
              <a:t>40</a:t>
            </a:fld>
            <a:endParaRPr lang="pl-PL" altLang="pl-PL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E49D2E85-BBA6-4F75-A14D-2E5BE2A29F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BB139933-8E0A-4851-9C9A-AFC4B83A8C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26267385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413504D-FA6B-417C-B7CD-5126FD7F36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4811153-7E86-4991-B45E-06525DAFA899}" type="slidenum">
              <a:rPr lang="pl-PL" altLang="pl-PL"/>
              <a:pPr eaLnBrk="1" hangingPunct="1">
                <a:spcBef>
                  <a:spcPct val="0"/>
                </a:spcBef>
              </a:pPr>
              <a:t>41</a:t>
            </a:fld>
            <a:endParaRPr lang="pl-PL" altLang="pl-PL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1589E7A-E4FE-4807-BC61-03233E37E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DF5F2CA0-B9B3-4F95-AAEC-AC47538932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52BDF75-5826-4DD7-BAA7-94FE6064FD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933DD59-F7CC-4346-9900-71BB865A6B39}" type="slidenum">
              <a:rPr lang="pl-PL" altLang="pl-PL"/>
              <a:pPr eaLnBrk="1" hangingPunct="1">
                <a:spcBef>
                  <a:spcPct val="0"/>
                </a:spcBef>
              </a:pPr>
              <a:t>42</a:t>
            </a:fld>
            <a:endParaRPr lang="pl-PL" altLang="pl-PL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612B33A7-63A2-4A9A-803B-C78D6D6E53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EB89774D-424D-4342-9704-BA29E863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674173F-1916-4638-9AD4-9BD74A9BF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99781D-C453-4B20-82C3-1746F76D287C}" type="slidenum">
              <a:rPr lang="pl-PL" altLang="pl-PL"/>
              <a:pPr eaLnBrk="1" hangingPunct="1">
                <a:spcBef>
                  <a:spcPct val="0"/>
                </a:spcBef>
              </a:pPr>
              <a:t>43</a:t>
            </a:fld>
            <a:endParaRPr lang="pl-PL" altLang="pl-PL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A7094F-804B-46E1-B5EE-E957BDAFC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D1BF446-7C74-406B-B798-ACE4F9237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674173F-1916-4638-9AD4-9BD74A9BF8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99781D-C453-4B20-82C3-1746F76D287C}" type="slidenum">
              <a:rPr lang="pl-PL" altLang="pl-PL"/>
              <a:pPr eaLnBrk="1" hangingPunct="1">
                <a:spcBef>
                  <a:spcPct val="0"/>
                </a:spcBef>
              </a:pPr>
              <a:t>44</a:t>
            </a:fld>
            <a:endParaRPr lang="pl-PL" altLang="pl-PL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9A7094F-804B-46E1-B5EE-E957BDAFC7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D1BF446-7C74-406B-B798-ACE4F9237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41455829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5E4F0D6-9998-4179-B91F-920BD23F7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539F60-BA7A-4170-B64B-04E0A8C12AF9}" type="slidenum">
              <a:rPr lang="pl-PL" altLang="pl-PL"/>
              <a:pPr eaLnBrk="1" hangingPunct="1">
                <a:spcBef>
                  <a:spcPct val="0"/>
                </a:spcBef>
              </a:pPr>
              <a:t>45</a:t>
            </a:fld>
            <a:endParaRPr lang="pl-PL" altLang="pl-PL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D8C3D4E-6B49-48FC-8407-74F27D1CE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C49214D-16CA-4E36-AA03-BC8850A9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7804250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5E4F0D6-9998-4179-B91F-920BD23F7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E539F60-BA7A-4170-B64B-04E0A8C12AF9}" type="slidenum">
              <a:rPr lang="pl-PL" altLang="pl-PL"/>
              <a:pPr eaLnBrk="1" hangingPunct="1">
                <a:spcBef>
                  <a:spcPct val="0"/>
                </a:spcBef>
              </a:pPr>
              <a:t>46</a:t>
            </a:fld>
            <a:endParaRPr lang="pl-PL" altLang="pl-PL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0D8C3D4E-6B49-48FC-8407-74F27D1CE2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54537" cy="3416300"/>
          </a:xfrm>
          <a:ln w="12700" cap="flat">
            <a:solidFill>
              <a:schemeClr val="tx1"/>
            </a:solidFill>
          </a:ln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C49214D-16CA-4E36-AA03-BC8850A9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4800"/>
          </a:xfrm>
          <a:noFill/>
        </p:spPr>
        <p:txBody>
          <a:bodyPr lIns="92075" tIns="46038" rIns="92075" bIns="46038"/>
          <a:lstStyle/>
          <a:p>
            <a:pPr eaLnBrk="1" hangingPunct="1"/>
            <a:endParaRPr lang="pl-PL" altLang="pl-PL"/>
          </a:p>
        </p:txBody>
      </p:sp>
    </p:spTree>
    <p:extLst>
      <p:ext uri="{BB962C8B-B14F-4D97-AF65-F5344CB8AC3E}">
        <p14:creationId xmlns:p14="http://schemas.microsoft.com/office/powerpoint/2010/main" val="115878469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47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6112251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48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1274697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49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284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231142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8689595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013589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5718593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39619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0826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59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6266234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7554585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0659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899722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41505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873656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402511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12624879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0536115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352542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68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9906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66692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03089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obrazu slajdu 1">
            <a:extLst>
              <a:ext uri="{FF2B5EF4-FFF2-40B4-BE49-F238E27FC236}">
                <a16:creationId xmlns:a16="http://schemas.microsoft.com/office/drawing/2014/main" id="{7B7545FA-ADF2-4BFF-9131-A54626C7C1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Symbol zastępczy notatek 2">
            <a:extLst>
              <a:ext uri="{FF2B5EF4-FFF2-40B4-BE49-F238E27FC236}">
                <a16:creationId xmlns:a16="http://schemas.microsoft.com/office/drawing/2014/main" id="{38C194FF-BD01-4938-A4A7-D9BBE5D2A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  <p:sp>
        <p:nvSpPr>
          <p:cNvPr id="9220" name="Symbol zastępczy daty 3">
            <a:extLst>
              <a:ext uri="{FF2B5EF4-FFF2-40B4-BE49-F238E27FC236}">
                <a16:creationId xmlns:a16="http://schemas.microsoft.com/office/drawing/2014/main" id="{5F4CD819-8174-46E8-BB14-369CEDC68F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B670D2-F893-47C2-964A-07188BB17468}" type="datetime1">
              <a:rPr lang="en-US" altLang="en-US" sz="1200"/>
              <a:pPr/>
              <a:t>2/22/2023</a:t>
            </a:fld>
            <a:endParaRPr lang="en-US" altLang="en-US" sz="1200"/>
          </a:p>
        </p:txBody>
      </p:sp>
      <p:sp>
        <p:nvSpPr>
          <p:cNvPr id="9221" name="Symbol zastępczy numeru slajdu 4">
            <a:extLst>
              <a:ext uri="{FF2B5EF4-FFF2-40B4-BE49-F238E27FC236}">
                <a16:creationId xmlns:a16="http://schemas.microsoft.com/office/drawing/2014/main" id="{F6532C0D-17CE-49C0-B522-824C793DA2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CC9F70C-6653-4D7B-A8DD-6E454B53B869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92865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>
            <a:extLst>
              <a:ext uri="{FF2B5EF4-FFF2-40B4-BE49-F238E27FC236}">
                <a16:creationId xmlns:a16="http://schemas.microsoft.com/office/drawing/2014/main" id="{0696B22D-BB36-4AB8-8A2C-997331BF84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750" y="5429250"/>
            <a:ext cx="7556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5">
            <a:extLst>
              <a:ext uri="{FF2B5EF4-FFF2-40B4-BE49-F238E27FC236}">
                <a16:creationId xmlns:a16="http://schemas.microsoft.com/office/drawing/2014/main" id="{AED553FE-C7A8-4D47-A959-F1E9F86677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35250" y="6408738"/>
            <a:ext cx="406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>
                <a:solidFill>
                  <a:srgbClr val="808080"/>
                </a:solidFill>
              </a:rPr>
              <a:t>Copyright © 2004 Pearson Education, Inc.</a:t>
            </a:r>
          </a:p>
        </p:txBody>
      </p:sp>
      <p:sp>
        <p:nvSpPr>
          <p:cNvPr id="155653" name="Rectangle 5">
            <a:extLst>
              <a:ext uri="{FF2B5EF4-FFF2-40B4-BE49-F238E27FC236}">
                <a16:creationId xmlns:a16="http://schemas.microsoft.com/office/drawing/2014/main" id="{9D604147-1A13-470F-954C-3A43468A97A7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762000"/>
            <a:ext cx="7772400" cy="1143000"/>
          </a:xfrm>
        </p:spPr>
        <p:txBody>
          <a:bodyPr anchor="b"/>
          <a:lstStyle>
            <a:lvl1pPr>
              <a:defRPr sz="3200" b="1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5654" name="Rectangle 6">
            <a:extLst>
              <a:ext uri="{FF2B5EF4-FFF2-40B4-BE49-F238E27FC236}">
                <a16:creationId xmlns:a16="http://schemas.microsoft.com/office/drawing/2014/main" id="{529C4655-4F76-4004-AB7A-64F9B0B6120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38250" y="2420938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 sz="4000" b="1">
                <a:solidFill>
                  <a:srgbClr val="333399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630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029709-E4D5-400C-9226-A7F527EDA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85E8290-A1E2-4A9B-AE84-195DC20A3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56E3F53-51AB-4AB0-95AF-DF8C66C1AA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68880520-FB29-4C7A-BB2F-21F250B4C21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08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B87B181B-663F-42DE-8FA5-762EEDD09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457950" y="228600"/>
            <a:ext cx="2000250" cy="58674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E07F64F-6F6D-41E7-9CA7-66842124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5848350" cy="586740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818EACF-EAC2-4DF7-9082-58BBF4A8D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7069846B-3FC6-4DCB-9667-2F9EA3CF73D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161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6190CEF-9F49-4788-A977-9D154928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740B729-ED2A-40DE-91A3-B371C4609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BE3AAAD3-A168-471C-B3FE-09922B769E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974AB08F-9055-4824-952F-45249379D3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230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A40A91-4DC2-4549-8A13-5A21B465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5F65963-0051-42DE-BA77-DF2F497F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4727C07-553D-4E17-9754-D1FC0BD805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EC038F75-9E90-4B07-A383-90BECA99BE5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151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41720A-5E34-4E43-B87F-A2EB5F1C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47D96A5-619F-4581-9DD3-AFD4F7937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B1BE5FE-ADF0-4F17-B7A0-7C9DB5F82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5246823-C88A-4B4F-B332-DF3034CA07B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A3F04EAD-121E-4FE0-A1AA-79E1CEB6FC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864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323C001-4857-4907-A44A-DABE328A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4DFF217-5DFA-4516-A071-6F39A61793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A3AB355-5F7D-4C2E-B408-24D392E85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BC5C75C-DD5A-4E42-A5E8-A5D8F50F7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8A46F443-FF07-45A9-A1ED-867FCB210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F52CED0-A621-4BD2-A3C0-0F7BB08F9EB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E2371C97-A6B0-45D6-A5D4-AD7CF529767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330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C10CBD-CF85-4160-A902-AB8E7BF9A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B3DFD546-5373-4A61-A799-0CB820ECFC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7FD21729-8842-4CB3-850C-71F3534A04E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226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9108821F-5B53-4033-B546-7B33E062ADA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D045DC9D-74FD-4717-A27D-DAC24F12F2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085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5A00BD4-CD0D-482F-9B28-A0AE5790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399AA94-BEDA-4687-BA5E-BBB3BC33E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5B685B9-CF4D-45C3-8946-9C681867C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9C49B9A-0D0C-4D96-A9EF-82AE33E7F6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619408BA-6248-454B-9482-07DD908E84C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76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06A4D7-3602-443D-9A9E-066F1441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3989F152-7265-4766-888F-C994570C9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501D6FB-7B35-4BAA-AF99-91C168232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3E902E4-4799-47A3-A980-2C268F0FEE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4A33C032-6FD6-4795-AFA9-E064DDE9F1C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196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1">
            <a:extLst>
              <a:ext uri="{FF2B5EF4-FFF2-40B4-BE49-F238E27FC236}">
                <a16:creationId xmlns:a16="http://schemas.microsoft.com/office/drawing/2014/main" id="{84866C23-5070-4264-8253-107AE210C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6454775"/>
            <a:ext cx="1465262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">
            <a:extLst>
              <a:ext uri="{FF2B5EF4-FFF2-40B4-BE49-F238E27FC236}">
                <a16:creationId xmlns:a16="http://schemas.microsoft.com/office/drawing/2014/main" id="{ECBD3165-2168-4EC7-866A-AFB9854D2F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54632" name="Rectangle 8">
            <a:extLst>
              <a:ext uri="{FF2B5EF4-FFF2-40B4-BE49-F238E27FC236}">
                <a16:creationId xmlns:a16="http://schemas.microsoft.com/office/drawing/2014/main" id="{CCDFA5F0-B259-480D-8EA8-E4E6BF5389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77113" y="6454775"/>
            <a:ext cx="1681162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600" b="1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6-</a:t>
            </a:r>
            <a:fld id="{6A2242A9-159E-48C5-B721-E59B2243320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Rectangle 9">
            <a:extLst>
              <a:ext uri="{FF2B5EF4-FFF2-40B4-BE49-F238E27FC236}">
                <a16:creationId xmlns:a16="http://schemas.microsoft.com/office/drawing/2014/main" id="{7615F59A-1832-47DA-9977-CBF47BA5C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18">
            <a:extLst>
              <a:ext uri="{FF2B5EF4-FFF2-40B4-BE49-F238E27FC236}">
                <a16:creationId xmlns:a16="http://schemas.microsoft.com/office/drawing/2014/main" id="{191DDECA-BF5D-452B-AC00-C39260AF9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6508750"/>
            <a:ext cx="757713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1000" b="1">
                <a:solidFill>
                  <a:srgbClr val="666699"/>
                </a:solidFill>
                <a:latin typeface="Arial" panose="020B0604020202020204" pitchFamily="34" charset="0"/>
              </a:rPr>
              <a:t>Elmasri and Navathe, Fundamentals of Database Systems, </a:t>
            </a:r>
            <a:r>
              <a:rPr lang="en-US" altLang="en-US" sz="1000" b="1" i="1">
                <a:solidFill>
                  <a:srgbClr val="666699"/>
                </a:solidFill>
                <a:latin typeface="Arial" panose="020B0604020202020204" pitchFamily="34" charset="0"/>
              </a:rPr>
              <a:t>Fourth Edition</a:t>
            </a:r>
          </a:p>
          <a:p>
            <a:pPr algn="ctr" eaLnBrk="1" hangingPunct="1"/>
            <a:r>
              <a:rPr lang="en-US" altLang="en-US" sz="1000">
                <a:solidFill>
                  <a:schemeClr val="bg2"/>
                </a:solidFill>
              </a:rPr>
              <a:t>Copyright © 2004 Pearson Education, Inc.</a:t>
            </a:r>
            <a:r>
              <a:rPr lang="en-US" altLang="en-US" sz="1400" b="1" i="1">
                <a:solidFill>
                  <a:srgbClr val="666699"/>
                </a:solidFill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31" name="Picture 20">
            <a:extLst>
              <a:ext uri="{FF2B5EF4-FFF2-40B4-BE49-F238E27FC236}">
                <a16:creationId xmlns:a16="http://schemas.microsoft.com/office/drawing/2014/main" id="{93DC6794-3F72-41E4-80C2-B67400A4A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307975" cy="690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23">
            <a:extLst>
              <a:ext uri="{FF2B5EF4-FFF2-40B4-BE49-F238E27FC236}">
                <a16:creationId xmlns:a16="http://schemas.microsoft.com/office/drawing/2014/main" id="{837EC150-3487-4E73-9790-CFC3289C14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" y="6443663"/>
            <a:ext cx="8853488" cy="0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3333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333399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3200" kern="12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8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l"/>
        <a:defRPr sz="2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–"/>
        <a:defRPr sz="20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henryk.rybinski@pw.edu.p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kozlow@gmail.com" TargetMode="External"/><Relationship Id="rId4" Type="http://schemas.openxmlformats.org/officeDocument/2006/relationships/hyperlink" Target="mailto:m.kozlowski@ii.pw.edu.p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723" y="2147094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l-PL" altLang="en-US" dirty="0"/>
          </a:p>
          <a:p>
            <a:pPr algn="ctr"/>
            <a:r>
              <a:rPr lang="pl-PL" altLang="en-US" dirty="0" err="1"/>
              <a:t>Lecture</a:t>
            </a:r>
            <a:r>
              <a:rPr lang="pl-PL" altLang="en-US" dirty="0"/>
              <a:t> 1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13718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10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l-PL" altLang="en-US" b="0" dirty="0"/>
          </a:p>
          <a:p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have</a:t>
            </a:r>
            <a:r>
              <a:rPr lang="pl-PL" dirty="0"/>
              <a:t> notes from: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2 tests</a:t>
            </a:r>
            <a:r>
              <a:rPr lang="pl-PL" dirty="0"/>
              <a:t> </a:t>
            </a:r>
          </a:p>
          <a:p>
            <a:r>
              <a:rPr lang="pl-PL" dirty="0"/>
              <a:t>	1</a:t>
            </a:r>
            <a:r>
              <a:rPr lang="pl-PL" baseline="30000" dirty="0"/>
              <a:t>st</a:t>
            </a:r>
            <a:r>
              <a:rPr lang="pl-PL" dirty="0"/>
              <a:t>  </a:t>
            </a:r>
            <a:r>
              <a:rPr lang="pl-PL" dirty="0" err="1"/>
              <a:t>midterm</a:t>
            </a:r>
            <a:r>
              <a:rPr lang="pl-PL" dirty="0"/>
              <a:t> (SQL)</a:t>
            </a:r>
          </a:p>
          <a:p>
            <a:r>
              <a:rPr lang="pl-PL" dirty="0"/>
              <a:t>	2</a:t>
            </a:r>
            <a:r>
              <a:rPr lang="pl-PL" baseline="30000" dirty="0"/>
              <a:t>nd</a:t>
            </a:r>
            <a:r>
              <a:rPr lang="pl-PL" dirty="0"/>
              <a:t> </a:t>
            </a:r>
            <a:r>
              <a:rPr lang="pl-PL" dirty="0" err="1"/>
              <a:t>at</a:t>
            </a:r>
            <a:r>
              <a:rPr lang="pl-PL" dirty="0"/>
              <a:t> the end</a:t>
            </a:r>
            <a:r>
              <a:rPr lang="en-US" dirty="0"/>
              <a:t> </a:t>
            </a:r>
            <a:r>
              <a:rPr lang="pl-PL" dirty="0"/>
              <a:t>of </a:t>
            </a:r>
            <a:r>
              <a:rPr lang="pl-PL" dirty="0" err="1"/>
              <a:t>semester</a:t>
            </a:r>
            <a:endParaRPr lang="pl-PL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dirty="0" err="1"/>
              <a:t>Final</a:t>
            </a:r>
            <a:r>
              <a:rPr lang="pl-PL" dirty="0"/>
              <a:t> </a:t>
            </a:r>
            <a:r>
              <a:rPr lang="pl-PL" dirty="0" err="1"/>
              <a:t>note</a:t>
            </a:r>
            <a:r>
              <a:rPr lang="pl-PL" dirty="0"/>
              <a:t> from </a:t>
            </a:r>
            <a:r>
              <a:rPr lang="en-US" dirty="0"/>
              <a:t>labs</a:t>
            </a:r>
            <a:r>
              <a:rPr lang="pl-PL" dirty="0"/>
              <a:t> (</a:t>
            </a:r>
            <a:r>
              <a:rPr lang="pl-PL" dirty="0" err="1"/>
              <a:t>average</a:t>
            </a:r>
            <a:r>
              <a:rPr lang="pl-PL" dirty="0"/>
              <a:t>)</a:t>
            </a:r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algn="ctr"/>
            <a:r>
              <a:rPr lang="en-US" sz="4000" dirty="0"/>
              <a:t>How to pass EDABA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4253241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11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240642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 err="1"/>
              <a:t>If</a:t>
            </a:r>
            <a:r>
              <a:rPr lang="pl-PL" sz="3400" b="0" dirty="0"/>
              <a:t> </a:t>
            </a:r>
            <a:r>
              <a:rPr lang="pl-PL" sz="3400" b="0" dirty="0" err="1"/>
              <a:t>you</a:t>
            </a:r>
            <a:r>
              <a:rPr lang="pl-PL" sz="3400" b="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400" b="0" dirty="0"/>
              <a:t>pass 1st </a:t>
            </a:r>
            <a:r>
              <a:rPr lang="en-US" sz="3400" b="0" dirty="0"/>
              <a:t>test</a:t>
            </a:r>
            <a:r>
              <a:rPr lang="pl-PL" sz="3400" b="0" dirty="0"/>
              <a:t> and </a:t>
            </a:r>
            <a:r>
              <a:rPr lang="pl-PL" sz="3400" b="0" dirty="0" err="1"/>
              <a:t>have</a:t>
            </a:r>
            <a:r>
              <a:rPr lang="pl-PL" sz="3400" b="0" dirty="0"/>
              <a:t> </a:t>
            </a:r>
            <a:r>
              <a:rPr lang="pl-PL" sz="3400" b="0" dirty="0" err="1"/>
              <a:t>at</a:t>
            </a:r>
            <a:r>
              <a:rPr lang="pl-PL" sz="3400" b="0" dirty="0"/>
              <a:t> </a:t>
            </a:r>
            <a:r>
              <a:rPr lang="pl-PL" sz="3400" b="0" dirty="0" err="1"/>
              <a:t>least</a:t>
            </a:r>
            <a:r>
              <a:rPr lang="pl-PL" sz="3400" b="0" dirty="0"/>
              <a:t> the </a:t>
            </a:r>
            <a:r>
              <a:rPr lang="pl-PL" sz="3400" b="0" dirty="0" err="1"/>
              <a:t>note</a:t>
            </a:r>
            <a:r>
              <a:rPr lang="pl-PL" sz="3400" b="0" dirty="0"/>
              <a:t> 3,5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400" b="0" dirty="0" err="1"/>
              <a:t>have</a:t>
            </a:r>
            <a:r>
              <a:rPr lang="pl-PL" sz="3400" b="0" dirty="0"/>
              <a:t> the </a:t>
            </a:r>
            <a:r>
              <a:rPr lang="pl-PL" sz="3400" b="0" dirty="0" err="1"/>
              <a:t>note</a:t>
            </a:r>
            <a:r>
              <a:rPr lang="pl-PL" sz="3400" b="0" dirty="0"/>
              <a:t> 4 </a:t>
            </a:r>
            <a:r>
              <a:rPr lang="pl-PL" sz="3400" b="0" dirty="0" err="1"/>
              <a:t>or</a:t>
            </a:r>
            <a:r>
              <a:rPr lang="pl-PL" sz="3400" b="0" dirty="0"/>
              <a:t> </a:t>
            </a:r>
            <a:r>
              <a:rPr lang="pl-PL" sz="3400" b="0" dirty="0" err="1"/>
              <a:t>higher</a:t>
            </a:r>
            <a:r>
              <a:rPr lang="pl-PL" sz="3400" b="0" dirty="0"/>
              <a:t> (</a:t>
            </a:r>
            <a:r>
              <a:rPr lang="pl-PL" sz="3400" b="0" dirty="0" err="1"/>
              <a:t>good</a:t>
            </a:r>
            <a:r>
              <a:rPr lang="pl-PL" sz="3400" b="0" dirty="0"/>
              <a:t>) from the 2nd test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sz="3400" b="0" dirty="0" err="1"/>
              <a:t>Have</a:t>
            </a:r>
            <a:r>
              <a:rPr lang="pl-PL" sz="3400" b="0" dirty="0"/>
              <a:t> the </a:t>
            </a:r>
            <a:r>
              <a:rPr lang="pl-PL" sz="3400" b="0" dirty="0" err="1"/>
              <a:t>note</a:t>
            </a:r>
            <a:r>
              <a:rPr lang="pl-PL" sz="3400" b="0" dirty="0"/>
              <a:t> 4 </a:t>
            </a:r>
            <a:r>
              <a:rPr lang="pl-PL" sz="3400" b="0" dirty="0" err="1"/>
              <a:t>or</a:t>
            </a:r>
            <a:r>
              <a:rPr lang="pl-PL" sz="3400" b="0" dirty="0"/>
              <a:t> </a:t>
            </a:r>
            <a:r>
              <a:rPr lang="pl-PL" sz="3400" b="0" dirty="0" err="1"/>
              <a:t>higher</a:t>
            </a:r>
            <a:r>
              <a:rPr lang="pl-PL" sz="3400" b="0" dirty="0"/>
              <a:t> (</a:t>
            </a:r>
            <a:r>
              <a:rPr lang="pl-PL" sz="3400" b="0" dirty="0" err="1"/>
              <a:t>good</a:t>
            </a:r>
            <a:r>
              <a:rPr lang="pl-PL" sz="3400" b="0" dirty="0"/>
              <a:t>) from the lab</a:t>
            </a:r>
          </a:p>
          <a:p>
            <a:r>
              <a:rPr lang="pl-PL" sz="3400" b="0" dirty="0" err="1"/>
              <a:t>then</a:t>
            </a:r>
            <a:r>
              <a:rPr lang="pl-PL" sz="3400" b="0" dirty="0"/>
              <a:t> </a:t>
            </a:r>
            <a:r>
              <a:rPr lang="pl-PL" sz="3400" b="0" dirty="0" err="1"/>
              <a:t>you</a:t>
            </a:r>
            <a:r>
              <a:rPr lang="pl-PL" sz="3400" b="0" dirty="0"/>
              <a:t> </a:t>
            </a:r>
            <a:r>
              <a:rPr lang="pl-PL" sz="3400" b="0" dirty="0" err="1"/>
              <a:t>don’t</a:t>
            </a:r>
            <a:r>
              <a:rPr lang="pl-PL" sz="3400" b="0" dirty="0"/>
              <a:t> </a:t>
            </a:r>
            <a:r>
              <a:rPr lang="pl-PL" sz="3400" b="0" dirty="0" err="1"/>
              <a:t>have</a:t>
            </a:r>
            <a:r>
              <a:rPr lang="pl-PL" sz="3400" b="0" dirty="0"/>
              <a:t> to pass the </a:t>
            </a:r>
            <a:r>
              <a:rPr lang="pl-PL" sz="3400" b="0" dirty="0" err="1"/>
              <a:t>exam</a:t>
            </a:r>
            <a:r>
              <a:rPr lang="pl-PL" sz="3400" b="0" dirty="0"/>
              <a:t>, and the </a:t>
            </a:r>
            <a:r>
              <a:rPr lang="pl-PL" sz="3400" b="0" dirty="0" err="1"/>
              <a:t>final</a:t>
            </a:r>
            <a:r>
              <a:rPr lang="pl-PL" sz="3400" b="0" dirty="0"/>
              <a:t> </a:t>
            </a:r>
            <a:r>
              <a:rPr lang="pl-PL" sz="3400" b="0" dirty="0" err="1"/>
              <a:t>note</a:t>
            </a:r>
            <a:r>
              <a:rPr lang="pl-PL" sz="3400" b="0" dirty="0"/>
              <a:t> </a:t>
            </a:r>
            <a:r>
              <a:rPr lang="pl-PL" sz="3400" b="0" dirty="0" err="1"/>
              <a:t>is</a:t>
            </a:r>
            <a:r>
              <a:rPr lang="pl-PL" sz="3400" b="0" dirty="0"/>
              <a:t> the </a:t>
            </a:r>
            <a:r>
              <a:rPr lang="pl-PL" sz="3400" b="0" dirty="0" err="1"/>
              <a:t>average</a:t>
            </a:r>
            <a:r>
              <a:rPr lang="pl-PL" sz="3400" b="0" dirty="0"/>
              <a:t> from test2 and LAB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sz="4000" dirty="0" err="1"/>
              <a:t>Exams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7659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12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240642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 err="1"/>
              <a:t>Otherwise</a:t>
            </a:r>
            <a:r>
              <a:rPr lang="pl-PL" sz="3400" b="0" dirty="0"/>
              <a:t>, </a:t>
            </a:r>
            <a:r>
              <a:rPr lang="pl-PL" sz="3400" b="0" dirty="0" err="1"/>
              <a:t>if</a:t>
            </a:r>
            <a:r>
              <a:rPr lang="pl-PL" sz="3400" b="0" dirty="0"/>
              <a:t> </a:t>
            </a:r>
            <a:r>
              <a:rPr lang="pl-PL" sz="3400" b="0" dirty="0" err="1"/>
              <a:t>you</a:t>
            </a:r>
            <a:r>
              <a:rPr lang="pl-PL" sz="3400" b="0" dirty="0"/>
              <a:t> </a:t>
            </a:r>
            <a:r>
              <a:rPr lang="pl-PL" sz="3400" b="0" dirty="0" err="1"/>
              <a:t>don’t</a:t>
            </a:r>
            <a:r>
              <a:rPr lang="pl-PL" sz="3400" b="0" dirty="0"/>
              <a:t> pass lab</a:t>
            </a:r>
          </a:p>
          <a:p>
            <a:endParaRPr lang="pl-PL" sz="3400" b="0" dirty="0"/>
          </a:p>
          <a:p>
            <a:r>
              <a:rPr lang="pl-PL" sz="3400" b="0" dirty="0" err="1"/>
              <a:t>then</a:t>
            </a:r>
            <a:r>
              <a:rPr lang="pl-PL" sz="3400" b="0" dirty="0"/>
              <a:t> </a:t>
            </a:r>
            <a:r>
              <a:rPr lang="pl-PL" sz="3400" b="0" dirty="0" err="1"/>
              <a:t>you</a:t>
            </a:r>
            <a:r>
              <a:rPr lang="pl-PL" sz="3400" b="0" dirty="0"/>
              <a:t> </a:t>
            </a:r>
            <a:r>
              <a:rPr lang="pl-PL" sz="3400" b="0" dirty="0" err="1"/>
              <a:t>don’t</a:t>
            </a:r>
            <a:r>
              <a:rPr lang="pl-PL" sz="3400" b="0" dirty="0"/>
              <a:t> pass EDABA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sz="4000" dirty="0" err="1"/>
              <a:t>Exams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23033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13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240642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 err="1"/>
              <a:t>Otherwise</a:t>
            </a:r>
            <a:r>
              <a:rPr lang="pl-PL" sz="3400" b="0" dirty="0"/>
              <a:t>, </a:t>
            </a:r>
            <a:r>
              <a:rPr lang="pl-PL" sz="3400" b="0" dirty="0" err="1"/>
              <a:t>if</a:t>
            </a:r>
            <a:r>
              <a:rPr lang="pl-PL" sz="3400" b="0" dirty="0"/>
              <a:t> </a:t>
            </a:r>
            <a:r>
              <a:rPr lang="pl-PL" sz="3400" b="0" dirty="0" err="1"/>
              <a:t>you</a:t>
            </a:r>
            <a:r>
              <a:rPr lang="pl-PL" sz="3400" b="0" dirty="0"/>
              <a:t> </a:t>
            </a:r>
            <a:r>
              <a:rPr lang="pl-PL" sz="3400" b="0" dirty="0" err="1"/>
              <a:t>have</a:t>
            </a:r>
            <a:r>
              <a:rPr lang="pl-PL" sz="3400" b="0" dirty="0"/>
              <a:t> </a:t>
            </a:r>
            <a:r>
              <a:rPr lang="pl-PL" sz="3400" b="0" dirty="0" err="1"/>
              <a:t>positive</a:t>
            </a:r>
            <a:r>
              <a:rPr lang="pl-PL" sz="3400" b="0" dirty="0"/>
              <a:t> </a:t>
            </a:r>
            <a:r>
              <a:rPr lang="pl-PL" sz="3400" b="0" dirty="0" err="1"/>
              <a:t>note</a:t>
            </a:r>
            <a:r>
              <a:rPr lang="pl-PL" sz="3400" b="0" dirty="0"/>
              <a:t> from lab and </a:t>
            </a:r>
            <a:r>
              <a:rPr lang="pl-PL" sz="3400" b="0" dirty="0" err="1"/>
              <a:t>positive</a:t>
            </a:r>
            <a:r>
              <a:rPr lang="pl-PL" sz="3400" b="0" dirty="0"/>
              <a:t> </a:t>
            </a:r>
            <a:r>
              <a:rPr lang="pl-PL" sz="3400" b="0" dirty="0" err="1"/>
              <a:t>note</a:t>
            </a:r>
            <a:r>
              <a:rPr lang="pl-PL" sz="3400" b="0" dirty="0"/>
              <a:t> from </a:t>
            </a:r>
            <a:r>
              <a:rPr lang="pl-PL" sz="3400" b="0" dirty="0" err="1"/>
              <a:t>exam</a:t>
            </a:r>
            <a:endParaRPr lang="pl-PL" sz="3400" b="0" dirty="0"/>
          </a:p>
          <a:p>
            <a:endParaRPr lang="pl-PL" sz="3400" b="0" dirty="0"/>
          </a:p>
          <a:p>
            <a:pPr marL="514350" indent="-514350">
              <a:buFont typeface="+mj-lt"/>
              <a:buAutoNum type="arabicPeriod"/>
            </a:pPr>
            <a:r>
              <a:rPr lang="pl-PL" sz="3400" b="0" dirty="0"/>
              <a:t>The </a:t>
            </a:r>
            <a:r>
              <a:rPr lang="pl-PL" sz="3400" b="0" dirty="0" err="1"/>
              <a:t>final</a:t>
            </a:r>
            <a:r>
              <a:rPr lang="pl-PL" sz="3400" b="0" dirty="0"/>
              <a:t> </a:t>
            </a:r>
            <a:r>
              <a:rPr lang="pl-PL" sz="3400" b="0" dirty="0" err="1"/>
              <a:t>note</a:t>
            </a:r>
            <a:r>
              <a:rPr lang="pl-PL" sz="3400" b="0" dirty="0"/>
              <a:t> </a:t>
            </a:r>
            <a:r>
              <a:rPr lang="pl-PL" sz="3400" b="0" dirty="0" err="1"/>
              <a:t>is</a:t>
            </a:r>
            <a:r>
              <a:rPr lang="pl-PL" sz="3400" b="0" dirty="0"/>
              <a:t> the </a:t>
            </a:r>
            <a:r>
              <a:rPr lang="pl-PL" sz="3400" b="0" dirty="0" err="1"/>
              <a:t>average</a:t>
            </a:r>
            <a:r>
              <a:rPr lang="pl-PL" sz="3400" b="0" dirty="0"/>
              <a:t> from lab and </a:t>
            </a:r>
            <a:r>
              <a:rPr lang="pl-PL" sz="3400" b="0" dirty="0" err="1"/>
              <a:t>exam</a:t>
            </a:r>
            <a:r>
              <a:rPr lang="pl-PL" sz="3400" b="0" dirty="0"/>
              <a:t> </a:t>
            </a:r>
            <a:r>
              <a:rPr lang="pl-PL" sz="3400" b="0" dirty="0" err="1"/>
              <a:t>if</a:t>
            </a:r>
            <a:r>
              <a:rPr lang="pl-PL" sz="3400" b="0" dirty="0"/>
              <a:t> </a:t>
            </a:r>
            <a:r>
              <a:rPr lang="pl-PL" sz="3400" b="0" dirty="0" err="1"/>
              <a:t>both</a:t>
            </a:r>
            <a:r>
              <a:rPr lang="pl-PL" sz="3400" b="0" dirty="0"/>
              <a:t> </a:t>
            </a:r>
            <a:r>
              <a:rPr lang="pl-PL" sz="3400" b="0" dirty="0" err="1"/>
              <a:t>are</a:t>
            </a:r>
            <a:r>
              <a:rPr lang="pl-PL" sz="3400" b="0" dirty="0"/>
              <a:t> </a:t>
            </a:r>
            <a:r>
              <a:rPr lang="pl-PL" sz="3400" b="0" dirty="0">
                <a:sym typeface="Symbol" panose="05050102010706020507" pitchFamily="18" charset="2"/>
              </a:rPr>
              <a:t> 4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400" b="0" dirty="0">
                <a:sym typeface="Symbol" panose="05050102010706020507" pitchFamily="18" charset="2"/>
              </a:rPr>
              <a:t>The </a:t>
            </a:r>
            <a:r>
              <a:rPr lang="pl-PL" sz="3400" b="0" dirty="0" err="1">
                <a:sym typeface="Symbol" panose="05050102010706020507" pitchFamily="18" charset="2"/>
              </a:rPr>
              <a:t>final</a:t>
            </a:r>
            <a:r>
              <a:rPr lang="pl-PL" sz="3400" b="0" dirty="0">
                <a:sym typeface="Symbol" panose="05050102010706020507" pitchFamily="18" charset="2"/>
              </a:rPr>
              <a:t> </a:t>
            </a:r>
            <a:r>
              <a:rPr lang="pl-PL" sz="3400" b="0" dirty="0" err="1">
                <a:sym typeface="Symbol" panose="05050102010706020507" pitchFamily="18" charset="2"/>
              </a:rPr>
              <a:t>note</a:t>
            </a:r>
            <a:r>
              <a:rPr lang="pl-PL" sz="3400" b="0" dirty="0">
                <a:sym typeface="Symbol" panose="05050102010706020507" pitchFamily="18" charset="2"/>
              </a:rPr>
              <a:t> </a:t>
            </a:r>
            <a:r>
              <a:rPr lang="pl-PL" sz="3400" b="0" dirty="0" err="1">
                <a:sym typeface="Symbol" panose="05050102010706020507" pitchFamily="18" charset="2"/>
              </a:rPr>
              <a:t>is</a:t>
            </a:r>
            <a:r>
              <a:rPr lang="pl-PL" sz="3400" b="0" dirty="0">
                <a:sym typeface="Symbol" panose="05050102010706020507" pitchFamily="18" charset="2"/>
              </a:rPr>
              <a:t> min(L, E) </a:t>
            </a:r>
            <a:r>
              <a:rPr lang="pl-PL" sz="3400" b="0" dirty="0" err="1">
                <a:sym typeface="Symbol" panose="05050102010706020507" pitchFamily="18" charset="2"/>
              </a:rPr>
              <a:t>if</a:t>
            </a:r>
            <a:r>
              <a:rPr lang="pl-PL" sz="3400" b="0" dirty="0">
                <a:sym typeface="Symbol" panose="05050102010706020507" pitchFamily="18" charset="2"/>
              </a:rPr>
              <a:t> </a:t>
            </a:r>
            <a:r>
              <a:rPr lang="pl-PL" sz="3400" b="0" dirty="0" err="1">
                <a:sym typeface="Symbol" panose="05050102010706020507" pitchFamily="18" charset="2"/>
              </a:rPr>
              <a:t>any</a:t>
            </a:r>
            <a:r>
              <a:rPr lang="pl-PL" sz="3400" b="0" dirty="0">
                <a:sym typeface="Symbol" panose="05050102010706020507" pitchFamily="18" charset="2"/>
              </a:rPr>
              <a:t> of the notes, L, E </a:t>
            </a:r>
            <a:r>
              <a:rPr lang="pl-PL" sz="3400" b="0" dirty="0" err="1">
                <a:sym typeface="Symbol" panose="05050102010706020507" pitchFamily="18" charset="2"/>
              </a:rPr>
              <a:t>is</a:t>
            </a:r>
            <a:r>
              <a:rPr lang="pl-PL" sz="3400" b="0" dirty="0">
                <a:sym typeface="Symbol" panose="05050102010706020507" pitchFamily="18" charset="2"/>
              </a:rPr>
              <a:t> less </a:t>
            </a:r>
            <a:r>
              <a:rPr lang="pl-PL" sz="3400" b="0" dirty="0" err="1">
                <a:sym typeface="Symbol" panose="05050102010706020507" pitchFamily="18" charset="2"/>
              </a:rPr>
              <a:t>then</a:t>
            </a:r>
            <a:r>
              <a:rPr lang="pl-PL" sz="3400" b="0" dirty="0">
                <a:sym typeface="Symbol" panose="05050102010706020507" pitchFamily="18" charset="2"/>
              </a:rPr>
              <a:t> 4</a:t>
            </a:r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sz="4000" dirty="0" err="1"/>
              <a:t>Exams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280336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14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u="sng" dirty="0"/>
              <a:t>Literature</a:t>
            </a:r>
          </a:p>
          <a:p>
            <a:pPr hangingPunct="0"/>
            <a:r>
              <a:rPr lang="en-US" sz="3000" dirty="0" err="1"/>
              <a:t>Elmasri</a:t>
            </a:r>
            <a:r>
              <a:rPr lang="en-US" sz="3000" dirty="0"/>
              <a:t>, </a:t>
            </a:r>
            <a:r>
              <a:rPr lang="en-US" sz="3000" dirty="0" err="1"/>
              <a:t>Navathe</a:t>
            </a:r>
            <a:r>
              <a:rPr lang="en-US" sz="3000" dirty="0"/>
              <a:t>:, Fundamentals of Database Systems</a:t>
            </a:r>
          </a:p>
          <a:p>
            <a:pPr hangingPunct="0"/>
            <a:r>
              <a:rPr lang="en-US" sz="3000" b="0" dirty="0"/>
              <a:t>Ullman J. Principles of Database and Knowledge Base Systems</a:t>
            </a:r>
          </a:p>
          <a:p>
            <a:pPr hangingPunct="0"/>
            <a:r>
              <a:rPr lang="en-US" sz="3000" b="0" dirty="0"/>
              <a:t>E. Date: </a:t>
            </a:r>
            <a:r>
              <a:rPr lang="en-US" sz="3000" b="0" i="1" dirty="0"/>
              <a:t>Introduction to Database Systems</a:t>
            </a:r>
            <a:endParaRPr lang="en-US" sz="3000" b="0" dirty="0"/>
          </a:p>
          <a:p>
            <a:pPr hangingPunct="0"/>
            <a:r>
              <a:rPr lang="en-US" sz="3000" b="0" dirty="0"/>
              <a:t>H</a:t>
            </a:r>
            <a:r>
              <a:rPr lang="pl-PL" sz="3000" b="0" dirty="0"/>
              <a:t>.</a:t>
            </a:r>
            <a:r>
              <a:rPr lang="en-US" sz="3000" b="0" dirty="0"/>
              <a:t> Garcia-Molina, J</a:t>
            </a:r>
            <a:r>
              <a:rPr lang="pl-PL" sz="3000" b="0" dirty="0"/>
              <a:t>.</a:t>
            </a:r>
            <a:r>
              <a:rPr lang="en-US" sz="3000" b="0" dirty="0"/>
              <a:t> Ullman, J</a:t>
            </a:r>
            <a:r>
              <a:rPr lang="pl-PL" sz="3000" b="0" dirty="0"/>
              <a:t>.</a:t>
            </a:r>
            <a:r>
              <a:rPr lang="en-US" sz="3000" b="0" dirty="0"/>
              <a:t> </a:t>
            </a:r>
            <a:r>
              <a:rPr lang="en-US" sz="3000" b="0" dirty="0" err="1"/>
              <a:t>Widom</a:t>
            </a:r>
            <a:r>
              <a:rPr lang="pl-PL" sz="3000" b="0" dirty="0"/>
              <a:t>:</a:t>
            </a:r>
            <a:r>
              <a:rPr lang="en-US" sz="3000" b="0" dirty="0"/>
              <a:t>  Database Systems: The </a:t>
            </a:r>
            <a:r>
              <a:rPr lang="en-US" sz="3000" b="0"/>
              <a:t>Complete Book</a:t>
            </a:r>
            <a:endParaRPr lang="pl-PL" sz="3000" b="0" dirty="0"/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sz="4000" dirty="0" err="1"/>
              <a:t>Literature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429446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52663" y="311449"/>
            <a:ext cx="3249230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7212" y="742951"/>
            <a:ext cx="2607469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eaLnBrk="1" hangingPunct="1">
              <a:lnSpc>
                <a:spcPct val="90000"/>
              </a:lnSpc>
            </a:pPr>
            <a:r>
              <a:rPr lang="en-US" sz="42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main materials come from</a:t>
            </a:r>
            <a:endParaRPr lang="en-US" altLang="en-US" sz="42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C2E7ED91-5CB4-4E0E-8D18-E10FEAE24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366" y="1583642"/>
            <a:ext cx="4915159" cy="3698657"/>
          </a:xfrm>
          <a:prstGeom prst="rect">
            <a:avLst/>
          </a:prstGeom>
        </p:spPr>
      </p:pic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94737" y="6423025"/>
            <a:ext cx="578644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t>Slide 6-</a:t>
            </a:r>
            <a:fld id="{86561734-4640-46AC-8F92-AD0AB9651CA1}" type="slidenum">
              <a:rPr lang="en-US" altLang="en-US" sz="9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635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16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/>
              <a:t>Databases – a bit of </a:t>
            </a:r>
            <a:r>
              <a:rPr lang="pl-PL" sz="3400" b="0" dirty="0" err="1"/>
              <a:t>history</a:t>
            </a:r>
            <a:endParaRPr lang="pl-PL" sz="3400" b="0" dirty="0"/>
          </a:p>
          <a:p>
            <a:endParaRPr lang="pl-PL" sz="3400" b="0" dirty="0"/>
          </a:p>
          <a:p>
            <a:r>
              <a:rPr lang="pl-PL" sz="3400" b="0" dirty="0" err="1"/>
              <a:t>Introduction</a:t>
            </a:r>
            <a:r>
              <a:rPr lang="pl-PL" sz="3400" b="0" dirty="0"/>
              <a:t> to </a:t>
            </a:r>
            <a:r>
              <a:rPr lang="pl-PL" sz="3400" b="0" dirty="0" err="1"/>
              <a:t>basic</a:t>
            </a:r>
            <a:r>
              <a:rPr lang="pl-PL" sz="3400" b="0" dirty="0"/>
              <a:t> </a:t>
            </a:r>
            <a:r>
              <a:rPr lang="pl-PL" sz="3400" b="0" dirty="0" err="1"/>
              <a:t>concepts</a:t>
            </a:r>
            <a:endParaRPr lang="pl-PL" sz="3400" b="0" dirty="0"/>
          </a:p>
          <a:p>
            <a:endParaRPr lang="pl-PL" sz="3400" b="0" dirty="0"/>
          </a:p>
          <a:p>
            <a:r>
              <a:rPr lang="pl-PL" sz="3400" b="0" dirty="0"/>
              <a:t>Data </a:t>
            </a:r>
            <a:r>
              <a:rPr lang="pl-PL" sz="3400" b="0" dirty="0" err="1"/>
              <a:t>models</a:t>
            </a:r>
            <a:endParaRPr lang="pl-PL" sz="3400" b="0" dirty="0"/>
          </a:p>
          <a:p>
            <a:endParaRPr lang="pl-PL" sz="3400" b="0" dirty="0"/>
          </a:p>
          <a:p>
            <a:r>
              <a:rPr lang="pl-PL" sz="3400" b="0" dirty="0" err="1"/>
              <a:t>Entity-Relationship</a:t>
            </a:r>
            <a:r>
              <a:rPr lang="pl-PL" sz="3400" b="0" dirty="0"/>
              <a:t> </a:t>
            </a:r>
            <a:r>
              <a:rPr lang="pl-PL" sz="3400" b="0" dirty="0" err="1"/>
              <a:t>diagrams</a:t>
            </a:r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 err="1"/>
              <a:t>Contents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10548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17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861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 err="1"/>
              <a:t>Relational</a:t>
            </a:r>
            <a:r>
              <a:rPr lang="pl-PL" sz="3400" b="0" dirty="0"/>
              <a:t> </a:t>
            </a:r>
            <a:r>
              <a:rPr lang="pl-PL" sz="3400" b="0" dirty="0" err="1"/>
              <a:t>database</a:t>
            </a:r>
            <a:r>
              <a:rPr lang="pl-PL" sz="3400" b="0" dirty="0"/>
              <a:t>:</a:t>
            </a:r>
          </a:p>
          <a:p>
            <a:endParaRPr lang="pl-PL" sz="3400" b="0" dirty="0"/>
          </a:p>
          <a:p>
            <a:r>
              <a:rPr lang="pl-PL" sz="3400" b="0" dirty="0" err="1"/>
              <a:t>Relational</a:t>
            </a:r>
            <a:r>
              <a:rPr lang="pl-PL" sz="3400" b="0" dirty="0"/>
              <a:t> algebra</a:t>
            </a:r>
          </a:p>
          <a:p>
            <a:r>
              <a:rPr lang="pl-PL" sz="3400" b="0" dirty="0"/>
              <a:t>SQL</a:t>
            </a:r>
          </a:p>
          <a:p>
            <a:r>
              <a:rPr lang="pl-PL" sz="3400" b="0" dirty="0"/>
              <a:t>Design </a:t>
            </a:r>
            <a:r>
              <a:rPr lang="pl-PL" sz="3400" b="0" dirty="0" err="1"/>
              <a:t>theory</a:t>
            </a:r>
            <a:endParaRPr lang="pl-PL" sz="3400" b="0" dirty="0"/>
          </a:p>
          <a:p>
            <a:r>
              <a:rPr lang="pl-PL" sz="3400" b="0" dirty="0" err="1"/>
              <a:t>Physical</a:t>
            </a:r>
            <a:r>
              <a:rPr lang="pl-PL" sz="3400" b="0" dirty="0"/>
              <a:t> </a:t>
            </a:r>
            <a:r>
              <a:rPr lang="pl-PL" sz="3400" b="0" dirty="0" err="1"/>
              <a:t>level</a:t>
            </a:r>
            <a:r>
              <a:rPr lang="pl-PL" sz="3400" b="0" dirty="0"/>
              <a:t> of the </a:t>
            </a:r>
            <a:r>
              <a:rPr lang="pl-PL" sz="3400" b="0" dirty="0" err="1"/>
              <a:t>databases</a:t>
            </a:r>
            <a:endParaRPr lang="pl-PL" sz="3400" b="0" dirty="0"/>
          </a:p>
          <a:p>
            <a:r>
              <a:rPr lang="pl-PL" sz="3400" b="0" dirty="0" err="1"/>
              <a:t>Transactions</a:t>
            </a:r>
            <a:r>
              <a:rPr lang="pl-PL" sz="3400" b="0" dirty="0"/>
              <a:t> in </a:t>
            </a:r>
            <a:r>
              <a:rPr lang="pl-PL" sz="3400" b="0" dirty="0" err="1"/>
              <a:t>databases</a:t>
            </a:r>
            <a:r>
              <a:rPr lang="pl-PL" sz="3400" b="0" dirty="0"/>
              <a:t> </a:t>
            </a:r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 err="1"/>
              <a:t>Contents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19497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18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0" y="3052257"/>
            <a:ext cx="8642639" cy="1039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l-PL" sz="3400" b="0" dirty="0"/>
              <a:t>A </a:t>
            </a:r>
            <a:r>
              <a:rPr lang="pl-PL" sz="3400" b="0" dirty="0" err="1"/>
              <a:t>brief</a:t>
            </a:r>
            <a:r>
              <a:rPr lang="pl-PL" sz="3400" b="0" dirty="0"/>
              <a:t> </a:t>
            </a:r>
            <a:r>
              <a:rPr lang="pl-PL" sz="3400" b="0" dirty="0" err="1"/>
              <a:t>history</a:t>
            </a:r>
            <a:endParaRPr lang="pl-PL" sz="3400" b="0" dirty="0"/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 err="1"/>
              <a:t>So</a:t>
            </a:r>
            <a:r>
              <a:rPr lang="pl-PL" altLang="en-US" sz="3800" b="1" dirty="0"/>
              <a:t> </a:t>
            </a:r>
            <a:r>
              <a:rPr lang="pl-PL" altLang="en-US" sz="3800" b="1" dirty="0" err="1"/>
              <a:t>let</a:t>
            </a:r>
            <a:r>
              <a:rPr lang="pl-PL" altLang="en-US" sz="3800" b="1" dirty="0"/>
              <a:t> </a:t>
            </a:r>
            <a:r>
              <a:rPr lang="pl-PL" altLang="en-US" sz="3800" b="1" dirty="0" err="1"/>
              <a:t>us</a:t>
            </a:r>
            <a:r>
              <a:rPr lang="pl-PL" altLang="en-US" sz="3800" b="1" dirty="0"/>
              <a:t> start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4259417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History</a:t>
            </a:r>
            <a:r>
              <a:rPr lang="pl-PL" altLang="pl-PL" sz="3800" dirty="0"/>
              <a:t> (a </a:t>
            </a:r>
            <a:r>
              <a:rPr lang="pl-PL" altLang="pl-PL" sz="3800" dirty="0" err="1"/>
              <a:t>summary</a:t>
            </a:r>
            <a:r>
              <a:rPr lang="pl-PL" altLang="pl-PL" sz="3800" dirty="0"/>
              <a:t>)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799"/>
            <a:ext cx="8300803" cy="3870037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pl-PL" altLang="pl-PL" sz="2600" dirty="0">
                <a:latin typeface="+mj-lt"/>
              </a:rPr>
              <a:t>End of</a:t>
            </a:r>
            <a:r>
              <a:rPr lang="en-US" altLang="pl-PL" sz="2600" dirty="0">
                <a:latin typeface="+mj-lt"/>
              </a:rPr>
              <a:t> 50</a:t>
            </a:r>
            <a:r>
              <a:rPr lang="pl-PL" altLang="pl-PL" sz="2600" dirty="0" err="1">
                <a:latin typeface="+mj-lt"/>
              </a:rPr>
              <a:t>ties</a:t>
            </a:r>
            <a:r>
              <a:rPr lang="en-US" altLang="pl-PL" sz="2600" dirty="0">
                <a:latin typeface="+mj-lt"/>
              </a:rPr>
              <a:t>  - COBOL, </a:t>
            </a:r>
            <a:r>
              <a:rPr lang="pl-PL" altLang="pl-PL" sz="2600" dirty="0">
                <a:latin typeface="+mj-lt"/>
              </a:rPr>
              <a:t>file system</a:t>
            </a:r>
            <a:r>
              <a:rPr lang="en-US" altLang="pl-PL" sz="2600" dirty="0">
                <a:latin typeface="+mj-lt"/>
              </a:rPr>
              <a:t> RAMAC - 1959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1961 	IDS </a:t>
            </a:r>
            <a:r>
              <a:rPr lang="pl-PL" altLang="pl-PL" sz="2600" dirty="0">
                <a:latin typeface="+mj-lt"/>
              </a:rPr>
              <a:t>by </a:t>
            </a:r>
            <a:r>
              <a:rPr lang="en-US" altLang="pl-PL" sz="2600" dirty="0">
                <a:latin typeface="+mj-lt"/>
              </a:rPr>
              <a:t>Bachman (General Electric)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1969 	RDF</a:t>
            </a:r>
            <a:r>
              <a:rPr lang="pl-PL" altLang="pl-PL" sz="2600" dirty="0">
                <a:latin typeface="+mj-lt"/>
              </a:rPr>
              <a:t> of </a:t>
            </a:r>
            <a:r>
              <a:rPr lang="en-US" altLang="pl-PL" sz="2600" dirty="0">
                <a:latin typeface="+mj-lt"/>
              </a:rPr>
              <a:t> Rand </a:t>
            </a:r>
            <a:r>
              <a:rPr lang="en-US" altLang="pl-PL" sz="2600" dirty="0" err="1">
                <a:latin typeface="+mj-lt"/>
              </a:rPr>
              <a:t>Coproration</a:t>
            </a:r>
            <a:r>
              <a:rPr lang="en-US" altLang="pl-PL" sz="2600" dirty="0">
                <a:latin typeface="+mj-lt"/>
              </a:rPr>
              <a:t> (</a:t>
            </a:r>
            <a:r>
              <a:rPr lang="pl-PL" altLang="pl-PL" sz="2600" dirty="0" err="1">
                <a:latin typeface="+mj-lt"/>
              </a:rPr>
              <a:t>very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relational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approach</a:t>
            </a:r>
            <a:r>
              <a:rPr lang="pl-PL" altLang="pl-PL" sz="2600" dirty="0">
                <a:latin typeface="+mj-lt"/>
              </a:rPr>
              <a:t> to data, but </a:t>
            </a:r>
            <a:r>
              <a:rPr lang="pl-PL" altLang="pl-PL" sz="2600" dirty="0" err="1">
                <a:latin typeface="+mj-lt"/>
              </a:rPr>
              <a:t>closer</a:t>
            </a:r>
            <a:r>
              <a:rPr lang="pl-PL" altLang="pl-PL" sz="2600" dirty="0">
                <a:latin typeface="+mj-lt"/>
              </a:rPr>
              <a:t> to </a:t>
            </a:r>
            <a:r>
              <a:rPr lang="pl-PL" altLang="pl-PL" sz="2600" dirty="0" err="1">
                <a:latin typeface="+mj-lt"/>
              </a:rPr>
              <a:t>logic</a:t>
            </a:r>
            <a:r>
              <a:rPr lang="pl-PL" altLang="pl-PL" sz="2600" dirty="0">
                <a:latin typeface="+mj-lt"/>
              </a:rPr>
              <a:t> (</a:t>
            </a:r>
            <a:r>
              <a:rPr lang="pl-PL" altLang="pl-PL" sz="2600" dirty="0" err="1">
                <a:latin typeface="+mj-lt"/>
              </a:rPr>
              <a:t>lack</a:t>
            </a:r>
            <a:r>
              <a:rPr lang="pl-PL" altLang="pl-PL" sz="2600" dirty="0">
                <a:latin typeface="+mj-lt"/>
              </a:rPr>
              <a:t> of </a:t>
            </a:r>
            <a:r>
              <a:rPr lang="pl-PL" altLang="pl-PL" sz="2600" dirty="0" err="1">
                <a:latin typeface="+mj-lt"/>
              </a:rPr>
              <a:t>relational</a:t>
            </a:r>
            <a:r>
              <a:rPr lang="pl-PL" altLang="pl-PL" sz="2600" dirty="0">
                <a:latin typeface="+mj-lt"/>
              </a:rPr>
              <a:t> algebra</a:t>
            </a:r>
            <a:r>
              <a:rPr lang="en-US" altLang="pl-PL" sz="2600" dirty="0">
                <a:latin typeface="+mj-lt"/>
              </a:rPr>
              <a:t>)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1970 	Codd</a:t>
            </a:r>
            <a:r>
              <a:rPr lang="pl-PL" altLang="pl-PL" sz="2600" dirty="0">
                <a:latin typeface="+mj-lt"/>
              </a:rPr>
              <a:t>’s </a:t>
            </a:r>
            <a:r>
              <a:rPr lang="pl-PL" altLang="pl-PL" sz="2600" dirty="0" err="1">
                <a:latin typeface="+mj-lt"/>
              </a:rPr>
              <a:t>paper</a:t>
            </a:r>
            <a:endParaRPr lang="en-US" altLang="pl-PL" sz="2600" dirty="0">
              <a:latin typeface="+mj-lt"/>
            </a:endParaRP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1971 	CODASYL</a:t>
            </a:r>
          </a:p>
          <a:p>
            <a:pPr marL="0" indent="0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032041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2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723" y="2147094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l-PL" altLang="en-US" dirty="0"/>
          </a:p>
          <a:p>
            <a:pPr algn="ctr"/>
            <a:r>
              <a:rPr lang="pl-PL" altLang="en-US" dirty="0" err="1"/>
              <a:t>Organizational</a:t>
            </a:r>
            <a:r>
              <a:rPr lang="pl-PL" altLang="en-US" dirty="0"/>
              <a:t> </a:t>
            </a:r>
            <a:r>
              <a:rPr lang="pl-PL" altLang="en-US" dirty="0" err="1"/>
              <a:t>issues</a:t>
            </a:r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515386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History</a:t>
            </a:r>
            <a:r>
              <a:rPr lang="pl-PL" altLang="pl-PL" sz="3800" dirty="0"/>
              <a:t> (a </a:t>
            </a:r>
            <a:r>
              <a:rPr lang="pl-PL" altLang="pl-PL" sz="3800" dirty="0" err="1"/>
              <a:t>summary</a:t>
            </a:r>
            <a:r>
              <a:rPr lang="pl-PL" altLang="pl-PL" sz="3800" dirty="0"/>
              <a:t>)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799"/>
            <a:ext cx="8300803" cy="3870037"/>
          </a:xfrm>
          <a:noFill/>
        </p:spPr>
        <p:txBody>
          <a:bodyPr lIns="92075" tIns="46038" rIns="92075" bIns="46038"/>
          <a:lstStyle/>
          <a:p>
            <a:pPr marL="476250" indent="-476250" eaLnBrk="1" hangingPunct="1"/>
            <a:r>
              <a:rPr lang="en-US" altLang="pl-PL" sz="2600" dirty="0">
                <a:latin typeface="+mj-lt"/>
              </a:rPr>
              <a:t>1975 	 ACM SIGMOD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has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been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launched</a:t>
            </a:r>
            <a:endParaRPr lang="en-US" altLang="pl-PL" sz="2600" dirty="0">
              <a:latin typeface="+mj-lt"/>
            </a:endParaRP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1975 	</a:t>
            </a:r>
            <a:r>
              <a:rPr lang="pl-PL" altLang="pl-PL" sz="2600" dirty="0">
                <a:latin typeface="+mj-lt"/>
              </a:rPr>
              <a:t>1st </a:t>
            </a:r>
            <a:r>
              <a:rPr lang="en-US" altLang="pl-PL" sz="2600" dirty="0">
                <a:latin typeface="+mj-lt"/>
              </a:rPr>
              <a:t>VLDB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conference</a:t>
            </a:r>
            <a:endParaRPr lang="en-US" altLang="pl-PL" sz="2600" dirty="0">
              <a:latin typeface="+mj-lt"/>
            </a:endParaRP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1976 	 Chen</a:t>
            </a:r>
            <a:r>
              <a:rPr lang="pl-PL" altLang="pl-PL" sz="2600" dirty="0">
                <a:latin typeface="+mj-lt"/>
              </a:rPr>
              <a:t>’s </a:t>
            </a:r>
            <a:r>
              <a:rPr lang="pl-PL" altLang="pl-PL" sz="2600" dirty="0" err="1">
                <a:latin typeface="+mj-lt"/>
              </a:rPr>
              <a:t>paper</a:t>
            </a:r>
            <a:r>
              <a:rPr lang="pl-PL" altLang="pl-PL" sz="2600" dirty="0">
                <a:latin typeface="+mj-lt"/>
              </a:rPr>
              <a:t> - </a:t>
            </a:r>
            <a:r>
              <a:rPr lang="en-US" altLang="pl-PL" sz="2600" dirty="0">
                <a:latin typeface="+mj-lt"/>
              </a:rPr>
              <a:t> E-R;</a:t>
            </a:r>
            <a:br>
              <a:rPr lang="en-US" altLang="pl-PL" sz="2600" dirty="0">
                <a:latin typeface="+mj-lt"/>
              </a:rPr>
            </a:br>
            <a:r>
              <a:rPr lang="pl-PL" altLang="pl-PL" sz="2600" dirty="0" err="1">
                <a:latin typeface="+mj-lt"/>
              </a:rPr>
              <a:t>first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commercial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relational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databases</a:t>
            </a:r>
            <a:r>
              <a:rPr lang="en-US" altLang="pl-PL" sz="2600" dirty="0">
                <a:latin typeface="+mj-lt"/>
              </a:rPr>
              <a:t>: System R (IBM) </a:t>
            </a:r>
            <a:r>
              <a:rPr lang="pl-PL" altLang="pl-PL" sz="2600" dirty="0" err="1">
                <a:latin typeface="+mj-lt"/>
              </a:rPr>
              <a:t>tranformed</a:t>
            </a:r>
            <a:r>
              <a:rPr lang="pl-PL" altLang="pl-PL" sz="2600" dirty="0">
                <a:latin typeface="+mj-lt"/>
              </a:rPr>
              <a:t> to </a:t>
            </a:r>
            <a:r>
              <a:rPr lang="en-US" altLang="pl-PL" sz="2600" dirty="0">
                <a:latin typeface="+mj-lt"/>
              </a:rPr>
              <a:t> DB2 , 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	INGRES Berkley Univ., </a:t>
            </a:r>
            <a:r>
              <a:rPr lang="pl-PL" altLang="pl-PL" sz="2600" dirty="0" err="1">
                <a:latin typeface="+mj-lt"/>
              </a:rPr>
              <a:t>then</a:t>
            </a:r>
            <a:r>
              <a:rPr lang="en-US" altLang="pl-PL" sz="2600" dirty="0">
                <a:latin typeface="+mj-lt"/>
              </a:rPr>
              <a:t> INGRES Inc.  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	Socrates (</a:t>
            </a:r>
            <a:r>
              <a:rPr lang="pl-PL" altLang="pl-PL" sz="2600" dirty="0">
                <a:latin typeface="+mj-lt"/>
              </a:rPr>
              <a:t>France</a:t>
            </a:r>
            <a:r>
              <a:rPr lang="en-US" altLang="pl-PL" sz="2600" dirty="0">
                <a:latin typeface="+mj-lt"/>
              </a:rPr>
              <a:t>), ADABAS</a:t>
            </a:r>
          </a:p>
          <a:p>
            <a:pPr marL="476250" indent="-476250" eaLnBrk="1" hangingPunct="1"/>
            <a:r>
              <a:rPr lang="en-US" altLang="pl-PL" sz="2600" dirty="0">
                <a:latin typeface="+mj-lt"/>
              </a:rPr>
              <a:t>1983 	ANSI/SPARC </a:t>
            </a:r>
            <a:r>
              <a:rPr lang="pl-PL" altLang="pl-PL" sz="2600" dirty="0" err="1">
                <a:latin typeface="+mj-lt"/>
              </a:rPr>
              <a:t>counts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more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than</a:t>
            </a:r>
            <a:r>
              <a:rPr lang="en-US" altLang="pl-PL" sz="2600" dirty="0">
                <a:latin typeface="+mj-lt"/>
              </a:rPr>
              <a:t> 100 </a:t>
            </a:r>
            <a:r>
              <a:rPr lang="pl-PL" altLang="pl-PL" sz="2600" dirty="0" err="1">
                <a:latin typeface="+mj-lt"/>
              </a:rPr>
              <a:t>relational</a:t>
            </a:r>
            <a:r>
              <a:rPr lang="en-US" altLang="pl-PL" sz="2600" dirty="0">
                <a:latin typeface="+mj-lt"/>
              </a:rPr>
              <a:t> </a:t>
            </a:r>
            <a:r>
              <a:rPr lang="pl-PL" altLang="pl-PL" sz="2600" dirty="0">
                <a:latin typeface="+mj-lt"/>
              </a:rPr>
              <a:t>DBMS</a:t>
            </a:r>
            <a:endParaRPr lang="en-US" altLang="pl-PL" sz="2600" dirty="0">
              <a:latin typeface="+mj-lt"/>
            </a:endParaRPr>
          </a:p>
          <a:p>
            <a:pPr marL="0" indent="0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9115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Change</a:t>
            </a:r>
            <a:r>
              <a:rPr lang="pl-PL" altLang="pl-PL" sz="3800" dirty="0"/>
              <a:t> of </a:t>
            </a:r>
            <a:r>
              <a:rPr lang="pl-PL" altLang="pl-PL" sz="3800" dirty="0" err="1"/>
              <a:t>mind</a:t>
            </a:r>
            <a:r>
              <a:rPr lang="pl-PL" altLang="pl-PL" sz="3800" dirty="0"/>
              <a:t> in </a:t>
            </a:r>
            <a:r>
              <a:rPr lang="pl-PL" altLang="pl-PL" sz="3800" dirty="0" err="1"/>
              <a:t>understanding</a:t>
            </a:r>
            <a:r>
              <a:rPr lang="pl-PL" altLang="pl-PL" sz="3800" dirty="0"/>
              <a:t> the </a:t>
            </a:r>
            <a:r>
              <a:rPr lang="pl-PL" altLang="pl-PL" sz="3800" dirty="0" err="1"/>
              <a:t>computer</a:t>
            </a:r>
            <a:r>
              <a:rPr lang="pl-PL" altLang="pl-PL" sz="3800" dirty="0"/>
              <a:t> </a:t>
            </a:r>
            <a:r>
              <a:rPr lang="pl-PL" altLang="pl-PL" sz="3800" dirty="0" err="1"/>
              <a:t>applications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3128" y="1828799"/>
            <a:ext cx="4202546" cy="3870037"/>
          </a:xfrm>
          <a:noFill/>
        </p:spPr>
        <p:txBody>
          <a:bodyPr lIns="92075" tIns="46038" rIns="92075" bIns="46038"/>
          <a:lstStyle/>
          <a:p>
            <a:pPr marL="0" indent="0" algn="ctr">
              <a:buNone/>
            </a:pPr>
            <a:r>
              <a:rPr lang="pl-PL" altLang="pl-PL" sz="2600" dirty="0">
                <a:latin typeface="+mj-lt"/>
                <a:cs typeface="Arial" panose="020B0604020202020204" pitchFamily="34" charset="0"/>
              </a:rPr>
              <a:t>program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centered</a:t>
            </a:r>
            <a:r>
              <a:rPr lang="pl-PL" altLang="pl-PL" sz="2600" dirty="0">
                <a:latin typeface="+mj-lt"/>
                <a:cs typeface="Arial" panose="020B0604020202020204" pitchFamily="34" charset="0"/>
              </a:rPr>
              <a:t>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view</a:t>
            </a: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l-PL" altLang="pl-PL" sz="2600" dirty="0">
                <a:latin typeface="+mj-lt"/>
                <a:cs typeface="Arial" panose="020B0604020202020204" pitchFamily="34" charset="0"/>
              </a:rPr>
              <a:t>to data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centered</a:t>
            </a:r>
            <a:r>
              <a:rPr lang="pl-PL" altLang="pl-PL" sz="2600" dirty="0">
                <a:latin typeface="+mj-lt"/>
                <a:cs typeface="Arial" panose="020B0604020202020204" pitchFamily="34" charset="0"/>
              </a:rPr>
              <a:t>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view</a:t>
            </a:r>
            <a:endParaRPr lang="pl-PL" altLang="pl-PL" sz="2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2" name="Strzałka: w dół 1">
            <a:extLst>
              <a:ext uri="{FF2B5EF4-FFF2-40B4-BE49-F238E27FC236}">
                <a16:creationId xmlns:a16="http://schemas.microsoft.com/office/drawing/2014/main" id="{55A0ABCD-F24E-4F45-96B3-6FDED7471B05}"/>
              </a:ext>
            </a:extLst>
          </p:cNvPr>
          <p:cNvSpPr/>
          <p:nvPr/>
        </p:nvSpPr>
        <p:spPr bwMode="auto">
          <a:xfrm>
            <a:off x="4083628" y="3057236"/>
            <a:ext cx="884382" cy="1376219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3297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Change</a:t>
            </a:r>
            <a:r>
              <a:rPr lang="pl-PL" altLang="pl-PL" sz="3800" dirty="0"/>
              <a:t> of </a:t>
            </a:r>
            <a:r>
              <a:rPr lang="pl-PL" altLang="pl-PL" sz="3800" dirty="0" err="1"/>
              <a:t>mind</a:t>
            </a:r>
            <a:r>
              <a:rPr lang="pl-PL" altLang="pl-PL" sz="3800" dirty="0"/>
              <a:t> in </a:t>
            </a:r>
            <a:r>
              <a:rPr lang="pl-PL" altLang="pl-PL" sz="3800" dirty="0" err="1"/>
              <a:t>understanding</a:t>
            </a:r>
            <a:r>
              <a:rPr lang="pl-PL" altLang="pl-PL" sz="3800" dirty="0"/>
              <a:t> the </a:t>
            </a:r>
            <a:r>
              <a:rPr lang="pl-PL" altLang="pl-PL" sz="3800" dirty="0" err="1"/>
              <a:t>computer</a:t>
            </a:r>
            <a:r>
              <a:rPr lang="pl-PL" altLang="pl-PL" sz="3800" dirty="0"/>
              <a:t> </a:t>
            </a:r>
            <a:r>
              <a:rPr lang="pl-PL" altLang="pl-PL" sz="3800" dirty="0" err="1"/>
              <a:t>applications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3128" y="1828800"/>
            <a:ext cx="4202546" cy="674256"/>
          </a:xfrm>
          <a:noFill/>
        </p:spPr>
        <p:txBody>
          <a:bodyPr lIns="92075" tIns="46038" rIns="92075" bIns="46038"/>
          <a:lstStyle/>
          <a:p>
            <a:pPr marL="0" indent="0" algn="ctr">
              <a:buNone/>
            </a:pPr>
            <a:r>
              <a:rPr lang="pl-PL" altLang="pl-PL" sz="2600" dirty="0">
                <a:latin typeface="+mj-lt"/>
                <a:cs typeface="Arial" panose="020B0604020202020204" pitchFamily="34" charset="0"/>
              </a:rPr>
              <a:t>program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centered</a:t>
            </a:r>
            <a:r>
              <a:rPr lang="pl-PL" altLang="pl-PL" sz="2600" dirty="0">
                <a:latin typeface="+mj-lt"/>
                <a:cs typeface="Arial" panose="020B0604020202020204" pitchFamily="34" charset="0"/>
              </a:rPr>
              <a:t>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view</a:t>
            </a: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pl-PL" altLang="pl-PL" sz="26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Strzałka: w prawo 2">
            <a:extLst>
              <a:ext uri="{FF2B5EF4-FFF2-40B4-BE49-F238E27FC236}">
                <a16:creationId xmlns:a16="http://schemas.microsoft.com/office/drawing/2014/main" id="{9F5124EB-BC64-4152-BE6F-71ED4EF459CF}"/>
              </a:ext>
            </a:extLst>
          </p:cNvPr>
          <p:cNvSpPr/>
          <p:nvPr/>
        </p:nvSpPr>
        <p:spPr bwMode="auto">
          <a:xfrm>
            <a:off x="1754909" y="2960257"/>
            <a:ext cx="1727200" cy="10113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Input 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70FB1A4F-E84A-4302-8155-5C9556360951}"/>
              </a:ext>
            </a:extLst>
          </p:cNvPr>
          <p:cNvSpPr/>
          <p:nvPr/>
        </p:nvSpPr>
        <p:spPr bwMode="auto">
          <a:xfrm>
            <a:off x="3602182" y="2503056"/>
            <a:ext cx="2382982" cy="200428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dirty="0">
              <a:solidFill>
                <a:schemeClr val="bg2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Program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" name="Strzałka: w prawo 7">
            <a:extLst>
              <a:ext uri="{FF2B5EF4-FFF2-40B4-BE49-F238E27FC236}">
                <a16:creationId xmlns:a16="http://schemas.microsoft.com/office/drawing/2014/main" id="{227C2790-5844-440F-89E5-41F41A9E1F2E}"/>
              </a:ext>
            </a:extLst>
          </p:cNvPr>
          <p:cNvSpPr/>
          <p:nvPr/>
        </p:nvSpPr>
        <p:spPr bwMode="auto">
          <a:xfrm>
            <a:off x="6105237" y="2923310"/>
            <a:ext cx="1727200" cy="10113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Output</a:t>
            </a:r>
            <a:r>
              <a:rPr kumimoji="0" lang="pl-PL" sz="24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 data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81979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Change</a:t>
            </a:r>
            <a:r>
              <a:rPr lang="pl-PL" altLang="pl-PL" sz="3800" dirty="0"/>
              <a:t> of </a:t>
            </a:r>
            <a:r>
              <a:rPr lang="pl-PL" altLang="pl-PL" sz="3800" dirty="0" err="1"/>
              <a:t>mind</a:t>
            </a:r>
            <a:r>
              <a:rPr lang="pl-PL" altLang="pl-PL" sz="3800" dirty="0"/>
              <a:t> in </a:t>
            </a:r>
            <a:r>
              <a:rPr lang="pl-PL" altLang="pl-PL" sz="3800" dirty="0" err="1"/>
              <a:t>understanding</a:t>
            </a:r>
            <a:r>
              <a:rPr lang="pl-PL" altLang="pl-PL" sz="3800" dirty="0"/>
              <a:t> the </a:t>
            </a:r>
            <a:r>
              <a:rPr lang="pl-PL" altLang="pl-PL" sz="3800" dirty="0" err="1"/>
              <a:t>computer</a:t>
            </a:r>
            <a:r>
              <a:rPr lang="pl-PL" altLang="pl-PL" sz="3800" dirty="0"/>
              <a:t> </a:t>
            </a:r>
            <a:r>
              <a:rPr lang="pl-PL" altLang="pl-PL" sz="3800" dirty="0" err="1"/>
              <a:t>applications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3128" y="1620832"/>
            <a:ext cx="4202546" cy="665019"/>
          </a:xfrm>
          <a:noFill/>
        </p:spPr>
        <p:txBody>
          <a:bodyPr lIns="92075" tIns="46038" rIns="92075" bIns="46038"/>
          <a:lstStyle/>
          <a:p>
            <a:pPr marL="0" indent="0" algn="ctr">
              <a:buNone/>
            </a:pPr>
            <a:r>
              <a:rPr lang="pl-PL" altLang="pl-PL" sz="2600" dirty="0">
                <a:latin typeface="+mj-lt"/>
                <a:cs typeface="Arial" panose="020B0604020202020204" pitchFamily="34" charset="0"/>
              </a:rPr>
              <a:t>data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centered</a:t>
            </a:r>
            <a:r>
              <a:rPr lang="pl-PL" altLang="pl-PL" sz="2600" dirty="0">
                <a:latin typeface="+mj-lt"/>
                <a:cs typeface="Arial" panose="020B0604020202020204" pitchFamily="34" charset="0"/>
              </a:rPr>
              <a:t> </a:t>
            </a:r>
            <a:r>
              <a:rPr lang="pl-PL" altLang="pl-PL" sz="2600" dirty="0" err="1">
                <a:latin typeface="+mj-lt"/>
                <a:cs typeface="Arial" panose="020B0604020202020204" pitchFamily="34" charset="0"/>
              </a:rPr>
              <a:t>view</a:t>
            </a:r>
            <a:endParaRPr lang="pl-PL" altLang="pl-PL" sz="260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1666CC5D-394C-4BD3-BC7B-E29E41CED85A}"/>
              </a:ext>
            </a:extLst>
          </p:cNvPr>
          <p:cNvGrpSpPr/>
          <p:nvPr/>
        </p:nvGrpSpPr>
        <p:grpSpPr>
          <a:xfrm>
            <a:off x="2775527" y="2351374"/>
            <a:ext cx="4576619" cy="3767564"/>
            <a:chOff x="2775527" y="2351374"/>
            <a:chExt cx="4576619" cy="3767564"/>
          </a:xfrm>
        </p:grpSpPr>
        <p:grpSp>
          <p:nvGrpSpPr>
            <p:cNvPr id="6" name="Grupa 5">
              <a:extLst>
                <a:ext uri="{FF2B5EF4-FFF2-40B4-BE49-F238E27FC236}">
                  <a16:creationId xmlns:a16="http://schemas.microsoft.com/office/drawing/2014/main" id="{FD13FA05-C3FD-498B-861E-285662807BA3}"/>
                </a:ext>
              </a:extLst>
            </p:cNvPr>
            <p:cNvGrpSpPr/>
            <p:nvPr/>
          </p:nvGrpSpPr>
          <p:grpSpPr>
            <a:xfrm>
              <a:off x="2775527" y="2351374"/>
              <a:ext cx="4576619" cy="3767564"/>
              <a:chOff x="2775527" y="2351374"/>
              <a:chExt cx="4576619" cy="3767564"/>
            </a:xfrm>
          </p:grpSpPr>
          <p:sp>
            <p:nvSpPr>
              <p:cNvPr id="3" name="Schemat blokowy: dysk magnetyczny 2">
                <a:extLst>
                  <a:ext uri="{FF2B5EF4-FFF2-40B4-BE49-F238E27FC236}">
                    <a16:creationId xmlns:a16="http://schemas.microsoft.com/office/drawing/2014/main" id="{65B1B27A-5235-43C6-BDF1-541DC4FCA8D4}"/>
                  </a:ext>
                </a:extLst>
              </p:cNvPr>
              <p:cNvSpPr/>
              <p:nvPr/>
            </p:nvSpPr>
            <p:spPr bwMode="auto">
              <a:xfrm>
                <a:off x="3860800" y="3833091"/>
                <a:ext cx="2013527" cy="1302327"/>
              </a:xfrm>
              <a:prstGeom prst="flowChartMagneticDisk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</a:rPr>
                  <a:t>Database</a:t>
                </a: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" name="Prostokąt 3">
                <a:extLst>
                  <a:ext uri="{FF2B5EF4-FFF2-40B4-BE49-F238E27FC236}">
                    <a16:creationId xmlns:a16="http://schemas.microsoft.com/office/drawing/2014/main" id="{93592A05-713C-483A-A1EF-654C9F157CD6}"/>
                  </a:ext>
                </a:extLst>
              </p:cNvPr>
              <p:cNvSpPr/>
              <p:nvPr/>
            </p:nvSpPr>
            <p:spPr bwMode="auto">
              <a:xfrm>
                <a:off x="5740400" y="5409332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6</a:t>
                </a:r>
                <a:endParaRPr lang="en-US" dirty="0"/>
              </a:p>
            </p:txBody>
          </p:sp>
          <p:sp>
            <p:nvSpPr>
              <p:cNvPr id="8" name="Prostokąt 7">
                <a:extLst>
                  <a:ext uri="{FF2B5EF4-FFF2-40B4-BE49-F238E27FC236}">
                    <a16:creationId xmlns:a16="http://schemas.microsoft.com/office/drawing/2014/main" id="{CA5E9177-070F-4967-BE04-B48774F76340}"/>
                  </a:ext>
                </a:extLst>
              </p:cNvPr>
              <p:cNvSpPr/>
              <p:nvPr/>
            </p:nvSpPr>
            <p:spPr bwMode="auto">
              <a:xfrm>
                <a:off x="4470400" y="2351374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3</a:t>
                </a:r>
                <a:endParaRPr lang="en-US" baseline="-25000" dirty="0"/>
              </a:p>
            </p:txBody>
          </p:sp>
          <p:sp>
            <p:nvSpPr>
              <p:cNvPr id="9" name="Prostokąt 8">
                <a:extLst>
                  <a:ext uri="{FF2B5EF4-FFF2-40B4-BE49-F238E27FC236}">
                    <a16:creationId xmlns:a16="http://schemas.microsoft.com/office/drawing/2014/main" id="{C9169F52-244B-420C-BF5C-FFF9B0B2718B}"/>
                  </a:ext>
                </a:extLst>
              </p:cNvPr>
              <p:cNvSpPr/>
              <p:nvPr/>
            </p:nvSpPr>
            <p:spPr bwMode="auto">
              <a:xfrm>
                <a:off x="5412509" y="2646217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4</a:t>
                </a:r>
                <a:endParaRPr lang="en-US" baseline="-25000" dirty="0"/>
              </a:p>
            </p:txBody>
          </p:sp>
          <p:sp>
            <p:nvSpPr>
              <p:cNvPr id="10" name="Prostokąt 9">
                <a:extLst>
                  <a:ext uri="{FF2B5EF4-FFF2-40B4-BE49-F238E27FC236}">
                    <a16:creationId xmlns:a16="http://schemas.microsoft.com/office/drawing/2014/main" id="{A22F60DC-32F0-4DAF-9DE8-9C7477F16DB7}"/>
                  </a:ext>
                </a:extLst>
              </p:cNvPr>
              <p:cNvSpPr/>
              <p:nvPr/>
            </p:nvSpPr>
            <p:spPr bwMode="auto">
              <a:xfrm>
                <a:off x="6696364" y="4007713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5</a:t>
                </a:r>
                <a:endParaRPr lang="en-US" dirty="0"/>
              </a:p>
            </p:txBody>
          </p:sp>
          <p:sp>
            <p:nvSpPr>
              <p:cNvPr id="11" name="Prostokąt 10">
                <a:extLst>
                  <a:ext uri="{FF2B5EF4-FFF2-40B4-BE49-F238E27FC236}">
                    <a16:creationId xmlns:a16="http://schemas.microsoft.com/office/drawing/2014/main" id="{73B2A8F0-705D-4D38-80EE-F026D6888AC9}"/>
                  </a:ext>
                </a:extLst>
              </p:cNvPr>
              <p:cNvSpPr/>
              <p:nvPr/>
            </p:nvSpPr>
            <p:spPr bwMode="auto">
              <a:xfrm>
                <a:off x="3685309" y="2734684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2</a:t>
                </a:r>
                <a:endParaRPr lang="en-US" baseline="-25000" dirty="0"/>
              </a:p>
              <a:p>
                <a:pPr algn="ctr" eaLnBrk="1" hangingPunct="1"/>
                <a:endParaRPr lang="en-US" dirty="0"/>
              </a:p>
            </p:txBody>
          </p:sp>
          <p:sp>
            <p:nvSpPr>
              <p:cNvPr id="12" name="Prostokąt 11">
                <a:extLst>
                  <a:ext uri="{FF2B5EF4-FFF2-40B4-BE49-F238E27FC236}">
                    <a16:creationId xmlns:a16="http://schemas.microsoft.com/office/drawing/2014/main" id="{52338A7A-2731-4E1D-B49C-956D07CB6D3B}"/>
                  </a:ext>
                </a:extLst>
              </p:cNvPr>
              <p:cNvSpPr/>
              <p:nvPr/>
            </p:nvSpPr>
            <p:spPr bwMode="auto">
              <a:xfrm>
                <a:off x="2775527" y="3694545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/>
                  <a:t>P</a:t>
                </a:r>
                <a:r>
                  <a:rPr lang="pl-PL" baseline="-25000" dirty="0"/>
                  <a:t>1</a:t>
                </a:r>
                <a:endParaRPr lang="en-US" baseline="-25000" dirty="0"/>
              </a:p>
            </p:txBody>
          </p:sp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7D618FF9-E882-489A-9939-C4F3307DAE3E}"/>
                  </a:ext>
                </a:extLst>
              </p:cNvPr>
              <p:cNvSpPr txBox="1"/>
              <p:nvPr/>
            </p:nvSpPr>
            <p:spPr>
              <a:xfrm>
                <a:off x="4013200" y="5657273"/>
                <a:ext cx="1316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/>
                  <a:t>  </a:t>
                </a:r>
                <a:r>
                  <a:rPr lang="pl-PL" dirty="0">
                    <a:solidFill>
                      <a:schemeClr val="bg2"/>
                    </a:solidFill>
                  </a:rPr>
                  <a:t> …</a:t>
                </a:r>
                <a:endParaRPr lang="en-US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14" name="Prostokąt 13">
                <a:extLst>
                  <a:ext uri="{FF2B5EF4-FFF2-40B4-BE49-F238E27FC236}">
                    <a16:creationId xmlns:a16="http://schemas.microsoft.com/office/drawing/2014/main" id="{D82B9D3E-DA60-4B11-BADE-7032AE332734}"/>
                  </a:ext>
                </a:extLst>
              </p:cNvPr>
              <p:cNvSpPr/>
              <p:nvPr/>
            </p:nvSpPr>
            <p:spPr bwMode="auto">
              <a:xfrm>
                <a:off x="3449782" y="5453919"/>
                <a:ext cx="655782" cy="665019"/>
              </a:xfrm>
              <a:prstGeom prst="rect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2060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pl-PL" dirty="0" err="1"/>
                  <a:t>P</a:t>
                </a:r>
                <a:r>
                  <a:rPr lang="pl-PL" baseline="-25000" dirty="0" err="1"/>
                  <a:t>n</a:t>
                </a:r>
                <a:endParaRPr lang="en-US" dirty="0"/>
              </a:p>
            </p:txBody>
          </p:sp>
        </p:grpSp>
        <p:cxnSp>
          <p:nvCxnSpPr>
            <p:cNvPr id="13" name="Łącznik prosty ze strzałką 12">
              <a:extLst>
                <a:ext uri="{FF2B5EF4-FFF2-40B4-BE49-F238E27FC236}">
                  <a16:creationId xmlns:a16="http://schemas.microsoft.com/office/drawing/2014/main" id="{6523F948-D76B-441F-837A-2A64C2E5118B}"/>
                </a:ext>
              </a:extLst>
            </p:cNvPr>
            <p:cNvCxnSpPr>
              <a:stCxn id="11" idx="2"/>
              <a:endCxn id="3" idx="1"/>
            </p:cNvCxnSpPr>
            <p:nvPr/>
          </p:nvCxnSpPr>
          <p:spPr bwMode="auto">
            <a:xfrm>
              <a:off x="4013200" y="3399703"/>
              <a:ext cx="854364" cy="4333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Łącznik prosty ze strzałką 17">
              <a:extLst>
                <a:ext uri="{FF2B5EF4-FFF2-40B4-BE49-F238E27FC236}">
                  <a16:creationId xmlns:a16="http://schemas.microsoft.com/office/drawing/2014/main" id="{FA5FC685-FD81-4CA6-BFC8-86FAED9EF3AD}"/>
                </a:ext>
              </a:extLst>
            </p:cNvPr>
            <p:cNvCxnSpPr>
              <a:stCxn id="8" idx="2"/>
              <a:endCxn id="3" idx="1"/>
            </p:cNvCxnSpPr>
            <p:nvPr/>
          </p:nvCxnSpPr>
          <p:spPr bwMode="auto">
            <a:xfrm>
              <a:off x="4798291" y="3016393"/>
              <a:ext cx="69273" cy="81669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Łącznik prosty ze strzałką 20">
              <a:extLst>
                <a:ext uri="{FF2B5EF4-FFF2-40B4-BE49-F238E27FC236}">
                  <a16:creationId xmlns:a16="http://schemas.microsoft.com/office/drawing/2014/main" id="{1732838B-E45A-4ECE-8074-2A5B8651CA60}"/>
                </a:ext>
              </a:extLst>
            </p:cNvPr>
            <p:cNvCxnSpPr>
              <a:stCxn id="9" idx="2"/>
              <a:endCxn id="3" idx="1"/>
            </p:cNvCxnSpPr>
            <p:nvPr/>
          </p:nvCxnSpPr>
          <p:spPr bwMode="auto">
            <a:xfrm flipH="1">
              <a:off x="4867564" y="3311236"/>
              <a:ext cx="872836" cy="5218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Łącznik prosty ze strzałką 24">
              <a:extLst>
                <a:ext uri="{FF2B5EF4-FFF2-40B4-BE49-F238E27FC236}">
                  <a16:creationId xmlns:a16="http://schemas.microsoft.com/office/drawing/2014/main" id="{4D0E0387-9873-4EEA-9E3D-EDE3D53916F3}"/>
                </a:ext>
              </a:extLst>
            </p:cNvPr>
            <p:cNvCxnSpPr>
              <a:stCxn id="3" idx="4"/>
              <a:endCxn id="10" idx="1"/>
            </p:cNvCxnSpPr>
            <p:nvPr/>
          </p:nvCxnSpPr>
          <p:spPr bwMode="auto">
            <a:xfrm flipV="1">
              <a:off x="5874327" y="4340223"/>
              <a:ext cx="822037" cy="14403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Łącznik prosty ze strzałką 28">
              <a:extLst>
                <a:ext uri="{FF2B5EF4-FFF2-40B4-BE49-F238E27FC236}">
                  <a16:creationId xmlns:a16="http://schemas.microsoft.com/office/drawing/2014/main" id="{55C0C937-DC4C-4FC1-A789-7FCEB18B0F15}"/>
                </a:ext>
              </a:extLst>
            </p:cNvPr>
            <p:cNvCxnSpPr>
              <a:stCxn id="3" idx="4"/>
              <a:endCxn id="4" idx="0"/>
            </p:cNvCxnSpPr>
            <p:nvPr/>
          </p:nvCxnSpPr>
          <p:spPr bwMode="auto">
            <a:xfrm>
              <a:off x="5874327" y="4484255"/>
              <a:ext cx="193964" cy="9250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Łącznik prosty ze strzałką 31">
              <a:extLst>
                <a:ext uri="{FF2B5EF4-FFF2-40B4-BE49-F238E27FC236}">
                  <a16:creationId xmlns:a16="http://schemas.microsoft.com/office/drawing/2014/main" id="{1533179F-AA0D-4250-9984-DF204DD261CB}"/>
                </a:ext>
              </a:extLst>
            </p:cNvPr>
            <p:cNvCxnSpPr>
              <a:stCxn id="14" idx="0"/>
              <a:endCxn id="3" idx="3"/>
            </p:cNvCxnSpPr>
            <p:nvPr/>
          </p:nvCxnSpPr>
          <p:spPr bwMode="auto">
            <a:xfrm flipV="1">
              <a:off x="3777673" y="5135418"/>
              <a:ext cx="1089891" cy="3185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Łącznik prosty ze strzałką 34">
              <a:extLst>
                <a:ext uri="{FF2B5EF4-FFF2-40B4-BE49-F238E27FC236}">
                  <a16:creationId xmlns:a16="http://schemas.microsoft.com/office/drawing/2014/main" id="{02E5B483-33DB-4CB0-B857-9B5E3F3FEFE4}"/>
                </a:ext>
              </a:extLst>
            </p:cNvPr>
            <p:cNvCxnSpPr>
              <a:stCxn id="12" idx="3"/>
              <a:endCxn id="3" idx="2"/>
            </p:cNvCxnSpPr>
            <p:nvPr/>
          </p:nvCxnSpPr>
          <p:spPr bwMode="auto">
            <a:xfrm>
              <a:off x="3431309" y="4027055"/>
              <a:ext cx="429491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miter lim="800000"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119932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numeru slajdu 5">
            <a:extLst>
              <a:ext uri="{FF2B5EF4-FFF2-40B4-BE49-F238E27FC236}">
                <a16:creationId xmlns:a16="http://schemas.microsoft.com/office/drawing/2014/main" id="{390E1CD9-1020-462B-879D-AE7BE70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pl-PL" altLang="pl-PL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2293B0F-4CB1-4A81-BB23-A79BDC890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502073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b="1" dirty="0" err="1"/>
              <a:t>Facts</a:t>
            </a:r>
            <a:endParaRPr lang="en-US" altLang="pl-PL" sz="3800" b="1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CF1FFD-8062-44CC-AAD8-7F4B859EC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7492" y="1271877"/>
            <a:ext cx="7772400" cy="48450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pl-PL" sz="3000" dirty="0">
                <a:latin typeface="+mj-lt"/>
              </a:rPr>
              <a:t>Annual sales of database products in the 1990s: $ 10 billion (US only); dynamics approx. 35% / 1 year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pl-PL" sz="3000" dirty="0">
                <a:latin typeface="+mj-lt"/>
              </a:rPr>
              <a:t>Annual sales of information services in the US $ -10 billion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pl-PL" altLang="pl-PL" sz="3000" dirty="0" err="1">
                <a:latin typeface="+mj-lt"/>
              </a:rPr>
              <a:t>nowadays</a:t>
            </a:r>
            <a:r>
              <a:rPr lang="en-US" altLang="pl-PL" sz="3000" dirty="0">
                <a:latin typeface="+mj-lt"/>
              </a:rPr>
              <a:t> application</a:t>
            </a:r>
            <a:r>
              <a:rPr lang="pl-PL" altLang="pl-PL" sz="3000" dirty="0">
                <a:latin typeface="+mj-lt"/>
              </a:rPr>
              <a:t>s:</a:t>
            </a:r>
            <a:r>
              <a:rPr lang="en-US" altLang="pl-PL" sz="3000" dirty="0">
                <a:latin typeface="+mj-lt"/>
              </a:rPr>
              <a:t> </a:t>
            </a:r>
            <a:endParaRPr lang="pl-PL" altLang="pl-PL" sz="30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pl-PL" sz="2600" dirty="0">
                <a:latin typeface="+mj-lt"/>
              </a:rPr>
              <a:t>Big Data, </a:t>
            </a:r>
            <a:endParaRPr lang="pl-PL" altLang="pl-PL" sz="2600" dirty="0">
              <a:latin typeface="+mj-lt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600" dirty="0">
                <a:latin typeface="+mj-lt"/>
              </a:rPr>
              <a:t>e-commerce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600" dirty="0">
                <a:latin typeface="+mj-lt"/>
              </a:rPr>
              <a:t>Multimedia </a:t>
            </a:r>
            <a:r>
              <a:rPr lang="pl-PL" altLang="pl-PL" sz="2600" dirty="0" err="1">
                <a:latin typeface="+mj-lt"/>
              </a:rPr>
              <a:t>databases</a:t>
            </a:r>
            <a:r>
              <a:rPr lang="pl-PL" altLang="pl-PL" sz="2600" dirty="0">
                <a:latin typeface="+mj-lt"/>
              </a:rPr>
              <a:t> (YouTube)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pl-PL" altLang="pl-PL" sz="2600" dirty="0" err="1">
                <a:latin typeface="+mj-lt"/>
              </a:rPr>
              <a:t>Search</a:t>
            </a:r>
            <a:r>
              <a:rPr lang="pl-PL" altLang="pl-PL" sz="2600" dirty="0">
                <a:latin typeface="+mj-lt"/>
              </a:rPr>
              <a:t> </a:t>
            </a:r>
            <a:r>
              <a:rPr lang="pl-PL" altLang="pl-PL" sz="2600" dirty="0" err="1">
                <a:latin typeface="+mj-lt"/>
              </a:rPr>
              <a:t>engines</a:t>
            </a:r>
            <a:r>
              <a:rPr lang="pl-PL" altLang="pl-PL" sz="2600" dirty="0">
                <a:latin typeface="+mj-lt"/>
              </a:rPr>
              <a:t> (gogle)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pl-PL" sz="2600" dirty="0">
                <a:latin typeface="+mj-lt"/>
              </a:rPr>
              <a:t>specialized scientific databases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ymbol zastępczy numeru slajdu 5">
            <a:extLst>
              <a:ext uri="{FF2B5EF4-FFF2-40B4-BE49-F238E27FC236}">
                <a16:creationId xmlns:a16="http://schemas.microsoft.com/office/drawing/2014/main" id="{390E1CD9-1020-462B-879D-AE7BE702C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pl-PL" altLang="pl-PL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2293B0F-4CB1-4A81-BB23-A79BDC890D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199" y="228600"/>
            <a:ext cx="8502073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b="1" dirty="0" err="1"/>
              <a:t>Facts</a:t>
            </a:r>
            <a:endParaRPr lang="en-US" altLang="pl-PL" sz="3800" b="1" dirty="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7CF1FFD-8062-44CC-AAD8-7F4B859EC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484313"/>
            <a:ext cx="7772400" cy="484505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defRPr/>
            </a:pPr>
            <a:endParaRPr lang="pl-PL" altLang="pl-PL" sz="3000" dirty="0"/>
          </a:p>
          <a:p>
            <a:pPr eaLnBrk="1" hangingPunct="1">
              <a:lnSpc>
                <a:spcPct val="90000"/>
              </a:lnSpc>
              <a:defRPr/>
            </a:pPr>
            <a:endParaRPr lang="pl-PL" altLang="pl-PL" sz="30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pl-PL" sz="3000" dirty="0">
                <a:latin typeface="+mj-lt"/>
              </a:rPr>
              <a:t>In 2007, sales of business intelligence tools alone reached $ 15 billion USD</a:t>
            </a:r>
            <a:endParaRPr lang="pl-PL" altLang="pl-PL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76142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Mile </a:t>
            </a:r>
            <a:r>
              <a:rPr lang="pl-PL" altLang="pl-PL" sz="3800" dirty="0" err="1"/>
              <a:t>stones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800"/>
            <a:ext cx="8300803" cy="1828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000" dirty="0" err="1">
                <a:latin typeface="+mj-lt"/>
              </a:rPr>
              <a:t>Before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relational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database</a:t>
            </a:r>
            <a:r>
              <a:rPr lang="pl-PL" altLang="pl-PL" sz="3000" dirty="0">
                <a:latin typeface="+mj-lt"/>
              </a:rPr>
              <a:t> 1950ties-1970</a:t>
            </a:r>
            <a:endParaRPr lang="en-US" altLang="pl-PL" sz="3000" dirty="0">
              <a:latin typeface="+mj-lt"/>
            </a:endParaRPr>
          </a:p>
          <a:p>
            <a:pPr eaLnBrk="1" hangingPunct="1"/>
            <a:r>
              <a:rPr lang="pl-PL" altLang="pl-PL" sz="3000" dirty="0" err="1">
                <a:latin typeface="+mj-lt"/>
              </a:rPr>
              <a:t>Relational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database</a:t>
            </a:r>
            <a:r>
              <a:rPr lang="pl-PL" altLang="pl-PL" sz="3000" dirty="0">
                <a:latin typeface="+mj-lt"/>
              </a:rPr>
              <a:t> 1970-till </a:t>
            </a:r>
            <a:r>
              <a:rPr lang="pl-PL" altLang="pl-PL" sz="3000" dirty="0" err="1">
                <a:latin typeface="+mj-lt"/>
              </a:rPr>
              <a:t>now</a:t>
            </a:r>
            <a:endParaRPr lang="en-US" altLang="pl-PL" sz="3000" dirty="0">
              <a:latin typeface="+mj-lt"/>
            </a:endParaRPr>
          </a:p>
          <a:p>
            <a:pPr eaLnBrk="1" hangingPunct="1"/>
            <a:r>
              <a:rPr lang="pl-PL" altLang="pl-PL" sz="3000" dirty="0" err="1">
                <a:latin typeface="+mj-lt"/>
              </a:rPr>
              <a:t>Transactions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mid</a:t>
            </a:r>
            <a:r>
              <a:rPr lang="pl-PL" altLang="pl-PL" sz="3000" dirty="0">
                <a:latin typeface="+mj-lt"/>
              </a:rPr>
              <a:t> of 70-ties of 20 </a:t>
            </a:r>
            <a:r>
              <a:rPr lang="pl-PL" altLang="pl-PL" sz="3000" dirty="0" err="1">
                <a:latin typeface="+mj-lt"/>
              </a:rPr>
              <a:t>century</a:t>
            </a:r>
            <a:endParaRPr lang="en-US" altLang="pl-PL" sz="3000" dirty="0">
              <a:latin typeface="+mj-lt"/>
            </a:endParaRPr>
          </a:p>
          <a:p>
            <a:pPr eaLnBrk="1" hangingPunct="1"/>
            <a:r>
              <a:rPr lang="pl-PL" altLang="pl-PL" sz="3000" dirty="0">
                <a:latin typeface="+mj-lt"/>
              </a:rPr>
              <a:t>Distributed system (80-ties)</a:t>
            </a:r>
            <a:endParaRPr lang="en-US" altLang="pl-PL" sz="3000" dirty="0">
              <a:latin typeface="+mj-lt"/>
            </a:endParaRPr>
          </a:p>
          <a:p>
            <a:pPr eaLnBrk="1" hangingPunct="1"/>
            <a:r>
              <a:rPr lang="en-US" altLang="pl-PL" sz="3000" dirty="0">
                <a:latin typeface="+mj-lt"/>
              </a:rPr>
              <a:t>Logic</a:t>
            </a:r>
            <a:r>
              <a:rPr lang="pl-PL" altLang="pl-PL" sz="3000" dirty="0">
                <a:latin typeface="+mj-lt"/>
              </a:rPr>
              <a:t>al </a:t>
            </a:r>
            <a:r>
              <a:rPr lang="en-US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databases</a:t>
            </a:r>
            <a:r>
              <a:rPr lang="pl-PL" altLang="pl-PL" sz="3000" dirty="0">
                <a:latin typeface="+mj-lt"/>
              </a:rPr>
              <a:t> (</a:t>
            </a:r>
            <a:r>
              <a:rPr lang="pl-PL" altLang="pl-PL" sz="3000" dirty="0" err="1">
                <a:latin typeface="+mj-lt"/>
              </a:rPr>
              <a:t>since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mid</a:t>
            </a:r>
            <a:r>
              <a:rPr lang="pl-PL" altLang="pl-PL" sz="3000" dirty="0">
                <a:latin typeface="+mj-lt"/>
              </a:rPr>
              <a:t> of 70ties </a:t>
            </a:r>
            <a:r>
              <a:rPr lang="pl-PL" altLang="pl-PL" sz="3000" dirty="0" err="1">
                <a:latin typeface="+mj-lt"/>
              </a:rPr>
              <a:t>mainly</a:t>
            </a:r>
            <a:r>
              <a:rPr lang="pl-PL" altLang="pl-PL" sz="3000" dirty="0">
                <a:latin typeface="+mj-lt"/>
              </a:rPr>
              <a:t> </a:t>
            </a:r>
            <a:r>
              <a:rPr lang="en-US" altLang="pl-PL" sz="3000" dirty="0">
                <a:latin typeface="+mj-lt"/>
              </a:rPr>
              <a:t>R &amp; D</a:t>
            </a:r>
            <a:r>
              <a:rPr lang="pl-PL" altLang="pl-PL" sz="3000" dirty="0">
                <a:latin typeface="+mj-lt"/>
              </a:rPr>
              <a:t>, </a:t>
            </a:r>
            <a:r>
              <a:rPr lang="pl-PL" altLang="pl-PL" sz="3000" dirty="0" err="1">
                <a:latin typeface="+mj-lt"/>
              </a:rPr>
              <a:t>since</a:t>
            </a:r>
            <a:r>
              <a:rPr lang="pl-PL" altLang="pl-PL" sz="3000" dirty="0">
                <a:latin typeface="+mj-lt"/>
              </a:rPr>
              <a:t> 2000 … </a:t>
            </a:r>
            <a:r>
              <a:rPr lang="pl-PL" altLang="pl-PL" sz="3000" dirty="0" err="1">
                <a:latin typeface="+mj-lt"/>
              </a:rPr>
              <a:t>semantic</a:t>
            </a:r>
            <a:r>
              <a:rPr lang="pl-PL" altLang="pl-PL" sz="3000" dirty="0">
                <a:latin typeface="+mj-lt"/>
              </a:rPr>
              <a:t> web</a:t>
            </a:r>
            <a:r>
              <a:rPr lang="en-US" altLang="pl-PL" sz="3000" dirty="0">
                <a:latin typeface="+mj-lt"/>
              </a:rPr>
              <a:t>)</a:t>
            </a:r>
            <a:endParaRPr lang="pl-PL" altLang="pl-PL" sz="3000" dirty="0">
              <a:latin typeface="+mj-lt"/>
            </a:endParaRPr>
          </a:p>
          <a:p>
            <a:pPr eaLnBrk="1" hangingPunct="1"/>
            <a:r>
              <a:rPr lang="pl-PL" altLang="pl-PL" sz="3000" dirty="0">
                <a:latin typeface="+mj-lt"/>
              </a:rPr>
              <a:t>Big data</a:t>
            </a:r>
            <a:endParaRPr lang="en-US" altLang="pl-PL" sz="3000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Mile </a:t>
            </a:r>
            <a:r>
              <a:rPr lang="pl-PL" altLang="pl-PL" sz="3800" dirty="0" err="1"/>
              <a:t>stones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800"/>
            <a:ext cx="8300803" cy="3805382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pl-PL" altLang="pl-PL" sz="3000" dirty="0" err="1">
                <a:latin typeface="+mj-lt"/>
              </a:rPr>
              <a:t>Before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relational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database</a:t>
            </a:r>
            <a:r>
              <a:rPr lang="pl-PL" altLang="pl-PL" sz="3000" dirty="0">
                <a:latin typeface="+mj-lt"/>
              </a:rPr>
              <a:t> 1950ties-1970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FORTRAN solutions</a:t>
            </a:r>
            <a:r>
              <a:rPr lang="pl-PL" sz="30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 50-ties</a:t>
            </a:r>
            <a:r>
              <a:rPr lang="pl-PL" sz="3000" dirty="0">
                <a:latin typeface="Arial" panose="020B0604020202020204" pitchFamily="34" charset="0"/>
                <a:cs typeface="Arial" panose="020B0604020202020204" pitchFamily="34" charset="0"/>
              </a:rPr>
              <a:t> of the 20 </a:t>
            </a:r>
            <a:r>
              <a:rPr lang="pl-PL" sz="3000" dirty="0" err="1">
                <a:latin typeface="Arial" panose="020B0604020202020204" pitchFamily="34" charset="0"/>
                <a:cs typeface="Arial" panose="020B0604020202020204" pitchFamily="34" charset="0"/>
              </a:rPr>
              <a:t>century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COBOL programming language 1960, 1968 </a:t>
            </a: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Generalized Information system mid 60-ties</a:t>
            </a:r>
            <a:endParaRPr lang="en-US" sz="3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CODASYL - late 60-ties</a:t>
            </a:r>
            <a:r>
              <a:rPr lang="pl-PL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000" dirty="0" err="1">
                <a:latin typeface="Arial" panose="020B0604020202020204" pitchFamily="34" charset="0"/>
                <a:cs typeface="Arial" panose="020B0604020202020204" pitchFamily="34" charset="0"/>
              </a:rPr>
              <a:t>till</a:t>
            </a:r>
            <a:r>
              <a:rPr lang="pl-PL" sz="3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3000" dirty="0" err="1">
                <a:latin typeface="Arial" panose="020B0604020202020204" pitchFamily="34" charset="0"/>
                <a:cs typeface="Arial" panose="020B0604020202020204" pitchFamily="34" charset="0"/>
              </a:rPr>
              <a:t>early</a:t>
            </a:r>
            <a:r>
              <a:rPr lang="pl-PL" sz="3000">
                <a:latin typeface="Arial" panose="020B0604020202020204" pitchFamily="34" charset="0"/>
                <a:cs typeface="Arial" panose="020B0604020202020204" pitchFamily="34" charset="0"/>
              </a:rPr>
              <a:t> 80-ties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Hierarchical databases - as above</a:t>
            </a:r>
            <a:endParaRPr lang="en-US" altLang="pl-PL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0140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Mile </a:t>
            </a:r>
            <a:r>
              <a:rPr lang="pl-PL" altLang="pl-PL" sz="3800" dirty="0" err="1"/>
              <a:t>stones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799"/>
            <a:ext cx="8300803" cy="3870037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endParaRPr lang="pl-PL" altLang="pl-PL" sz="3000" dirty="0">
              <a:latin typeface="+mj-lt"/>
            </a:endParaRPr>
          </a:p>
          <a:p>
            <a:pPr marL="0" indent="0">
              <a:buNone/>
            </a:pPr>
            <a:endParaRPr lang="pl-PL" altLang="pl-PL" sz="3000" dirty="0">
              <a:latin typeface="+mj-lt"/>
            </a:endParaRPr>
          </a:p>
          <a:p>
            <a:pPr marL="0" indent="0">
              <a:buNone/>
            </a:pPr>
            <a:r>
              <a:rPr lang="pl-PL" altLang="pl-PL" sz="3000" dirty="0">
                <a:latin typeface="+mj-lt"/>
              </a:rPr>
              <a:t>In 1970 a </a:t>
            </a:r>
            <a:r>
              <a:rPr lang="pl-PL" altLang="pl-PL" sz="3000" dirty="0" err="1">
                <a:latin typeface="+mj-lt"/>
              </a:rPr>
              <a:t>paper</a:t>
            </a:r>
            <a:r>
              <a:rPr lang="pl-PL" altLang="pl-PL" sz="3000" dirty="0">
                <a:latin typeface="+mj-lt"/>
              </a:rPr>
              <a:t> in </a:t>
            </a:r>
            <a:r>
              <a:rPr lang="pl-PL" altLang="pl-PL" sz="3000" dirty="0" err="1">
                <a:latin typeface="+mj-lt"/>
              </a:rPr>
              <a:t>Comm</a:t>
            </a:r>
            <a:r>
              <a:rPr lang="pl-PL" altLang="pl-PL" sz="3000" dirty="0">
                <a:latin typeface="+mj-lt"/>
              </a:rPr>
              <a:t>. of ACM by E </a:t>
            </a:r>
            <a:r>
              <a:rPr lang="pl-PL" altLang="pl-PL" sz="3000" dirty="0" err="1">
                <a:latin typeface="+mj-lt"/>
              </a:rPr>
              <a:t>Codd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is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published</a:t>
            </a:r>
            <a:r>
              <a:rPr lang="pl-PL" altLang="pl-PL" sz="3000" dirty="0">
                <a:latin typeface="+mj-lt"/>
              </a:rPr>
              <a:t>,  and </a:t>
            </a:r>
            <a:r>
              <a:rPr lang="pl-PL" altLang="pl-PL" sz="3000" dirty="0" err="1">
                <a:latin typeface="+mj-lt"/>
              </a:rPr>
              <a:t>since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then</a:t>
            </a:r>
            <a:r>
              <a:rPr lang="pl-PL" altLang="pl-PL" sz="3000" dirty="0">
                <a:latin typeface="+mj-lt"/>
              </a:rPr>
              <a:t> we </a:t>
            </a:r>
            <a:r>
              <a:rPr lang="pl-PL" altLang="pl-PL" sz="3000" dirty="0" err="1">
                <a:latin typeface="+mj-lt"/>
              </a:rPr>
              <a:t>can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observe</a:t>
            </a:r>
            <a:r>
              <a:rPr lang="pl-PL" altLang="pl-PL" sz="3000" dirty="0">
                <a:latin typeface="+mj-lt"/>
              </a:rPr>
              <a:t> a </a:t>
            </a:r>
            <a:r>
              <a:rPr lang="pl-PL" altLang="pl-PL" sz="3000" dirty="0" err="1">
                <a:latin typeface="+mj-lt"/>
              </a:rPr>
              <a:t>dynamic</a:t>
            </a:r>
            <a:r>
              <a:rPr lang="pl-PL" altLang="pl-PL" sz="3000" dirty="0">
                <a:latin typeface="+mj-lt"/>
              </a:rPr>
              <a:t> development of the </a:t>
            </a:r>
            <a:r>
              <a:rPr lang="pl-PL" altLang="pl-PL" sz="3000" dirty="0" err="1">
                <a:latin typeface="+mj-lt"/>
              </a:rPr>
              <a:t>relational</a:t>
            </a:r>
            <a:r>
              <a:rPr lang="pl-PL" altLang="pl-PL" sz="3000" dirty="0">
                <a:latin typeface="+mj-lt"/>
              </a:rPr>
              <a:t> </a:t>
            </a:r>
            <a:r>
              <a:rPr lang="pl-PL" altLang="pl-PL" sz="3000" dirty="0" err="1">
                <a:latin typeface="+mj-lt"/>
              </a:rPr>
              <a:t>databases</a:t>
            </a:r>
            <a:endParaRPr lang="pl-PL" altLang="pl-PL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378256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Mile </a:t>
            </a:r>
            <a:r>
              <a:rPr lang="pl-PL" altLang="pl-PL" sz="3800" dirty="0" err="1"/>
              <a:t>stones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799"/>
            <a:ext cx="8300803" cy="3870037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Ingres began as a research project at the University of California, Berkeley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original code, like that from other projects at Berkeley, was available at minimal cost under a version of the BSD license. </a:t>
            </a:r>
            <a:endParaRPr lang="pl-PL" altLang="pl-PL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92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3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1592911"/>
            <a:ext cx="8537864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endParaRPr lang="pl-PL" alt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altLang="en-US" b="0" dirty="0" err="1"/>
              <a:t>Lectures</a:t>
            </a:r>
            <a:endParaRPr lang="pl-PL" alt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Labs</a:t>
            </a:r>
            <a:endParaRPr lang="pl-PL" b="0" dirty="0"/>
          </a:p>
          <a:p>
            <a:pPr lvl="1"/>
            <a:endParaRPr lang="pl-PL" b="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Classes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4154135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ymbol zastępczy numeru slajdu 5">
            <a:extLst>
              <a:ext uri="{FF2B5EF4-FFF2-40B4-BE49-F238E27FC236}">
                <a16:creationId xmlns:a16="http://schemas.microsoft.com/office/drawing/2014/main" id="{03A236B1-C436-4B92-831E-487DD4236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pl-PL" altLang="pl-PL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C3648AD6-B47C-4D50-AC47-2D13AE68D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Mile </a:t>
            </a:r>
            <a:r>
              <a:rPr lang="pl-PL" altLang="pl-PL" sz="3800" dirty="0" err="1"/>
              <a:t>stones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91EBA86-DB2C-4CD1-BBF7-656357AA2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4597" y="1828799"/>
            <a:ext cx="8300803" cy="3870037"/>
          </a:xfrm>
          <a:noFill/>
        </p:spPr>
        <p:txBody>
          <a:bodyPr lIns="92075" tIns="46038" rIns="92075" bIns="46038"/>
          <a:lstStyle/>
          <a:p>
            <a:pPr marL="0" indent="0">
              <a:buNone/>
            </a:pP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Following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Ingres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number of commercial database applications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apeared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ORACLE (</a:t>
            </a:r>
            <a:r>
              <a:rPr lang="pl-PL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of 80-ties),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Sybase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(90-ties)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pl-P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Microsoft SQL Server</a:t>
            </a:r>
            <a:endParaRPr lang="pl-P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pl-PL" altLang="pl-PL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544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numeru slajdu 5">
            <a:extLst>
              <a:ext uri="{FF2B5EF4-FFF2-40B4-BE49-F238E27FC236}">
                <a16:creationId xmlns:a16="http://schemas.microsoft.com/office/drawing/2014/main" id="{D4C94A02-9267-4C06-86C0-DE4D7F97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pl-PL" altLang="pl-PL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2238123-F3DF-4EE4-9202-1AE8CB76D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Conclusions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36017FA-C3F3-4197-8812-BEF0E302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889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l-PL" altLang="pl-PL" sz="2400">
              <a:latin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01F816-05FC-41F0-8B67-456CC689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356" y="2955499"/>
            <a:ext cx="7761287" cy="147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Database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area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was one of the most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spectacular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cases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of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influencing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the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industrial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development by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scientific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</a:t>
            </a:r>
            <a:r>
              <a:rPr lang="pl-PL" altLang="pl-PL" sz="3000" dirty="0" err="1">
                <a:solidFill>
                  <a:schemeClr val="bg2"/>
                </a:solidFill>
                <a:latin typeface="+mj-lt"/>
              </a:rPr>
              <a:t>research</a:t>
            </a:r>
            <a:r>
              <a:rPr lang="pl-PL" altLang="pl-PL" sz="3000" dirty="0">
                <a:solidFill>
                  <a:schemeClr val="bg2"/>
                </a:solidFill>
                <a:latin typeface="+mj-lt"/>
              </a:rPr>
              <a:t> </a:t>
            </a:r>
            <a:endParaRPr lang="en-US" altLang="pl-PL" sz="3000" dirty="0">
              <a:solidFill>
                <a:schemeClr val="bg2"/>
              </a:solidFill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ymbol zastępczy numeru slajdu 5">
            <a:extLst>
              <a:ext uri="{FF2B5EF4-FFF2-40B4-BE49-F238E27FC236}">
                <a16:creationId xmlns:a16="http://schemas.microsoft.com/office/drawing/2014/main" id="{D4C94A02-9267-4C06-86C0-DE4D7F97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pl-PL" altLang="pl-PL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2238123-F3DF-4EE4-9202-1AE8CB76D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Conclusions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36017FA-C3F3-4197-8812-BEF0E3024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325" y="1889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pl-PL" altLang="pl-PL" sz="2400">
              <a:latin typeface="Times New Roman" panose="02020603050405020304" pitchFamily="18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901F816-05FC-41F0-8B67-456CC6890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477529"/>
            <a:ext cx="8338408" cy="403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pl-PL" altLang="pl-PL" dirty="0">
                <a:solidFill>
                  <a:schemeClr val="bg2"/>
                </a:solidFill>
                <a:latin typeface="+mj-lt"/>
              </a:rPr>
              <a:t>For </a:t>
            </a:r>
            <a:r>
              <a:rPr lang="pl-PL" altLang="pl-PL" dirty="0" err="1">
                <a:solidFill>
                  <a:schemeClr val="bg2"/>
                </a:solidFill>
                <a:latin typeface="+mj-lt"/>
              </a:rPr>
              <a:t>example</a:t>
            </a:r>
            <a:r>
              <a:rPr lang="pl-PL" altLang="pl-PL" dirty="0">
                <a:solidFill>
                  <a:schemeClr val="bg2"/>
                </a:solidFill>
                <a:latin typeface="+mj-lt"/>
              </a:rPr>
              <a:t>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dirty="0">
                <a:solidFill>
                  <a:schemeClr val="bg2"/>
                </a:solidFill>
                <a:latin typeface="+mj-lt"/>
              </a:rPr>
              <a:t>When the relational model was first proposed,</a:t>
            </a:r>
            <a:r>
              <a:rPr lang="pl-PL" altLang="pl-PL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pl-PL" dirty="0">
                <a:solidFill>
                  <a:schemeClr val="bg2"/>
                </a:solidFill>
                <a:latin typeface="+mj-lt"/>
              </a:rPr>
              <a:t>it was seen as an elegant theoretical construction,</a:t>
            </a:r>
            <a:r>
              <a:rPr lang="pl-PL" altLang="pl-PL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altLang="pl-PL" dirty="0">
                <a:solidFill>
                  <a:schemeClr val="bg2"/>
                </a:solidFill>
                <a:latin typeface="+mj-lt"/>
              </a:rPr>
              <a:t>on the basis of which you can implement</a:t>
            </a:r>
            <a:r>
              <a:rPr lang="pl-PL" altLang="pl-PL" dirty="0">
                <a:solidFill>
                  <a:schemeClr val="bg2"/>
                </a:solidFill>
                <a:latin typeface="+mj-lt"/>
              </a:rPr>
              <a:t> a t</a:t>
            </a:r>
            <a:r>
              <a:rPr lang="en-US" altLang="pl-PL" dirty="0">
                <a:solidFill>
                  <a:schemeClr val="bg2"/>
                </a:solidFill>
                <a:latin typeface="+mj-lt"/>
              </a:rPr>
              <a:t>oy. </a:t>
            </a:r>
            <a:r>
              <a:rPr lang="pl-PL" altLang="pl-PL" dirty="0">
                <a:solidFill>
                  <a:schemeClr val="bg2"/>
                </a:solidFill>
                <a:latin typeface="+mj-lt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pl-PL" altLang="pl-PL" dirty="0">
              <a:solidFill>
                <a:schemeClr val="bg2"/>
              </a:solidFill>
              <a:latin typeface="+mj-lt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pl-PL" dirty="0">
                <a:solidFill>
                  <a:schemeClr val="bg2"/>
                </a:solidFill>
                <a:latin typeface="+mj-lt"/>
              </a:rPr>
              <a:t>The enormous research contribution allowed transform </a:t>
            </a:r>
            <a:r>
              <a:rPr lang="en-US" altLang="pl-PL" dirty="0" err="1">
                <a:solidFill>
                  <a:schemeClr val="bg2"/>
                </a:solidFill>
                <a:latin typeface="+mj-lt"/>
              </a:rPr>
              <a:t>th</a:t>
            </a:r>
            <a:r>
              <a:rPr lang="pl-PL" altLang="pl-PL" dirty="0" err="1">
                <a:solidFill>
                  <a:schemeClr val="bg2"/>
                </a:solidFill>
                <a:latin typeface="+mj-lt"/>
              </a:rPr>
              <a:t>is</a:t>
            </a:r>
            <a:r>
              <a:rPr lang="en-US" altLang="pl-PL" dirty="0">
                <a:solidFill>
                  <a:schemeClr val="bg2"/>
                </a:solidFill>
                <a:latin typeface="+mj-lt"/>
              </a:rPr>
              <a:t> toy into a commercial product</a:t>
            </a:r>
            <a:r>
              <a:rPr lang="en-US" altLang="pl-PL" dirty="0">
                <a:solidFill>
                  <a:schemeClr val="bg2"/>
                </a:solidFill>
                <a:latin typeface="Times New Roman" panose="02020603050405020304" pitchFamily="18" charset="0"/>
              </a:rPr>
              <a:t>.</a:t>
            </a:r>
            <a:endParaRPr lang="en-US" altLang="pl-PL" dirty="0">
              <a:solidFill>
                <a:schemeClr val="bg2"/>
              </a:solidFill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44755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ymbol zastępczy numeru slajdu 5">
            <a:extLst>
              <a:ext uri="{FF2B5EF4-FFF2-40B4-BE49-F238E27FC236}">
                <a16:creationId xmlns:a16="http://schemas.microsoft.com/office/drawing/2014/main" id="{E7073893-EE32-4D3C-83DF-0F6D37BD2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pl-PL" altLang="pl-PL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E6F928CC-27F8-45D4-881B-24ED43ACA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/>
              <a:t>1985-1995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C42C9EC-F4AC-4228-A581-C9D08636D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dirty="0">
                <a:latin typeface="+mj-lt"/>
              </a:rPr>
              <a:t>Object </a:t>
            </a:r>
            <a:r>
              <a:rPr lang="pl-PL" altLang="pl-PL" dirty="0" err="1">
                <a:latin typeface="+mj-lt"/>
              </a:rPr>
              <a:t>Oriented</a:t>
            </a:r>
            <a:r>
              <a:rPr lang="pl-PL" altLang="pl-PL" dirty="0">
                <a:latin typeface="+mj-lt"/>
              </a:rPr>
              <a:t> Databases (OODB)</a:t>
            </a:r>
            <a:endParaRPr lang="en-US" altLang="pl-PL" dirty="0">
              <a:latin typeface="+mj-lt"/>
            </a:endParaRPr>
          </a:p>
          <a:p>
            <a:pPr eaLnBrk="1" hangingPunct="1"/>
            <a:r>
              <a:rPr lang="en-US" altLang="pl-PL" dirty="0">
                <a:latin typeface="+mj-lt"/>
              </a:rPr>
              <a:t>OLAP (On Line Analysis Process)</a:t>
            </a:r>
          </a:p>
          <a:p>
            <a:pPr eaLnBrk="1" hangingPunct="1"/>
            <a:r>
              <a:rPr lang="en-US" altLang="pl-PL" dirty="0">
                <a:latin typeface="+mj-lt"/>
              </a:rPr>
              <a:t>Data </a:t>
            </a:r>
            <a:r>
              <a:rPr lang="en-US" altLang="pl-PL" dirty="0" err="1">
                <a:latin typeface="+mj-lt"/>
              </a:rPr>
              <a:t>minig</a:t>
            </a:r>
            <a:r>
              <a:rPr lang="en-US" altLang="pl-PL" dirty="0">
                <a:latin typeface="+mj-lt"/>
              </a:rPr>
              <a:t> (</a:t>
            </a:r>
            <a:r>
              <a:rPr lang="en-US" altLang="pl-PL" dirty="0" err="1">
                <a:latin typeface="+mj-lt"/>
              </a:rPr>
              <a:t>Terradata</a:t>
            </a:r>
            <a:r>
              <a:rPr lang="en-US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earned</a:t>
            </a:r>
            <a:r>
              <a:rPr lang="pl-PL" altLang="pl-PL" dirty="0">
                <a:latin typeface="+mj-lt"/>
              </a:rPr>
              <a:t> with </a:t>
            </a:r>
            <a:r>
              <a:rPr lang="pl-PL" altLang="pl-PL" dirty="0" err="1">
                <a:latin typeface="+mj-lt"/>
              </a:rPr>
              <a:t>their</a:t>
            </a:r>
            <a:r>
              <a:rPr lang="pl-PL" altLang="pl-PL" dirty="0">
                <a:latin typeface="+mj-lt"/>
              </a:rPr>
              <a:t> products for </a:t>
            </a:r>
            <a:r>
              <a:rPr lang="en-US" altLang="pl-PL" dirty="0">
                <a:latin typeface="+mj-lt"/>
              </a:rPr>
              <a:t>data mining 500 </a:t>
            </a:r>
            <a:r>
              <a:rPr lang="en-US" altLang="pl-PL" dirty="0" err="1">
                <a:latin typeface="+mj-lt"/>
              </a:rPr>
              <a:t>mln</a:t>
            </a:r>
            <a:r>
              <a:rPr lang="en-US" altLang="pl-PL" dirty="0">
                <a:latin typeface="+mj-lt"/>
              </a:rPr>
              <a:t> $/</a:t>
            </a:r>
            <a:r>
              <a:rPr lang="pl-PL" altLang="pl-PL" dirty="0" err="1">
                <a:latin typeface="+mj-lt"/>
              </a:rPr>
              <a:t>yearly</a:t>
            </a:r>
            <a:r>
              <a:rPr lang="en-US" altLang="pl-PL" dirty="0">
                <a:latin typeface="+mj-lt"/>
              </a:rPr>
              <a:t>)</a:t>
            </a:r>
            <a:endParaRPr lang="pl-PL" altLang="pl-PL" dirty="0">
              <a:latin typeface="+mj-lt"/>
            </a:endParaRPr>
          </a:p>
          <a:p>
            <a:pPr eaLnBrk="1" hangingPunct="1"/>
            <a:r>
              <a:rPr lang="pl-PL" altLang="pl-PL" dirty="0">
                <a:latin typeface="+mj-lt"/>
              </a:rPr>
              <a:t>New products – SYBASE with </a:t>
            </a:r>
            <a:r>
              <a:rPr lang="pl-PL" altLang="pl-PL" dirty="0" err="1">
                <a:latin typeface="+mj-lt"/>
              </a:rPr>
              <a:t>distributed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database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solutions</a:t>
            </a:r>
            <a:endParaRPr lang="en-US" altLang="pl-PL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5">
            <a:extLst>
              <a:ext uri="{FF2B5EF4-FFF2-40B4-BE49-F238E27FC236}">
                <a16:creationId xmlns:a16="http://schemas.microsoft.com/office/drawing/2014/main" id="{A372711A-35FA-4DEA-92EE-B459933E7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pl-PL" altLang="pl-PL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4553CE9-F294-4246-B4B7-FDC1F9E206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Let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us</a:t>
            </a:r>
            <a:r>
              <a:rPr lang="pl-PL" altLang="pl-PL" sz="3800" dirty="0"/>
              <a:t> stop </a:t>
            </a:r>
            <a:r>
              <a:rPr lang="pl-PL" altLang="pl-PL" sz="3800" dirty="0" err="1"/>
              <a:t>at</a:t>
            </a:r>
            <a:r>
              <a:rPr lang="pl-PL" altLang="pl-PL" sz="3800" dirty="0"/>
              <a:t> OODB for a </a:t>
            </a:r>
            <a:r>
              <a:rPr lang="pl-PL" altLang="pl-PL" sz="3800" dirty="0" err="1"/>
              <a:t>while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5222FAD-A5C5-44B3-9496-EDC5DF086D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25429"/>
            <a:ext cx="7772400" cy="411480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en-US" altLang="pl-PL" u="sng" dirty="0">
                <a:latin typeface="+mj-lt"/>
              </a:rPr>
              <a:t>Gene</a:t>
            </a:r>
            <a:r>
              <a:rPr lang="pl-PL" altLang="pl-PL" u="sng" dirty="0" err="1">
                <a:latin typeface="+mj-lt"/>
              </a:rPr>
              <a:t>sis</a:t>
            </a:r>
            <a:endParaRPr lang="en-US" altLang="pl-PL" dirty="0">
              <a:latin typeface="+mj-lt"/>
            </a:endParaRPr>
          </a:p>
          <a:p>
            <a:pPr eaLnBrk="1" hangingPunct="1"/>
            <a:r>
              <a:rPr lang="pl-PL" altLang="pl-PL" dirty="0" err="1">
                <a:latin typeface="+mj-lt"/>
              </a:rPr>
              <a:t>Relational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databases</a:t>
            </a:r>
            <a:r>
              <a:rPr lang="en-US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seem</a:t>
            </a:r>
            <a:r>
              <a:rPr lang="pl-PL" altLang="pl-PL" dirty="0">
                <a:latin typeface="+mj-lt"/>
              </a:rPr>
              <a:t> to be </a:t>
            </a:r>
            <a:r>
              <a:rPr lang="pl-PL" altLang="pl-PL" dirty="0" err="1">
                <a:latin typeface="+mj-lt"/>
              </a:rPr>
              <a:t>too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limited</a:t>
            </a:r>
            <a:r>
              <a:rPr lang="pl-PL" altLang="pl-PL" dirty="0">
                <a:latin typeface="+mj-lt"/>
              </a:rPr>
              <a:t> in modeling </a:t>
            </a:r>
            <a:r>
              <a:rPr lang="pl-PL" altLang="pl-PL" dirty="0" err="1">
                <a:latin typeface="+mj-lt"/>
              </a:rPr>
              <a:t>complex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cases</a:t>
            </a:r>
            <a:endParaRPr lang="en-US" altLang="pl-PL" dirty="0">
              <a:latin typeface="+mj-lt"/>
            </a:endParaRPr>
          </a:p>
          <a:p>
            <a:pPr eaLnBrk="1" hangingPunct="1"/>
            <a:r>
              <a:rPr lang="pl-PL" altLang="pl-PL" dirty="0" err="1">
                <a:latin typeface="+mj-lt"/>
              </a:rPr>
              <a:t>There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is</a:t>
            </a:r>
            <a:r>
              <a:rPr lang="pl-PL" altLang="pl-PL" dirty="0">
                <a:latin typeface="+mj-lt"/>
              </a:rPr>
              <a:t> a progres in </a:t>
            </a:r>
            <a:r>
              <a:rPr lang="pl-PL" altLang="pl-PL" dirty="0" err="1">
                <a:latin typeface="+mj-lt"/>
              </a:rPr>
              <a:t>new</a:t>
            </a:r>
            <a:r>
              <a:rPr lang="pl-PL" altLang="pl-PL" dirty="0">
                <a:latin typeface="+mj-lt"/>
              </a:rPr>
              <a:t> modeling </a:t>
            </a:r>
            <a:r>
              <a:rPr lang="pl-PL" altLang="pl-PL" dirty="0" err="1">
                <a:latin typeface="+mj-lt"/>
              </a:rPr>
              <a:t>approaches</a:t>
            </a:r>
            <a:r>
              <a:rPr lang="pl-PL" altLang="pl-PL" dirty="0">
                <a:latin typeface="+mj-lt"/>
              </a:rPr>
              <a:t> in AI, but </a:t>
            </a:r>
            <a:r>
              <a:rPr lang="pl-PL" altLang="pl-PL" dirty="0" err="1">
                <a:latin typeface="+mj-lt"/>
              </a:rPr>
              <a:t>also</a:t>
            </a:r>
            <a:r>
              <a:rPr lang="pl-PL" altLang="pl-PL" dirty="0">
                <a:latin typeface="+mj-lt"/>
              </a:rPr>
              <a:t> in software engineering</a:t>
            </a:r>
            <a:endParaRPr lang="en-US" altLang="pl-PL" dirty="0">
              <a:latin typeface="+mj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ymbol zastępczy numeru slajdu 5">
            <a:extLst>
              <a:ext uri="{FF2B5EF4-FFF2-40B4-BE49-F238E27FC236}">
                <a16:creationId xmlns:a16="http://schemas.microsoft.com/office/drawing/2014/main" id="{D5313357-96AB-431E-8CDF-789CD4B1C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pl-PL" altLang="pl-PL" sz="1400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99A9A69-17BB-4935-83F5-1DEA0B2606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3687763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 dirty="0">
                <a:latin typeface="+mj-lt"/>
              </a:rPr>
              <a:t>fitting the database model to the requirements of conceptual modeling</a:t>
            </a:r>
          </a:p>
          <a:p>
            <a:pPr eaLnBrk="1" hangingPunct="1"/>
            <a:r>
              <a:rPr lang="en-US" altLang="pl-PL" dirty="0">
                <a:latin typeface="+mj-lt"/>
              </a:rPr>
              <a:t>organizing mechanisms for operating on data in programming languages</a:t>
            </a:r>
          </a:p>
          <a:p>
            <a:pPr eaLnBrk="1" hangingPunct="1"/>
            <a:r>
              <a:rPr lang="en-US" altLang="pl-PL" dirty="0">
                <a:latin typeface="+mj-lt"/>
              </a:rPr>
              <a:t>better control of semantic integrity</a:t>
            </a:r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9FA10A67-C676-4505-A807-31F3730CF1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1125" y="1554163"/>
            <a:ext cx="2952731" cy="708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hangingPunct="0">
              <a:defRPr/>
            </a:pPr>
            <a:r>
              <a:rPr lang="en-US" altLang="pl-PL" sz="4000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(mot</a:t>
            </a:r>
            <a:r>
              <a:rPr lang="pl-PL" altLang="pl-PL" sz="4000" u="sng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ivations</a:t>
            </a:r>
            <a:r>
              <a:rPr lang="en-US" altLang="pl-PL" sz="4000" u="sng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pl-PL" sz="4000" u="sng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 CE" charset="-18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DD6D2CC-CBED-449A-94AF-56217734CC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 sz="3800" dirty="0"/>
              <a:t>Ob</a:t>
            </a:r>
            <a:r>
              <a:rPr lang="pl-PL" altLang="pl-PL" sz="3800" dirty="0" err="1"/>
              <a:t>ject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Oriented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databases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9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numeru slajdu 5">
            <a:extLst>
              <a:ext uri="{FF2B5EF4-FFF2-40B4-BE49-F238E27FC236}">
                <a16:creationId xmlns:a16="http://schemas.microsoft.com/office/drawing/2014/main" id="{48CDD5A6-3046-4A36-923E-51B4867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pl-PL" altLang="pl-PL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C8BA90D-4929-489A-9A14-5C4D07BE3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 sz="3800" dirty="0"/>
              <a:t>Ob</a:t>
            </a:r>
            <a:r>
              <a:rPr lang="pl-PL" altLang="pl-PL" sz="3800" dirty="0" err="1"/>
              <a:t>ject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Oriented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databases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A8F9047-94E2-48C7-9043-ADD6C51DB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42291"/>
            <a:ext cx="860425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 u="sng" dirty="0">
                <a:latin typeface="+mj-lt"/>
              </a:rPr>
              <a:t>Sales of OODB in 1995 were estimated at $ 75</a:t>
            </a:r>
            <a:r>
              <a:rPr lang="pl-PL" altLang="pl-PL" u="sng" dirty="0">
                <a:latin typeface="+mj-lt"/>
              </a:rPr>
              <a:t> </a:t>
            </a:r>
            <a:r>
              <a:rPr lang="en-US" altLang="pl-PL" u="sng" dirty="0">
                <a:latin typeface="+mj-lt"/>
              </a:rPr>
              <a:t>million</a:t>
            </a:r>
          </a:p>
          <a:p>
            <a:pPr eaLnBrk="1" hangingPunct="1"/>
            <a:r>
              <a:rPr lang="en-US" altLang="pl-PL" u="sng" dirty="0">
                <a:latin typeface="+mj-lt"/>
              </a:rPr>
              <a:t>Sales dynamics in 1995 </a:t>
            </a:r>
            <a:r>
              <a:rPr lang="pl-PL" altLang="pl-PL" u="sng" dirty="0">
                <a:latin typeface="+mj-lt"/>
              </a:rPr>
              <a:t>was</a:t>
            </a:r>
            <a:r>
              <a:rPr lang="en-US" altLang="pl-PL" u="sng" dirty="0">
                <a:latin typeface="+mj-lt"/>
              </a:rPr>
              <a:t> 50% and showed an upward trend</a:t>
            </a:r>
          </a:p>
          <a:p>
            <a:pPr eaLnBrk="1" hangingPunct="1"/>
            <a:r>
              <a:rPr lang="pl-PL" altLang="pl-PL" u="sng" dirty="0">
                <a:latin typeface="+mj-lt"/>
              </a:rPr>
              <a:t>At </a:t>
            </a:r>
            <a:r>
              <a:rPr lang="en-US" altLang="pl-PL" u="sng" dirty="0">
                <a:latin typeface="+mj-lt"/>
              </a:rPr>
              <a:t>around </a:t>
            </a:r>
            <a:r>
              <a:rPr lang="pl-PL" altLang="pl-PL" u="sng" dirty="0" err="1">
                <a:latin typeface="+mj-lt"/>
              </a:rPr>
              <a:t>year</a:t>
            </a:r>
            <a:r>
              <a:rPr lang="pl-PL" altLang="pl-PL" u="sng" dirty="0">
                <a:latin typeface="+mj-lt"/>
              </a:rPr>
              <a:t> </a:t>
            </a:r>
            <a:r>
              <a:rPr lang="en-US" altLang="pl-PL" u="sng" dirty="0">
                <a:latin typeface="+mj-lt"/>
              </a:rPr>
              <a:t>2000 the development of OODB </a:t>
            </a:r>
            <a:r>
              <a:rPr lang="pl-PL" altLang="pl-PL" u="sng" dirty="0" err="1">
                <a:latin typeface="+mj-lt"/>
              </a:rPr>
              <a:t>has</a:t>
            </a:r>
            <a:r>
              <a:rPr lang="pl-PL" altLang="pl-PL" u="sng" dirty="0">
                <a:latin typeface="+mj-lt"/>
              </a:rPr>
              <a:t> </a:t>
            </a:r>
            <a:r>
              <a:rPr lang="en-US" altLang="pl-PL" u="sng" dirty="0">
                <a:latin typeface="+mj-lt"/>
              </a:rPr>
              <a:t>stopped;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ymbol zastępczy numeru slajdu 5">
            <a:extLst>
              <a:ext uri="{FF2B5EF4-FFF2-40B4-BE49-F238E27FC236}">
                <a16:creationId xmlns:a16="http://schemas.microsoft.com/office/drawing/2014/main" id="{48CDD5A6-3046-4A36-923E-51B4867FC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37</a:t>
            </a:fld>
            <a:endParaRPr lang="pl-PL" altLang="pl-PL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C8BA90D-4929-489A-9A14-5C4D07BE3D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en-US" altLang="pl-PL" sz="3800" dirty="0"/>
              <a:t>Ob</a:t>
            </a:r>
            <a:r>
              <a:rPr lang="pl-PL" altLang="pl-PL" sz="3800" dirty="0" err="1"/>
              <a:t>ject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Oriented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databases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1A8F9047-94E2-48C7-9043-ADD6C51DB9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242291"/>
            <a:ext cx="8604250" cy="41148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dirty="0">
                <a:latin typeface="+mj-lt"/>
              </a:rPr>
              <a:t>The c</a:t>
            </a:r>
            <a:r>
              <a:rPr lang="en-US" altLang="pl-PL" dirty="0" err="1">
                <a:latin typeface="+mj-lt"/>
              </a:rPr>
              <a:t>ommercial</a:t>
            </a:r>
            <a:r>
              <a:rPr lang="en-US" altLang="pl-PL" dirty="0">
                <a:latin typeface="+mj-lt"/>
              </a:rPr>
              <a:t> RBD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suppliers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have</a:t>
            </a:r>
            <a:r>
              <a:rPr lang="en-US" altLang="pl-PL" dirty="0">
                <a:latin typeface="+mj-lt"/>
              </a:rPr>
              <a:t> </a:t>
            </a:r>
            <a:r>
              <a:rPr lang="pl-PL" altLang="pl-PL" dirty="0">
                <a:latin typeface="+mj-lt"/>
              </a:rPr>
              <a:t>a</a:t>
            </a:r>
            <a:r>
              <a:rPr lang="en-US" altLang="pl-PL" dirty="0" err="1">
                <a:latin typeface="+mj-lt"/>
              </a:rPr>
              <a:t>dded</a:t>
            </a:r>
            <a:r>
              <a:rPr lang="en-US" altLang="pl-PL" dirty="0">
                <a:latin typeface="+mj-lt"/>
              </a:rPr>
              <a:t> "Object" </a:t>
            </a:r>
            <a:r>
              <a:rPr lang="pl-PL" altLang="pl-PL" dirty="0">
                <a:latin typeface="+mj-lt"/>
              </a:rPr>
              <a:t>o</a:t>
            </a:r>
            <a:r>
              <a:rPr lang="en-US" altLang="pl-PL" dirty="0" err="1">
                <a:latin typeface="+mj-lt"/>
              </a:rPr>
              <a:t>ptions</a:t>
            </a:r>
            <a:endParaRPr lang="pl-PL" altLang="pl-PL" dirty="0">
              <a:latin typeface="+mj-lt"/>
            </a:endParaRPr>
          </a:p>
          <a:p>
            <a:pPr eaLnBrk="1" hangingPunct="1"/>
            <a:endParaRPr lang="en-US" altLang="pl-PL" dirty="0">
              <a:latin typeface="+mj-lt"/>
            </a:endParaRPr>
          </a:p>
          <a:p>
            <a:pPr eaLnBrk="1" hangingPunct="1"/>
            <a:r>
              <a:rPr lang="en-US" altLang="pl-PL" dirty="0">
                <a:latin typeface="+mj-lt"/>
              </a:rPr>
              <a:t>The Java coffee package, ORM products have appeared that allow you to use relational databases as if they were object oriented (e.g. HIBERNATE</a:t>
            </a:r>
            <a:endParaRPr lang="en-US" altLang="pl-PL" sz="2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058288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numeru slajdu 5">
            <a:extLst>
              <a:ext uri="{FF2B5EF4-FFF2-40B4-BE49-F238E27FC236}">
                <a16:creationId xmlns:a16="http://schemas.microsoft.com/office/drawing/2014/main" id="{351DD613-0A8A-48C9-8FF9-34A76BE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38</a:t>
            </a:fld>
            <a:endParaRPr lang="pl-PL" altLang="pl-PL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0EC309-E287-4F71-89DC-6267A97D7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next</a:t>
            </a:r>
            <a:r>
              <a:rPr lang="pl-PL" altLang="pl-PL" sz="3800" dirty="0"/>
              <a:t>?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7D26FEB-F9CB-4D63-ACB8-6C1C8A6E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420528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l-PL" altLang="pl-PL" dirty="0">
                <a:latin typeface="+mj-lt"/>
              </a:rPr>
              <a:t>Data </a:t>
            </a:r>
            <a:r>
              <a:rPr lang="pl-PL" altLang="pl-PL" dirty="0" err="1">
                <a:latin typeface="+mj-lt"/>
              </a:rPr>
              <a:t>warehouses</a:t>
            </a: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Business </a:t>
            </a:r>
            <a:r>
              <a:rPr lang="pl-PL" altLang="pl-PL" dirty="0" err="1">
                <a:latin typeface="+mj-lt"/>
              </a:rPr>
              <a:t>Intelligence</a:t>
            </a:r>
            <a:r>
              <a:rPr lang="pl-PL" altLang="pl-PL" dirty="0">
                <a:latin typeface="+mj-lt"/>
              </a:rPr>
              <a:t>:</a:t>
            </a:r>
          </a:p>
          <a:p>
            <a:pPr marL="400050" lvl="1" indent="0">
              <a:buFontTx/>
              <a:buNone/>
              <a:defRPr/>
            </a:pPr>
            <a:r>
              <a:rPr lang="pl-PL" dirty="0">
                <a:latin typeface="+mj-lt"/>
              </a:rPr>
              <a:t>In</a:t>
            </a:r>
            <a:r>
              <a:rPr lang="en-US" dirty="0">
                <a:latin typeface="+mj-lt"/>
              </a:rPr>
              <a:t> 2007, sale of business-intelligence tools reached $ 15 Billion USD</a:t>
            </a:r>
            <a:endParaRPr lang="en-US" altLang="pl-PL" dirty="0">
              <a:latin typeface="+mj-l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numeru slajdu 5">
            <a:extLst>
              <a:ext uri="{FF2B5EF4-FFF2-40B4-BE49-F238E27FC236}">
                <a16:creationId xmlns:a16="http://schemas.microsoft.com/office/drawing/2014/main" id="{351DD613-0A8A-48C9-8FF9-34A76BE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39</a:t>
            </a:fld>
            <a:endParaRPr lang="pl-PL" altLang="pl-PL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0EC309-E287-4F71-89DC-6267A97D7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now</a:t>
            </a:r>
            <a:r>
              <a:rPr lang="pl-PL" altLang="pl-PL" sz="3800" dirty="0"/>
              <a:t> ?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7D26FEB-F9CB-4D63-ACB8-6C1C8A6E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420528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l-PL" altLang="pl-PL" dirty="0">
                <a:latin typeface="+mj-lt"/>
              </a:rPr>
              <a:t>Global e-commerce</a:t>
            </a:r>
          </a:p>
          <a:p>
            <a:pPr lvl="1" eaLnBrk="1" hangingPunct="1">
              <a:defRPr/>
            </a:pP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r>
              <a:rPr lang="pl-PL" altLang="pl-PL" dirty="0" err="1">
                <a:latin typeface="+mj-lt"/>
              </a:rPr>
              <a:t>eBay</a:t>
            </a: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Amazon</a:t>
            </a: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Allegro</a:t>
            </a: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99969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4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altLang="en-US" b="0" dirty="0" err="1"/>
              <a:t>Lectures</a:t>
            </a:r>
            <a:r>
              <a:rPr lang="pl-PL" altLang="en-US" b="0" dirty="0"/>
              <a:t> - </a:t>
            </a:r>
            <a:r>
              <a:rPr lang="pl-PL" altLang="en-US" b="0" dirty="0" err="1"/>
              <a:t>every</a:t>
            </a:r>
            <a:r>
              <a:rPr lang="pl-PL" altLang="en-US" b="0" dirty="0"/>
              <a:t> </a:t>
            </a:r>
            <a:r>
              <a:rPr lang="pl-PL" altLang="en-US" b="0" dirty="0" err="1"/>
              <a:t>Thursday</a:t>
            </a:r>
            <a:r>
              <a:rPr lang="pl-PL" altLang="en-US" b="0" dirty="0"/>
              <a:t> 10:15, </a:t>
            </a:r>
            <a:r>
              <a:rPr lang="pl-PL" altLang="en-US" b="0" dirty="0" err="1"/>
              <a:t>room</a:t>
            </a:r>
            <a:r>
              <a:rPr lang="pl-PL" altLang="en-US" b="0" dirty="0"/>
              <a:t> 6</a:t>
            </a: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Labs</a:t>
            </a:r>
            <a:r>
              <a:rPr lang="pl-PL" b="0" dirty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u="sng" dirty="0"/>
              <a:t>Laboratory 101 (in USOS), Mondays at 12:15, odd weeks Start 13.03.2023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u="sng" dirty="0"/>
              <a:t>Laboratory 102 (in USOS) Mondays at 12:15, - even weeks </a:t>
            </a:r>
            <a:r>
              <a:rPr lang="pl-PL" u="sng" dirty="0"/>
              <a:t> </a:t>
            </a:r>
            <a:r>
              <a:rPr lang="en-US" u="sng" dirty="0"/>
              <a:t>Starts 20.03.2023</a:t>
            </a:r>
            <a:endParaRPr lang="pl-PL" u="sng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u="sng" dirty="0"/>
              <a:t>Laboratory 103 (in USOS) Thursday, at 8:30, - even weeks</a:t>
            </a:r>
            <a:r>
              <a:rPr lang="pl-PL" u="sng" dirty="0"/>
              <a:t> </a:t>
            </a:r>
            <a:r>
              <a:rPr lang="en-US" u="sng" dirty="0"/>
              <a:t>Start at 23.03.2023</a:t>
            </a:r>
          </a:p>
          <a:p>
            <a:pPr lvl="1"/>
            <a:endParaRPr lang="en-US" u="sn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185570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ymbol zastępczy numeru slajdu 5">
            <a:extLst>
              <a:ext uri="{FF2B5EF4-FFF2-40B4-BE49-F238E27FC236}">
                <a16:creationId xmlns:a16="http://schemas.microsoft.com/office/drawing/2014/main" id="{351DD613-0A8A-48C9-8FF9-34A76BEA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40</a:t>
            </a:fld>
            <a:endParaRPr lang="pl-PL" altLang="pl-PL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30EC309-E287-4F71-89DC-6267A97D7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now</a:t>
            </a:r>
            <a:r>
              <a:rPr lang="pl-PL" altLang="pl-PL" sz="3800" dirty="0"/>
              <a:t> ?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67D26FEB-F9CB-4D63-ACB8-6C1C8A6E7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002588" cy="4205288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pl-PL" altLang="pl-PL" dirty="0">
                <a:latin typeface="+mj-lt"/>
              </a:rPr>
              <a:t>Global </a:t>
            </a:r>
            <a:r>
              <a:rPr lang="pl-PL" altLang="pl-PL" dirty="0" err="1">
                <a:latin typeface="+mj-lt"/>
              </a:rPr>
              <a:t>search</a:t>
            </a:r>
            <a:r>
              <a:rPr lang="pl-PL" altLang="pl-PL" dirty="0">
                <a:latin typeface="+mj-lt"/>
              </a:rPr>
              <a:t> </a:t>
            </a:r>
            <a:r>
              <a:rPr lang="pl-PL" altLang="pl-PL" dirty="0" err="1">
                <a:latin typeface="+mj-lt"/>
              </a:rPr>
              <a:t>engines</a:t>
            </a:r>
            <a:r>
              <a:rPr lang="pl-PL" altLang="pl-PL" dirty="0">
                <a:latin typeface="+mj-lt"/>
              </a:rPr>
              <a:t> for the Internet </a:t>
            </a:r>
            <a:r>
              <a:rPr lang="pl-PL" altLang="pl-PL" dirty="0" err="1">
                <a:latin typeface="+mj-lt"/>
              </a:rPr>
              <a:t>contents</a:t>
            </a: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endParaRPr lang="pl-PL" altLang="pl-PL" dirty="0">
              <a:latin typeface="+mj-lt"/>
            </a:endParaRP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Yahoo</a:t>
            </a: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Google</a:t>
            </a:r>
          </a:p>
          <a:p>
            <a:pPr lvl="1" eaLnBrk="1" hangingPunct="1">
              <a:defRPr/>
            </a:pPr>
            <a:r>
              <a:rPr lang="pl-PL" altLang="pl-PL" dirty="0">
                <a:latin typeface="+mj-lt"/>
              </a:rPr>
              <a:t>Bingo</a:t>
            </a:r>
          </a:p>
        </p:txBody>
      </p:sp>
    </p:spTree>
    <p:extLst>
      <p:ext uri="{BB962C8B-B14F-4D97-AF65-F5344CB8AC3E}">
        <p14:creationId xmlns:p14="http://schemas.microsoft.com/office/powerpoint/2010/main" val="2839055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ymbol zastępczy numeru slajdu 5">
            <a:extLst>
              <a:ext uri="{FF2B5EF4-FFF2-40B4-BE49-F238E27FC236}">
                <a16:creationId xmlns:a16="http://schemas.microsoft.com/office/drawing/2014/main" id="{CB648A8E-3D1D-40EF-A5C0-0C7531E77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41</a:t>
            </a:fld>
            <a:endParaRPr lang="pl-PL" altLang="pl-PL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6CF7DF-0740-4A50-9529-3700A972EC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F3458308-F42A-49EE-8903-05D4B4787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5855" y="1828800"/>
            <a:ext cx="8139545" cy="3057236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pl-PL" altLang="pl-PL" sz="2600" b="1" u="sng" dirty="0"/>
              <a:t>IT</a:t>
            </a:r>
            <a:r>
              <a:rPr lang="en-US" altLang="pl-PL" sz="2600" b="1" u="sng" dirty="0"/>
              <a:t> Technology</a:t>
            </a:r>
            <a:r>
              <a:rPr lang="pl-PL" altLang="pl-PL" sz="2600" b="1" u="sng" dirty="0"/>
              <a:t> (hardware)</a:t>
            </a:r>
            <a:endParaRPr lang="en-US" altLang="pl-PL" sz="2600" b="1" u="sng" dirty="0"/>
          </a:p>
          <a:p>
            <a:pPr eaLnBrk="1" hangingPunct="1"/>
            <a:r>
              <a:rPr lang="en-US" altLang="pl-PL" sz="2600" dirty="0">
                <a:latin typeface="+mj-lt"/>
              </a:rPr>
              <a:t>Number of </a:t>
            </a:r>
            <a:r>
              <a:rPr lang="pl-PL" altLang="pl-PL" sz="2600" dirty="0">
                <a:latin typeface="+mj-lt"/>
              </a:rPr>
              <a:t>CPU </a:t>
            </a:r>
            <a:r>
              <a:rPr lang="en-US" altLang="pl-PL" sz="2600" dirty="0">
                <a:latin typeface="+mj-lt"/>
              </a:rPr>
              <a:t>instructions / sec.</a:t>
            </a:r>
          </a:p>
          <a:p>
            <a:pPr eaLnBrk="1" hangingPunct="1"/>
            <a:r>
              <a:rPr lang="en-US" altLang="pl-PL" sz="2600" dirty="0">
                <a:latin typeface="+mj-lt"/>
              </a:rPr>
              <a:t>the cost of a typical processor</a:t>
            </a:r>
          </a:p>
          <a:p>
            <a:pPr eaLnBrk="1" hangingPunct="1"/>
            <a:r>
              <a:rPr lang="en-US" altLang="pl-PL" sz="2600" dirty="0">
                <a:latin typeface="+mj-lt"/>
              </a:rPr>
              <a:t>disk memory size / unit cost</a:t>
            </a:r>
          </a:p>
          <a:p>
            <a:pPr eaLnBrk="1" hangingPunct="1"/>
            <a:r>
              <a:rPr lang="en-US" altLang="pl-PL" sz="2600" dirty="0">
                <a:latin typeface="+mj-lt"/>
              </a:rPr>
              <a:t>main memory size / unit cost</a:t>
            </a:r>
          </a:p>
          <a:p>
            <a:pPr eaLnBrk="1" hangingPunct="1"/>
            <a:r>
              <a:rPr lang="pl-PL" altLang="pl-PL" sz="2600" dirty="0">
                <a:latin typeface="+mj-lt"/>
              </a:rPr>
              <a:t>mass </a:t>
            </a:r>
            <a:r>
              <a:rPr lang="en-US" altLang="pl-PL" sz="2600" dirty="0">
                <a:latin typeface="+mj-lt"/>
              </a:rPr>
              <a:t>storage size</a:t>
            </a:r>
            <a:endParaRPr lang="pl-PL" altLang="pl-PL" sz="2600" dirty="0">
              <a:latin typeface="+mj-lt"/>
            </a:endParaRPr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F412BA-1C8F-44E5-86A2-6A15E7D5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55" y="5046852"/>
            <a:ext cx="7331364" cy="1047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pl-PL" altLang="pl-PL" sz="31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Every</a:t>
            </a:r>
            <a:r>
              <a:rPr lang="pl-PL" altLang="pl-PL" sz="31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10 </a:t>
            </a:r>
            <a:r>
              <a:rPr lang="pl-PL" altLang="pl-PL" sz="31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years</a:t>
            </a:r>
            <a:r>
              <a:rPr lang="pl-PL" altLang="pl-PL" sz="31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, e</a:t>
            </a:r>
            <a:r>
              <a:rPr lang="en-US" altLang="pl-PL" sz="31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ach of these parameters improves </a:t>
            </a:r>
            <a:r>
              <a:rPr lang="pl-PL" altLang="pl-PL" sz="31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one order of </a:t>
            </a:r>
            <a:r>
              <a:rPr lang="pl-PL" altLang="pl-PL" sz="3100" dirty="0" err="1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magnitude</a:t>
            </a:r>
            <a:r>
              <a:rPr lang="en-US" altLang="pl-PL" sz="3100" dirty="0"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or more</a:t>
            </a:r>
            <a:endParaRPr lang="en-US" altLang="pl-PL" sz="3100" dirty="0"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 CE" charset="-1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ymbol zastępczy numeru slajdu 5">
            <a:extLst>
              <a:ext uri="{FF2B5EF4-FFF2-40B4-BE49-F238E27FC236}">
                <a16:creationId xmlns:a16="http://schemas.microsoft.com/office/drawing/2014/main" id="{BD1AC649-AA84-4508-A9EA-5B4C018F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42</a:t>
            </a:fld>
            <a:endParaRPr lang="pl-PL" altLang="pl-PL" sz="1400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7F63A70F-57E4-4EAE-A2EC-A0AB19C1E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799" y="1981200"/>
            <a:ext cx="8273473" cy="4114800"/>
          </a:xfrm>
          <a:noFill/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pl-PL" altLang="pl-PL" sz="3100" b="1" u="sng" dirty="0" err="1">
                <a:latin typeface="+mj-lt"/>
              </a:rPr>
              <a:t>Telecommunication</a:t>
            </a:r>
            <a:endParaRPr lang="en-US" altLang="pl-PL" sz="3100" b="1" u="sng" dirty="0">
              <a:latin typeface="+mj-lt"/>
            </a:endParaRPr>
          </a:p>
          <a:p>
            <a:pPr eaLnBrk="1" hangingPunct="1"/>
            <a:r>
              <a:rPr lang="en-US" altLang="pl-PL" sz="2800" dirty="0">
                <a:latin typeface="+mj-lt"/>
              </a:rPr>
              <a:t>Internet as a means </a:t>
            </a:r>
            <a:r>
              <a:rPr lang="pl-PL" altLang="pl-PL" sz="2800" dirty="0">
                <a:latin typeface="+mj-lt"/>
              </a:rPr>
              <a:t>for</a:t>
            </a:r>
            <a:r>
              <a:rPr lang="en-US" altLang="pl-PL" sz="2800" dirty="0">
                <a:latin typeface="+mj-lt"/>
              </a:rPr>
              <a:t> access</a:t>
            </a:r>
            <a:r>
              <a:rPr lang="pl-PL" altLang="pl-PL" sz="2800" dirty="0" err="1">
                <a:latin typeface="+mj-lt"/>
              </a:rPr>
              <a:t>ing</a:t>
            </a:r>
            <a:r>
              <a:rPr lang="pl-PL" altLang="pl-PL" sz="2800" dirty="0">
                <a:latin typeface="+mj-lt"/>
              </a:rPr>
              <a:t> </a:t>
            </a:r>
            <a:r>
              <a:rPr lang="en-US" altLang="pl-PL" sz="2800" dirty="0">
                <a:latin typeface="+mj-lt"/>
              </a:rPr>
              <a:t> information resources with the tendency to organize these resources in the form of databases</a:t>
            </a:r>
          </a:p>
          <a:p>
            <a:pPr eaLnBrk="1" hangingPunct="1"/>
            <a:r>
              <a:rPr lang="en-US" altLang="pl-PL" sz="2800" dirty="0">
                <a:latin typeface="+mj-lt"/>
              </a:rPr>
              <a:t>WWW as a method of communication</a:t>
            </a:r>
          </a:p>
          <a:p>
            <a:pPr eaLnBrk="1" hangingPunct="1"/>
            <a:r>
              <a:rPr lang="en-US" altLang="pl-PL" sz="2800" dirty="0">
                <a:latin typeface="+mj-lt"/>
              </a:rPr>
              <a:t>New forms of services via www</a:t>
            </a:r>
            <a:endParaRPr lang="pl-PL" altLang="pl-PL" sz="2800" dirty="0">
              <a:latin typeface="+mj-lt"/>
            </a:endParaRPr>
          </a:p>
          <a:p>
            <a:pPr eaLnBrk="1" hangingPunct="1"/>
            <a:r>
              <a:rPr lang="pl-PL" altLang="pl-PL" sz="2800" dirty="0">
                <a:latin typeface="+mj-lt"/>
              </a:rPr>
              <a:t>Internet of </a:t>
            </a:r>
            <a:r>
              <a:rPr lang="pl-PL" altLang="pl-PL" sz="2800" dirty="0" err="1">
                <a:latin typeface="+mj-lt"/>
              </a:rPr>
              <a:t>things</a:t>
            </a:r>
            <a:r>
              <a:rPr lang="pl-PL" altLang="pl-PL" sz="2800" dirty="0">
                <a:latin typeface="+mj-lt"/>
              </a:rPr>
              <a:t>  (</a:t>
            </a:r>
            <a:r>
              <a:rPr lang="pl-PL" altLang="pl-PL" sz="2800" dirty="0" err="1">
                <a:latin typeface="+mj-lt"/>
              </a:rPr>
              <a:t>IoT</a:t>
            </a:r>
            <a:r>
              <a:rPr lang="pl-PL" altLang="pl-PL" sz="2800" dirty="0">
                <a:latin typeface="+mj-lt"/>
              </a:rPr>
              <a:t>)</a:t>
            </a:r>
            <a:endParaRPr lang="en-US" altLang="pl-PL" sz="28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2FA2D04-AD14-4C64-AB5C-E8CDAD06A0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numeru slajdu 5">
            <a:extLst>
              <a:ext uri="{FF2B5EF4-FFF2-40B4-BE49-F238E27FC236}">
                <a16:creationId xmlns:a16="http://schemas.microsoft.com/office/drawing/2014/main" id="{DD5434C6-A11A-47CE-ABDC-6891F961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43</a:t>
            </a:fld>
            <a:endParaRPr lang="pl-PL" altLang="pl-PL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ED48BE-E61C-4F93-9206-0C2374BFD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867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pl-PL" altLang="pl-PL" sz="2800" b="1" u="sng" dirty="0"/>
              <a:t>Software development</a:t>
            </a:r>
          </a:p>
          <a:p>
            <a:pPr eaLnBrk="1" hangingPunct="1">
              <a:buFontTx/>
              <a:buNone/>
            </a:pPr>
            <a:endParaRPr lang="en-US" altLang="pl-PL" sz="2400" dirty="0"/>
          </a:p>
          <a:p>
            <a:pPr eaLnBrk="1" hangingPunct="1"/>
            <a:r>
              <a:rPr lang="pl-PL" altLang="pl-PL" sz="2400" dirty="0">
                <a:latin typeface="+mj-lt"/>
              </a:rPr>
              <a:t>C</a:t>
            </a:r>
            <a:r>
              <a:rPr lang="en-US" altLang="pl-PL" sz="2400" dirty="0" err="1">
                <a:latin typeface="+mj-lt"/>
              </a:rPr>
              <a:t>lient</a:t>
            </a:r>
            <a:r>
              <a:rPr lang="pl-PL" altLang="pl-PL" sz="2400" dirty="0">
                <a:latin typeface="+mj-lt"/>
              </a:rPr>
              <a:t>-</a:t>
            </a:r>
            <a:r>
              <a:rPr lang="en-US" altLang="pl-PL" sz="2400" dirty="0">
                <a:latin typeface="+mj-lt"/>
              </a:rPr>
              <a:t>server - moving from </a:t>
            </a:r>
            <a:r>
              <a:rPr lang="en-US" altLang="pl-PL" sz="2400" i="1" dirty="0">
                <a:latin typeface="+mj-lt"/>
              </a:rPr>
              <a:t>file server</a:t>
            </a:r>
            <a:r>
              <a:rPr lang="en-US" altLang="pl-PL" sz="2400" dirty="0">
                <a:latin typeface="+mj-lt"/>
              </a:rPr>
              <a:t> to </a:t>
            </a:r>
            <a:r>
              <a:rPr lang="en-US" altLang="pl-PL" sz="2400" i="1" dirty="0">
                <a:latin typeface="+mj-lt"/>
              </a:rPr>
              <a:t>database server</a:t>
            </a:r>
          </a:p>
          <a:p>
            <a:pPr eaLnBrk="1" hangingPunct="1"/>
            <a:r>
              <a:rPr lang="en-US" altLang="pl-PL" sz="2400" dirty="0">
                <a:latin typeface="+mj-lt"/>
              </a:rPr>
              <a:t>multimedia</a:t>
            </a:r>
          </a:p>
          <a:p>
            <a:pPr eaLnBrk="1" hangingPunct="1"/>
            <a:r>
              <a:rPr lang="en-US" altLang="pl-PL" sz="2400" dirty="0">
                <a:latin typeface="+mj-lt"/>
              </a:rPr>
              <a:t>development of operating systems</a:t>
            </a:r>
          </a:p>
          <a:p>
            <a:pPr eaLnBrk="1" hangingPunct="1"/>
            <a:r>
              <a:rPr lang="en-US" altLang="pl-PL" sz="2400" dirty="0">
                <a:latin typeface="+mj-lt"/>
              </a:rPr>
              <a:t>text databases</a:t>
            </a:r>
            <a:endParaRPr lang="pl-PL" altLang="pl-PL" sz="24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0AC349-CEAF-41F5-9D7E-3B8F252B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numeru slajdu 5">
            <a:extLst>
              <a:ext uri="{FF2B5EF4-FFF2-40B4-BE49-F238E27FC236}">
                <a16:creationId xmlns:a16="http://schemas.microsoft.com/office/drawing/2014/main" id="{DD5434C6-A11A-47CE-ABDC-6891F9615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44</a:t>
            </a:fld>
            <a:endParaRPr lang="pl-PL" altLang="pl-PL" sz="1400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9ED48BE-E61C-4F93-9206-0C2374BFD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486727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eaLnBrk="1" hangingPunct="1">
              <a:buFontTx/>
              <a:buNone/>
            </a:pPr>
            <a:r>
              <a:rPr lang="pl-PL" altLang="pl-PL" sz="2800" b="1" u="sng" dirty="0" err="1"/>
              <a:t>Research</a:t>
            </a:r>
            <a:endParaRPr lang="pl-PL" altLang="pl-PL" sz="2800" b="1" u="sng" dirty="0"/>
          </a:p>
          <a:p>
            <a:pPr eaLnBrk="1" hangingPunct="1">
              <a:buFontTx/>
              <a:buNone/>
            </a:pPr>
            <a:endParaRPr lang="en-US" altLang="pl-PL" sz="2400" dirty="0"/>
          </a:p>
          <a:p>
            <a:pPr eaLnBrk="1" hangingPunct="1"/>
            <a:r>
              <a:rPr lang="pl-PL" altLang="pl-PL" sz="2400" dirty="0">
                <a:latin typeface="+mj-lt"/>
              </a:rPr>
              <a:t>Big data</a:t>
            </a:r>
            <a:endParaRPr lang="en-US" altLang="pl-PL" sz="2400" i="1" dirty="0">
              <a:latin typeface="+mj-lt"/>
            </a:endParaRPr>
          </a:p>
          <a:p>
            <a:pPr eaLnBrk="1" hangingPunct="1"/>
            <a:r>
              <a:rPr lang="en-US" altLang="pl-PL" sz="2400" dirty="0">
                <a:latin typeface="+mj-lt"/>
              </a:rPr>
              <a:t>multimedia</a:t>
            </a:r>
            <a:r>
              <a:rPr lang="pl-PL" altLang="pl-PL" sz="2400" dirty="0">
                <a:latin typeface="+mj-lt"/>
              </a:rPr>
              <a:t> </a:t>
            </a:r>
            <a:endParaRPr lang="en-US" altLang="pl-PL" sz="2400" dirty="0">
              <a:latin typeface="+mj-lt"/>
            </a:endParaRPr>
          </a:p>
          <a:p>
            <a:pPr eaLnBrk="1" hangingPunct="1"/>
            <a:r>
              <a:rPr lang="en-US" altLang="pl-PL" sz="2400" dirty="0">
                <a:latin typeface="+mj-lt"/>
              </a:rPr>
              <a:t>development of operating systems</a:t>
            </a:r>
          </a:p>
          <a:p>
            <a:pPr eaLnBrk="1" hangingPunct="1"/>
            <a:r>
              <a:rPr lang="pl-PL" altLang="pl-PL" sz="2400" dirty="0">
                <a:latin typeface="+mj-lt"/>
              </a:rPr>
              <a:t>Natural Language Processing</a:t>
            </a:r>
            <a:endParaRPr lang="en-US" altLang="pl-PL" sz="2400" dirty="0">
              <a:latin typeface="+mj-lt"/>
            </a:endParaRPr>
          </a:p>
          <a:p>
            <a:pPr eaLnBrk="1" hangingPunct="1"/>
            <a:r>
              <a:rPr lang="pl-PL" altLang="pl-PL" sz="2400" dirty="0" err="1">
                <a:latin typeface="+mj-lt"/>
              </a:rPr>
              <a:t>Means</a:t>
            </a:r>
            <a:r>
              <a:rPr lang="pl-PL" altLang="pl-PL" sz="2400" dirty="0">
                <a:latin typeface="+mj-lt"/>
              </a:rPr>
              <a:t> for </a:t>
            </a:r>
            <a:r>
              <a:rPr lang="pl-PL" altLang="pl-PL" sz="2400" dirty="0" err="1">
                <a:latin typeface="+mj-lt"/>
              </a:rPr>
              <a:t>ubiquitous</a:t>
            </a:r>
            <a:r>
              <a:rPr lang="pl-PL" altLang="pl-PL" sz="2400" dirty="0">
                <a:latin typeface="+mj-lt"/>
              </a:rPr>
              <a:t> </a:t>
            </a:r>
            <a:r>
              <a:rPr lang="pl-PL" altLang="pl-PL" sz="2400" dirty="0" err="1">
                <a:latin typeface="+mj-lt"/>
              </a:rPr>
              <a:t>computing</a:t>
            </a:r>
            <a:r>
              <a:rPr lang="pl-PL" altLang="pl-PL" sz="2400" dirty="0">
                <a:latin typeface="+mj-lt"/>
              </a:rPr>
              <a:t> (</a:t>
            </a:r>
            <a:r>
              <a:rPr lang="pl-PL" altLang="pl-PL" sz="2400" dirty="0" err="1">
                <a:latin typeface="+mj-lt"/>
              </a:rPr>
              <a:t>e.g.smartphones</a:t>
            </a:r>
            <a:r>
              <a:rPr lang="pl-PL" altLang="pl-PL" sz="2400" dirty="0">
                <a:latin typeface="+mj-lt"/>
              </a:rPr>
              <a:t> </a:t>
            </a:r>
            <a:r>
              <a:rPr lang="pl-PL" altLang="pl-PL" sz="2400" dirty="0" err="1">
                <a:latin typeface="+mj-lt"/>
              </a:rPr>
              <a:t>IoT</a:t>
            </a:r>
            <a:r>
              <a:rPr lang="pl-PL" altLang="pl-PL" sz="2400" dirty="0">
                <a:latin typeface="+mj-lt"/>
              </a:rPr>
              <a:t>)</a:t>
            </a:r>
            <a:endParaRPr lang="en-US" altLang="pl-PL" sz="2400" dirty="0">
              <a:latin typeface="+mj-lt"/>
            </a:endParaRPr>
          </a:p>
          <a:p>
            <a:pPr eaLnBrk="1" hangingPunct="1"/>
            <a:endParaRPr lang="en-US" altLang="pl-PL" sz="24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0AC349-CEAF-41F5-9D7E-3B8F252B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694094"/>
      </p:ext>
    </p:extLst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numeru slajdu 5">
            <a:extLst>
              <a:ext uri="{FF2B5EF4-FFF2-40B4-BE49-F238E27FC236}">
                <a16:creationId xmlns:a16="http://schemas.microsoft.com/office/drawing/2014/main" id="{76F3EC66-DC5C-4839-B63B-B6FE4F76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45</a:t>
            </a:fld>
            <a:endParaRPr lang="pl-PL" altLang="pl-PL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5577383-8D17-4983-96B0-830B7167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772400" cy="448468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pl-PL" b="1" u="sng" dirty="0">
                <a:latin typeface="+mj-lt"/>
              </a:rPr>
              <a:t>The pressure of the database market</a:t>
            </a:r>
            <a:endParaRPr lang="pl-PL" altLang="pl-PL" b="1" u="sng" dirty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800" u="sng" dirty="0" err="1">
                <a:latin typeface="+mj-lt"/>
              </a:rPr>
              <a:t>Negative</a:t>
            </a:r>
            <a:r>
              <a:rPr lang="pl-PL" altLang="pl-PL" sz="2800" u="sng" dirty="0">
                <a:latin typeface="+mj-lt"/>
              </a:rPr>
              <a:t> </a:t>
            </a:r>
            <a:r>
              <a:rPr lang="pl-PL" altLang="pl-PL" sz="2800" u="sng" dirty="0" err="1">
                <a:latin typeface="+mj-lt"/>
              </a:rPr>
              <a:t>factors</a:t>
            </a:r>
            <a:endParaRPr lang="en-US" altLang="pl-PL" sz="2800" u="sng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 err="1">
                <a:latin typeface="+mj-lt"/>
              </a:rPr>
              <a:t>Legacy</a:t>
            </a:r>
            <a:r>
              <a:rPr lang="pl-PL" altLang="pl-PL" sz="2800" dirty="0">
                <a:latin typeface="+mj-lt"/>
              </a:rPr>
              <a:t> </a:t>
            </a:r>
            <a:r>
              <a:rPr lang="pl-PL" altLang="pl-PL" sz="2800" dirty="0" err="1">
                <a:latin typeface="+mj-lt"/>
              </a:rPr>
              <a:t>systems</a:t>
            </a:r>
            <a:endParaRPr lang="pl-PL" altLang="pl-PL" sz="28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 err="1">
                <a:latin typeface="+mj-lt"/>
              </a:rPr>
              <a:t>Economic</a:t>
            </a:r>
            <a:r>
              <a:rPr lang="pl-PL" altLang="pl-PL" sz="2800" dirty="0">
                <a:latin typeface="+mj-lt"/>
              </a:rPr>
              <a:t> </a:t>
            </a:r>
            <a:r>
              <a:rPr lang="en-US" altLang="pl-PL" sz="2800" dirty="0">
                <a:latin typeface="+mj-lt"/>
              </a:rPr>
              <a:t>crises, </a:t>
            </a:r>
            <a:endParaRPr lang="pl-PL" altLang="pl-PL" sz="2800" dirty="0">
              <a:latin typeface="+mj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pl-PL" sz="2400" dirty="0">
                <a:latin typeface="+mj-lt"/>
              </a:rPr>
              <a:t>1990-94, </a:t>
            </a:r>
            <a:endParaRPr lang="pl-PL" altLang="pl-PL" sz="2400" dirty="0">
              <a:latin typeface="+mj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pl-PL" sz="2400" dirty="0">
                <a:latin typeface="+mj-lt"/>
              </a:rPr>
              <a:t>Internet bubble 1995-2001, </a:t>
            </a:r>
            <a:endParaRPr lang="pl-PL" altLang="pl-PL" sz="2400" dirty="0">
              <a:latin typeface="+mj-lt"/>
            </a:endParaRPr>
          </a:p>
          <a:p>
            <a:pPr lvl="1" eaLnBrk="1" hangingPunct="1">
              <a:lnSpc>
                <a:spcPct val="80000"/>
              </a:lnSpc>
            </a:pPr>
            <a:r>
              <a:rPr lang="pl-PL" altLang="pl-PL" sz="2400" dirty="0">
                <a:latin typeface="+mj-lt"/>
              </a:rPr>
              <a:t>Financial </a:t>
            </a:r>
            <a:r>
              <a:rPr lang="pl-PL" altLang="pl-PL" sz="2400" dirty="0" err="1">
                <a:latin typeface="+mj-lt"/>
              </a:rPr>
              <a:t>crisis</a:t>
            </a:r>
            <a:r>
              <a:rPr lang="pl-PL" altLang="pl-PL" sz="2400" dirty="0">
                <a:latin typeface="+mj-lt"/>
              </a:rPr>
              <a:t> in 2008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pl-PL" altLang="pl-PL" sz="28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pl-PL" sz="2800" dirty="0">
                <a:latin typeface="+mj-lt"/>
              </a:rPr>
              <a:t>effect:</a:t>
            </a:r>
            <a:r>
              <a:rPr lang="pl-PL" altLang="pl-PL" sz="2800" dirty="0">
                <a:latin typeface="+mj-lt"/>
              </a:rPr>
              <a:t> </a:t>
            </a:r>
            <a:r>
              <a:rPr lang="en-US" altLang="pl-PL" sz="2800" dirty="0">
                <a:latin typeface="+mj-lt"/>
              </a:rPr>
              <a:t>reduction of funds for research</a:t>
            </a:r>
            <a:endParaRPr lang="pl-PL" altLang="pl-PL" sz="2800" dirty="0">
              <a:latin typeface="+mj-l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BA1D61-99D2-4EC6-BEB2-C4E9B6FE8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90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ymbol zastępczy numeru slajdu 5">
            <a:extLst>
              <a:ext uri="{FF2B5EF4-FFF2-40B4-BE49-F238E27FC236}">
                <a16:creationId xmlns:a16="http://schemas.microsoft.com/office/drawing/2014/main" id="{76F3EC66-DC5C-4839-B63B-B6FE4F767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pl-PL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7CDE69-EDC2-49E2-B2B4-A67C2982ECDB}" type="slidenum">
              <a:rPr lang="pl-PL" altLang="pl-PL" smtClean="0"/>
              <a:pPr eaLnBrk="1" hangingPunct="1">
                <a:spcBef>
                  <a:spcPct val="0"/>
                </a:spcBef>
                <a:buFontTx/>
                <a:buNone/>
              </a:pPr>
              <a:t>46</a:t>
            </a:fld>
            <a:endParaRPr lang="pl-PL" altLang="pl-PL" sz="1400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25577383-8D17-4983-96B0-830B71677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19200" y="1752600"/>
            <a:ext cx="7772400" cy="448468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pl-PL" b="1" u="sng" dirty="0">
                <a:latin typeface="+mj-lt"/>
              </a:rPr>
              <a:t>The pressure of the database market</a:t>
            </a:r>
            <a:endParaRPr lang="pl-PL" altLang="pl-PL" b="1" u="sng" dirty="0">
              <a:latin typeface="+mj-lt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pl-PL" altLang="pl-PL" sz="2800" u="sng" dirty="0" err="1">
                <a:latin typeface="+mj-lt"/>
              </a:rPr>
              <a:t>Positive</a:t>
            </a:r>
            <a:r>
              <a:rPr lang="pl-PL" altLang="pl-PL" sz="2800" u="sng" dirty="0">
                <a:latin typeface="+mj-lt"/>
              </a:rPr>
              <a:t> </a:t>
            </a:r>
            <a:r>
              <a:rPr lang="pl-PL" altLang="pl-PL" sz="2800" u="sng" dirty="0" err="1">
                <a:latin typeface="+mj-lt"/>
              </a:rPr>
              <a:t>factors</a:t>
            </a:r>
            <a:endParaRPr lang="en-US" altLang="pl-PL" sz="2800" u="sng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pl-PL" altLang="pl-PL" sz="2800" dirty="0">
                <a:latin typeface="+mj-lt"/>
              </a:rPr>
              <a:t>Information </a:t>
            </a:r>
            <a:r>
              <a:rPr lang="pl-PL" altLang="pl-PL" sz="2800" dirty="0" err="1">
                <a:latin typeface="+mj-lt"/>
              </a:rPr>
              <a:t>systems</a:t>
            </a:r>
            <a:r>
              <a:rPr lang="en-US" altLang="pl-PL" sz="2800" dirty="0">
                <a:latin typeface="+mj-lt"/>
              </a:rPr>
              <a:t> </a:t>
            </a:r>
            <a:r>
              <a:rPr lang="pl-PL" altLang="pl-PL" sz="2800" dirty="0">
                <a:latin typeface="+mj-lt"/>
              </a:rPr>
              <a:t>&amp;</a:t>
            </a:r>
            <a:r>
              <a:rPr lang="en-US" altLang="pl-PL" sz="2800" dirty="0">
                <a:latin typeface="+mj-lt"/>
              </a:rPr>
              <a:t> </a:t>
            </a:r>
            <a:r>
              <a:rPr lang="pl-PL" altLang="pl-PL" sz="2800" dirty="0">
                <a:latin typeface="+mj-lt"/>
              </a:rPr>
              <a:t>Databases </a:t>
            </a:r>
            <a:r>
              <a:rPr lang="en-US" altLang="pl-PL" sz="2800" dirty="0">
                <a:latin typeface="+mj-lt"/>
              </a:rPr>
              <a:t>in the strategic research group (Tool &amp; Young report for the White House, 1995)</a:t>
            </a:r>
            <a:endParaRPr lang="pl-PL" altLang="pl-PL" sz="2800" dirty="0">
              <a:latin typeface="+mj-lt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pl-PL" altLang="pl-PL" sz="2800" dirty="0">
              <a:latin typeface="+mj-lt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pl-PL" sz="2800" dirty="0">
                <a:latin typeface="+mj-lt"/>
              </a:rPr>
              <a:t>increased interest in information technology </a:t>
            </a:r>
            <a:r>
              <a:rPr lang="pl-PL" altLang="pl-PL" sz="2800" dirty="0">
                <a:latin typeface="+mj-lt"/>
              </a:rPr>
              <a:t>for business </a:t>
            </a:r>
            <a:r>
              <a:rPr lang="en-US" altLang="pl-PL" sz="2800" dirty="0">
                <a:latin typeface="+mj-lt"/>
              </a:rPr>
              <a:t>(since 2002</a:t>
            </a:r>
            <a:r>
              <a:rPr lang="pl-PL" altLang="pl-PL" sz="2800" dirty="0">
                <a:latin typeface="+mj-lt"/>
              </a:rPr>
              <a:t> </a:t>
            </a:r>
            <a:r>
              <a:rPr lang="pl-PL" altLang="pl-PL" sz="2800" dirty="0" err="1">
                <a:latin typeface="+mj-lt"/>
              </a:rPr>
              <a:t>very</a:t>
            </a:r>
            <a:r>
              <a:rPr lang="pl-PL" altLang="pl-PL" sz="2800" dirty="0">
                <a:latin typeface="+mj-lt"/>
              </a:rPr>
              <a:t> </a:t>
            </a:r>
            <a:r>
              <a:rPr lang="pl-PL" altLang="pl-PL" sz="2800" dirty="0" err="1">
                <a:latin typeface="+mj-lt"/>
              </a:rPr>
              <a:t>rapid</a:t>
            </a:r>
            <a:r>
              <a:rPr lang="en-US" altLang="pl-PL" sz="2800" dirty="0">
                <a:latin typeface="+mj-lt"/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BBA1D61-99D2-4EC6-BEB2-C4E9B6FE88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43000"/>
          </a:xfrm>
          <a:noFill/>
        </p:spPr>
        <p:txBody>
          <a:bodyPr lIns="92075" tIns="46038" rIns="92075" bIns="46038"/>
          <a:lstStyle/>
          <a:p>
            <a:pPr eaLnBrk="1" hangingPunct="1"/>
            <a:r>
              <a:rPr lang="pl-PL" altLang="pl-PL" sz="3800" dirty="0" err="1"/>
              <a:t>What</a:t>
            </a:r>
            <a:r>
              <a:rPr lang="pl-PL" altLang="pl-PL" sz="3800" dirty="0"/>
              <a:t> </a:t>
            </a:r>
            <a:r>
              <a:rPr lang="pl-PL" altLang="pl-PL" sz="3800" dirty="0" err="1"/>
              <a:t>drives</a:t>
            </a:r>
            <a:r>
              <a:rPr lang="pl-PL" altLang="pl-PL" sz="3800" dirty="0"/>
              <a:t> the development of the DB </a:t>
            </a:r>
            <a:r>
              <a:rPr lang="pl-PL" altLang="pl-PL" sz="3800" dirty="0" err="1"/>
              <a:t>systems</a:t>
            </a:r>
            <a:r>
              <a:rPr lang="pl-PL" altLang="pl-PL" sz="3800" dirty="0"/>
              <a:t> development</a:t>
            </a:r>
            <a:endParaRPr lang="en-US" altLang="pl-PL" sz="3800" dirty="0">
              <a:latin typeface="Times New Roman CE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5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47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680" y="3052257"/>
            <a:ext cx="8642639" cy="1824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l-PL" sz="3400" b="0" dirty="0"/>
              <a:t>Information system </a:t>
            </a:r>
          </a:p>
          <a:p>
            <a:pPr algn="ctr"/>
            <a:r>
              <a:rPr lang="pl-PL" sz="3400" b="0" dirty="0"/>
              <a:t>vs </a:t>
            </a:r>
          </a:p>
          <a:p>
            <a:pPr algn="ctr"/>
            <a:r>
              <a:rPr lang="pl-PL" sz="3400" b="0" dirty="0"/>
              <a:t>Data </a:t>
            </a:r>
            <a:r>
              <a:rPr lang="pl-PL" sz="3400" b="0" dirty="0" err="1"/>
              <a:t>base</a:t>
            </a:r>
            <a:r>
              <a:rPr lang="pl-PL" sz="3400" b="0" dirty="0"/>
              <a:t> Management system</a:t>
            </a:r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0615017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48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2139985"/>
            <a:ext cx="8642639" cy="295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400" b="0" dirty="0"/>
              <a:t>Data Base Management System </a:t>
            </a:r>
            <a:r>
              <a:rPr lang="pl-PL" sz="3400" b="0" dirty="0" err="1"/>
              <a:t>is</a:t>
            </a:r>
            <a:r>
              <a:rPr lang="pl-PL" sz="3400" b="0" dirty="0"/>
              <a:t> a set of </a:t>
            </a:r>
            <a:r>
              <a:rPr lang="pl-PL" sz="3400" b="0" dirty="0" err="1"/>
              <a:t>tools</a:t>
            </a:r>
            <a:r>
              <a:rPr lang="pl-PL" sz="3400" b="0" dirty="0"/>
              <a:t>, </a:t>
            </a:r>
            <a:r>
              <a:rPr lang="pl-PL" sz="3400" b="0" dirty="0" err="1"/>
              <a:t>which</a:t>
            </a:r>
            <a:r>
              <a:rPr lang="pl-PL" sz="3400" b="0" dirty="0"/>
              <a:t> </a:t>
            </a:r>
            <a:r>
              <a:rPr lang="pl-PL" sz="3400" b="0" dirty="0" err="1"/>
              <a:t>can</a:t>
            </a:r>
            <a:r>
              <a:rPr lang="pl-PL" sz="3400" b="0" dirty="0"/>
              <a:t> be </a:t>
            </a:r>
            <a:r>
              <a:rPr lang="pl-PL" sz="3400" b="0" dirty="0" err="1"/>
              <a:t>used</a:t>
            </a:r>
            <a:r>
              <a:rPr lang="pl-PL" sz="3400" b="0" dirty="0"/>
              <a:t> to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400" b="0" dirty="0"/>
              <a:t>design </a:t>
            </a:r>
            <a:r>
              <a:rPr lang="pl-PL" sz="3400" b="0" dirty="0" err="1"/>
              <a:t>information</a:t>
            </a:r>
            <a:r>
              <a:rPr lang="pl-PL" sz="3400" b="0" dirty="0"/>
              <a:t> system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400" b="0" dirty="0" err="1"/>
              <a:t>Implement</a:t>
            </a:r>
            <a:r>
              <a:rPr lang="pl-PL" sz="3400" b="0" dirty="0"/>
              <a:t> </a:t>
            </a:r>
            <a:r>
              <a:rPr lang="pl-PL" sz="3400" b="0" dirty="0" err="1"/>
              <a:t>information</a:t>
            </a:r>
            <a:r>
              <a:rPr lang="pl-PL" sz="3400" b="0" dirty="0"/>
              <a:t> system</a:t>
            </a:r>
          </a:p>
          <a:p>
            <a:pPr marL="514350" indent="-514350">
              <a:buFont typeface="+mj-lt"/>
              <a:buAutoNum type="arabicPeriod"/>
            </a:pPr>
            <a:r>
              <a:rPr lang="pl-PL" sz="3400" b="0" dirty="0"/>
              <a:t>run </a:t>
            </a:r>
            <a:r>
              <a:rPr lang="pl-PL" sz="3400" b="0" dirty="0" err="1"/>
              <a:t>it</a:t>
            </a:r>
            <a:r>
              <a:rPr lang="pl-PL" sz="3400" b="0" dirty="0"/>
              <a:t> </a:t>
            </a:r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7704051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49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2139985"/>
            <a:ext cx="8642639" cy="295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u="sng" dirty="0"/>
              <a:t>Actors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b="0" dirty="0"/>
              <a:t>Database designers, analysts</a:t>
            </a:r>
          </a:p>
          <a:p>
            <a:pPr marL="742950" indent="-742950">
              <a:buFont typeface="+mj-lt"/>
              <a:buAutoNum type="arabicPeriod"/>
            </a:pPr>
            <a:r>
              <a:rPr lang="pl-PL" b="0" dirty="0"/>
              <a:t>Application p</a:t>
            </a:r>
            <a:r>
              <a:rPr lang="en-US" b="0" dirty="0" err="1"/>
              <a:t>rogrammers</a:t>
            </a:r>
            <a:endParaRPr lang="en-US" b="0" dirty="0"/>
          </a:p>
          <a:p>
            <a:pPr marL="742950" indent="-742950">
              <a:buFont typeface="+mj-lt"/>
              <a:buAutoNum type="arabicPeriod"/>
            </a:pPr>
            <a:r>
              <a:rPr lang="en-US" b="0" dirty="0"/>
              <a:t>Administrators</a:t>
            </a:r>
          </a:p>
          <a:p>
            <a:pPr marL="742950" indent="-742950">
              <a:buFont typeface="+mj-lt"/>
              <a:buAutoNum type="arabicPeriod"/>
            </a:pPr>
            <a:r>
              <a:rPr lang="en-US" b="0" dirty="0"/>
              <a:t>Users</a:t>
            </a:r>
          </a:p>
          <a:p>
            <a:endParaRPr lang="pl-PL" sz="34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542749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lvl="1"/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b="0" dirty="0" err="1"/>
              <a:t>Tutorials</a:t>
            </a:r>
            <a:r>
              <a:rPr lang="en-US" b="0" dirty="0"/>
              <a:t> </a:t>
            </a:r>
            <a:endParaRPr lang="pl-PL" b="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b="0" u="sng" dirty="0"/>
              <a:t>Tutorial T101 Thursday, at 8:30,  even weeks - students from L101 and L102 only</a:t>
            </a:r>
            <a:r>
              <a:rPr lang="pl-PL" b="0" u="sng" dirty="0"/>
              <a:t>, Start 09.03.20223, 8:30</a:t>
            </a:r>
          </a:p>
          <a:p>
            <a:pPr lvl="1"/>
            <a:endParaRPr lang="pl-PL" b="0" u="sng" dirty="0"/>
          </a:p>
          <a:p>
            <a:pPr lvl="1"/>
            <a:endParaRPr lang="pl-PL" b="0" u="sng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b="0" u="sng" dirty="0"/>
              <a:t>Tutorial T102 Thursday, at 8:30,  odd weeks - students from L103 (obligatory) and (either L101 or L102)</a:t>
            </a:r>
            <a:r>
              <a:rPr lang="pl-PL" b="0" u="sng" dirty="0"/>
              <a:t>; Start 16.03.2023, 8:30</a:t>
            </a:r>
          </a:p>
          <a:p>
            <a:pPr lvl="1"/>
            <a:endParaRPr lang="pl-PL" b="0" u="sng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984477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50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5"/>
            <a:ext cx="7740072" cy="247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dirty="0"/>
              <a:t>Data model</a:t>
            </a:r>
          </a:p>
          <a:p>
            <a:r>
              <a:rPr lang="en-US" sz="3000" b="0" dirty="0"/>
              <a:t>A </a:t>
            </a:r>
            <a:r>
              <a:rPr lang="en-US" sz="3000" dirty="0"/>
              <a:t>data model</a:t>
            </a:r>
            <a:r>
              <a:rPr lang="en-US" sz="3000" b="0" dirty="0"/>
              <a:t> is an abstract model that organizes elements of data and standardizes how they relate to one another and to the properties of </a:t>
            </a:r>
            <a:r>
              <a:rPr lang="en-US" sz="3000" u="sng" dirty="0"/>
              <a:t>real-world entities</a:t>
            </a:r>
            <a:r>
              <a:rPr lang="en-US" sz="3000" b="0" dirty="0"/>
              <a:t>. </a:t>
            </a:r>
            <a:endParaRPr lang="pl-PL" sz="30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C38D385-8384-4129-8854-9F190CF1AA47}"/>
              </a:ext>
            </a:extLst>
          </p:cNvPr>
          <p:cNvSpPr txBox="1"/>
          <p:nvPr/>
        </p:nvSpPr>
        <p:spPr>
          <a:xfrm>
            <a:off x="1062183" y="2082078"/>
            <a:ext cx="7740071" cy="2400657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1" hangingPunct="1"/>
            <a:r>
              <a:rPr lang="pl-PL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…f</a:t>
            </a:r>
            <a:r>
              <a:rPr lang="en-US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or instance, a data model </a:t>
            </a:r>
            <a:r>
              <a:rPr lang="pl-PL" sz="3000" dirty="0" err="1">
                <a:solidFill>
                  <a:srgbClr val="333399"/>
                </a:solidFill>
                <a:latin typeface="+mj-lt"/>
                <a:ea typeface="+mj-ea"/>
                <a:cs typeface="+mj-cs"/>
              </a:rPr>
              <a:t>allows</a:t>
            </a:r>
            <a:r>
              <a:rPr lang="pl-PL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3000" dirty="0" err="1">
                <a:solidFill>
                  <a:srgbClr val="333399"/>
                </a:solidFill>
                <a:latin typeface="+mj-lt"/>
                <a:ea typeface="+mj-ea"/>
                <a:cs typeface="+mj-cs"/>
              </a:rPr>
              <a:t>us</a:t>
            </a:r>
            <a:r>
              <a:rPr lang="pl-PL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to</a:t>
            </a:r>
            <a:r>
              <a:rPr lang="en-US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specify that the data element representing a </a:t>
            </a:r>
            <a:r>
              <a:rPr lang="pl-PL" sz="3000" i="1" u="sng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student</a:t>
            </a:r>
            <a:r>
              <a:rPr lang="en-US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be composed of a number of other elements which, in turn, represent the </a:t>
            </a:r>
            <a:r>
              <a:rPr lang="pl-PL" sz="3000" i="1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family </a:t>
            </a:r>
            <a:r>
              <a:rPr lang="pl-PL" sz="3000" i="1" dirty="0" err="1">
                <a:solidFill>
                  <a:srgbClr val="333399"/>
                </a:solidFill>
                <a:latin typeface="+mj-lt"/>
                <a:ea typeface="+mj-ea"/>
                <a:cs typeface="+mj-cs"/>
              </a:rPr>
              <a:t>name</a:t>
            </a:r>
            <a:r>
              <a:rPr lang="en-US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pl-PL" sz="3000" i="1" dirty="0" err="1">
                <a:solidFill>
                  <a:srgbClr val="333399"/>
                </a:solidFill>
                <a:latin typeface="+mj-lt"/>
                <a:ea typeface="+mj-ea"/>
                <a:cs typeface="+mj-cs"/>
              </a:rPr>
              <a:t>year</a:t>
            </a:r>
            <a:r>
              <a:rPr lang="pl-PL" sz="3000" i="1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of </a:t>
            </a:r>
            <a:r>
              <a:rPr lang="pl-PL" sz="3000" i="1" dirty="0" err="1">
                <a:solidFill>
                  <a:srgbClr val="333399"/>
                </a:solidFill>
                <a:latin typeface="+mj-lt"/>
                <a:ea typeface="+mj-ea"/>
                <a:cs typeface="+mj-cs"/>
              </a:rPr>
              <a:t>birth</a:t>
            </a:r>
            <a:r>
              <a:rPr lang="en-US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 of the </a:t>
            </a:r>
            <a:r>
              <a:rPr lang="pl-PL" sz="300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student, etc.</a:t>
            </a:r>
            <a:endParaRPr lang="en-US" sz="3000" dirty="0">
              <a:solidFill>
                <a:srgbClr val="333399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9234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51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5"/>
            <a:ext cx="7740072" cy="474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dirty="0"/>
              <a:t>Data </a:t>
            </a:r>
            <a:r>
              <a:rPr lang="pl-PL" sz="3000" dirty="0" err="1"/>
              <a:t>models</a:t>
            </a:r>
            <a:endParaRPr lang="pl-PL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 sz="2800" dirty="0"/>
              <a:t>60-ties of the </a:t>
            </a:r>
            <a:r>
              <a:rPr lang="pl-PL" sz="2800" dirty="0" err="1"/>
              <a:t>previous</a:t>
            </a:r>
            <a:r>
              <a:rPr lang="pl-PL" sz="2800" dirty="0"/>
              <a:t> </a:t>
            </a:r>
            <a:r>
              <a:rPr lang="pl-PL" sz="2800" dirty="0" err="1"/>
              <a:t>century</a:t>
            </a:r>
            <a:endParaRPr lang="pl-P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700" dirty="0"/>
              <a:t>hierarchical data model</a:t>
            </a:r>
            <a:r>
              <a:rPr lang="pl-PL" sz="2700" dirty="0"/>
              <a:t> </a:t>
            </a:r>
            <a:endParaRPr lang="en-US" sz="27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700" dirty="0"/>
              <a:t>CODASYL (network)</a:t>
            </a:r>
            <a:endParaRPr lang="pl-PL" sz="27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 sz="2800" dirty="0"/>
              <a:t>70-ties and </a:t>
            </a:r>
            <a:r>
              <a:rPr lang="pl-PL" sz="2800" dirty="0" err="1"/>
              <a:t>later</a:t>
            </a:r>
            <a:endParaRPr lang="pl-PL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700" dirty="0" err="1"/>
              <a:t>Relational</a:t>
            </a:r>
            <a:r>
              <a:rPr lang="pl-PL" sz="27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sz="2800" dirty="0"/>
              <a:t>80-ties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l-PL" sz="2800" dirty="0"/>
              <a:t>Object </a:t>
            </a:r>
            <a:r>
              <a:rPr lang="pl-PL" sz="2800" dirty="0" err="1"/>
              <a:t>oriented</a:t>
            </a:r>
            <a:r>
              <a:rPr lang="pl-PL" sz="2800" dirty="0"/>
              <a:t> data model</a:t>
            </a:r>
            <a:endParaRPr 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9108584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52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5"/>
            <a:ext cx="7740072" cy="474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endParaRPr lang="pl-PL" sz="3000" dirty="0"/>
          </a:p>
          <a:p>
            <a:r>
              <a:rPr lang="pl-PL" sz="3000" dirty="0" err="1"/>
              <a:t>Other</a:t>
            </a:r>
            <a:r>
              <a:rPr lang="pl-PL" sz="3000" dirty="0"/>
              <a:t> data </a:t>
            </a:r>
            <a:r>
              <a:rPr lang="pl-PL" sz="3000" dirty="0" err="1"/>
              <a:t>models</a:t>
            </a:r>
            <a:endParaRPr lang="pl-PL" sz="30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 sz="2800" dirty="0" err="1"/>
              <a:t>Graph</a:t>
            </a:r>
            <a:r>
              <a:rPr lang="pl-PL" sz="2800" dirty="0"/>
              <a:t> model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pl-PL" sz="2800" dirty="0"/>
              <a:t>XML model</a:t>
            </a:r>
            <a:endParaRPr lang="en-US" sz="28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2343094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0" name="Freeform 29">
            <a:extLst>
              <a:ext uri="{FF2B5EF4-FFF2-40B4-BE49-F238E27FC236}">
                <a16:creationId xmlns:a16="http://schemas.microsoft.com/office/drawing/2014/main" id="{55419084-2472-47EF-AEE8-A242344A381A}"/>
              </a:ext>
            </a:extLst>
          </p:cNvPr>
          <p:cNvSpPr>
            <a:spLocks/>
          </p:cNvSpPr>
          <p:nvPr/>
        </p:nvSpPr>
        <p:spPr bwMode="auto">
          <a:xfrm>
            <a:off x="1371600" y="1905000"/>
            <a:ext cx="2971800" cy="1752600"/>
          </a:xfrm>
          <a:custGeom>
            <a:avLst/>
            <a:gdLst>
              <a:gd name="T0" fmla="*/ 2147483646 w 1824"/>
              <a:gd name="T1" fmla="*/ 0 h 1104"/>
              <a:gd name="T2" fmla="*/ 1146761247 w 1824"/>
              <a:gd name="T3" fmla="*/ 483870000 h 1104"/>
              <a:gd name="T4" fmla="*/ 0 w 1824"/>
              <a:gd name="T5" fmla="*/ 2147483646 h 110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824" h="1104">
                <a:moveTo>
                  <a:pt x="1824" y="0"/>
                </a:moveTo>
                <a:cubicBezTo>
                  <a:pt x="1280" y="4"/>
                  <a:pt x="736" y="8"/>
                  <a:pt x="432" y="192"/>
                </a:cubicBezTo>
                <a:cubicBezTo>
                  <a:pt x="128" y="376"/>
                  <a:pt x="72" y="952"/>
                  <a:pt x="0" y="1104"/>
                </a:cubicBezTo>
              </a:path>
            </a:pathLst>
          </a:cu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C804B73E-0C28-4C40-8286-E67B93FA5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pl-PL" sz="3800" dirty="0"/>
              <a:t>Example: Data</a:t>
            </a:r>
            <a:r>
              <a:rPr lang="pl-PL" altLang="pl-PL" sz="3800" dirty="0"/>
              <a:t> in </a:t>
            </a:r>
            <a:r>
              <a:rPr lang="en-US" altLang="pl-PL" sz="3800" dirty="0"/>
              <a:t> Graph</a:t>
            </a:r>
            <a:r>
              <a:rPr lang="pl-PL" altLang="pl-PL" sz="3800" dirty="0"/>
              <a:t> model</a:t>
            </a:r>
            <a:endParaRPr lang="en-US" altLang="pl-PL" sz="3800" dirty="0"/>
          </a:p>
        </p:txBody>
      </p:sp>
      <p:sp>
        <p:nvSpPr>
          <p:cNvPr id="30724" name="Oval 3">
            <a:extLst>
              <a:ext uri="{FF2B5EF4-FFF2-40B4-BE49-F238E27FC236}">
                <a16:creationId xmlns:a16="http://schemas.microsoft.com/office/drawing/2014/main" id="{D686047F-CF46-4F0B-97EA-3F70484EE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28800"/>
            <a:ext cx="381000" cy="381000"/>
          </a:xfrm>
          <a:prstGeom prst="ellipse">
            <a:avLst/>
          </a:prstGeom>
          <a:solidFill>
            <a:srgbClr val="00CC00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l-PL" altLang="en-US" sz="2400">
              <a:solidFill>
                <a:schemeClr val="bg2"/>
              </a:solidFill>
            </a:endParaRPr>
          </a:p>
        </p:txBody>
      </p:sp>
      <p:sp>
        <p:nvSpPr>
          <p:cNvPr id="30725" name="Oval 4">
            <a:extLst>
              <a:ext uri="{FF2B5EF4-FFF2-40B4-BE49-F238E27FC236}">
                <a16:creationId xmlns:a16="http://schemas.microsoft.com/office/drawing/2014/main" id="{CF99299A-F696-45D0-9161-1DF23282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886200"/>
            <a:ext cx="381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l-PL" altLang="en-US" sz="2400">
              <a:solidFill>
                <a:schemeClr val="bg2"/>
              </a:solidFill>
            </a:endParaRPr>
          </a:p>
        </p:txBody>
      </p:sp>
      <p:sp>
        <p:nvSpPr>
          <p:cNvPr id="30726" name="Oval 5">
            <a:extLst>
              <a:ext uri="{FF2B5EF4-FFF2-40B4-BE49-F238E27FC236}">
                <a16:creationId xmlns:a16="http://schemas.microsoft.com/office/drawing/2014/main" id="{558E1A14-9AE0-4B60-9FD7-81952C7E5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381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l-PL" altLang="en-US" sz="2400">
              <a:solidFill>
                <a:schemeClr val="bg2"/>
              </a:solidFill>
            </a:endParaRPr>
          </a:p>
        </p:txBody>
      </p:sp>
      <p:sp>
        <p:nvSpPr>
          <p:cNvPr id="30727" name="Oval 6">
            <a:extLst>
              <a:ext uri="{FF2B5EF4-FFF2-40B4-BE49-F238E27FC236}">
                <a16:creationId xmlns:a16="http://schemas.microsoft.com/office/drawing/2014/main" id="{AECEA9C7-5350-4041-85C6-4DDEA6D975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286000"/>
            <a:ext cx="381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l-PL" altLang="en-US" sz="2400">
              <a:solidFill>
                <a:schemeClr val="bg2"/>
              </a:solidFill>
            </a:endParaRPr>
          </a:p>
        </p:txBody>
      </p:sp>
      <p:sp>
        <p:nvSpPr>
          <p:cNvPr id="30728" name="Oval 7">
            <a:extLst>
              <a:ext uri="{FF2B5EF4-FFF2-40B4-BE49-F238E27FC236}">
                <a16:creationId xmlns:a16="http://schemas.microsoft.com/office/drawing/2014/main" id="{B34DD624-9BCD-4BE3-9DD9-35B188FF2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286000"/>
            <a:ext cx="381000" cy="381000"/>
          </a:xfrm>
          <a:prstGeom prst="ellipse">
            <a:avLst/>
          </a:prstGeom>
          <a:solidFill>
            <a:srgbClr val="92D050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pl-PL" altLang="en-US" sz="2400">
              <a:solidFill>
                <a:schemeClr val="bg2"/>
              </a:solidFill>
            </a:endParaRPr>
          </a:p>
        </p:txBody>
      </p:sp>
      <p:sp>
        <p:nvSpPr>
          <p:cNvPr id="30729" name="Oval 8">
            <a:extLst>
              <a:ext uri="{FF2B5EF4-FFF2-40B4-BE49-F238E27FC236}">
                <a16:creationId xmlns:a16="http://schemas.microsoft.com/office/drawing/2014/main" id="{3097FAE9-82D5-4DAE-84E9-A2B638B3A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581400"/>
            <a:ext cx="60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Bud</a:t>
            </a:r>
          </a:p>
        </p:txBody>
      </p:sp>
      <p:sp>
        <p:nvSpPr>
          <p:cNvPr id="30730" name="Oval 9">
            <a:extLst>
              <a:ext uri="{FF2B5EF4-FFF2-40B4-BE49-F238E27FC236}">
                <a16:creationId xmlns:a16="http://schemas.microsoft.com/office/drawing/2014/main" id="{6C0B7775-5A70-4BB7-A3E6-C2A6A1100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048000"/>
            <a:ext cx="60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A.B.</a:t>
            </a:r>
          </a:p>
        </p:txBody>
      </p:sp>
      <p:sp>
        <p:nvSpPr>
          <p:cNvPr id="30731" name="Oval 10">
            <a:extLst>
              <a:ext uri="{FF2B5EF4-FFF2-40B4-BE49-F238E27FC236}">
                <a16:creationId xmlns:a16="http://schemas.microsoft.com/office/drawing/2014/main" id="{FBA21C3E-6FD4-4E72-8DC0-2C7474F9A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962400"/>
            <a:ext cx="60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Gold</a:t>
            </a:r>
          </a:p>
        </p:txBody>
      </p:sp>
      <p:sp>
        <p:nvSpPr>
          <p:cNvPr id="30732" name="Oval 11">
            <a:extLst>
              <a:ext uri="{FF2B5EF4-FFF2-40B4-BE49-F238E27FC236}">
                <a16:creationId xmlns:a16="http://schemas.microsoft.com/office/drawing/2014/main" id="{E5A34F3C-4D00-4EFE-8A58-C80AAB9D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60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1995</a:t>
            </a:r>
          </a:p>
        </p:txBody>
      </p:sp>
      <p:sp>
        <p:nvSpPr>
          <p:cNvPr id="30733" name="Oval 12">
            <a:extLst>
              <a:ext uri="{FF2B5EF4-FFF2-40B4-BE49-F238E27FC236}">
                <a16:creationId xmlns:a16="http://schemas.microsoft.com/office/drawing/2014/main" id="{673F9F72-9AE8-45E6-A261-AF19B02BC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00600"/>
            <a:ext cx="762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Maple</a:t>
            </a:r>
          </a:p>
        </p:txBody>
      </p:sp>
      <p:sp>
        <p:nvSpPr>
          <p:cNvPr id="30734" name="Oval 13">
            <a:extLst>
              <a:ext uri="{FF2B5EF4-FFF2-40B4-BE49-F238E27FC236}">
                <a16:creationId xmlns:a16="http://schemas.microsoft.com/office/drawing/2014/main" id="{915B9E93-8EB0-4AB0-AE0E-B8177B83D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6096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Joe’s</a:t>
            </a:r>
          </a:p>
        </p:txBody>
      </p:sp>
      <p:sp>
        <p:nvSpPr>
          <p:cNvPr id="30735" name="Oval 14">
            <a:extLst>
              <a:ext uri="{FF2B5EF4-FFF2-40B4-BE49-F238E27FC236}">
                <a16:creationId xmlns:a16="http://schemas.microsoft.com/office/drawing/2014/main" id="{6882448D-BABC-42BF-906A-5AC7E005D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6858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pl-PL" sz="2000" dirty="0" err="1">
                <a:solidFill>
                  <a:schemeClr val="bg2"/>
                </a:solidFill>
              </a:rPr>
              <a:t>M’lob</a:t>
            </a:r>
            <a:endParaRPr lang="en-US" altLang="pl-PL" sz="2000" dirty="0">
              <a:solidFill>
                <a:schemeClr val="bg2"/>
              </a:solidFill>
            </a:endParaRPr>
          </a:p>
        </p:txBody>
      </p:sp>
      <p:sp>
        <p:nvSpPr>
          <p:cNvPr id="30736" name="Line 15">
            <a:extLst>
              <a:ext uri="{FF2B5EF4-FFF2-40B4-BE49-F238E27FC236}">
                <a16:creationId xmlns:a16="http://schemas.microsoft.com/office/drawing/2014/main" id="{D83DF931-0759-494C-80B7-45F330C3B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133600"/>
            <a:ext cx="1219200" cy="3048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37" name="Line 16">
            <a:extLst>
              <a:ext uri="{FF2B5EF4-FFF2-40B4-BE49-F238E27FC236}">
                <a16:creationId xmlns:a16="http://schemas.microsoft.com/office/drawing/2014/main" id="{4249E0FF-204E-4461-863D-ECE0D24B1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133600"/>
            <a:ext cx="1295400" cy="3048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38" name="Line 17">
            <a:extLst>
              <a:ext uri="{FF2B5EF4-FFF2-40B4-BE49-F238E27FC236}">
                <a16:creationId xmlns:a16="http://schemas.microsoft.com/office/drawing/2014/main" id="{C77777F2-07DB-45DE-97AA-7FD820DD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667000"/>
            <a:ext cx="533400" cy="914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39" name="Line 18">
            <a:extLst>
              <a:ext uri="{FF2B5EF4-FFF2-40B4-BE49-F238E27FC236}">
                <a16:creationId xmlns:a16="http://schemas.microsoft.com/office/drawing/2014/main" id="{C3BAC611-B9D0-4F27-9104-FD68E2B60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90800"/>
            <a:ext cx="1295400" cy="533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0" name="Line 19">
            <a:extLst>
              <a:ext uri="{FF2B5EF4-FFF2-40B4-BE49-F238E27FC236}">
                <a16:creationId xmlns:a16="http://schemas.microsoft.com/office/drawing/2014/main" id="{E91310A1-8462-4B1D-A2DA-8DAFCD0A99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667000"/>
            <a:ext cx="762000" cy="1295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1" name="Line 20">
            <a:extLst>
              <a:ext uri="{FF2B5EF4-FFF2-40B4-BE49-F238E27FC236}">
                <a16:creationId xmlns:a16="http://schemas.microsoft.com/office/drawing/2014/main" id="{55FAB691-E722-49A6-953E-93B64623D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590800"/>
            <a:ext cx="1219200" cy="533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2" name="Line 21">
            <a:extLst>
              <a:ext uri="{FF2B5EF4-FFF2-40B4-BE49-F238E27FC236}">
                <a16:creationId xmlns:a16="http://schemas.microsoft.com/office/drawing/2014/main" id="{30C0AD29-93E8-4F85-9E34-058DEA18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14600"/>
            <a:ext cx="533400" cy="6858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3" name="Line 22">
            <a:extLst>
              <a:ext uri="{FF2B5EF4-FFF2-40B4-BE49-F238E27FC236}">
                <a16:creationId xmlns:a16="http://schemas.microsoft.com/office/drawing/2014/main" id="{CD811161-B60C-487B-8278-51359CADA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3505200"/>
            <a:ext cx="304800" cy="4572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4" name="Line 23">
            <a:extLst>
              <a:ext uri="{FF2B5EF4-FFF2-40B4-BE49-F238E27FC236}">
                <a16:creationId xmlns:a16="http://schemas.microsoft.com/office/drawing/2014/main" id="{B0DC55EA-B3E2-4F11-AFCB-E8DABDDA4A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505200"/>
            <a:ext cx="381000" cy="4572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5" name="Line 24">
            <a:extLst>
              <a:ext uri="{FF2B5EF4-FFF2-40B4-BE49-F238E27FC236}">
                <a16:creationId xmlns:a16="http://schemas.microsoft.com/office/drawing/2014/main" id="{F75A88AC-B6C1-4583-9105-B702A091F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590800"/>
            <a:ext cx="1295400" cy="1295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6" name="Line 25">
            <a:extLst>
              <a:ext uri="{FF2B5EF4-FFF2-40B4-BE49-F238E27FC236}">
                <a16:creationId xmlns:a16="http://schemas.microsoft.com/office/drawing/2014/main" id="{08EC9AD7-A53D-46E9-9E0F-D1141F8A20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" y="4267200"/>
            <a:ext cx="457200" cy="533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7" name="Line 26">
            <a:extLst>
              <a:ext uri="{FF2B5EF4-FFF2-40B4-BE49-F238E27FC236}">
                <a16:creationId xmlns:a16="http://schemas.microsoft.com/office/drawing/2014/main" id="{46D16C7A-2435-4E82-9D09-1E98D76C0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267200"/>
            <a:ext cx="457200" cy="5334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48" name="Text Box 27">
            <a:extLst>
              <a:ext uri="{FF2B5EF4-FFF2-40B4-BE49-F238E27FC236}">
                <a16:creationId xmlns:a16="http://schemas.microsoft.com/office/drawing/2014/main" id="{90EF769A-BFB5-4551-889B-BA884C32B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905000"/>
            <a:ext cx="682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beer</a:t>
            </a:r>
          </a:p>
        </p:txBody>
      </p:sp>
      <p:sp>
        <p:nvSpPr>
          <p:cNvPr id="30749" name="Text Box 28">
            <a:extLst>
              <a:ext uri="{FF2B5EF4-FFF2-40B4-BE49-F238E27FC236}">
                <a16:creationId xmlns:a16="http://schemas.microsoft.com/office/drawing/2014/main" id="{2855C074-D36E-432D-B56A-3625D676A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905000"/>
            <a:ext cx="6826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beer</a:t>
            </a:r>
          </a:p>
        </p:txBody>
      </p:sp>
      <p:sp>
        <p:nvSpPr>
          <p:cNvPr id="30751" name="Line 30">
            <a:extLst>
              <a:ext uri="{FF2B5EF4-FFF2-40B4-BE49-F238E27FC236}">
                <a16:creationId xmlns:a16="http://schemas.microsoft.com/office/drawing/2014/main" id="{8917BF4D-D3CC-4D8B-BB5C-262D0FD675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657600"/>
            <a:ext cx="76200" cy="3048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52" name="Text Box 31">
            <a:extLst>
              <a:ext uri="{FF2B5EF4-FFF2-40B4-BE49-F238E27FC236}">
                <a16:creationId xmlns:a16="http://schemas.microsoft.com/office/drawing/2014/main" id="{64AA1E7F-4FA8-449C-A325-16142C283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133600"/>
            <a:ext cx="5492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bar</a:t>
            </a:r>
          </a:p>
        </p:txBody>
      </p:sp>
      <p:sp>
        <p:nvSpPr>
          <p:cNvPr id="30753" name="Text Box 32">
            <a:extLst>
              <a:ext uri="{FF2B5EF4-FFF2-40B4-BE49-F238E27FC236}">
                <a16:creationId xmlns:a16="http://schemas.microsoft.com/office/drawing/2014/main" id="{7B2E7F7E-4F0D-4FDC-8843-03D172ED3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752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manf</a:t>
            </a:r>
          </a:p>
        </p:txBody>
      </p:sp>
      <p:sp>
        <p:nvSpPr>
          <p:cNvPr id="30754" name="Text Box 33">
            <a:extLst>
              <a:ext uri="{FF2B5EF4-FFF2-40B4-BE49-F238E27FC236}">
                <a16:creationId xmlns:a16="http://schemas.microsoft.com/office/drawing/2014/main" id="{152897A2-3C07-484B-84A1-95BA7DCC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514600"/>
            <a:ext cx="7524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manf</a:t>
            </a:r>
          </a:p>
        </p:txBody>
      </p:sp>
      <p:sp>
        <p:nvSpPr>
          <p:cNvPr id="30755" name="Text Box 34">
            <a:extLst>
              <a:ext uri="{FF2B5EF4-FFF2-40B4-BE49-F238E27FC236}">
                <a16:creationId xmlns:a16="http://schemas.microsoft.com/office/drawing/2014/main" id="{FE5267EA-4AF6-4FF4-8A5A-6653CC9D0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505200"/>
            <a:ext cx="116046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servedAt</a:t>
            </a:r>
          </a:p>
        </p:txBody>
      </p:sp>
      <p:sp>
        <p:nvSpPr>
          <p:cNvPr id="30756" name="Text Box 35">
            <a:extLst>
              <a:ext uri="{FF2B5EF4-FFF2-40B4-BE49-F238E27FC236}">
                <a16:creationId xmlns:a16="http://schemas.microsoft.com/office/drawing/2014/main" id="{0558F402-3534-4AD7-84EF-1246417B6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80486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name</a:t>
            </a:r>
          </a:p>
        </p:txBody>
      </p:sp>
      <p:sp>
        <p:nvSpPr>
          <p:cNvPr id="30757" name="Text Box 36">
            <a:extLst>
              <a:ext uri="{FF2B5EF4-FFF2-40B4-BE49-F238E27FC236}">
                <a16:creationId xmlns:a16="http://schemas.microsoft.com/office/drawing/2014/main" id="{21F0C54B-713D-446A-BC2A-AF35EF6B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048000"/>
            <a:ext cx="80486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name</a:t>
            </a:r>
          </a:p>
        </p:txBody>
      </p:sp>
      <p:sp>
        <p:nvSpPr>
          <p:cNvPr id="30758" name="Text Box 37">
            <a:extLst>
              <a:ext uri="{FF2B5EF4-FFF2-40B4-BE49-F238E27FC236}">
                <a16:creationId xmlns:a16="http://schemas.microsoft.com/office/drawing/2014/main" id="{6E37DE93-C2D4-40AE-851E-4CD84E5BD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76600"/>
            <a:ext cx="804863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name</a:t>
            </a:r>
          </a:p>
        </p:txBody>
      </p:sp>
      <p:sp>
        <p:nvSpPr>
          <p:cNvPr id="30759" name="Text Box 38">
            <a:extLst>
              <a:ext uri="{FF2B5EF4-FFF2-40B4-BE49-F238E27FC236}">
                <a16:creationId xmlns:a16="http://schemas.microsoft.com/office/drawing/2014/main" id="{51911974-BEBE-4E28-9D78-1911A1B2E3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6889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addr</a:t>
            </a:r>
          </a:p>
        </p:txBody>
      </p:sp>
      <p:sp>
        <p:nvSpPr>
          <p:cNvPr id="30760" name="Text Box 39">
            <a:extLst>
              <a:ext uri="{FF2B5EF4-FFF2-40B4-BE49-F238E27FC236}">
                <a16:creationId xmlns:a16="http://schemas.microsoft.com/office/drawing/2014/main" id="{9CF97F56-33A7-4AAB-B7C5-EB7E262CD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590800"/>
            <a:ext cx="7207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prize</a:t>
            </a:r>
          </a:p>
        </p:txBody>
      </p:sp>
      <p:sp>
        <p:nvSpPr>
          <p:cNvPr id="30761" name="Text Box 40">
            <a:extLst>
              <a:ext uri="{FF2B5EF4-FFF2-40B4-BE49-F238E27FC236}">
                <a16:creationId xmlns:a16="http://schemas.microsoft.com/office/drawing/2014/main" id="{FB624CEE-492F-4B2B-8843-FA6BCFAA6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429000"/>
            <a:ext cx="66992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year</a:t>
            </a:r>
          </a:p>
        </p:txBody>
      </p:sp>
      <p:sp>
        <p:nvSpPr>
          <p:cNvPr id="30762" name="Text Box 41">
            <a:extLst>
              <a:ext uri="{FF2B5EF4-FFF2-40B4-BE49-F238E27FC236}">
                <a16:creationId xmlns:a16="http://schemas.microsoft.com/office/drawing/2014/main" id="{1DFEFE1F-5F80-4510-98BA-F41AB6B200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429000"/>
            <a:ext cx="871538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award</a:t>
            </a:r>
          </a:p>
        </p:txBody>
      </p:sp>
      <p:sp>
        <p:nvSpPr>
          <p:cNvPr id="30763" name="Line 42">
            <a:extLst>
              <a:ext uri="{FF2B5EF4-FFF2-40B4-BE49-F238E27FC236}">
                <a16:creationId xmlns:a16="http://schemas.microsoft.com/office/drawing/2014/main" id="{7EFCC29B-501F-4D41-8C9C-589C7A719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1524000"/>
            <a:ext cx="0" cy="304800"/>
          </a:xfrm>
          <a:prstGeom prst="line">
            <a:avLst/>
          </a:prstGeom>
          <a:noFill/>
          <a:ln w="9525">
            <a:solidFill>
              <a:srgbClr val="002060">
                <a:alpha val="98000"/>
              </a:srgb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chemeClr val="bg2"/>
              </a:solidFill>
            </a:endParaRPr>
          </a:p>
        </p:txBody>
      </p:sp>
      <p:sp>
        <p:nvSpPr>
          <p:cNvPr id="30764" name="Text Box 43">
            <a:extLst>
              <a:ext uri="{FF2B5EF4-FFF2-40B4-BE49-F238E27FC236}">
                <a16:creationId xmlns:a16="http://schemas.microsoft.com/office/drawing/2014/main" id="{6F0749DE-43FA-4EE8-82DF-97EE437B9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447800"/>
            <a:ext cx="638175" cy="396875"/>
          </a:xfrm>
          <a:prstGeom prst="rect">
            <a:avLst/>
          </a:prstGeom>
          <a:solidFill>
            <a:srgbClr val="FFFFFF"/>
          </a:solidFill>
          <a:ln w="9525">
            <a:solidFill>
              <a:srgbClr val="002060">
                <a:alpha val="98000"/>
              </a:srgb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CC00CC"/>
              </a:buClr>
              <a:buFont typeface="Monotype Sorts" pitchFamily="2" charset="2"/>
              <a:buChar char="w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CC00CC"/>
              </a:buClr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pl-PL" sz="2000">
                <a:solidFill>
                  <a:schemeClr val="bg2"/>
                </a:solidFill>
              </a:rPr>
              <a:t>root</a:t>
            </a:r>
          </a:p>
        </p:txBody>
      </p:sp>
      <p:grpSp>
        <p:nvGrpSpPr>
          <p:cNvPr id="52268" name="Group 44">
            <a:extLst>
              <a:ext uri="{FF2B5EF4-FFF2-40B4-BE49-F238E27FC236}">
                <a16:creationId xmlns:a16="http://schemas.microsoft.com/office/drawing/2014/main" id="{0D0AA04E-72FB-4695-8B1B-16F489036412}"/>
              </a:ext>
            </a:extLst>
          </p:cNvPr>
          <p:cNvGrpSpPr>
            <a:grpSpLocks/>
          </p:cNvGrpSpPr>
          <p:nvPr/>
        </p:nvGrpSpPr>
        <p:grpSpPr bwMode="auto">
          <a:xfrm>
            <a:off x="1428115" y="4327525"/>
            <a:ext cx="3721100" cy="1997075"/>
            <a:chOff x="864" y="2544"/>
            <a:chExt cx="2344" cy="1258"/>
          </a:xfrm>
        </p:grpSpPr>
        <p:sp>
          <p:nvSpPr>
            <p:cNvPr id="30773" name="Text Box 45">
              <a:extLst>
                <a:ext uri="{FF2B5EF4-FFF2-40B4-BE49-F238E27FC236}">
                  <a16:creationId xmlns:a16="http://schemas.microsoft.com/office/drawing/2014/main" id="{3B5E415E-E46E-40F0-ACDE-B3DF2E97B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360"/>
              <a:ext cx="114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 dirty="0">
                  <a:solidFill>
                    <a:schemeClr val="bg2"/>
                  </a:solidFill>
                </a:rPr>
                <a:t>The bar object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 dirty="0"/>
                <a:t>for Joe’s Bar</a:t>
              </a:r>
            </a:p>
          </p:txBody>
        </p:sp>
        <p:sp>
          <p:nvSpPr>
            <p:cNvPr id="30774" name="Line 46">
              <a:extLst>
                <a:ext uri="{FF2B5EF4-FFF2-40B4-BE49-F238E27FC236}">
                  <a16:creationId xmlns:a16="http://schemas.microsoft.com/office/drawing/2014/main" id="{8A969A34-EDD3-49F9-B713-82963F86F7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64" y="2544"/>
              <a:ext cx="1200" cy="816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271" name="Group 47">
            <a:extLst>
              <a:ext uri="{FF2B5EF4-FFF2-40B4-BE49-F238E27FC236}">
                <a16:creationId xmlns:a16="http://schemas.microsoft.com/office/drawing/2014/main" id="{3380C9BE-1A09-4879-8DDC-05B1881F91E5}"/>
              </a:ext>
            </a:extLst>
          </p:cNvPr>
          <p:cNvGrpSpPr>
            <a:grpSpLocks/>
          </p:cNvGrpSpPr>
          <p:nvPr/>
        </p:nvGrpSpPr>
        <p:grpSpPr bwMode="auto">
          <a:xfrm>
            <a:off x="2989263" y="2513330"/>
            <a:ext cx="4387850" cy="2987675"/>
            <a:chOff x="1776" y="1536"/>
            <a:chExt cx="2764" cy="1882"/>
          </a:xfrm>
          <a:solidFill>
            <a:srgbClr val="FFFFFF"/>
          </a:solidFill>
        </p:grpSpPr>
        <p:sp>
          <p:nvSpPr>
            <p:cNvPr id="30771" name="Text Box 48">
              <a:extLst>
                <a:ext uri="{FF2B5EF4-FFF2-40B4-BE49-F238E27FC236}">
                  <a16:creationId xmlns:a16="http://schemas.microsoft.com/office/drawing/2014/main" id="{14EB6410-54C7-4C8B-9494-A901EF9F5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976"/>
              <a:ext cx="1228" cy="442"/>
            </a:xfrm>
            <a:prstGeom prst="rect">
              <a:avLst/>
            </a:prstGeom>
            <a:grpFill/>
            <a:ln w="9525">
              <a:solidFill>
                <a:srgbClr val="002060">
                  <a:alpha val="98000"/>
                </a:srgb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>
                  <a:solidFill>
                    <a:schemeClr val="bg2"/>
                  </a:solidFill>
                </a:rPr>
                <a:t>The beer object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>
                  <a:solidFill>
                    <a:schemeClr val="bg2"/>
                  </a:solidFill>
                </a:rPr>
                <a:t>for Bud</a:t>
              </a:r>
            </a:p>
          </p:txBody>
        </p:sp>
        <p:sp>
          <p:nvSpPr>
            <p:cNvPr id="30772" name="Line 49">
              <a:extLst>
                <a:ext uri="{FF2B5EF4-FFF2-40B4-BE49-F238E27FC236}">
                  <a16:creationId xmlns:a16="http://schemas.microsoft.com/office/drawing/2014/main" id="{C7DDB5F3-8ED6-483F-8578-C99427A4E5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76" y="1536"/>
              <a:ext cx="1536" cy="1440"/>
            </a:xfrm>
            <a:prstGeom prst="line">
              <a:avLst/>
            </a:prstGeom>
            <a:grpFill/>
            <a:ln w="38100">
              <a:solidFill>
                <a:srgbClr val="002060">
                  <a:alpha val="98000"/>
                </a:srgbClr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solidFill>
                  <a:schemeClr val="bg2"/>
                </a:solidFill>
              </a:endParaRPr>
            </a:p>
          </p:txBody>
        </p:sp>
      </p:grpSp>
      <p:grpSp>
        <p:nvGrpSpPr>
          <p:cNvPr id="52274" name="Group 50">
            <a:extLst>
              <a:ext uri="{FF2B5EF4-FFF2-40B4-BE49-F238E27FC236}">
                <a16:creationId xmlns:a16="http://schemas.microsoft.com/office/drawing/2014/main" id="{4F7A1125-F557-4576-ADB4-A019A5CB52E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371600"/>
            <a:ext cx="2565400" cy="3048000"/>
            <a:chOff x="3840" y="864"/>
            <a:chExt cx="1616" cy="1920"/>
          </a:xfrm>
        </p:grpSpPr>
        <p:sp>
          <p:nvSpPr>
            <p:cNvPr id="30768" name="AutoShape 51">
              <a:extLst>
                <a:ext uri="{FF2B5EF4-FFF2-40B4-BE49-F238E27FC236}">
                  <a16:creationId xmlns:a16="http://schemas.microsoft.com/office/drawing/2014/main" id="{39940123-AE35-4AEA-9209-9D65EB5533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72"/>
              <a:ext cx="1248" cy="912"/>
            </a:xfrm>
            <a:prstGeom prst="roundRect">
              <a:avLst>
                <a:gd name="adj" fmla="val 16667"/>
              </a:avLst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0769" name="Text Box 52">
              <a:extLst>
                <a:ext uri="{FF2B5EF4-FFF2-40B4-BE49-F238E27FC236}">
                  <a16:creationId xmlns:a16="http://schemas.microsoft.com/office/drawing/2014/main" id="{821CF84A-78A3-4FBE-92E3-0EEE61808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864"/>
              <a:ext cx="75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Notice a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new kind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of data.</a:t>
              </a:r>
            </a:p>
          </p:txBody>
        </p:sp>
        <p:sp>
          <p:nvSpPr>
            <p:cNvPr id="30770" name="Line 53">
              <a:extLst>
                <a:ext uri="{FF2B5EF4-FFF2-40B4-BE49-F238E27FC236}">
                  <a16:creationId xmlns:a16="http://schemas.microsoft.com/office/drawing/2014/main" id="{633AE827-EA70-4D67-9EC4-9F493D1D6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00" y="1488"/>
              <a:ext cx="19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ymbol zastępczy numeru slajdu 5">
            <a:extLst>
              <a:ext uri="{FF2B5EF4-FFF2-40B4-BE49-F238E27FC236}">
                <a16:creationId xmlns:a16="http://schemas.microsoft.com/office/drawing/2014/main" id="{D3B039B9-AE52-48AB-A313-13BF4C1D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5FD5E8-A1B9-4E33-A778-EAA24B0CDF9A}" type="slidenum">
              <a:rPr lang="en-US" altLang="pl-PL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pl-PL" sz="140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D1BAEF3F-FC8C-463C-BD4C-924D2E08F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/>
              <a:t>Example: an XML Document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049E7B44-CEDE-4001-8B94-85F746A905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&lt;?xml version = “1.0” encoding = “utf-8” ?&gt;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&lt;BARS&gt;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&lt;BAR&gt;&lt;NAME&gt;Joe’s Bar&lt;/NAME&gt;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	&lt;BEER&gt;&lt;NAME&gt;Bud&lt;/NAME&gt;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		&lt;PRICE&gt;2.50&lt;/PRICE&gt;&lt;/BEER&gt;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	&lt;BEER&gt;&lt;NAME&gt;Miller&lt;/NAME&gt;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		&lt;PRICE&gt;3.00&lt;/PRICE&gt;&lt;/BEER&gt;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&lt;/BAR&gt;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	&lt;BAR&gt; …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pl-PL" sz="2400" dirty="0"/>
              <a:t>&lt;/BARS&gt;</a:t>
            </a:r>
          </a:p>
        </p:txBody>
      </p:sp>
      <p:grpSp>
        <p:nvGrpSpPr>
          <p:cNvPr id="57348" name="Group 4">
            <a:extLst>
              <a:ext uri="{FF2B5EF4-FFF2-40B4-BE49-F238E27FC236}">
                <a16:creationId xmlns:a16="http://schemas.microsoft.com/office/drawing/2014/main" id="{7E3DF689-6BB1-4AA4-BE59-E79F1DC8AB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1371600" cy="3657600"/>
            <a:chOff x="432" y="1488"/>
            <a:chExt cx="864" cy="2304"/>
          </a:xfrm>
        </p:grpSpPr>
        <p:sp>
          <p:nvSpPr>
            <p:cNvPr id="34833" name="Rectangle 5">
              <a:extLst>
                <a:ext uri="{FF2B5EF4-FFF2-40B4-BE49-F238E27FC236}">
                  <a16:creationId xmlns:a16="http://schemas.microsoft.com/office/drawing/2014/main" id="{82FEA6FF-7361-46BC-BDCE-3DB28B228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488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4834" name="Rectangle 6">
              <a:extLst>
                <a:ext uri="{FF2B5EF4-FFF2-40B4-BE49-F238E27FC236}">
                  <a16:creationId xmlns:a16="http://schemas.microsoft.com/office/drawing/2014/main" id="{83A8DD0B-5549-409D-95E4-7E2A923CB5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52"/>
              <a:ext cx="816" cy="24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</p:grpSp>
      <p:grpSp>
        <p:nvGrpSpPr>
          <p:cNvPr id="57351" name="Group 7">
            <a:extLst>
              <a:ext uri="{FF2B5EF4-FFF2-40B4-BE49-F238E27FC236}">
                <a16:creationId xmlns:a16="http://schemas.microsoft.com/office/drawing/2014/main" id="{5B71A95F-5D25-436F-95CD-D94230AF3D0D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819400"/>
            <a:ext cx="1143000" cy="2362200"/>
            <a:chOff x="672" y="1776"/>
            <a:chExt cx="720" cy="1488"/>
          </a:xfrm>
        </p:grpSpPr>
        <p:sp>
          <p:nvSpPr>
            <p:cNvPr id="34831" name="Rectangle 8">
              <a:extLst>
                <a:ext uri="{FF2B5EF4-FFF2-40B4-BE49-F238E27FC236}">
                  <a16:creationId xmlns:a16="http://schemas.microsoft.com/office/drawing/2014/main" id="{E50E14B0-A795-4E36-937E-A9AE61BB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776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4832" name="Rectangle 9">
              <a:extLst>
                <a:ext uri="{FF2B5EF4-FFF2-40B4-BE49-F238E27FC236}">
                  <a16:creationId xmlns:a16="http://schemas.microsoft.com/office/drawing/2014/main" id="{803B35A3-DA2D-458F-AA8A-CF68FFE4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3072"/>
              <a:ext cx="672" cy="1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</p:grpSp>
      <p:grpSp>
        <p:nvGrpSpPr>
          <p:cNvPr id="57354" name="Group 10">
            <a:extLst>
              <a:ext uri="{FF2B5EF4-FFF2-40B4-BE49-F238E27FC236}">
                <a16:creationId xmlns:a16="http://schemas.microsoft.com/office/drawing/2014/main" id="{7414854A-4583-44DD-96E8-7F0B1743A37A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1905000"/>
            <a:ext cx="6675438" cy="1219200"/>
            <a:chOff x="1344" y="1200"/>
            <a:chExt cx="4205" cy="768"/>
          </a:xfrm>
        </p:grpSpPr>
        <p:sp>
          <p:nvSpPr>
            <p:cNvPr id="34828" name="Rectangle 11">
              <a:extLst>
                <a:ext uri="{FF2B5EF4-FFF2-40B4-BE49-F238E27FC236}">
                  <a16:creationId xmlns:a16="http://schemas.microsoft.com/office/drawing/2014/main" id="{5814DC73-6F63-4BB7-B9D6-57E4BB14A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1776"/>
              <a:ext cx="235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4829" name="Text Box 12">
              <a:extLst>
                <a:ext uri="{FF2B5EF4-FFF2-40B4-BE49-F238E27FC236}">
                  <a16:creationId xmlns:a16="http://schemas.microsoft.com/office/drawing/2014/main" id="{0EFF5FC3-C85E-4034-B3D2-523234EAA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00"/>
              <a:ext cx="9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400" dirty="0">
                  <a:solidFill>
                    <a:schemeClr val="bg2"/>
                  </a:solidFill>
                </a:rPr>
                <a:t>A NAME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400" dirty="0" err="1"/>
                <a:t>subobject</a:t>
              </a:r>
              <a:endParaRPr lang="en-US" altLang="pl-PL" sz="2400" dirty="0"/>
            </a:p>
          </p:txBody>
        </p:sp>
        <p:sp>
          <p:nvSpPr>
            <p:cNvPr id="34830" name="Line 13">
              <a:extLst>
                <a:ext uri="{FF2B5EF4-FFF2-40B4-BE49-F238E27FC236}">
                  <a16:creationId xmlns:a16="http://schemas.microsoft.com/office/drawing/2014/main" id="{BB611947-FF26-4EAB-B962-1D4CC42828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488"/>
              <a:ext cx="864" cy="288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8" name="Group 14">
            <a:extLst>
              <a:ext uri="{FF2B5EF4-FFF2-40B4-BE49-F238E27FC236}">
                <a16:creationId xmlns:a16="http://schemas.microsoft.com/office/drawing/2014/main" id="{A84498D4-EC1D-496F-A17D-32C29718131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1"/>
            <a:ext cx="7116763" cy="1854201"/>
            <a:chOff x="1056" y="2016"/>
            <a:chExt cx="4483" cy="1168"/>
          </a:xfrm>
        </p:grpSpPr>
        <p:sp>
          <p:nvSpPr>
            <p:cNvPr id="34825" name="Rectangle 15">
              <a:extLst>
                <a:ext uri="{FF2B5EF4-FFF2-40B4-BE49-F238E27FC236}">
                  <a16:creationId xmlns:a16="http://schemas.microsoft.com/office/drawing/2014/main" id="{2CB16F2E-D449-44C4-982E-255AC5243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016"/>
              <a:ext cx="3408" cy="480"/>
            </a:xfrm>
            <a:prstGeom prst="rect">
              <a:avLst/>
            </a:prstGeom>
            <a:solidFill>
              <a:srgbClr val="CCFF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4826" name="Text Box 16">
              <a:extLst>
                <a:ext uri="{FF2B5EF4-FFF2-40B4-BE49-F238E27FC236}">
                  <a16:creationId xmlns:a16="http://schemas.microsoft.com/office/drawing/2014/main" id="{15555A3C-DC27-4BC6-99B5-D5566AA77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2661"/>
              <a:ext cx="9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400" dirty="0">
                  <a:solidFill>
                    <a:schemeClr val="bg2"/>
                  </a:solidFill>
                </a:rPr>
                <a:t>A BEER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400" dirty="0" err="1"/>
                <a:t>subobject</a:t>
              </a:r>
              <a:endParaRPr lang="en-US" altLang="pl-PL" sz="2400" dirty="0"/>
            </a:p>
          </p:txBody>
        </p:sp>
        <p:sp>
          <p:nvSpPr>
            <p:cNvPr id="34827" name="Line 17">
              <a:extLst>
                <a:ext uri="{FF2B5EF4-FFF2-40B4-BE49-F238E27FC236}">
                  <a16:creationId xmlns:a16="http://schemas.microsoft.com/office/drawing/2014/main" id="{D19115F2-CD21-4E9F-BA64-12E076E9EA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64" y="2256"/>
              <a:ext cx="576" cy="384"/>
            </a:xfrm>
            <a:prstGeom prst="line">
              <a:avLst/>
            </a:prstGeom>
            <a:noFill/>
            <a:ln w="9525">
              <a:solidFill>
                <a:srgbClr val="00206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ymbol zastępczy numeru slajdu 5">
            <a:extLst>
              <a:ext uri="{FF2B5EF4-FFF2-40B4-BE49-F238E27FC236}">
                <a16:creationId xmlns:a16="http://schemas.microsoft.com/office/drawing/2014/main" id="{A70C0629-CCEA-42CD-AAD8-CD9E1A4D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5FD5E8-A1B9-4E33-A778-EAA24B0CDF9A}" type="slidenum">
              <a:rPr lang="en-US" altLang="pl-PL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pl-PL" sz="14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E59A3DA9-E354-4D3B-964F-15D4C2156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495" y="575333"/>
            <a:ext cx="9144000" cy="1143000"/>
          </a:xfrm>
        </p:spPr>
        <p:txBody>
          <a:bodyPr/>
          <a:lstStyle/>
          <a:p>
            <a:r>
              <a:rPr lang="en-US" altLang="pl-PL" sz="3800" dirty="0"/>
              <a:t>DTD’s (Document Type Definitions)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7554A27-35E4-4374-B3DE-1E72604D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05000"/>
            <a:ext cx="8153400" cy="4114800"/>
          </a:xfrm>
        </p:spPr>
        <p:txBody>
          <a:bodyPr/>
          <a:lstStyle/>
          <a:p>
            <a:r>
              <a:rPr lang="en-US" altLang="pl-PL" dirty="0">
                <a:latin typeface="+mj-lt"/>
              </a:rPr>
              <a:t>A grammatical notation for describing</a:t>
            </a:r>
            <a:r>
              <a:rPr lang="pl-PL" altLang="pl-PL" dirty="0">
                <a:latin typeface="+mj-lt"/>
              </a:rPr>
              <a:t> the </a:t>
            </a:r>
            <a:r>
              <a:rPr lang="pl-PL" altLang="pl-PL" dirty="0" err="1">
                <a:latin typeface="+mj-lt"/>
              </a:rPr>
              <a:t>structure</a:t>
            </a:r>
            <a:r>
              <a:rPr lang="en-US" altLang="pl-PL" dirty="0">
                <a:latin typeface="+mj-lt"/>
              </a:rPr>
              <a:t> allow</a:t>
            </a:r>
            <a:r>
              <a:rPr lang="pl-PL" altLang="pl-PL" dirty="0">
                <a:latin typeface="+mj-lt"/>
              </a:rPr>
              <a:t>s</a:t>
            </a:r>
            <a:r>
              <a:rPr lang="en-US" altLang="pl-PL" dirty="0">
                <a:latin typeface="+mj-lt"/>
              </a:rPr>
              <a:t> use of tags.</a:t>
            </a:r>
          </a:p>
          <a:p>
            <a:r>
              <a:rPr lang="en-US" altLang="pl-PL" dirty="0">
                <a:latin typeface="+mj-lt"/>
              </a:rPr>
              <a:t>Definition form:</a:t>
            </a:r>
          </a:p>
          <a:p>
            <a:pPr>
              <a:buFont typeface="Monotype Sorts" pitchFamily="2" charset="2"/>
              <a:buNone/>
            </a:pPr>
            <a:r>
              <a:rPr lang="en-US" altLang="pl-PL" dirty="0">
                <a:latin typeface="+mj-lt"/>
              </a:rPr>
              <a:t>&lt;!DOCTYPE &lt;root tag&gt; [</a:t>
            </a:r>
          </a:p>
          <a:p>
            <a:pPr>
              <a:buFont typeface="Monotype Sorts" pitchFamily="2" charset="2"/>
              <a:buNone/>
            </a:pPr>
            <a:r>
              <a:rPr lang="en-US" altLang="pl-PL" dirty="0">
                <a:latin typeface="+mj-lt"/>
              </a:rPr>
              <a:t>	&lt;!ELEMENT &lt;name&gt;(&lt;components&gt;)&gt;</a:t>
            </a:r>
          </a:p>
          <a:p>
            <a:pPr>
              <a:buFont typeface="Monotype Sorts" pitchFamily="2" charset="2"/>
              <a:buNone/>
            </a:pPr>
            <a:r>
              <a:rPr lang="en-US" altLang="pl-PL" dirty="0">
                <a:latin typeface="+mj-lt"/>
              </a:rPr>
              <a:t>	. . . more elements . . .</a:t>
            </a:r>
          </a:p>
          <a:p>
            <a:pPr>
              <a:buFont typeface="Monotype Sorts" pitchFamily="2" charset="2"/>
              <a:buNone/>
            </a:pPr>
            <a:r>
              <a:rPr lang="en-US" altLang="pl-PL" dirty="0">
                <a:latin typeface="+mj-lt"/>
              </a:rPr>
              <a:t>]&gt;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ymbol zastępczy numeru slajdu 5">
            <a:extLst>
              <a:ext uri="{FF2B5EF4-FFF2-40B4-BE49-F238E27FC236}">
                <a16:creationId xmlns:a16="http://schemas.microsoft.com/office/drawing/2014/main" id="{D84DD983-291E-41EB-9261-318373B6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5FD5E8-A1B9-4E33-A778-EAA24B0CDF9A}" type="slidenum">
              <a:rPr lang="en-US" altLang="pl-PL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pl-PL" sz="14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BBDD7A4D-9409-4CEA-9507-A7940347D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pl-PL" sz="3600" dirty="0"/>
              <a:t>Example: DTD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EB41A157-2D39-419B-9016-E3492F1F06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&lt;!DOCTYPE BARS [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	&lt;!ELEMENT BARS (BAR*)&gt;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	&lt;!ELEMENT BAR (NAME, BEER+)&gt;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	&lt;!ELEMENT NAME (#PCDATA)&gt;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	&lt;!ELEMENT BEER (NAME, PRICE)&gt;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	&lt;!ELEMENT PRICE (#PCDATA)&gt;</a:t>
            </a:r>
          </a:p>
          <a:p>
            <a:pPr>
              <a:buFont typeface="Monotype Sorts" pitchFamily="2" charset="2"/>
              <a:buNone/>
            </a:pPr>
            <a:r>
              <a:rPr lang="en-US" altLang="pl-PL" sz="2800" dirty="0">
                <a:latin typeface="+mj-lt"/>
              </a:rPr>
              <a:t>]&gt;</a:t>
            </a:r>
          </a:p>
        </p:txBody>
      </p:sp>
      <p:grpSp>
        <p:nvGrpSpPr>
          <p:cNvPr id="76804" name="Group 4">
            <a:extLst>
              <a:ext uri="{FF2B5EF4-FFF2-40B4-BE49-F238E27FC236}">
                <a16:creationId xmlns:a16="http://schemas.microsoft.com/office/drawing/2014/main" id="{C332585E-9E99-46E6-B17D-F074C1B164CD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1758950"/>
            <a:ext cx="5362575" cy="1289050"/>
            <a:chOff x="1920" y="1108"/>
            <a:chExt cx="3378" cy="812"/>
          </a:xfrm>
        </p:grpSpPr>
        <p:sp>
          <p:nvSpPr>
            <p:cNvPr id="38932" name="Rectangle 5">
              <a:extLst>
                <a:ext uri="{FF2B5EF4-FFF2-40B4-BE49-F238E27FC236}">
                  <a16:creationId xmlns:a16="http://schemas.microsoft.com/office/drawing/2014/main" id="{57037089-A174-4851-A24B-DFFA14DC4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584"/>
              <a:ext cx="1344" cy="336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8933" name="Text Box 6">
              <a:extLst>
                <a:ext uri="{FF2B5EF4-FFF2-40B4-BE49-F238E27FC236}">
                  <a16:creationId xmlns:a16="http://schemas.microsoft.com/office/drawing/2014/main" id="{66CDFEB6-1690-4EE0-B42C-8F4F18DB7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0" y="1108"/>
              <a:ext cx="146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A BARS object has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zero or more BAR’s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nested within.</a:t>
              </a:r>
            </a:p>
          </p:txBody>
        </p:sp>
        <p:sp>
          <p:nvSpPr>
            <p:cNvPr id="38934" name="Line 7">
              <a:extLst>
                <a:ext uri="{FF2B5EF4-FFF2-40B4-BE49-F238E27FC236}">
                  <a16:creationId xmlns:a16="http://schemas.microsoft.com/office/drawing/2014/main" id="{D0FBE99A-2306-4F19-91FB-656CA1317B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1440"/>
              <a:ext cx="5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08" name="Group 8">
            <a:extLst>
              <a:ext uri="{FF2B5EF4-FFF2-40B4-BE49-F238E27FC236}">
                <a16:creationId xmlns:a16="http://schemas.microsoft.com/office/drawing/2014/main" id="{B0EF3E04-1FA8-47B6-9FB0-6E958FADFF87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048000"/>
            <a:ext cx="5780088" cy="1470025"/>
            <a:chOff x="1920" y="1920"/>
            <a:chExt cx="3641" cy="926"/>
          </a:xfrm>
        </p:grpSpPr>
        <p:sp>
          <p:nvSpPr>
            <p:cNvPr id="38929" name="Rectangle 9">
              <a:extLst>
                <a:ext uri="{FF2B5EF4-FFF2-40B4-BE49-F238E27FC236}">
                  <a16:creationId xmlns:a16="http://schemas.microsoft.com/office/drawing/2014/main" id="{CBEE2529-276E-40FF-AAB0-2E1B96177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2112" cy="288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8930" name="Text Box 10">
              <a:extLst>
                <a:ext uri="{FF2B5EF4-FFF2-40B4-BE49-F238E27FC236}">
                  <a16:creationId xmlns:a16="http://schemas.microsoft.com/office/drawing/2014/main" id="{10D5B0E9-4EC9-4B14-AFE0-160893A503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6" y="2020"/>
              <a:ext cx="1155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A BAR has one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NAME and one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or more BEER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subobjects.</a:t>
              </a:r>
            </a:p>
          </p:txBody>
        </p:sp>
        <p:sp>
          <p:nvSpPr>
            <p:cNvPr id="38931" name="Line 11">
              <a:extLst>
                <a:ext uri="{FF2B5EF4-FFF2-40B4-BE49-F238E27FC236}">
                  <a16:creationId xmlns:a16="http://schemas.microsoft.com/office/drawing/2014/main" id="{1CE7C47B-42C5-4D27-9802-F9A708869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32" y="2208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2" name="Group 12">
            <a:extLst>
              <a:ext uri="{FF2B5EF4-FFF2-40B4-BE49-F238E27FC236}">
                <a16:creationId xmlns:a16="http://schemas.microsoft.com/office/drawing/2014/main" id="{EB572C92-8C53-4806-840A-CFB34F2208E2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4038600"/>
            <a:ext cx="4948238" cy="1927225"/>
            <a:chOff x="1920" y="2544"/>
            <a:chExt cx="3117" cy="1214"/>
          </a:xfrm>
        </p:grpSpPr>
        <p:sp>
          <p:nvSpPr>
            <p:cNvPr id="38926" name="Rectangle 13">
              <a:extLst>
                <a:ext uri="{FF2B5EF4-FFF2-40B4-BE49-F238E27FC236}">
                  <a16:creationId xmlns:a16="http://schemas.microsoft.com/office/drawing/2014/main" id="{A4EC0AD8-31C3-48C6-A137-D33356A7C9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44"/>
              <a:ext cx="2160" cy="288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8927" name="Text Box 14">
              <a:extLst>
                <a:ext uri="{FF2B5EF4-FFF2-40B4-BE49-F238E27FC236}">
                  <a16:creationId xmlns:a16="http://schemas.microsoft.com/office/drawing/2014/main" id="{595985EF-764D-4D69-8E0E-6C56AB638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4" y="3124"/>
              <a:ext cx="106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A BEER has a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NAME and a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PRICE.</a:t>
              </a:r>
            </a:p>
          </p:txBody>
        </p:sp>
        <p:sp>
          <p:nvSpPr>
            <p:cNvPr id="38928" name="Line 15">
              <a:extLst>
                <a:ext uri="{FF2B5EF4-FFF2-40B4-BE49-F238E27FC236}">
                  <a16:creationId xmlns:a16="http://schemas.microsoft.com/office/drawing/2014/main" id="{65B8C82B-2A4E-4B85-AFD2-2BED542683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92" y="2832"/>
              <a:ext cx="336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6" name="Group 16">
            <a:extLst>
              <a:ext uri="{FF2B5EF4-FFF2-40B4-BE49-F238E27FC236}">
                <a16:creationId xmlns:a16="http://schemas.microsoft.com/office/drawing/2014/main" id="{BD0CA4BF-AB9E-433B-9D9D-EC366292D3C8}"/>
              </a:ext>
            </a:extLst>
          </p:cNvPr>
          <p:cNvGrpSpPr>
            <a:grpSpLocks/>
          </p:cNvGrpSpPr>
          <p:nvPr/>
        </p:nvGrpSpPr>
        <p:grpSpPr bwMode="auto">
          <a:xfrm>
            <a:off x="2727325" y="3581400"/>
            <a:ext cx="3292475" cy="2460625"/>
            <a:chOff x="1718" y="2256"/>
            <a:chExt cx="2074" cy="1550"/>
          </a:xfrm>
        </p:grpSpPr>
        <p:sp>
          <p:nvSpPr>
            <p:cNvPr id="38921" name="Rectangle 17">
              <a:extLst>
                <a:ext uri="{FF2B5EF4-FFF2-40B4-BE49-F238E27FC236}">
                  <a16:creationId xmlns:a16="http://schemas.microsoft.com/office/drawing/2014/main" id="{C1D4F4E2-0090-40B0-9A09-CB7904A25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1872" cy="24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8922" name="Rectangle 18">
              <a:extLst>
                <a:ext uri="{FF2B5EF4-FFF2-40B4-BE49-F238E27FC236}">
                  <a16:creationId xmlns:a16="http://schemas.microsoft.com/office/drawing/2014/main" id="{31CA2C99-139E-4E5D-9CC8-89DA9C591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928"/>
              <a:ext cx="1872" cy="240"/>
            </a:xfrm>
            <a:prstGeom prst="rect">
              <a:avLst/>
            </a:prstGeom>
            <a:solidFill>
              <a:srgbClr val="FF66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pl-PL" altLang="en-US" sz="2400"/>
            </a:p>
          </p:txBody>
        </p:sp>
        <p:sp>
          <p:nvSpPr>
            <p:cNvPr id="38923" name="Text Box 19">
              <a:extLst>
                <a:ext uri="{FF2B5EF4-FFF2-40B4-BE49-F238E27FC236}">
                  <a16:creationId xmlns:a16="http://schemas.microsoft.com/office/drawing/2014/main" id="{CECF49A3-BD03-4156-AB1F-E7C70B406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8" y="3364"/>
              <a:ext cx="1326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CC00CC"/>
                </a:buClr>
                <a:buFont typeface="Monotype Sorts" pitchFamily="2" charset="2"/>
                <a:buChar char="w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CC00CC"/>
                </a:buClr>
                <a:buChar char="•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NAME and PRICE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pl-PL" sz="2000"/>
                <a:t>are HTML text.</a:t>
              </a:r>
            </a:p>
          </p:txBody>
        </p:sp>
        <p:sp>
          <p:nvSpPr>
            <p:cNvPr id="38924" name="Line 20">
              <a:extLst>
                <a:ext uri="{FF2B5EF4-FFF2-40B4-BE49-F238E27FC236}">
                  <a16:creationId xmlns:a16="http://schemas.microsoft.com/office/drawing/2014/main" id="{635C65B7-F5B6-4E7E-80C6-18B3A571D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3168"/>
              <a:ext cx="4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25" name="Line 21">
              <a:extLst>
                <a:ext uri="{FF2B5EF4-FFF2-40B4-BE49-F238E27FC236}">
                  <a16:creationId xmlns:a16="http://schemas.microsoft.com/office/drawing/2014/main" id="{E5094E81-CF6C-4771-B488-3518B59550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0" y="249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57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5"/>
            <a:ext cx="7740072" cy="33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dirty="0"/>
              <a:t>Data model = </a:t>
            </a:r>
            <a:r>
              <a:rPr lang="pl-PL" sz="3000" dirty="0" err="1"/>
              <a:t>structure</a:t>
            </a:r>
            <a:r>
              <a:rPr lang="pl-PL" sz="3000" dirty="0"/>
              <a:t> + </a:t>
            </a:r>
            <a:r>
              <a:rPr lang="pl-PL" sz="3000" dirty="0" err="1"/>
              <a:t>language</a:t>
            </a:r>
            <a:endParaRPr lang="pl-PL" sz="3000" dirty="0"/>
          </a:p>
          <a:p>
            <a:r>
              <a:rPr lang="en-US" sz="3000" b="0" dirty="0"/>
              <a:t>A </a:t>
            </a:r>
            <a:r>
              <a:rPr lang="en-US" sz="3000" dirty="0"/>
              <a:t>data model</a:t>
            </a:r>
            <a:r>
              <a:rPr lang="en-US" sz="3000" b="0" dirty="0"/>
              <a:t> </a:t>
            </a:r>
            <a:r>
              <a:rPr lang="pl-PL" sz="3000" b="0" dirty="0" err="1"/>
              <a:t>determines</a:t>
            </a:r>
            <a:r>
              <a:rPr lang="pl-PL" sz="3000" b="0" dirty="0"/>
              <a:t>:</a:t>
            </a:r>
          </a:p>
          <a:p>
            <a:endParaRPr lang="pl-PL" sz="3000" b="0" dirty="0"/>
          </a:p>
          <a:p>
            <a:pPr marL="514350" indent="-514350">
              <a:buAutoNum type="arabicPeriod"/>
            </a:pPr>
            <a:r>
              <a:rPr lang="pl-PL" sz="3000" b="0" dirty="0"/>
              <a:t>A </a:t>
            </a:r>
            <a:r>
              <a:rPr lang="pl-PL" sz="3000" b="0" dirty="0" err="1"/>
              <a:t>language</a:t>
            </a:r>
            <a:r>
              <a:rPr lang="pl-PL" sz="3000" b="0" dirty="0"/>
              <a:t> for </a:t>
            </a:r>
            <a:r>
              <a:rPr lang="pl-PL" sz="3000" b="0" dirty="0" err="1"/>
              <a:t>defining</a:t>
            </a:r>
            <a:r>
              <a:rPr lang="pl-PL" sz="3000" b="0" dirty="0"/>
              <a:t> </a:t>
            </a:r>
            <a:r>
              <a:rPr lang="pl-PL" sz="3000" b="0" dirty="0" err="1"/>
              <a:t>structures</a:t>
            </a:r>
            <a:r>
              <a:rPr lang="pl-PL" sz="3000" b="0" dirty="0"/>
              <a:t>: DDL</a:t>
            </a:r>
          </a:p>
          <a:p>
            <a:pPr marL="514350" indent="-514350">
              <a:buAutoNum type="arabicPeriod"/>
            </a:pPr>
            <a:endParaRPr lang="pl-PL" sz="3000" b="0" dirty="0"/>
          </a:p>
          <a:p>
            <a:pPr marL="514350" indent="-514350">
              <a:buAutoNum type="arabicPeriod"/>
            </a:pPr>
            <a:r>
              <a:rPr lang="pl-PL" sz="3000" b="0" dirty="0"/>
              <a:t>A </a:t>
            </a:r>
            <a:r>
              <a:rPr lang="pl-PL" sz="3000" b="0" dirty="0" err="1"/>
              <a:t>language</a:t>
            </a:r>
            <a:r>
              <a:rPr lang="pl-PL" sz="3000" b="0" dirty="0"/>
              <a:t> for </a:t>
            </a:r>
            <a:r>
              <a:rPr lang="pl-PL" sz="3000" b="0" dirty="0" err="1"/>
              <a:t>manipulating</a:t>
            </a:r>
            <a:r>
              <a:rPr lang="pl-PL" sz="3000" b="0" dirty="0"/>
              <a:t> </a:t>
            </a:r>
            <a:r>
              <a:rPr lang="pl-PL" sz="3000" b="0" dirty="0" err="1"/>
              <a:t>structures</a:t>
            </a:r>
            <a:r>
              <a:rPr lang="pl-PL" sz="3000" b="0" dirty="0"/>
              <a:t>: DML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5940329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16008B06-C142-4CAC-BF84-A3F327EA3923}"/>
              </a:ext>
            </a:extLst>
          </p:cNvPr>
          <p:cNvSpPr/>
          <p:nvPr/>
        </p:nvSpPr>
        <p:spPr bwMode="auto">
          <a:xfrm>
            <a:off x="3241965" y="3560779"/>
            <a:ext cx="3620654" cy="20792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14" y="1258018"/>
            <a:ext cx="7740072" cy="77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b="0" dirty="0"/>
              <a:t>A </a:t>
            </a:r>
            <a:r>
              <a:rPr lang="pl-PL" sz="3000" b="0" dirty="0" err="1"/>
              <a:t>language</a:t>
            </a:r>
            <a:r>
              <a:rPr lang="pl-PL" sz="3000" b="0" dirty="0"/>
              <a:t> for </a:t>
            </a:r>
            <a:r>
              <a:rPr lang="pl-PL" sz="3000" b="0" dirty="0" err="1"/>
              <a:t>defining</a:t>
            </a:r>
            <a:r>
              <a:rPr lang="pl-PL" sz="3000" b="0" dirty="0"/>
              <a:t> </a:t>
            </a:r>
            <a:r>
              <a:rPr lang="pl-PL" sz="3000" b="0" dirty="0" err="1"/>
              <a:t>structures</a:t>
            </a:r>
            <a:r>
              <a:rPr lang="pl-PL" sz="3000" b="0" dirty="0"/>
              <a:t>: DDL</a:t>
            </a:r>
          </a:p>
          <a:p>
            <a:endParaRPr lang="pl-PL" sz="30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6BD38124-AF26-4104-9DBD-F6F970D4CF3E}"/>
              </a:ext>
            </a:extLst>
          </p:cNvPr>
          <p:cNvGrpSpPr/>
          <p:nvPr/>
        </p:nvGrpSpPr>
        <p:grpSpPr>
          <a:xfrm>
            <a:off x="2327565" y="2262909"/>
            <a:ext cx="5551054" cy="4100946"/>
            <a:chOff x="2775527" y="2351374"/>
            <a:chExt cx="4576619" cy="3767564"/>
          </a:xfrm>
        </p:grpSpPr>
        <p:sp>
          <p:nvSpPr>
            <p:cNvPr id="16" name="Schemat blokowy: dysk magnetyczny 15">
              <a:extLst>
                <a:ext uri="{FF2B5EF4-FFF2-40B4-BE49-F238E27FC236}">
                  <a16:creationId xmlns:a16="http://schemas.microsoft.com/office/drawing/2014/main" id="{E5AEC81B-17A8-474F-8655-5282C2FA83DD}"/>
                </a:ext>
              </a:extLst>
            </p:cNvPr>
            <p:cNvSpPr/>
            <p:nvPr/>
          </p:nvSpPr>
          <p:spPr bwMode="auto">
            <a:xfrm>
              <a:off x="3860800" y="3833091"/>
              <a:ext cx="2013527" cy="1302327"/>
            </a:xfrm>
            <a:prstGeom prst="flowChartMagneticDisk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Database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92C01D4F-E455-48CD-8BFC-808D99D8272F}"/>
                </a:ext>
              </a:extLst>
            </p:cNvPr>
            <p:cNvSpPr/>
            <p:nvPr/>
          </p:nvSpPr>
          <p:spPr bwMode="auto">
            <a:xfrm>
              <a:off x="5740400" y="5409332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6</a:t>
              </a:r>
              <a:endParaRPr lang="en-US" dirty="0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C80244A9-7C6C-4F17-AC2A-188AFE3BEA0C}"/>
                </a:ext>
              </a:extLst>
            </p:cNvPr>
            <p:cNvSpPr/>
            <p:nvPr/>
          </p:nvSpPr>
          <p:spPr bwMode="auto">
            <a:xfrm>
              <a:off x="4470400" y="235137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3</a:t>
              </a:r>
              <a:endParaRPr lang="en-US" baseline="-25000" dirty="0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0F47E6C2-01D2-459E-9EFB-7F04ADB277EF}"/>
                </a:ext>
              </a:extLst>
            </p:cNvPr>
            <p:cNvSpPr/>
            <p:nvPr/>
          </p:nvSpPr>
          <p:spPr bwMode="auto">
            <a:xfrm>
              <a:off x="5412509" y="2646217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4</a:t>
              </a:r>
              <a:endParaRPr lang="en-US" baseline="-250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87B91B6A-28B0-4DC6-8B2B-080D08937AB6}"/>
                </a:ext>
              </a:extLst>
            </p:cNvPr>
            <p:cNvSpPr/>
            <p:nvPr/>
          </p:nvSpPr>
          <p:spPr bwMode="auto">
            <a:xfrm>
              <a:off x="6696364" y="4007713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5</a:t>
              </a:r>
              <a:endParaRPr lang="en-US" dirty="0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974869F3-5752-4688-8D17-7D3F332AD836}"/>
                </a:ext>
              </a:extLst>
            </p:cNvPr>
            <p:cNvSpPr/>
            <p:nvPr/>
          </p:nvSpPr>
          <p:spPr bwMode="auto">
            <a:xfrm>
              <a:off x="3685309" y="273468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2</a:t>
              </a:r>
              <a:endParaRPr lang="en-US" baseline="-25000" dirty="0"/>
            </a:p>
            <a:p>
              <a:pPr algn="ctr" eaLnBrk="1" hangingPunct="1"/>
              <a:endParaRPr lang="en-US" dirty="0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4B5CFF8F-AB2B-40D8-9795-4EDF6FFBC960}"/>
                </a:ext>
              </a:extLst>
            </p:cNvPr>
            <p:cNvSpPr/>
            <p:nvPr/>
          </p:nvSpPr>
          <p:spPr bwMode="auto">
            <a:xfrm>
              <a:off x="2775527" y="3694545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1</a:t>
              </a:r>
              <a:endParaRPr lang="en-US" baseline="-25000" dirty="0"/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FF6441EF-9361-4B3F-9FC4-E2B5C211A7F4}"/>
                </a:ext>
              </a:extLst>
            </p:cNvPr>
            <p:cNvSpPr txBox="1"/>
            <p:nvPr/>
          </p:nvSpPr>
          <p:spPr>
            <a:xfrm>
              <a:off x="4013200" y="5657273"/>
              <a:ext cx="1316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  </a:t>
              </a:r>
              <a:r>
                <a:rPr lang="pl-PL" dirty="0">
                  <a:solidFill>
                    <a:schemeClr val="bg2"/>
                  </a:solidFill>
                </a:rPr>
                <a:t> …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5CC833F5-F6EF-4A88-909F-01D7F64636E7}"/>
                </a:ext>
              </a:extLst>
            </p:cNvPr>
            <p:cNvSpPr/>
            <p:nvPr/>
          </p:nvSpPr>
          <p:spPr bwMode="auto">
            <a:xfrm>
              <a:off x="3449782" y="5453919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 err="1"/>
                <a:t>P</a:t>
              </a:r>
              <a:r>
                <a:rPr lang="pl-PL" baseline="-25000" dirty="0" err="1"/>
                <a:t>n</a:t>
              </a:r>
              <a:endParaRPr lang="en-US" dirty="0"/>
            </a:p>
          </p:txBody>
        </p:sp>
      </p:grp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04887C5-6EDB-4142-9212-56C51857A288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 bwMode="auto">
          <a:xfrm>
            <a:off x="3828758" y="3404002"/>
            <a:ext cx="1223534" cy="156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9E88F1A-9DC9-4454-A833-15AB7A23D062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 bwMode="auto">
          <a:xfrm>
            <a:off x="4781007" y="2986774"/>
            <a:ext cx="271285" cy="574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3701E4-B025-498E-9B57-9322B4AF3FD4}"/>
              </a:ext>
            </a:extLst>
          </p:cNvPr>
          <p:cNvCxnSpPr>
            <a:cxnSpLocks/>
            <a:stCxn id="19" idx="2"/>
            <a:endCxn id="2" idx="0"/>
          </p:cNvCxnSpPr>
          <p:nvPr/>
        </p:nvCxnSpPr>
        <p:spPr bwMode="auto">
          <a:xfrm flipH="1">
            <a:off x="5052292" y="3307707"/>
            <a:ext cx="871414" cy="253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FD502438-10F0-4F69-BA49-9A9C6C45F113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 bwMode="auto">
          <a:xfrm flipV="1">
            <a:off x="6862619" y="4427746"/>
            <a:ext cx="220592" cy="172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9202EDF-3913-4483-B7C6-EF8999214B30}"/>
              </a:ext>
            </a:extLst>
          </p:cNvPr>
          <p:cNvCxnSpPr>
            <a:cxnSpLocks/>
            <a:stCxn id="2" idx="5"/>
            <a:endCxn id="17" idx="0"/>
          </p:cNvCxnSpPr>
          <p:nvPr/>
        </p:nvCxnSpPr>
        <p:spPr bwMode="auto">
          <a:xfrm flipH="1">
            <a:off x="6321411" y="5335497"/>
            <a:ext cx="10975" cy="255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1FB8FE9D-0F69-4884-BBD5-1A62EB7078DF}"/>
              </a:ext>
            </a:extLst>
          </p:cNvPr>
          <p:cNvCxnSpPr>
            <a:cxnSpLocks/>
            <a:stCxn id="24" idx="0"/>
            <a:endCxn id="2" idx="3"/>
          </p:cNvCxnSpPr>
          <p:nvPr/>
        </p:nvCxnSpPr>
        <p:spPr bwMode="auto">
          <a:xfrm flipV="1">
            <a:off x="3543084" y="5335497"/>
            <a:ext cx="229114" cy="304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D0F6E54-495C-4ABB-97EB-36415FFAC927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3122973" y="4086867"/>
            <a:ext cx="308081" cy="97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2720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wal 1">
            <a:extLst>
              <a:ext uri="{FF2B5EF4-FFF2-40B4-BE49-F238E27FC236}">
                <a16:creationId xmlns:a16="http://schemas.microsoft.com/office/drawing/2014/main" id="{16008B06-C142-4CAC-BF84-A3F327EA3923}"/>
              </a:ext>
            </a:extLst>
          </p:cNvPr>
          <p:cNvSpPr/>
          <p:nvPr/>
        </p:nvSpPr>
        <p:spPr bwMode="auto">
          <a:xfrm>
            <a:off x="3241965" y="3560779"/>
            <a:ext cx="3620654" cy="20792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</a:rPr>
              <a:t>Schema</a:t>
            </a:r>
            <a:endParaRPr kumimoji="0" lang="pl-PL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Times New Roman" panose="02020603050405020304" pitchFamily="18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err="1">
                <a:solidFill>
                  <a:schemeClr val="bg2"/>
                </a:solidFill>
              </a:rPr>
              <a:t>Written</a:t>
            </a:r>
            <a:r>
              <a:rPr lang="pl-PL" dirty="0">
                <a:solidFill>
                  <a:schemeClr val="bg2"/>
                </a:solidFill>
              </a:rPr>
              <a:t> in DDL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</a:endParaRPr>
          </a:p>
        </p:txBody>
      </p:sp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59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414" y="1258018"/>
            <a:ext cx="7740072" cy="7758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b="0" dirty="0"/>
              <a:t>A </a:t>
            </a:r>
            <a:r>
              <a:rPr lang="pl-PL" sz="3000" b="0" dirty="0" err="1"/>
              <a:t>language</a:t>
            </a:r>
            <a:r>
              <a:rPr lang="pl-PL" sz="3000" b="0" dirty="0"/>
              <a:t> for </a:t>
            </a:r>
            <a:r>
              <a:rPr lang="pl-PL" sz="3000" b="0" dirty="0" err="1"/>
              <a:t>defining</a:t>
            </a:r>
            <a:r>
              <a:rPr lang="pl-PL" sz="3000" b="0" dirty="0"/>
              <a:t> </a:t>
            </a:r>
            <a:r>
              <a:rPr lang="pl-PL" sz="3000" b="0" dirty="0" err="1"/>
              <a:t>structures</a:t>
            </a:r>
            <a:r>
              <a:rPr lang="pl-PL" sz="3000" b="0" dirty="0"/>
              <a:t>: DDL</a:t>
            </a:r>
          </a:p>
          <a:p>
            <a:endParaRPr lang="pl-PL" sz="30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6BD38124-AF26-4104-9DBD-F6F970D4CF3E}"/>
              </a:ext>
            </a:extLst>
          </p:cNvPr>
          <p:cNvGrpSpPr/>
          <p:nvPr/>
        </p:nvGrpSpPr>
        <p:grpSpPr>
          <a:xfrm>
            <a:off x="2327565" y="2262909"/>
            <a:ext cx="5551054" cy="4100946"/>
            <a:chOff x="2775527" y="2351374"/>
            <a:chExt cx="4576619" cy="3767564"/>
          </a:xfrm>
        </p:grpSpPr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92C01D4F-E455-48CD-8BFC-808D99D8272F}"/>
                </a:ext>
              </a:extLst>
            </p:cNvPr>
            <p:cNvSpPr/>
            <p:nvPr/>
          </p:nvSpPr>
          <p:spPr bwMode="auto">
            <a:xfrm>
              <a:off x="5740400" y="5409332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6</a:t>
              </a:r>
              <a:endParaRPr lang="en-US" dirty="0"/>
            </a:p>
          </p:txBody>
        </p:sp>
        <p:sp>
          <p:nvSpPr>
            <p:cNvPr id="18" name="Prostokąt 17">
              <a:extLst>
                <a:ext uri="{FF2B5EF4-FFF2-40B4-BE49-F238E27FC236}">
                  <a16:creationId xmlns:a16="http://schemas.microsoft.com/office/drawing/2014/main" id="{C80244A9-7C6C-4F17-AC2A-188AFE3BEA0C}"/>
                </a:ext>
              </a:extLst>
            </p:cNvPr>
            <p:cNvSpPr/>
            <p:nvPr/>
          </p:nvSpPr>
          <p:spPr bwMode="auto">
            <a:xfrm>
              <a:off x="4470400" y="235137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3</a:t>
              </a:r>
              <a:endParaRPr lang="en-US" baseline="-25000" dirty="0"/>
            </a:p>
          </p:txBody>
        </p:sp>
        <p:sp>
          <p:nvSpPr>
            <p:cNvPr id="19" name="Prostokąt 18">
              <a:extLst>
                <a:ext uri="{FF2B5EF4-FFF2-40B4-BE49-F238E27FC236}">
                  <a16:creationId xmlns:a16="http://schemas.microsoft.com/office/drawing/2014/main" id="{0F47E6C2-01D2-459E-9EFB-7F04ADB277EF}"/>
                </a:ext>
              </a:extLst>
            </p:cNvPr>
            <p:cNvSpPr/>
            <p:nvPr/>
          </p:nvSpPr>
          <p:spPr bwMode="auto">
            <a:xfrm>
              <a:off x="5412509" y="2646217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4</a:t>
              </a:r>
              <a:endParaRPr lang="en-US" baseline="-25000" dirty="0"/>
            </a:p>
          </p:txBody>
        </p:sp>
        <p:sp>
          <p:nvSpPr>
            <p:cNvPr id="20" name="Prostokąt 19">
              <a:extLst>
                <a:ext uri="{FF2B5EF4-FFF2-40B4-BE49-F238E27FC236}">
                  <a16:creationId xmlns:a16="http://schemas.microsoft.com/office/drawing/2014/main" id="{87B91B6A-28B0-4DC6-8B2B-080D08937AB6}"/>
                </a:ext>
              </a:extLst>
            </p:cNvPr>
            <p:cNvSpPr/>
            <p:nvPr/>
          </p:nvSpPr>
          <p:spPr bwMode="auto">
            <a:xfrm>
              <a:off x="6696364" y="4007713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5</a:t>
              </a:r>
              <a:endParaRPr lang="en-US" dirty="0"/>
            </a:p>
          </p:txBody>
        </p:sp>
        <p:sp>
          <p:nvSpPr>
            <p:cNvPr id="21" name="Prostokąt 20">
              <a:extLst>
                <a:ext uri="{FF2B5EF4-FFF2-40B4-BE49-F238E27FC236}">
                  <a16:creationId xmlns:a16="http://schemas.microsoft.com/office/drawing/2014/main" id="{974869F3-5752-4688-8D17-7D3F332AD836}"/>
                </a:ext>
              </a:extLst>
            </p:cNvPr>
            <p:cNvSpPr/>
            <p:nvPr/>
          </p:nvSpPr>
          <p:spPr bwMode="auto">
            <a:xfrm>
              <a:off x="3685309" y="273468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2</a:t>
              </a:r>
              <a:endParaRPr lang="en-US" baseline="-25000" dirty="0"/>
            </a:p>
            <a:p>
              <a:pPr algn="ctr" eaLnBrk="1" hangingPunct="1"/>
              <a:endParaRPr lang="en-US" dirty="0"/>
            </a:p>
          </p:txBody>
        </p:sp>
        <p:sp>
          <p:nvSpPr>
            <p:cNvPr id="22" name="Prostokąt 21">
              <a:extLst>
                <a:ext uri="{FF2B5EF4-FFF2-40B4-BE49-F238E27FC236}">
                  <a16:creationId xmlns:a16="http://schemas.microsoft.com/office/drawing/2014/main" id="{4B5CFF8F-AB2B-40D8-9795-4EDF6FFBC960}"/>
                </a:ext>
              </a:extLst>
            </p:cNvPr>
            <p:cNvSpPr/>
            <p:nvPr/>
          </p:nvSpPr>
          <p:spPr bwMode="auto">
            <a:xfrm>
              <a:off x="2775527" y="3694545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1</a:t>
              </a:r>
              <a:endParaRPr lang="en-US" baseline="-25000" dirty="0"/>
            </a:p>
          </p:txBody>
        </p:sp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FF6441EF-9361-4B3F-9FC4-E2B5C211A7F4}"/>
                </a:ext>
              </a:extLst>
            </p:cNvPr>
            <p:cNvSpPr txBox="1"/>
            <p:nvPr/>
          </p:nvSpPr>
          <p:spPr>
            <a:xfrm>
              <a:off x="4013200" y="5657273"/>
              <a:ext cx="1316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  </a:t>
              </a:r>
              <a:r>
                <a:rPr lang="pl-PL" dirty="0">
                  <a:solidFill>
                    <a:schemeClr val="bg2"/>
                  </a:solidFill>
                </a:rPr>
                <a:t> …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24" name="Prostokąt 23">
              <a:extLst>
                <a:ext uri="{FF2B5EF4-FFF2-40B4-BE49-F238E27FC236}">
                  <a16:creationId xmlns:a16="http://schemas.microsoft.com/office/drawing/2014/main" id="{5CC833F5-F6EF-4A88-909F-01D7F64636E7}"/>
                </a:ext>
              </a:extLst>
            </p:cNvPr>
            <p:cNvSpPr/>
            <p:nvPr/>
          </p:nvSpPr>
          <p:spPr bwMode="auto">
            <a:xfrm>
              <a:off x="3449782" y="5453919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 err="1"/>
                <a:t>P</a:t>
              </a:r>
              <a:r>
                <a:rPr lang="pl-PL" baseline="-25000" dirty="0" err="1"/>
                <a:t>n</a:t>
              </a:r>
              <a:endParaRPr lang="en-US" dirty="0"/>
            </a:p>
          </p:txBody>
        </p:sp>
      </p:grp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04887C5-6EDB-4142-9212-56C51857A288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 bwMode="auto">
          <a:xfrm>
            <a:off x="3828758" y="3404002"/>
            <a:ext cx="1223534" cy="156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9E88F1A-9DC9-4454-A833-15AB7A23D062}"/>
              </a:ext>
            </a:extLst>
          </p:cNvPr>
          <p:cNvCxnSpPr>
            <a:cxnSpLocks/>
            <a:stCxn id="18" idx="2"/>
            <a:endCxn id="2" idx="0"/>
          </p:cNvCxnSpPr>
          <p:nvPr/>
        </p:nvCxnSpPr>
        <p:spPr bwMode="auto">
          <a:xfrm>
            <a:off x="4781007" y="2986774"/>
            <a:ext cx="271285" cy="574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73701E4-B025-498E-9B57-9322B4AF3FD4}"/>
              </a:ext>
            </a:extLst>
          </p:cNvPr>
          <p:cNvCxnSpPr>
            <a:cxnSpLocks/>
            <a:stCxn id="19" idx="2"/>
            <a:endCxn id="2" idx="0"/>
          </p:cNvCxnSpPr>
          <p:nvPr/>
        </p:nvCxnSpPr>
        <p:spPr bwMode="auto">
          <a:xfrm flipH="1">
            <a:off x="5052292" y="3307707"/>
            <a:ext cx="871414" cy="253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FD502438-10F0-4F69-BA49-9A9C6C45F113}"/>
              </a:ext>
            </a:extLst>
          </p:cNvPr>
          <p:cNvCxnSpPr>
            <a:cxnSpLocks/>
            <a:stCxn id="2" idx="6"/>
            <a:endCxn id="20" idx="1"/>
          </p:cNvCxnSpPr>
          <p:nvPr/>
        </p:nvCxnSpPr>
        <p:spPr bwMode="auto">
          <a:xfrm flipV="1">
            <a:off x="6862619" y="4427746"/>
            <a:ext cx="220592" cy="172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19202EDF-3913-4483-B7C6-EF8999214B30}"/>
              </a:ext>
            </a:extLst>
          </p:cNvPr>
          <p:cNvCxnSpPr>
            <a:cxnSpLocks/>
            <a:stCxn id="2" idx="5"/>
            <a:endCxn id="17" idx="0"/>
          </p:cNvCxnSpPr>
          <p:nvPr/>
        </p:nvCxnSpPr>
        <p:spPr bwMode="auto">
          <a:xfrm flipH="1">
            <a:off x="6321411" y="5335497"/>
            <a:ext cx="10975" cy="255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1FB8FE9D-0F69-4884-BBD5-1A62EB7078DF}"/>
              </a:ext>
            </a:extLst>
          </p:cNvPr>
          <p:cNvCxnSpPr>
            <a:cxnSpLocks/>
            <a:stCxn id="24" idx="0"/>
            <a:endCxn id="2" idx="3"/>
          </p:cNvCxnSpPr>
          <p:nvPr/>
        </p:nvCxnSpPr>
        <p:spPr bwMode="auto">
          <a:xfrm flipV="1">
            <a:off x="3543084" y="5335497"/>
            <a:ext cx="229114" cy="304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D0F6E54-495C-4ABB-97EB-36415FFAC927}"/>
              </a:ext>
            </a:extLst>
          </p:cNvPr>
          <p:cNvCxnSpPr>
            <a:cxnSpLocks/>
            <a:stCxn id="22" idx="3"/>
          </p:cNvCxnSpPr>
          <p:nvPr/>
        </p:nvCxnSpPr>
        <p:spPr bwMode="auto">
          <a:xfrm>
            <a:off x="3122973" y="4086867"/>
            <a:ext cx="308081" cy="97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8304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pl-PL" altLang="en-US" b="0" dirty="0"/>
          </a:p>
          <a:p>
            <a:pPr algn="ctr"/>
            <a:endParaRPr lang="pl-PL" altLang="en-US" b="0" dirty="0"/>
          </a:p>
          <a:p>
            <a:pPr algn="ctr"/>
            <a:r>
              <a:rPr lang="pl-PL" altLang="en-US" b="0" dirty="0" err="1"/>
              <a:t>If</a:t>
            </a:r>
            <a:r>
              <a:rPr lang="pl-PL" altLang="en-US" b="0" dirty="0"/>
              <a:t> pandemia </a:t>
            </a:r>
            <a:r>
              <a:rPr lang="pl-PL" altLang="en-US" b="0" dirty="0" err="1"/>
              <a:t>will</a:t>
            </a:r>
            <a:r>
              <a:rPr lang="pl-PL" altLang="en-US" b="0" dirty="0"/>
              <a:t> not </a:t>
            </a:r>
            <a:r>
              <a:rPr lang="pl-PL" altLang="en-US" b="0" dirty="0" err="1"/>
              <a:t>repeat</a:t>
            </a:r>
            <a:r>
              <a:rPr lang="pl-PL" altLang="en-US" b="0" dirty="0"/>
              <a:t>, </a:t>
            </a:r>
            <a:r>
              <a:rPr lang="pl-PL" altLang="en-US" b="0" dirty="0" err="1"/>
              <a:t>everything</a:t>
            </a:r>
            <a:r>
              <a:rPr lang="pl-PL" altLang="en-US" b="0" dirty="0"/>
              <a:t> </a:t>
            </a:r>
            <a:r>
              <a:rPr lang="pl-PL" altLang="en-US" b="0" dirty="0" err="1"/>
              <a:t>will</a:t>
            </a:r>
            <a:r>
              <a:rPr lang="pl-PL" altLang="en-US" b="0" dirty="0"/>
              <a:t> be run in real</a:t>
            </a:r>
          </a:p>
          <a:p>
            <a:pPr algn="ctr"/>
            <a:endParaRPr lang="pl-PL" altLang="en-US" b="0" dirty="0"/>
          </a:p>
          <a:p>
            <a:pPr algn="ctr"/>
            <a:r>
              <a:rPr lang="pl-PL" altLang="en-US" b="0" dirty="0" err="1"/>
              <a:t>Otherwise</a:t>
            </a:r>
            <a:r>
              <a:rPr lang="pl-PL" altLang="en-US" b="0" dirty="0"/>
              <a:t> </a:t>
            </a:r>
            <a:r>
              <a:rPr lang="pl-PL" altLang="en-US" b="0" dirty="0" err="1"/>
              <a:t>at</a:t>
            </a:r>
            <a:r>
              <a:rPr lang="pl-PL" altLang="en-US" b="0" dirty="0"/>
              <a:t> a </a:t>
            </a:r>
            <a:r>
              <a:rPr lang="pl-PL" altLang="en-US" b="0" dirty="0" err="1"/>
              <a:t>given</a:t>
            </a:r>
            <a:r>
              <a:rPr lang="pl-PL" altLang="en-US" b="0" dirty="0"/>
              <a:t> point we </a:t>
            </a:r>
            <a:r>
              <a:rPr lang="pl-PL" altLang="en-US" b="0" dirty="0" err="1"/>
              <a:t>may</a:t>
            </a:r>
            <a:r>
              <a:rPr lang="pl-PL" altLang="en-US" b="0" dirty="0"/>
              <a:t> </a:t>
            </a:r>
            <a:r>
              <a:rPr lang="pl-PL" altLang="en-US" b="0" dirty="0" err="1"/>
              <a:t>move</a:t>
            </a:r>
            <a:r>
              <a:rPr lang="pl-PL" altLang="en-US" b="0" dirty="0"/>
              <a:t> to </a:t>
            </a:r>
            <a:r>
              <a:rPr lang="pl-PL" b="0" i="1" dirty="0"/>
              <a:t>on-line</a:t>
            </a:r>
            <a:r>
              <a:rPr lang="pl-PL" b="0" dirty="0"/>
              <a:t> on zoom</a:t>
            </a:r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4757684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60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931" y="1035725"/>
            <a:ext cx="7740072" cy="100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b="0" dirty="0"/>
              <a:t>A </a:t>
            </a:r>
            <a:r>
              <a:rPr lang="pl-PL" sz="3000" b="0" dirty="0" err="1"/>
              <a:t>language</a:t>
            </a:r>
            <a:r>
              <a:rPr lang="pl-PL" sz="3000" b="0" dirty="0"/>
              <a:t> for </a:t>
            </a:r>
            <a:r>
              <a:rPr lang="pl-PL" sz="3000" b="0" dirty="0" err="1"/>
              <a:t>manipulating</a:t>
            </a:r>
            <a:r>
              <a:rPr lang="pl-PL" sz="3000" b="0" dirty="0"/>
              <a:t> </a:t>
            </a:r>
            <a:r>
              <a:rPr lang="pl-PL" sz="3000" b="0" dirty="0" err="1"/>
              <a:t>structures</a:t>
            </a:r>
            <a:r>
              <a:rPr lang="pl-PL" sz="3000" b="0" dirty="0"/>
              <a:t> i.e. DML </a:t>
            </a:r>
            <a:r>
              <a:rPr lang="pl-PL" sz="3000" b="0" dirty="0" err="1"/>
              <a:t>is</a:t>
            </a:r>
            <a:r>
              <a:rPr lang="pl-PL" sz="3000" b="0" dirty="0"/>
              <a:t> </a:t>
            </a:r>
            <a:r>
              <a:rPr lang="pl-PL" sz="3000" b="0" dirty="0" err="1"/>
              <a:t>used</a:t>
            </a:r>
            <a:r>
              <a:rPr lang="pl-PL" sz="3000" b="0" dirty="0"/>
              <a:t> in </a:t>
            </a:r>
            <a:r>
              <a:rPr lang="pl-PL" sz="3000" b="0" dirty="0" err="1"/>
              <a:t>programs</a:t>
            </a:r>
            <a:endParaRPr lang="pl-PL" sz="30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  <p:sp>
        <p:nvSpPr>
          <p:cNvPr id="5" name="Owal 4">
            <a:extLst>
              <a:ext uri="{FF2B5EF4-FFF2-40B4-BE49-F238E27FC236}">
                <a16:creationId xmlns:a16="http://schemas.microsoft.com/office/drawing/2014/main" id="{E8B48D3D-0288-4752-8BD1-0861DA3F0DDE}"/>
              </a:ext>
            </a:extLst>
          </p:cNvPr>
          <p:cNvSpPr/>
          <p:nvPr/>
        </p:nvSpPr>
        <p:spPr bwMode="auto">
          <a:xfrm>
            <a:off x="3241965" y="3560779"/>
            <a:ext cx="3620654" cy="2079211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562674B9-78D9-4D74-A10B-64F1157CF218}"/>
              </a:ext>
            </a:extLst>
          </p:cNvPr>
          <p:cNvGrpSpPr/>
          <p:nvPr/>
        </p:nvGrpSpPr>
        <p:grpSpPr>
          <a:xfrm>
            <a:off x="2327565" y="2262909"/>
            <a:ext cx="5551054" cy="4100946"/>
            <a:chOff x="2775527" y="2351374"/>
            <a:chExt cx="4576619" cy="3767564"/>
          </a:xfrm>
        </p:grpSpPr>
        <p:sp>
          <p:nvSpPr>
            <p:cNvPr id="9" name="Schemat blokowy: dysk magnetyczny 8">
              <a:extLst>
                <a:ext uri="{FF2B5EF4-FFF2-40B4-BE49-F238E27FC236}">
                  <a16:creationId xmlns:a16="http://schemas.microsoft.com/office/drawing/2014/main" id="{EDDB94C0-82C3-4B43-8AC5-8BBE1799B353}"/>
                </a:ext>
              </a:extLst>
            </p:cNvPr>
            <p:cNvSpPr/>
            <p:nvPr/>
          </p:nvSpPr>
          <p:spPr bwMode="auto">
            <a:xfrm>
              <a:off x="3860800" y="3833091"/>
              <a:ext cx="2013527" cy="1302327"/>
            </a:xfrm>
            <a:prstGeom prst="flowChartMagneticDisk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</a:rPr>
                <a:t>Database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</a:endParaRPr>
            </a:p>
          </p:txBody>
        </p:sp>
        <p:sp>
          <p:nvSpPr>
            <p:cNvPr id="10" name="Prostokąt 9">
              <a:extLst>
                <a:ext uri="{FF2B5EF4-FFF2-40B4-BE49-F238E27FC236}">
                  <a16:creationId xmlns:a16="http://schemas.microsoft.com/office/drawing/2014/main" id="{F55B7BF9-E39F-4A14-9722-97896CED1653}"/>
                </a:ext>
              </a:extLst>
            </p:cNvPr>
            <p:cNvSpPr/>
            <p:nvPr/>
          </p:nvSpPr>
          <p:spPr bwMode="auto">
            <a:xfrm>
              <a:off x="5740400" y="5409332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6</a:t>
              </a:r>
              <a:endParaRPr lang="en-US" dirty="0"/>
            </a:p>
          </p:txBody>
        </p:sp>
        <p:sp>
          <p:nvSpPr>
            <p:cNvPr id="11" name="Prostokąt 10">
              <a:extLst>
                <a:ext uri="{FF2B5EF4-FFF2-40B4-BE49-F238E27FC236}">
                  <a16:creationId xmlns:a16="http://schemas.microsoft.com/office/drawing/2014/main" id="{E17D115D-F65C-4B22-ACB4-9C9F44BE84BA}"/>
                </a:ext>
              </a:extLst>
            </p:cNvPr>
            <p:cNvSpPr/>
            <p:nvPr/>
          </p:nvSpPr>
          <p:spPr bwMode="auto">
            <a:xfrm>
              <a:off x="4470400" y="235137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3</a:t>
              </a:r>
              <a:endParaRPr lang="en-US" baseline="-25000" dirty="0"/>
            </a:p>
          </p:txBody>
        </p:sp>
        <p:sp>
          <p:nvSpPr>
            <p:cNvPr id="12" name="Prostokąt 11">
              <a:extLst>
                <a:ext uri="{FF2B5EF4-FFF2-40B4-BE49-F238E27FC236}">
                  <a16:creationId xmlns:a16="http://schemas.microsoft.com/office/drawing/2014/main" id="{143CA6EE-1570-4456-A29B-00929FD7B0E5}"/>
                </a:ext>
              </a:extLst>
            </p:cNvPr>
            <p:cNvSpPr/>
            <p:nvPr/>
          </p:nvSpPr>
          <p:spPr bwMode="auto">
            <a:xfrm>
              <a:off x="5412509" y="2646217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4</a:t>
              </a:r>
              <a:endParaRPr lang="en-US" baseline="-25000" dirty="0"/>
            </a:p>
          </p:txBody>
        </p:sp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045F7C30-F844-4D28-92FE-DBF9D1B3403A}"/>
                </a:ext>
              </a:extLst>
            </p:cNvPr>
            <p:cNvSpPr/>
            <p:nvPr/>
          </p:nvSpPr>
          <p:spPr bwMode="auto">
            <a:xfrm>
              <a:off x="6696364" y="4007713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5</a:t>
              </a:r>
              <a:endParaRPr lang="en-US" dirty="0"/>
            </a:p>
          </p:txBody>
        </p:sp>
        <p:sp>
          <p:nvSpPr>
            <p:cNvPr id="14" name="Prostokąt 13">
              <a:extLst>
                <a:ext uri="{FF2B5EF4-FFF2-40B4-BE49-F238E27FC236}">
                  <a16:creationId xmlns:a16="http://schemas.microsoft.com/office/drawing/2014/main" id="{7C671CCC-D31D-46CF-ABD5-0D0D044A554B}"/>
                </a:ext>
              </a:extLst>
            </p:cNvPr>
            <p:cNvSpPr/>
            <p:nvPr/>
          </p:nvSpPr>
          <p:spPr bwMode="auto">
            <a:xfrm>
              <a:off x="3685309" y="2734684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2</a:t>
              </a:r>
              <a:endParaRPr lang="en-US" baseline="-25000" dirty="0"/>
            </a:p>
            <a:p>
              <a:pPr algn="ctr" eaLnBrk="1" hangingPunct="1"/>
              <a:endParaRPr lang="en-US" dirty="0"/>
            </a:p>
          </p:txBody>
        </p:sp>
        <p:sp>
          <p:nvSpPr>
            <p:cNvPr id="15" name="Prostokąt 14">
              <a:extLst>
                <a:ext uri="{FF2B5EF4-FFF2-40B4-BE49-F238E27FC236}">
                  <a16:creationId xmlns:a16="http://schemas.microsoft.com/office/drawing/2014/main" id="{21402026-127D-403E-86BD-C253A8EA756E}"/>
                </a:ext>
              </a:extLst>
            </p:cNvPr>
            <p:cNvSpPr/>
            <p:nvPr/>
          </p:nvSpPr>
          <p:spPr bwMode="auto">
            <a:xfrm>
              <a:off x="2775527" y="3694545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/>
                <a:t>P</a:t>
              </a:r>
              <a:r>
                <a:rPr lang="pl-PL" baseline="-25000" dirty="0"/>
                <a:t>1</a:t>
              </a:r>
              <a:endParaRPr lang="en-US" baseline="-25000" dirty="0"/>
            </a:p>
          </p:txBody>
        </p:sp>
        <p:sp>
          <p:nvSpPr>
            <p:cNvPr id="16" name="pole tekstowe 15">
              <a:extLst>
                <a:ext uri="{FF2B5EF4-FFF2-40B4-BE49-F238E27FC236}">
                  <a16:creationId xmlns:a16="http://schemas.microsoft.com/office/drawing/2014/main" id="{68DD54B1-B487-4E79-8B8C-4957F0740776}"/>
                </a:ext>
              </a:extLst>
            </p:cNvPr>
            <p:cNvSpPr txBox="1"/>
            <p:nvPr/>
          </p:nvSpPr>
          <p:spPr>
            <a:xfrm>
              <a:off x="4013200" y="5657273"/>
              <a:ext cx="1316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l-PL" dirty="0"/>
                <a:t>  </a:t>
              </a:r>
              <a:r>
                <a:rPr lang="pl-PL" dirty="0">
                  <a:solidFill>
                    <a:schemeClr val="bg2"/>
                  </a:solidFill>
                </a:rPr>
                <a:t> …</a:t>
              </a:r>
              <a:endParaRPr lang="en-US" dirty="0">
                <a:solidFill>
                  <a:schemeClr val="bg2"/>
                </a:solidFill>
              </a:endParaRPr>
            </a:p>
          </p:txBody>
        </p:sp>
        <p:sp>
          <p:nvSpPr>
            <p:cNvPr id="17" name="Prostokąt 16">
              <a:extLst>
                <a:ext uri="{FF2B5EF4-FFF2-40B4-BE49-F238E27FC236}">
                  <a16:creationId xmlns:a16="http://schemas.microsoft.com/office/drawing/2014/main" id="{18C5C7F4-0156-40E9-A64A-8C7BF9247DA1}"/>
                </a:ext>
              </a:extLst>
            </p:cNvPr>
            <p:cNvSpPr/>
            <p:nvPr/>
          </p:nvSpPr>
          <p:spPr bwMode="auto">
            <a:xfrm>
              <a:off x="3449782" y="5453919"/>
              <a:ext cx="655782" cy="665019"/>
            </a:xfrm>
            <a:prstGeom prst="rect">
              <a:avLst/>
            </a:prstGeom>
            <a:solidFill>
              <a:srgbClr val="0070C0"/>
            </a:solidFill>
            <a:ln w="9525" cap="flat" cmpd="sng" algn="ctr">
              <a:solidFill>
                <a:srgbClr val="00206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pl-PL" dirty="0" err="1"/>
                <a:t>P</a:t>
              </a:r>
              <a:r>
                <a:rPr lang="pl-PL" baseline="-25000" dirty="0" err="1"/>
                <a:t>n</a:t>
              </a:r>
              <a:endParaRPr lang="en-US" dirty="0"/>
            </a:p>
          </p:txBody>
        </p:sp>
      </p:grp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C7EB06E6-D199-4C0A-988E-7C6198285E5B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 bwMode="auto">
          <a:xfrm>
            <a:off x="3828758" y="3404002"/>
            <a:ext cx="1223534" cy="1567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49C9CC35-9A39-48C6-ABAB-BD60388D7E84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 bwMode="auto">
          <a:xfrm>
            <a:off x="4781007" y="2986774"/>
            <a:ext cx="271285" cy="5740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FF3A205E-F335-40C0-811E-136C2A67B533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 bwMode="auto">
          <a:xfrm flipH="1">
            <a:off x="5052292" y="3307707"/>
            <a:ext cx="871414" cy="2530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3E4AC93-BAF9-4CBB-8F19-A0BCA73AA623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 bwMode="auto">
          <a:xfrm flipV="1">
            <a:off x="6862619" y="4427746"/>
            <a:ext cx="220592" cy="1726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3552D2B2-D574-4CB0-BDB9-58B53A519F1C}"/>
              </a:ext>
            </a:extLst>
          </p:cNvPr>
          <p:cNvCxnSpPr>
            <a:cxnSpLocks/>
            <a:stCxn id="5" idx="5"/>
            <a:endCxn id="10" idx="0"/>
          </p:cNvCxnSpPr>
          <p:nvPr/>
        </p:nvCxnSpPr>
        <p:spPr bwMode="auto">
          <a:xfrm flipH="1">
            <a:off x="6321411" y="5335497"/>
            <a:ext cx="10975" cy="25596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7D729F2F-8E67-46B2-B237-2A649A7249CD}"/>
              </a:ext>
            </a:extLst>
          </p:cNvPr>
          <p:cNvCxnSpPr>
            <a:cxnSpLocks/>
            <a:stCxn id="17" idx="0"/>
            <a:endCxn id="5" idx="3"/>
          </p:cNvCxnSpPr>
          <p:nvPr/>
        </p:nvCxnSpPr>
        <p:spPr bwMode="auto">
          <a:xfrm flipV="1">
            <a:off x="3543084" y="5335497"/>
            <a:ext cx="229114" cy="3044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E51DDE42-03F4-4621-876D-CC10AB61D85A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3122973" y="4086867"/>
            <a:ext cx="308081" cy="972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pole tekstowe 1">
            <a:extLst>
              <a:ext uri="{FF2B5EF4-FFF2-40B4-BE49-F238E27FC236}">
                <a16:creationId xmlns:a16="http://schemas.microsoft.com/office/drawing/2014/main" id="{D4718BC0-E4C3-437A-9286-4F13A3750E88}"/>
              </a:ext>
            </a:extLst>
          </p:cNvPr>
          <p:cNvSpPr txBox="1"/>
          <p:nvPr/>
        </p:nvSpPr>
        <p:spPr>
          <a:xfrm>
            <a:off x="3071639" y="3708495"/>
            <a:ext cx="8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/>
                </a:solidFill>
              </a:rPr>
              <a:t>DML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3" name="pole tekstowe 42">
            <a:extLst>
              <a:ext uri="{FF2B5EF4-FFF2-40B4-BE49-F238E27FC236}">
                <a16:creationId xmlns:a16="http://schemas.microsoft.com/office/drawing/2014/main" id="{9CC43723-2234-48F5-86C8-B2C27684F3D4}"/>
              </a:ext>
            </a:extLst>
          </p:cNvPr>
          <p:cNvSpPr txBox="1"/>
          <p:nvPr/>
        </p:nvSpPr>
        <p:spPr>
          <a:xfrm>
            <a:off x="6719115" y="4700455"/>
            <a:ext cx="8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/>
                </a:solidFill>
              </a:rPr>
              <a:t>DML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4" name="pole tekstowe 43">
            <a:extLst>
              <a:ext uri="{FF2B5EF4-FFF2-40B4-BE49-F238E27FC236}">
                <a16:creationId xmlns:a16="http://schemas.microsoft.com/office/drawing/2014/main" id="{40A25544-BBE8-482C-B524-875DB840A6C1}"/>
              </a:ext>
            </a:extLst>
          </p:cNvPr>
          <p:cNvSpPr txBox="1"/>
          <p:nvPr/>
        </p:nvSpPr>
        <p:spPr>
          <a:xfrm>
            <a:off x="6360517" y="5222116"/>
            <a:ext cx="8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/>
                </a:solidFill>
              </a:rPr>
              <a:t>DML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0D6AE170-9AE5-4B2E-9B3C-5E04BA3D816A}"/>
              </a:ext>
            </a:extLst>
          </p:cNvPr>
          <p:cNvSpPr txBox="1"/>
          <p:nvPr/>
        </p:nvSpPr>
        <p:spPr>
          <a:xfrm>
            <a:off x="2856710" y="5208156"/>
            <a:ext cx="8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/>
                </a:solidFill>
              </a:rPr>
              <a:t>DML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46" name="pole tekstowe 45">
            <a:extLst>
              <a:ext uri="{FF2B5EF4-FFF2-40B4-BE49-F238E27FC236}">
                <a16:creationId xmlns:a16="http://schemas.microsoft.com/office/drawing/2014/main" id="{8CF614FE-E8D9-4BF5-A476-61349BF55263}"/>
              </a:ext>
            </a:extLst>
          </p:cNvPr>
          <p:cNvSpPr txBox="1"/>
          <p:nvPr/>
        </p:nvSpPr>
        <p:spPr>
          <a:xfrm>
            <a:off x="5003501" y="3134110"/>
            <a:ext cx="869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dirty="0">
                <a:solidFill>
                  <a:schemeClr val="bg2"/>
                </a:solidFill>
              </a:rPr>
              <a:t>DML</a:t>
            </a:r>
            <a:endParaRPr lang="en-US" sz="2000" dirty="0">
              <a:solidFill>
                <a:schemeClr val="bg2"/>
              </a:solidFill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AC51CE8D-A560-4E31-AC1C-4B53B818E1A2}"/>
              </a:ext>
            </a:extLst>
          </p:cNvPr>
          <p:cNvSpPr/>
          <p:nvPr/>
        </p:nvSpPr>
        <p:spPr bwMode="auto">
          <a:xfrm>
            <a:off x="1623060" y="3560779"/>
            <a:ext cx="4698350" cy="1732527"/>
          </a:xfrm>
          <a:prstGeom prst="rect">
            <a:avLst/>
          </a:prstGeom>
          <a:noFill/>
          <a:ln w="31750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C18399-7D20-43D1-A1E8-6ED2B698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054" y="2051417"/>
            <a:ext cx="4808812" cy="4413214"/>
          </a:xfrm>
          <a:prstGeom prst="rect">
            <a:avLst/>
          </a:prstGeom>
        </p:spPr>
      </p:pic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3ED48FF6-8B5B-4714-95A1-0AF853E41E09}"/>
              </a:ext>
            </a:extLst>
          </p:cNvPr>
          <p:cNvCxnSpPr/>
          <p:nvPr/>
        </p:nvCxnSpPr>
        <p:spPr bwMode="auto">
          <a:xfrm flipV="1">
            <a:off x="1623060" y="2075538"/>
            <a:ext cx="3118818" cy="145868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Łącznik prosty ze strzałką 49">
            <a:extLst>
              <a:ext uri="{FF2B5EF4-FFF2-40B4-BE49-F238E27FC236}">
                <a16:creationId xmlns:a16="http://schemas.microsoft.com/office/drawing/2014/main" id="{155309EE-551F-464A-A298-C0F51004C707}"/>
              </a:ext>
            </a:extLst>
          </p:cNvPr>
          <p:cNvCxnSpPr/>
          <p:nvPr/>
        </p:nvCxnSpPr>
        <p:spPr bwMode="auto">
          <a:xfrm>
            <a:off x="1707943" y="5345353"/>
            <a:ext cx="3087108" cy="11694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2452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  <p:bldP spid="44" grpId="0"/>
      <p:bldP spid="45" grpId="0"/>
      <p:bldP spid="46" grpId="0"/>
      <p:bldP spid="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61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8121" y="195961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In </a:t>
            </a:r>
            <a:r>
              <a:rPr lang="pl-PL" altLang="en-US" sz="3800" b="1" dirty="0" err="1"/>
              <a:t>more</a:t>
            </a:r>
            <a:r>
              <a:rPr lang="pl-PL" altLang="en-US" sz="3800" b="1" dirty="0"/>
              <a:t> </a:t>
            </a:r>
            <a:r>
              <a:rPr lang="pl-PL" altLang="en-US" sz="3800" b="1" dirty="0" err="1"/>
              <a:t>detail</a:t>
            </a:r>
            <a:endParaRPr lang="en-US" altLang="en-US" sz="3800" b="1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0C18399-7D20-43D1-A1E8-6ED2B6986A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7594" y="1341200"/>
            <a:ext cx="4808812" cy="44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39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62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5"/>
            <a:ext cx="7740072" cy="3306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000" dirty="0" err="1"/>
              <a:t>So</a:t>
            </a:r>
            <a:r>
              <a:rPr lang="pl-PL" sz="3000" dirty="0"/>
              <a:t>, we </a:t>
            </a:r>
            <a:r>
              <a:rPr lang="pl-PL" sz="3000" dirty="0" err="1"/>
              <a:t>have</a:t>
            </a:r>
            <a:r>
              <a:rPr lang="pl-PL" sz="3000" dirty="0"/>
              <a:t> </a:t>
            </a:r>
            <a:r>
              <a:rPr lang="pl-PL" sz="3000" dirty="0" err="1"/>
              <a:t>new</a:t>
            </a:r>
            <a:r>
              <a:rPr lang="pl-PL" sz="3000" dirty="0"/>
              <a:t> </a:t>
            </a:r>
            <a:r>
              <a:rPr lang="pl-PL" sz="3000" dirty="0" err="1"/>
              <a:t>concepts</a:t>
            </a:r>
            <a:endParaRPr lang="pl-PL" sz="3000" b="0" dirty="0"/>
          </a:p>
          <a:p>
            <a:endParaRPr lang="pl-PL" sz="3000" b="0" dirty="0"/>
          </a:p>
          <a:p>
            <a:r>
              <a:rPr lang="pl-PL" sz="3000" b="0" dirty="0"/>
              <a:t>a </a:t>
            </a:r>
            <a:r>
              <a:rPr lang="pl-PL" sz="3000" b="0" dirty="0" err="1"/>
              <a:t>database</a:t>
            </a:r>
            <a:r>
              <a:rPr lang="pl-PL" sz="3000" b="0" dirty="0"/>
              <a:t> </a:t>
            </a:r>
            <a:r>
              <a:rPr lang="pl-PL" sz="3000" b="0" dirty="0" err="1"/>
              <a:t>schema</a:t>
            </a:r>
            <a:r>
              <a:rPr lang="pl-PL" sz="3000" b="0" dirty="0"/>
              <a:t>, </a:t>
            </a:r>
            <a:r>
              <a:rPr lang="pl-PL" sz="3000" b="0" dirty="0" err="1"/>
              <a:t>which</a:t>
            </a:r>
            <a:r>
              <a:rPr lang="pl-PL" sz="3000" b="0" dirty="0"/>
              <a:t> </a:t>
            </a:r>
            <a:r>
              <a:rPr lang="pl-PL" sz="3000" b="0" dirty="0" err="1"/>
              <a:t>is</a:t>
            </a:r>
            <a:r>
              <a:rPr lang="pl-PL" sz="3000" b="0" dirty="0"/>
              <a:t> </a:t>
            </a:r>
            <a:r>
              <a:rPr lang="pl-PL" sz="3000" b="0" dirty="0" err="1"/>
              <a:t>written</a:t>
            </a:r>
            <a:r>
              <a:rPr lang="pl-PL" sz="3000" b="0" dirty="0"/>
              <a:t> in the </a:t>
            </a:r>
            <a:r>
              <a:rPr lang="pl-PL" sz="3000" b="0" u="sng" dirty="0"/>
              <a:t>Data </a:t>
            </a:r>
            <a:r>
              <a:rPr lang="pl-PL" sz="3000" b="0" u="sng" dirty="0" err="1"/>
              <a:t>Description</a:t>
            </a:r>
            <a:r>
              <a:rPr lang="pl-PL" sz="3000" b="0" u="sng" dirty="0"/>
              <a:t> Language </a:t>
            </a:r>
          </a:p>
          <a:p>
            <a:pPr marL="514350" indent="-514350">
              <a:buAutoNum type="arabicPeriod"/>
            </a:pPr>
            <a:endParaRPr lang="pl-PL" sz="3000" b="0" dirty="0"/>
          </a:p>
          <a:p>
            <a:r>
              <a:rPr lang="pl-PL" sz="3000" b="0" dirty="0" err="1"/>
              <a:t>application</a:t>
            </a:r>
            <a:r>
              <a:rPr lang="pl-PL" sz="3000" b="0" dirty="0"/>
              <a:t> </a:t>
            </a:r>
            <a:r>
              <a:rPr lang="pl-PL" sz="3000" b="0" dirty="0" err="1"/>
              <a:t>programs</a:t>
            </a:r>
            <a:r>
              <a:rPr lang="pl-PL" sz="3000" b="0" dirty="0"/>
              <a:t>, </a:t>
            </a:r>
            <a:r>
              <a:rPr lang="pl-PL" sz="3000" b="0" dirty="0" err="1"/>
              <a:t>which</a:t>
            </a:r>
            <a:r>
              <a:rPr lang="pl-PL" sz="3000" b="0" dirty="0"/>
              <a:t> </a:t>
            </a:r>
            <a:r>
              <a:rPr lang="pl-PL" sz="3000" b="0" dirty="0" err="1"/>
              <a:t>are</a:t>
            </a:r>
            <a:r>
              <a:rPr lang="pl-PL" sz="3000" b="0" dirty="0"/>
              <a:t> </a:t>
            </a:r>
            <a:r>
              <a:rPr lang="pl-PL" sz="3000" b="0" dirty="0" err="1"/>
              <a:t>writen</a:t>
            </a:r>
            <a:r>
              <a:rPr lang="pl-PL" sz="3000" b="0" dirty="0"/>
              <a:t> with the </a:t>
            </a:r>
            <a:r>
              <a:rPr lang="pl-PL" sz="3000" b="0" dirty="0" err="1"/>
              <a:t>use</a:t>
            </a:r>
            <a:r>
              <a:rPr lang="pl-PL" sz="3000" b="0" dirty="0"/>
              <a:t> of </a:t>
            </a:r>
            <a:r>
              <a:rPr lang="pl-PL" sz="3000" b="0" u="sng" dirty="0"/>
              <a:t>Data </a:t>
            </a:r>
            <a:r>
              <a:rPr lang="pl-PL" sz="3000" b="0" u="sng" dirty="0" err="1"/>
              <a:t>Manipulation</a:t>
            </a:r>
            <a:r>
              <a:rPr lang="pl-PL" sz="3000" b="0" u="sng" dirty="0"/>
              <a:t> Language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341363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63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6752" y="1414347"/>
            <a:ext cx="6553315" cy="3862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endParaRPr lang="pl-PL" u="sng" dirty="0"/>
          </a:p>
          <a:p>
            <a:endParaRPr lang="pl-PL" u="sng" dirty="0"/>
          </a:p>
          <a:p>
            <a:pPr marL="742950" indent="-742950">
              <a:buFont typeface="+mj-lt"/>
              <a:buAutoNum type="arabicPeriod"/>
            </a:pPr>
            <a:r>
              <a:rPr lang="en-US" u="sng" dirty="0"/>
              <a:t>Schema as a metadata</a:t>
            </a:r>
            <a:endParaRPr lang="pl-PL" u="sng" dirty="0"/>
          </a:p>
          <a:p>
            <a:pPr marL="742950" indent="-742950">
              <a:buFont typeface="+mj-lt"/>
              <a:buAutoNum type="arabicPeriod"/>
            </a:pPr>
            <a:endParaRPr lang="pl-PL" u="sng" dirty="0"/>
          </a:p>
          <a:p>
            <a:pPr marL="742950" indent="-742950">
              <a:buFont typeface="+mj-lt"/>
              <a:buAutoNum type="arabicPeriod"/>
            </a:pPr>
            <a:r>
              <a:rPr lang="pl-PL" u="sng" dirty="0"/>
              <a:t>Database as </a:t>
            </a:r>
            <a:r>
              <a:rPr lang="pl-PL" u="sng" dirty="0" err="1"/>
              <a:t>an</a:t>
            </a:r>
            <a:r>
              <a:rPr lang="pl-PL" u="sng" dirty="0"/>
              <a:t> </a:t>
            </a:r>
            <a:r>
              <a:rPr lang="pl-PL" u="sng" dirty="0" err="1"/>
              <a:t>instance</a:t>
            </a:r>
            <a:r>
              <a:rPr lang="pl-PL" u="sng" dirty="0"/>
              <a:t> </a:t>
            </a:r>
            <a:endParaRPr lang="en-US" dirty="0"/>
          </a:p>
          <a:p>
            <a:endParaRPr lang="pl-PL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6615528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64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3"/>
            <a:ext cx="8079220" cy="4602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742950" indent="-742950">
              <a:buAutoNum type="arabicPeriod"/>
            </a:pPr>
            <a:r>
              <a:rPr lang="en-US" sz="3200" b="0" dirty="0"/>
              <a:t>Schema </a:t>
            </a:r>
            <a:r>
              <a:rPr lang="pl-PL" sz="3200" b="0" dirty="0" err="1"/>
              <a:t>describes</a:t>
            </a:r>
            <a:r>
              <a:rPr lang="pl-PL" sz="3200" b="0" dirty="0"/>
              <a:t> </a:t>
            </a:r>
            <a:r>
              <a:rPr lang="pl-PL" sz="3200" b="0" dirty="0" err="1"/>
              <a:t>general</a:t>
            </a:r>
            <a:r>
              <a:rPr lang="pl-PL" sz="3200" b="0" dirty="0"/>
              <a:t> </a:t>
            </a:r>
            <a:r>
              <a:rPr lang="pl-PL" sz="3200" b="0" dirty="0" err="1"/>
              <a:t>properties</a:t>
            </a:r>
            <a:r>
              <a:rPr lang="pl-PL" sz="3200" b="0" dirty="0"/>
              <a:t> of data</a:t>
            </a:r>
          </a:p>
          <a:p>
            <a:pPr marL="742950" indent="-742950">
              <a:buAutoNum type="arabicPeriod"/>
            </a:pPr>
            <a:endParaRPr lang="pl-PL" sz="3200" b="0" dirty="0"/>
          </a:p>
          <a:p>
            <a:pPr marL="742950" indent="-742950">
              <a:buAutoNum type="arabicPeriod"/>
            </a:pPr>
            <a:r>
              <a:rPr lang="pl-PL" sz="3200" b="0" dirty="0" err="1"/>
              <a:t>These</a:t>
            </a:r>
            <a:r>
              <a:rPr lang="pl-PL" sz="3200" b="0" dirty="0"/>
              <a:t> </a:t>
            </a:r>
            <a:r>
              <a:rPr lang="pl-PL" sz="3200" b="0" dirty="0" err="1"/>
              <a:t>properties</a:t>
            </a:r>
            <a:r>
              <a:rPr lang="pl-PL" sz="3200" b="0" dirty="0"/>
              <a:t> </a:t>
            </a:r>
            <a:r>
              <a:rPr lang="pl-PL" sz="3200" b="0" dirty="0" err="1"/>
              <a:t>reflect</a:t>
            </a:r>
            <a:r>
              <a:rPr lang="pl-PL" sz="3200" b="0" dirty="0"/>
              <a:t> the </a:t>
            </a:r>
            <a:r>
              <a:rPr lang="pl-PL" sz="3200" b="0" dirty="0" err="1"/>
              <a:t>properties</a:t>
            </a:r>
            <a:r>
              <a:rPr lang="pl-PL" sz="3200" b="0" dirty="0"/>
              <a:t> of real-</a:t>
            </a:r>
            <a:r>
              <a:rPr lang="pl-PL" sz="3200" b="0" dirty="0" err="1"/>
              <a:t>world</a:t>
            </a:r>
            <a:r>
              <a:rPr lang="pl-PL" sz="3200" b="0" dirty="0"/>
              <a:t> </a:t>
            </a:r>
            <a:r>
              <a:rPr lang="pl-PL" sz="3200" b="0" dirty="0" err="1"/>
              <a:t>objects</a:t>
            </a:r>
            <a:r>
              <a:rPr lang="pl-PL" sz="3200" b="0" dirty="0"/>
              <a:t>, </a:t>
            </a:r>
            <a:r>
              <a:rPr lang="pl-PL" sz="3200" b="0" dirty="0" err="1"/>
              <a:t>being</a:t>
            </a:r>
            <a:r>
              <a:rPr lang="pl-PL" sz="3200" b="0" dirty="0"/>
              <a:t> </a:t>
            </a:r>
            <a:r>
              <a:rPr lang="pl-PL" sz="3200" b="0" dirty="0" err="1"/>
              <a:t>described</a:t>
            </a:r>
            <a:r>
              <a:rPr lang="pl-PL" sz="3200" b="0" dirty="0"/>
              <a:t> by the </a:t>
            </a:r>
            <a:r>
              <a:rPr lang="pl-PL" sz="3200" b="0" dirty="0" err="1"/>
              <a:t>information</a:t>
            </a:r>
            <a:r>
              <a:rPr lang="pl-PL" sz="3200" b="0" dirty="0"/>
              <a:t> system</a:t>
            </a:r>
          </a:p>
          <a:p>
            <a:pPr marL="742950" indent="-742950">
              <a:buAutoNum type="arabicPeriod"/>
            </a:pPr>
            <a:endParaRPr lang="pl-PL" sz="3200" b="0" dirty="0"/>
          </a:p>
          <a:p>
            <a:pPr marL="742950" indent="-742950">
              <a:buAutoNum type="arabicPeriod"/>
            </a:pPr>
            <a:r>
              <a:rPr lang="pl-PL" sz="3200" b="0" dirty="0"/>
              <a:t>The </a:t>
            </a:r>
            <a:r>
              <a:rPr lang="pl-PL" sz="3200" b="0" dirty="0" err="1"/>
              <a:t>properties</a:t>
            </a:r>
            <a:r>
              <a:rPr lang="pl-PL" sz="3200" b="0" dirty="0"/>
              <a:t> </a:t>
            </a:r>
            <a:r>
              <a:rPr lang="pl-PL" sz="3200" b="0" dirty="0" err="1"/>
              <a:t>are</a:t>
            </a:r>
            <a:r>
              <a:rPr lang="pl-PL" sz="3200" b="0" dirty="0"/>
              <a:t> </a:t>
            </a:r>
            <a:r>
              <a:rPr lang="pl-PL" sz="3200" b="0" dirty="0" err="1"/>
              <a:t>sometimes</a:t>
            </a:r>
            <a:r>
              <a:rPr lang="pl-PL" sz="3200" b="0" dirty="0"/>
              <a:t> </a:t>
            </a:r>
            <a:r>
              <a:rPr lang="pl-PL" sz="3200" b="0" dirty="0" err="1"/>
              <a:t>called</a:t>
            </a:r>
            <a:r>
              <a:rPr lang="pl-PL" sz="3200" b="0" dirty="0"/>
              <a:t> </a:t>
            </a:r>
            <a:r>
              <a:rPr lang="pl-PL" sz="3200" b="0" i="1" dirty="0" err="1"/>
              <a:t>integrity</a:t>
            </a:r>
            <a:r>
              <a:rPr lang="pl-PL" sz="3200" b="0" i="1" dirty="0"/>
              <a:t> </a:t>
            </a:r>
            <a:r>
              <a:rPr lang="pl-PL" sz="3200" b="0" i="1" dirty="0" err="1"/>
              <a:t>contraints</a:t>
            </a:r>
            <a:endParaRPr lang="pl-PL" sz="3200" b="0" dirty="0"/>
          </a:p>
          <a:p>
            <a:pPr marL="742950" indent="-742950">
              <a:buAutoNum type="arabicPeriod"/>
            </a:pPr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3067489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65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4"/>
            <a:ext cx="8079220" cy="4159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sz="3200" b="0" dirty="0" err="1"/>
              <a:t>Examples</a:t>
            </a:r>
            <a:r>
              <a:rPr lang="pl-PL" sz="3200" b="0" dirty="0"/>
              <a:t> of </a:t>
            </a:r>
            <a:r>
              <a:rPr lang="pl-PL" sz="3200" b="0" dirty="0" err="1"/>
              <a:t>constraints</a:t>
            </a:r>
            <a:endParaRPr lang="pl-PL" sz="3200" b="0" dirty="0"/>
          </a:p>
          <a:p>
            <a:r>
              <a:rPr lang="pl-PL" sz="3200" b="0" dirty="0"/>
              <a:t>In the </a:t>
            </a:r>
            <a:r>
              <a:rPr lang="pl-PL" sz="3200" b="0" dirty="0" err="1"/>
              <a:t>schema</a:t>
            </a:r>
            <a:r>
              <a:rPr lang="pl-PL" sz="3200" b="0" dirty="0"/>
              <a:t> we </a:t>
            </a:r>
            <a:r>
              <a:rPr lang="pl-PL" sz="3200" b="0" dirty="0" err="1"/>
              <a:t>have</a:t>
            </a:r>
            <a:r>
              <a:rPr lang="pl-PL" sz="3200" b="0" dirty="0"/>
              <a:t> to express </a:t>
            </a:r>
            <a:r>
              <a:rPr lang="pl-PL" sz="3200" b="0" dirty="0" err="1"/>
              <a:t>that</a:t>
            </a:r>
            <a:r>
              <a:rPr lang="pl-PL" sz="3200" b="0" dirty="0"/>
              <a:t>:</a:t>
            </a:r>
          </a:p>
          <a:p>
            <a:pPr marL="514350" indent="-514350">
              <a:buAutoNum type="arabicPeriod"/>
            </a:pPr>
            <a:r>
              <a:rPr lang="pl-PL" sz="3200" b="0" dirty="0"/>
              <a:t>The </a:t>
            </a:r>
            <a:r>
              <a:rPr lang="pl-PL" sz="3200" b="0" dirty="0" err="1"/>
              <a:t>age</a:t>
            </a:r>
            <a:r>
              <a:rPr lang="pl-PL" sz="3200" b="0" dirty="0"/>
              <a:t> of (</a:t>
            </a:r>
            <a:r>
              <a:rPr lang="pl-PL" sz="3200" b="0" dirty="0" err="1"/>
              <a:t>every</a:t>
            </a:r>
            <a:r>
              <a:rPr lang="pl-PL" sz="3200" b="0" dirty="0"/>
              <a:t>) student </a:t>
            </a:r>
            <a:r>
              <a:rPr lang="pl-PL" sz="3200" b="0" dirty="0" err="1"/>
              <a:t>must</a:t>
            </a:r>
            <a:r>
              <a:rPr lang="pl-PL" sz="3200" b="0" dirty="0"/>
              <a:t> be </a:t>
            </a:r>
            <a:r>
              <a:rPr lang="pl-PL" sz="3200" b="0" u="sng" dirty="0" err="1"/>
              <a:t>between</a:t>
            </a:r>
            <a:r>
              <a:rPr lang="pl-PL" sz="3200" b="0" u="sng" dirty="0"/>
              <a:t> 18 and 30</a:t>
            </a:r>
          </a:p>
          <a:p>
            <a:pPr marL="514350" indent="-514350">
              <a:buAutoNum type="arabicPeriod"/>
            </a:pPr>
            <a:r>
              <a:rPr lang="pl-PL" sz="3200" b="0" dirty="0"/>
              <a:t>The </a:t>
            </a:r>
            <a:r>
              <a:rPr lang="pl-PL" sz="3200" b="0" dirty="0" err="1"/>
              <a:t>students</a:t>
            </a:r>
            <a:r>
              <a:rPr lang="pl-PL" sz="3200" b="0" dirty="0"/>
              <a:t> on Semester_1 </a:t>
            </a:r>
            <a:r>
              <a:rPr lang="pl-PL" sz="3200" b="0" dirty="0" err="1"/>
              <a:t>can</a:t>
            </a:r>
            <a:r>
              <a:rPr lang="pl-PL" sz="3200" b="0" dirty="0"/>
              <a:t> be </a:t>
            </a:r>
            <a:r>
              <a:rPr lang="pl-PL" sz="3200" b="0" dirty="0" err="1"/>
              <a:t>registered</a:t>
            </a:r>
            <a:r>
              <a:rPr lang="pl-PL" sz="3200" b="0" dirty="0"/>
              <a:t> to the </a:t>
            </a:r>
            <a:r>
              <a:rPr lang="pl-PL" sz="3200" b="0" dirty="0" err="1"/>
              <a:t>subjects</a:t>
            </a:r>
            <a:r>
              <a:rPr lang="pl-PL" sz="3200" b="0" dirty="0"/>
              <a:t> </a:t>
            </a:r>
            <a:r>
              <a:rPr lang="pl-PL" sz="3200" b="0" dirty="0" err="1"/>
              <a:t>giving</a:t>
            </a:r>
            <a:r>
              <a:rPr lang="pl-PL" sz="3200" b="0" dirty="0"/>
              <a:t> no </a:t>
            </a:r>
            <a:r>
              <a:rPr lang="pl-PL" sz="3200" b="0" dirty="0" err="1"/>
              <a:t>more</a:t>
            </a:r>
            <a:r>
              <a:rPr lang="pl-PL" sz="3200" b="0" dirty="0"/>
              <a:t> </a:t>
            </a:r>
            <a:r>
              <a:rPr lang="pl-PL" sz="3200" b="0" dirty="0" err="1"/>
              <a:t>than</a:t>
            </a:r>
            <a:r>
              <a:rPr lang="pl-PL" sz="3200" b="0" dirty="0"/>
              <a:t> 30 ECTS, and the numer of </a:t>
            </a:r>
            <a:r>
              <a:rPr lang="pl-PL" sz="3200" b="0" dirty="0" err="1"/>
              <a:t>lectures</a:t>
            </a:r>
            <a:r>
              <a:rPr lang="pl-PL" sz="3200" b="0" dirty="0"/>
              <a:t> </a:t>
            </a:r>
            <a:r>
              <a:rPr lang="pl-PL" sz="3200" b="0" dirty="0" err="1"/>
              <a:t>should</a:t>
            </a:r>
            <a:r>
              <a:rPr lang="pl-PL" sz="3200" b="0" dirty="0"/>
              <a:t> be &gt; 4</a:t>
            </a:r>
          </a:p>
          <a:p>
            <a:pPr marL="514350" indent="-514350">
              <a:buAutoNum type="arabicPeriod"/>
            </a:pPr>
            <a:r>
              <a:rPr lang="pl-PL" sz="3200" b="0" dirty="0" err="1"/>
              <a:t>Every</a:t>
            </a:r>
            <a:r>
              <a:rPr lang="pl-PL" sz="3200" b="0" dirty="0"/>
              <a:t> student </a:t>
            </a:r>
            <a:r>
              <a:rPr lang="pl-PL" sz="3200" b="0" dirty="0" err="1"/>
              <a:t>has</a:t>
            </a:r>
            <a:r>
              <a:rPr lang="pl-PL" sz="3200" b="0" dirty="0"/>
              <a:t> </a:t>
            </a:r>
            <a:r>
              <a:rPr lang="pl-PL" sz="3200" b="0" dirty="0" err="1"/>
              <a:t>an</a:t>
            </a:r>
            <a:r>
              <a:rPr lang="pl-PL" sz="3200" b="0" dirty="0"/>
              <a:t> Index </a:t>
            </a:r>
            <a:r>
              <a:rPr lang="pl-PL" sz="3200" b="0" dirty="0" err="1"/>
              <a:t>Number</a:t>
            </a:r>
            <a:r>
              <a:rPr lang="pl-PL" sz="3200" b="0" dirty="0"/>
              <a:t> </a:t>
            </a:r>
            <a:r>
              <a:rPr lang="pl-PL" sz="3200" b="0" dirty="0" err="1"/>
              <a:t>which</a:t>
            </a:r>
            <a:r>
              <a:rPr lang="pl-PL" sz="3200" b="0" dirty="0"/>
              <a:t> </a:t>
            </a:r>
            <a:r>
              <a:rPr lang="pl-PL" sz="3200" b="0" dirty="0" err="1"/>
              <a:t>uniquely</a:t>
            </a:r>
            <a:r>
              <a:rPr lang="pl-PL" sz="3200" b="0" dirty="0"/>
              <a:t> </a:t>
            </a:r>
            <a:r>
              <a:rPr lang="pl-PL" sz="3200" b="0" dirty="0" err="1"/>
              <a:t>identifies</a:t>
            </a:r>
            <a:r>
              <a:rPr lang="pl-PL" sz="3200" b="0" dirty="0"/>
              <a:t> </a:t>
            </a:r>
            <a:r>
              <a:rPr lang="pl-PL" sz="3200" b="0" dirty="0" err="1"/>
              <a:t>him</a:t>
            </a:r>
            <a:r>
              <a:rPr lang="pl-PL" sz="3200" b="0" dirty="0"/>
              <a:t>/</a:t>
            </a:r>
            <a:r>
              <a:rPr lang="pl-PL" sz="3200" b="0" dirty="0" err="1"/>
              <a:t>her</a:t>
            </a:r>
            <a:r>
              <a:rPr lang="pl-PL" sz="3200" b="0" dirty="0"/>
              <a:t> </a:t>
            </a:r>
          </a:p>
          <a:p>
            <a:pPr marL="742950" indent="-742950">
              <a:buAutoNum type="arabicPeriod"/>
            </a:pPr>
            <a:endParaRPr lang="pl-PL" sz="3200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725645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66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4"/>
            <a:ext cx="6553315" cy="47994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u="sng" dirty="0"/>
              <a:t>Database as </a:t>
            </a:r>
            <a:r>
              <a:rPr lang="pl-PL" u="sng" dirty="0" err="1"/>
              <a:t>an</a:t>
            </a:r>
            <a:r>
              <a:rPr lang="pl-PL" u="sng" dirty="0"/>
              <a:t> </a:t>
            </a:r>
            <a:r>
              <a:rPr lang="pl-PL" u="sng" dirty="0" err="1"/>
              <a:t>instance</a:t>
            </a:r>
            <a:r>
              <a:rPr lang="pl-PL" u="sng" dirty="0"/>
              <a:t> for a </a:t>
            </a:r>
            <a:r>
              <a:rPr lang="pl-PL" u="sng" dirty="0" err="1"/>
              <a:t>given</a:t>
            </a:r>
            <a:r>
              <a:rPr lang="pl-PL" u="sng" dirty="0"/>
              <a:t> </a:t>
            </a:r>
            <a:r>
              <a:rPr lang="pl-PL" u="sng" dirty="0" err="1"/>
              <a:t>schema</a:t>
            </a:r>
            <a:r>
              <a:rPr lang="pl-PL" u="sng" dirty="0"/>
              <a:t> </a:t>
            </a:r>
            <a:endParaRPr lang="en-US" dirty="0"/>
          </a:p>
          <a:p>
            <a:endParaRPr lang="pl-PL" b="0" dirty="0"/>
          </a:p>
          <a:p>
            <a:r>
              <a:rPr lang="pl-PL" b="0" dirty="0"/>
              <a:t>The d</a:t>
            </a:r>
            <a:r>
              <a:rPr lang="en-US" b="0" dirty="0" err="1"/>
              <a:t>atabase</a:t>
            </a:r>
            <a:r>
              <a:rPr lang="en-US" b="0" dirty="0"/>
              <a:t> instance</a:t>
            </a:r>
            <a:r>
              <a:rPr lang="pl-PL" b="0" dirty="0"/>
              <a:t> </a:t>
            </a:r>
            <a:r>
              <a:rPr lang="pl-PL" b="0" dirty="0" err="1"/>
              <a:t>should</a:t>
            </a:r>
            <a:r>
              <a:rPr lang="pl-PL" b="0" dirty="0"/>
              <a:t> be</a:t>
            </a:r>
            <a:r>
              <a:rPr lang="en-US" b="0" dirty="0"/>
              <a:t> consistent with a schema</a:t>
            </a:r>
            <a:r>
              <a:rPr lang="pl-PL" b="0" dirty="0"/>
              <a:t>.</a:t>
            </a:r>
          </a:p>
          <a:p>
            <a:endParaRPr lang="en-US" b="0" dirty="0"/>
          </a:p>
          <a:p>
            <a:r>
              <a:rPr lang="en-US" b="0" dirty="0"/>
              <a:t>Subschema, view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2548977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67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4"/>
            <a:ext cx="7616305" cy="473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Subschema</a:t>
            </a:r>
            <a:endParaRPr lang="pl-PL" b="0" dirty="0"/>
          </a:p>
          <a:p>
            <a:endParaRPr lang="pl-PL" b="0" dirty="0"/>
          </a:p>
          <a:p>
            <a:r>
              <a:rPr lang="pl-PL" b="0" dirty="0"/>
              <a:t>For </a:t>
            </a:r>
            <a:r>
              <a:rPr lang="pl-PL" b="0" dirty="0" err="1"/>
              <a:t>each</a:t>
            </a:r>
            <a:r>
              <a:rPr lang="pl-PL" b="0" dirty="0"/>
              <a:t> </a:t>
            </a:r>
            <a:r>
              <a:rPr lang="pl-PL" b="0" dirty="0" err="1"/>
              <a:t>group</a:t>
            </a:r>
            <a:r>
              <a:rPr lang="pl-PL" b="0" dirty="0"/>
              <a:t> of </a:t>
            </a:r>
            <a:r>
              <a:rPr lang="pl-PL" b="0" dirty="0" err="1"/>
              <a:t>users</a:t>
            </a:r>
            <a:r>
              <a:rPr lang="pl-PL" b="0" dirty="0"/>
              <a:t> we </a:t>
            </a:r>
            <a:r>
              <a:rPr lang="pl-PL" b="0" dirty="0" err="1"/>
              <a:t>have</a:t>
            </a:r>
            <a:r>
              <a:rPr lang="pl-PL" b="0" dirty="0"/>
              <a:t> </a:t>
            </a:r>
            <a:r>
              <a:rPr lang="pl-PL" b="0" dirty="0" err="1"/>
              <a:t>an</a:t>
            </a:r>
            <a:r>
              <a:rPr lang="pl-PL" b="0" dirty="0"/>
              <a:t> </a:t>
            </a:r>
            <a:r>
              <a:rPr lang="pl-PL" b="0" dirty="0" err="1"/>
              <a:t>extraction</a:t>
            </a:r>
            <a:r>
              <a:rPr lang="pl-PL" b="0" dirty="0"/>
              <a:t> of the </a:t>
            </a:r>
            <a:r>
              <a:rPr lang="pl-PL" b="0" dirty="0" err="1"/>
              <a:t>schema</a:t>
            </a:r>
            <a:r>
              <a:rPr lang="pl-PL" b="0" dirty="0"/>
              <a:t>, </a:t>
            </a:r>
            <a:r>
              <a:rPr lang="pl-PL" b="0" dirty="0" err="1"/>
              <a:t>which</a:t>
            </a:r>
            <a:r>
              <a:rPr lang="pl-PL" b="0" dirty="0"/>
              <a:t> </a:t>
            </a:r>
            <a:r>
              <a:rPr lang="pl-PL" b="0" dirty="0" err="1"/>
              <a:t>defines</a:t>
            </a:r>
            <a:r>
              <a:rPr lang="pl-PL" b="0" dirty="0"/>
              <a:t> a part of the </a:t>
            </a:r>
            <a:r>
              <a:rPr lang="pl-PL" b="0" dirty="0" err="1"/>
              <a:t>database</a:t>
            </a:r>
            <a:r>
              <a:rPr lang="pl-PL" b="0" dirty="0"/>
              <a:t> </a:t>
            </a:r>
            <a:r>
              <a:rPr lang="pl-PL" b="0" dirty="0" err="1"/>
              <a:t>structure</a:t>
            </a:r>
            <a:r>
              <a:rPr lang="pl-PL" b="0" dirty="0"/>
              <a:t>, </a:t>
            </a:r>
            <a:r>
              <a:rPr lang="pl-PL" b="0" dirty="0" err="1"/>
              <a:t>relevant</a:t>
            </a:r>
            <a:r>
              <a:rPr lang="pl-PL" b="0" dirty="0"/>
              <a:t> to </a:t>
            </a:r>
            <a:r>
              <a:rPr lang="pl-PL" b="0" dirty="0" err="1"/>
              <a:t>these</a:t>
            </a:r>
            <a:r>
              <a:rPr lang="pl-PL" b="0" dirty="0"/>
              <a:t> </a:t>
            </a:r>
            <a:r>
              <a:rPr lang="pl-PL" b="0" dirty="0" err="1"/>
              <a:t>users</a:t>
            </a:r>
            <a:r>
              <a:rPr lang="pl-PL" b="0" dirty="0"/>
              <a:t> </a:t>
            </a:r>
            <a:r>
              <a:rPr lang="pl-PL" b="0" dirty="0" err="1"/>
              <a:t>needs</a:t>
            </a:r>
            <a:r>
              <a:rPr lang="pl-PL" b="0" dirty="0"/>
              <a:t>   </a:t>
            </a:r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686733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68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055" y="1487054"/>
            <a:ext cx="7616305" cy="4730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b="0" dirty="0"/>
              <a:t>V</a:t>
            </a:r>
            <a:r>
              <a:rPr lang="en-US" b="0" dirty="0" err="1"/>
              <a:t>iew</a:t>
            </a:r>
            <a:endParaRPr lang="pl-PL" b="0" dirty="0"/>
          </a:p>
          <a:p>
            <a:endParaRPr lang="pl-PL" b="0" dirty="0"/>
          </a:p>
          <a:p>
            <a:r>
              <a:rPr lang="pl-PL" b="0" dirty="0" err="1"/>
              <a:t>View</a:t>
            </a:r>
            <a:r>
              <a:rPr lang="pl-PL" b="0" dirty="0"/>
              <a:t> </a:t>
            </a:r>
            <a:r>
              <a:rPr lang="pl-PL" b="0" dirty="0" err="1"/>
              <a:t>defines</a:t>
            </a:r>
            <a:r>
              <a:rPr lang="pl-PL" b="0" dirty="0"/>
              <a:t> </a:t>
            </a:r>
            <a:r>
              <a:rPr lang="pl-PL" b="0" dirty="0" err="1"/>
              <a:t>new</a:t>
            </a:r>
            <a:r>
              <a:rPr lang="pl-PL" b="0" dirty="0"/>
              <a:t> </a:t>
            </a:r>
            <a:r>
              <a:rPr lang="pl-PL" b="0" dirty="0" err="1"/>
              <a:t>concepts</a:t>
            </a:r>
            <a:r>
              <a:rPr lang="pl-PL" b="0" dirty="0"/>
              <a:t> in </a:t>
            </a:r>
            <a:r>
              <a:rPr lang="pl-PL" b="0" dirty="0" err="1"/>
              <a:t>our</a:t>
            </a:r>
            <a:r>
              <a:rPr lang="pl-PL" b="0" dirty="0"/>
              <a:t> </a:t>
            </a:r>
            <a:r>
              <a:rPr lang="pl-PL" b="0" dirty="0" err="1"/>
              <a:t>schema</a:t>
            </a:r>
            <a:r>
              <a:rPr lang="pl-PL" b="0" dirty="0"/>
              <a:t> with the </a:t>
            </a:r>
            <a:r>
              <a:rPr lang="pl-PL" b="0" dirty="0" err="1"/>
              <a:t>usage</a:t>
            </a:r>
            <a:r>
              <a:rPr lang="pl-PL" b="0" dirty="0"/>
              <a:t> of </a:t>
            </a:r>
            <a:r>
              <a:rPr lang="pl-PL" b="0" dirty="0" err="1"/>
              <a:t>existing</a:t>
            </a:r>
            <a:r>
              <a:rPr lang="pl-PL" b="0" dirty="0"/>
              <a:t> </a:t>
            </a:r>
            <a:r>
              <a:rPr lang="pl-PL" b="0" dirty="0" err="1"/>
              <a:t>concepts</a:t>
            </a:r>
            <a:r>
              <a:rPr lang="pl-PL" b="0" dirty="0"/>
              <a:t>, </a:t>
            </a:r>
            <a:r>
              <a:rPr lang="pl-PL" b="0" dirty="0" err="1"/>
              <a:t>e.g</a:t>
            </a:r>
            <a:endParaRPr lang="pl-PL" b="0" dirty="0"/>
          </a:p>
          <a:p>
            <a:r>
              <a:rPr lang="pl-PL" b="0" dirty="0" err="1"/>
              <a:t>Given</a:t>
            </a:r>
            <a:r>
              <a:rPr lang="pl-PL" b="0" dirty="0"/>
              <a:t> a </a:t>
            </a:r>
            <a:r>
              <a:rPr lang="pl-PL" b="0" dirty="0" err="1"/>
              <a:t>concept</a:t>
            </a:r>
            <a:r>
              <a:rPr lang="pl-PL" b="0" dirty="0"/>
              <a:t> of PARENT we </a:t>
            </a:r>
            <a:r>
              <a:rPr lang="pl-PL" b="0" dirty="0" err="1"/>
              <a:t>can</a:t>
            </a:r>
            <a:r>
              <a:rPr lang="pl-PL" b="0" dirty="0"/>
              <a:t> </a:t>
            </a:r>
            <a:r>
              <a:rPr lang="pl-PL" b="0" dirty="0" err="1"/>
              <a:t>define</a:t>
            </a:r>
            <a:r>
              <a:rPr lang="pl-PL" b="0" dirty="0"/>
              <a:t> MOTHER, FATHER, GRANDPARENT, etc.</a:t>
            </a:r>
          </a:p>
          <a:p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Basic </a:t>
            </a:r>
            <a:r>
              <a:rPr lang="pl-PL" altLang="en-US" sz="3800" b="1" dirty="0" err="1"/>
              <a:t>concepts</a:t>
            </a:r>
            <a:endParaRPr lang="en-US" altLang="en-US" sz="3800" b="1" dirty="0"/>
          </a:p>
        </p:txBody>
      </p:sp>
    </p:spTree>
    <p:extLst>
      <p:ext uri="{BB962C8B-B14F-4D97-AF65-F5344CB8AC3E}">
        <p14:creationId xmlns:p14="http://schemas.microsoft.com/office/powerpoint/2010/main" val="112434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7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pl-PL" altLang="en-US" b="0" dirty="0" err="1"/>
              <a:t>Lectures</a:t>
            </a:r>
            <a:r>
              <a:rPr lang="pl-PL" altLang="en-US" b="0" dirty="0"/>
              <a:t>: Prof. Henryk Rybinski</a:t>
            </a:r>
          </a:p>
          <a:p>
            <a:r>
              <a:rPr lang="pl-PL" altLang="en-US" b="0" dirty="0">
                <a:hlinkClick r:id="rId3"/>
              </a:rPr>
              <a:t>henryk.rybinski@pw.edu.pl</a:t>
            </a:r>
            <a:r>
              <a:rPr lang="pl-PL" altLang="en-US" b="0" dirty="0"/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r>
              <a:rPr lang="en-US" b="0" dirty="0"/>
              <a:t>Classes</a:t>
            </a:r>
            <a:r>
              <a:rPr lang="pl-PL" b="0" dirty="0"/>
              <a:t>: dr Marek Kozlowski</a:t>
            </a:r>
            <a:endParaRPr lang="en-US" b="0" dirty="0"/>
          </a:p>
          <a:p>
            <a:r>
              <a:rPr lang="pl-PL" b="0" dirty="0">
                <a:hlinkClick r:id="rId4"/>
              </a:rPr>
              <a:t>m.kozlowski@ii.pw.edu.pl</a:t>
            </a:r>
            <a:endParaRPr lang="pl-PL" b="0" dirty="0"/>
          </a:p>
          <a:p>
            <a:r>
              <a:rPr lang="pl-PL" b="0" dirty="0">
                <a:hlinkClick r:id="rId5"/>
              </a:rPr>
              <a:t>markozlow@gmail.com</a:t>
            </a:r>
            <a:endParaRPr lang="pl-PL" b="0" dirty="0"/>
          </a:p>
          <a:p>
            <a:endParaRPr lang="pl-PL" b="0" dirty="0"/>
          </a:p>
          <a:p>
            <a:endParaRPr 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  team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991116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8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5" y="1592911"/>
            <a:ext cx="8642639" cy="506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b="0" dirty="0"/>
              <a:t>Labs</a:t>
            </a:r>
            <a:r>
              <a:rPr lang="pl-PL" b="0" dirty="0"/>
              <a:t>: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l-PL" sz="2600" b="0" dirty="0"/>
              <a:t>Dr Grzegorz </a:t>
            </a:r>
            <a:r>
              <a:rPr lang="pl-PL" sz="2600" b="0" dirty="0" err="1"/>
              <a:t>Protaziuk</a:t>
            </a:r>
            <a:r>
              <a:rPr lang="pl-PL" sz="2600" b="0" dirty="0"/>
              <a:t> </a:t>
            </a:r>
          </a:p>
          <a:p>
            <a:r>
              <a:rPr lang="pl-PL" sz="2600" b="0" dirty="0"/>
              <a:t>	Grzegorz.protaziuk@pw.edu.pl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pl-PL" sz="2600" b="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l-PL" sz="2600" b="0" dirty="0"/>
              <a:t>Dr Kamil Zbikowski</a:t>
            </a:r>
          </a:p>
          <a:p>
            <a:r>
              <a:rPr lang="pl-PL" sz="2600" b="0" dirty="0"/>
              <a:t>	</a:t>
            </a:r>
            <a:r>
              <a:rPr lang="pl-PL" sz="2600" b="0" dirty="0">
                <a:latin typeface="Arial" panose="020B0604020202020204" pitchFamily="34" charset="0"/>
                <a:ea typeface="+mn-ea"/>
                <a:cs typeface="+mn-cs"/>
              </a:rPr>
              <a:t>Kamil.Zbikowski@pw.edu.pl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pl-PL" sz="2600" b="0" dirty="0"/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pl-PL" sz="2600" b="0" dirty="0"/>
              <a:t>Dr Robert Bembenik</a:t>
            </a:r>
          </a:p>
          <a:p>
            <a:pPr lvl="1"/>
            <a:r>
              <a:rPr lang="pl-PL" sz="2600" dirty="0"/>
              <a:t>	robert.Bembenik@pw.edu.pl</a:t>
            </a:r>
          </a:p>
          <a:p>
            <a:pPr marL="742950" indent="-742950">
              <a:buFont typeface="Arial" panose="020B0604020202020204" pitchFamily="34" charset="0"/>
              <a:buChar char="•"/>
            </a:pPr>
            <a:endParaRPr lang="pl-PL" sz="2600" b="0" dirty="0"/>
          </a:p>
          <a:p>
            <a:endParaRPr lang="pl-PL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  team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904769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ymbol zastępczy numeru slajdu 3">
            <a:extLst>
              <a:ext uri="{FF2B5EF4-FFF2-40B4-BE49-F238E27FC236}">
                <a16:creationId xmlns:a16="http://schemas.microsoft.com/office/drawing/2014/main" id="{8CB42296-0193-409E-9768-E64068E48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>
                <a:solidFill>
                  <a:schemeClr val="bg2"/>
                </a:solidFill>
              </a:rPr>
              <a:t>Slide 6-</a:t>
            </a:r>
            <a:fld id="{86561734-4640-46AC-8F92-AD0AB9651CA1}" type="slidenum">
              <a:rPr lang="en-US" altLang="en-US" sz="1600" smtClean="0">
                <a:solidFill>
                  <a:schemeClr val="bg2"/>
                </a:solidFill>
              </a:rPr>
              <a:pPr/>
              <a:t>9</a:t>
            </a:fld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0FE6A35-5C01-4A25-B181-BF57BAAFC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636" y="1592911"/>
            <a:ext cx="8537864" cy="4336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3800" b="1">
                <a:solidFill>
                  <a:srgbClr val="333399"/>
                </a:solidFill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333399"/>
                </a:solidFill>
                <a:latin typeface="Arial" panose="020B0604020202020204" pitchFamily="34" charset="0"/>
              </a:defRPr>
            </a:lvl9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pl-PL" altLang="en-US" b="0" dirty="0" err="1"/>
              <a:t>Lectures</a:t>
            </a:r>
            <a:r>
              <a:rPr lang="pl-PL" altLang="en-US" b="0" dirty="0"/>
              <a:t> </a:t>
            </a:r>
            <a:r>
              <a:rPr lang="pl-PL" altLang="en-US" b="0" dirty="0" err="1"/>
              <a:t>are</a:t>
            </a:r>
            <a:r>
              <a:rPr lang="pl-PL" altLang="en-US" b="0" dirty="0"/>
              <a:t> not </a:t>
            </a:r>
            <a:r>
              <a:rPr lang="pl-PL" altLang="en-US" b="0" dirty="0" err="1"/>
              <a:t>obligatory</a:t>
            </a:r>
            <a:r>
              <a:rPr lang="pl-PL" altLang="en-US" b="0" dirty="0"/>
              <a:t> but </a:t>
            </a:r>
            <a:r>
              <a:rPr lang="pl-PL" altLang="en-US" b="0" dirty="0" err="1"/>
              <a:t>strongly</a:t>
            </a:r>
            <a:r>
              <a:rPr lang="pl-PL" altLang="en-US" b="0" dirty="0"/>
              <a:t> </a:t>
            </a:r>
            <a:r>
              <a:rPr lang="pl-PL" altLang="en-US" b="0" dirty="0" err="1"/>
              <a:t>recommended</a:t>
            </a:r>
            <a:endParaRPr lang="pl-PL" alt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Labs</a:t>
            </a:r>
            <a:r>
              <a:rPr lang="pl-PL" dirty="0"/>
              <a:t> </a:t>
            </a:r>
            <a:r>
              <a:rPr lang="pl-PL" dirty="0" err="1"/>
              <a:t>are</a:t>
            </a:r>
            <a:r>
              <a:rPr lang="pl-PL" dirty="0"/>
              <a:t> </a:t>
            </a:r>
            <a:r>
              <a:rPr lang="pl-PL" dirty="0" err="1"/>
              <a:t>obligatory</a:t>
            </a:r>
            <a:r>
              <a:rPr lang="pl-PL" dirty="0"/>
              <a:t>!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b="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pl-PL" b="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0" dirty="0"/>
              <a:t>Classes</a:t>
            </a:r>
            <a:r>
              <a:rPr lang="pl-PL" b="0" dirty="0"/>
              <a:t> </a:t>
            </a:r>
            <a:r>
              <a:rPr lang="pl-PL" b="0" dirty="0" err="1"/>
              <a:t>are</a:t>
            </a:r>
            <a:r>
              <a:rPr lang="pl-PL" b="0" dirty="0"/>
              <a:t> </a:t>
            </a:r>
            <a:r>
              <a:rPr lang="pl-PL" b="0" dirty="0" err="1"/>
              <a:t>obligatory</a:t>
            </a:r>
            <a:r>
              <a:rPr lang="pl-PL" b="0" dirty="0"/>
              <a:t>!</a:t>
            </a:r>
            <a:endParaRPr lang="en-US" b="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82413AC-CF6F-4748-8694-698046CA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420100" cy="1039813"/>
          </a:xfrm>
        </p:spPr>
        <p:txBody>
          <a:bodyPr/>
          <a:lstStyle/>
          <a:p>
            <a:pPr eaLnBrk="1" hangingPunct="1"/>
            <a:r>
              <a:rPr lang="pl-PL" altLang="en-US" sz="3800" b="1" dirty="0"/>
              <a:t>EDABA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68204486"/>
      </p:ext>
    </p:extLst>
  </p:cSld>
  <p:clrMapOvr>
    <a:masterClrMapping/>
  </p:clrMapOvr>
</p:sld>
</file>

<file path=ppt/theme/theme1.xml><?xml version="1.0" encoding="utf-8"?>
<a:theme xmlns:a="http://schemas.openxmlformats.org/drawingml/2006/main" name="elmasri_navathe_pptemplate">
  <a:themeElements>
    <a:clrScheme name="">
      <a:dk1>
        <a:srgbClr val="000000"/>
      </a:dk1>
      <a:lt1>
        <a:srgbClr val="FFFFFF"/>
      </a:lt1>
      <a:dk2>
        <a:srgbClr val="3366CC"/>
      </a:dk2>
      <a:lt2>
        <a:srgbClr val="FFCC66"/>
      </a:lt2>
      <a:accent1>
        <a:srgbClr val="00FFFF"/>
      </a:accent1>
      <a:accent2>
        <a:srgbClr val="3366FF"/>
      </a:accent2>
      <a:accent3>
        <a:srgbClr val="ADB8E2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elmasri_navathe_pptemplate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elmasri_navathe_pptemplate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masri_navathe_pptemplate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masri_navathe_pptemplate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15672</TotalTime>
  <Words>3005</Words>
  <Application>Microsoft Office PowerPoint</Application>
  <PresentationFormat>Pokaz na ekranie (4:3)</PresentationFormat>
  <Paragraphs>694</Paragraphs>
  <Slides>68</Slides>
  <Notes>64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68</vt:i4>
      </vt:variant>
    </vt:vector>
  </HeadingPairs>
  <TitlesOfParts>
    <vt:vector size="76" baseType="lpstr">
      <vt:lpstr>Arial</vt:lpstr>
      <vt:lpstr>Arial CE</vt:lpstr>
      <vt:lpstr>Monotype Sorts</vt:lpstr>
      <vt:lpstr>Tahoma</vt:lpstr>
      <vt:lpstr>Times New Roman</vt:lpstr>
      <vt:lpstr>Times New Roman CE</vt:lpstr>
      <vt:lpstr>Wingdings</vt:lpstr>
      <vt:lpstr>elmasri_navathe_pptemplate</vt:lpstr>
      <vt:lpstr>EDABA</vt:lpstr>
      <vt:lpstr>EDABA</vt:lpstr>
      <vt:lpstr>EDABA</vt:lpstr>
      <vt:lpstr>EDABA</vt:lpstr>
      <vt:lpstr>EDABA</vt:lpstr>
      <vt:lpstr>EDABA</vt:lpstr>
      <vt:lpstr>EDABA  team</vt:lpstr>
      <vt:lpstr>EDABA  team</vt:lpstr>
      <vt:lpstr>EDABA</vt:lpstr>
      <vt:lpstr>How to pass EDABA</vt:lpstr>
      <vt:lpstr>Exams</vt:lpstr>
      <vt:lpstr>Exams</vt:lpstr>
      <vt:lpstr>Exams</vt:lpstr>
      <vt:lpstr>Literature</vt:lpstr>
      <vt:lpstr>The main materials come from</vt:lpstr>
      <vt:lpstr>Contents</vt:lpstr>
      <vt:lpstr>Contents</vt:lpstr>
      <vt:lpstr>So let us start</vt:lpstr>
      <vt:lpstr>History (a summary)</vt:lpstr>
      <vt:lpstr>History (a summary)</vt:lpstr>
      <vt:lpstr>Change of mind in understanding the computer applications</vt:lpstr>
      <vt:lpstr>Change of mind in understanding the computer applications</vt:lpstr>
      <vt:lpstr>Change of mind in understanding the computer applications</vt:lpstr>
      <vt:lpstr>Facts</vt:lpstr>
      <vt:lpstr>Facts</vt:lpstr>
      <vt:lpstr>Mile stones</vt:lpstr>
      <vt:lpstr>Mile stones</vt:lpstr>
      <vt:lpstr>Mile stones</vt:lpstr>
      <vt:lpstr>Mile stones</vt:lpstr>
      <vt:lpstr>Mile stones</vt:lpstr>
      <vt:lpstr>Conclusions</vt:lpstr>
      <vt:lpstr>Conclusions</vt:lpstr>
      <vt:lpstr>1985-1995</vt:lpstr>
      <vt:lpstr>Let us stop at OODB for a while</vt:lpstr>
      <vt:lpstr>Object Oriented databases</vt:lpstr>
      <vt:lpstr>Object Oriented databases</vt:lpstr>
      <vt:lpstr>Object Oriented databases</vt:lpstr>
      <vt:lpstr>What next?</vt:lpstr>
      <vt:lpstr>What now ?</vt:lpstr>
      <vt:lpstr>What now ?</vt:lpstr>
      <vt:lpstr>What drives the development of the DB systems development</vt:lpstr>
      <vt:lpstr>What drives the development of the DB systems development</vt:lpstr>
      <vt:lpstr>What drives the development of the DB systems development</vt:lpstr>
      <vt:lpstr>What drives the development of the DB systems development</vt:lpstr>
      <vt:lpstr>What drives the development of the DB systems development</vt:lpstr>
      <vt:lpstr>What drives the development of the DB systems development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Example: Data in  Graph model</vt:lpstr>
      <vt:lpstr>Example: an XML Document</vt:lpstr>
      <vt:lpstr>DTD’s (Document Type Definitions)</vt:lpstr>
      <vt:lpstr>Example: DTD</vt:lpstr>
      <vt:lpstr>Basic concepts</vt:lpstr>
      <vt:lpstr>Basic concepts</vt:lpstr>
      <vt:lpstr>Basic concepts</vt:lpstr>
      <vt:lpstr>Basic concepts</vt:lpstr>
      <vt:lpstr>In more detail</vt:lpstr>
      <vt:lpstr>Basic concepts</vt:lpstr>
      <vt:lpstr>Basic concepts</vt:lpstr>
      <vt:lpstr>Basic concepts</vt:lpstr>
      <vt:lpstr>Basic concepts</vt:lpstr>
      <vt:lpstr>Basic concepts</vt:lpstr>
      <vt:lpstr>Basic concepts</vt:lpstr>
      <vt:lpstr>Basic concepts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EDABA</dc:title>
  <dc:creator>Henryk Rybinski</dc:creator>
  <cp:lastModifiedBy>H. Rybinski</cp:lastModifiedBy>
  <cp:revision>63</cp:revision>
  <dcterms:created xsi:type="dcterms:W3CDTF">2020-10-03T17:46:03Z</dcterms:created>
  <dcterms:modified xsi:type="dcterms:W3CDTF">2023-02-23T10:06:17Z</dcterms:modified>
</cp:coreProperties>
</file>