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41" d="100"/>
          <a:sy n="41" d="100"/>
        </p:scale>
        <p:origin x="66" y="16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6EC90-990D-4949-B181-9C20435833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040FF1F-BE6A-4676-B30F-F934A17E8B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7EEDFFD-CC15-4C2A-8E56-F1552CEEEC4A}"/>
              </a:ext>
            </a:extLst>
          </p:cNvPr>
          <p:cNvSpPr>
            <a:spLocks noGrp="1"/>
          </p:cNvSpPr>
          <p:nvPr>
            <p:ph type="dt" sz="half" idx="10"/>
          </p:nvPr>
        </p:nvSpPr>
        <p:spPr/>
        <p:txBody>
          <a:bodyPr/>
          <a:lstStyle/>
          <a:p>
            <a:fld id="{7D788990-8B08-497A-9F1D-D15BF9911DEC}" type="datetimeFigureOut">
              <a:rPr lang="en-GB" smtClean="0"/>
              <a:t>08/12/2020</a:t>
            </a:fld>
            <a:endParaRPr lang="en-GB"/>
          </a:p>
        </p:txBody>
      </p:sp>
      <p:sp>
        <p:nvSpPr>
          <p:cNvPr id="5" name="Footer Placeholder 4">
            <a:extLst>
              <a:ext uri="{FF2B5EF4-FFF2-40B4-BE49-F238E27FC236}">
                <a16:creationId xmlns:a16="http://schemas.microsoft.com/office/drawing/2014/main" id="{B124A6AC-E378-4B5C-86C8-E7DEA6F5659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BE8EC74-7747-4DE9-BCC2-FBAC191DE15B}"/>
              </a:ext>
            </a:extLst>
          </p:cNvPr>
          <p:cNvSpPr>
            <a:spLocks noGrp="1"/>
          </p:cNvSpPr>
          <p:nvPr>
            <p:ph type="sldNum" sz="quarter" idx="12"/>
          </p:nvPr>
        </p:nvSpPr>
        <p:spPr/>
        <p:txBody>
          <a:bodyPr/>
          <a:lstStyle/>
          <a:p>
            <a:fld id="{EFF8A157-850A-462F-A305-43F6681D6603}" type="slidenum">
              <a:rPr lang="en-GB" smtClean="0"/>
              <a:t>‹#›</a:t>
            </a:fld>
            <a:endParaRPr lang="en-GB"/>
          </a:p>
        </p:txBody>
      </p:sp>
    </p:spTree>
    <p:extLst>
      <p:ext uri="{BB962C8B-B14F-4D97-AF65-F5344CB8AC3E}">
        <p14:creationId xmlns:p14="http://schemas.microsoft.com/office/powerpoint/2010/main" val="2436763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EC848-8CF9-4747-BE42-8D7D803E791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EABD081-A151-463E-8B01-48BD191A01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2B56223-6856-4977-8539-FE34D0DF868C}"/>
              </a:ext>
            </a:extLst>
          </p:cNvPr>
          <p:cNvSpPr>
            <a:spLocks noGrp="1"/>
          </p:cNvSpPr>
          <p:nvPr>
            <p:ph type="dt" sz="half" idx="10"/>
          </p:nvPr>
        </p:nvSpPr>
        <p:spPr/>
        <p:txBody>
          <a:bodyPr/>
          <a:lstStyle/>
          <a:p>
            <a:fld id="{7D788990-8B08-497A-9F1D-D15BF9911DEC}" type="datetimeFigureOut">
              <a:rPr lang="en-GB" smtClean="0"/>
              <a:t>08/12/2020</a:t>
            </a:fld>
            <a:endParaRPr lang="en-GB"/>
          </a:p>
        </p:txBody>
      </p:sp>
      <p:sp>
        <p:nvSpPr>
          <p:cNvPr id="5" name="Footer Placeholder 4">
            <a:extLst>
              <a:ext uri="{FF2B5EF4-FFF2-40B4-BE49-F238E27FC236}">
                <a16:creationId xmlns:a16="http://schemas.microsoft.com/office/drawing/2014/main" id="{15D1C4F3-096C-4BB6-B3C1-F43FE2E5939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123097A-36B0-4F40-A8AC-5A4D8D5A7E4D}"/>
              </a:ext>
            </a:extLst>
          </p:cNvPr>
          <p:cNvSpPr>
            <a:spLocks noGrp="1"/>
          </p:cNvSpPr>
          <p:nvPr>
            <p:ph type="sldNum" sz="quarter" idx="12"/>
          </p:nvPr>
        </p:nvSpPr>
        <p:spPr/>
        <p:txBody>
          <a:bodyPr/>
          <a:lstStyle/>
          <a:p>
            <a:fld id="{EFF8A157-850A-462F-A305-43F6681D6603}" type="slidenum">
              <a:rPr lang="en-GB" smtClean="0"/>
              <a:t>‹#›</a:t>
            </a:fld>
            <a:endParaRPr lang="en-GB"/>
          </a:p>
        </p:txBody>
      </p:sp>
    </p:spTree>
    <p:extLst>
      <p:ext uri="{BB962C8B-B14F-4D97-AF65-F5344CB8AC3E}">
        <p14:creationId xmlns:p14="http://schemas.microsoft.com/office/powerpoint/2010/main" val="1189595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FB77CE-A9B5-4B21-A66E-4F561F1BBE9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6480686-AC1B-40ED-B11D-75CB697F48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0086261-DA0A-4521-9C59-642A3F18243B}"/>
              </a:ext>
            </a:extLst>
          </p:cNvPr>
          <p:cNvSpPr>
            <a:spLocks noGrp="1"/>
          </p:cNvSpPr>
          <p:nvPr>
            <p:ph type="dt" sz="half" idx="10"/>
          </p:nvPr>
        </p:nvSpPr>
        <p:spPr/>
        <p:txBody>
          <a:bodyPr/>
          <a:lstStyle/>
          <a:p>
            <a:fld id="{7D788990-8B08-497A-9F1D-D15BF9911DEC}" type="datetimeFigureOut">
              <a:rPr lang="en-GB" smtClean="0"/>
              <a:t>08/12/2020</a:t>
            </a:fld>
            <a:endParaRPr lang="en-GB"/>
          </a:p>
        </p:txBody>
      </p:sp>
      <p:sp>
        <p:nvSpPr>
          <p:cNvPr id="5" name="Footer Placeholder 4">
            <a:extLst>
              <a:ext uri="{FF2B5EF4-FFF2-40B4-BE49-F238E27FC236}">
                <a16:creationId xmlns:a16="http://schemas.microsoft.com/office/drawing/2014/main" id="{8FF2D499-A85C-4D8B-BCDC-EDB9DF82A1B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DFF624-5B73-487E-9878-5C2CD366A8C4}"/>
              </a:ext>
            </a:extLst>
          </p:cNvPr>
          <p:cNvSpPr>
            <a:spLocks noGrp="1"/>
          </p:cNvSpPr>
          <p:nvPr>
            <p:ph type="sldNum" sz="quarter" idx="12"/>
          </p:nvPr>
        </p:nvSpPr>
        <p:spPr/>
        <p:txBody>
          <a:bodyPr/>
          <a:lstStyle/>
          <a:p>
            <a:fld id="{EFF8A157-850A-462F-A305-43F6681D6603}" type="slidenum">
              <a:rPr lang="en-GB" smtClean="0"/>
              <a:t>‹#›</a:t>
            </a:fld>
            <a:endParaRPr lang="en-GB"/>
          </a:p>
        </p:txBody>
      </p:sp>
    </p:spTree>
    <p:extLst>
      <p:ext uri="{BB962C8B-B14F-4D97-AF65-F5344CB8AC3E}">
        <p14:creationId xmlns:p14="http://schemas.microsoft.com/office/powerpoint/2010/main" val="284728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DF2D4-9365-4468-9528-DE416578CE7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B2E1022-9470-4314-A401-468B08FF67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21F86F3-29A2-4095-8606-07A11E3258A9}"/>
              </a:ext>
            </a:extLst>
          </p:cNvPr>
          <p:cNvSpPr>
            <a:spLocks noGrp="1"/>
          </p:cNvSpPr>
          <p:nvPr>
            <p:ph type="dt" sz="half" idx="10"/>
          </p:nvPr>
        </p:nvSpPr>
        <p:spPr/>
        <p:txBody>
          <a:bodyPr/>
          <a:lstStyle/>
          <a:p>
            <a:fld id="{7D788990-8B08-497A-9F1D-D15BF9911DEC}" type="datetimeFigureOut">
              <a:rPr lang="en-GB" smtClean="0"/>
              <a:t>08/12/2020</a:t>
            </a:fld>
            <a:endParaRPr lang="en-GB"/>
          </a:p>
        </p:txBody>
      </p:sp>
      <p:sp>
        <p:nvSpPr>
          <p:cNvPr id="5" name="Footer Placeholder 4">
            <a:extLst>
              <a:ext uri="{FF2B5EF4-FFF2-40B4-BE49-F238E27FC236}">
                <a16:creationId xmlns:a16="http://schemas.microsoft.com/office/drawing/2014/main" id="{E1907DA5-D5F4-4257-B0F0-CFFF789645A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AFDF8BF-F6AB-4247-A0D9-9E507FE891B3}"/>
              </a:ext>
            </a:extLst>
          </p:cNvPr>
          <p:cNvSpPr>
            <a:spLocks noGrp="1"/>
          </p:cNvSpPr>
          <p:nvPr>
            <p:ph type="sldNum" sz="quarter" idx="12"/>
          </p:nvPr>
        </p:nvSpPr>
        <p:spPr/>
        <p:txBody>
          <a:bodyPr/>
          <a:lstStyle/>
          <a:p>
            <a:fld id="{EFF8A157-850A-462F-A305-43F6681D6603}" type="slidenum">
              <a:rPr lang="en-GB" smtClean="0"/>
              <a:t>‹#›</a:t>
            </a:fld>
            <a:endParaRPr lang="en-GB"/>
          </a:p>
        </p:txBody>
      </p:sp>
    </p:spTree>
    <p:extLst>
      <p:ext uri="{BB962C8B-B14F-4D97-AF65-F5344CB8AC3E}">
        <p14:creationId xmlns:p14="http://schemas.microsoft.com/office/powerpoint/2010/main" val="975571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6EDF6-82B8-456D-8618-98641539FC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A46566F-A8AE-4155-B5D2-B09B2A5DFC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27F68A-347E-4E40-AE7C-87635C31FCC8}"/>
              </a:ext>
            </a:extLst>
          </p:cNvPr>
          <p:cNvSpPr>
            <a:spLocks noGrp="1"/>
          </p:cNvSpPr>
          <p:nvPr>
            <p:ph type="dt" sz="half" idx="10"/>
          </p:nvPr>
        </p:nvSpPr>
        <p:spPr/>
        <p:txBody>
          <a:bodyPr/>
          <a:lstStyle/>
          <a:p>
            <a:fld id="{7D788990-8B08-497A-9F1D-D15BF9911DEC}" type="datetimeFigureOut">
              <a:rPr lang="en-GB" smtClean="0"/>
              <a:t>08/12/2020</a:t>
            </a:fld>
            <a:endParaRPr lang="en-GB"/>
          </a:p>
        </p:txBody>
      </p:sp>
      <p:sp>
        <p:nvSpPr>
          <p:cNvPr id="5" name="Footer Placeholder 4">
            <a:extLst>
              <a:ext uri="{FF2B5EF4-FFF2-40B4-BE49-F238E27FC236}">
                <a16:creationId xmlns:a16="http://schemas.microsoft.com/office/drawing/2014/main" id="{0F2AB2F9-1010-4B02-853A-9A375445834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30151AE-6F26-458F-B792-7E84FF9CCB97}"/>
              </a:ext>
            </a:extLst>
          </p:cNvPr>
          <p:cNvSpPr>
            <a:spLocks noGrp="1"/>
          </p:cNvSpPr>
          <p:nvPr>
            <p:ph type="sldNum" sz="quarter" idx="12"/>
          </p:nvPr>
        </p:nvSpPr>
        <p:spPr/>
        <p:txBody>
          <a:bodyPr/>
          <a:lstStyle/>
          <a:p>
            <a:fld id="{EFF8A157-850A-462F-A305-43F6681D6603}" type="slidenum">
              <a:rPr lang="en-GB" smtClean="0"/>
              <a:t>‹#›</a:t>
            </a:fld>
            <a:endParaRPr lang="en-GB"/>
          </a:p>
        </p:txBody>
      </p:sp>
    </p:spTree>
    <p:extLst>
      <p:ext uri="{BB962C8B-B14F-4D97-AF65-F5344CB8AC3E}">
        <p14:creationId xmlns:p14="http://schemas.microsoft.com/office/powerpoint/2010/main" val="3168077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CA81E-CB0A-49AE-8A23-FEF7CDD5B81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7B5405B-A98E-4D0A-8818-222CE8595C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3EC6B24-4DF4-4FF6-AD8E-AC2AA4399A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15175EC-124B-4E35-8E84-DB103F351078}"/>
              </a:ext>
            </a:extLst>
          </p:cNvPr>
          <p:cNvSpPr>
            <a:spLocks noGrp="1"/>
          </p:cNvSpPr>
          <p:nvPr>
            <p:ph type="dt" sz="half" idx="10"/>
          </p:nvPr>
        </p:nvSpPr>
        <p:spPr/>
        <p:txBody>
          <a:bodyPr/>
          <a:lstStyle/>
          <a:p>
            <a:fld id="{7D788990-8B08-497A-9F1D-D15BF9911DEC}" type="datetimeFigureOut">
              <a:rPr lang="en-GB" smtClean="0"/>
              <a:t>08/12/2020</a:t>
            </a:fld>
            <a:endParaRPr lang="en-GB"/>
          </a:p>
        </p:txBody>
      </p:sp>
      <p:sp>
        <p:nvSpPr>
          <p:cNvPr id="6" name="Footer Placeholder 5">
            <a:extLst>
              <a:ext uri="{FF2B5EF4-FFF2-40B4-BE49-F238E27FC236}">
                <a16:creationId xmlns:a16="http://schemas.microsoft.com/office/drawing/2014/main" id="{1E05B79F-5531-413C-84BD-70EBFC803A8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D135660-D9CF-49CB-A65C-0FA06D9C5327}"/>
              </a:ext>
            </a:extLst>
          </p:cNvPr>
          <p:cNvSpPr>
            <a:spLocks noGrp="1"/>
          </p:cNvSpPr>
          <p:nvPr>
            <p:ph type="sldNum" sz="quarter" idx="12"/>
          </p:nvPr>
        </p:nvSpPr>
        <p:spPr/>
        <p:txBody>
          <a:bodyPr/>
          <a:lstStyle/>
          <a:p>
            <a:fld id="{EFF8A157-850A-462F-A305-43F6681D6603}" type="slidenum">
              <a:rPr lang="en-GB" smtClean="0"/>
              <a:t>‹#›</a:t>
            </a:fld>
            <a:endParaRPr lang="en-GB"/>
          </a:p>
        </p:txBody>
      </p:sp>
    </p:spTree>
    <p:extLst>
      <p:ext uri="{BB962C8B-B14F-4D97-AF65-F5344CB8AC3E}">
        <p14:creationId xmlns:p14="http://schemas.microsoft.com/office/powerpoint/2010/main" val="1032796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BDC12-7BB9-465B-B267-BA76661D9C4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043623B-3C18-40F8-ABBA-1D2196CE6F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C765B5-2E11-479B-9F70-C1F7829F8A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BDD5B3E-6A20-49AA-A632-F8B407AEEB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6D8915-9B8F-4B53-99B2-1A2CA3AACD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C218666-042F-4461-943C-B014DDF564AE}"/>
              </a:ext>
            </a:extLst>
          </p:cNvPr>
          <p:cNvSpPr>
            <a:spLocks noGrp="1"/>
          </p:cNvSpPr>
          <p:nvPr>
            <p:ph type="dt" sz="half" idx="10"/>
          </p:nvPr>
        </p:nvSpPr>
        <p:spPr/>
        <p:txBody>
          <a:bodyPr/>
          <a:lstStyle/>
          <a:p>
            <a:fld id="{7D788990-8B08-497A-9F1D-D15BF9911DEC}" type="datetimeFigureOut">
              <a:rPr lang="en-GB" smtClean="0"/>
              <a:t>08/12/2020</a:t>
            </a:fld>
            <a:endParaRPr lang="en-GB"/>
          </a:p>
        </p:txBody>
      </p:sp>
      <p:sp>
        <p:nvSpPr>
          <p:cNvPr id="8" name="Footer Placeholder 7">
            <a:extLst>
              <a:ext uri="{FF2B5EF4-FFF2-40B4-BE49-F238E27FC236}">
                <a16:creationId xmlns:a16="http://schemas.microsoft.com/office/drawing/2014/main" id="{C567551E-42F2-432E-8557-A2901230229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64857F8-8ACC-49FD-B815-AFDDC46BBB16}"/>
              </a:ext>
            </a:extLst>
          </p:cNvPr>
          <p:cNvSpPr>
            <a:spLocks noGrp="1"/>
          </p:cNvSpPr>
          <p:nvPr>
            <p:ph type="sldNum" sz="quarter" idx="12"/>
          </p:nvPr>
        </p:nvSpPr>
        <p:spPr/>
        <p:txBody>
          <a:bodyPr/>
          <a:lstStyle/>
          <a:p>
            <a:fld id="{EFF8A157-850A-462F-A305-43F6681D6603}" type="slidenum">
              <a:rPr lang="en-GB" smtClean="0"/>
              <a:t>‹#›</a:t>
            </a:fld>
            <a:endParaRPr lang="en-GB"/>
          </a:p>
        </p:txBody>
      </p:sp>
    </p:spTree>
    <p:extLst>
      <p:ext uri="{BB962C8B-B14F-4D97-AF65-F5344CB8AC3E}">
        <p14:creationId xmlns:p14="http://schemas.microsoft.com/office/powerpoint/2010/main" val="434811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9950F-AAD2-4513-8C9F-1656628EDF0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909EB5E-352A-4E42-8BAB-8E930809B3F4}"/>
              </a:ext>
            </a:extLst>
          </p:cNvPr>
          <p:cNvSpPr>
            <a:spLocks noGrp="1"/>
          </p:cNvSpPr>
          <p:nvPr>
            <p:ph type="dt" sz="half" idx="10"/>
          </p:nvPr>
        </p:nvSpPr>
        <p:spPr/>
        <p:txBody>
          <a:bodyPr/>
          <a:lstStyle/>
          <a:p>
            <a:fld id="{7D788990-8B08-497A-9F1D-D15BF9911DEC}" type="datetimeFigureOut">
              <a:rPr lang="en-GB" smtClean="0"/>
              <a:t>08/12/2020</a:t>
            </a:fld>
            <a:endParaRPr lang="en-GB"/>
          </a:p>
        </p:txBody>
      </p:sp>
      <p:sp>
        <p:nvSpPr>
          <p:cNvPr id="4" name="Footer Placeholder 3">
            <a:extLst>
              <a:ext uri="{FF2B5EF4-FFF2-40B4-BE49-F238E27FC236}">
                <a16:creationId xmlns:a16="http://schemas.microsoft.com/office/drawing/2014/main" id="{FF5E15DE-D5DD-4CB7-84AF-C89C36A7913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432B7D1-E479-4C4F-B877-B8630AE908FE}"/>
              </a:ext>
            </a:extLst>
          </p:cNvPr>
          <p:cNvSpPr>
            <a:spLocks noGrp="1"/>
          </p:cNvSpPr>
          <p:nvPr>
            <p:ph type="sldNum" sz="quarter" idx="12"/>
          </p:nvPr>
        </p:nvSpPr>
        <p:spPr/>
        <p:txBody>
          <a:bodyPr/>
          <a:lstStyle/>
          <a:p>
            <a:fld id="{EFF8A157-850A-462F-A305-43F6681D6603}" type="slidenum">
              <a:rPr lang="en-GB" smtClean="0"/>
              <a:t>‹#›</a:t>
            </a:fld>
            <a:endParaRPr lang="en-GB"/>
          </a:p>
        </p:txBody>
      </p:sp>
    </p:spTree>
    <p:extLst>
      <p:ext uri="{BB962C8B-B14F-4D97-AF65-F5344CB8AC3E}">
        <p14:creationId xmlns:p14="http://schemas.microsoft.com/office/powerpoint/2010/main" val="2468093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C53AE5-4A5B-4448-9014-D027117DA9B5}"/>
              </a:ext>
            </a:extLst>
          </p:cNvPr>
          <p:cNvSpPr>
            <a:spLocks noGrp="1"/>
          </p:cNvSpPr>
          <p:nvPr>
            <p:ph type="dt" sz="half" idx="10"/>
          </p:nvPr>
        </p:nvSpPr>
        <p:spPr/>
        <p:txBody>
          <a:bodyPr/>
          <a:lstStyle/>
          <a:p>
            <a:fld id="{7D788990-8B08-497A-9F1D-D15BF9911DEC}" type="datetimeFigureOut">
              <a:rPr lang="en-GB" smtClean="0"/>
              <a:t>08/12/2020</a:t>
            </a:fld>
            <a:endParaRPr lang="en-GB"/>
          </a:p>
        </p:txBody>
      </p:sp>
      <p:sp>
        <p:nvSpPr>
          <p:cNvPr id="3" name="Footer Placeholder 2">
            <a:extLst>
              <a:ext uri="{FF2B5EF4-FFF2-40B4-BE49-F238E27FC236}">
                <a16:creationId xmlns:a16="http://schemas.microsoft.com/office/drawing/2014/main" id="{F8169855-3F39-41BF-B837-2E687A07A84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17C798B-E4E5-4FA9-A87A-7BDE36213A27}"/>
              </a:ext>
            </a:extLst>
          </p:cNvPr>
          <p:cNvSpPr>
            <a:spLocks noGrp="1"/>
          </p:cNvSpPr>
          <p:nvPr>
            <p:ph type="sldNum" sz="quarter" idx="12"/>
          </p:nvPr>
        </p:nvSpPr>
        <p:spPr/>
        <p:txBody>
          <a:bodyPr/>
          <a:lstStyle/>
          <a:p>
            <a:fld id="{EFF8A157-850A-462F-A305-43F6681D6603}" type="slidenum">
              <a:rPr lang="en-GB" smtClean="0"/>
              <a:t>‹#›</a:t>
            </a:fld>
            <a:endParaRPr lang="en-GB"/>
          </a:p>
        </p:txBody>
      </p:sp>
    </p:spTree>
    <p:extLst>
      <p:ext uri="{BB962C8B-B14F-4D97-AF65-F5344CB8AC3E}">
        <p14:creationId xmlns:p14="http://schemas.microsoft.com/office/powerpoint/2010/main" val="1401857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086B4-4BD2-493D-80C7-942A67C6E9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0CADC7A-0218-41B9-93A4-11A20E3318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87994A3-BD64-4C1F-83E8-7546461C9A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33B0D4-C0BE-4127-B65E-BFEB7694D67B}"/>
              </a:ext>
            </a:extLst>
          </p:cNvPr>
          <p:cNvSpPr>
            <a:spLocks noGrp="1"/>
          </p:cNvSpPr>
          <p:nvPr>
            <p:ph type="dt" sz="half" idx="10"/>
          </p:nvPr>
        </p:nvSpPr>
        <p:spPr/>
        <p:txBody>
          <a:bodyPr/>
          <a:lstStyle/>
          <a:p>
            <a:fld id="{7D788990-8B08-497A-9F1D-D15BF9911DEC}" type="datetimeFigureOut">
              <a:rPr lang="en-GB" smtClean="0"/>
              <a:t>08/12/2020</a:t>
            </a:fld>
            <a:endParaRPr lang="en-GB"/>
          </a:p>
        </p:txBody>
      </p:sp>
      <p:sp>
        <p:nvSpPr>
          <p:cNvPr id="6" name="Footer Placeholder 5">
            <a:extLst>
              <a:ext uri="{FF2B5EF4-FFF2-40B4-BE49-F238E27FC236}">
                <a16:creationId xmlns:a16="http://schemas.microsoft.com/office/drawing/2014/main" id="{A35BFA18-F889-415C-B123-F2026E0C6B0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5221A43-2345-489C-8B3C-53856E2EB181}"/>
              </a:ext>
            </a:extLst>
          </p:cNvPr>
          <p:cNvSpPr>
            <a:spLocks noGrp="1"/>
          </p:cNvSpPr>
          <p:nvPr>
            <p:ph type="sldNum" sz="quarter" idx="12"/>
          </p:nvPr>
        </p:nvSpPr>
        <p:spPr/>
        <p:txBody>
          <a:bodyPr/>
          <a:lstStyle/>
          <a:p>
            <a:fld id="{EFF8A157-850A-462F-A305-43F6681D6603}" type="slidenum">
              <a:rPr lang="en-GB" smtClean="0"/>
              <a:t>‹#›</a:t>
            </a:fld>
            <a:endParaRPr lang="en-GB"/>
          </a:p>
        </p:txBody>
      </p:sp>
    </p:spTree>
    <p:extLst>
      <p:ext uri="{BB962C8B-B14F-4D97-AF65-F5344CB8AC3E}">
        <p14:creationId xmlns:p14="http://schemas.microsoft.com/office/powerpoint/2010/main" val="2554851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2F0CE-F86C-4E19-931C-5A4D712E5E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0BA440B-A75E-49B5-8CB1-D611EE917C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6E4C07E-039C-4EE8-82F0-CAB09867C6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184CED-CB19-4ECF-A739-CB91A2F09CB9}"/>
              </a:ext>
            </a:extLst>
          </p:cNvPr>
          <p:cNvSpPr>
            <a:spLocks noGrp="1"/>
          </p:cNvSpPr>
          <p:nvPr>
            <p:ph type="dt" sz="half" idx="10"/>
          </p:nvPr>
        </p:nvSpPr>
        <p:spPr/>
        <p:txBody>
          <a:bodyPr/>
          <a:lstStyle/>
          <a:p>
            <a:fld id="{7D788990-8B08-497A-9F1D-D15BF9911DEC}" type="datetimeFigureOut">
              <a:rPr lang="en-GB" smtClean="0"/>
              <a:t>08/12/2020</a:t>
            </a:fld>
            <a:endParaRPr lang="en-GB"/>
          </a:p>
        </p:txBody>
      </p:sp>
      <p:sp>
        <p:nvSpPr>
          <p:cNvPr id="6" name="Footer Placeholder 5">
            <a:extLst>
              <a:ext uri="{FF2B5EF4-FFF2-40B4-BE49-F238E27FC236}">
                <a16:creationId xmlns:a16="http://schemas.microsoft.com/office/drawing/2014/main" id="{B4D9F288-196F-4981-A8BA-8CAD9A39A02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5F15647-EB45-4E53-AF48-9AD79C7BC51D}"/>
              </a:ext>
            </a:extLst>
          </p:cNvPr>
          <p:cNvSpPr>
            <a:spLocks noGrp="1"/>
          </p:cNvSpPr>
          <p:nvPr>
            <p:ph type="sldNum" sz="quarter" idx="12"/>
          </p:nvPr>
        </p:nvSpPr>
        <p:spPr/>
        <p:txBody>
          <a:bodyPr/>
          <a:lstStyle/>
          <a:p>
            <a:fld id="{EFF8A157-850A-462F-A305-43F6681D6603}" type="slidenum">
              <a:rPr lang="en-GB" smtClean="0"/>
              <a:t>‹#›</a:t>
            </a:fld>
            <a:endParaRPr lang="en-GB"/>
          </a:p>
        </p:txBody>
      </p:sp>
    </p:spTree>
    <p:extLst>
      <p:ext uri="{BB962C8B-B14F-4D97-AF65-F5344CB8AC3E}">
        <p14:creationId xmlns:p14="http://schemas.microsoft.com/office/powerpoint/2010/main" val="3846307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A76FC5-5539-426D-8C02-2852D94033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4C4110C-F73F-4E81-ADA7-768978E0F4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59CB464-6926-4345-B27C-C4F3A3AF04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788990-8B08-497A-9F1D-D15BF9911DEC}" type="datetimeFigureOut">
              <a:rPr lang="en-GB" smtClean="0"/>
              <a:t>08/12/2020</a:t>
            </a:fld>
            <a:endParaRPr lang="en-GB"/>
          </a:p>
        </p:txBody>
      </p:sp>
      <p:sp>
        <p:nvSpPr>
          <p:cNvPr id="5" name="Footer Placeholder 4">
            <a:extLst>
              <a:ext uri="{FF2B5EF4-FFF2-40B4-BE49-F238E27FC236}">
                <a16:creationId xmlns:a16="http://schemas.microsoft.com/office/drawing/2014/main" id="{F7197FF2-A32E-440F-8786-A4542946B2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E198FF-EBF5-4A24-BC63-1BD7F7D8F2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F8A157-850A-462F-A305-43F6681D6603}" type="slidenum">
              <a:rPr lang="en-GB" smtClean="0"/>
              <a:t>‹#›</a:t>
            </a:fld>
            <a:endParaRPr lang="en-GB"/>
          </a:p>
        </p:txBody>
      </p:sp>
    </p:spTree>
    <p:extLst>
      <p:ext uri="{BB962C8B-B14F-4D97-AF65-F5344CB8AC3E}">
        <p14:creationId xmlns:p14="http://schemas.microsoft.com/office/powerpoint/2010/main" val="292794852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hyperlink" Target="https://api.foursquare.com/v2/venues/%7b%7d?&amp;client_id=%7b%7d&amp;client_secret=%7b%7d&amp;v=%7b%7d"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95EEB-2F89-4DA5-94F4-A1BAE3257114}"/>
              </a:ext>
            </a:extLst>
          </p:cNvPr>
          <p:cNvSpPr>
            <a:spLocks noGrp="1"/>
          </p:cNvSpPr>
          <p:nvPr>
            <p:ph type="ctrTitle"/>
          </p:nvPr>
        </p:nvSpPr>
        <p:spPr>
          <a:xfrm>
            <a:off x="4419136" y="1020871"/>
            <a:ext cx="6960759" cy="2849671"/>
          </a:xfrm>
        </p:spPr>
        <p:txBody>
          <a:bodyPr>
            <a:normAutofit/>
          </a:bodyPr>
          <a:lstStyle/>
          <a:p>
            <a:pPr algn="l"/>
            <a:r>
              <a:rPr lang="en-US" sz="6000">
                <a:solidFill>
                  <a:srgbClr val="FFFFFF"/>
                </a:solidFill>
              </a:rPr>
              <a:t>Final Report</a:t>
            </a:r>
            <a:endParaRPr lang="en-GB" sz="6000">
              <a:solidFill>
                <a:srgbClr val="FFFFFF"/>
              </a:solidFill>
            </a:endParaRPr>
          </a:p>
        </p:txBody>
      </p:sp>
      <p:sp>
        <p:nvSpPr>
          <p:cNvPr id="3" name="Subtitle 2">
            <a:extLst>
              <a:ext uri="{FF2B5EF4-FFF2-40B4-BE49-F238E27FC236}">
                <a16:creationId xmlns:a16="http://schemas.microsoft.com/office/drawing/2014/main" id="{C19BCEFC-1069-43A3-AB2A-87A1B14708B8}"/>
              </a:ext>
            </a:extLst>
          </p:cNvPr>
          <p:cNvSpPr>
            <a:spLocks noGrp="1"/>
          </p:cNvSpPr>
          <p:nvPr>
            <p:ph type="subTitle" idx="1"/>
          </p:nvPr>
        </p:nvSpPr>
        <p:spPr>
          <a:xfrm>
            <a:off x="4548104" y="3962088"/>
            <a:ext cx="6112077" cy="1186108"/>
          </a:xfrm>
        </p:spPr>
        <p:txBody>
          <a:bodyPr>
            <a:normAutofit/>
          </a:bodyPr>
          <a:lstStyle/>
          <a:p>
            <a:pPr algn="l"/>
            <a:r>
              <a:rPr lang="en-US">
                <a:solidFill>
                  <a:srgbClr val="FFFFFF">
                    <a:alpha val="70000"/>
                  </a:srgbClr>
                </a:solidFill>
              </a:rPr>
              <a:t>Capstone Project – Meatballs, Pizza, &amp; Pasta in NYC</a:t>
            </a:r>
            <a:endParaRPr lang="en-GB">
              <a:solidFill>
                <a:srgbClr val="FFFFFF">
                  <a:alpha val="70000"/>
                </a:srgbClr>
              </a:solidFill>
            </a:endParaRPr>
          </a:p>
        </p:txBody>
      </p:sp>
    </p:spTree>
    <p:extLst>
      <p:ext uri="{BB962C8B-B14F-4D97-AF65-F5344CB8AC3E}">
        <p14:creationId xmlns:p14="http://schemas.microsoft.com/office/powerpoint/2010/main" val="209327833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556590C-E768-451D-90F7-631B7F0B3C79}"/>
              </a:ext>
            </a:extLst>
          </p:cNvPr>
          <p:cNvSpPr>
            <a:spLocks noGrp="1"/>
          </p:cNvSpPr>
          <p:nvPr>
            <p:ph idx="1"/>
          </p:nvPr>
        </p:nvSpPr>
        <p:spPr>
          <a:xfrm>
            <a:off x="838201" y="2022601"/>
            <a:ext cx="10515598" cy="4154361"/>
          </a:xfrm>
        </p:spPr>
        <p:txBody>
          <a:bodyPr>
            <a:normAutofit/>
          </a:bodyPr>
          <a:lstStyle/>
          <a:p>
            <a:r>
              <a:rPr lang="en-GB" dirty="0"/>
              <a:t>We then used Foursquare API to collect additional venue data including rating and likes:</a:t>
            </a:r>
          </a:p>
          <a:p>
            <a:pPr marL="0" indent="0">
              <a:buNone/>
            </a:pPr>
            <a:endParaRPr lang="en-GB" sz="2000" dirty="0">
              <a:solidFill>
                <a:srgbClr val="FFFFFF"/>
              </a:solidFill>
            </a:endParaRPr>
          </a:p>
        </p:txBody>
      </p:sp>
      <p:pic>
        <p:nvPicPr>
          <p:cNvPr id="7" name="Picture 6">
            <a:extLst>
              <a:ext uri="{FF2B5EF4-FFF2-40B4-BE49-F238E27FC236}">
                <a16:creationId xmlns:a16="http://schemas.microsoft.com/office/drawing/2014/main" id="{4775F9EE-7468-4D53-A541-24C75489A755}"/>
              </a:ext>
            </a:extLst>
          </p:cNvPr>
          <p:cNvPicPr/>
          <p:nvPr/>
        </p:nvPicPr>
        <p:blipFill>
          <a:blip r:embed="rId2"/>
          <a:stretch>
            <a:fillRect/>
          </a:stretch>
        </p:blipFill>
        <p:spPr>
          <a:xfrm>
            <a:off x="1297794" y="2964657"/>
            <a:ext cx="3641090" cy="2822575"/>
          </a:xfrm>
          <a:prstGeom prst="rect">
            <a:avLst/>
          </a:prstGeom>
        </p:spPr>
      </p:pic>
    </p:spTree>
    <p:extLst>
      <p:ext uri="{BB962C8B-B14F-4D97-AF65-F5344CB8AC3E}">
        <p14:creationId xmlns:p14="http://schemas.microsoft.com/office/powerpoint/2010/main" val="456438291"/>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2243E1A-AA56-4D2E-8736-326D2AC30CC0}"/>
              </a:ext>
            </a:extLst>
          </p:cNvPr>
          <p:cNvSpPr>
            <a:spLocks noGrp="1"/>
          </p:cNvSpPr>
          <p:nvPr>
            <p:ph idx="1"/>
          </p:nvPr>
        </p:nvSpPr>
        <p:spPr>
          <a:xfrm>
            <a:off x="838201" y="2022601"/>
            <a:ext cx="10515598" cy="4154361"/>
          </a:xfrm>
        </p:spPr>
        <p:txBody>
          <a:bodyPr>
            <a:normAutofit/>
          </a:bodyPr>
          <a:lstStyle/>
          <a:p>
            <a:r>
              <a:rPr lang="en-GB" dirty="0"/>
              <a:t>We then created a table of highest average rating by neighbourhood: </a:t>
            </a:r>
          </a:p>
          <a:p>
            <a:pPr marL="0" indent="0">
              <a:buNone/>
            </a:pPr>
            <a:endParaRPr lang="en-GB" sz="2000" dirty="0">
              <a:solidFill>
                <a:srgbClr val="FFFFFF"/>
              </a:solidFill>
            </a:endParaRPr>
          </a:p>
        </p:txBody>
      </p:sp>
      <p:pic>
        <p:nvPicPr>
          <p:cNvPr id="7" name="Picture 6">
            <a:extLst>
              <a:ext uri="{FF2B5EF4-FFF2-40B4-BE49-F238E27FC236}">
                <a16:creationId xmlns:a16="http://schemas.microsoft.com/office/drawing/2014/main" id="{E5E002F0-BE8E-4316-9BDB-CB05322204B8}"/>
              </a:ext>
            </a:extLst>
          </p:cNvPr>
          <p:cNvPicPr/>
          <p:nvPr/>
        </p:nvPicPr>
        <p:blipFill>
          <a:blip r:embed="rId2"/>
          <a:stretch>
            <a:fillRect/>
          </a:stretch>
        </p:blipFill>
        <p:spPr>
          <a:xfrm>
            <a:off x="833002" y="2782696"/>
            <a:ext cx="3581400" cy="3394266"/>
          </a:xfrm>
          <a:prstGeom prst="rect">
            <a:avLst/>
          </a:prstGeom>
        </p:spPr>
      </p:pic>
    </p:spTree>
    <p:extLst>
      <p:ext uri="{BB962C8B-B14F-4D97-AF65-F5344CB8AC3E}">
        <p14:creationId xmlns:p14="http://schemas.microsoft.com/office/powerpoint/2010/main" val="2940620400"/>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ACD124F-6398-475B-A8CD-8A6012254D50}"/>
              </a:ext>
            </a:extLst>
          </p:cNvPr>
          <p:cNvSpPr>
            <a:spLocks noGrp="1"/>
          </p:cNvSpPr>
          <p:nvPr>
            <p:ph idx="1"/>
          </p:nvPr>
        </p:nvSpPr>
        <p:spPr>
          <a:xfrm>
            <a:off x="838201" y="988553"/>
            <a:ext cx="10515598" cy="4154361"/>
          </a:xfrm>
        </p:spPr>
        <p:txBody>
          <a:bodyPr>
            <a:normAutofit/>
          </a:bodyPr>
          <a:lstStyle/>
          <a:p>
            <a:r>
              <a:rPr lang="en-GB" dirty="0"/>
              <a:t>We created a chart to show which borough in NYC has the worst Italian restaurants: </a:t>
            </a:r>
          </a:p>
          <a:p>
            <a:endParaRPr lang="en-GB" sz="2000" dirty="0">
              <a:solidFill>
                <a:srgbClr val="FFFFFF"/>
              </a:solidFill>
            </a:endParaRPr>
          </a:p>
          <a:p>
            <a:endParaRPr lang="en-GB" sz="2000" dirty="0">
              <a:solidFill>
                <a:srgbClr val="FFFFFF"/>
              </a:solidFill>
            </a:endParaRPr>
          </a:p>
          <a:p>
            <a:endParaRPr lang="en-GB" sz="2000" dirty="0">
              <a:solidFill>
                <a:srgbClr val="FFFFFF"/>
              </a:solidFill>
            </a:endParaRPr>
          </a:p>
          <a:p>
            <a:endParaRPr lang="en-GB" sz="2000" dirty="0">
              <a:solidFill>
                <a:srgbClr val="FFFFFF"/>
              </a:solidFill>
            </a:endParaRPr>
          </a:p>
          <a:p>
            <a:r>
              <a:rPr lang="en-GB" dirty="0"/>
              <a:t>Lastly we charted latitude and longitude along with average rating to understand where the best neighbourhoods were located:</a:t>
            </a:r>
          </a:p>
          <a:p>
            <a:endParaRPr lang="en-GB" sz="2000" dirty="0">
              <a:solidFill>
                <a:srgbClr val="FFFFFF"/>
              </a:solidFill>
            </a:endParaRPr>
          </a:p>
        </p:txBody>
      </p:sp>
      <p:pic>
        <p:nvPicPr>
          <p:cNvPr id="7" name="Picture 6">
            <a:extLst>
              <a:ext uri="{FF2B5EF4-FFF2-40B4-BE49-F238E27FC236}">
                <a16:creationId xmlns:a16="http://schemas.microsoft.com/office/drawing/2014/main" id="{D38A6B48-AD6E-455F-896E-5D67D76B8E11}"/>
              </a:ext>
            </a:extLst>
          </p:cNvPr>
          <p:cNvPicPr/>
          <p:nvPr/>
        </p:nvPicPr>
        <p:blipFill>
          <a:blip r:embed="rId2"/>
          <a:stretch>
            <a:fillRect/>
          </a:stretch>
        </p:blipFill>
        <p:spPr>
          <a:xfrm>
            <a:off x="1123485" y="1964643"/>
            <a:ext cx="1398905" cy="1101090"/>
          </a:xfrm>
          <a:prstGeom prst="rect">
            <a:avLst/>
          </a:prstGeom>
        </p:spPr>
      </p:pic>
      <p:pic>
        <p:nvPicPr>
          <p:cNvPr id="9" name="Picture 8">
            <a:extLst>
              <a:ext uri="{FF2B5EF4-FFF2-40B4-BE49-F238E27FC236}">
                <a16:creationId xmlns:a16="http://schemas.microsoft.com/office/drawing/2014/main" id="{5D73AF55-861A-4B39-AA11-B60D5D4D34CA}"/>
              </a:ext>
            </a:extLst>
          </p:cNvPr>
          <p:cNvPicPr/>
          <p:nvPr/>
        </p:nvPicPr>
        <p:blipFill>
          <a:blip r:embed="rId3"/>
          <a:stretch>
            <a:fillRect/>
          </a:stretch>
        </p:blipFill>
        <p:spPr>
          <a:xfrm>
            <a:off x="1119040" y="4534877"/>
            <a:ext cx="2806700" cy="1465580"/>
          </a:xfrm>
          <a:prstGeom prst="rect">
            <a:avLst/>
          </a:prstGeom>
        </p:spPr>
      </p:pic>
    </p:spTree>
    <p:extLst>
      <p:ext uri="{BB962C8B-B14F-4D97-AF65-F5344CB8AC3E}">
        <p14:creationId xmlns:p14="http://schemas.microsoft.com/office/powerpoint/2010/main" val="1866728742"/>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5682EF0-A827-4164-8AE6-262C86BAAE54}"/>
              </a:ext>
            </a:extLst>
          </p:cNvPr>
          <p:cNvSpPr>
            <a:spLocks noGrp="1"/>
          </p:cNvSpPr>
          <p:nvPr>
            <p:ph type="title"/>
          </p:nvPr>
        </p:nvSpPr>
        <p:spPr>
          <a:xfrm>
            <a:off x="833002" y="365125"/>
            <a:ext cx="10520702" cy="1325563"/>
          </a:xfrm>
        </p:spPr>
        <p:txBody>
          <a:bodyPr>
            <a:normAutofit/>
          </a:bodyPr>
          <a:lstStyle/>
          <a:p>
            <a:r>
              <a:rPr lang="en-GB" b="1" dirty="0"/>
              <a:t>Results:</a:t>
            </a:r>
            <a:endParaRPr lang="en-GB" dirty="0">
              <a:solidFill>
                <a:srgbClr val="FFFFFF"/>
              </a:solidFill>
            </a:endParaRPr>
          </a:p>
        </p:txBody>
      </p:sp>
      <p:sp>
        <p:nvSpPr>
          <p:cNvPr id="3" name="Content Placeholder 2">
            <a:extLst>
              <a:ext uri="{FF2B5EF4-FFF2-40B4-BE49-F238E27FC236}">
                <a16:creationId xmlns:a16="http://schemas.microsoft.com/office/drawing/2014/main" id="{7FEEABDC-83C3-4F31-BF24-C9EC7B402E13}"/>
              </a:ext>
            </a:extLst>
          </p:cNvPr>
          <p:cNvSpPr>
            <a:spLocks noGrp="1"/>
          </p:cNvSpPr>
          <p:nvPr>
            <p:ph idx="1"/>
          </p:nvPr>
        </p:nvSpPr>
        <p:spPr>
          <a:xfrm>
            <a:off x="838201" y="2022601"/>
            <a:ext cx="10515598" cy="4154361"/>
          </a:xfrm>
        </p:spPr>
        <p:txBody>
          <a:bodyPr>
            <a:normAutofit fontScale="92500" lnSpcReduction="10000"/>
          </a:bodyPr>
          <a:lstStyle/>
          <a:p>
            <a:r>
              <a:rPr lang="en-GB" dirty="0"/>
              <a:t>Using the information above we will answer our questions:</a:t>
            </a:r>
          </a:p>
          <a:p>
            <a:pPr lvl="0"/>
            <a:r>
              <a:rPr lang="en-GB" dirty="0"/>
              <a:t>Which neighbourhoods in NYC have the most Italian restaurants?</a:t>
            </a:r>
          </a:p>
          <a:p>
            <a:pPr lvl="1"/>
            <a:r>
              <a:rPr lang="en-GB" dirty="0"/>
              <a:t>Belmont, Greenwich Village, West Village, Carrol Gardens, Cobble Hill</a:t>
            </a:r>
          </a:p>
          <a:p>
            <a:pPr lvl="0"/>
            <a:r>
              <a:rPr lang="en-GB" dirty="0"/>
              <a:t>Which neighbourhood in NYC is the best for Italian food for ratings? </a:t>
            </a:r>
          </a:p>
          <a:p>
            <a:pPr lvl="0"/>
            <a:r>
              <a:rPr lang="en-GB" dirty="0"/>
              <a:t>Bushwick, Sunnyside Gardens, Sunnyside, </a:t>
            </a:r>
            <a:r>
              <a:rPr lang="en-GB" dirty="0" err="1"/>
              <a:t>Boreum</a:t>
            </a:r>
            <a:r>
              <a:rPr lang="en-GB" dirty="0"/>
              <a:t> Hill, and Downtown</a:t>
            </a:r>
          </a:p>
          <a:p>
            <a:pPr lvl="0"/>
            <a:r>
              <a:rPr lang="en-GB" dirty="0"/>
              <a:t>Which borough in NYC lacks quality Italian restaurants? </a:t>
            </a:r>
          </a:p>
          <a:p>
            <a:pPr lvl="1"/>
            <a:r>
              <a:rPr lang="en-GB" dirty="0"/>
              <a:t>Staten Island</a:t>
            </a:r>
          </a:p>
          <a:p>
            <a:pPr lvl="0"/>
            <a:r>
              <a:rPr lang="en-GB" dirty="0"/>
              <a:t>Which neighbourhoods in NYC are the best place to stay if you prefer Italian cuisine? </a:t>
            </a:r>
          </a:p>
          <a:p>
            <a:pPr lvl="1"/>
            <a:r>
              <a:rPr lang="en-GB" dirty="0"/>
              <a:t>Belmont and Bushwick</a:t>
            </a:r>
          </a:p>
          <a:p>
            <a:endParaRPr lang="en-GB" sz="2000" dirty="0">
              <a:solidFill>
                <a:srgbClr val="FFFFFF"/>
              </a:solidFill>
            </a:endParaRPr>
          </a:p>
        </p:txBody>
      </p:sp>
    </p:spTree>
    <p:extLst>
      <p:ext uri="{BB962C8B-B14F-4D97-AF65-F5344CB8AC3E}">
        <p14:creationId xmlns:p14="http://schemas.microsoft.com/office/powerpoint/2010/main" val="219384684"/>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E8E0B55-7ADC-4A3B-883E-2167CBBA9DF3}"/>
              </a:ext>
            </a:extLst>
          </p:cNvPr>
          <p:cNvSpPr>
            <a:spLocks noGrp="1"/>
          </p:cNvSpPr>
          <p:nvPr>
            <p:ph type="title"/>
          </p:nvPr>
        </p:nvSpPr>
        <p:spPr>
          <a:xfrm>
            <a:off x="833002" y="365125"/>
            <a:ext cx="10520702" cy="1325563"/>
          </a:xfrm>
        </p:spPr>
        <p:txBody>
          <a:bodyPr>
            <a:normAutofit/>
          </a:bodyPr>
          <a:lstStyle/>
          <a:p>
            <a:r>
              <a:rPr lang="en-GB" b="1" dirty="0"/>
              <a:t>Conclusion:</a:t>
            </a:r>
            <a:endParaRPr lang="en-GB" dirty="0">
              <a:solidFill>
                <a:srgbClr val="FFFFFF"/>
              </a:solidFill>
            </a:endParaRPr>
          </a:p>
        </p:txBody>
      </p:sp>
      <p:sp>
        <p:nvSpPr>
          <p:cNvPr id="3" name="Content Placeholder 2">
            <a:extLst>
              <a:ext uri="{FF2B5EF4-FFF2-40B4-BE49-F238E27FC236}">
                <a16:creationId xmlns:a16="http://schemas.microsoft.com/office/drawing/2014/main" id="{5F0FB005-8478-431C-B356-B9327F7A6260}"/>
              </a:ext>
            </a:extLst>
          </p:cNvPr>
          <p:cNvSpPr>
            <a:spLocks noGrp="1"/>
          </p:cNvSpPr>
          <p:nvPr>
            <p:ph idx="1"/>
          </p:nvPr>
        </p:nvSpPr>
        <p:spPr>
          <a:xfrm>
            <a:off x="838201" y="2022601"/>
            <a:ext cx="10515598" cy="4154361"/>
          </a:xfrm>
        </p:spPr>
        <p:txBody>
          <a:bodyPr>
            <a:normAutofit/>
          </a:bodyPr>
          <a:lstStyle/>
          <a:p>
            <a:r>
              <a:rPr lang="en-GB" dirty="0"/>
              <a:t>Overall, there are many Italian restaurants in NYC, however individual tastes and preferences will always trump the average consumers reviews. For this reason, it is best to experiment yourself and only use our findings as advice on how and where to find the best restaurants for you. We could potentially improve this report by including tips and reviews from other websites. </a:t>
            </a:r>
          </a:p>
        </p:txBody>
      </p:sp>
    </p:spTree>
    <p:extLst>
      <p:ext uri="{BB962C8B-B14F-4D97-AF65-F5344CB8AC3E}">
        <p14:creationId xmlns:p14="http://schemas.microsoft.com/office/powerpoint/2010/main" val="373533300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A82D8F6-7BD8-466F-97FA-994807581848}"/>
              </a:ext>
            </a:extLst>
          </p:cNvPr>
          <p:cNvSpPr>
            <a:spLocks noGrp="1"/>
          </p:cNvSpPr>
          <p:nvPr>
            <p:ph type="title"/>
          </p:nvPr>
        </p:nvSpPr>
        <p:spPr>
          <a:xfrm>
            <a:off x="833002" y="365125"/>
            <a:ext cx="10520702" cy="1325563"/>
          </a:xfrm>
        </p:spPr>
        <p:txBody>
          <a:bodyPr>
            <a:normAutofit/>
          </a:bodyPr>
          <a:lstStyle/>
          <a:p>
            <a:r>
              <a:rPr lang="en-GB" b="1" dirty="0"/>
              <a:t>Introduction:</a:t>
            </a:r>
            <a:endParaRPr lang="en-GB" dirty="0">
              <a:solidFill>
                <a:srgbClr val="FFFFFF"/>
              </a:solidFill>
            </a:endParaRPr>
          </a:p>
        </p:txBody>
      </p:sp>
      <p:sp>
        <p:nvSpPr>
          <p:cNvPr id="3" name="Content Placeholder 2">
            <a:extLst>
              <a:ext uri="{FF2B5EF4-FFF2-40B4-BE49-F238E27FC236}">
                <a16:creationId xmlns:a16="http://schemas.microsoft.com/office/drawing/2014/main" id="{D75DCA14-263F-4228-A9CA-11751F4014E6}"/>
              </a:ext>
            </a:extLst>
          </p:cNvPr>
          <p:cNvSpPr>
            <a:spLocks noGrp="1"/>
          </p:cNvSpPr>
          <p:nvPr>
            <p:ph idx="1"/>
          </p:nvPr>
        </p:nvSpPr>
        <p:spPr>
          <a:xfrm>
            <a:off x="838201" y="2022601"/>
            <a:ext cx="10515598" cy="4154361"/>
          </a:xfrm>
        </p:spPr>
        <p:txBody>
          <a:bodyPr>
            <a:normAutofit lnSpcReduction="10000"/>
          </a:bodyPr>
          <a:lstStyle/>
          <a:p>
            <a:r>
              <a:rPr lang="en-GB" dirty="0"/>
              <a:t>New York City(NYC) is one of the largest and ethnically diverse cities in the world. It is the largest city in the United States and for a long period of time, served as an entrance point into the US for many immigrants around the globe. NYC is home to over 8 million people and the city alone houses more people than 37 states. The entire NYC metro area is home to over 23.5 million individuals and is over 5000 </a:t>
            </a:r>
            <a:r>
              <a:rPr lang="en-GB" dirty="0" err="1"/>
              <a:t>sq</a:t>
            </a:r>
            <a:r>
              <a:rPr lang="en-GB" dirty="0"/>
              <a:t>/mi. It is by far the larges metro area in the US. NYC continues to serve as a melting pot and home for diversity and culture. With this expansive diversity comes a plethora of food options. Whether it be sushi, pizza, burgers, gyros, or curry, you truly can find anything your stomach is craving in the city that never sleeps. </a:t>
            </a:r>
          </a:p>
          <a:p>
            <a:endParaRPr lang="en-GB" sz="2000" dirty="0">
              <a:solidFill>
                <a:srgbClr val="FFFFFF"/>
              </a:solidFill>
            </a:endParaRPr>
          </a:p>
        </p:txBody>
      </p:sp>
    </p:spTree>
    <p:extLst>
      <p:ext uri="{BB962C8B-B14F-4D97-AF65-F5344CB8AC3E}">
        <p14:creationId xmlns:p14="http://schemas.microsoft.com/office/powerpoint/2010/main" val="381629299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B939AD1-6AF8-4ED8-9942-E953E8D8B1AA}"/>
              </a:ext>
            </a:extLst>
          </p:cNvPr>
          <p:cNvSpPr>
            <a:spLocks noGrp="1"/>
          </p:cNvSpPr>
          <p:nvPr>
            <p:ph type="title"/>
          </p:nvPr>
        </p:nvSpPr>
        <p:spPr>
          <a:xfrm>
            <a:off x="833002" y="365125"/>
            <a:ext cx="10520702" cy="1325563"/>
          </a:xfrm>
        </p:spPr>
        <p:txBody>
          <a:bodyPr>
            <a:normAutofit/>
          </a:bodyPr>
          <a:lstStyle/>
          <a:p>
            <a:r>
              <a:rPr lang="en-GB" b="1" dirty="0"/>
              <a:t>Problem:</a:t>
            </a:r>
            <a:endParaRPr lang="en-GB" dirty="0">
              <a:solidFill>
                <a:srgbClr val="FFFFFF"/>
              </a:solidFill>
            </a:endParaRPr>
          </a:p>
        </p:txBody>
      </p:sp>
      <p:sp>
        <p:nvSpPr>
          <p:cNvPr id="3" name="Content Placeholder 2">
            <a:extLst>
              <a:ext uri="{FF2B5EF4-FFF2-40B4-BE49-F238E27FC236}">
                <a16:creationId xmlns:a16="http://schemas.microsoft.com/office/drawing/2014/main" id="{DA1117AC-A5EE-4407-A208-5E202DA83040}"/>
              </a:ext>
            </a:extLst>
          </p:cNvPr>
          <p:cNvSpPr>
            <a:spLocks noGrp="1"/>
          </p:cNvSpPr>
          <p:nvPr>
            <p:ph idx="1"/>
          </p:nvPr>
        </p:nvSpPr>
        <p:spPr>
          <a:xfrm>
            <a:off x="838201" y="2022601"/>
            <a:ext cx="10515598" cy="4154361"/>
          </a:xfrm>
        </p:spPr>
        <p:txBody>
          <a:bodyPr>
            <a:normAutofit/>
          </a:bodyPr>
          <a:lstStyle/>
          <a:p>
            <a:r>
              <a:rPr lang="en-GB" dirty="0"/>
              <a:t>Below are the questions we would like to address:</a:t>
            </a:r>
          </a:p>
          <a:p>
            <a:pPr lvl="0"/>
            <a:r>
              <a:rPr lang="en-GB" dirty="0"/>
              <a:t>Which neighbourhoods in NYC have highly rated Italian restaurants?</a:t>
            </a:r>
          </a:p>
          <a:p>
            <a:pPr lvl="0"/>
            <a:r>
              <a:rPr lang="en-GB" dirty="0"/>
              <a:t>Which neighbourhood in NYC is the best for Italian food, ratings, and quantity? </a:t>
            </a:r>
          </a:p>
          <a:p>
            <a:pPr lvl="0"/>
            <a:r>
              <a:rPr lang="en-GB" dirty="0"/>
              <a:t>Which borough in NYC lacks quality Italian restaurants? </a:t>
            </a:r>
          </a:p>
          <a:p>
            <a:pPr lvl="0"/>
            <a:r>
              <a:rPr lang="en-GB" dirty="0"/>
              <a:t>Which neighbourhoods in NYC are the best place to stay if you prefer Italian cuisine? </a:t>
            </a:r>
          </a:p>
          <a:p>
            <a:endParaRPr lang="en-GB" sz="2000" dirty="0">
              <a:solidFill>
                <a:srgbClr val="FFFFFF"/>
              </a:solidFill>
            </a:endParaRPr>
          </a:p>
        </p:txBody>
      </p:sp>
    </p:spTree>
    <p:extLst>
      <p:ext uri="{BB962C8B-B14F-4D97-AF65-F5344CB8AC3E}">
        <p14:creationId xmlns:p14="http://schemas.microsoft.com/office/powerpoint/2010/main" val="230301935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56A7BDC-717A-4D5E-ABDF-A4B9EE7D8E7E}"/>
              </a:ext>
            </a:extLst>
          </p:cNvPr>
          <p:cNvSpPr>
            <a:spLocks noGrp="1"/>
          </p:cNvSpPr>
          <p:nvPr>
            <p:ph type="title"/>
          </p:nvPr>
        </p:nvSpPr>
        <p:spPr>
          <a:xfrm>
            <a:off x="833002" y="365125"/>
            <a:ext cx="10520702" cy="1325563"/>
          </a:xfrm>
        </p:spPr>
        <p:txBody>
          <a:bodyPr>
            <a:normAutofit/>
          </a:bodyPr>
          <a:lstStyle/>
          <a:p>
            <a:r>
              <a:rPr lang="en-GB" b="1" dirty="0"/>
              <a:t>Data Section:</a:t>
            </a:r>
            <a:endParaRPr lang="en-GB" dirty="0">
              <a:solidFill>
                <a:srgbClr val="FFFFFF"/>
              </a:solidFill>
            </a:endParaRPr>
          </a:p>
        </p:txBody>
      </p:sp>
      <p:sp>
        <p:nvSpPr>
          <p:cNvPr id="3" name="Content Placeholder 2">
            <a:extLst>
              <a:ext uri="{FF2B5EF4-FFF2-40B4-BE49-F238E27FC236}">
                <a16:creationId xmlns:a16="http://schemas.microsoft.com/office/drawing/2014/main" id="{6F447D27-315B-46AF-8FB0-5A394E7FB386}"/>
              </a:ext>
            </a:extLst>
          </p:cNvPr>
          <p:cNvSpPr>
            <a:spLocks noGrp="1"/>
          </p:cNvSpPr>
          <p:nvPr>
            <p:ph idx="1"/>
          </p:nvPr>
        </p:nvSpPr>
        <p:spPr>
          <a:xfrm>
            <a:off x="838201" y="2022601"/>
            <a:ext cx="10515598" cy="4154361"/>
          </a:xfrm>
        </p:spPr>
        <p:txBody>
          <a:bodyPr>
            <a:normAutofit fontScale="70000" lnSpcReduction="20000"/>
          </a:bodyPr>
          <a:lstStyle/>
          <a:p>
            <a:r>
              <a:rPr lang="en-GB" dirty="0"/>
              <a:t>For this project we need the following data:</a:t>
            </a:r>
          </a:p>
          <a:p>
            <a:r>
              <a:rPr lang="en-GB" dirty="0"/>
              <a:t>•	New York City data containing a list of Boroughs, Neighbourhoods and their corresponding coordinates </a:t>
            </a:r>
          </a:p>
          <a:p>
            <a:r>
              <a:rPr lang="en-GB" dirty="0"/>
              <a:t>o	Source: https://cocl.us/new_york_dataset</a:t>
            </a:r>
          </a:p>
          <a:p>
            <a:r>
              <a:rPr lang="en-GB" dirty="0"/>
              <a:t>o	Description: This data set contains the information needed.</a:t>
            </a:r>
          </a:p>
          <a:p>
            <a:r>
              <a:rPr lang="en-GB" dirty="0"/>
              <a:t>•	Italian restaurants in each neighbourhood of New York City</a:t>
            </a:r>
          </a:p>
          <a:p>
            <a:r>
              <a:rPr lang="en-GB" dirty="0"/>
              <a:t>o	Source: Foursquare API</a:t>
            </a:r>
          </a:p>
          <a:p>
            <a:r>
              <a:rPr lang="en-GB" dirty="0"/>
              <a:t>o	Description: This will allow us to get all venues and details about them for each neighbourhood.</a:t>
            </a:r>
          </a:p>
          <a:p>
            <a:r>
              <a:rPr lang="en-GB" dirty="0"/>
              <a:t>•	</a:t>
            </a:r>
            <a:r>
              <a:rPr lang="en-GB" dirty="0" err="1"/>
              <a:t>GeoSpace</a:t>
            </a:r>
            <a:r>
              <a:rPr lang="en-GB" dirty="0"/>
              <a:t> data</a:t>
            </a:r>
          </a:p>
          <a:p>
            <a:r>
              <a:rPr lang="en-GB" dirty="0"/>
              <a:t>o	Source: https://data.cityofnewyork.us/City-Government/Borough-Boundaries/tqmj-j8zm</a:t>
            </a:r>
          </a:p>
          <a:p>
            <a:r>
              <a:rPr lang="en-GB" dirty="0"/>
              <a:t>o	Description: This will give us the New York Borough Boundaries.</a:t>
            </a:r>
          </a:p>
          <a:p>
            <a:endParaRPr lang="en-GB" sz="2000" dirty="0">
              <a:solidFill>
                <a:srgbClr val="FFFFFF"/>
              </a:solidFill>
            </a:endParaRPr>
          </a:p>
        </p:txBody>
      </p:sp>
    </p:spTree>
    <p:extLst>
      <p:ext uri="{BB962C8B-B14F-4D97-AF65-F5344CB8AC3E}">
        <p14:creationId xmlns:p14="http://schemas.microsoft.com/office/powerpoint/2010/main" val="304111615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0EAFE9E-8D24-4438-BADB-B3C35E14686E}"/>
              </a:ext>
            </a:extLst>
          </p:cNvPr>
          <p:cNvSpPr>
            <a:spLocks noGrp="1"/>
          </p:cNvSpPr>
          <p:nvPr>
            <p:ph type="title"/>
          </p:nvPr>
        </p:nvSpPr>
        <p:spPr>
          <a:xfrm>
            <a:off x="833002" y="365125"/>
            <a:ext cx="10520702" cy="1325563"/>
          </a:xfrm>
        </p:spPr>
        <p:txBody>
          <a:bodyPr>
            <a:normAutofit/>
          </a:bodyPr>
          <a:lstStyle/>
          <a:p>
            <a:r>
              <a:rPr lang="en-GB" b="1" dirty="0"/>
              <a:t>Methodology:</a:t>
            </a:r>
            <a:br>
              <a:rPr lang="en-GB" dirty="0"/>
            </a:br>
            <a:endParaRPr lang="en-GB" dirty="0">
              <a:solidFill>
                <a:srgbClr val="FFFFFF"/>
              </a:solidFill>
            </a:endParaRPr>
          </a:p>
        </p:txBody>
      </p:sp>
      <p:sp>
        <p:nvSpPr>
          <p:cNvPr id="3" name="Content Placeholder 2">
            <a:extLst>
              <a:ext uri="{FF2B5EF4-FFF2-40B4-BE49-F238E27FC236}">
                <a16:creationId xmlns:a16="http://schemas.microsoft.com/office/drawing/2014/main" id="{F5C35928-8DA5-4103-A4E4-E3CB3F430305}"/>
              </a:ext>
            </a:extLst>
          </p:cNvPr>
          <p:cNvSpPr>
            <a:spLocks noGrp="1"/>
          </p:cNvSpPr>
          <p:nvPr>
            <p:ph idx="1"/>
          </p:nvPr>
        </p:nvSpPr>
        <p:spPr>
          <a:xfrm>
            <a:off x="838201" y="2022601"/>
            <a:ext cx="10515598" cy="4154361"/>
          </a:xfrm>
        </p:spPr>
        <p:txBody>
          <a:bodyPr>
            <a:normAutofit/>
          </a:bodyPr>
          <a:lstStyle/>
          <a:p>
            <a:pPr lvl="0"/>
            <a:r>
              <a:rPr lang="en-GB" dirty="0"/>
              <a:t>We began by collecting the NYC venue and NYC city data from the following links:</a:t>
            </a:r>
          </a:p>
          <a:p>
            <a:pPr lvl="0"/>
            <a:r>
              <a:rPr lang="en-GB" u="sng" dirty="0">
                <a:hlinkClick r:id="rId2"/>
              </a:rPr>
              <a:t>https://api.foursquare.com/v2/venues/{}?&amp;client_id={}&amp;client_secret={}&amp;v={}</a:t>
            </a:r>
            <a:endParaRPr lang="en-GB" dirty="0"/>
          </a:p>
          <a:p>
            <a:pPr lvl="0"/>
            <a:r>
              <a:rPr lang="en-GB" u="sng" dirty="0">
                <a:hlinkClick r:id="rId3"/>
              </a:rPr>
              <a:t>https://cocl.us/new_york_dataset</a:t>
            </a:r>
            <a:endParaRPr lang="en-GB" dirty="0"/>
          </a:p>
          <a:p>
            <a:endParaRPr lang="en-GB" sz="2000" dirty="0">
              <a:solidFill>
                <a:srgbClr val="FFFFFF"/>
              </a:solidFill>
            </a:endParaRPr>
          </a:p>
        </p:txBody>
      </p:sp>
    </p:spTree>
    <p:extLst>
      <p:ext uri="{BB962C8B-B14F-4D97-AF65-F5344CB8AC3E}">
        <p14:creationId xmlns:p14="http://schemas.microsoft.com/office/powerpoint/2010/main" val="4991135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888AAB1-6280-41DF-8A7B-D4265FF03B1D}"/>
              </a:ext>
            </a:extLst>
          </p:cNvPr>
          <p:cNvSpPr>
            <a:spLocks noGrp="1"/>
          </p:cNvSpPr>
          <p:nvPr>
            <p:ph idx="1"/>
          </p:nvPr>
        </p:nvSpPr>
        <p:spPr>
          <a:xfrm>
            <a:off x="838201" y="2022601"/>
            <a:ext cx="10515598" cy="4154361"/>
          </a:xfrm>
        </p:spPr>
        <p:txBody>
          <a:bodyPr>
            <a:normAutofit/>
          </a:bodyPr>
          <a:lstStyle/>
          <a:p>
            <a:r>
              <a:rPr lang="en-GB" dirty="0"/>
              <a:t>We then identified NYC neighbourhoods and locations using the API data: </a:t>
            </a:r>
          </a:p>
          <a:p>
            <a:endParaRPr lang="en-GB" sz="2000" dirty="0">
              <a:solidFill>
                <a:srgbClr val="FFFFFF"/>
              </a:solidFill>
            </a:endParaRPr>
          </a:p>
        </p:txBody>
      </p:sp>
      <p:pic>
        <p:nvPicPr>
          <p:cNvPr id="7" name="Picture 6">
            <a:extLst>
              <a:ext uri="{FF2B5EF4-FFF2-40B4-BE49-F238E27FC236}">
                <a16:creationId xmlns:a16="http://schemas.microsoft.com/office/drawing/2014/main" id="{B8D47572-9F8D-4600-9C7E-8F2707888F53}"/>
              </a:ext>
            </a:extLst>
          </p:cNvPr>
          <p:cNvPicPr/>
          <p:nvPr/>
        </p:nvPicPr>
        <p:blipFill>
          <a:blip r:embed="rId2"/>
          <a:stretch>
            <a:fillRect/>
          </a:stretch>
        </p:blipFill>
        <p:spPr>
          <a:xfrm>
            <a:off x="1207476" y="3246096"/>
            <a:ext cx="5521569" cy="2930866"/>
          </a:xfrm>
          <a:prstGeom prst="rect">
            <a:avLst/>
          </a:prstGeom>
        </p:spPr>
      </p:pic>
    </p:spTree>
    <p:extLst>
      <p:ext uri="{BB962C8B-B14F-4D97-AF65-F5344CB8AC3E}">
        <p14:creationId xmlns:p14="http://schemas.microsoft.com/office/powerpoint/2010/main" val="45216349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080402A-5787-4C43-9A31-A1980A8D9B43}"/>
              </a:ext>
            </a:extLst>
          </p:cNvPr>
          <p:cNvSpPr>
            <a:spLocks noGrp="1"/>
          </p:cNvSpPr>
          <p:nvPr>
            <p:ph idx="1"/>
          </p:nvPr>
        </p:nvSpPr>
        <p:spPr>
          <a:xfrm>
            <a:off x="838201" y="2022601"/>
            <a:ext cx="10515598" cy="4154361"/>
          </a:xfrm>
        </p:spPr>
        <p:txBody>
          <a:bodyPr>
            <a:normAutofit/>
          </a:bodyPr>
          <a:lstStyle/>
          <a:p>
            <a:r>
              <a:rPr lang="en-GB" dirty="0"/>
              <a:t>We then filtered out all Italian restaurants in each neighbourhood: </a:t>
            </a:r>
          </a:p>
          <a:p>
            <a:endParaRPr lang="en-GB" sz="2000" dirty="0">
              <a:solidFill>
                <a:srgbClr val="FFFFFF"/>
              </a:solidFill>
            </a:endParaRPr>
          </a:p>
        </p:txBody>
      </p:sp>
      <p:pic>
        <p:nvPicPr>
          <p:cNvPr id="7" name="Picture 6">
            <a:extLst>
              <a:ext uri="{FF2B5EF4-FFF2-40B4-BE49-F238E27FC236}">
                <a16:creationId xmlns:a16="http://schemas.microsoft.com/office/drawing/2014/main" id="{4624AA95-5166-44C7-9916-15823EF43B71}"/>
              </a:ext>
            </a:extLst>
          </p:cNvPr>
          <p:cNvPicPr/>
          <p:nvPr/>
        </p:nvPicPr>
        <p:blipFill>
          <a:blip r:embed="rId2"/>
          <a:stretch>
            <a:fillRect/>
          </a:stretch>
        </p:blipFill>
        <p:spPr>
          <a:xfrm>
            <a:off x="833002" y="2585010"/>
            <a:ext cx="3581400" cy="3253082"/>
          </a:xfrm>
          <a:prstGeom prst="rect">
            <a:avLst/>
          </a:prstGeom>
        </p:spPr>
      </p:pic>
    </p:spTree>
    <p:extLst>
      <p:ext uri="{BB962C8B-B14F-4D97-AF65-F5344CB8AC3E}">
        <p14:creationId xmlns:p14="http://schemas.microsoft.com/office/powerpoint/2010/main" val="84844345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5C0574E1-BFFE-41DD-BE6D-C59752B4258C}"/>
              </a:ext>
            </a:extLst>
          </p:cNvPr>
          <p:cNvSpPr>
            <a:spLocks noGrp="1"/>
          </p:cNvSpPr>
          <p:nvPr>
            <p:ph idx="1"/>
          </p:nvPr>
        </p:nvSpPr>
        <p:spPr>
          <a:xfrm>
            <a:off x="838201" y="2022601"/>
            <a:ext cx="10515598" cy="4154361"/>
          </a:xfrm>
        </p:spPr>
        <p:txBody>
          <a:bodyPr>
            <a:normAutofit/>
          </a:bodyPr>
          <a:lstStyle/>
          <a:p>
            <a:r>
              <a:rPr lang="en-GB" dirty="0"/>
              <a:t>We then plotted the number of Italian restaurants per borough: </a:t>
            </a:r>
          </a:p>
          <a:p>
            <a:pPr marL="0" indent="0">
              <a:buNone/>
            </a:pPr>
            <a:endParaRPr lang="en-GB" sz="2000" dirty="0">
              <a:solidFill>
                <a:srgbClr val="FFFFFF"/>
              </a:solidFill>
            </a:endParaRPr>
          </a:p>
        </p:txBody>
      </p:sp>
      <p:pic>
        <p:nvPicPr>
          <p:cNvPr id="7" name="Picture 6">
            <a:extLst>
              <a:ext uri="{FF2B5EF4-FFF2-40B4-BE49-F238E27FC236}">
                <a16:creationId xmlns:a16="http://schemas.microsoft.com/office/drawing/2014/main" id="{785CC602-00B7-44B7-9D80-DF092775A4BC}"/>
              </a:ext>
            </a:extLst>
          </p:cNvPr>
          <p:cNvPicPr/>
          <p:nvPr/>
        </p:nvPicPr>
        <p:blipFill>
          <a:blip r:embed="rId2"/>
          <a:stretch>
            <a:fillRect/>
          </a:stretch>
        </p:blipFill>
        <p:spPr>
          <a:xfrm>
            <a:off x="833002" y="2703638"/>
            <a:ext cx="4489275" cy="3111007"/>
          </a:xfrm>
          <a:prstGeom prst="rect">
            <a:avLst/>
          </a:prstGeom>
        </p:spPr>
      </p:pic>
    </p:spTree>
    <p:extLst>
      <p:ext uri="{BB962C8B-B14F-4D97-AF65-F5344CB8AC3E}">
        <p14:creationId xmlns:p14="http://schemas.microsoft.com/office/powerpoint/2010/main" val="51920679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D5BFD93-543B-4626-81AB-959D900A5E63}"/>
              </a:ext>
            </a:extLst>
          </p:cNvPr>
          <p:cNvSpPr>
            <a:spLocks noGrp="1"/>
          </p:cNvSpPr>
          <p:nvPr>
            <p:ph idx="1"/>
          </p:nvPr>
        </p:nvSpPr>
        <p:spPr>
          <a:xfrm>
            <a:off x="838201" y="2022601"/>
            <a:ext cx="10515598" cy="4154361"/>
          </a:xfrm>
        </p:spPr>
        <p:txBody>
          <a:bodyPr>
            <a:normAutofit/>
          </a:bodyPr>
          <a:lstStyle/>
          <a:p>
            <a:r>
              <a:rPr lang="en-GB" dirty="0"/>
              <a:t>Next we plotted neighbourhoods with the most Italian restaurant venues: </a:t>
            </a:r>
          </a:p>
          <a:p>
            <a:pPr marL="0" indent="0">
              <a:buNone/>
            </a:pPr>
            <a:endParaRPr lang="en-GB" sz="2000" dirty="0">
              <a:solidFill>
                <a:srgbClr val="FFFFFF"/>
              </a:solidFill>
            </a:endParaRPr>
          </a:p>
        </p:txBody>
      </p:sp>
      <p:pic>
        <p:nvPicPr>
          <p:cNvPr id="7" name="Picture 6">
            <a:extLst>
              <a:ext uri="{FF2B5EF4-FFF2-40B4-BE49-F238E27FC236}">
                <a16:creationId xmlns:a16="http://schemas.microsoft.com/office/drawing/2014/main" id="{B260C008-AE3E-4B5B-B9FE-E05E0322C930}"/>
              </a:ext>
            </a:extLst>
          </p:cNvPr>
          <p:cNvPicPr/>
          <p:nvPr/>
        </p:nvPicPr>
        <p:blipFill>
          <a:blip r:embed="rId2"/>
          <a:stretch>
            <a:fillRect/>
          </a:stretch>
        </p:blipFill>
        <p:spPr>
          <a:xfrm>
            <a:off x="833002" y="2996785"/>
            <a:ext cx="5262998" cy="3512089"/>
          </a:xfrm>
          <a:prstGeom prst="rect">
            <a:avLst/>
          </a:prstGeom>
        </p:spPr>
      </p:pic>
    </p:spTree>
    <p:extLst>
      <p:ext uri="{BB962C8B-B14F-4D97-AF65-F5344CB8AC3E}">
        <p14:creationId xmlns:p14="http://schemas.microsoft.com/office/powerpoint/2010/main" val="330623782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682</Words>
  <Application>Microsoft Office PowerPoint</Application>
  <PresentationFormat>Widescreen</PresentationFormat>
  <Paragraphs>49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Final Report</vt:lpstr>
      <vt:lpstr>Introduction:</vt:lpstr>
      <vt:lpstr>Problem:</vt:lpstr>
      <vt:lpstr>Data Section:</vt:lpstr>
      <vt:lpstr>Methodology: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Report</dc:title>
  <dc:creator>Waters, Chris Kenneth</dc:creator>
  <cp:lastModifiedBy>Waters, Chris Kenneth</cp:lastModifiedBy>
  <cp:revision>2</cp:revision>
  <dcterms:created xsi:type="dcterms:W3CDTF">2020-12-08T17:49:43Z</dcterms:created>
  <dcterms:modified xsi:type="dcterms:W3CDTF">2020-12-08T17:51:07Z</dcterms:modified>
</cp:coreProperties>
</file>