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D274D-DDC8-4F95-B873-1A3664AC7E06}" v="23" dt="2024-05-27T09:09:50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8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6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6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49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45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8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1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E4847-9AB2-4B4C-AEE2-AEEB5D2BDBCC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4FCB8-D2D8-4340-BE13-A9404355C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EBA1AB-A4CF-A604-98A1-34EA2E70F4AC}"/>
              </a:ext>
            </a:extLst>
          </p:cNvPr>
          <p:cNvSpPr txBox="1"/>
          <p:nvPr/>
        </p:nvSpPr>
        <p:spPr>
          <a:xfrm>
            <a:off x="1326756" y="116156"/>
            <a:ext cx="4204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Java </a:t>
            </a:r>
            <a:r>
              <a:rPr lang="de-DE" sz="2800" dirty="0" err="1"/>
              <a:t>Functional</a:t>
            </a:r>
            <a:r>
              <a:rPr lang="de-DE" sz="2800" dirty="0"/>
              <a:t> Interfaces</a:t>
            </a:r>
          </a:p>
          <a:p>
            <a:pPr algn="ctr"/>
            <a:r>
              <a:rPr lang="de-DE" sz="1200" dirty="0" err="1"/>
              <a:t>java.util.function</a:t>
            </a:r>
            <a:endParaRPr lang="de-DE" sz="12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AB03CD6-AC06-1CC1-7CBF-59D6D5CB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62833"/>
              </p:ext>
            </p:extLst>
          </p:nvPr>
        </p:nvGraphicFramePr>
        <p:xfrm>
          <a:off x="1151163" y="1435915"/>
          <a:ext cx="5045529" cy="2194392"/>
        </p:xfrm>
        <a:graphic>
          <a:graphicData uri="http://schemas.openxmlformats.org/drawingml/2006/table">
            <a:tbl>
              <a:tblPr/>
              <a:tblGrid>
                <a:gridCol w="1621215">
                  <a:extLst>
                    <a:ext uri="{9D8B030D-6E8A-4147-A177-3AD203B41FA5}">
                      <a16:colId xmlns:a16="http://schemas.microsoft.com/office/drawing/2014/main" val="3369903347"/>
                    </a:ext>
                  </a:extLst>
                </a:gridCol>
                <a:gridCol w="3424314">
                  <a:extLst>
                    <a:ext uri="{9D8B030D-6E8A-4147-A177-3AD203B41FA5}">
                      <a16:colId xmlns:a16="http://schemas.microsoft.com/office/drawing/2014/main" val="1632706903"/>
                    </a:ext>
                  </a:extLst>
                </a:gridCol>
              </a:tblGrid>
              <a:tr h="18451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PREDICATE                           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takes one (or two) argument(s) and returns a boolean (5 variants)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2079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UNARY OPERATOR             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result and the single argument types are the same (4 variants)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973285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BINARY OPERATOR            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result and both argument types are the same (4 variants)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21865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FUNCTION                             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result and one (or two) argument(s) types are different (17 variants)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34658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SUPPLIER                               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takes no arguments, returns a value ( 5 variants 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99382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CONSUMER                           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takes one (or two) arguments and returns no value (8 variants)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6211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D22E948-4220-5792-0594-5C02D198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39188"/>
              </p:ext>
            </p:extLst>
          </p:nvPr>
        </p:nvGraphicFramePr>
        <p:xfrm>
          <a:off x="112873" y="4361717"/>
          <a:ext cx="3316125" cy="2220872"/>
        </p:xfrm>
        <a:graphic>
          <a:graphicData uri="http://schemas.openxmlformats.org/drawingml/2006/table">
            <a:tbl>
              <a:tblPr/>
              <a:tblGrid>
                <a:gridCol w="1160756">
                  <a:extLst>
                    <a:ext uri="{9D8B030D-6E8A-4147-A177-3AD203B41FA5}">
                      <a16:colId xmlns:a16="http://schemas.microsoft.com/office/drawing/2014/main" val="1877041137"/>
                    </a:ext>
                  </a:extLst>
                </a:gridCol>
                <a:gridCol w="2155369">
                  <a:extLst>
                    <a:ext uri="{9D8B030D-6E8A-4147-A177-3AD203B41FA5}">
                      <a16:colId xmlns:a16="http://schemas.microsoft.com/office/drawing/2014/main" val="1782036744"/>
                    </a:ext>
                  </a:extLst>
                </a:gridCol>
              </a:tblGrid>
              <a:tr h="728923">
                <a:tc>
                  <a:txBody>
                    <a:bodyPr/>
                    <a:lstStyle/>
                    <a:p>
                      <a:r>
                        <a:rPr lang="de-DE" sz="1100" b="0" dirty="0" err="1">
                          <a:effectLst/>
                          <a:latin typeface="Cambira"/>
                        </a:rPr>
                        <a:t>Predicate</a:t>
                      </a:r>
                      <a:r>
                        <a:rPr lang="de-DE" sz="1100" b="0" dirty="0">
                          <a:effectLst/>
                          <a:latin typeface="Cambira"/>
                        </a:rPr>
                        <a:t>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Represents a predicate (boolean-valued function) of one argument  (reference type)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25047"/>
                  </a:ext>
                </a:extLst>
              </a:tr>
              <a:tr h="293526">
                <a:tc>
                  <a:txBody>
                    <a:bodyPr/>
                    <a:lstStyle/>
                    <a:p>
                      <a:r>
                        <a:rPr lang="de-DE" sz="1100" b="0" dirty="0" err="1">
                          <a:effectLst/>
                          <a:latin typeface="Cambira"/>
                        </a:rPr>
                        <a:t>DoublePredicate</a:t>
                      </a:r>
                      <a:endParaRPr lang="de-DE" sz="1100" b="0" dirty="0">
                        <a:effectLst/>
                        <a:latin typeface="Cambira"/>
                      </a:endParaRP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>
                          <a:effectLst/>
                          <a:latin typeface="Cambira"/>
                        </a:rPr>
                        <a:t>Accepts</a:t>
                      </a:r>
                      <a:r>
                        <a:rPr lang="de-DE" sz="1100" b="0" dirty="0">
                          <a:effectLst/>
                          <a:latin typeface="Cambira"/>
                        </a:rPr>
                        <a:t> </a:t>
                      </a:r>
                      <a:r>
                        <a:rPr lang="de-DE" sz="1100" b="0" dirty="0" err="1">
                          <a:effectLst/>
                          <a:latin typeface="Cambira"/>
                        </a:rPr>
                        <a:t>one</a:t>
                      </a:r>
                      <a:r>
                        <a:rPr lang="de-DE" sz="1100" b="0" dirty="0">
                          <a:effectLst/>
                          <a:latin typeface="Cambira"/>
                        </a:rPr>
                        <a:t> double-</a:t>
                      </a:r>
                      <a:r>
                        <a:rPr lang="de-DE" sz="1100" b="0" dirty="0" err="1">
                          <a:effectLst/>
                          <a:latin typeface="Cambira"/>
                        </a:rPr>
                        <a:t>valued</a:t>
                      </a:r>
                      <a:r>
                        <a:rPr lang="de-DE" sz="1100" b="0" dirty="0">
                          <a:effectLst/>
                          <a:latin typeface="Cambira"/>
                        </a:rPr>
                        <a:t> </a:t>
                      </a:r>
                      <a:r>
                        <a:rPr lang="de-DE" sz="1100" b="0" dirty="0" err="1">
                          <a:effectLst/>
                          <a:latin typeface="Cambira"/>
                        </a:rPr>
                        <a:t>argument</a:t>
                      </a:r>
                      <a:endParaRPr lang="de-DE" sz="1100" b="0" dirty="0">
                        <a:effectLst/>
                        <a:latin typeface="Cambira"/>
                      </a:endParaRP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714262"/>
                  </a:ext>
                </a:extLst>
              </a:tr>
              <a:tr h="29352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IntPredicate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Accepts one int-valued argument.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01063"/>
                  </a:ext>
                </a:extLst>
              </a:tr>
              <a:tr h="29352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LongPredicate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Accepts one long-valued argument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04121"/>
                  </a:ext>
                </a:extLst>
              </a:tr>
              <a:tr h="511225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BiPredicate&lt;T,U&gt;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Accepts two arguments  (reference types)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7018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00FED01-79D8-4A32-6F26-56068DB00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30689"/>
              </p:ext>
            </p:extLst>
          </p:nvPr>
        </p:nvGraphicFramePr>
        <p:xfrm>
          <a:off x="3429000" y="4363689"/>
          <a:ext cx="3316125" cy="2763731"/>
        </p:xfrm>
        <a:graphic>
          <a:graphicData uri="http://schemas.openxmlformats.org/drawingml/2006/table">
            <a:tbl>
              <a:tblPr/>
              <a:tblGrid>
                <a:gridCol w="1397228">
                  <a:extLst>
                    <a:ext uri="{9D8B030D-6E8A-4147-A177-3AD203B41FA5}">
                      <a16:colId xmlns:a16="http://schemas.microsoft.com/office/drawing/2014/main" val="2723279303"/>
                    </a:ext>
                  </a:extLst>
                </a:gridCol>
                <a:gridCol w="1918897">
                  <a:extLst>
                    <a:ext uri="{9D8B030D-6E8A-4147-A177-3AD203B41FA5}">
                      <a16:colId xmlns:a16="http://schemas.microsoft.com/office/drawing/2014/main" val="1106128674"/>
                    </a:ext>
                  </a:extLst>
                </a:gridCol>
              </a:tblGrid>
              <a:tr h="834944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UnaryOperator&lt;T&gt;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Represents an operation on a single operand that produces a result of the same type as its operand  (reference type)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94329"/>
                  </a:ext>
                </a:extLst>
              </a:tr>
              <a:tr h="642929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DoubleUnaryOperator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Accepts single double-valued operand and produces a double-valued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41233"/>
                  </a:ext>
                </a:extLst>
              </a:tr>
              <a:tr h="642929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IntUnaryOperator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Accepts a single int-valued operand and produces an int-valued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58915"/>
                  </a:ext>
                </a:extLst>
              </a:tr>
              <a:tr h="642929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LongUnaryOperator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Accepts a single long-valued operand and produces a long-valued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0203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1DB7CA7-F6D1-E112-799E-9DB8E729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13835"/>
              </p:ext>
            </p:extLst>
          </p:nvPr>
        </p:nvGraphicFramePr>
        <p:xfrm>
          <a:off x="198292" y="7815964"/>
          <a:ext cx="6461415" cy="1368689"/>
        </p:xfrm>
        <a:graphic>
          <a:graphicData uri="http://schemas.openxmlformats.org/drawingml/2006/table">
            <a:tbl>
              <a:tblPr/>
              <a:tblGrid>
                <a:gridCol w="1487940">
                  <a:extLst>
                    <a:ext uri="{9D8B030D-6E8A-4147-A177-3AD203B41FA5}">
                      <a16:colId xmlns:a16="http://schemas.microsoft.com/office/drawing/2014/main" val="2995320496"/>
                    </a:ext>
                  </a:extLst>
                </a:gridCol>
                <a:gridCol w="4973475">
                  <a:extLst>
                    <a:ext uri="{9D8B030D-6E8A-4147-A177-3AD203B41FA5}">
                      <a16:colId xmlns:a16="http://schemas.microsoft.com/office/drawing/2014/main" val="701914181"/>
                    </a:ext>
                  </a:extLst>
                </a:gridCol>
              </a:tblGrid>
              <a:tr h="436766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BinaryOperator&lt;T&gt;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Represents an operation upon two operands of the same type, producing a result of the same type as the operands  (reference type)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51285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DoubleBinaryOperator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Accepts two double-valued operands and produces a double-valued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43269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100" b="0" dirty="0" err="1">
                          <a:effectLst/>
                          <a:latin typeface="Cambira"/>
                        </a:rPr>
                        <a:t>IntBinaryOperator</a:t>
                      </a:r>
                      <a:endParaRPr lang="de-DE" sz="1100" b="0" dirty="0">
                        <a:effectLst/>
                        <a:latin typeface="Cambira"/>
                      </a:endParaRP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Accepts two int-valued operands and produces an int-valued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13114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100" b="0">
                          <a:effectLst/>
                          <a:latin typeface="Cambira"/>
                        </a:rPr>
                        <a:t>LongBinaryOperator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Cambira"/>
                        </a:rPr>
                        <a:t>Accepts two long-valued operands and produces a long-valued result.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7414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8EA5FE59-2D74-4DE5-32C7-B750D74EBEFB}"/>
              </a:ext>
            </a:extLst>
          </p:cNvPr>
          <p:cNvSpPr txBox="1"/>
          <p:nvPr/>
        </p:nvSpPr>
        <p:spPr>
          <a:xfrm>
            <a:off x="2571748" y="907291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Basic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Types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0F3AC-B174-CC64-A52F-CBD8436163C3}"/>
              </a:ext>
            </a:extLst>
          </p:cNvPr>
          <p:cNvSpPr txBox="1"/>
          <p:nvPr/>
        </p:nvSpPr>
        <p:spPr>
          <a:xfrm>
            <a:off x="775608" y="389167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Predicate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27B21D-B78A-A7CF-7522-E567265B6D8D}"/>
              </a:ext>
            </a:extLst>
          </p:cNvPr>
          <p:cNvSpPr txBox="1"/>
          <p:nvPr/>
        </p:nvSpPr>
        <p:spPr>
          <a:xfrm>
            <a:off x="4130166" y="3891677"/>
            <a:ext cx="1913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Unary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 Operator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95A4B8D-AE82-27DC-F7BB-9B2CBCE840B2}"/>
              </a:ext>
            </a:extLst>
          </p:cNvPr>
          <p:cNvSpPr txBox="1"/>
          <p:nvPr/>
        </p:nvSpPr>
        <p:spPr>
          <a:xfrm>
            <a:off x="2283782" y="7248591"/>
            <a:ext cx="2290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Binary Operator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7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EBA1AB-A4CF-A604-98A1-34EA2E70F4AC}"/>
              </a:ext>
            </a:extLst>
          </p:cNvPr>
          <p:cNvSpPr txBox="1"/>
          <p:nvPr/>
        </p:nvSpPr>
        <p:spPr>
          <a:xfrm>
            <a:off x="1326758" y="117652"/>
            <a:ext cx="4204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Java </a:t>
            </a:r>
            <a:r>
              <a:rPr lang="de-DE" sz="2800" dirty="0" err="1"/>
              <a:t>Functional</a:t>
            </a:r>
            <a:r>
              <a:rPr lang="de-DE" sz="2800" dirty="0"/>
              <a:t> Interfaces</a:t>
            </a:r>
          </a:p>
          <a:p>
            <a:pPr algn="ctr"/>
            <a:r>
              <a:rPr lang="de-DE" sz="1200" dirty="0" err="1"/>
              <a:t>java.util.function</a:t>
            </a:r>
            <a:endParaRPr lang="de-DE" sz="1200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148A4E9-2584-34DB-31D8-E4D1A948E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5816"/>
              </p:ext>
            </p:extLst>
          </p:nvPr>
        </p:nvGraphicFramePr>
        <p:xfrm>
          <a:off x="471488" y="1378188"/>
          <a:ext cx="5915024" cy="8246904"/>
        </p:xfrm>
        <a:graphic>
          <a:graphicData uri="http://schemas.openxmlformats.org/drawingml/2006/table">
            <a:tbl>
              <a:tblPr/>
              <a:tblGrid>
                <a:gridCol w="2100262">
                  <a:extLst>
                    <a:ext uri="{9D8B030D-6E8A-4147-A177-3AD203B41FA5}">
                      <a16:colId xmlns:a16="http://schemas.microsoft.com/office/drawing/2014/main" val="2460413781"/>
                    </a:ext>
                  </a:extLst>
                </a:gridCol>
                <a:gridCol w="3814762">
                  <a:extLst>
                    <a:ext uri="{9D8B030D-6E8A-4147-A177-3AD203B41FA5}">
                      <a16:colId xmlns:a16="http://schemas.microsoft.com/office/drawing/2014/main" val="1956029194"/>
                    </a:ext>
                  </a:extLst>
                </a:gridCol>
              </a:tblGrid>
              <a:tr h="310641"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effectLst/>
                          <a:latin typeface="Cambira"/>
                        </a:rPr>
                        <a:t>Function</a:t>
                      </a:r>
                      <a:r>
                        <a:rPr lang="de-DE" sz="1400" b="0" dirty="0">
                          <a:effectLst/>
                          <a:latin typeface="Cambira"/>
                        </a:rPr>
                        <a:t>&lt;T,R&gt;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Represents a function that accepts one argument and produces a result (reference type)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83396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DoubleFunction&lt;R&gt;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double-valued argument and produces a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47148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IntFunction&lt;R&gt;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an int-valued argument and produces a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87824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LongFunction&lt;R&gt;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Accepts a long-valued argument and produces a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50414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DoubleToIntFunction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double-valued argument and produces an int-valued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11557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DoubleToLongFunction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double-valued argument and produces a long-valued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08072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IntToDoubleFunction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Accepts an int-valued argument and produces a double-valued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75845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IntToLongFunction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an int-valued argument and produces a long-valued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5855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LongToIntFunction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long-valued argument and produces an int-valued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44083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LongToDoubleFunction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long-valued argument and produces a double-valued result.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26319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ToDoubleFunction&lt;T&gt;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reference type and produces an int-valued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88603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ToIntFunction&lt;T&gt;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reference type and produces an int-valued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35591"/>
                  </a:ext>
                </a:extLst>
              </a:tr>
              <a:tr h="184516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ToLongFunction&lt;T&gt;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reference type and produces a long-valued result.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43633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BiFunction&lt;T,U,R&gt;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Represents a function that accepts two arguments and produces a result (reference type)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20434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ToDoubleBiFunction&lt;T,U&gt;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two reference type arguments and produces a double-valued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2964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ToIntBiFunction&lt;T,U&gt;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two reference type arguments and produces an int-valued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56549"/>
                  </a:ext>
                </a:extLst>
              </a:tr>
              <a:tr h="310641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ToLongBiFunction&lt;T,U&gt;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Accepts two reference type arguments and produces a long-valued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46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F848651C-93B4-C3F8-CFC3-25E42A82FBBC}"/>
              </a:ext>
            </a:extLst>
          </p:cNvPr>
          <p:cNvSpPr txBox="1"/>
          <p:nvPr/>
        </p:nvSpPr>
        <p:spPr>
          <a:xfrm>
            <a:off x="2792186" y="917197"/>
            <a:ext cx="1273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EBA1AB-A4CF-A604-98A1-34EA2E70F4AC}"/>
              </a:ext>
            </a:extLst>
          </p:cNvPr>
          <p:cNvSpPr txBox="1"/>
          <p:nvPr/>
        </p:nvSpPr>
        <p:spPr>
          <a:xfrm>
            <a:off x="1326757" y="116939"/>
            <a:ext cx="4204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Java </a:t>
            </a:r>
            <a:r>
              <a:rPr lang="de-DE" sz="2800" dirty="0" err="1"/>
              <a:t>Functional</a:t>
            </a:r>
            <a:r>
              <a:rPr lang="de-DE" sz="2800" dirty="0"/>
              <a:t> Interfaces</a:t>
            </a:r>
          </a:p>
          <a:p>
            <a:pPr algn="ctr"/>
            <a:r>
              <a:rPr lang="de-DE" sz="1200" dirty="0" err="1"/>
              <a:t>java.util.function</a:t>
            </a:r>
            <a:endParaRPr lang="de-DE" sz="1200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B17F0E3-E8D3-3B84-F59B-989F31432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6075"/>
              </p:ext>
            </p:extLst>
          </p:nvPr>
        </p:nvGraphicFramePr>
        <p:xfrm>
          <a:off x="345810" y="1652240"/>
          <a:ext cx="6177454" cy="1556325"/>
        </p:xfrm>
        <a:graphic>
          <a:graphicData uri="http://schemas.openxmlformats.org/drawingml/2006/table">
            <a:tbl>
              <a:tblPr/>
              <a:tblGrid>
                <a:gridCol w="1855739">
                  <a:extLst>
                    <a:ext uri="{9D8B030D-6E8A-4147-A177-3AD203B41FA5}">
                      <a16:colId xmlns:a16="http://schemas.microsoft.com/office/drawing/2014/main" val="371043430"/>
                    </a:ext>
                  </a:extLst>
                </a:gridCol>
                <a:gridCol w="4321715">
                  <a:extLst>
                    <a:ext uri="{9D8B030D-6E8A-4147-A177-3AD203B41FA5}">
                      <a16:colId xmlns:a16="http://schemas.microsoft.com/office/drawing/2014/main" val="655690573"/>
                    </a:ext>
                  </a:extLst>
                </a:gridCol>
              </a:tblGrid>
              <a:tr h="311265">
                <a:tc>
                  <a:txBody>
                    <a:bodyPr/>
                    <a:lstStyle/>
                    <a:p>
                      <a:r>
                        <a:rPr lang="de-DE" sz="1400" b="0" dirty="0">
                          <a:effectLst/>
                          <a:latin typeface="Cambira"/>
                        </a:rPr>
                        <a:t>Supplier&lt;T&gt;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Represents a supplier of results (reference type)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39048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DoubleSupplier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 supplier of double-valued results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261869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IntSupplier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 supplier of int-valued results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01985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LongSupplier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 supplier of long-valued results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43843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BooleanSupplier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 supplier of </a:t>
                      </a:r>
                      <a:r>
                        <a:rPr lang="en-US" sz="1400" b="0" dirty="0" err="1">
                          <a:effectLst/>
                          <a:latin typeface="Cambira"/>
                        </a:rPr>
                        <a:t>boolean</a:t>
                      </a:r>
                      <a:r>
                        <a:rPr lang="en-US" sz="1400" b="0" dirty="0">
                          <a:effectLst/>
                          <a:latin typeface="Cambira"/>
                        </a:rPr>
                        <a:t>-valued results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9360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66BB8A2-06DC-E94F-36CE-C5D917F9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82873"/>
              </p:ext>
            </p:extLst>
          </p:nvPr>
        </p:nvGraphicFramePr>
        <p:xfrm>
          <a:off x="345810" y="4497317"/>
          <a:ext cx="6177454" cy="4083344"/>
        </p:xfrm>
        <a:graphic>
          <a:graphicData uri="http://schemas.openxmlformats.org/drawingml/2006/table">
            <a:tbl>
              <a:tblPr/>
              <a:tblGrid>
                <a:gridCol w="2039966">
                  <a:extLst>
                    <a:ext uri="{9D8B030D-6E8A-4147-A177-3AD203B41FA5}">
                      <a16:colId xmlns:a16="http://schemas.microsoft.com/office/drawing/2014/main" val="1150546777"/>
                    </a:ext>
                  </a:extLst>
                </a:gridCol>
                <a:gridCol w="4137488">
                  <a:extLst>
                    <a:ext uri="{9D8B030D-6E8A-4147-A177-3AD203B41FA5}">
                      <a16:colId xmlns:a16="http://schemas.microsoft.com/office/drawing/2014/main" val="3673737396"/>
                    </a:ext>
                  </a:extLst>
                </a:gridCol>
              </a:tblGrid>
              <a:tr h="510418">
                <a:tc>
                  <a:txBody>
                    <a:bodyPr/>
                    <a:lstStyle/>
                    <a:p>
                      <a:r>
                        <a:rPr lang="de-DE" sz="1400" b="0" dirty="0">
                          <a:effectLst/>
                          <a:latin typeface="Cambira"/>
                        </a:rPr>
                        <a:t>Consumer&lt;T&gt;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Represents an operation that accepts a single (reference type) input argument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192612"/>
                  </a:ext>
                </a:extLst>
              </a:tr>
              <a:tr h="510418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DoubleConsumer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 single double-valued argument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75075"/>
                  </a:ext>
                </a:extLst>
              </a:tr>
              <a:tr h="510418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IntConsumer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Accepts a single int-valued argument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45858"/>
                  </a:ext>
                </a:extLst>
              </a:tr>
              <a:tr h="510418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LongConsumer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Accepts a single long-valued argument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6166"/>
                  </a:ext>
                </a:extLst>
              </a:tr>
              <a:tr h="510418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BiConsumer&lt;T,U&gt;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Represents an operation that accepts two (reference type) input arguments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790"/>
                  </a:ext>
                </a:extLst>
              </a:tr>
              <a:tr h="510418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ObjDoubleConsumer&lt;T&gt;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Accepts an object-valued and a double-valued argument,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24044"/>
                  </a:ext>
                </a:extLst>
              </a:tr>
              <a:tr h="510418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ObjIntConsumer&lt;T&gt;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Cambira"/>
                        </a:rPr>
                        <a:t>Accepts an object-valued and an int-valued argument,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4457"/>
                  </a:ext>
                </a:extLst>
              </a:tr>
              <a:tr h="510418">
                <a:tc>
                  <a:txBody>
                    <a:bodyPr/>
                    <a:lstStyle/>
                    <a:p>
                      <a:r>
                        <a:rPr lang="de-DE" sz="1400" b="0">
                          <a:effectLst/>
                          <a:latin typeface="Cambira"/>
                        </a:rPr>
                        <a:t>ObjLongConsumer&lt;T&gt;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Accepts an object-valued and a long-valued argument, and returns no result</a:t>
                      </a:r>
                    </a:p>
                  </a:txBody>
                  <a:tcPr marL="58391" marR="58391" marT="29196" marB="29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16978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BEEA3305-809C-6DCD-8BBD-06FA861D845F}"/>
              </a:ext>
            </a:extLst>
          </p:cNvPr>
          <p:cNvSpPr txBox="1"/>
          <p:nvPr/>
        </p:nvSpPr>
        <p:spPr>
          <a:xfrm>
            <a:off x="2775096" y="1110370"/>
            <a:ext cx="130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Supplier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5729519-92E7-C3C8-AA52-EB9B38463F70}"/>
              </a:ext>
            </a:extLst>
          </p:cNvPr>
          <p:cNvSpPr txBox="1"/>
          <p:nvPr/>
        </p:nvSpPr>
        <p:spPr>
          <a:xfrm>
            <a:off x="2775096" y="3971776"/>
            <a:ext cx="1584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Consumer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9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681</Words>
  <Application>Microsoft Office PowerPoint</Application>
  <PresentationFormat>A4-Papier (210 x 297 mm)</PresentationFormat>
  <Paragraphs>111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Cambira</vt:lpstr>
      <vt:lpstr>Helvetica Neue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</cp:revision>
  <dcterms:created xsi:type="dcterms:W3CDTF">2024-05-27T08:57:49Z</dcterms:created>
  <dcterms:modified xsi:type="dcterms:W3CDTF">2024-06-07T19:17:44Z</dcterms:modified>
</cp:coreProperties>
</file>