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56" r:id="rId2"/>
  </p:sldIdLst>
  <p:sldSz cx="30275213" cy="214201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or" initials="M"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093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1FED1-3C47-4165-8290-CFB2171FFC07}" v="23" dt="2024-05-22T14:38:45.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48" d="100"/>
          <a:sy n="48" d="100"/>
        </p:scale>
        <p:origin x="40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505566"/>
            <a:ext cx="25733931" cy="7457381"/>
          </a:xfrm>
        </p:spPr>
        <p:txBody>
          <a:bodyPr anchor="b"/>
          <a:lstStyle>
            <a:lvl1pPr algn="ctr">
              <a:defRPr sz="18740"/>
            </a:lvl1pPr>
          </a:lstStyle>
          <a:p>
            <a:r>
              <a:rPr lang="de-DE"/>
              <a:t>Mastertitelformat bearbeiten</a:t>
            </a:r>
            <a:endParaRPr lang="en-US" dirty="0"/>
          </a:p>
        </p:txBody>
      </p:sp>
      <p:sp>
        <p:nvSpPr>
          <p:cNvPr id="3" name="Subtitle 2"/>
          <p:cNvSpPr>
            <a:spLocks noGrp="1"/>
          </p:cNvSpPr>
          <p:nvPr>
            <p:ph type="subTitle" idx="1"/>
          </p:nvPr>
        </p:nvSpPr>
        <p:spPr>
          <a:xfrm>
            <a:off x="3784402" y="11250533"/>
            <a:ext cx="22706410" cy="5171573"/>
          </a:xfrm>
        </p:spPr>
        <p:txBody>
          <a:bodyPr/>
          <a:lstStyle>
            <a:lvl1pPr marL="0" indent="0" algn="ctr">
              <a:buNone/>
              <a:defRPr sz="7496"/>
            </a:lvl1pPr>
            <a:lvl2pPr marL="1428018" indent="0" algn="ctr">
              <a:buNone/>
              <a:defRPr sz="6247"/>
            </a:lvl2pPr>
            <a:lvl3pPr marL="2856037" indent="0" algn="ctr">
              <a:buNone/>
              <a:defRPr sz="5622"/>
            </a:lvl3pPr>
            <a:lvl4pPr marL="4284055" indent="0" algn="ctr">
              <a:buNone/>
              <a:defRPr sz="4997"/>
            </a:lvl4pPr>
            <a:lvl5pPr marL="5712074" indent="0" algn="ctr">
              <a:buNone/>
              <a:defRPr sz="4997"/>
            </a:lvl5pPr>
            <a:lvl6pPr marL="7140092" indent="0" algn="ctr">
              <a:buNone/>
              <a:defRPr sz="4997"/>
            </a:lvl6pPr>
            <a:lvl7pPr marL="8568111" indent="0" algn="ctr">
              <a:buNone/>
              <a:defRPr sz="4997"/>
            </a:lvl7pPr>
            <a:lvl8pPr marL="9996129" indent="0" algn="ctr">
              <a:buNone/>
              <a:defRPr sz="4997"/>
            </a:lvl8pPr>
            <a:lvl9pPr marL="11424148" indent="0" algn="ctr">
              <a:buNone/>
              <a:defRPr sz="49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66969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339594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40424"/>
            <a:ext cx="6528093" cy="181525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1140424"/>
            <a:ext cx="19205838" cy="181525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365414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339364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40166"/>
            <a:ext cx="26112371" cy="8910181"/>
          </a:xfrm>
        </p:spPr>
        <p:txBody>
          <a:bodyPr anchor="b"/>
          <a:lstStyle>
            <a:lvl1pPr>
              <a:defRPr sz="18740"/>
            </a:lvl1pPr>
          </a:lstStyle>
          <a:p>
            <a:r>
              <a:rPr lang="de-DE"/>
              <a:t>Mastertitelformat bearbeiten</a:t>
            </a:r>
            <a:endParaRPr lang="en-US" dirty="0"/>
          </a:p>
        </p:txBody>
      </p:sp>
      <p:sp>
        <p:nvSpPr>
          <p:cNvPr id="3" name="Text Placeholder 2"/>
          <p:cNvSpPr>
            <a:spLocks noGrp="1"/>
          </p:cNvSpPr>
          <p:nvPr>
            <p:ph type="body" idx="1"/>
          </p:nvPr>
        </p:nvSpPr>
        <p:spPr>
          <a:xfrm>
            <a:off x="2065654" y="14334640"/>
            <a:ext cx="26112371" cy="4685654"/>
          </a:xfrm>
        </p:spPr>
        <p:txBody>
          <a:bodyPr/>
          <a:lstStyle>
            <a:lvl1pPr marL="0" indent="0">
              <a:buNone/>
              <a:defRPr sz="7496">
                <a:solidFill>
                  <a:schemeClr val="tx1">
                    <a:tint val="82000"/>
                  </a:schemeClr>
                </a:solidFill>
              </a:defRPr>
            </a:lvl1pPr>
            <a:lvl2pPr marL="1428018" indent="0">
              <a:buNone/>
              <a:defRPr sz="6247">
                <a:solidFill>
                  <a:schemeClr val="tx1">
                    <a:tint val="82000"/>
                  </a:schemeClr>
                </a:solidFill>
              </a:defRPr>
            </a:lvl2pPr>
            <a:lvl3pPr marL="2856037" indent="0">
              <a:buNone/>
              <a:defRPr sz="5622">
                <a:solidFill>
                  <a:schemeClr val="tx1">
                    <a:tint val="82000"/>
                  </a:schemeClr>
                </a:solidFill>
              </a:defRPr>
            </a:lvl3pPr>
            <a:lvl4pPr marL="4284055" indent="0">
              <a:buNone/>
              <a:defRPr sz="4997">
                <a:solidFill>
                  <a:schemeClr val="tx1">
                    <a:tint val="82000"/>
                  </a:schemeClr>
                </a:solidFill>
              </a:defRPr>
            </a:lvl4pPr>
            <a:lvl5pPr marL="5712074" indent="0">
              <a:buNone/>
              <a:defRPr sz="4997">
                <a:solidFill>
                  <a:schemeClr val="tx1">
                    <a:tint val="82000"/>
                  </a:schemeClr>
                </a:solidFill>
              </a:defRPr>
            </a:lvl5pPr>
            <a:lvl6pPr marL="7140092" indent="0">
              <a:buNone/>
              <a:defRPr sz="4997">
                <a:solidFill>
                  <a:schemeClr val="tx1">
                    <a:tint val="82000"/>
                  </a:schemeClr>
                </a:solidFill>
              </a:defRPr>
            </a:lvl6pPr>
            <a:lvl7pPr marL="8568111" indent="0">
              <a:buNone/>
              <a:defRPr sz="4997">
                <a:solidFill>
                  <a:schemeClr val="tx1">
                    <a:tint val="82000"/>
                  </a:schemeClr>
                </a:solidFill>
              </a:defRPr>
            </a:lvl7pPr>
            <a:lvl8pPr marL="9996129" indent="0">
              <a:buNone/>
              <a:defRPr sz="4997">
                <a:solidFill>
                  <a:schemeClr val="tx1">
                    <a:tint val="82000"/>
                  </a:schemeClr>
                </a:solidFill>
              </a:defRPr>
            </a:lvl8pPr>
            <a:lvl9pPr marL="11424148" indent="0">
              <a:buNone/>
              <a:defRPr sz="49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DF52A35-44D1-4ED9-B64D-6D584CA4F1B6}" type="datetimeFigureOut">
              <a:rPr lang="de-DE" smtClean="0"/>
              <a:t>07.06.2024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13521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5702120"/>
            <a:ext cx="12866966" cy="1359088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702120"/>
            <a:ext cx="12866966" cy="1359088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DF52A35-44D1-4ED9-B64D-6D584CA4F1B6}" type="datetimeFigureOut">
              <a:rPr lang="de-DE" smtClean="0"/>
              <a:t>07.06.2024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88147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40428"/>
            <a:ext cx="26112371" cy="4140237"/>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5250910"/>
            <a:ext cx="12807832" cy="2573390"/>
          </a:xfrm>
        </p:spPr>
        <p:txBody>
          <a:bodyPr anchor="b"/>
          <a:lstStyle>
            <a:lvl1pPr marL="0" indent="0">
              <a:buNone/>
              <a:defRPr sz="7496" b="1"/>
            </a:lvl1pPr>
            <a:lvl2pPr marL="1428018" indent="0">
              <a:buNone/>
              <a:defRPr sz="6247" b="1"/>
            </a:lvl2pPr>
            <a:lvl3pPr marL="2856037" indent="0">
              <a:buNone/>
              <a:defRPr sz="5622" b="1"/>
            </a:lvl3pPr>
            <a:lvl4pPr marL="4284055" indent="0">
              <a:buNone/>
              <a:defRPr sz="4997" b="1"/>
            </a:lvl4pPr>
            <a:lvl5pPr marL="5712074" indent="0">
              <a:buNone/>
              <a:defRPr sz="4997" b="1"/>
            </a:lvl5pPr>
            <a:lvl6pPr marL="7140092" indent="0">
              <a:buNone/>
              <a:defRPr sz="4997" b="1"/>
            </a:lvl6pPr>
            <a:lvl7pPr marL="8568111" indent="0">
              <a:buNone/>
              <a:defRPr sz="4997" b="1"/>
            </a:lvl7pPr>
            <a:lvl8pPr marL="9996129" indent="0">
              <a:buNone/>
              <a:defRPr sz="4997" b="1"/>
            </a:lvl8pPr>
            <a:lvl9pPr marL="11424148" indent="0">
              <a:buNone/>
              <a:defRPr sz="4997" b="1"/>
            </a:lvl9pPr>
          </a:lstStyle>
          <a:p>
            <a:pPr lvl="0"/>
            <a:r>
              <a:rPr lang="de-DE"/>
              <a:t>Mastertextformat bearbeiten</a:t>
            </a:r>
          </a:p>
        </p:txBody>
      </p:sp>
      <p:sp>
        <p:nvSpPr>
          <p:cNvPr id="4" name="Content Placeholder 3"/>
          <p:cNvSpPr>
            <a:spLocks noGrp="1"/>
          </p:cNvSpPr>
          <p:nvPr>
            <p:ph sz="half" idx="2"/>
          </p:nvPr>
        </p:nvSpPr>
        <p:spPr>
          <a:xfrm>
            <a:off x="2085368" y="7824301"/>
            <a:ext cx="12807832" cy="1150836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50910"/>
            <a:ext cx="12870909" cy="2573390"/>
          </a:xfrm>
        </p:spPr>
        <p:txBody>
          <a:bodyPr anchor="b"/>
          <a:lstStyle>
            <a:lvl1pPr marL="0" indent="0">
              <a:buNone/>
              <a:defRPr sz="7496" b="1"/>
            </a:lvl1pPr>
            <a:lvl2pPr marL="1428018" indent="0">
              <a:buNone/>
              <a:defRPr sz="6247" b="1"/>
            </a:lvl2pPr>
            <a:lvl3pPr marL="2856037" indent="0">
              <a:buNone/>
              <a:defRPr sz="5622" b="1"/>
            </a:lvl3pPr>
            <a:lvl4pPr marL="4284055" indent="0">
              <a:buNone/>
              <a:defRPr sz="4997" b="1"/>
            </a:lvl4pPr>
            <a:lvl5pPr marL="5712074" indent="0">
              <a:buNone/>
              <a:defRPr sz="4997" b="1"/>
            </a:lvl5pPr>
            <a:lvl6pPr marL="7140092" indent="0">
              <a:buNone/>
              <a:defRPr sz="4997" b="1"/>
            </a:lvl6pPr>
            <a:lvl7pPr marL="8568111" indent="0">
              <a:buNone/>
              <a:defRPr sz="4997" b="1"/>
            </a:lvl7pPr>
            <a:lvl8pPr marL="9996129" indent="0">
              <a:buNone/>
              <a:defRPr sz="4997" b="1"/>
            </a:lvl8pPr>
            <a:lvl9pPr marL="11424148" indent="0">
              <a:buNone/>
              <a:defRPr sz="4997" b="1"/>
            </a:lvl9pPr>
          </a:lstStyle>
          <a:p>
            <a:pPr lvl="0"/>
            <a:r>
              <a:rPr lang="de-DE"/>
              <a:t>Mastertextformat bearbeiten</a:t>
            </a:r>
          </a:p>
        </p:txBody>
      </p:sp>
      <p:sp>
        <p:nvSpPr>
          <p:cNvPr id="6" name="Content Placeholder 5"/>
          <p:cNvSpPr>
            <a:spLocks noGrp="1"/>
          </p:cNvSpPr>
          <p:nvPr>
            <p:ph sz="quarter" idx="4"/>
          </p:nvPr>
        </p:nvSpPr>
        <p:spPr>
          <a:xfrm>
            <a:off x="15326828" y="7824301"/>
            <a:ext cx="12870909" cy="1150836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DF52A35-44D1-4ED9-B64D-6D584CA4F1B6}" type="datetimeFigureOut">
              <a:rPr lang="de-DE" smtClean="0"/>
              <a:t>07.06.2024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67729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DF52A35-44D1-4ED9-B64D-6D584CA4F1B6}" type="datetimeFigureOut">
              <a:rPr lang="de-DE" smtClean="0"/>
              <a:t>07.06.2024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359691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52A35-44D1-4ED9-B64D-6D584CA4F1B6}" type="datetimeFigureOut">
              <a:rPr lang="de-DE" smtClean="0"/>
              <a:t>07.06.2024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67508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8009"/>
            <a:ext cx="9764544" cy="4998032"/>
          </a:xfrm>
        </p:spPr>
        <p:txBody>
          <a:bodyPr anchor="b"/>
          <a:lstStyle>
            <a:lvl1pPr>
              <a:defRPr sz="9995"/>
            </a:lvl1pPr>
          </a:lstStyle>
          <a:p>
            <a:r>
              <a:rPr lang="de-DE"/>
              <a:t>Mastertitelformat bearbeiten</a:t>
            </a:r>
            <a:endParaRPr lang="en-US" dirty="0"/>
          </a:p>
        </p:txBody>
      </p:sp>
      <p:sp>
        <p:nvSpPr>
          <p:cNvPr id="3" name="Content Placeholder 2"/>
          <p:cNvSpPr>
            <a:spLocks noGrp="1"/>
          </p:cNvSpPr>
          <p:nvPr>
            <p:ph idx="1"/>
          </p:nvPr>
        </p:nvSpPr>
        <p:spPr>
          <a:xfrm>
            <a:off x="12870909" y="3084108"/>
            <a:ext cx="15326827" cy="15222181"/>
          </a:xfrm>
        </p:spPr>
        <p:txBody>
          <a:bodyPr/>
          <a:lstStyle>
            <a:lvl1pPr>
              <a:defRPr sz="9995"/>
            </a:lvl1pPr>
            <a:lvl2pPr>
              <a:defRPr sz="8746"/>
            </a:lvl2pPr>
            <a:lvl3pPr>
              <a:defRPr sz="7496"/>
            </a:lvl3pPr>
            <a:lvl4pPr>
              <a:defRPr sz="6247"/>
            </a:lvl4pPr>
            <a:lvl5pPr>
              <a:defRPr sz="6247"/>
            </a:lvl5pPr>
            <a:lvl6pPr>
              <a:defRPr sz="6247"/>
            </a:lvl6pPr>
            <a:lvl7pPr>
              <a:defRPr sz="6247"/>
            </a:lvl7pPr>
            <a:lvl8pPr>
              <a:defRPr sz="6247"/>
            </a:lvl8pPr>
            <a:lvl9pPr>
              <a:defRPr sz="6247"/>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26041"/>
            <a:ext cx="9764544" cy="11905037"/>
          </a:xfrm>
        </p:spPr>
        <p:txBody>
          <a:bodyPr/>
          <a:lstStyle>
            <a:lvl1pPr marL="0" indent="0">
              <a:buNone/>
              <a:defRPr sz="4997"/>
            </a:lvl1pPr>
            <a:lvl2pPr marL="1428018" indent="0">
              <a:buNone/>
              <a:defRPr sz="4373"/>
            </a:lvl2pPr>
            <a:lvl3pPr marL="2856037" indent="0">
              <a:buNone/>
              <a:defRPr sz="3748"/>
            </a:lvl3pPr>
            <a:lvl4pPr marL="4284055" indent="0">
              <a:buNone/>
              <a:defRPr sz="3123"/>
            </a:lvl4pPr>
            <a:lvl5pPr marL="5712074" indent="0">
              <a:buNone/>
              <a:defRPr sz="3123"/>
            </a:lvl5pPr>
            <a:lvl6pPr marL="7140092" indent="0">
              <a:buNone/>
              <a:defRPr sz="3123"/>
            </a:lvl6pPr>
            <a:lvl7pPr marL="8568111" indent="0">
              <a:buNone/>
              <a:defRPr sz="3123"/>
            </a:lvl7pPr>
            <a:lvl8pPr marL="9996129" indent="0">
              <a:buNone/>
              <a:defRPr sz="3123"/>
            </a:lvl8pPr>
            <a:lvl9pPr marL="11424148" indent="0">
              <a:buNone/>
              <a:defRPr sz="3123"/>
            </a:lvl9pPr>
          </a:lstStyle>
          <a:p>
            <a:pPr lvl="0"/>
            <a:r>
              <a:rPr lang="de-DE"/>
              <a:t>Mastertextformat bearbeiten</a:t>
            </a:r>
          </a:p>
        </p:txBody>
      </p:sp>
      <p:sp>
        <p:nvSpPr>
          <p:cNvPr id="5" name="Date Placeholder 4"/>
          <p:cNvSpPr>
            <a:spLocks noGrp="1"/>
          </p:cNvSpPr>
          <p:nvPr>
            <p:ph type="dt" sz="half" idx="10"/>
          </p:nvPr>
        </p:nvSpPr>
        <p:spPr/>
        <p:txBody>
          <a:bodyPr/>
          <a:lstStyle/>
          <a:p>
            <a:fld id="{CDF52A35-44D1-4ED9-B64D-6D584CA4F1B6}" type="datetimeFigureOut">
              <a:rPr lang="de-DE" smtClean="0"/>
              <a:t>07.06.2024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410975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8009"/>
            <a:ext cx="9764544" cy="4998032"/>
          </a:xfrm>
        </p:spPr>
        <p:txBody>
          <a:bodyPr anchor="b"/>
          <a:lstStyle>
            <a:lvl1pPr>
              <a:defRPr sz="99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3084108"/>
            <a:ext cx="15326827" cy="15222181"/>
          </a:xfrm>
        </p:spPr>
        <p:txBody>
          <a:bodyPr anchor="t"/>
          <a:lstStyle>
            <a:lvl1pPr marL="0" indent="0">
              <a:buNone/>
              <a:defRPr sz="9995"/>
            </a:lvl1pPr>
            <a:lvl2pPr marL="1428018" indent="0">
              <a:buNone/>
              <a:defRPr sz="8746"/>
            </a:lvl2pPr>
            <a:lvl3pPr marL="2856037" indent="0">
              <a:buNone/>
              <a:defRPr sz="7496"/>
            </a:lvl3pPr>
            <a:lvl4pPr marL="4284055" indent="0">
              <a:buNone/>
              <a:defRPr sz="6247"/>
            </a:lvl4pPr>
            <a:lvl5pPr marL="5712074" indent="0">
              <a:buNone/>
              <a:defRPr sz="6247"/>
            </a:lvl5pPr>
            <a:lvl6pPr marL="7140092" indent="0">
              <a:buNone/>
              <a:defRPr sz="6247"/>
            </a:lvl6pPr>
            <a:lvl7pPr marL="8568111" indent="0">
              <a:buNone/>
              <a:defRPr sz="6247"/>
            </a:lvl7pPr>
            <a:lvl8pPr marL="9996129" indent="0">
              <a:buNone/>
              <a:defRPr sz="6247"/>
            </a:lvl8pPr>
            <a:lvl9pPr marL="11424148" indent="0">
              <a:buNone/>
              <a:defRPr sz="6247"/>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26041"/>
            <a:ext cx="9764544" cy="11905037"/>
          </a:xfrm>
        </p:spPr>
        <p:txBody>
          <a:bodyPr/>
          <a:lstStyle>
            <a:lvl1pPr marL="0" indent="0">
              <a:buNone/>
              <a:defRPr sz="4997"/>
            </a:lvl1pPr>
            <a:lvl2pPr marL="1428018" indent="0">
              <a:buNone/>
              <a:defRPr sz="4373"/>
            </a:lvl2pPr>
            <a:lvl3pPr marL="2856037" indent="0">
              <a:buNone/>
              <a:defRPr sz="3748"/>
            </a:lvl3pPr>
            <a:lvl4pPr marL="4284055" indent="0">
              <a:buNone/>
              <a:defRPr sz="3123"/>
            </a:lvl4pPr>
            <a:lvl5pPr marL="5712074" indent="0">
              <a:buNone/>
              <a:defRPr sz="3123"/>
            </a:lvl5pPr>
            <a:lvl6pPr marL="7140092" indent="0">
              <a:buNone/>
              <a:defRPr sz="3123"/>
            </a:lvl6pPr>
            <a:lvl7pPr marL="8568111" indent="0">
              <a:buNone/>
              <a:defRPr sz="3123"/>
            </a:lvl7pPr>
            <a:lvl8pPr marL="9996129" indent="0">
              <a:buNone/>
              <a:defRPr sz="3123"/>
            </a:lvl8pPr>
            <a:lvl9pPr marL="11424148" indent="0">
              <a:buNone/>
              <a:defRPr sz="3123"/>
            </a:lvl9pPr>
          </a:lstStyle>
          <a:p>
            <a:pPr lvl="0"/>
            <a:r>
              <a:rPr lang="de-DE"/>
              <a:t>Mastertextformat bearbeiten</a:t>
            </a:r>
          </a:p>
        </p:txBody>
      </p:sp>
      <p:sp>
        <p:nvSpPr>
          <p:cNvPr id="5" name="Date Placeholder 4"/>
          <p:cNvSpPr>
            <a:spLocks noGrp="1"/>
          </p:cNvSpPr>
          <p:nvPr>
            <p:ph type="dt" sz="half" idx="10"/>
          </p:nvPr>
        </p:nvSpPr>
        <p:spPr/>
        <p:txBody>
          <a:bodyPr/>
          <a:lstStyle/>
          <a:p>
            <a:fld id="{CDF52A35-44D1-4ED9-B64D-6D584CA4F1B6}" type="datetimeFigureOut">
              <a:rPr lang="de-DE" smtClean="0"/>
              <a:t>07.06.2024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4B99993-DBF3-4289-9980-3A9020E374F6}" type="slidenum">
              <a:rPr lang="de-DE" smtClean="0"/>
              <a:t>‹Nr.›</a:t>
            </a:fld>
            <a:endParaRPr lang="de-DE"/>
          </a:p>
        </p:txBody>
      </p:sp>
    </p:spTree>
    <p:extLst>
      <p:ext uri="{BB962C8B-B14F-4D97-AF65-F5344CB8AC3E}">
        <p14:creationId xmlns:p14="http://schemas.microsoft.com/office/powerpoint/2010/main" val="215861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40428"/>
            <a:ext cx="26112371" cy="4140237"/>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5702120"/>
            <a:ext cx="26112371" cy="135908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53299"/>
            <a:ext cx="6811923" cy="1140424"/>
          </a:xfrm>
          <a:prstGeom prst="rect">
            <a:avLst/>
          </a:prstGeom>
        </p:spPr>
        <p:txBody>
          <a:bodyPr vert="horz" lIns="91440" tIns="45720" rIns="91440" bIns="45720" rtlCol="0" anchor="ctr"/>
          <a:lstStyle>
            <a:lvl1pPr algn="l">
              <a:defRPr sz="3748">
                <a:solidFill>
                  <a:schemeClr val="tx1">
                    <a:tint val="82000"/>
                  </a:schemeClr>
                </a:solidFill>
              </a:defRPr>
            </a:lvl1pPr>
          </a:lstStyle>
          <a:p>
            <a:fld id="{CDF52A35-44D1-4ED9-B64D-6D584CA4F1B6}" type="datetimeFigureOut">
              <a:rPr lang="de-DE" smtClean="0"/>
              <a:t>07.06.2024</a:t>
            </a:fld>
            <a:endParaRPr lang="de-DE"/>
          </a:p>
        </p:txBody>
      </p:sp>
      <p:sp>
        <p:nvSpPr>
          <p:cNvPr id="5" name="Footer Placeholder 4"/>
          <p:cNvSpPr>
            <a:spLocks noGrp="1"/>
          </p:cNvSpPr>
          <p:nvPr>
            <p:ph type="ftr" sz="quarter" idx="3"/>
          </p:nvPr>
        </p:nvSpPr>
        <p:spPr>
          <a:xfrm>
            <a:off x="10028665" y="19853299"/>
            <a:ext cx="10217884" cy="1140424"/>
          </a:xfrm>
          <a:prstGeom prst="rect">
            <a:avLst/>
          </a:prstGeom>
        </p:spPr>
        <p:txBody>
          <a:bodyPr vert="horz" lIns="91440" tIns="45720" rIns="91440" bIns="45720" rtlCol="0" anchor="ctr"/>
          <a:lstStyle>
            <a:lvl1pPr algn="ctr">
              <a:defRPr sz="3748">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19853299"/>
            <a:ext cx="6811923" cy="1140424"/>
          </a:xfrm>
          <a:prstGeom prst="rect">
            <a:avLst/>
          </a:prstGeom>
        </p:spPr>
        <p:txBody>
          <a:bodyPr vert="horz" lIns="91440" tIns="45720" rIns="91440" bIns="45720" rtlCol="0" anchor="ctr"/>
          <a:lstStyle>
            <a:lvl1pPr algn="r">
              <a:defRPr sz="3748">
                <a:solidFill>
                  <a:schemeClr val="tx1">
                    <a:tint val="82000"/>
                  </a:schemeClr>
                </a:solidFill>
              </a:defRPr>
            </a:lvl1pPr>
          </a:lstStyle>
          <a:p>
            <a:fld id="{84B99993-DBF3-4289-9980-3A9020E374F6}" type="slidenum">
              <a:rPr lang="de-DE" smtClean="0"/>
              <a:t>‹Nr.›</a:t>
            </a:fld>
            <a:endParaRPr lang="de-DE"/>
          </a:p>
        </p:txBody>
      </p:sp>
    </p:spTree>
    <p:extLst>
      <p:ext uri="{BB962C8B-B14F-4D97-AF65-F5344CB8AC3E}">
        <p14:creationId xmlns:p14="http://schemas.microsoft.com/office/powerpoint/2010/main" val="15110275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6037" rtl="0" eaLnBrk="1" latinLnBrk="0" hangingPunct="1">
        <a:lnSpc>
          <a:spcPct val="90000"/>
        </a:lnSpc>
        <a:spcBef>
          <a:spcPct val="0"/>
        </a:spcBef>
        <a:buNone/>
        <a:defRPr sz="13743" kern="1200">
          <a:solidFill>
            <a:schemeClr val="tx1"/>
          </a:solidFill>
          <a:latin typeface="+mj-lt"/>
          <a:ea typeface="+mj-ea"/>
          <a:cs typeface="+mj-cs"/>
        </a:defRPr>
      </a:lvl1pPr>
    </p:titleStyle>
    <p:bodyStyle>
      <a:lvl1pPr marL="714009" indent="-714009" algn="l" defTabSz="2856037" rtl="0" eaLnBrk="1" latinLnBrk="0" hangingPunct="1">
        <a:lnSpc>
          <a:spcPct val="90000"/>
        </a:lnSpc>
        <a:spcBef>
          <a:spcPts val="3123"/>
        </a:spcBef>
        <a:buFont typeface="Arial" panose="020B0604020202020204" pitchFamily="34" charset="0"/>
        <a:buChar char="•"/>
        <a:defRPr sz="8746" kern="1200">
          <a:solidFill>
            <a:schemeClr val="tx1"/>
          </a:solidFill>
          <a:latin typeface="+mn-lt"/>
          <a:ea typeface="+mn-ea"/>
          <a:cs typeface="+mn-cs"/>
        </a:defRPr>
      </a:lvl1pPr>
      <a:lvl2pPr marL="2142028" indent="-714009" algn="l" defTabSz="2856037" rtl="0" eaLnBrk="1" latinLnBrk="0" hangingPunct="1">
        <a:lnSpc>
          <a:spcPct val="90000"/>
        </a:lnSpc>
        <a:spcBef>
          <a:spcPts val="1562"/>
        </a:spcBef>
        <a:buFont typeface="Arial" panose="020B0604020202020204" pitchFamily="34" charset="0"/>
        <a:buChar char="•"/>
        <a:defRPr sz="7496" kern="1200">
          <a:solidFill>
            <a:schemeClr val="tx1"/>
          </a:solidFill>
          <a:latin typeface="+mn-lt"/>
          <a:ea typeface="+mn-ea"/>
          <a:cs typeface="+mn-cs"/>
        </a:defRPr>
      </a:lvl2pPr>
      <a:lvl3pPr marL="3570046" indent="-714009" algn="l" defTabSz="2856037" rtl="0" eaLnBrk="1" latinLnBrk="0" hangingPunct="1">
        <a:lnSpc>
          <a:spcPct val="90000"/>
        </a:lnSpc>
        <a:spcBef>
          <a:spcPts val="1562"/>
        </a:spcBef>
        <a:buFont typeface="Arial" panose="020B0604020202020204" pitchFamily="34" charset="0"/>
        <a:buChar char="•"/>
        <a:defRPr sz="6247" kern="1200">
          <a:solidFill>
            <a:schemeClr val="tx1"/>
          </a:solidFill>
          <a:latin typeface="+mn-lt"/>
          <a:ea typeface="+mn-ea"/>
          <a:cs typeface="+mn-cs"/>
        </a:defRPr>
      </a:lvl3pPr>
      <a:lvl4pPr marL="4998065"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4pPr>
      <a:lvl5pPr marL="6426083"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5pPr>
      <a:lvl6pPr marL="7854102"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6pPr>
      <a:lvl7pPr marL="9282120"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7pPr>
      <a:lvl8pPr marL="10710139"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8pPr>
      <a:lvl9pPr marL="12138157" indent="-714009" algn="l" defTabSz="2856037" rtl="0" eaLnBrk="1" latinLnBrk="0" hangingPunct="1">
        <a:lnSpc>
          <a:spcPct val="90000"/>
        </a:lnSpc>
        <a:spcBef>
          <a:spcPts val="1562"/>
        </a:spcBef>
        <a:buFont typeface="Arial" panose="020B0604020202020204" pitchFamily="34" charset="0"/>
        <a:buChar char="•"/>
        <a:defRPr sz="5622" kern="1200">
          <a:solidFill>
            <a:schemeClr val="tx1"/>
          </a:solidFill>
          <a:latin typeface="+mn-lt"/>
          <a:ea typeface="+mn-ea"/>
          <a:cs typeface="+mn-cs"/>
        </a:defRPr>
      </a:lvl9pPr>
    </p:bodyStyle>
    <p:otherStyle>
      <a:defPPr>
        <a:defRPr lang="en-US"/>
      </a:defPPr>
      <a:lvl1pPr marL="0" algn="l" defTabSz="2856037" rtl="0" eaLnBrk="1" latinLnBrk="0" hangingPunct="1">
        <a:defRPr sz="5622" kern="1200">
          <a:solidFill>
            <a:schemeClr val="tx1"/>
          </a:solidFill>
          <a:latin typeface="+mn-lt"/>
          <a:ea typeface="+mn-ea"/>
          <a:cs typeface="+mn-cs"/>
        </a:defRPr>
      </a:lvl1pPr>
      <a:lvl2pPr marL="1428018" algn="l" defTabSz="2856037" rtl="0" eaLnBrk="1" latinLnBrk="0" hangingPunct="1">
        <a:defRPr sz="5622" kern="1200">
          <a:solidFill>
            <a:schemeClr val="tx1"/>
          </a:solidFill>
          <a:latin typeface="+mn-lt"/>
          <a:ea typeface="+mn-ea"/>
          <a:cs typeface="+mn-cs"/>
        </a:defRPr>
      </a:lvl2pPr>
      <a:lvl3pPr marL="2856037" algn="l" defTabSz="2856037" rtl="0" eaLnBrk="1" latinLnBrk="0" hangingPunct="1">
        <a:defRPr sz="5622" kern="1200">
          <a:solidFill>
            <a:schemeClr val="tx1"/>
          </a:solidFill>
          <a:latin typeface="+mn-lt"/>
          <a:ea typeface="+mn-ea"/>
          <a:cs typeface="+mn-cs"/>
        </a:defRPr>
      </a:lvl3pPr>
      <a:lvl4pPr marL="4284055" algn="l" defTabSz="2856037" rtl="0" eaLnBrk="1" latinLnBrk="0" hangingPunct="1">
        <a:defRPr sz="5622" kern="1200">
          <a:solidFill>
            <a:schemeClr val="tx1"/>
          </a:solidFill>
          <a:latin typeface="+mn-lt"/>
          <a:ea typeface="+mn-ea"/>
          <a:cs typeface="+mn-cs"/>
        </a:defRPr>
      </a:lvl4pPr>
      <a:lvl5pPr marL="5712074" algn="l" defTabSz="2856037" rtl="0" eaLnBrk="1" latinLnBrk="0" hangingPunct="1">
        <a:defRPr sz="5622" kern="1200">
          <a:solidFill>
            <a:schemeClr val="tx1"/>
          </a:solidFill>
          <a:latin typeface="+mn-lt"/>
          <a:ea typeface="+mn-ea"/>
          <a:cs typeface="+mn-cs"/>
        </a:defRPr>
      </a:lvl5pPr>
      <a:lvl6pPr marL="7140092" algn="l" defTabSz="2856037" rtl="0" eaLnBrk="1" latinLnBrk="0" hangingPunct="1">
        <a:defRPr sz="5622" kern="1200">
          <a:solidFill>
            <a:schemeClr val="tx1"/>
          </a:solidFill>
          <a:latin typeface="+mn-lt"/>
          <a:ea typeface="+mn-ea"/>
          <a:cs typeface="+mn-cs"/>
        </a:defRPr>
      </a:lvl6pPr>
      <a:lvl7pPr marL="8568111" algn="l" defTabSz="2856037" rtl="0" eaLnBrk="1" latinLnBrk="0" hangingPunct="1">
        <a:defRPr sz="5622" kern="1200">
          <a:solidFill>
            <a:schemeClr val="tx1"/>
          </a:solidFill>
          <a:latin typeface="+mn-lt"/>
          <a:ea typeface="+mn-ea"/>
          <a:cs typeface="+mn-cs"/>
        </a:defRPr>
      </a:lvl7pPr>
      <a:lvl8pPr marL="9996129" algn="l" defTabSz="2856037" rtl="0" eaLnBrk="1" latinLnBrk="0" hangingPunct="1">
        <a:defRPr sz="5622" kern="1200">
          <a:solidFill>
            <a:schemeClr val="tx1"/>
          </a:solidFill>
          <a:latin typeface="+mn-lt"/>
          <a:ea typeface="+mn-ea"/>
          <a:cs typeface="+mn-cs"/>
        </a:defRPr>
      </a:lvl8pPr>
      <a:lvl9pPr marL="11424148" algn="l" defTabSz="2856037" rtl="0" eaLnBrk="1" latinLnBrk="0" hangingPunct="1">
        <a:defRPr sz="562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leichschenkliges Dreieck 3">
            <a:extLst>
              <a:ext uri="{FF2B5EF4-FFF2-40B4-BE49-F238E27FC236}">
                <a16:creationId xmlns:a16="http://schemas.microsoft.com/office/drawing/2014/main" id="{9083274D-A59D-EA89-FE21-F02F8ECCC17A}"/>
              </a:ext>
            </a:extLst>
          </p:cNvPr>
          <p:cNvSpPr/>
          <p:nvPr/>
        </p:nvSpPr>
        <p:spPr>
          <a:xfrm>
            <a:off x="7682192" y="4427099"/>
            <a:ext cx="12219803" cy="11587676"/>
          </a:xfrm>
          <a:prstGeom prst="triangle">
            <a:avLst/>
          </a:prstGeom>
          <a:solidFill>
            <a:schemeClr val="accent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Textfeld 26">
            <a:extLst>
              <a:ext uri="{FF2B5EF4-FFF2-40B4-BE49-F238E27FC236}">
                <a16:creationId xmlns:a16="http://schemas.microsoft.com/office/drawing/2014/main" id="{28E62DE8-96AA-A962-C22D-5F489C5098AE}"/>
              </a:ext>
            </a:extLst>
          </p:cNvPr>
          <p:cNvSpPr txBox="1"/>
          <p:nvPr/>
        </p:nvSpPr>
        <p:spPr>
          <a:xfrm>
            <a:off x="10568356" y="245992"/>
            <a:ext cx="8683528" cy="1323439"/>
          </a:xfrm>
          <a:prstGeom prst="rect">
            <a:avLst/>
          </a:prstGeom>
          <a:noFill/>
        </p:spPr>
        <p:txBody>
          <a:bodyPr wrap="square" rtlCol="0">
            <a:spAutoFit/>
          </a:bodyPr>
          <a:lstStyle/>
          <a:p>
            <a:pPr algn="ctr"/>
            <a:r>
              <a:rPr lang="de-DE" sz="8000" b="1" dirty="0"/>
              <a:t>Agiles Testen</a:t>
            </a:r>
          </a:p>
        </p:txBody>
      </p:sp>
      <p:sp>
        <p:nvSpPr>
          <p:cNvPr id="44" name="Textfeld 43">
            <a:extLst>
              <a:ext uri="{FF2B5EF4-FFF2-40B4-BE49-F238E27FC236}">
                <a16:creationId xmlns:a16="http://schemas.microsoft.com/office/drawing/2014/main" id="{D8ECA720-D7D7-1A71-6684-1D4B68A1C419}"/>
              </a:ext>
            </a:extLst>
          </p:cNvPr>
          <p:cNvSpPr txBox="1"/>
          <p:nvPr/>
        </p:nvSpPr>
        <p:spPr>
          <a:xfrm>
            <a:off x="12716737" y="15199519"/>
            <a:ext cx="2031881" cy="646331"/>
          </a:xfrm>
          <a:prstGeom prst="rect">
            <a:avLst/>
          </a:prstGeom>
          <a:noFill/>
        </p:spPr>
        <p:txBody>
          <a:bodyPr wrap="square" rtlCol="0">
            <a:spAutoFit/>
          </a:bodyPr>
          <a:lstStyle/>
          <a:p>
            <a:pPr algn="ctr"/>
            <a:r>
              <a:rPr lang="de-DE" b="1" dirty="0">
                <a:solidFill>
                  <a:schemeClr val="bg1"/>
                </a:solidFill>
              </a:rPr>
              <a:t>~100%</a:t>
            </a:r>
            <a:br>
              <a:rPr lang="de-DE" b="1" dirty="0">
                <a:solidFill>
                  <a:schemeClr val="bg1"/>
                </a:solidFill>
              </a:rPr>
            </a:br>
            <a:r>
              <a:rPr lang="de-DE" b="1" dirty="0">
                <a:solidFill>
                  <a:schemeClr val="bg1"/>
                </a:solidFill>
              </a:rPr>
              <a:t>Code-Abdeckung</a:t>
            </a:r>
          </a:p>
        </p:txBody>
      </p:sp>
      <p:sp>
        <p:nvSpPr>
          <p:cNvPr id="3" name="Textfeld 2">
            <a:extLst>
              <a:ext uri="{FF2B5EF4-FFF2-40B4-BE49-F238E27FC236}">
                <a16:creationId xmlns:a16="http://schemas.microsoft.com/office/drawing/2014/main" id="{7F96D7DB-EBBB-284E-7584-6310EB4D14A2}"/>
              </a:ext>
            </a:extLst>
          </p:cNvPr>
          <p:cNvSpPr txBox="1"/>
          <p:nvPr/>
        </p:nvSpPr>
        <p:spPr>
          <a:xfrm>
            <a:off x="9947214" y="1467097"/>
            <a:ext cx="12457963" cy="369332"/>
          </a:xfrm>
          <a:prstGeom prst="rect">
            <a:avLst/>
          </a:prstGeom>
          <a:noFill/>
        </p:spPr>
        <p:txBody>
          <a:bodyPr wrap="square" rtlCol="0">
            <a:spAutoFit/>
          </a:bodyPr>
          <a:lstStyle/>
          <a:p>
            <a:r>
              <a:rPr lang="de-DE" dirty="0"/>
              <a:t>Das agile Testen ist ein Ansatz, bei dem die Testaktivitäten in den gesamten Entwicklungsprozess integriert werden.</a:t>
            </a:r>
          </a:p>
        </p:txBody>
      </p:sp>
      <p:sp>
        <p:nvSpPr>
          <p:cNvPr id="6" name="Textfeld 5">
            <a:extLst>
              <a:ext uri="{FF2B5EF4-FFF2-40B4-BE49-F238E27FC236}">
                <a16:creationId xmlns:a16="http://schemas.microsoft.com/office/drawing/2014/main" id="{B7F61676-5D73-5BD3-45DF-9716A73A0A50}"/>
              </a:ext>
            </a:extLst>
          </p:cNvPr>
          <p:cNvSpPr txBox="1"/>
          <p:nvPr/>
        </p:nvSpPr>
        <p:spPr>
          <a:xfrm>
            <a:off x="12523380" y="3149519"/>
            <a:ext cx="5984752" cy="523220"/>
          </a:xfrm>
          <a:prstGeom prst="rect">
            <a:avLst/>
          </a:prstGeom>
          <a:noFill/>
        </p:spPr>
        <p:txBody>
          <a:bodyPr wrap="square" rtlCol="0">
            <a:spAutoFit/>
          </a:bodyPr>
          <a:lstStyle/>
          <a:p>
            <a:r>
              <a:rPr lang="de-DE" sz="1400" dirty="0"/>
              <a:t>Die Testpyramide sollte als Empfehlung für die Verteilung von Tests in einem Softwareprojekt gesehen werden, und passt nicht immer in jeden Kontext.</a:t>
            </a:r>
          </a:p>
        </p:txBody>
      </p:sp>
      <p:sp>
        <p:nvSpPr>
          <p:cNvPr id="7" name="Textfeld 6">
            <a:extLst>
              <a:ext uri="{FF2B5EF4-FFF2-40B4-BE49-F238E27FC236}">
                <a16:creationId xmlns:a16="http://schemas.microsoft.com/office/drawing/2014/main" id="{B225625B-5B0F-E576-6EDC-78AA3E0CF854}"/>
              </a:ext>
            </a:extLst>
          </p:cNvPr>
          <p:cNvSpPr txBox="1"/>
          <p:nvPr/>
        </p:nvSpPr>
        <p:spPr>
          <a:xfrm>
            <a:off x="10869046" y="2299259"/>
            <a:ext cx="8683528" cy="830997"/>
          </a:xfrm>
          <a:prstGeom prst="rect">
            <a:avLst/>
          </a:prstGeom>
          <a:noFill/>
        </p:spPr>
        <p:txBody>
          <a:bodyPr wrap="square" rtlCol="0">
            <a:spAutoFit/>
          </a:bodyPr>
          <a:lstStyle/>
          <a:p>
            <a:pPr algn="ctr"/>
            <a:r>
              <a:rPr lang="de-DE" sz="4800" b="1" dirty="0"/>
              <a:t>Die Testpyramide</a:t>
            </a:r>
          </a:p>
        </p:txBody>
      </p:sp>
      <p:sp>
        <p:nvSpPr>
          <p:cNvPr id="8" name="Rechteck 7">
            <a:extLst>
              <a:ext uri="{FF2B5EF4-FFF2-40B4-BE49-F238E27FC236}">
                <a16:creationId xmlns:a16="http://schemas.microsoft.com/office/drawing/2014/main" id="{4F61E4BE-A0F5-AC82-409C-2AA61F45EEAD}"/>
              </a:ext>
            </a:extLst>
          </p:cNvPr>
          <p:cNvSpPr/>
          <p:nvPr/>
        </p:nvSpPr>
        <p:spPr>
          <a:xfrm>
            <a:off x="10361348" y="10386451"/>
            <a:ext cx="7378242" cy="1964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9C4F2544-75D2-E87A-8ED0-527BEF0A429C}"/>
              </a:ext>
            </a:extLst>
          </p:cNvPr>
          <p:cNvSpPr/>
          <p:nvPr/>
        </p:nvSpPr>
        <p:spPr>
          <a:xfrm flipV="1">
            <a:off x="9116253" y="12638946"/>
            <a:ext cx="9868433" cy="1872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2BA33200-40D4-5FD8-5E8B-402EBCF97AFC}"/>
              </a:ext>
            </a:extLst>
          </p:cNvPr>
          <p:cNvSpPr txBox="1"/>
          <p:nvPr/>
        </p:nvSpPr>
        <p:spPr>
          <a:xfrm>
            <a:off x="11981765" y="6567980"/>
            <a:ext cx="3651527" cy="830997"/>
          </a:xfrm>
          <a:prstGeom prst="rect">
            <a:avLst/>
          </a:prstGeom>
          <a:noFill/>
        </p:spPr>
        <p:txBody>
          <a:bodyPr wrap="square" rtlCol="0">
            <a:spAutoFit/>
          </a:bodyPr>
          <a:lstStyle/>
          <a:p>
            <a:pPr algn="ctr"/>
            <a:r>
              <a:rPr lang="de-DE" sz="2400" b="1" dirty="0"/>
              <a:t>automatisierte </a:t>
            </a:r>
            <a:br>
              <a:rPr lang="de-DE" sz="2400" b="1" dirty="0"/>
            </a:br>
            <a:r>
              <a:rPr lang="de-DE" sz="2400" b="1" dirty="0"/>
              <a:t>UI- Tests </a:t>
            </a:r>
            <a:r>
              <a:rPr lang="de-DE" sz="2400" b="1" dirty="0">
                <a:sym typeface="Wingdings" panose="05000000000000000000" pitchFamily="2" charset="2"/>
              </a:rPr>
              <a:t></a:t>
            </a:r>
            <a:endParaRPr lang="de-DE" sz="2400" b="1" dirty="0"/>
          </a:p>
        </p:txBody>
      </p:sp>
      <p:sp>
        <p:nvSpPr>
          <p:cNvPr id="14" name="Textfeld 13">
            <a:extLst>
              <a:ext uri="{FF2B5EF4-FFF2-40B4-BE49-F238E27FC236}">
                <a16:creationId xmlns:a16="http://schemas.microsoft.com/office/drawing/2014/main" id="{065D7580-0AA5-507B-16E7-0A5D93D3676E}"/>
              </a:ext>
            </a:extLst>
          </p:cNvPr>
          <p:cNvSpPr txBox="1"/>
          <p:nvPr/>
        </p:nvSpPr>
        <p:spPr>
          <a:xfrm>
            <a:off x="11996950" y="8366032"/>
            <a:ext cx="3651527" cy="1200329"/>
          </a:xfrm>
          <a:prstGeom prst="rect">
            <a:avLst/>
          </a:prstGeom>
          <a:noFill/>
        </p:spPr>
        <p:txBody>
          <a:bodyPr wrap="square" rtlCol="0">
            <a:spAutoFit/>
          </a:bodyPr>
          <a:lstStyle/>
          <a:p>
            <a:pPr algn="ctr"/>
            <a:r>
              <a:rPr lang="de-DE" sz="2400" b="1" dirty="0"/>
              <a:t>automatisierte Akzeptanztests (Abnahmetests) </a:t>
            </a:r>
            <a:r>
              <a:rPr lang="de-DE" sz="2400" b="1" dirty="0">
                <a:sym typeface="Wingdings" panose="05000000000000000000" pitchFamily="2" charset="2"/>
              </a:rPr>
              <a:t></a:t>
            </a:r>
            <a:endParaRPr lang="de-DE" sz="2400" b="1" dirty="0"/>
          </a:p>
        </p:txBody>
      </p:sp>
      <p:sp>
        <p:nvSpPr>
          <p:cNvPr id="16" name="Textfeld 15">
            <a:extLst>
              <a:ext uri="{FF2B5EF4-FFF2-40B4-BE49-F238E27FC236}">
                <a16:creationId xmlns:a16="http://schemas.microsoft.com/office/drawing/2014/main" id="{E6C314FF-7B78-EBFE-464A-1BA4EC82A325}"/>
              </a:ext>
            </a:extLst>
          </p:cNvPr>
          <p:cNvSpPr txBox="1"/>
          <p:nvPr/>
        </p:nvSpPr>
        <p:spPr>
          <a:xfrm>
            <a:off x="11857840" y="11135217"/>
            <a:ext cx="3899376" cy="461665"/>
          </a:xfrm>
          <a:prstGeom prst="rect">
            <a:avLst/>
          </a:prstGeom>
          <a:noFill/>
        </p:spPr>
        <p:txBody>
          <a:bodyPr wrap="square" rtlCol="0">
            <a:spAutoFit/>
          </a:bodyPr>
          <a:lstStyle/>
          <a:p>
            <a:pPr algn="ctr"/>
            <a:r>
              <a:rPr lang="de-DE" sz="2400" b="1" dirty="0"/>
              <a:t>Integrationstests </a:t>
            </a:r>
            <a:r>
              <a:rPr lang="de-DE" sz="2400" b="1" dirty="0">
                <a:sym typeface="Wingdings" panose="05000000000000000000" pitchFamily="2" charset="2"/>
              </a:rPr>
              <a:t></a:t>
            </a:r>
            <a:endParaRPr lang="de-DE" sz="2400" b="1" dirty="0"/>
          </a:p>
        </p:txBody>
      </p:sp>
      <p:sp>
        <p:nvSpPr>
          <p:cNvPr id="17" name="Textfeld 16">
            <a:extLst>
              <a:ext uri="{FF2B5EF4-FFF2-40B4-BE49-F238E27FC236}">
                <a16:creationId xmlns:a16="http://schemas.microsoft.com/office/drawing/2014/main" id="{C5FBE6B6-50CF-4559-B1CF-BA46E5D1C60A}"/>
              </a:ext>
            </a:extLst>
          </p:cNvPr>
          <p:cNvSpPr txBox="1"/>
          <p:nvPr/>
        </p:nvSpPr>
        <p:spPr>
          <a:xfrm>
            <a:off x="11387655" y="13277979"/>
            <a:ext cx="4902019" cy="461665"/>
          </a:xfrm>
          <a:prstGeom prst="rect">
            <a:avLst/>
          </a:prstGeom>
          <a:noFill/>
        </p:spPr>
        <p:txBody>
          <a:bodyPr wrap="square" rtlCol="0">
            <a:spAutoFit/>
          </a:bodyPr>
          <a:lstStyle/>
          <a:p>
            <a:pPr algn="ctr"/>
            <a:r>
              <a:rPr lang="de-DE" sz="2400" b="1" dirty="0"/>
              <a:t>UI- Komponententests </a:t>
            </a:r>
            <a:r>
              <a:rPr lang="de-DE" sz="2400" b="1" dirty="0">
                <a:sym typeface="Wingdings" panose="05000000000000000000" pitchFamily="2" charset="2"/>
              </a:rPr>
              <a:t></a:t>
            </a:r>
            <a:endParaRPr lang="de-DE" sz="2400" b="1" dirty="0"/>
          </a:p>
        </p:txBody>
      </p:sp>
      <p:sp>
        <p:nvSpPr>
          <p:cNvPr id="18" name="Textfeld 17">
            <a:extLst>
              <a:ext uri="{FF2B5EF4-FFF2-40B4-BE49-F238E27FC236}">
                <a16:creationId xmlns:a16="http://schemas.microsoft.com/office/drawing/2014/main" id="{3C6EB6F4-88ED-1F40-7870-795B8DBE74ED}"/>
              </a:ext>
            </a:extLst>
          </p:cNvPr>
          <p:cNvSpPr txBox="1"/>
          <p:nvPr/>
        </p:nvSpPr>
        <p:spPr>
          <a:xfrm>
            <a:off x="11547455" y="13872013"/>
            <a:ext cx="4646319" cy="461665"/>
          </a:xfrm>
          <a:prstGeom prst="rect">
            <a:avLst/>
          </a:prstGeom>
          <a:noFill/>
        </p:spPr>
        <p:txBody>
          <a:bodyPr wrap="square" rtlCol="0">
            <a:spAutoFit/>
          </a:bodyPr>
          <a:lstStyle/>
          <a:p>
            <a:pPr algn="ctr"/>
            <a:r>
              <a:rPr lang="de-DE" sz="2400" b="1" dirty="0"/>
              <a:t>Unit-/Methodentests </a:t>
            </a:r>
            <a:r>
              <a:rPr lang="de-DE" sz="2400" b="1" dirty="0">
                <a:sym typeface="Wingdings" panose="05000000000000000000" pitchFamily="2" charset="2"/>
              </a:rPr>
              <a:t></a:t>
            </a:r>
            <a:endParaRPr lang="de-DE" sz="2400" b="1" dirty="0"/>
          </a:p>
        </p:txBody>
      </p:sp>
      <p:sp>
        <p:nvSpPr>
          <p:cNvPr id="31" name="Textfeld 30">
            <a:extLst>
              <a:ext uri="{FF2B5EF4-FFF2-40B4-BE49-F238E27FC236}">
                <a16:creationId xmlns:a16="http://schemas.microsoft.com/office/drawing/2014/main" id="{7DFDA814-CED4-DC9B-C739-A7F0B99B4958}"/>
              </a:ext>
            </a:extLst>
          </p:cNvPr>
          <p:cNvSpPr txBox="1"/>
          <p:nvPr/>
        </p:nvSpPr>
        <p:spPr>
          <a:xfrm>
            <a:off x="10259126" y="6554151"/>
            <a:ext cx="1704769" cy="707886"/>
          </a:xfrm>
          <a:prstGeom prst="rect">
            <a:avLst/>
          </a:prstGeom>
          <a:noFill/>
        </p:spPr>
        <p:txBody>
          <a:bodyPr wrap="square" rtlCol="0">
            <a:spAutoFit/>
          </a:bodyPr>
          <a:lstStyle/>
          <a:p>
            <a:pPr algn="r"/>
            <a:r>
              <a:rPr lang="de-DE" sz="2400" b="1" dirty="0" err="1"/>
              <a:t>Devs</a:t>
            </a:r>
            <a:r>
              <a:rPr lang="de-DE" sz="2400" b="1" dirty="0"/>
              <a:t> + QA</a:t>
            </a:r>
          </a:p>
          <a:p>
            <a:pPr algn="r"/>
            <a:r>
              <a:rPr lang="de-DE" sz="1600" b="1" dirty="0" err="1"/>
              <a:t>Playwright</a:t>
            </a:r>
            <a:endParaRPr lang="de-DE" sz="2400" b="1" dirty="0"/>
          </a:p>
        </p:txBody>
      </p:sp>
      <p:sp>
        <p:nvSpPr>
          <p:cNvPr id="32" name="Textfeld 31">
            <a:extLst>
              <a:ext uri="{FF2B5EF4-FFF2-40B4-BE49-F238E27FC236}">
                <a16:creationId xmlns:a16="http://schemas.microsoft.com/office/drawing/2014/main" id="{2C802D9F-9015-3360-E198-CF4FC3F1B738}"/>
              </a:ext>
            </a:extLst>
          </p:cNvPr>
          <p:cNvSpPr txBox="1"/>
          <p:nvPr/>
        </p:nvSpPr>
        <p:spPr>
          <a:xfrm>
            <a:off x="9265558" y="8683331"/>
            <a:ext cx="2534092" cy="1077218"/>
          </a:xfrm>
          <a:prstGeom prst="rect">
            <a:avLst/>
          </a:prstGeom>
          <a:noFill/>
        </p:spPr>
        <p:txBody>
          <a:bodyPr wrap="square" rtlCol="0">
            <a:spAutoFit/>
          </a:bodyPr>
          <a:lstStyle/>
          <a:p>
            <a:pPr algn="r"/>
            <a:r>
              <a:rPr lang="de-DE" sz="2400" b="1" dirty="0" err="1"/>
              <a:t>Devs</a:t>
            </a:r>
            <a:r>
              <a:rPr lang="de-DE" sz="2400" b="1" dirty="0"/>
              <a:t> + QA + Stakeholder</a:t>
            </a:r>
          </a:p>
          <a:p>
            <a:pPr algn="r"/>
            <a:r>
              <a:rPr lang="de-DE" sz="1600" b="1" dirty="0"/>
              <a:t>BDD Tools</a:t>
            </a:r>
            <a:endParaRPr lang="de-DE" sz="2400" b="1" dirty="0"/>
          </a:p>
        </p:txBody>
      </p:sp>
      <p:sp>
        <p:nvSpPr>
          <p:cNvPr id="34" name="Textfeld 33">
            <a:extLst>
              <a:ext uri="{FF2B5EF4-FFF2-40B4-BE49-F238E27FC236}">
                <a16:creationId xmlns:a16="http://schemas.microsoft.com/office/drawing/2014/main" id="{A62BEF70-B52B-7BA9-C50E-03E4571346B5}"/>
              </a:ext>
            </a:extLst>
          </p:cNvPr>
          <p:cNvSpPr txBox="1"/>
          <p:nvPr/>
        </p:nvSpPr>
        <p:spPr>
          <a:xfrm>
            <a:off x="10823522" y="11423609"/>
            <a:ext cx="955436" cy="461665"/>
          </a:xfrm>
          <a:prstGeom prst="rect">
            <a:avLst/>
          </a:prstGeom>
          <a:noFill/>
        </p:spPr>
        <p:txBody>
          <a:bodyPr wrap="square" rtlCol="0">
            <a:spAutoFit/>
          </a:bodyPr>
          <a:lstStyle/>
          <a:p>
            <a:pPr algn="r"/>
            <a:r>
              <a:rPr lang="de-DE" sz="2400" b="1" dirty="0" err="1"/>
              <a:t>Devs</a:t>
            </a:r>
            <a:r>
              <a:rPr lang="de-DE" sz="2400" b="1" dirty="0"/>
              <a:t> </a:t>
            </a:r>
          </a:p>
        </p:txBody>
      </p:sp>
      <p:sp>
        <p:nvSpPr>
          <p:cNvPr id="36" name="Textfeld 35">
            <a:extLst>
              <a:ext uri="{FF2B5EF4-FFF2-40B4-BE49-F238E27FC236}">
                <a16:creationId xmlns:a16="http://schemas.microsoft.com/office/drawing/2014/main" id="{9671F055-A072-C8B3-04AE-0B0A74942EF6}"/>
              </a:ext>
            </a:extLst>
          </p:cNvPr>
          <p:cNvSpPr txBox="1"/>
          <p:nvPr/>
        </p:nvSpPr>
        <p:spPr>
          <a:xfrm>
            <a:off x="8938745" y="13765859"/>
            <a:ext cx="2837935" cy="830997"/>
          </a:xfrm>
          <a:prstGeom prst="rect">
            <a:avLst/>
          </a:prstGeom>
          <a:noFill/>
        </p:spPr>
        <p:txBody>
          <a:bodyPr wrap="square" rtlCol="0">
            <a:spAutoFit/>
          </a:bodyPr>
          <a:lstStyle/>
          <a:p>
            <a:pPr algn="r"/>
            <a:r>
              <a:rPr lang="de-DE" sz="2400" b="1" dirty="0"/>
              <a:t>Durchgeführt von</a:t>
            </a:r>
          </a:p>
          <a:p>
            <a:pPr algn="r"/>
            <a:r>
              <a:rPr lang="de-DE" sz="2400" b="1" dirty="0" err="1"/>
              <a:t>Devs</a:t>
            </a:r>
            <a:r>
              <a:rPr lang="de-DE" sz="2400" b="1" dirty="0"/>
              <a:t> </a:t>
            </a:r>
          </a:p>
        </p:txBody>
      </p:sp>
      <p:sp>
        <p:nvSpPr>
          <p:cNvPr id="21" name="Wolke 20">
            <a:extLst>
              <a:ext uri="{FF2B5EF4-FFF2-40B4-BE49-F238E27FC236}">
                <a16:creationId xmlns:a16="http://schemas.microsoft.com/office/drawing/2014/main" id="{5A30C5BC-34E6-426A-7DDB-DD1215BB4FAE}"/>
              </a:ext>
            </a:extLst>
          </p:cNvPr>
          <p:cNvSpPr/>
          <p:nvPr/>
        </p:nvSpPr>
        <p:spPr>
          <a:xfrm>
            <a:off x="11309747" y="3941643"/>
            <a:ext cx="5355011" cy="193003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EF9479AD-ED51-2DB1-5CD9-A686077D9063}"/>
              </a:ext>
            </a:extLst>
          </p:cNvPr>
          <p:cNvSpPr txBox="1"/>
          <p:nvPr/>
        </p:nvSpPr>
        <p:spPr>
          <a:xfrm>
            <a:off x="11963761" y="4286507"/>
            <a:ext cx="4185929" cy="830997"/>
          </a:xfrm>
          <a:prstGeom prst="rect">
            <a:avLst/>
          </a:prstGeom>
          <a:noFill/>
        </p:spPr>
        <p:txBody>
          <a:bodyPr wrap="square" rtlCol="0">
            <a:spAutoFit/>
          </a:bodyPr>
          <a:lstStyle/>
          <a:p>
            <a:pPr algn="ctr"/>
            <a:r>
              <a:rPr lang="de-DE" sz="2400" b="1" dirty="0">
                <a:solidFill>
                  <a:schemeClr val="bg1"/>
                </a:solidFill>
              </a:rPr>
              <a:t>Exploratives + </a:t>
            </a:r>
            <a:br>
              <a:rPr lang="de-DE" sz="2400" b="1" dirty="0">
                <a:solidFill>
                  <a:schemeClr val="bg1"/>
                </a:solidFill>
              </a:rPr>
            </a:br>
            <a:r>
              <a:rPr lang="de-DE" sz="2400" b="1" dirty="0">
                <a:solidFill>
                  <a:schemeClr val="bg1"/>
                </a:solidFill>
              </a:rPr>
              <a:t>manuelles Testen</a:t>
            </a:r>
            <a:endParaRPr lang="de-DE" sz="3200" b="1" dirty="0">
              <a:solidFill>
                <a:schemeClr val="bg1"/>
              </a:solidFill>
            </a:endParaRPr>
          </a:p>
        </p:txBody>
      </p:sp>
      <p:sp>
        <p:nvSpPr>
          <p:cNvPr id="26" name="Textfeld 25">
            <a:extLst>
              <a:ext uri="{FF2B5EF4-FFF2-40B4-BE49-F238E27FC236}">
                <a16:creationId xmlns:a16="http://schemas.microsoft.com/office/drawing/2014/main" id="{D513B5EE-9F32-30F3-8A17-C813F9104E67}"/>
              </a:ext>
            </a:extLst>
          </p:cNvPr>
          <p:cNvSpPr txBox="1"/>
          <p:nvPr/>
        </p:nvSpPr>
        <p:spPr>
          <a:xfrm>
            <a:off x="7110455" y="6374322"/>
            <a:ext cx="3250893" cy="1754326"/>
          </a:xfrm>
          <a:prstGeom prst="rect">
            <a:avLst/>
          </a:prstGeom>
          <a:noFill/>
        </p:spPr>
        <p:txBody>
          <a:bodyPr wrap="square" rtlCol="0">
            <a:spAutoFit/>
          </a:bodyPr>
          <a:lstStyle/>
          <a:p>
            <a:pPr marL="285750" indent="-285750">
              <a:buFont typeface="Arial" panose="020B0604020202020204" pitchFamily="34" charset="0"/>
              <a:buChar char="•"/>
            </a:pPr>
            <a:r>
              <a:rPr lang="de-DE" b="1" dirty="0"/>
              <a:t>Geringe Testanzahl</a:t>
            </a:r>
          </a:p>
          <a:p>
            <a:pPr marL="285750" indent="-285750">
              <a:buFont typeface="Arial" panose="020B0604020202020204" pitchFamily="34" charset="0"/>
              <a:buChar char="•"/>
            </a:pPr>
            <a:r>
              <a:rPr lang="de-DE" b="1" dirty="0"/>
              <a:t>Langsamer</a:t>
            </a:r>
          </a:p>
          <a:p>
            <a:pPr marL="285750" indent="-285750">
              <a:buFont typeface="Arial" panose="020B0604020202020204" pitchFamily="34" charset="0"/>
              <a:buChar char="•"/>
            </a:pPr>
            <a:r>
              <a:rPr lang="de-DE" b="1" dirty="0"/>
              <a:t>Teurer</a:t>
            </a:r>
          </a:p>
          <a:p>
            <a:pPr marL="285750" indent="-285750">
              <a:buFont typeface="Arial" panose="020B0604020202020204" pitchFamily="34" charset="0"/>
              <a:buChar char="•"/>
            </a:pPr>
            <a:r>
              <a:rPr lang="de-DE" b="1" dirty="0"/>
              <a:t>Unzuverlässig</a:t>
            </a:r>
          </a:p>
          <a:p>
            <a:pPr marL="285750" indent="-285750">
              <a:buFont typeface="Arial" panose="020B0604020202020204" pitchFamily="34" charset="0"/>
              <a:buChar char="•"/>
            </a:pPr>
            <a:r>
              <a:rPr lang="de-DE" b="1" dirty="0"/>
              <a:t>Multiple Schwachstellen</a:t>
            </a:r>
          </a:p>
          <a:p>
            <a:pPr marL="285750" indent="-285750">
              <a:buFont typeface="Arial" panose="020B0604020202020204" pitchFamily="34" charset="0"/>
              <a:buChar char="•"/>
            </a:pPr>
            <a:r>
              <a:rPr lang="de-DE" b="1" dirty="0"/>
              <a:t>hohes Testsetup</a:t>
            </a:r>
          </a:p>
        </p:txBody>
      </p:sp>
      <p:sp>
        <p:nvSpPr>
          <p:cNvPr id="28" name="Textfeld 27">
            <a:extLst>
              <a:ext uri="{FF2B5EF4-FFF2-40B4-BE49-F238E27FC236}">
                <a16:creationId xmlns:a16="http://schemas.microsoft.com/office/drawing/2014/main" id="{23228174-2CA5-AB36-4345-6798D4714F4A}"/>
              </a:ext>
            </a:extLst>
          </p:cNvPr>
          <p:cNvSpPr txBox="1"/>
          <p:nvPr/>
        </p:nvSpPr>
        <p:spPr>
          <a:xfrm>
            <a:off x="7088769" y="11056715"/>
            <a:ext cx="3071864" cy="1477328"/>
          </a:xfrm>
          <a:prstGeom prst="rect">
            <a:avLst/>
          </a:prstGeom>
          <a:noFill/>
        </p:spPr>
        <p:txBody>
          <a:bodyPr wrap="square" rtlCol="0">
            <a:spAutoFit/>
          </a:bodyPr>
          <a:lstStyle/>
          <a:p>
            <a:pPr marL="285750" indent="-285750">
              <a:buFont typeface="Arial" panose="020B0604020202020204" pitchFamily="34" charset="0"/>
              <a:buChar char="•"/>
            </a:pPr>
            <a:r>
              <a:rPr lang="de-DE" b="1" dirty="0"/>
              <a:t>Hohe Testanzahl</a:t>
            </a:r>
          </a:p>
          <a:p>
            <a:pPr marL="285750" indent="-285750">
              <a:buFont typeface="Arial" panose="020B0604020202020204" pitchFamily="34" charset="0"/>
              <a:buChar char="•"/>
            </a:pPr>
            <a:r>
              <a:rPr lang="de-DE" b="1" dirty="0"/>
              <a:t>Schneller</a:t>
            </a:r>
          </a:p>
          <a:p>
            <a:pPr marL="285750" indent="-285750">
              <a:buFont typeface="Arial" panose="020B0604020202020204" pitchFamily="34" charset="0"/>
              <a:buChar char="•"/>
            </a:pPr>
            <a:r>
              <a:rPr lang="de-DE" b="1" dirty="0"/>
              <a:t>Billiger, Zuverlässig</a:t>
            </a:r>
          </a:p>
          <a:p>
            <a:pPr marL="285750" indent="-285750">
              <a:buFont typeface="Arial" panose="020B0604020202020204" pitchFamily="34" charset="0"/>
              <a:buChar char="•"/>
            </a:pPr>
            <a:r>
              <a:rPr lang="de-DE" b="1" dirty="0"/>
              <a:t>Wenige Schwachstellen</a:t>
            </a:r>
          </a:p>
          <a:p>
            <a:pPr marL="285750" indent="-285750">
              <a:buFont typeface="Arial" panose="020B0604020202020204" pitchFamily="34" charset="0"/>
              <a:buChar char="•"/>
            </a:pPr>
            <a:r>
              <a:rPr lang="de-DE" b="1" dirty="0"/>
              <a:t>geringes Testsetup</a:t>
            </a:r>
          </a:p>
        </p:txBody>
      </p:sp>
      <p:sp>
        <p:nvSpPr>
          <p:cNvPr id="37" name="Textfeld 36">
            <a:extLst>
              <a:ext uri="{FF2B5EF4-FFF2-40B4-BE49-F238E27FC236}">
                <a16:creationId xmlns:a16="http://schemas.microsoft.com/office/drawing/2014/main" id="{0AAE36B5-1C3B-CDBC-7479-CD11FDAAD04B}"/>
              </a:ext>
            </a:extLst>
          </p:cNvPr>
          <p:cNvSpPr txBox="1"/>
          <p:nvPr/>
        </p:nvSpPr>
        <p:spPr>
          <a:xfrm>
            <a:off x="13058573" y="7525529"/>
            <a:ext cx="1536854" cy="338554"/>
          </a:xfrm>
          <a:prstGeom prst="rect">
            <a:avLst/>
          </a:prstGeom>
          <a:noFill/>
        </p:spPr>
        <p:txBody>
          <a:bodyPr wrap="square" rtlCol="0">
            <a:spAutoFit/>
          </a:bodyPr>
          <a:lstStyle/>
          <a:p>
            <a:pPr algn="ctr"/>
            <a:r>
              <a:rPr lang="de-DE" sz="1600" dirty="0"/>
              <a:t>&gt; Minuten</a:t>
            </a:r>
          </a:p>
        </p:txBody>
      </p:sp>
      <p:sp>
        <p:nvSpPr>
          <p:cNvPr id="38" name="Textfeld 37">
            <a:extLst>
              <a:ext uri="{FF2B5EF4-FFF2-40B4-BE49-F238E27FC236}">
                <a16:creationId xmlns:a16="http://schemas.microsoft.com/office/drawing/2014/main" id="{CA736B5A-F29A-C1DC-A365-509BABC42ABB}"/>
              </a:ext>
            </a:extLst>
          </p:cNvPr>
          <p:cNvSpPr txBox="1"/>
          <p:nvPr/>
        </p:nvSpPr>
        <p:spPr>
          <a:xfrm>
            <a:off x="12832573" y="9790031"/>
            <a:ext cx="2012181" cy="338554"/>
          </a:xfrm>
          <a:prstGeom prst="rect">
            <a:avLst/>
          </a:prstGeom>
          <a:noFill/>
        </p:spPr>
        <p:txBody>
          <a:bodyPr wrap="square" rtlCol="0">
            <a:spAutoFit/>
          </a:bodyPr>
          <a:lstStyle/>
          <a:p>
            <a:pPr algn="ctr"/>
            <a:r>
              <a:rPr lang="de-DE" sz="1600" dirty="0"/>
              <a:t>&gt; Minuten</a:t>
            </a:r>
          </a:p>
        </p:txBody>
      </p:sp>
      <p:sp>
        <p:nvSpPr>
          <p:cNvPr id="40" name="Textfeld 39">
            <a:extLst>
              <a:ext uri="{FF2B5EF4-FFF2-40B4-BE49-F238E27FC236}">
                <a16:creationId xmlns:a16="http://schemas.microsoft.com/office/drawing/2014/main" id="{90A1F60A-ADF7-D2FC-000F-DCB1D59E0414}"/>
              </a:ext>
            </a:extLst>
          </p:cNvPr>
          <p:cNvSpPr txBox="1"/>
          <p:nvPr/>
        </p:nvSpPr>
        <p:spPr>
          <a:xfrm>
            <a:off x="12641706" y="11784847"/>
            <a:ext cx="2181941" cy="338554"/>
          </a:xfrm>
          <a:prstGeom prst="rect">
            <a:avLst/>
          </a:prstGeom>
          <a:noFill/>
        </p:spPr>
        <p:txBody>
          <a:bodyPr wrap="square" rtlCol="0">
            <a:spAutoFit/>
          </a:bodyPr>
          <a:lstStyle/>
          <a:p>
            <a:pPr algn="ctr"/>
            <a:r>
              <a:rPr lang="de-DE" sz="1600" dirty="0"/>
              <a:t>&gt; Sekunden</a:t>
            </a:r>
          </a:p>
        </p:txBody>
      </p:sp>
      <p:sp>
        <p:nvSpPr>
          <p:cNvPr id="42" name="Textfeld 41">
            <a:extLst>
              <a:ext uri="{FF2B5EF4-FFF2-40B4-BE49-F238E27FC236}">
                <a16:creationId xmlns:a16="http://schemas.microsoft.com/office/drawing/2014/main" id="{8DE81467-87EB-BC30-B6C7-DAC425887151}"/>
              </a:ext>
            </a:extLst>
          </p:cNvPr>
          <p:cNvSpPr txBox="1"/>
          <p:nvPr/>
        </p:nvSpPr>
        <p:spPr>
          <a:xfrm>
            <a:off x="12351575" y="14538343"/>
            <a:ext cx="2911906" cy="584775"/>
          </a:xfrm>
          <a:prstGeom prst="rect">
            <a:avLst/>
          </a:prstGeom>
          <a:noFill/>
        </p:spPr>
        <p:txBody>
          <a:bodyPr wrap="square" rtlCol="0">
            <a:spAutoFit/>
          </a:bodyPr>
          <a:lstStyle/>
          <a:p>
            <a:pPr algn="ctr"/>
            <a:r>
              <a:rPr lang="de-DE" sz="1600" dirty="0"/>
              <a:t>Millisekunden</a:t>
            </a:r>
            <a:br>
              <a:rPr lang="de-DE" sz="1600" dirty="0"/>
            </a:br>
            <a:r>
              <a:rPr lang="de-DE" sz="1600" dirty="0"/>
              <a:t>Ausführungszeit pro Test</a:t>
            </a:r>
          </a:p>
        </p:txBody>
      </p:sp>
      <p:sp>
        <p:nvSpPr>
          <p:cNvPr id="46" name="Textfeld 45">
            <a:extLst>
              <a:ext uri="{FF2B5EF4-FFF2-40B4-BE49-F238E27FC236}">
                <a16:creationId xmlns:a16="http://schemas.microsoft.com/office/drawing/2014/main" id="{0D07366D-DDDB-70F4-42C0-B4ADF5BA7904}"/>
              </a:ext>
            </a:extLst>
          </p:cNvPr>
          <p:cNvSpPr txBox="1"/>
          <p:nvPr/>
        </p:nvSpPr>
        <p:spPr>
          <a:xfrm>
            <a:off x="12823426" y="6002815"/>
            <a:ext cx="1937334" cy="584775"/>
          </a:xfrm>
          <a:prstGeom prst="rect">
            <a:avLst/>
          </a:prstGeom>
          <a:noFill/>
        </p:spPr>
        <p:txBody>
          <a:bodyPr wrap="square" rtlCol="0">
            <a:spAutoFit/>
          </a:bodyPr>
          <a:lstStyle/>
          <a:p>
            <a:pPr algn="ctr"/>
            <a:r>
              <a:rPr lang="de-DE" sz="1600" b="1" dirty="0">
                <a:solidFill>
                  <a:schemeClr val="bg1"/>
                </a:solidFill>
              </a:rPr>
              <a:t>&gt;10%</a:t>
            </a:r>
            <a:br>
              <a:rPr lang="de-DE" sz="1600" b="1" dirty="0">
                <a:solidFill>
                  <a:schemeClr val="bg1"/>
                </a:solidFill>
              </a:rPr>
            </a:br>
            <a:r>
              <a:rPr lang="de-DE" sz="1600" b="1" dirty="0">
                <a:solidFill>
                  <a:schemeClr val="bg1"/>
                </a:solidFill>
              </a:rPr>
              <a:t>Abdeckung</a:t>
            </a:r>
          </a:p>
        </p:txBody>
      </p:sp>
      <p:sp>
        <p:nvSpPr>
          <p:cNvPr id="48" name="Rechteck 47">
            <a:extLst>
              <a:ext uri="{FF2B5EF4-FFF2-40B4-BE49-F238E27FC236}">
                <a16:creationId xmlns:a16="http://schemas.microsoft.com/office/drawing/2014/main" id="{1BEA82FE-FFFA-896C-74DC-5BD564DA4EE9}"/>
              </a:ext>
            </a:extLst>
          </p:cNvPr>
          <p:cNvSpPr/>
          <p:nvPr/>
        </p:nvSpPr>
        <p:spPr>
          <a:xfrm>
            <a:off x="22139279" y="4202025"/>
            <a:ext cx="561540" cy="1181275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de-DE" dirty="0"/>
              <a:t>Funktionale und nicht-funktionale Tests</a:t>
            </a:r>
          </a:p>
        </p:txBody>
      </p:sp>
      <p:sp>
        <p:nvSpPr>
          <p:cNvPr id="50" name="Rechteck 49">
            <a:extLst>
              <a:ext uri="{FF2B5EF4-FFF2-40B4-BE49-F238E27FC236}">
                <a16:creationId xmlns:a16="http://schemas.microsoft.com/office/drawing/2014/main" id="{066FBB71-3861-3AB1-2BC2-ED153C79F2B2}"/>
              </a:ext>
            </a:extLst>
          </p:cNvPr>
          <p:cNvSpPr/>
          <p:nvPr/>
        </p:nvSpPr>
        <p:spPr>
          <a:xfrm>
            <a:off x="20410798" y="4202025"/>
            <a:ext cx="632671" cy="61844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de-DE" dirty="0"/>
              <a:t>System-Tests</a:t>
            </a:r>
          </a:p>
        </p:txBody>
      </p:sp>
      <p:sp>
        <p:nvSpPr>
          <p:cNvPr id="51" name="Rechteck 50">
            <a:extLst>
              <a:ext uri="{FF2B5EF4-FFF2-40B4-BE49-F238E27FC236}">
                <a16:creationId xmlns:a16="http://schemas.microsoft.com/office/drawing/2014/main" id="{FCF7E2BC-89CA-7E99-8E73-A036F59B7820}"/>
              </a:ext>
            </a:extLst>
          </p:cNvPr>
          <p:cNvSpPr/>
          <p:nvPr/>
        </p:nvSpPr>
        <p:spPr>
          <a:xfrm>
            <a:off x="19745528" y="4202025"/>
            <a:ext cx="632671" cy="618973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de-DE" dirty="0"/>
              <a:t>End </a:t>
            </a:r>
            <a:r>
              <a:rPr lang="de-DE" dirty="0" err="1"/>
              <a:t>to</a:t>
            </a:r>
            <a:r>
              <a:rPr lang="de-DE" dirty="0"/>
              <a:t> End Tests</a:t>
            </a:r>
          </a:p>
        </p:txBody>
      </p:sp>
      <p:sp>
        <p:nvSpPr>
          <p:cNvPr id="53" name="Textfeld 52">
            <a:extLst>
              <a:ext uri="{FF2B5EF4-FFF2-40B4-BE49-F238E27FC236}">
                <a16:creationId xmlns:a16="http://schemas.microsoft.com/office/drawing/2014/main" id="{51C38E04-23D8-EC20-4612-26ABF88231B9}"/>
              </a:ext>
            </a:extLst>
          </p:cNvPr>
          <p:cNvSpPr txBox="1"/>
          <p:nvPr/>
        </p:nvSpPr>
        <p:spPr>
          <a:xfrm>
            <a:off x="13402480" y="5115358"/>
            <a:ext cx="1808330" cy="338554"/>
          </a:xfrm>
          <a:prstGeom prst="rect">
            <a:avLst/>
          </a:prstGeom>
          <a:noFill/>
        </p:spPr>
        <p:txBody>
          <a:bodyPr wrap="square" rtlCol="0">
            <a:spAutoFit/>
          </a:bodyPr>
          <a:lstStyle/>
          <a:p>
            <a:r>
              <a:rPr lang="de-DE" sz="1600" dirty="0">
                <a:solidFill>
                  <a:schemeClr val="bg1"/>
                </a:solidFill>
              </a:rPr>
              <a:t>10x Minuten</a:t>
            </a:r>
          </a:p>
        </p:txBody>
      </p:sp>
      <p:sp>
        <p:nvSpPr>
          <p:cNvPr id="2" name="Rechteck 1">
            <a:extLst>
              <a:ext uri="{FF2B5EF4-FFF2-40B4-BE49-F238E27FC236}">
                <a16:creationId xmlns:a16="http://schemas.microsoft.com/office/drawing/2014/main" id="{3C82B872-2AF1-8369-03F2-C0633270939A}"/>
              </a:ext>
            </a:extLst>
          </p:cNvPr>
          <p:cNvSpPr/>
          <p:nvPr/>
        </p:nvSpPr>
        <p:spPr>
          <a:xfrm>
            <a:off x="20411109" y="10587821"/>
            <a:ext cx="632671" cy="20511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de-DE" dirty="0"/>
              <a:t>Integrations-Tests</a:t>
            </a:r>
          </a:p>
        </p:txBody>
      </p:sp>
      <p:sp>
        <p:nvSpPr>
          <p:cNvPr id="12" name="Rechteck 11">
            <a:extLst>
              <a:ext uri="{FF2B5EF4-FFF2-40B4-BE49-F238E27FC236}">
                <a16:creationId xmlns:a16="http://schemas.microsoft.com/office/drawing/2014/main" id="{141D65B4-D763-11B6-82DB-C2C92A0A72FE}"/>
              </a:ext>
            </a:extLst>
          </p:cNvPr>
          <p:cNvSpPr/>
          <p:nvPr/>
        </p:nvSpPr>
        <p:spPr>
          <a:xfrm>
            <a:off x="21276759" y="4202025"/>
            <a:ext cx="632671" cy="7825889"/>
          </a:xfrm>
          <a:prstGeom prst="rect">
            <a:avLst/>
          </a:prstGeom>
          <a:gradFill flip="none" rotWithShape="1">
            <a:gsLst>
              <a:gs pos="67000">
                <a:srgbClr val="6093AA"/>
              </a:gs>
              <a:gs pos="100000">
                <a:schemeClr val="bg1"/>
              </a:gs>
            </a:gsLst>
            <a:lin ang="5400000" scaled="0"/>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de-DE" dirty="0"/>
              <a:t>Black-Box</a:t>
            </a:r>
          </a:p>
        </p:txBody>
      </p:sp>
      <p:sp>
        <p:nvSpPr>
          <p:cNvPr id="20" name="Rechteck 19">
            <a:extLst>
              <a:ext uri="{FF2B5EF4-FFF2-40B4-BE49-F238E27FC236}">
                <a16:creationId xmlns:a16="http://schemas.microsoft.com/office/drawing/2014/main" id="{6B5C12DD-CE1D-49A7-D043-0BE56967C3B8}"/>
              </a:ext>
            </a:extLst>
          </p:cNvPr>
          <p:cNvSpPr/>
          <p:nvPr/>
        </p:nvSpPr>
        <p:spPr>
          <a:xfrm>
            <a:off x="23301879" y="12123401"/>
            <a:ext cx="6728655" cy="61201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800" dirty="0"/>
              <a:t>Nicht funktionale Tests</a:t>
            </a:r>
          </a:p>
          <a:p>
            <a:pPr algn="ctr"/>
            <a:endParaRPr lang="de-DE" dirty="0"/>
          </a:p>
          <a:p>
            <a:pPr algn="ctr"/>
            <a:r>
              <a:rPr lang="de-DE" b="1" dirty="0"/>
              <a:t>Lasttests</a:t>
            </a:r>
          </a:p>
          <a:p>
            <a:r>
              <a:rPr lang="de-DE" dirty="0"/>
              <a:t>Diese Tests prüfen, wie die Software auf eine hohe Anzahl von Anfragen reagiert.</a:t>
            </a:r>
          </a:p>
          <a:p>
            <a:pPr algn="ctr"/>
            <a:endParaRPr lang="de-DE" dirty="0"/>
          </a:p>
          <a:p>
            <a:pPr algn="ctr"/>
            <a:r>
              <a:rPr lang="de-DE" b="1" dirty="0"/>
              <a:t>Leistungstests</a:t>
            </a:r>
          </a:p>
          <a:p>
            <a:r>
              <a:rPr lang="de-DE" dirty="0"/>
              <a:t>Diese Art von Tests prüfen, wie schnell die Software auf Anfragen reagiert.</a:t>
            </a:r>
          </a:p>
          <a:p>
            <a:endParaRPr lang="de-DE" dirty="0"/>
          </a:p>
          <a:p>
            <a:pPr algn="ctr"/>
            <a:r>
              <a:rPr lang="de-DE" b="1" dirty="0"/>
              <a:t>Usability-Tests</a:t>
            </a:r>
          </a:p>
          <a:p>
            <a:r>
              <a:rPr lang="de-DE" dirty="0"/>
              <a:t>Diese Art von Tests prüfen, wie einfach die Software zu bedienen ist.</a:t>
            </a:r>
          </a:p>
          <a:p>
            <a:endParaRPr lang="de-DE" dirty="0"/>
          </a:p>
          <a:p>
            <a:pPr algn="ctr"/>
            <a:r>
              <a:rPr lang="de-DE" b="1" dirty="0"/>
              <a:t>Sicherheitstests</a:t>
            </a:r>
          </a:p>
          <a:p>
            <a:r>
              <a:rPr lang="de-DE" dirty="0"/>
              <a:t>Diese Art von Tests prüfen, ob die Software gegen bekannte Angriffe von außen geschützt ist.</a:t>
            </a:r>
          </a:p>
          <a:p>
            <a:endParaRPr lang="de-DE" dirty="0"/>
          </a:p>
          <a:p>
            <a:pPr algn="ctr"/>
            <a:r>
              <a:rPr lang="de-DE" b="1" dirty="0"/>
              <a:t>Kompatibilitätstests</a:t>
            </a:r>
          </a:p>
          <a:p>
            <a:r>
              <a:rPr lang="de-DE" dirty="0"/>
              <a:t>Diese Art von Tests prüfen, ob die Software auf verschiedenen Plattformen und Geräten funktioniert.</a:t>
            </a:r>
          </a:p>
        </p:txBody>
      </p:sp>
      <p:sp>
        <p:nvSpPr>
          <p:cNvPr id="23" name="Rechteck 22">
            <a:extLst>
              <a:ext uri="{FF2B5EF4-FFF2-40B4-BE49-F238E27FC236}">
                <a16:creationId xmlns:a16="http://schemas.microsoft.com/office/drawing/2014/main" id="{C4D5F39A-3EBD-F1A5-9B3E-D6F925896297}"/>
              </a:ext>
            </a:extLst>
          </p:cNvPr>
          <p:cNvSpPr/>
          <p:nvPr/>
        </p:nvSpPr>
        <p:spPr>
          <a:xfrm>
            <a:off x="294436" y="435223"/>
            <a:ext cx="6728655" cy="46460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800" dirty="0"/>
              <a:t>Test Driven Development (TDD) </a:t>
            </a:r>
          </a:p>
          <a:p>
            <a:endParaRPr lang="de-DE" dirty="0"/>
          </a:p>
          <a:p>
            <a:endParaRPr lang="de-DE" dirty="0"/>
          </a:p>
          <a:p>
            <a:pPr algn="just"/>
            <a:r>
              <a:rPr lang="de-DE" dirty="0"/>
              <a:t>TDD ist eine Methode, bei der zuerst die Tests geschrieben werden und dann der Code. Zuerst wird die grundlegende Code-Struktur definiert, dann wird ein Test geschrieben, der diese Struktur überprüft. Der Test wird dann ausgeführt und sollte fehlschlagen, da der Code noch nicht implementiert wurde. Dann wird der Code implementiert, um den Test zu bestehen. Das Code wird in kleinen Schritten implementiert, wobei nach jedem Schritt ein Test geschrieben wird,  dieser zuerst fehlschlagen sollte und dann der Code implementiert wird, um den Test zu bestehen.</a:t>
            </a:r>
          </a:p>
        </p:txBody>
      </p:sp>
      <p:sp>
        <p:nvSpPr>
          <p:cNvPr id="29" name="Rechteck 28">
            <a:extLst>
              <a:ext uri="{FF2B5EF4-FFF2-40B4-BE49-F238E27FC236}">
                <a16:creationId xmlns:a16="http://schemas.microsoft.com/office/drawing/2014/main" id="{62771C02-1310-CFAC-4CA4-1934E91E3D43}"/>
              </a:ext>
            </a:extLst>
          </p:cNvPr>
          <p:cNvSpPr/>
          <p:nvPr/>
        </p:nvSpPr>
        <p:spPr>
          <a:xfrm>
            <a:off x="23298044" y="370737"/>
            <a:ext cx="6728655" cy="1165717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800" dirty="0"/>
              <a:t>Funktionale Tests</a:t>
            </a:r>
          </a:p>
          <a:p>
            <a:endParaRPr lang="de-DE" dirty="0"/>
          </a:p>
          <a:p>
            <a:pPr algn="ctr"/>
            <a:r>
              <a:rPr lang="de-DE" b="1" dirty="0"/>
              <a:t>Unit-Tests </a:t>
            </a:r>
            <a:r>
              <a:rPr lang="de-DE" sz="1800" b="1" dirty="0">
                <a:sym typeface="Wingdings" panose="05000000000000000000" pitchFamily="2" charset="2"/>
              </a:rPr>
              <a:t></a:t>
            </a:r>
            <a:endParaRPr lang="de-DE" b="1" dirty="0"/>
          </a:p>
          <a:p>
            <a:pPr algn="just"/>
            <a:r>
              <a:rPr lang="de-DE" dirty="0"/>
              <a:t>Diese Art von Tests prüfen grundlegende Elemente der Software in Isolation und mit innerem Detailwissen über den Code. Sie sind </a:t>
            </a:r>
            <a:r>
              <a:rPr lang="de-DE"/>
              <a:t>die wichtigsten </a:t>
            </a:r>
            <a:r>
              <a:rPr lang="de-DE" dirty="0"/>
              <a:t>Tests wenn es darum geht sicherzustellen, dass die Software korrekt funktioniert. Allgemein werden Unit-Tests auch Modultests oder Komponententests genannt. Sie sind schnell und einfach zu schreiben sowie auszuführen.</a:t>
            </a:r>
          </a:p>
          <a:p>
            <a:endParaRPr lang="de-DE" dirty="0"/>
          </a:p>
          <a:p>
            <a:pPr algn="ctr"/>
            <a:r>
              <a:rPr lang="de-DE" b="1" dirty="0"/>
              <a:t>UI-Komponententests </a:t>
            </a:r>
            <a:r>
              <a:rPr lang="de-DE" sz="1800" b="1" dirty="0">
                <a:sym typeface="Wingdings" panose="05000000000000000000" pitchFamily="2" charset="2"/>
              </a:rPr>
              <a:t></a:t>
            </a:r>
            <a:endParaRPr lang="de-DE" b="1" dirty="0"/>
          </a:p>
          <a:p>
            <a:pPr algn="just"/>
            <a:r>
              <a:rPr lang="de-DE" dirty="0"/>
              <a:t>UI-</a:t>
            </a:r>
            <a:r>
              <a:rPr lang="de-DE" dirty="0" err="1"/>
              <a:t>Kompontententests</a:t>
            </a:r>
            <a:r>
              <a:rPr lang="de-DE" dirty="0"/>
              <a:t> prüfen einzelne entwickelte Komponenten der Benutzeroberfläche, indem sie ihr Verhalten isoliert oder in Verbund mit anderen Komponenten prüfen. </a:t>
            </a:r>
          </a:p>
          <a:p>
            <a:endParaRPr lang="de-DE" dirty="0"/>
          </a:p>
          <a:p>
            <a:pPr algn="ctr"/>
            <a:r>
              <a:rPr lang="de-DE" b="1" dirty="0"/>
              <a:t>Integrationstests </a:t>
            </a:r>
            <a:r>
              <a:rPr lang="de-DE" sz="1800" b="1" dirty="0">
                <a:sym typeface="Wingdings" panose="05000000000000000000" pitchFamily="2" charset="2"/>
              </a:rPr>
              <a:t></a:t>
            </a:r>
            <a:endParaRPr lang="de-DE" b="1" dirty="0"/>
          </a:p>
          <a:p>
            <a:pPr algn="just"/>
            <a:r>
              <a:rPr lang="de-DE" dirty="0"/>
              <a:t>Integrationstests prüfen grundlegende Elemente, wobei einige Infrastrukturkomponenten wie Datenbanken oder Netzwerke eingebunden werden. Ihre Abhängigkeiten können zu Störungen in der Ausführung führen.</a:t>
            </a:r>
          </a:p>
          <a:p>
            <a:pPr algn="ctr"/>
            <a:r>
              <a:rPr lang="de-DE" b="1" dirty="0"/>
              <a:t>Systemtests</a:t>
            </a:r>
          </a:p>
          <a:p>
            <a:pPr algn="just"/>
            <a:r>
              <a:rPr lang="de-DE" dirty="0"/>
              <a:t>Diese Art von Tests, auch genannt End-</a:t>
            </a:r>
            <a:r>
              <a:rPr lang="de-DE" dirty="0" err="1"/>
              <a:t>to</a:t>
            </a:r>
            <a:r>
              <a:rPr lang="de-DE" dirty="0"/>
              <a:t>-End-Tests, prüfen viele verschiedene Elemente der Softwarearchitektur, indem sie </a:t>
            </a:r>
          </a:p>
          <a:p>
            <a:pPr algn="just"/>
            <a:r>
              <a:rPr lang="de-DE" dirty="0"/>
              <a:t>das Verhalten eines Benutzers simulieren. </a:t>
            </a:r>
          </a:p>
          <a:p>
            <a:endParaRPr lang="de-DE" dirty="0"/>
          </a:p>
          <a:p>
            <a:pPr algn="ctr"/>
            <a:r>
              <a:rPr lang="de-DE" b="1" dirty="0"/>
              <a:t>Akzeptanztests </a:t>
            </a:r>
            <a:r>
              <a:rPr lang="de-DE" sz="1800" b="1" dirty="0">
                <a:sym typeface="Wingdings" panose="05000000000000000000" pitchFamily="2" charset="2"/>
              </a:rPr>
              <a:t></a:t>
            </a:r>
            <a:endParaRPr lang="de-DE" b="1" dirty="0"/>
          </a:p>
          <a:p>
            <a:r>
              <a:rPr lang="de-DE" dirty="0"/>
              <a:t>Diese Art von Tests prüfen, ob die Software die Anforderungen des Kunden erfüllt.</a:t>
            </a:r>
          </a:p>
          <a:p>
            <a:pPr algn="ctr"/>
            <a:r>
              <a:rPr lang="de-DE" b="1" dirty="0"/>
              <a:t>Automatisierte UI-Tests </a:t>
            </a:r>
            <a:r>
              <a:rPr lang="de-DE" sz="1800" b="1" dirty="0">
                <a:sym typeface="Wingdings" panose="05000000000000000000" pitchFamily="2" charset="2"/>
              </a:rPr>
              <a:t></a:t>
            </a:r>
          </a:p>
          <a:p>
            <a:pPr algn="just"/>
            <a:r>
              <a:rPr lang="de-DE" dirty="0"/>
              <a:t>Diese Testart ist Teil der Modultests und wird auch als Komponententest bezeichnet. Sie prüfen die korrekte Funktionalität der Benutzeroberfläche, jedoch ohne die Anbindung an die Umgebung.</a:t>
            </a:r>
          </a:p>
          <a:p>
            <a:pPr algn="ctr"/>
            <a:r>
              <a:rPr lang="de-DE" b="1" dirty="0"/>
              <a:t>Regressionstests</a:t>
            </a:r>
          </a:p>
          <a:p>
            <a:pPr algn="just"/>
            <a:r>
              <a:rPr lang="de-DE" dirty="0"/>
              <a:t>Diese Art von Tests prüfen, ob Funktionalität die bereits implementiert wurde, auch weiterhin funktioniert, nachdem neue Funktionalität hinzugefügt wurde. Kurzgesagt, jeder funktionale Test ist ein Regressionstest, sofern er bei einer getesteten Änderung am Code fehlschlägt.</a:t>
            </a:r>
          </a:p>
        </p:txBody>
      </p:sp>
      <p:sp>
        <p:nvSpPr>
          <p:cNvPr id="43" name="Rechteck 42">
            <a:extLst>
              <a:ext uri="{FF2B5EF4-FFF2-40B4-BE49-F238E27FC236}">
                <a16:creationId xmlns:a16="http://schemas.microsoft.com/office/drawing/2014/main" id="{F11977F7-C3B4-BC31-EC56-FF061568A6C5}"/>
              </a:ext>
            </a:extLst>
          </p:cNvPr>
          <p:cNvSpPr/>
          <p:nvPr/>
        </p:nvSpPr>
        <p:spPr>
          <a:xfrm>
            <a:off x="290648" y="5263431"/>
            <a:ext cx="6728655" cy="79886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800" dirty="0"/>
              <a:t>Regeln von Unit-Tests</a:t>
            </a:r>
          </a:p>
          <a:p>
            <a:pPr algn="ctr"/>
            <a:endParaRPr lang="de-DE" dirty="0"/>
          </a:p>
          <a:p>
            <a:pPr algn="ctr"/>
            <a:r>
              <a:rPr lang="de-DE" b="1" dirty="0"/>
              <a:t>Atomar</a:t>
            </a:r>
          </a:p>
          <a:p>
            <a:r>
              <a:rPr lang="de-DE" dirty="0"/>
              <a:t>Ein Unit-Test sollte nur eine Sache testen.</a:t>
            </a:r>
          </a:p>
          <a:p>
            <a:endParaRPr lang="de-DE" dirty="0"/>
          </a:p>
          <a:p>
            <a:pPr algn="ctr"/>
            <a:r>
              <a:rPr lang="de-DE" b="1" dirty="0"/>
              <a:t>Schnell</a:t>
            </a:r>
          </a:p>
          <a:p>
            <a:pPr algn="just"/>
            <a:r>
              <a:rPr lang="de-DE" dirty="0"/>
              <a:t>Unit-Test sollten so schnell wie möglich ausgeführt werden können, damit sie oft wiederholt werden </a:t>
            </a:r>
            <a:r>
              <a:rPr lang="de-DE" dirty="0" err="1"/>
              <a:t>können,ohne</a:t>
            </a:r>
            <a:r>
              <a:rPr lang="de-DE" dirty="0"/>
              <a:t> Zeit zu verschwenden.</a:t>
            </a:r>
          </a:p>
          <a:p>
            <a:pPr algn="ctr"/>
            <a:r>
              <a:rPr lang="de-DE" b="1" dirty="0"/>
              <a:t>Isoliert</a:t>
            </a:r>
          </a:p>
          <a:p>
            <a:pPr algn="just"/>
            <a:r>
              <a:rPr lang="de-DE" dirty="0"/>
              <a:t>Es ist wichtig, dass die Ergebnisse eines Unit-Tests nicht von anderen Tests abhängen.</a:t>
            </a:r>
          </a:p>
          <a:p>
            <a:endParaRPr lang="de-DE" dirty="0"/>
          </a:p>
          <a:p>
            <a:pPr algn="ctr"/>
            <a:r>
              <a:rPr lang="de-DE" b="1" dirty="0"/>
              <a:t>Deterministisch/Wiederholbar</a:t>
            </a:r>
          </a:p>
          <a:p>
            <a:pPr algn="just"/>
            <a:r>
              <a:rPr lang="de-DE" dirty="0"/>
              <a:t>Ein Unit-Test sollte immer das gleiche Ergebnis liefern, wenn er auf dem gleichen Code ausgeführt wird.</a:t>
            </a:r>
          </a:p>
          <a:p>
            <a:endParaRPr lang="de-DE" dirty="0"/>
          </a:p>
          <a:p>
            <a:pPr algn="ctr"/>
            <a:r>
              <a:rPr lang="de-DE" b="1" dirty="0"/>
              <a:t>Einfach</a:t>
            </a:r>
          </a:p>
          <a:p>
            <a:pPr algn="just"/>
            <a:r>
              <a:rPr lang="de-DE" dirty="0"/>
              <a:t>Tests sollten einfach sein, damit sie zuverlässig funktionieren, leicht zu verstehen und leicht zu warten sind.</a:t>
            </a:r>
          </a:p>
          <a:p>
            <a:endParaRPr lang="de-DE" dirty="0"/>
          </a:p>
          <a:p>
            <a:pPr algn="ctr"/>
            <a:r>
              <a:rPr lang="de-DE" b="1" dirty="0"/>
              <a:t>Lesbar</a:t>
            </a:r>
          </a:p>
          <a:p>
            <a:pPr algn="just"/>
            <a:r>
              <a:rPr lang="de-DE" dirty="0"/>
              <a:t>Ein Unit-Test sollte leicht zu lesen und zu verstehen sein, damit er leicht gewartet werden kann.</a:t>
            </a:r>
          </a:p>
        </p:txBody>
      </p:sp>
      <p:sp>
        <p:nvSpPr>
          <p:cNvPr id="45" name="Rechteck 44">
            <a:extLst>
              <a:ext uri="{FF2B5EF4-FFF2-40B4-BE49-F238E27FC236}">
                <a16:creationId xmlns:a16="http://schemas.microsoft.com/office/drawing/2014/main" id="{518E3D3B-8B53-4252-6C51-E9EB6A9DDFAB}"/>
              </a:ext>
            </a:extLst>
          </p:cNvPr>
          <p:cNvSpPr/>
          <p:nvPr/>
        </p:nvSpPr>
        <p:spPr>
          <a:xfrm>
            <a:off x="7209050" y="16672806"/>
            <a:ext cx="3968920" cy="4379349"/>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de-DE" sz="2800" dirty="0"/>
          </a:p>
          <a:p>
            <a:pPr algn="ctr"/>
            <a:r>
              <a:rPr lang="de-DE" sz="2800" dirty="0"/>
              <a:t>Test-Frameworks</a:t>
            </a:r>
            <a:endParaRPr lang="de-DE" dirty="0"/>
          </a:p>
          <a:p>
            <a:pPr algn="ctr"/>
            <a:endParaRPr lang="de-DE" dirty="0"/>
          </a:p>
          <a:p>
            <a:pPr algn="ctr"/>
            <a:r>
              <a:rPr lang="de-DE" b="1" dirty="0"/>
              <a:t>Java</a:t>
            </a:r>
          </a:p>
          <a:p>
            <a:r>
              <a:rPr lang="de-DE" dirty="0" err="1"/>
              <a:t>JUnit</a:t>
            </a:r>
            <a:r>
              <a:rPr lang="de-DE" dirty="0"/>
              <a:t>, </a:t>
            </a:r>
            <a:r>
              <a:rPr lang="de-DE" dirty="0" err="1"/>
              <a:t>TestNG</a:t>
            </a:r>
            <a:endParaRPr lang="de-DE" dirty="0"/>
          </a:p>
          <a:p>
            <a:pPr algn="ctr"/>
            <a:r>
              <a:rPr lang="de-DE" b="1" dirty="0"/>
              <a:t>JavaScript</a:t>
            </a:r>
          </a:p>
          <a:p>
            <a:r>
              <a:rPr lang="de-DE" dirty="0" err="1"/>
              <a:t>Jest</a:t>
            </a:r>
            <a:r>
              <a:rPr lang="de-DE" dirty="0"/>
              <a:t>, Mocha, Cypress</a:t>
            </a:r>
          </a:p>
          <a:p>
            <a:pPr algn="ctr"/>
            <a:r>
              <a:rPr lang="de-DE" b="1" dirty="0"/>
              <a:t>BDD</a:t>
            </a:r>
          </a:p>
          <a:p>
            <a:r>
              <a:rPr lang="de-DE" dirty="0" err="1"/>
              <a:t>AssertThat</a:t>
            </a:r>
            <a:r>
              <a:rPr lang="de-DE" dirty="0"/>
              <a:t> (Jira),</a:t>
            </a:r>
          </a:p>
          <a:p>
            <a:r>
              <a:rPr lang="de-DE" dirty="0" err="1"/>
              <a:t>Cucumber</a:t>
            </a:r>
            <a:r>
              <a:rPr lang="de-DE" dirty="0"/>
              <a:t>,</a:t>
            </a:r>
          </a:p>
          <a:p>
            <a:r>
              <a:rPr lang="de-DE" dirty="0" err="1"/>
              <a:t>Fitnesse</a:t>
            </a:r>
            <a:r>
              <a:rPr lang="de-DE" dirty="0"/>
              <a:t>,</a:t>
            </a:r>
          </a:p>
          <a:p>
            <a:r>
              <a:rPr lang="de-DE" dirty="0" err="1"/>
              <a:t>JBehave</a:t>
            </a:r>
            <a:r>
              <a:rPr lang="de-DE" dirty="0"/>
              <a:t>,</a:t>
            </a:r>
          </a:p>
          <a:p>
            <a:r>
              <a:rPr lang="de-DE" dirty="0" err="1"/>
              <a:t>JDave</a:t>
            </a:r>
            <a:r>
              <a:rPr lang="de-DE" dirty="0"/>
              <a:t>,</a:t>
            </a:r>
          </a:p>
          <a:p>
            <a:r>
              <a:rPr lang="de-DE" dirty="0" err="1"/>
              <a:t>Concordion</a:t>
            </a:r>
            <a:endParaRPr lang="de-DE" dirty="0"/>
          </a:p>
          <a:p>
            <a:pPr algn="ctr"/>
            <a:endParaRPr lang="de-DE" dirty="0"/>
          </a:p>
          <a:p>
            <a:pPr algn="ctr"/>
            <a:endParaRPr lang="de-DE" dirty="0"/>
          </a:p>
          <a:p>
            <a:pPr algn="ctr"/>
            <a:endParaRPr lang="de-DE" dirty="0"/>
          </a:p>
        </p:txBody>
      </p:sp>
      <p:grpSp>
        <p:nvGrpSpPr>
          <p:cNvPr id="61" name="Gruppieren 60">
            <a:extLst>
              <a:ext uri="{FF2B5EF4-FFF2-40B4-BE49-F238E27FC236}">
                <a16:creationId xmlns:a16="http://schemas.microsoft.com/office/drawing/2014/main" id="{FF04E179-8DAC-2192-A60B-5532E6013E74}"/>
              </a:ext>
            </a:extLst>
          </p:cNvPr>
          <p:cNvGrpSpPr/>
          <p:nvPr/>
        </p:nvGrpSpPr>
        <p:grpSpPr>
          <a:xfrm>
            <a:off x="17589500" y="16669252"/>
            <a:ext cx="5484434" cy="4383417"/>
            <a:chOff x="16096418" y="16666456"/>
            <a:chExt cx="6977516" cy="4338588"/>
          </a:xfrm>
        </p:grpSpPr>
        <p:sp>
          <p:nvSpPr>
            <p:cNvPr id="30" name="Rechteck 29">
              <a:extLst>
                <a:ext uri="{FF2B5EF4-FFF2-40B4-BE49-F238E27FC236}">
                  <a16:creationId xmlns:a16="http://schemas.microsoft.com/office/drawing/2014/main" id="{D94886EA-F394-D6AB-BA04-6910896099F8}"/>
                </a:ext>
              </a:extLst>
            </p:cNvPr>
            <p:cNvSpPr/>
            <p:nvPr/>
          </p:nvSpPr>
          <p:spPr>
            <a:xfrm>
              <a:off x="16096418" y="18932708"/>
              <a:ext cx="6975256" cy="2072336"/>
            </a:xfrm>
            <a:prstGeom prst="rect">
              <a:avLst/>
            </a:prstGeom>
            <a:solidFill>
              <a:schemeClr val="bg2">
                <a:lumMod val="9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a:t>Black-Box-Tests</a:t>
              </a:r>
            </a:p>
            <a:p>
              <a:pPr algn="ctr"/>
              <a:r>
                <a:rPr lang="de-DE" dirty="0"/>
                <a:t>Mit dieser Klasse von Tests werden Tests beschrieben, die auf der Kenntnis der Spezifikation basieren,</a:t>
              </a:r>
            </a:p>
            <a:p>
              <a:pPr algn="ctr"/>
              <a:r>
                <a:rPr lang="de-DE" dirty="0"/>
                <a:t>d.h. die Tests werden ohne Kenntnis des Codes geschrieben, sondern nur auf Basis des Verhaltens der Software.</a:t>
              </a:r>
            </a:p>
          </p:txBody>
        </p:sp>
        <p:sp>
          <p:nvSpPr>
            <p:cNvPr id="47" name="Rechteck 46">
              <a:extLst>
                <a:ext uri="{FF2B5EF4-FFF2-40B4-BE49-F238E27FC236}">
                  <a16:creationId xmlns:a16="http://schemas.microsoft.com/office/drawing/2014/main" id="{30A989DC-4613-AE37-4FF2-8B18497E8BDD}"/>
                </a:ext>
              </a:extLst>
            </p:cNvPr>
            <p:cNvSpPr/>
            <p:nvPr/>
          </p:nvSpPr>
          <p:spPr>
            <a:xfrm>
              <a:off x="16098678" y="16666456"/>
              <a:ext cx="6975256" cy="2104300"/>
            </a:xfrm>
            <a:prstGeom prst="rect">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400" dirty="0"/>
                <a:t>White-Box-Tests</a:t>
              </a:r>
            </a:p>
            <a:p>
              <a:pPr algn="ctr"/>
              <a:r>
                <a:rPr lang="de-DE" dirty="0"/>
                <a:t>Mit dieser Klasse von Tests werden Tests beschrieben, die auf der Kenntnis des Codes basieren.</a:t>
              </a:r>
            </a:p>
          </p:txBody>
        </p:sp>
      </p:grpSp>
      <p:sp>
        <p:nvSpPr>
          <p:cNvPr id="49" name="Rechteck 48">
            <a:extLst>
              <a:ext uri="{FF2B5EF4-FFF2-40B4-BE49-F238E27FC236}">
                <a16:creationId xmlns:a16="http://schemas.microsoft.com/office/drawing/2014/main" id="{6C19F4C1-2029-A285-4FD2-2B657F521A79}"/>
              </a:ext>
            </a:extLst>
          </p:cNvPr>
          <p:cNvSpPr/>
          <p:nvPr/>
        </p:nvSpPr>
        <p:spPr>
          <a:xfrm>
            <a:off x="244927" y="13581380"/>
            <a:ext cx="6770543" cy="7470775"/>
          </a:xfrm>
          <a:prstGeom prst="rect">
            <a:avLst/>
          </a:prstGeom>
          <a:noFill/>
        </p:spPr>
        <p:style>
          <a:lnRef idx="1">
            <a:schemeClr val="accent4"/>
          </a:lnRef>
          <a:fillRef idx="2">
            <a:schemeClr val="accent4"/>
          </a:fillRef>
          <a:effectRef idx="1">
            <a:schemeClr val="accent4"/>
          </a:effectRef>
          <a:fontRef idx="minor">
            <a:schemeClr val="dk1"/>
          </a:fontRef>
        </p:style>
        <p:txBody>
          <a:bodyPr rtlCol="0" anchor="t"/>
          <a:lstStyle/>
          <a:p>
            <a:pPr algn="ctr"/>
            <a:r>
              <a:rPr lang="de-DE" sz="2800" dirty="0"/>
              <a:t>Ice Cream </a:t>
            </a:r>
            <a:r>
              <a:rPr lang="de-DE" sz="2800" dirty="0" err="1"/>
              <a:t>Cone</a:t>
            </a:r>
            <a:r>
              <a:rPr lang="de-DE" sz="2800" dirty="0"/>
              <a:t> Antimuster</a:t>
            </a:r>
          </a:p>
          <a:p>
            <a:pPr algn="just"/>
            <a:r>
              <a:rPr lang="de-DE" dirty="0"/>
              <a:t>Das Ice Cream </a:t>
            </a:r>
            <a:r>
              <a:rPr lang="de-DE" dirty="0" err="1"/>
              <a:t>Cone</a:t>
            </a:r>
            <a:r>
              <a:rPr lang="de-DE" dirty="0"/>
              <a:t> Antimuster beschreibt eine Situation, in der die Anzahl der manuellen Tests die Anzahl der automatisierten Tests übersteigt. Diese weitverbreitete Praxis kann Unternehmen vor ernsthafte Herausforderungen bei der Software-Wartung und der Agilität stellen. Der Mangel an ausreichender Testautomatisier-</a:t>
            </a:r>
            <a:r>
              <a:rPr lang="de-DE" dirty="0" err="1"/>
              <a:t>ung</a:t>
            </a:r>
            <a:r>
              <a:rPr lang="de-DE" dirty="0"/>
              <a:t> führt zu langsameren Release-Zyklen, höheren Kosten und </a:t>
            </a:r>
            <a:r>
              <a:rPr lang="de-DE" dirty="0" err="1"/>
              <a:t>ver-mehrtem</a:t>
            </a:r>
            <a:r>
              <a:rPr lang="de-DE" dirty="0"/>
              <a:t> Druck auf die Tester.</a:t>
            </a:r>
          </a:p>
        </p:txBody>
      </p:sp>
      <p:grpSp>
        <p:nvGrpSpPr>
          <p:cNvPr id="59" name="Gruppieren 58">
            <a:extLst>
              <a:ext uri="{FF2B5EF4-FFF2-40B4-BE49-F238E27FC236}">
                <a16:creationId xmlns:a16="http://schemas.microsoft.com/office/drawing/2014/main" id="{260EBE12-B7C7-533B-23BC-56273EA0443B}"/>
              </a:ext>
            </a:extLst>
          </p:cNvPr>
          <p:cNvGrpSpPr/>
          <p:nvPr/>
        </p:nvGrpSpPr>
        <p:grpSpPr>
          <a:xfrm>
            <a:off x="491619" y="16090975"/>
            <a:ext cx="6404860" cy="4914069"/>
            <a:chOff x="834519" y="16043350"/>
            <a:chExt cx="6404860" cy="4914069"/>
          </a:xfrm>
        </p:grpSpPr>
        <p:sp>
          <p:nvSpPr>
            <p:cNvPr id="33" name="Gleichschenkliges Dreieck 32">
              <a:extLst>
                <a:ext uri="{FF2B5EF4-FFF2-40B4-BE49-F238E27FC236}">
                  <a16:creationId xmlns:a16="http://schemas.microsoft.com/office/drawing/2014/main" id="{3A95D27A-4FD9-E9EC-4FA2-9FC6BEC176B7}"/>
                </a:ext>
              </a:extLst>
            </p:cNvPr>
            <p:cNvSpPr/>
            <p:nvPr/>
          </p:nvSpPr>
          <p:spPr>
            <a:xfrm rot="10800000">
              <a:off x="979326" y="16983074"/>
              <a:ext cx="5960897" cy="3974345"/>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de-DE"/>
            </a:p>
          </p:txBody>
        </p:sp>
        <p:sp>
          <p:nvSpPr>
            <p:cNvPr id="39" name="Wolke 38">
              <a:extLst>
                <a:ext uri="{FF2B5EF4-FFF2-40B4-BE49-F238E27FC236}">
                  <a16:creationId xmlns:a16="http://schemas.microsoft.com/office/drawing/2014/main" id="{960199A3-9876-E570-1955-513E5EEA4A37}"/>
                </a:ext>
              </a:extLst>
            </p:cNvPr>
            <p:cNvSpPr/>
            <p:nvPr/>
          </p:nvSpPr>
          <p:spPr>
            <a:xfrm>
              <a:off x="834519" y="16043350"/>
              <a:ext cx="6404860" cy="149352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2" name="Rechteck 51">
              <a:extLst>
                <a:ext uri="{FF2B5EF4-FFF2-40B4-BE49-F238E27FC236}">
                  <a16:creationId xmlns:a16="http://schemas.microsoft.com/office/drawing/2014/main" id="{90A2A023-053D-DD66-4BF0-4B0161F35BAA}"/>
                </a:ext>
              </a:extLst>
            </p:cNvPr>
            <p:cNvSpPr/>
            <p:nvPr/>
          </p:nvSpPr>
          <p:spPr>
            <a:xfrm>
              <a:off x="1591052" y="18100498"/>
              <a:ext cx="4695448" cy="1520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Rechteck 53">
              <a:extLst>
                <a:ext uri="{FF2B5EF4-FFF2-40B4-BE49-F238E27FC236}">
                  <a16:creationId xmlns:a16="http://schemas.microsoft.com/office/drawing/2014/main" id="{297FDC5C-94F1-C21D-4B68-41169B461E14}"/>
                </a:ext>
              </a:extLst>
            </p:cNvPr>
            <p:cNvSpPr/>
            <p:nvPr/>
          </p:nvSpPr>
          <p:spPr>
            <a:xfrm>
              <a:off x="2733674" y="19457679"/>
              <a:ext cx="2476501" cy="1520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5" name="Textfeld 54">
              <a:extLst>
                <a:ext uri="{FF2B5EF4-FFF2-40B4-BE49-F238E27FC236}">
                  <a16:creationId xmlns:a16="http://schemas.microsoft.com/office/drawing/2014/main" id="{B8134B72-386D-7BD6-787D-B413B15BA983}"/>
                </a:ext>
              </a:extLst>
            </p:cNvPr>
            <p:cNvSpPr txBox="1"/>
            <p:nvPr/>
          </p:nvSpPr>
          <p:spPr>
            <a:xfrm>
              <a:off x="2967325" y="18434734"/>
              <a:ext cx="1942904" cy="646331"/>
            </a:xfrm>
            <a:prstGeom prst="rect">
              <a:avLst/>
            </a:prstGeom>
            <a:noFill/>
          </p:spPr>
          <p:txBody>
            <a:bodyPr wrap="none" rtlCol="0">
              <a:spAutoFit/>
            </a:bodyPr>
            <a:lstStyle/>
            <a:p>
              <a:pPr algn="ctr"/>
              <a:r>
                <a:rPr lang="de-DE" dirty="0">
                  <a:solidFill>
                    <a:schemeClr val="bg1"/>
                  </a:solidFill>
                </a:rPr>
                <a:t>Automatisierte</a:t>
              </a:r>
              <a:br>
                <a:rPr lang="de-DE" dirty="0">
                  <a:solidFill>
                    <a:schemeClr val="bg1"/>
                  </a:solidFill>
                </a:rPr>
              </a:br>
              <a:r>
                <a:rPr lang="de-DE" dirty="0">
                  <a:solidFill>
                    <a:schemeClr val="bg1"/>
                  </a:solidFill>
                </a:rPr>
                <a:t>Integrations-Tests</a:t>
              </a:r>
            </a:p>
          </p:txBody>
        </p:sp>
        <p:sp>
          <p:nvSpPr>
            <p:cNvPr id="56" name="Textfeld 55">
              <a:extLst>
                <a:ext uri="{FF2B5EF4-FFF2-40B4-BE49-F238E27FC236}">
                  <a16:creationId xmlns:a16="http://schemas.microsoft.com/office/drawing/2014/main" id="{C2703C03-53B6-36F7-2525-FC2F167FA227}"/>
                </a:ext>
              </a:extLst>
            </p:cNvPr>
            <p:cNvSpPr txBox="1"/>
            <p:nvPr/>
          </p:nvSpPr>
          <p:spPr>
            <a:xfrm>
              <a:off x="3150779" y="19611309"/>
              <a:ext cx="1659878" cy="646331"/>
            </a:xfrm>
            <a:prstGeom prst="rect">
              <a:avLst/>
            </a:prstGeom>
            <a:noFill/>
          </p:spPr>
          <p:txBody>
            <a:bodyPr wrap="none" rtlCol="0">
              <a:spAutoFit/>
            </a:bodyPr>
            <a:lstStyle/>
            <a:p>
              <a:pPr algn="ctr"/>
              <a:r>
                <a:rPr lang="de-DE" dirty="0">
                  <a:solidFill>
                    <a:schemeClr val="bg1"/>
                  </a:solidFill>
                </a:rPr>
                <a:t>Automatisierte</a:t>
              </a:r>
              <a:br>
                <a:rPr lang="de-DE" dirty="0">
                  <a:solidFill>
                    <a:schemeClr val="bg1"/>
                  </a:solidFill>
                </a:rPr>
              </a:br>
              <a:r>
                <a:rPr lang="de-DE" dirty="0">
                  <a:solidFill>
                    <a:schemeClr val="bg1"/>
                  </a:solidFill>
                </a:rPr>
                <a:t>Unit-Tests</a:t>
              </a:r>
            </a:p>
          </p:txBody>
        </p:sp>
        <p:sp>
          <p:nvSpPr>
            <p:cNvPr id="57" name="Textfeld 56">
              <a:extLst>
                <a:ext uri="{FF2B5EF4-FFF2-40B4-BE49-F238E27FC236}">
                  <a16:creationId xmlns:a16="http://schemas.microsoft.com/office/drawing/2014/main" id="{DCEBE27B-5E35-462B-D54B-B9B242A9FD04}"/>
                </a:ext>
              </a:extLst>
            </p:cNvPr>
            <p:cNvSpPr txBox="1"/>
            <p:nvPr/>
          </p:nvSpPr>
          <p:spPr>
            <a:xfrm>
              <a:off x="2183730" y="17573593"/>
              <a:ext cx="3706438" cy="369332"/>
            </a:xfrm>
            <a:prstGeom prst="rect">
              <a:avLst/>
            </a:prstGeom>
            <a:noFill/>
          </p:spPr>
          <p:txBody>
            <a:bodyPr wrap="square" rtlCol="0">
              <a:spAutoFit/>
            </a:bodyPr>
            <a:lstStyle/>
            <a:p>
              <a:pPr algn="ctr"/>
              <a:r>
                <a:rPr lang="de-DE" dirty="0">
                  <a:solidFill>
                    <a:schemeClr val="bg1"/>
                  </a:solidFill>
                </a:rPr>
                <a:t>Automatisierte End </a:t>
              </a:r>
              <a:r>
                <a:rPr lang="de-DE" dirty="0" err="1">
                  <a:solidFill>
                    <a:schemeClr val="bg1"/>
                  </a:solidFill>
                </a:rPr>
                <a:t>to</a:t>
              </a:r>
              <a:r>
                <a:rPr lang="de-DE" dirty="0">
                  <a:solidFill>
                    <a:schemeClr val="bg1"/>
                  </a:solidFill>
                </a:rPr>
                <a:t> End - Test</a:t>
              </a:r>
            </a:p>
          </p:txBody>
        </p:sp>
        <p:sp>
          <p:nvSpPr>
            <p:cNvPr id="58" name="Textfeld 57">
              <a:extLst>
                <a:ext uri="{FF2B5EF4-FFF2-40B4-BE49-F238E27FC236}">
                  <a16:creationId xmlns:a16="http://schemas.microsoft.com/office/drawing/2014/main" id="{3AE3340B-5006-D808-CEC7-CA57657C401D}"/>
                </a:ext>
              </a:extLst>
            </p:cNvPr>
            <p:cNvSpPr txBox="1"/>
            <p:nvPr/>
          </p:nvSpPr>
          <p:spPr>
            <a:xfrm>
              <a:off x="2158239" y="16259540"/>
              <a:ext cx="3706438" cy="830997"/>
            </a:xfrm>
            <a:prstGeom prst="rect">
              <a:avLst/>
            </a:prstGeom>
            <a:noFill/>
          </p:spPr>
          <p:txBody>
            <a:bodyPr wrap="square" rtlCol="0">
              <a:spAutoFit/>
            </a:bodyPr>
            <a:lstStyle/>
            <a:p>
              <a:pPr algn="ctr"/>
              <a:r>
                <a:rPr lang="de-DE" sz="2400" dirty="0">
                  <a:solidFill>
                    <a:schemeClr val="bg1"/>
                  </a:solidFill>
                </a:rPr>
                <a:t>Manuelle </a:t>
              </a:r>
              <a:br>
                <a:rPr lang="de-DE" sz="2400" dirty="0">
                  <a:solidFill>
                    <a:schemeClr val="bg1"/>
                  </a:solidFill>
                </a:rPr>
              </a:br>
              <a:r>
                <a:rPr lang="de-DE" sz="2400" dirty="0">
                  <a:solidFill>
                    <a:schemeClr val="bg1"/>
                  </a:solidFill>
                </a:rPr>
                <a:t>End </a:t>
              </a:r>
              <a:r>
                <a:rPr lang="de-DE" sz="2400" dirty="0" err="1">
                  <a:solidFill>
                    <a:schemeClr val="bg1"/>
                  </a:solidFill>
                </a:rPr>
                <a:t>to</a:t>
              </a:r>
              <a:r>
                <a:rPr lang="de-DE" sz="2400" dirty="0">
                  <a:solidFill>
                    <a:schemeClr val="bg1"/>
                  </a:solidFill>
                </a:rPr>
                <a:t> End - Tests</a:t>
              </a:r>
            </a:p>
          </p:txBody>
        </p:sp>
      </p:grpSp>
      <p:sp>
        <p:nvSpPr>
          <p:cNvPr id="60" name="Rechteck 59">
            <a:extLst>
              <a:ext uri="{FF2B5EF4-FFF2-40B4-BE49-F238E27FC236}">
                <a16:creationId xmlns:a16="http://schemas.microsoft.com/office/drawing/2014/main" id="{92008801-7512-5901-D007-4846BA47F852}"/>
              </a:ext>
            </a:extLst>
          </p:cNvPr>
          <p:cNvSpPr/>
          <p:nvPr/>
        </p:nvSpPr>
        <p:spPr>
          <a:xfrm>
            <a:off x="11335934" y="16668270"/>
            <a:ext cx="6103650" cy="4379349"/>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endParaRPr lang="de-DE" sz="2800" dirty="0"/>
          </a:p>
          <a:p>
            <a:pPr algn="ctr"/>
            <a:r>
              <a:rPr lang="de-DE" sz="2800" dirty="0" err="1"/>
              <a:t>Behaviour</a:t>
            </a:r>
            <a:r>
              <a:rPr lang="de-DE" sz="2800" dirty="0"/>
              <a:t> Driven Development (BDD)	</a:t>
            </a:r>
            <a:endParaRPr lang="de-DE" sz="1600" dirty="0"/>
          </a:p>
          <a:p>
            <a:pPr algn="just"/>
            <a:r>
              <a:rPr lang="de-DE" sz="1600" dirty="0" err="1"/>
              <a:t>Behavior</a:t>
            </a:r>
            <a:r>
              <a:rPr lang="de-DE" sz="1600" dirty="0"/>
              <a:t> Driven Development ist eine Entwicklungsmethode, die die Kommunikation zwischen Entwicklern, Testern und Geschäftsanalysten verbessert, indem sie eine gemeinsame Sprache für die Spezifikation von Softwareverhalten nutzt. Es verwendet "User Stories" mit akzeptierbaren Kriterien, die in Tests umgewandelt werden, bevor die eigentliche Entwicklung beginnt. Diese Tests dienen als lebendige Dokumentation und sind in der natürlichen, für alle verständlichen "Gherkin"-Syntax verfasst. BDD fördert die Kollaboration und integriert sich nahtlos in agile Praktiken, was die Entwicklungszyklen effizienter macht. Ziel ist es, sicherzustellen, dass die entwickelte Software genau den Geschäftsanforderungen entspricht.</a:t>
            </a:r>
          </a:p>
        </p:txBody>
      </p:sp>
      <p:sp>
        <p:nvSpPr>
          <p:cNvPr id="62" name="Rechteck 61">
            <a:extLst>
              <a:ext uri="{FF2B5EF4-FFF2-40B4-BE49-F238E27FC236}">
                <a16:creationId xmlns:a16="http://schemas.microsoft.com/office/drawing/2014/main" id="{680FF87C-30DF-9DBE-4D35-3565BAB73B9B}"/>
              </a:ext>
            </a:extLst>
          </p:cNvPr>
          <p:cNvSpPr/>
          <p:nvPr/>
        </p:nvSpPr>
        <p:spPr>
          <a:xfrm>
            <a:off x="23304979" y="18330121"/>
            <a:ext cx="6707206" cy="2719281"/>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de-DE" sz="2800" dirty="0"/>
              <a:t>Komponenten (lat. Zusammengesetzt)</a:t>
            </a:r>
          </a:p>
          <a:p>
            <a:pPr algn="just"/>
            <a:br>
              <a:rPr lang="de-DE" dirty="0"/>
            </a:br>
            <a:r>
              <a:rPr lang="de-DE" sz="1600" dirty="0"/>
              <a:t>In der Softwareentwicklung bezeichnet der Begriff "Komponente" eine modulare Einheit mit spezifischen Funktionen, die unabhängig entwickelt, getestet und wiederverwendet werden kann. Diese Komponenten interagieren über definierte Schnittstellen miteinander, was die Wartbarkeit und Skalierbarkeit von Software verbessert. Häufig bezieht sich "Komponente" speziell auf GUI-Elemente wie Buttons oder Textfelder, was zu Verwechslungen führen kann.</a:t>
            </a:r>
            <a:endParaRPr lang="de-DE" sz="2400" dirty="0"/>
          </a:p>
        </p:txBody>
      </p:sp>
      <p:sp>
        <p:nvSpPr>
          <p:cNvPr id="9" name="Pfeil: nach oben und unten 8">
            <a:extLst>
              <a:ext uri="{FF2B5EF4-FFF2-40B4-BE49-F238E27FC236}">
                <a16:creationId xmlns:a16="http://schemas.microsoft.com/office/drawing/2014/main" id="{BA293627-1E21-28C4-D073-8004D3B56D4D}"/>
              </a:ext>
            </a:extLst>
          </p:cNvPr>
          <p:cNvSpPr/>
          <p:nvPr/>
        </p:nvSpPr>
        <p:spPr>
          <a:xfrm>
            <a:off x="7609358" y="8148962"/>
            <a:ext cx="979002" cy="249107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5FC7B129-3BDB-056A-FEAA-7FD3F6E7AF92}"/>
              </a:ext>
            </a:extLst>
          </p:cNvPr>
          <p:cNvSpPr/>
          <p:nvPr/>
        </p:nvSpPr>
        <p:spPr>
          <a:xfrm>
            <a:off x="21304900" y="12064392"/>
            <a:ext cx="632671" cy="3948896"/>
          </a:xfrm>
          <a:prstGeom prst="rect">
            <a:avLst/>
          </a:prstGeom>
          <a:gradFill flip="none" rotWithShape="1">
            <a:gsLst>
              <a:gs pos="23000">
                <a:srgbClr val="B0C9D5"/>
              </a:gs>
              <a:gs pos="100000">
                <a:srgbClr val="6093AA"/>
              </a:gs>
              <a:gs pos="5000">
                <a:schemeClr val="bg1"/>
              </a:gs>
            </a:gsLst>
            <a:lin ang="5400000" scaled="0"/>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de-DE" dirty="0"/>
              <a:t>White-Box</a:t>
            </a:r>
          </a:p>
        </p:txBody>
      </p:sp>
      <p:sp>
        <p:nvSpPr>
          <p:cNvPr id="65" name="Rechteck 64">
            <a:extLst>
              <a:ext uri="{FF2B5EF4-FFF2-40B4-BE49-F238E27FC236}">
                <a16:creationId xmlns:a16="http://schemas.microsoft.com/office/drawing/2014/main" id="{C1E8E5AB-4BD5-D91E-D2CA-D22B1F79EAD7}"/>
              </a:ext>
            </a:extLst>
          </p:cNvPr>
          <p:cNvSpPr/>
          <p:nvPr/>
        </p:nvSpPr>
        <p:spPr>
          <a:xfrm>
            <a:off x="20410418" y="12820984"/>
            <a:ext cx="632671" cy="319230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de-DE" dirty="0"/>
              <a:t>Modul-Tests</a:t>
            </a:r>
          </a:p>
        </p:txBody>
      </p:sp>
      <p:cxnSp>
        <p:nvCxnSpPr>
          <p:cNvPr id="67" name="Gerader Verbinder 66">
            <a:extLst>
              <a:ext uri="{FF2B5EF4-FFF2-40B4-BE49-F238E27FC236}">
                <a16:creationId xmlns:a16="http://schemas.microsoft.com/office/drawing/2014/main" id="{D1A64BD9-C725-60CE-E41A-CB6C05AC888F}"/>
              </a:ext>
            </a:extLst>
          </p:cNvPr>
          <p:cNvCxnSpPr/>
          <p:nvPr/>
        </p:nvCxnSpPr>
        <p:spPr>
          <a:xfrm>
            <a:off x="11981767" y="8062783"/>
            <a:ext cx="3708120" cy="0"/>
          </a:xfrm>
          <a:prstGeom prst="line">
            <a:avLst/>
          </a:prstGeom>
          <a:ln>
            <a:solidFill>
              <a:schemeClr val="bg1"/>
            </a:solidFill>
            <a:prstDash val="dashDot"/>
          </a:ln>
        </p:spPr>
        <p:style>
          <a:lnRef idx="2">
            <a:schemeClr val="accent1"/>
          </a:lnRef>
          <a:fillRef idx="0">
            <a:schemeClr val="accent1"/>
          </a:fillRef>
          <a:effectRef idx="1">
            <a:schemeClr val="accent1"/>
          </a:effectRef>
          <a:fontRef idx="minor">
            <a:schemeClr val="tx1"/>
          </a:fontRef>
        </p:style>
      </p:cxnSp>
      <p:pic>
        <p:nvPicPr>
          <p:cNvPr id="71" name="Grafik 70">
            <a:extLst>
              <a:ext uri="{FF2B5EF4-FFF2-40B4-BE49-F238E27FC236}">
                <a16:creationId xmlns:a16="http://schemas.microsoft.com/office/drawing/2014/main" id="{C19A15F8-AC72-7D20-974B-663554DA02C6}"/>
              </a:ext>
            </a:extLst>
          </p:cNvPr>
          <p:cNvPicPr>
            <a:picLocks noChangeAspect="1"/>
          </p:cNvPicPr>
          <p:nvPr/>
        </p:nvPicPr>
        <p:blipFill>
          <a:blip r:embed="rId2"/>
          <a:stretch>
            <a:fillRect/>
          </a:stretch>
        </p:blipFill>
        <p:spPr>
          <a:xfrm>
            <a:off x="9810750" y="19362073"/>
            <a:ext cx="1300760" cy="1611811"/>
          </a:xfrm>
          <a:prstGeom prst="rect">
            <a:avLst/>
          </a:prstGeom>
        </p:spPr>
      </p:pic>
      <p:pic>
        <p:nvPicPr>
          <p:cNvPr id="1026" name="Picture 2">
            <a:extLst>
              <a:ext uri="{FF2B5EF4-FFF2-40B4-BE49-F238E27FC236}">
                <a16:creationId xmlns:a16="http://schemas.microsoft.com/office/drawing/2014/main" id="{9E77ACAF-E399-8A52-7D12-5F4ECEA46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87" y="19505304"/>
            <a:ext cx="1755062" cy="614054"/>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6C73190E-7E71-47B3-44C4-02EC59B191D2}"/>
              </a:ext>
            </a:extLst>
          </p:cNvPr>
          <p:cNvSpPr txBox="1"/>
          <p:nvPr/>
        </p:nvSpPr>
        <p:spPr>
          <a:xfrm>
            <a:off x="203468" y="20187628"/>
            <a:ext cx="3048797" cy="861774"/>
          </a:xfrm>
          <a:prstGeom prst="rect">
            <a:avLst/>
          </a:prstGeom>
          <a:noFill/>
        </p:spPr>
        <p:txBody>
          <a:bodyPr wrap="square">
            <a:spAutoFit/>
          </a:bodyPr>
          <a:lstStyle/>
          <a:p>
            <a:r>
              <a:rPr lang="de-DE" sz="1000" dirty="0">
                <a:hlinkClick r:id="rId4"/>
              </a:rPr>
              <a:t>https://creativecommons.org/licenses/by/4.0/</a:t>
            </a:r>
            <a:endParaRPr lang="de-DE" sz="1000" dirty="0"/>
          </a:p>
          <a:p>
            <a:endParaRPr lang="de-DE" sz="1000" dirty="0"/>
          </a:p>
          <a:p>
            <a:r>
              <a:rPr lang="de-DE" sz="1000" dirty="0"/>
              <a:t>Teile von Texten wurden mit LLM-KI generiert und</a:t>
            </a:r>
          </a:p>
          <a:p>
            <a:r>
              <a:rPr lang="de-DE" sz="1000" dirty="0"/>
              <a:t>von Menschen bearbeitet und nach bestem Wissen und Gewissen geprüft.</a:t>
            </a:r>
          </a:p>
        </p:txBody>
      </p:sp>
    </p:spTree>
    <p:extLst>
      <p:ext uri="{BB962C8B-B14F-4D97-AF65-F5344CB8AC3E}">
        <p14:creationId xmlns:p14="http://schemas.microsoft.com/office/powerpoint/2010/main" val="53460862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1044</Words>
  <Application>Microsoft Office PowerPoint</Application>
  <PresentationFormat>Benutzerdefiniert</PresentationFormat>
  <Paragraphs>135</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Aptos Display</vt:lpstr>
      <vt:lpstr>Arial</vt:lpstr>
      <vt:lpstr>Wingdings</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
  <cp:revision>1</cp:revision>
  <dcterms:created xsi:type="dcterms:W3CDTF">2024-04-21T13:24:56Z</dcterms:created>
  <dcterms:modified xsi:type="dcterms:W3CDTF">2024-06-07T19:16:56Z</dcterms:modified>
</cp:coreProperties>
</file>