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00AA5BF-BFCB-48E6-BFB6-713D2C6700B2}" type="slidenum"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0114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zxx-non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1CA23284-4965-42A2-BFE1-9FA52A106FD6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269562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zx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6DDF526-1A4A-43BE-8CFB-CF010E197A4F}" type="slidenum">
              <a:t>1</a:t>
            </a:fld>
            <a:endParaRPr lang="zx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230C09F-0053-4EA2-9465-6417A8FC5D2A}" type="slidenum">
              <a:t>10</a:t>
            </a:fld>
            <a:endParaRPr lang="zx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FE0A89A-0E84-424E-8044-D1BA8D202B03}" type="slidenum">
              <a:t>2</a:t>
            </a:fld>
            <a:endParaRPr lang="zx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11FF5B-12B2-4483-882E-E97DEBE2EDFA}" type="slidenum">
              <a:t>3</a:t>
            </a:fld>
            <a:endParaRPr lang="zx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E57EC5-72C6-40A9-B2E5-C80C6C0A41DD}" type="slidenum">
              <a:t>4</a:t>
            </a:fld>
            <a:endParaRPr lang="zx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048CAF5-F16C-45FE-A6BE-66B05BEAB7FE}" type="slidenum">
              <a:t>5</a:t>
            </a:fld>
            <a:endParaRPr lang="zx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ABDCC75-80A9-417B-9B38-2CA8718E0E54}" type="slidenum">
              <a:t>6</a:t>
            </a:fld>
            <a:endParaRPr lang="zx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5AF7232-D522-41D2-B055-174CD0BF7360}" type="slidenum">
              <a:t>7</a:t>
            </a:fld>
            <a:endParaRPr lang="zx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134E15-5A4D-4C89-8E5F-B863E380DCA4}" type="slidenum">
              <a:t>8</a:t>
            </a:fld>
            <a:endParaRPr lang="zx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BF81C7-9CF7-4F69-AAD3-32E84C2ACB85}" type="slidenum">
              <a:t>9</a:t>
            </a:fld>
            <a:endParaRPr lang="zx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24F05B-4636-4049-B9E7-BB2824F53385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43974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16C321-EAE0-4272-A1FC-C41BC94AA751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0524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E1831E-086A-4C13-8EC0-6256732D58DC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293676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45E463-2428-4334-BC3B-FDD0BD8F2278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41102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38F5EE-02CF-4F8D-A7C7-25C7D81AB3F9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85405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403F80-32E0-44BC-B4DB-C8F507F4DFD0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407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305C57-308A-45D3-A7A1-1B286B97A389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09208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B31EC0-45B9-49FB-9524-FA5B6968604E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244011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1B9007-0A5F-456C-9A03-85768F2B68A7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4130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53BEDB-C40D-4F6D-8116-DE32D405C25C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28542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FE18EF-CB6C-436A-AC00-87518258E1BA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795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x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zxx-non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38E0E721-B019-4448-AEEC-EE1FFF1DE401}" type="slidenum">
              <a:t>‹#›</a:t>
            </a:fld>
            <a:endParaRPr lang="zx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hangingPunct="0">
        <a:tabLst/>
        <a:defRPr lang="zxx-none" sz="33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060"/>
        </a:spcAft>
        <a:tabLst/>
        <a:defRPr lang="zxx-none" sz="24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dfs.semanticscholar.org/7782/2ed97da9f8d7deb59aafb869c8234803f05a.pdf" TargetMode="External"/><Relationship Id="rId3" Type="http://schemas.openxmlformats.org/officeDocument/2006/relationships/hyperlink" Target="https://www.dartmouth.edu/~matc/math5.geometry/unit11/unit11.html" TargetMode="External"/><Relationship Id="rId7" Type="http://schemas.openxmlformats.org/officeDocument/2006/relationships/hyperlink" Target="http://citeseerx.ist.psu.edu/viewdoc/download?doi=10.1.1.920.2887&amp;rep=rep1&amp;type=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kerrywong.com/2009/05/07/canny-edge-detection-auto-thresholding/" TargetMode="External"/><Relationship Id="rId5" Type="http://schemas.openxmlformats.org/officeDocument/2006/relationships/hyperlink" Target="https://marcosnietoblog.wordpress.com/2011/12/27/lane-markings-detection-and-vanishing-point-detection-with-opencv/" TargetMode="External"/><Relationship Id="rId4" Type="http://schemas.openxmlformats.org/officeDocument/2006/relationships/hyperlink" Target="https://books.google.co.uk/books?id=8B_JeMxNUIkC&amp;pg=PA245&amp;lpg=PA245&amp;dq=vanishing+point+theorem&amp;source=bl&amp;ots=IqUy5GfP8z&amp;sig=J8ElEdZGflC14_lwo3FTLjWts-o&amp;hl=en&amp;sa=X&amp;ved=0ahUKEwiIhur7xLnaAhWkL8AKHab0AfoQ6AEIygEwGw#v=onepage&amp;q=vanishing%20point%20theorem&amp;f=fals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20680"/>
            <a:ext cx="9071640" cy="957239"/>
          </a:xfrm>
        </p:spPr>
        <p:txBody>
          <a:bodyPr>
            <a:spAutoFit/>
          </a:bodyPr>
          <a:lstStyle/>
          <a:p>
            <a:pPr lvl="0"/>
            <a:r>
              <a:rPr lang="zxx-none">
                <a:solidFill>
                  <a:srgbClr val="FAA61A"/>
                </a:solidFill>
                <a:latin typeface="Linux Libertine G" pitchFamily="18"/>
              </a:rPr>
              <a:t>Detection of Vanishing Points in Unstructured Images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41080" y="1326240"/>
            <a:ext cx="5396760" cy="32886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zxx-none">
                <a:solidFill>
                  <a:srgbClr val="FAA61A"/>
                </a:solidFill>
              </a:rPr>
              <a:t>References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4426920" cy="7470360"/>
          </a:xfrm>
        </p:spPr>
        <p:txBody>
          <a:bodyPr>
            <a:normAutofit/>
          </a:bodyPr>
          <a:lstStyle/>
          <a:p>
            <a:pPr lvl="0" algn="just"/>
            <a:r>
              <a:rPr lang="zxx-none" sz="1200"/>
              <a:t>Carter, P. (1998). Geometry in Art and Architecture Unit 11. [online] Available at:</a:t>
            </a:r>
          </a:p>
          <a:p>
            <a:pPr lvl="0" algn="just"/>
            <a:r>
              <a:rPr lang="zxx-none" sz="1200">
                <a:hlinkClick r:id="rId3"/>
              </a:rPr>
              <a:t>https://www.dartmouth.edu/~matc/math5.geometry/unit11/unit11.html</a:t>
            </a:r>
            <a:r>
              <a:rPr lang="zxx-none" sz="1200"/>
              <a:t> [Accessed 17th March 2018]</a:t>
            </a:r>
          </a:p>
          <a:p>
            <a:pPr lvl="0" algn="just"/>
            <a:r>
              <a:rPr lang="zxx-none" sz="1200"/>
              <a:t>Andersen, K. (2007). The Geometry of An Art. 1st ed. [ebook] Copenhagen: University of Copenhagen. Pp245-248. Available at: </a:t>
            </a:r>
            <a:r>
              <a:rPr lang="zxx-none" sz="1200">
                <a:hlinkClick r:id="rId4"/>
              </a:rPr>
              <a:t>https://books.google.co.uk/books?id=8B_JeMxNUIkC&amp;pg=PA245&amp;lpg=PA245&amp;dq=vanishing+point+theorem&amp;source=bl&amp;ots=IqUy5GfP8z&amp;sig=J8ElEdZGflC14_lwo3FTLjWts-o&amp;hl=en&amp;sa=X&amp;ved=0ahUKEwiIhur7xLnaAhWkL8AKHab0AfoQ6AEIygEwGw#v=onepage&amp;q=vanishing%20point%20theorem&amp;f=false</a:t>
            </a:r>
            <a:r>
              <a:rPr lang="zxx-none" sz="1200"/>
              <a:t> [Accessed 17th march 2018]</a:t>
            </a:r>
          </a:p>
          <a:p>
            <a:pPr lvl="0" algn="just"/>
            <a:r>
              <a:rPr lang="zxx-none" sz="1200"/>
              <a:t>Nieto, M. (2011). Lane markings detection and vanishing point detection with OpenCV. [Blog] marcosnietoblog. Available at: </a:t>
            </a:r>
            <a:r>
              <a:rPr lang="zxx-none" sz="1200">
                <a:hlinkClick r:id="rId5"/>
              </a:rPr>
              <a:t>https://marcosnietoblog.wordpress.com/2011/12/27/lane-markings-detection-and-vanishing-point-detection-with-opencv/</a:t>
            </a:r>
            <a:r>
              <a:rPr lang="zxx-none" sz="1200"/>
              <a:t> [Accessed 22nd March 2018]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152680" y="1326600"/>
            <a:ext cx="4426920" cy="3288600"/>
          </a:xfrm>
        </p:spPr>
        <p:txBody>
          <a:bodyPr/>
          <a:lstStyle/>
          <a:p>
            <a:pPr lvl="0" algn="just"/>
            <a:r>
              <a:rPr lang="zxx-none" sz="1200"/>
              <a:t>Wong, K. (2009). Canny Edge Detection Auto Thresholding. [online] Available at:</a:t>
            </a:r>
          </a:p>
          <a:p>
            <a:pPr lvl="0" algn="just"/>
            <a:r>
              <a:rPr lang="zxx-none" sz="1200">
                <a:hlinkClick r:id="rId6"/>
              </a:rPr>
              <a:t>http://www.kerrywong.com/2009/05/07/canny-edge-detection-auto-thresholding/</a:t>
            </a:r>
            <a:r>
              <a:rPr lang="zxx-none" sz="1200"/>
              <a:t> [Accessed March 30</a:t>
            </a:r>
            <a:r>
              <a:rPr lang="zxx-none" sz="1200" baseline="12000"/>
              <a:t>th</a:t>
            </a:r>
            <a:r>
              <a:rPr lang="zxx-none" sz="1200"/>
              <a:t> 2018]</a:t>
            </a:r>
          </a:p>
          <a:p>
            <a:pPr lvl="0" algn="just"/>
            <a:r>
              <a:rPr lang="zxx-none" sz="1200"/>
              <a:t>He, B.W, Zhou, X, L, Li, Y, F. (2011). A new camera calibration method from vanishing points in a vision system. In: </a:t>
            </a:r>
            <a:r>
              <a:rPr lang="zxx-none" sz="1200" i="1"/>
              <a:t>Transaction of the Institute of Measurement and Control</a:t>
            </a:r>
            <a:r>
              <a:rPr lang="zxx-none" sz="1200"/>
              <a:t>. [online] Hong Kong: City University of Hong Kong, pp.806-822. Available at: </a:t>
            </a:r>
            <a:r>
              <a:rPr lang="zxx-none" sz="1200">
                <a:hlinkClick r:id="rId7"/>
              </a:rPr>
              <a:t>http://citeseerx.ist.psu.edu/viewdoc/download?doi=10.1.1.920.2887&amp;rep=rep1&amp;type=pdf</a:t>
            </a:r>
            <a:r>
              <a:rPr lang="zxx-none" sz="1200"/>
              <a:t> [Accessed 3</a:t>
            </a:r>
            <a:r>
              <a:rPr lang="zxx-none" sz="1200" baseline="12000"/>
              <a:t>rd</a:t>
            </a:r>
            <a:r>
              <a:rPr lang="zxx-none" sz="1200"/>
              <a:t> April 2018]</a:t>
            </a:r>
          </a:p>
          <a:p>
            <a:pPr lvl="0" algn="just"/>
            <a:r>
              <a:rPr lang="zxx-none" sz="1200"/>
              <a:t>Cipolla, R, Drummond, T, Robertson, D. (1999) camera calibration from vanishing points in images of architectural scenes. In: </a:t>
            </a:r>
            <a:r>
              <a:rPr lang="zxx-none" sz="1200" i="1"/>
              <a:t>The tenth British Machine Vision Conference</a:t>
            </a:r>
            <a:r>
              <a:rPr lang="zxx-none" sz="1200"/>
              <a:t>. [online] Cambridge, University of Cambridge. Available at: </a:t>
            </a:r>
            <a:r>
              <a:rPr lang="zxx-none" sz="1200">
                <a:hlinkClick r:id="rId8"/>
              </a:rPr>
              <a:t>https://pdfs.semanticscholar.org/7782/2ed97da9f8d7deb59aafb869c8234803f05a.pdf</a:t>
            </a:r>
            <a:r>
              <a:rPr lang="zxx-none" sz="1200"/>
              <a:t> [Accessed 8</a:t>
            </a:r>
            <a:r>
              <a:rPr lang="zxx-none" sz="1200" baseline="12000"/>
              <a:t>th</a:t>
            </a:r>
            <a:r>
              <a:rPr lang="zxx-none" sz="1200"/>
              <a:t> April 2018]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45640" y="1326240"/>
            <a:ext cx="1943280" cy="1568519"/>
          </a:xfrm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zxx-none" dirty="0">
                <a:solidFill>
                  <a:srgbClr val="FAA61A"/>
                </a:solidFill>
              </a:rPr>
              <a:t>History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38880" y="3044160"/>
            <a:ext cx="3556800" cy="1568519"/>
          </a:xfrm>
        </p:spPr>
      </p:pic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152680" y="1326600"/>
            <a:ext cx="4426920" cy="3288600"/>
          </a:xfrm>
        </p:spPr>
        <p:txBody>
          <a:bodyPr/>
          <a:lstStyle/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Prior </a:t>
            </a:r>
            <a:r>
              <a:rPr lang="zxx-none" sz="1600" dirty="0"/>
              <a:t>to 15</a:t>
            </a:r>
            <a:r>
              <a:rPr lang="zxx-none" sz="1600" baseline="30000" dirty="0"/>
              <a:t>th</a:t>
            </a:r>
            <a:r>
              <a:rPr lang="zxx-none" sz="1600" dirty="0"/>
              <a:t> Century, paintings looked skewed</a:t>
            </a:r>
          </a:p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Filippo </a:t>
            </a:r>
            <a:r>
              <a:rPr lang="zxx-none" sz="1600" dirty="0"/>
              <a:t>Di Ser Brunellesco was one of the first renaissance artists to make effective use of perspective, by extending vanishing points from the horizon</a:t>
            </a:r>
          </a:p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First </a:t>
            </a:r>
            <a:r>
              <a:rPr lang="zxx-none" sz="1600" dirty="0"/>
              <a:t>theorem on perspective published by Guidobaldo de Monte in 1600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>
                <a:solidFill>
                  <a:srgbClr val="FAA61A"/>
                </a:solidFill>
              </a:rPr>
              <a:t>Current Approaches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71480" y="1326240"/>
            <a:ext cx="2091240" cy="1568519"/>
          </a:xfrm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671119" y="3044160"/>
            <a:ext cx="2091240" cy="1568160"/>
          </a:xfrm>
        </p:spPr>
      </p:pic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152680" y="1326600"/>
            <a:ext cx="4426920" cy="1372171"/>
          </a:xfrm>
        </p:spPr>
        <p:txBody>
          <a:bodyPr>
            <a:spAutoFit/>
          </a:bodyPr>
          <a:lstStyle/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Nieto </a:t>
            </a:r>
            <a:r>
              <a:rPr lang="zxx-none" sz="1600" dirty="0"/>
              <a:t>(2011) finds vanishing points by detecting lane markings, Hough transform and MSAC</a:t>
            </a:r>
          </a:p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(</a:t>
            </a:r>
            <a:r>
              <a:rPr lang="zxx-none" sz="1600" dirty="0"/>
              <a:t>Zhou et. al) and (Cipolla et. al.) also use vanishing points for automatic camera calibration and lens detection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>
                <a:solidFill>
                  <a:srgbClr val="FAA61A"/>
                </a:solidFill>
              </a:rPr>
              <a:t>Method &amp; Objectives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4426920" cy="3288600"/>
          </a:xfrm>
        </p:spPr>
        <p:txBody>
          <a:bodyPr/>
          <a:lstStyle/>
          <a:p>
            <a:pPr lvl="0">
              <a:buSzPct val="45000"/>
            </a:pPr>
            <a:r>
              <a:rPr lang="en-GB" dirty="0" smtClean="0"/>
              <a:t>- </a:t>
            </a:r>
            <a:r>
              <a:rPr lang="zxx-none" dirty="0" smtClean="0"/>
              <a:t>Previous </a:t>
            </a:r>
            <a:r>
              <a:rPr lang="zxx-none" dirty="0"/>
              <a:t>methods require envrionment information (lane marking size)</a:t>
            </a:r>
          </a:p>
          <a:p>
            <a:pPr lvl="0">
              <a:buSzPct val="45000"/>
            </a:pPr>
            <a:r>
              <a:rPr lang="en-GB" dirty="0" smtClean="0"/>
              <a:t>- </a:t>
            </a:r>
            <a:r>
              <a:rPr lang="zxx-none" dirty="0" smtClean="0"/>
              <a:t>Manual </a:t>
            </a:r>
            <a:r>
              <a:rPr lang="zxx-none" dirty="0"/>
              <a:t>tuning of all thresholds</a:t>
            </a:r>
          </a:p>
          <a:p>
            <a:pPr lvl="0">
              <a:buSzPct val="45000"/>
            </a:pPr>
            <a:r>
              <a:rPr lang="en-GB" dirty="0" smtClean="0"/>
              <a:t>- </a:t>
            </a:r>
            <a:r>
              <a:rPr lang="zxx-none" dirty="0" smtClean="0"/>
              <a:t>And </a:t>
            </a:r>
            <a:r>
              <a:rPr lang="zxx-none" dirty="0"/>
              <a:t>a structured environment (easily distinguishable geometry)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152680" y="1326600"/>
            <a:ext cx="4426920" cy="3288600"/>
          </a:xfrm>
        </p:spPr>
        <p:txBody>
          <a:bodyPr/>
          <a:lstStyle/>
          <a:p>
            <a:pPr lvl="0">
              <a:buSzPct val="45000"/>
            </a:pPr>
            <a:r>
              <a:rPr lang="en-GB" dirty="0" smtClean="0"/>
              <a:t>- </a:t>
            </a:r>
            <a:r>
              <a:rPr lang="zxx-none" dirty="0" smtClean="0"/>
              <a:t>Project </a:t>
            </a:r>
            <a:r>
              <a:rPr lang="zxx-none" dirty="0"/>
              <a:t>aim is for algorithm to be less dependent on scene structure</a:t>
            </a:r>
          </a:p>
          <a:p>
            <a:pPr lvl="0">
              <a:buSzPct val="45000"/>
            </a:pPr>
            <a:r>
              <a:rPr lang="en-GB" dirty="0" smtClean="0"/>
              <a:t>- </a:t>
            </a:r>
            <a:r>
              <a:rPr lang="zxx-none" dirty="0" smtClean="0"/>
              <a:t>Should </a:t>
            </a:r>
            <a:r>
              <a:rPr lang="zxx-none" dirty="0"/>
              <a:t>not rely on predefined geometry or manual threshhold values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>
                <a:solidFill>
                  <a:srgbClr val="FAA61A"/>
                </a:solidFill>
              </a:rPr>
              <a:t>Greyscale and Canny filter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81119" y="1326240"/>
            <a:ext cx="2272320" cy="1568519"/>
          </a:xfrm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30280" y="3044160"/>
            <a:ext cx="2574000" cy="1568519"/>
          </a:xfrm>
        </p:spPr>
      </p:pic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152680" y="1326600"/>
            <a:ext cx="4426920" cy="3288600"/>
          </a:xfrm>
        </p:spPr>
        <p:txBody>
          <a:bodyPr/>
          <a:lstStyle/>
          <a:p>
            <a:pPr lvl="0">
              <a:buSzPct val="45000"/>
            </a:pPr>
            <a:r>
              <a:rPr lang="en-GB" sz="2000" dirty="0" smtClean="0"/>
              <a:t>- </a:t>
            </a:r>
            <a:r>
              <a:rPr lang="zxx-none" sz="2000" dirty="0" smtClean="0"/>
              <a:t>Canny </a:t>
            </a:r>
            <a:r>
              <a:rPr lang="zxx-none" sz="2000" dirty="0"/>
              <a:t>filter on greyscale image</a:t>
            </a:r>
          </a:p>
          <a:p>
            <a:pPr lvl="0">
              <a:buSzPct val="45000"/>
            </a:pPr>
            <a:r>
              <a:rPr lang="en-GB" sz="2000" dirty="0" smtClean="0"/>
              <a:t>- </a:t>
            </a:r>
            <a:r>
              <a:rPr lang="zxx-none" sz="2000" dirty="0" smtClean="0"/>
              <a:t>Based </a:t>
            </a:r>
            <a:r>
              <a:rPr lang="zxx-none" sz="2000" dirty="0"/>
              <a:t>on work of Wong (2009) median of grey channel taken, threshhold limits set to 1 std. dev. Away</a:t>
            </a:r>
          </a:p>
          <a:p>
            <a:pPr lvl="0">
              <a:buSzPct val="45000"/>
            </a:pPr>
            <a:r>
              <a:rPr lang="en-GB" sz="2000" dirty="0" smtClean="0"/>
              <a:t>- </a:t>
            </a:r>
            <a:r>
              <a:rPr lang="zxx-none" sz="2000" dirty="0" smtClean="0"/>
              <a:t>Found </a:t>
            </a:r>
            <a:r>
              <a:rPr lang="zxx-none" sz="2000" dirty="0"/>
              <a:t>to be reasonably robust across multiple images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zxx-none">
                <a:solidFill>
                  <a:srgbClr val="FAA61A"/>
                </a:solidFill>
              </a:rPr>
              <a:t>Hough Lines and filtering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81119" y="1326240"/>
            <a:ext cx="2272320" cy="1568519"/>
          </a:xfrm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581119" y="3044160"/>
            <a:ext cx="2272320" cy="1568519"/>
          </a:xfrm>
        </p:spPr>
      </p:pic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152680" y="1326600"/>
            <a:ext cx="4426920" cy="3288600"/>
          </a:xfrm>
        </p:spPr>
        <p:txBody>
          <a:bodyPr/>
          <a:lstStyle/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Convergence </a:t>
            </a:r>
            <a:r>
              <a:rPr lang="zxx-none" sz="1600" dirty="0"/>
              <a:t>lines successfully detected, however false positives also detected</a:t>
            </a:r>
          </a:p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Hough </a:t>
            </a:r>
            <a:r>
              <a:rPr lang="zxx-none" sz="1600" dirty="0"/>
              <a:t>lines threshhold based on size of </a:t>
            </a:r>
            <a:r>
              <a:rPr lang="en-GB" sz="1600" dirty="0" smtClean="0"/>
              <a:t>image</a:t>
            </a:r>
            <a:r>
              <a:rPr lang="zxx-none" sz="1600" dirty="0" smtClean="0"/>
              <a:t>, </a:t>
            </a:r>
            <a:r>
              <a:rPr lang="zxx-none" sz="1600" dirty="0"/>
              <a:t>therefore all images rescaled to 1000 pixels across</a:t>
            </a:r>
          </a:p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Convergence </a:t>
            </a:r>
            <a:r>
              <a:rPr lang="zxx-none" sz="1600" dirty="0"/>
              <a:t>lines should always be diagonal, so vertical and horizontal lines rejected (lines with gradient of 0, 90, 180, or 270 degrees, +/- threshhold)</a:t>
            </a:r>
          </a:p>
          <a:p>
            <a:pPr lvl="0">
              <a:buSzPct val="45000"/>
              <a:buFont typeface="StarSymbol"/>
              <a:buChar char="●"/>
            </a:pPr>
            <a:endParaRPr lang="zxx-none" sz="1600" dirty="0"/>
          </a:p>
          <a:p>
            <a:pPr lvl="0"/>
            <a:r>
              <a:rPr lang="zxx-none" sz="950" dirty="0">
                <a:solidFill>
                  <a:srgbClr val="0000FF"/>
                </a:solidFill>
                <a:latin typeface="Consolas" pitchFamily="18"/>
                <a:cs typeface="Consolas" pitchFamily="2"/>
              </a:rPr>
              <a:t>if</a:t>
            </a:r>
            <a:r>
              <a:rPr lang="zxx-none" sz="950" dirty="0">
                <a:solidFill>
                  <a:srgbClr val="000000"/>
                </a:solidFill>
                <a:latin typeface="Consolas" pitchFamily="18"/>
                <a:cs typeface="Consolas" pitchFamily="2"/>
              </a:rPr>
              <a:t> ((theta1 &gt;(0 + theta_thresh)) &amp;&amp; (theta1 &lt; (</a:t>
            </a:r>
            <a:r>
              <a:rPr lang="zxx-none" sz="950" dirty="0">
                <a:solidFill>
                  <a:srgbClr val="6F008A"/>
                </a:solidFill>
                <a:latin typeface="Consolas" pitchFamily="18"/>
                <a:cs typeface="Consolas" pitchFamily="2"/>
              </a:rPr>
              <a:t>CV_PI</a:t>
            </a:r>
            <a:r>
              <a:rPr lang="zxx-none" sz="950" dirty="0">
                <a:solidFill>
                  <a:srgbClr val="000000"/>
                </a:solidFill>
                <a:latin typeface="Consolas" pitchFamily="18"/>
                <a:cs typeface="Consolas" pitchFamily="2"/>
              </a:rPr>
              <a:t> / 2 - theta_thresh)) || (theta1 &gt;((</a:t>
            </a:r>
            <a:r>
              <a:rPr lang="zxx-none" sz="950" dirty="0">
                <a:solidFill>
                  <a:srgbClr val="6F008A"/>
                </a:solidFill>
                <a:latin typeface="Consolas" pitchFamily="18"/>
                <a:cs typeface="Consolas" pitchFamily="2"/>
              </a:rPr>
              <a:t>CV_PI</a:t>
            </a:r>
            <a:r>
              <a:rPr lang="zxx-none" sz="950" dirty="0">
                <a:solidFill>
                  <a:srgbClr val="000000"/>
                </a:solidFill>
                <a:latin typeface="Consolas" pitchFamily="18"/>
                <a:cs typeface="Consolas" pitchFamily="2"/>
              </a:rPr>
              <a:t> / 2) + theta_thresh)) &amp;&amp; (theta1 &lt; (</a:t>
            </a:r>
            <a:r>
              <a:rPr lang="zxx-none" sz="950" dirty="0">
                <a:solidFill>
                  <a:srgbClr val="6F008A"/>
                </a:solidFill>
                <a:latin typeface="Consolas" pitchFamily="18"/>
                <a:cs typeface="Consolas" pitchFamily="2"/>
              </a:rPr>
              <a:t>CV_PI</a:t>
            </a:r>
            <a:r>
              <a:rPr lang="zxx-none" sz="950" dirty="0">
                <a:solidFill>
                  <a:srgbClr val="000000"/>
                </a:solidFill>
                <a:latin typeface="Consolas" pitchFamily="18"/>
                <a:cs typeface="Consolas" pitchFamily="2"/>
              </a:rPr>
              <a:t> - theta_thresh))) {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>
                <a:solidFill>
                  <a:srgbClr val="FAA61A"/>
                </a:solidFill>
              </a:rPr>
              <a:t>Convergence Line Crossing Detection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1441439"/>
            <a:ext cx="4426920" cy="3058560"/>
          </a:xfrm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152680" y="1326600"/>
            <a:ext cx="4426920" cy="3617279"/>
          </a:xfrm>
        </p:spPr>
        <p:txBody>
          <a:bodyPr/>
          <a:lstStyle/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Vanishing </a:t>
            </a:r>
            <a:r>
              <a:rPr lang="zxx-none" sz="1600" dirty="0"/>
              <a:t>point defined as point where two vanishing lines cross</a:t>
            </a:r>
          </a:p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Calculated </a:t>
            </a:r>
            <a:r>
              <a:rPr lang="zxx-none" sz="1600" dirty="0"/>
              <a:t>as intersection of two line equations</a:t>
            </a:r>
          </a:p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Calculated </a:t>
            </a:r>
            <a:r>
              <a:rPr lang="zxx-none" sz="1600" dirty="0"/>
              <a:t>for every pair combination of detected convergence lines (double </a:t>
            </a:r>
            <a:r>
              <a:rPr lang="zxx-none" sz="1600" dirty="0">
                <a:latin typeface="Consolas" pitchFamily="49"/>
              </a:rPr>
              <a:t>for()</a:t>
            </a:r>
            <a:r>
              <a:rPr lang="zxx-none" sz="1600" dirty="0"/>
              <a:t> loop)</a:t>
            </a:r>
          </a:p>
          <a:p>
            <a:pPr lvl="0"/>
            <a:r>
              <a:rPr lang="zxx-none" sz="950" dirty="0">
                <a:solidFill>
                  <a:srgbClr val="0000FF"/>
                </a:solidFill>
                <a:latin typeface="Consolas" pitchFamily="18"/>
                <a:cs typeface="Consolas" pitchFamily="2"/>
              </a:rPr>
              <a:t>float</a:t>
            </a:r>
            <a:r>
              <a:rPr lang="zxx-none" sz="950" dirty="0">
                <a:solidFill>
                  <a:srgbClr val="000000"/>
                </a:solidFill>
                <a:latin typeface="Consolas" pitchFamily="18"/>
                <a:cs typeface="Consolas" pitchFamily="2"/>
              </a:rPr>
              <a:t> determinative = (costheta1 * sintheta2) - (sintheta1 * costheta2);</a:t>
            </a:r>
          </a:p>
          <a:p>
            <a:pPr lvl="0"/>
            <a:r>
              <a:rPr lang="zxx-none" sz="950" dirty="0">
                <a:solidFill>
                  <a:srgbClr val="000000"/>
                </a:solidFill>
                <a:latin typeface="Consolas" pitchFamily="18"/>
                <a:cs typeface="Consolas" pitchFamily="2"/>
              </a:rPr>
              <a:t>intersection.x = ((sintheta2 * rho1) - (sintheta1 * rho2)) / determinative;</a:t>
            </a:r>
          </a:p>
          <a:p>
            <a:pPr lvl="0"/>
            <a:r>
              <a:rPr lang="zxx-none" sz="950" dirty="0">
                <a:solidFill>
                  <a:srgbClr val="000000"/>
                </a:solidFill>
                <a:latin typeface="Consolas" pitchFamily="18"/>
                <a:cs typeface="Consolas" pitchFamily="2"/>
              </a:rPr>
              <a:t>intersection.y = ((-costheta2 * rho1) + (costheta1*rho2)) / determinative;</a:t>
            </a:r>
          </a:p>
          <a:p>
            <a:pPr lvl="0"/>
            <a:r>
              <a:rPr lang="zxx-none" sz="950" dirty="0">
                <a:solidFill>
                  <a:srgbClr val="000000"/>
                </a:solidFill>
                <a:latin typeface="Consolas" pitchFamily="18"/>
                <a:cs typeface="Consolas" pitchFamily="2"/>
              </a:rPr>
              <a:t>cv::drawMarker(image_colour, intersection, cv::</a:t>
            </a:r>
            <a:r>
              <a:rPr lang="zxx-none" sz="950" dirty="0">
                <a:solidFill>
                  <a:srgbClr val="2B91AF"/>
                </a:solidFill>
                <a:latin typeface="Consolas" pitchFamily="18"/>
                <a:cs typeface="Consolas" pitchFamily="2"/>
              </a:rPr>
              <a:t>Scalar</a:t>
            </a:r>
            <a:r>
              <a:rPr lang="zxx-none" sz="950" dirty="0">
                <a:solidFill>
                  <a:srgbClr val="000000"/>
                </a:solidFill>
                <a:latin typeface="Consolas" pitchFamily="18"/>
                <a:cs typeface="Consolas" pitchFamily="2"/>
              </a:rPr>
              <a:t>(255, 0, 0), cv::</a:t>
            </a:r>
            <a:r>
              <a:rPr lang="zxx-none" sz="950" dirty="0">
                <a:solidFill>
                  <a:srgbClr val="2F4F4F"/>
                </a:solidFill>
                <a:latin typeface="Consolas" pitchFamily="18"/>
                <a:cs typeface="Consolas" pitchFamily="2"/>
              </a:rPr>
              <a:t>MARKER_CROSS</a:t>
            </a:r>
            <a:r>
              <a:rPr lang="zxx-none" sz="950" dirty="0">
                <a:solidFill>
                  <a:srgbClr val="000000"/>
                </a:solidFill>
                <a:latin typeface="Consolas" pitchFamily="18"/>
                <a:cs typeface="Consolas" pitchFamily="2"/>
              </a:rPr>
              <a:t>, 50, 1, 8);</a:t>
            </a:r>
          </a:p>
          <a:p>
            <a:pPr lvl="0"/>
            <a:endParaRPr lang="zxx-none" sz="950" dirty="0">
              <a:solidFill>
                <a:srgbClr val="000000"/>
              </a:solidFill>
              <a:latin typeface="Consolas" pitchFamily="18"/>
              <a:cs typeface="Consola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>
                <a:solidFill>
                  <a:srgbClr val="FAA61A"/>
                </a:solidFill>
              </a:rPr>
              <a:t>Testing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2883353"/>
          </a:xfrm>
        </p:spPr>
        <p:txBody>
          <a:bodyPr>
            <a:spAutoFit/>
          </a:bodyPr>
          <a:lstStyle/>
          <a:p>
            <a:pPr lvl="0" algn="just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What's </a:t>
            </a:r>
            <a:r>
              <a:rPr lang="zxx-none" sz="1600" dirty="0"/>
              <a:t>the error? (in pixels)</a:t>
            </a:r>
          </a:p>
          <a:p>
            <a:pPr lvl="0" algn="just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Manually </a:t>
            </a:r>
            <a:r>
              <a:rPr lang="zxx-none" sz="1600" dirty="0"/>
              <a:t>define vanishing point (not always easy)</a:t>
            </a:r>
          </a:p>
          <a:p>
            <a:pPr marL="0" lvl="1" indent="0" algn="just" hangingPunct="0">
              <a:spcBef>
                <a:spcPts val="0"/>
              </a:spcBef>
              <a:spcAft>
                <a:spcPts val="1060"/>
              </a:spcAft>
              <a:buSzPct val="45000"/>
              <a:buNone/>
            </a:pPr>
            <a:r>
              <a:rPr lang="en-GB" sz="1600" dirty="0" smtClean="0">
                <a:latin typeface="Arial" pitchFamily="18"/>
                <a:cs typeface="Tahoma" pitchFamily="2"/>
              </a:rPr>
              <a:t>- </a:t>
            </a:r>
            <a:r>
              <a:rPr lang="zxx-none" sz="1600" dirty="0" smtClean="0">
                <a:latin typeface="Arial" pitchFamily="18"/>
                <a:cs typeface="Tahoma" pitchFamily="2"/>
              </a:rPr>
              <a:t>Subject </a:t>
            </a:r>
            <a:r>
              <a:rPr lang="zxx-none" sz="1600" dirty="0">
                <a:latin typeface="Arial" pitchFamily="18"/>
                <a:cs typeface="Tahoma" pitchFamily="2"/>
              </a:rPr>
              <a:t>to human error</a:t>
            </a:r>
          </a:p>
          <a:p>
            <a:pPr lvl="0" algn="just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Usually </a:t>
            </a:r>
            <a:r>
              <a:rPr lang="zxx-none" sz="1600" dirty="0"/>
              <a:t>multiple vanishing points found (in one case 414 VPs)</a:t>
            </a:r>
          </a:p>
          <a:p>
            <a:pPr marL="0" lvl="1" indent="0" algn="just" hangingPunct="0">
              <a:spcBef>
                <a:spcPts val="0"/>
              </a:spcBef>
              <a:spcAft>
                <a:spcPts val="1060"/>
              </a:spcAft>
              <a:buSzPct val="45000"/>
              <a:buNone/>
            </a:pPr>
            <a:r>
              <a:rPr lang="en-GB" sz="1600" dirty="0" smtClean="0">
                <a:latin typeface="Arial" pitchFamily="18"/>
                <a:cs typeface="Tahoma" pitchFamily="2"/>
              </a:rPr>
              <a:t>- </a:t>
            </a:r>
            <a:r>
              <a:rPr lang="zxx-none" sz="1600" dirty="0" smtClean="0">
                <a:latin typeface="Arial" pitchFamily="18"/>
                <a:cs typeface="Tahoma" pitchFamily="2"/>
              </a:rPr>
              <a:t>Affected </a:t>
            </a:r>
            <a:r>
              <a:rPr lang="zxx-none" sz="1600" dirty="0">
                <a:latin typeface="Arial" pitchFamily="18"/>
                <a:cs typeface="Tahoma" pitchFamily="2"/>
              </a:rPr>
              <a:t>by unstructured geometry in image</a:t>
            </a:r>
          </a:p>
          <a:p>
            <a:pPr marL="0" lvl="1" indent="0" algn="just" hangingPunct="0">
              <a:spcBef>
                <a:spcPts val="0"/>
              </a:spcBef>
              <a:spcAft>
                <a:spcPts val="1060"/>
              </a:spcAft>
              <a:buSzPct val="45000"/>
              <a:buNone/>
            </a:pPr>
            <a:r>
              <a:rPr lang="en-GB" sz="1600" dirty="0" smtClean="0">
                <a:latin typeface="Arial" pitchFamily="18"/>
                <a:cs typeface="Tahoma" pitchFamily="2"/>
              </a:rPr>
              <a:t>- </a:t>
            </a:r>
            <a:r>
              <a:rPr lang="zxx-none" sz="1600" dirty="0" smtClean="0">
                <a:latin typeface="Arial" pitchFamily="18"/>
                <a:cs typeface="Tahoma" pitchFamily="2"/>
              </a:rPr>
              <a:t>Hough </a:t>
            </a:r>
            <a:r>
              <a:rPr lang="zxx-none" sz="1600" dirty="0">
                <a:latin typeface="Arial" pitchFamily="18"/>
                <a:cs typeface="Tahoma" pitchFamily="2"/>
              </a:rPr>
              <a:t>lines threshhold modified by divisor, divisor varied for testing</a:t>
            </a:r>
          </a:p>
          <a:p>
            <a:pPr lvl="0" algn="just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Find </a:t>
            </a:r>
            <a:r>
              <a:rPr lang="zxx-none" sz="1600" dirty="0"/>
              <a:t>average</a:t>
            </a:r>
          </a:p>
          <a:p>
            <a:pPr lvl="0" algn="just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Find </a:t>
            </a:r>
            <a:r>
              <a:rPr lang="zxx-none" sz="1600" dirty="0"/>
              <a:t>average distance from manually defined VP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>
                <a:solidFill>
                  <a:srgbClr val="FAA61A"/>
                </a:solidFill>
              </a:rPr>
              <a:t>Results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3360" y="1326240"/>
            <a:ext cx="2787480" cy="1568519"/>
          </a:xfrm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323360" y="3044160"/>
            <a:ext cx="2787480" cy="1568519"/>
          </a:xfrm>
        </p:spPr>
      </p:pic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113080" y="1297440"/>
            <a:ext cx="4426920" cy="4102920"/>
          </a:xfrm>
        </p:spPr>
        <p:txBody>
          <a:bodyPr/>
          <a:lstStyle/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Hough </a:t>
            </a:r>
            <a:r>
              <a:rPr lang="zxx-none" sz="1600" dirty="0"/>
              <a:t>transform still manual</a:t>
            </a:r>
          </a:p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Larger </a:t>
            </a:r>
            <a:r>
              <a:rPr lang="zxx-none" sz="1600" dirty="0"/>
              <a:t>Hough divisor allows more convergence lines, more VPs</a:t>
            </a:r>
          </a:p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In </a:t>
            </a:r>
            <a:r>
              <a:rPr lang="zxx-none" sz="1600" dirty="0"/>
              <a:t>general, more VPs means more error</a:t>
            </a:r>
          </a:p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False </a:t>
            </a:r>
            <a:r>
              <a:rPr lang="zxx-none" sz="1600" dirty="0"/>
              <a:t>positives often emerged from dense, clustered lines (ie. foliage)</a:t>
            </a:r>
          </a:p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Automatic </a:t>
            </a:r>
            <a:r>
              <a:rPr lang="zxx-none" sz="1600" dirty="0"/>
              <a:t>Canny threshhold still has difficulties with heavily "bloomed" images</a:t>
            </a:r>
          </a:p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Generally</a:t>
            </a:r>
            <a:r>
              <a:rPr lang="zxx-none" sz="1600" dirty="0"/>
              <a:t>, automatic Canny threshold successful</a:t>
            </a:r>
          </a:p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Standardising </a:t>
            </a:r>
            <a:r>
              <a:rPr lang="zxx-none" sz="1600" dirty="0"/>
              <a:t>size of image is good approach for Hough lines</a:t>
            </a:r>
          </a:p>
          <a:p>
            <a:pPr lvl="0">
              <a:buSzPct val="45000"/>
            </a:pPr>
            <a:r>
              <a:rPr lang="en-GB" sz="1600" dirty="0" smtClean="0"/>
              <a:t>- </a:t>
            </a:r>
            <a:r>
              <a:rPr lang="zxx-none" sz="1600" dirty="0" smtClean="0"/>
              <a:t>Better </a:t>
            </a:r>
            <a:r>
              <a:rPr lang="zxx-none" sz="1600" dirty="0"/>
              <a:t>method of rejection for non-converging lines needed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829</Words>
  <Application>Microsoft Office PowerPoint</Application>
  <PresentationFormat>Custom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Andale Sans UI</vt:lpstr>
      <vt:lpstr>Arial</vt:lpstr>
      <vt:lpstr>Calibri</vt:lpstr>
      <vt:lpstr>Consolas</vt:lpstr>
      <vt:lpstr>Linux Libertine G</vt:lpstr>
      <vt:lpstr>StarSymbol</vt:lpstr>
      <vt:lpstr>Tahoma</vt:lpstr>
      <vt:lpstr>Times New Roman</vt:lpstr>
      <vt:lpstr>Default</vt:lpstr>
      <vt:lpstr>Detection of Vanishing Points in Unstructured Images</vt:lpstr>
      <vt:lpstr>History</vt:lpstr>
      <vt:lpstr>Current Approaches</vt:lpstr>
      <vt:lpstr>Method &amp; Objectives</vt:lpstr>
      <vt:lpstr>Greyscale and Canny filter</vt:lpstr>
      <vt:lpstr>Hough Lines and filtering</vt:lpstr>
      <vt:lpstr>Convergence Line Crossing Detection</vt:lpstr>
      <vt:lpstr>Testing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Vanishing Points in Unstructured Images</dc:title>
  <dc:creator>Student</dc:creator>
  <cp:lastModifiedBy>Student</cp:lastModifiedBy>
  <cp:revision>17</cp:revision>
  <dcterms:created xsi:type="dcterms:W3CDTF">2009-04-16T11:32:32Z</dcterms:created>
  <dcterms:modified xsi:type="dcterms:W3CDTF">2018-04-23T10:17:28Z</dcterms:modified>
</cp:coreProperties>
</file>