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85" r:id="rId4"/>
    <p:sldId id="273" r:id="rId5"/>
    <p:sldId id="291" r:id="rId6"/>
    <p:sldId id="292" r:id="rId7"/>
    <p:sldId id="294" r:id="rId8"/>
    <p:sldId id="257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72" d="100"/>
          <a:sy n="72" d="100"/>
        </p:scale>
        <p:origin x="-114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33653-874A-4AAA-A6B1-94BB1571285C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62D7-09E4-43F0-A5EF-443CF30EA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71E2-4373-4F05-A373-82EBFB53CBB0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306B-75FC-4F0E-A3F3-278DBFA3B5E8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CEEF-C07B-444C-A405-F916614B97E9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541C-5052-4613-8519-E14B4738EB68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2EDF-FE5B-4E5C-9F37-4CE9D549845A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BE59-E1AA-4210-8406-CFEFC51B5E40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38FC-1529-4FBF-BE40-6978EB9F03A2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6C6-8931-46FE-BA1E-C6314BFAB161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5E7-23C7-4AE5-B66D-555165A60DF6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28AE-63A1-46BC-BD9B-62C15968011F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281-D4A9-4F2F-8A9D-FB69958B03F4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412F-6D16-4EFE-84E5-304AA7C0A41C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C853-B8E2-4185-8AC7-83236814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2288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ECE254 Lab2 Tutorial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ARM RL-RTX Task Management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752600"/>
          </a:xfrm>
        </p:spPr>
        <p:txBody>
          <a:bodyPr/>
          <a:lstStyle/>
          <a:p>
            <a:r>
              <a:rPr lang="en-US" dirty="0" smtClean="0"/>
              <a:t>Irene Huang</a:t>
            </a:r>
          </a:p>
          <a:p>
            <a:r>
              <a:rPr lang="en-CA" sz="2400" dirty="0" smtClean="0"/>
              <a:t>(last updated: 2015/09/14)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 Existing Kernel Functions (1)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4012"/>
            <a:ext cx="8915400" cy="452596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rt_MemBox.c</a:t>
            </a:r>
            <a:endParaRPr lang="en-US" dirty="0" smtClean="0"/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rt_alloc_box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p_mpool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A blocking memory allocator pseudo code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" y="3352800"/>
            <a:ext cx="8496300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rt_alloc_box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is null, then</a:t>
            </a:r>
          </a:p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 adding the task to waiting list</a:t>
            </a:r>
          </a:p>
          <a:p>
            <a:r>
              <a:rPr lang="en-CA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block the calling task</a:t>
            </a:r>
          </a:p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ptr</a:t>
            </a:r>
            <a:endParaRPr lang="en-CA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2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 Existing Kernel Functions (2)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915400" cy="5059362"/>
          </a:xfrm>
        </p:spPr>
        <p:txBody>
          <a:bodyPr/>
          <a:lstStyle/>
          <a:p>
            <a:r>
              <a:rPr lang="en-US" sz="2600" dirty="0" smtClean="0"/>
              <a:t>In </a:t>
            </a:r>
            <a:r>
              <a:rPr lang="en-US" sz="2600" dirty="0" err="1" smtClean="0"/>
              <a:t>rt_MemBox.c</a:t>
            </a:r>
            <a:endParaRPr lang="en-US" sz="2600" dirty="0" smtClean="0"/>
          </a:p>
          <a:p>
            <a:pPr lvl="1"/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rt_free_box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p_mpool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*box)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smtClean="0"/>
              <a:t>Psedo </a:t>
            </a:r>
            <a:r>
              <a:rPr lang="en-US" sz="2600" dirty="0" smtClean="0"/>
              <a:t>code of a memory de-allocator that may unblock a task. Assume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sz="2600" dirty="0" smtClean="0"/>
              <a:t>points to the memory block to be freed.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459925"/>
            <a:ext cx="8610600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If there are tasks waiting for memory, then</a:t>
            </a:r>
          </a:p>
          <a:p>
            <a:r>
              <a:rPr lang="en-CA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remove a task from the waiting list</a:t>
            </a:r>
          </a:p>
          <a:p>
            <a:r>
              <a:rPr lang="en-CA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set its </a:t>
            </a:r>
            <a:r>
              <a:rPr lang="en-CA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TCB </a:t>
            </a:r>
            <a:r>
              <a:rPr lang="en-CA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ret_val</a:t>
            </a:r>
            <a:r>
              <a:rPr lang="en-CA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CA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box</a:t>
            </a:r>
          </a:p>
          <a:p>
            <a:r>
              <a:rPr lang="en-CA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CA" sz="24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CA" sz="2400" dirty="0">
                <a:latin typeface="Courier New" pitchFamily="49" charset="0"/>
                <a:cs typeface="Courier New" pitchFamily="49" charset="0"/>
              </a:rPr>
              <a:t> unblock the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task</a:t>
            </a:r>
          </a:p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 return OS_R_OK or OS_R_NOK</a:t>
            </a:r>
          </a:p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CA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   return the result of 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rt_free_box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4648200"/>
            <a:ext cx="480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 to Create a Waiting List?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rt_List.c</a:t>
            </a:r>
            <a:r>
              <a:rPr lang="en-US" dirty="0" smtClean="0"/>
              <a:t> file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rt_put_prio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rt_get_first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You may want to explore other functions in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5374"/>
            <a:ext cx="8534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Context Switching Kernel Functions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rt_Task.c</a:t>
            </a:r>
            <a:endParaRPr lang="en-US" dirty="0" smtClean="0"/>
          </a:p>
          <a:p>
            <a:pPr lvl="1"/>
            <a:r>
              <a:rPr lang="en-US" dirty="0" err="1" smtClean="0"/>
              <a:t>rt_block</a:t>
            </a:r>
            <a:r>
              <a:rPr lang="en-US" dirty="0" smtClean="0"/>
              <a:t>(): change TCB state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t_dispatch</a:t>
            </a:r>
            <a:r>
              <a:rPr lang="en-US" dirty="0" smtClean="0"/>
              <a:t>(): dispatch the next to run task</a:t>
            </a:r>
          </a:p>
          <a:p>
            <a:r>
              <a:rPr lang="en-US" dirty="0" smtClean="0"/>
              <a:t>In HAL_CM3.c</a:t>
            </a:r>
          </a:p>
          <a:p>
            <a:pPr lvl="1"/>
            <a:r>
              <a:rPr lang="en-US" dirty="0" err="1" smtClean="0"/>
              <a:t>SVC_Handler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Save the current running task context</a:t>
            </a:r>
          </a:p>
          <a:p>
            <a:pPr lvl="2"/>
            <a:r>
              <a:rPr lang="en-US" dirty="0" smtClean="0"/>
              <a:t>Restore the newly picked task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8686800" cy="5909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SVC_Handler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(void)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;...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BLX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R12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Call SVC Function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MRS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R12,PSP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Read PSP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LDR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R3,=__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cpp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os_tsk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LDM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R3,{R1,R2}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os_tsk.run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os_tsk.new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CMP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R1,R2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BEQ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SVC_Exit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 task switch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CBZ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R1,SVC_Restore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deleted?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PUSH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{R2,R3}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MOV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R3,#1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STRB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R3,[R1,#TCB_RETUPD]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os_tsk.run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ret_upd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STMDB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R12!,{R4-R11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Save Old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R12,[R1,#TCB_TSTACK]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os_tsk.run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tsk_stack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rt_stk_check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Check for Stack overflow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{R2,R3}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  ; omit the rest of the code below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8686800" cy="5909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SVC_Handler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(void)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SVC_Restore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R2,[R3]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os_tsk.run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os_tsk.new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LDR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R12,[R2,#TCB_TSTACK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os_tsk.new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tsk_stack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LDMIA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R12!,{R4-R11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Restore New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LDRB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R3,[R2,#TCB_RETUPD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ret_val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MSR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PSP,R12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Write PSP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CBZ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R3,SVC_Return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LDR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R0,[R2,#TCB_RETVAL]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Write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os_tsk.new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ret_val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U32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SVC_Exit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STR     R0,[R12]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Function return value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SVC_Return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MVN     LR,#:NOT:0xFFFFFFFD     ; set EXC_RETURN value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BX      LR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; omit the rest of the code below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Hints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RL-RTX Kernel</a:t>
            </a:r>
          </a:p>
          <a:p>
            <a:pPr lvl="1"/>
            <a:r>
              <a:rPr lang="en-US" dirty="0" smtClean="0"/>
              <a:t>Kernel data structure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rt_TypeDef.h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OS_TCB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OS_XCB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OS_TSK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Task management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rt_Task.c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rt_block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(U16, U8)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t_dispatch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(P_TCB)</a:t>
            </a:r>
          </a:p>
          <a:p>
            <a:pPr lvl="2"/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os_active_TCB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os_idle_TCB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os_tsk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os_rdy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dirty="0" smtClean="0"/>
              <a:t>Read the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rt_Mailbox.c</a:t>
            </a:r>
            <a:r>
              <a:rPr lang="en-CA" dirty="0" smtClean="0"/>
              <a:t> file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rt_mbx_send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CA" dirty="0" smtClean="0"/>
              <a:t> function to see how the return value of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rt_mbx_receive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dirty="0" smtClean="0">
                <a:cs typeface="Courier New" pitchFamily="49" charset="0"/>
              </a:rPr>
              <a:t>function </a:t>
            </a:r>
            <a:r>
              <a:rPr lang="en-CA" dirty="0" smtClean="0"/>
              <a:t> is set when a task is found waiting for a message  and unblocked.</a:t>
            </a:r>
            <a:endParaRPr lang="en-US" dirty="0" smtClean="0"/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Cortex-M3 Registers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CM3_Regist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914401"/>
            <a:ext cx="5943600" cy="5410200"/>
          </a:xfrm>
        </p:spPr>
      </p:pic>
      <p:sp>
        <p:nvSpPr>
          <p:cNvPr id="5" name="TextBox 4"/>
          <p:cNvSpPr txBox="1"/>
          <p:nvPr/>
        </p:nvSpPr>
        <p:spPr>
          <a:xfrm>
            <a:off x="152400" y="1219200"/>
            <a:ext cx="3117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32-bit microprocessor</a:t>
            </a:r>
          </a:p>
          <a:p>
            <a:r>
              <a:rPr lang="en-US" dirty="0" smtClean="0"/>
              <a:t>32-bit data path</a:t>
            </a:r>
          </a:p>
          <a:p>
            <a:r>
              <a:rPr lang="en-US" dirty="0" smtClean="0"/>
              <a:t>32-bit register bank </a:t>
            </a:r>
          </a:p>
          <a:p>
            <a:r>
              <a:rPr lang="en-US" dirty="0" smtClean="0"/>
              <a:t>32-bit memory interface</a:t>
            </a:r>
          </a:p>
          <a:p>
            <a:r>
              <a:rPr lang="en-US" dirty="0" smtClean="0"/>
              <a:t>Harvard Architecture</a:t>
            </a:r>
          </a:p>
          <a:p>
            <a:r>
              <a:rPr lang="en-US" dirty="0" smtClean="0"/>
              <a:t>Separate data and memory bus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0480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Low registers: R0-R7</a:t>
            </a:r>
          </a:p>
          <a:p>
            <a:r>
              <a:rPr lang="en-US" dirty="0" smtClean="0"/>
              <a:t>16-bit Thumb instructions</a:t>
            </a:r>
          </a:p>
          <a:p>
            <a:r>
              <a:rPr lang="en-US" dirty="0" smtClean="0"/>
              <a:t>32-bit Thumb-2 instructions</a:t>
            </a:r>
          </a:p>
          <a:p>
            <a:r>
              <a:rPr lang="en-US" b="1" dirty="0" smtClean="0"/>
              <a:t>High registers: R9-R12</a:t>
            </a:r>
          </a:p>
          <a:p>
            <a:r>
              <a:rPr lang="en-US" dirty="0" smtClean="0"/>
              <a:t>All Thumb-2 instructions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800600"/>
            <a:ext cx="28333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MSP:</a:t>
            </a:r>
            <a:r>
              <a:rPr lang="en-US" dirty="0" smtClean="0"/>
              <a:t> default after reset</a:t>
            </a:r>
            <a:br>
              <a:rPr lang="en-US" dirty="0" smtClean="0"/>
            </a:br>
            <a:r>
              <a:rPr lang="en-US" dirty="0" err="1" smtClean="0"/>
              <a:t>os</a:t>
            </a:r>
            <a:r>
              <a:rPr lang="en-US" dirty="0" smtClean="0"/>
              <a:t> kernel, exception handler</a:t>
            </a:r>
          </a:p>
          <a:p>
            <a:r>
              <a:rPr lang="en-US" dirty="0" smtClean="0"/>
              <a:t>Privileged </a:t>
            </a:r>
          </a:p>
          <a:p>
            <a:r>
              <a:rPr lang="en-US" b="1" dirty="0" smtClean="0"/>
              <a:t>PSP:</a:t>
            </a:r>
            <a:r>
              <a:rPr lang="en-US" dirty="0" smtClean="0"/>
              <a:t> base-level application </a:t>
            </a:r>
          </a:p>
          <a:p>
            <a:r>
              <a:rPr lang="en-US" dirty="0" smtClean="0"/>
              <a:t>unprivileged, user-level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32460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Courtesy of [1])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AAPCS (ARM Architecture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Procedure Call Standard)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R0-R3 , R12</a:t>
            </a:r>
          </a:p>
          <a:p>
            <a:pPr lvl="1"/>
            <a:r>
              <a:rPr lang="en-US" dirty="0" smtClean="0"/>
              <a:t>Input parameters </a:t>
            </a:r>
            <a:r>
              <a:rPr lang="en-US" dirty="0" err="1" smtClean="0"/>
              <a:t>Px</a:t>
            </a:r>
            <a:r>
              <a:rPr lang="en-US" dirty="0" smtClean="0"/>
              <a:t> of a function. R0=P1, R1=P2, R2=P3 and R3=P4</a:t>
            </a:r>
          </a:p>
          <a:p>
            <a:pPr lvl="1"/>
            <a:r>
              <a:rPr lang="en-US" b="1" dirty="0" smtClean="0"/>
              <a:t>R0 </a:t>
            </a:r>
            <a:r>
              <a:rPr lang="en-US" dirty="0" smtClean="0"/>
              <a:t>is used for </a:t>
            </a:r>
            <a:r>
              <a:rPr lang="en-US" b="1" dirty="0" smtClean="0"/>
              <a:t>return value </a:t>
            </a:r>
            <a:r>
              <a:rPr lang="en-US" dirty="0" smtClean="0"/>
              <a:t>of a function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R12, SP, LR and PC</a:t>
            </a:r>
          </a:p>
          <a:p>
            <a:pPr lvl="1"/>
            <a:r>
              <a:rPr lang="en-US" dirty="0" smtClean="0"/>
              <a:t>R12 is the Intra-Procedure-call scratch register.</a:t>
            </a:r>
          </a:p>
          <a:p>
            <a:r>
              <a:rPr lang="en-US" dirty="0" smtClean="0"/>
              <a:t>R4-R11</a:t>
            </a:r>
          </a:p>
          <a:p>
            <a:pPr lvl="1"/>
            <a:r>
              <a:rPr lang="en-US" dirty="0" smtClean="0"/>
              <a:t>Must be preserved by the called function. C compiler generates push and pop assembly instructions to save and restore them automatically.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Exception Stack Frame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CM3_Exception_Stack_Fr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495999" cy="4572000"/>
          </a:xfrm>
        </p:spPr>
      </p:pic>
      <p:sp>
        <p:nvSpPr>
          <p:cNvPr id="5" name="TextBox 4"/>
          <p:cNvSpPr txBox="1"/>
          <p:nvPr/>
        </p:nvSpPr>
        <p:spPr>
          <a:xfrm>
            <a:off x="3124200" y="609600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Courtesy of [1])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Lab3 Part A Requirements (1)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  <a:effectLst/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A function to obtain the task information</a:t>
            </a:r>
            <a:endParaRPr lang="en-CA" sz="2400" dirty="0" smtClean="0">
              <a:cs typeface="Courier New" pitchFamily="49" charset="0"/>
            </a:endParaRPr>
          </a:p>
          <a:p>
            <a:pPr lvl="1"/>
            <a:endParaRPr lang="en-CA" sz="1200" dirty="0" smtClean="0">
              <a:cs typeface="Courier New" pitchFamily="49" charset="0"/>
            </a:endParaRP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>
              <a:buNone/>
            </a:pPr>
            <a:endParaRPr lang="en-CA" dirty="0" smtClean="0">
              <a:cs typeface="Courier New" pitchFamily="49" charset="0"/>
            </a:endParaRPr>
          </a:p>
          <a:p>
            <a:r>
              <a:rPr lang="en-CA" dirty="0" smtClean="0">
                <a:cs typeface="Courier New" pitchFamily="49" charset="0"/>
              </a:rPr>
              <a:t>Task information data structure</a:t>
            </a:r>
          </a:p>
          <a:p>
            <a:endParaRPr lang="en-CA" dirty="0" smtClean="0">
              <a:cs typeface="Courier New" pitchFamily="49" charset="0"/>
            </a:endParaRPr>
          </a:p>
          <a:p>
            <a:endParaRPr lang="en-CA" dirty="0" smtClean="0">
              <a:cs typeface="Courier New" pitchFamily="49" charset="0"/>
            </a:endParaRPr>
          </a:p>
          <a:p>
            <a:endParaRPr lang="en-CA" dirty="0" smtClean="0">
              <a:cs typeface="Courier New" pitchFamily="49" charset="0"/>
            </a:endParaRPr>
          </a:p>
          <a:p>
            <a:endParaRPr lang="en-CA" dirty="0" smtClean="0">
              <a:cs typeface="Courier New" pitchFamily="49" charset="0"/>
            </a:endParaRPr>
          </a:p>
          <a:p>
            <a:endParaRPr lang="en-CA" dirty="0" smtClean="0">
              <a:cs typeface="Courier New" pitchFamily="49" charset="0"/>
            </a:endParaRPr>
          </a:p>
          <a:p>
            <a:r>
              <a:rPr lang="en-CA" dirty="0" smtClean="0">
                <a:cs typeface="Courier New" pitchFamily="49" charset="0"/>
              </a:rPr>
              <a:t>Return value</a:t>
            </a:r>
          </a:p>
          <a:p>
            <a:pPr lvl="1"/>
            <a:r>
              <a:rPr lang="en-CA" dirty="0" smtClean="0">
                <a:cs typeface="Courier New" pitchFamily="49" charset="0"/>
              </a:rPr>
              <a:t>OS_R_OK</a:t>
            </a:r>
          </a:p>
          <a:p>
            <a:pPr lvl="1"/>
            <a:r>
              <a:rPr lang="en-CA" dirty="0" smtClean="0">
                <a:cs typeface="Courier New" pitchFamily="49" charset="0"/>
              </a:rPr>
              <a:t>OS_R_NOK</a:t>
            </a:r>
          </a:p>
          <a:p>
            <a:endParaRPr lang="en-CA" dirty="0" smtClean="0">
              <a:cs typeface="Courier New" pitchFamily="49" charset="0"/>
            </a:endParaRPr>
          </a:p>
          <a:p>
            <a:endParaRPr lang="en-CA" dirty="0" smtClean="0">
              <a:cs typeface="Courier New" pitchFamily="49" charset="0"/>
            </a:endParaRPr>
          </a:p>
          <a:p>
            <a:endParaRPr lang="en-CA" dirty="0" smtClean="0">
              <a:cs typeface="Courier New" pitchFamily="49" charset="0"/>
            </a:endParaRPr>
          </a:p>
          <a:p>
            <a:endParaRPr lang="en-CA" dirty="0" smtClean="0">
              <a:cs typeface="Courier New" pitchFamily="49" charset="0"/>
            </a:endParaRPr>
          </a:p>
          <a:p>
            <a:endParaRPr lang="en-CA" dirty="0" smtClean="0">
              <a:cs typeface="Courier New" pitchFamily="49" charset="0"/>
            </a:endParaRP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895600"/>
            <a:ext cx="86868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rl_task_info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 U8   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state;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        /* Task state                              */</a:t>
            </a:r>
          </a:p>
          <a:p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 U8   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prio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;          /* Execution priority                      */</a:t>
            </a:r>
          </a:p>
          <a:p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 U8   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task_id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;       /* Task ID value for optimized TCB access  */</a:t>
            </a:r>
          </a:p>
          <a:p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 U8   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stack_usage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;   /* Stack usage percent value.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eg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.=58 if 58%*/</a:t>
            </a:r>
          </a:p>
          <a:p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CA" sz="1600" b="1" dirty="0" err="1" smtClean="0">
                <a:latin typeface="Courier New" pitchFamily="49" charset="0"/>
                <a:cs typeface="Courier New" pitchFamily="49" charset="0"/>
              </a:rPr>
              <a:t>ptask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();    /* Task entry address                      */ </a:t>
            </a:r>
          </a:p>
          <a:p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RL_TASK_INFO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8610600" cy="38472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OS_RESULT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os_tsk_get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(OS_TID </a:t>
            </a:r>
            <a:r>
              <a:rPr lang="en-US" sz="1900" u="sng" dirty="0" err="1" smtClean="0">
                <a:latin typeface="Courier New" pitchFamily="49" charset="0"/>
                <a:cs typeface="Courier New" pitchFamily="49" charset="0"/>
              </a:rPr>
              <a:t>task_id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RL_TASK_INFO *</a:t>
            </a:r>
            <a:r>
              <a:rPr lang="en-US" sz="1900" u="sng" dirty="0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191000" y="4952999"/>
            <a:ext cx="4495800" cy="1768475"/>
          </a:xfrm>
          <a:prstGeom prst="wedgeEllipseCallout">
            <a:avLst>
              <a:gd name="adj1" fmla="val -56581"/>
              <a:gd name="adj2" fmla="val -613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10150" y="5205910"/>
            <a:ext cx="3086100" cy="954107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Where to define this data structure?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Lab3 Part A Requirements (2)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34000"/>
          </a:xfrm>
        </p:spPr>
        <p:txBody>
          <a:bodyPr>
            <a:normAutofit/>
          </a:bodyPr>
          <a:lstStyle/>
          <a:p>
            <a:r>
              <a:rPr lang="en-CA" dirty="0" smtClean="0"/>
              <a:t>Task state symbols</a:t>
            </a:r>
          </a:p>
          <a:p>
            <a:endParaRPr lang="en-CA" sz="2400" dirty="0" smtClean="0">
              <a:cs typeface="Courier New" pitchFamily="49" charset="0"/>
            </a:endParaRPr>
          </a:p>
          <a:p>
            <a:endParaRPr lang="en-CA" sz="2400" dirty="0" smtClean="0">
              <a:cs typeface="Courier New" pitchFamily="49" charset="0"/>
            </a:endParaRPr>
          </a:p>
          <a:p>
            <a:endParaRPr lang="en-CA" sz="2400" dirty="0" smtClean="0">
              <a:cs typeface="Courier New" pitchFamily="49" charset="0"/>
            </a:endParaRPr>
          </a:p>
          <a:p>
            <a:endParaRPr lang="en-CA" sz="2400" dirty="0" smtClean="0">
              <a:cs typeface="Courier New" pitchFamily="49" charset="0"/>
            </a:endParaRPr>
          </a:p>
          <a:p>
            <a:endParaRPr lang="en-CA" sz="2400" dirty="0" smtClean="0">
              <a:cs typeface="Courier New" pitchFamily="49" charset="0"/>
            </a:endParaRPr>
          </a:p>
          <a:p>
            <a:endParaRPr lang="en-CA" sz="2400" dirty="0" smtClean="0">
              <a:cs typeface="Courier New" pitchFamily="49" charset="0"/>
            </a:endParaRPr>
          </a:p>
          <a:p>
            <a:endParaRPr lang="en-CA" sz="2400" dirty="0" smtClean="0">
              <a:cs typeface="Courier New" pitchFamily="49" charset="0"/>
            </a:endParaRPr>
          </a:p>
          <a:p>
            <a:endParaRPr lang="en-CA" sz="2400" dirty="0" smtClean="0">
              <a:cs typeface="Courier New" pitchFamily="49" charset="0"/>
            </a:endParaRPr>
          </a:p>
          <a:p>
            <a:r>
              <a:rPr lang="en-CA" b="1" dirty="0" smtClean="0">
                <a:solidFill>
                  <a:srgbClr val="FF0000"/>
                </a:solidFill>
                <a:cs typeface="Courier New" pitchFamily="49" charset="0"/>
              </a:rPr>
              <a:t>Assumption</a:t>
            </a:r>
          </a:p>
          <a:p>
            <a:pPr lvl="1"/>
            <a:r>
              <a:rPr lang="en-CA" b="1" dirty="0" smtClean="0">
                <a:solidFill>
                  <a:srgbClr val="FF0000"/>
                </a:solidFill>
                <a:cs typeface="Courier New" pitchFamily="49" charset="0"/>
              </a:rPr>
              <a:t>No private stack in any tasks in the system.</a:t>
            </a: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/>
            <a:endParaRPr lang="en-CA" dirty="0" smtClean="0"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596252" cy="3477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INACTIVE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      0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         1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RUNNING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       2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WAIT_DLY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      3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WAIT_ITV        4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WAIT_OR         5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WAIT_AND        6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WAIT_SEM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      7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WAIT_MBX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      8</a:t>
            </a:r>
          </a:p>
          <a:p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WAIT_MUT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        9</a:t>
            </a:r>
          </a:p>
          <a:p>
            <a:r>
              <a:rPr lang="en-CA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CA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WAIT_MEM</a:t>
            </a:r>
            <a:r>
              <a:rPr lang="en-CA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10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2982090"/>
            <a:ext cx="3086100" cy="954107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Where to add these states?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495800" y="2590800"/>
            <a:ext cx="4114800" cy="1768475"/>
          </a:xfrm>
          <a:prstGeom prst="wedgeEllipseCallout">
            <a:avLst>
              <a:gd name="adj1" fmla="val -50945"/>
              <a:gd name="adj2" fmla="val 669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7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Task Stack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Size of a task stack</a:t>
            </a:r>
          </a:p>
          <a:p>
            <a:pPr lvl="1"/>
            <a:r>
              <a:rPr lang="en-US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os_stackinfo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cs typeface="Courier New" panose="02070309020205020404" pitchFamily="49" charset="0"/>
              </a:rPr>
              <a:t>in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RTX_Lib.c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Starting address of each task stack</a:t>
            </a:r>
          </a:p>
          <a:p>
            <a:pPr lvl="1"/>
            <a:r>
              <a:rPr lang="en-US" dirty="0" smtClean="0"/>
              <a:t>Stack initial setup is done by </a:t>
            </a:r>
            <a:br>
              <a:rPr lang="en-US" dirty="0" smtClean="0"/>
            </a:b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rt_init_stack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in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HAL_CM3.c</a:t>
            </a:r>
          </a:p>
          <a:p>
            <a:r>
              <a:rPr lang="en-US" dirty="0" smtClean="0"/>
              <a:t>Stack pointer of a RUNNING task</a:t>
            </a: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rt_get_PSP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in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HAL_CM3.c</a:t>
            </a:r>
          </a:p>
          <a:p>
            <a:r>
              <a:rPr lang="en-US" dirty="0" smtClean="0"/>
              <a:t>Stack pointer of a non-RUNNING task</a:t>
            </a:r>
          </a:p>
          <a:p>
            <a:pPr lvl="1"/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OS_TCB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…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U32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tsk_stack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U32  *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stack;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…</a:t>
            </a:r>
          </a:p>
          <a:p>
            <a:pPr marL="457200" lvl="1" indent="0">
              <a:buNone/>
            </a:pPr>
            <a:r>
              <a:rPr lang="en-US" dirty="0" smtClean="0"/>
              <a:t>    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Lab3 Requirements Part B (1)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86400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Assumption: only one memory pool defined by the user application</a:t>
            </a:r>
            <a:endParaRPr lang="en-CA" sz="3600" dirty="0" smtClean="0">
              <a:solidFill>
                <a:srgbClr val="FF0000"/>
              </a:solidFill>
            </a:endParaRPr>
          </a:p>
          <a:p>
            <a:r>
              <a:rPr lang="en-CA" sz="3600" dirty="0" smtClean="0"/>
              <a:t>A blocking fixed-size memory allocator</a:t>
            </a:r>
          </a:p>
          <a:p>
            <a:endParaRPr lang="en-CA" sz="3600" dirty="0" smtClean="0"/>
          </a:p>
          <a:p>
            <a:pPr lvl="1"/>
            <a:r>
              <a:rPr lang="en-CA" dirty="0" smtClean="0"/>
              <a:t>Input</a:t>
            </a:r>
          </a:p>
          <a:p>
            <a:pPr lvl="2"/>
            <a:r>
              <a:rPr lang="en-CA" dirty="0" smtClean="0"/>
              <a:t>Starting address of the memory pool</a:t>
            </a:r>
          </a:p>
          <a:p>
            <a:pPr lvl="1"/>
            <a:r>
              <a:rPr lang="en-CA" dirty="0" smtClean="0"/>
              <a:t>Return</a:t>
            </a:r>
          </a:p>
          <a:p>
            <a:pPr lvl="2"/>
            <a:r>
              <a:rPr lang="en-CA" dirty="0" smtClean="0"/>
              <a:t>A pointer to an available memory block</a:t>
            </a:r>
          </a:p>
          <a:p>
            <a:pPr lvl="1"/>
            <a:r>
              <a:rPr lang="en-CA" b="1" dirty="0" smtClean="0">
                <a:solidFill>
                  <a:srgbClr val="FF0000"/>
                </a:solidFill>
              </a:rPr>
              <a:t>Q: What if there is no memory block available?</a:t>
            </a:r>
            <a:endParaRPr lang="en-CA" sz="4000" b="1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258" y="2971800"/>
            <a:ext cx="883920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CA" sz="2400" b="1" dirty="0" err="1" smtClean="0">
                <a:latin typeface="Courier New" pitchFamily="49" charset="0"/>
                <a:cs typeface="Courier New" pitchFamily="49" charset="0"/>
              </a:rPr>
              <a:t>os_mem_alloc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box_mem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Lab3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Requirements Part B (2)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638800"/>
          </a:xfrm>
        </p:spPr>
        <p:txBody>
          <a:bodyPr>
            <a:normAutofit fontScale="92500" lnSpcReduction="20000"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Assumption: only one memory pool defined by the user application</a:t>
            </a:r>
            <a:endParaRPr lang="en-CA" sz="3600" dirty="0" smtClean="0">
              <a:solidFill>
                <a:srgbClr val="FF0000"/>
              </a:solidFill>
            </a:endParaRPr>
          </a:p>
          <a:p>
            <a:r>
              <a:rPr lang="en-CA" sz="3600" dirty="0" smtClean="0"/>
              <a:t>A function to release the memory block</a:t>
            </a:r>
          </a:p>
          <a:p>
            <a:endParaRPr lang="en-CA" sz="3600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Input: </a:t>
            </a:r>
          </a:p>
          <a:p>
            <a:pPr lvl="2"/>
            <a:r>
              <a:rPr lang="en-CA" dirty="0" smtClean="0"/>
              <a:t>Starting address of the memory pool</a:t>
            </a:r>
          </a:p>
          <a:p>
            <a:pPr lvl="2"/>
            <a:r>
              <a:rPr lang="en-CA" dirty="0" smtClean="0"/>
              <a:t>Pointer to the memory block to free</a:t>
            </a:r>
          </a:p>
          <a:p>
            <a:pPr lvl="1"/>
            <a:r>
              <a:rPr lang="en-CA" dirty="0" smtClean="0"/>
              <a:t>Return</a:t>
            </a:r>
          </a:p>
          <a:p>
            <a:pPr lvl="2"/>
            <a:r>
              <a:rPr lang="en-CA" dirty="0" smtClean="0">
                <a:latin typeface="Courier New" pitchFamily="49" charset="0"/>
                <a:cs typeface="Courier New" pitchFamily="49" charset="0"/>
              </a:rPr>
              <a:t>OS_R_OK</a:t>
            </a:r>
          </a:p>
          <a:p>
            <a:pPr lvl="2"/>
            <a:r>
              <a:rPr lang="en-CA" dirty="0" smtClean="0">
                <a:latin typeface="Courier New" pitchFamily="49" charset="0"/>
                <a:cs typeface="Courier New" pitchFamily="49" charset="0"/>
              </a:rPr>
              <a:t>OS_R_NOK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b="1" dirty="0" smtClean="0">
                <a:solidFill>
                  <a:srgbClr val="FF0000"/>
                </a:solidFill>
              </a:rPr>
              <a:t>Q: What if there are processes blocked 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      waiting for memory?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590800"/>
            <a:ext cx="883920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OS_RESULT </a:t>
            </a:r>
            <a:r>
              <a:rPr lang="en-CA" sz="2400" b="1" dirty="0" err="1" smtClean="0">
                <a:latin typeface="Courier New" pitchFamily="49" charset="0"/>
                <a:cs typeface="Courier New" pitchFamily="49" charset="0"/>
              </a:rPr>
              <a:t>os_mem_free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box_mem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, void *</a:t>
            </a:r>
            <a:r>
              <a:rPr lang="en-CA" sz="2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C853-B8E2-4185-8AC7-8323681420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954</Words>
  <Application>Microsoft Office PowerPoint</Application>
  <PresentationFormat>On-screen Show (4:3)</PresentationFormat>
  <Paragraphs>237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ECE254 Lab2 Tutorial  ARM RL-RTX Task Management</vt:lpstr>
      <vt:lpstr>Cortex-M3 Registers</vt:lpstr>
      <vt:lpstr>AAPCS (ARM Architecture  Procedure Call Standard)</vt:lpstr>
      <vt:lpstr>Exception Stack Frame</vt:lpstr>
      <vt:lpstr>Lab3 Part A Requirements (1)</vt:lpstr>
      <vt:lpstr>Lab3 Part A Requirements (2)</vt:lpstr>
      <vt:lpstr>Task Stack</vt:lpstr>
      <vt:lpstr>Lab3 Requirements Part B (1)</vt:lpstr>
      <vt:lpstr>Lab3 Requirements Part B (2)</vt:lpstr>
      <vt:lpstr>Use Existing Kernel Functions (1)</vt:lpstr>
      <vt:lpstr>Use Existing Kernel Functions (2)</vt:lpstr>
      <vt:lpstr>How to Create a Waiting List?</vt:lpstr>
      <vt:lpstr>Context Switching Kernel Functions</vt:lpstr>
      <vt:lpstr>PowerPoint Presentation</vt:lpstr>
      <vt:lpstr>PowerPoint Presentation</vt:lpstr>
      <vt:lpstr>Hints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ECE254 Lab4 Tutorial</dc:title>
  <dc:creator>Yiqing</dc:creator>
  <cp:lastModifiedBy>Zou, Xin</cp:lastModifiedBy>
  <cp:revision>255</cp:revision>
  <dcterms:created xsi:type="dcterms:W3CDTF">2011-11-07T18:11:45Z</dcterms:created>
  <dcterms:modified xsi:type="dcterms:W3CDTF">2015-09-30T15:19:21Z</dcterms:modified>
</cp:coreProperties>
</file>